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672" r:id="rId2"/>
    <p:sldMasterId id="2147483684" r:id="rId3"/>
  </p:sldMasterIdLst>
  <p:notesMasterIdLst>
    <p:notesMasterId r:id="rId34"/>
  </p:notesMasterIdLst>
  <p:handoutMasterIdLst>
    <p:handoutMasterId r:id="rId35"/>
  </p:handoutMasterIdLst>
  <p:sldIdLst>
    <p:sldId id="329" r:id="rId4"/>
    <p:sldId id="289" r:id="rId5"/>
    <p:sldId id="333" r:id="rId6"/>
    <p:sldId id="334" r:id="rId7"/>
    <p:sldId id="336" r:id="rId8"/>
    <p:sldId id="338" r:id="rId9"/>
    <p:sldId id="341" r:id="rId10"/>
    <p:sldId id="337" r:id="rId11"/>
    <p:sldId id="339" r:id="rId12"/>
    <p:sldId id="342" r:id="rId13"/>
    <p:sldId id="343" r:id="rId14"/>
    <p:sldId id="345" r:id="rId15"/>
    <p:sldId id="346" r:id="rId16"/>
    <p:sldId id="290" r:id="rId17"/>
    <p:sldId id="291" r:id="rId18"/>
    <p:sldId id="293" r:id="rId19"/>
    <p:sldId id="292" r:id="rId20"/>
    <p:sldId id="294" r:id="rId21"/>
    <p:sldId id="301" r:id="rId22"/>
    <p:sldId id="352" r:id="rId23"/>
    <p:sldId id="295" r:id="rId24"/>
    <p:sldId id="353" r:id="rId25"/>
    <p:sldId id="354" r:id="rId26"/>
    <p:sldId id="347" r:id="rId27"/>
    <p:sldId id="303" r:id="rId28"/>
    <p:sldId id="300" r:id="rId29"/>
    <p:sldId id="302" r:id="rId30"/>
    <p:sldId id="297" r:id="rId31"/>
    <p:sldId id="348" r:id="rId32"/>
    <p:sldId id="330" r:id="rId33"/>
  </p:sldIdLst>
  <p:sldSz cx="9144000" cy="6858000" type="screen4x3"/>
  <p:notesSz cx="9906000" cy="67945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Verdana" pitchFamily="34" charset="0"/>
      <p:regular r:id="rId40"/>
      <p:bold r:id="rId41"/>
      <p:italic r:id="rId42"/>
      <p:boldItalic r:id="rId43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333333"/>
    <a:srgbClr val="DEDEDE"/>
    <a:srgbClr val="E1E1E1"/>
    <a:srgbClr val="D9D9D9"/>
    <a:srgbClr val="C0C0C0"/>
    <a:srgbClr val="669966"/>
    <a:srgbClr val="B35C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33" autoAdjust="0"/>
    <p:restoredTop sz="86477" autoAdjust="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702" y="-90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10225" y="0"/>
            <a:ext cx="42941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86168F-44A6-4E03-9B7D-252B7343B729}" type="datetimeFigureOut">
              <a:rPr lang="es-ES_tradnl"/>
              <a:pPr>
                <a:defRPr/>
              </a:pPr>
              <a:t>19/11/2009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10225" y="6453188"/>
            <a:ext cx="42941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1BC229-7FE9-4C52-9726-5F8C0B5C79B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225" y="0"/>
            <a:ext cx="4294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225" y="6453188"/>
            <a:ext cx="4294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9299FE0-1868-4CDF-86D5-72040C8F03E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s-ES" dirty="0" smtClean="0">
                <a:solidFill>
                  <a:srgbClr val="B35C48"/>
                </a:solidFill>
                <a:latin typeface="+mn-lt"/>
              </a:defRPr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E44B-96B6-44D0-8B76-AFBD83A386E9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7013" y="1484313"/>
            <a:ext cx="421005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9463" y="1484313"/>
            <a:ext cx="4211637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0BE9-122E-48DD-A84D-15E2B52275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50" y="6172200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b="0" dirty="0"/>
              <a:t>Information Systems and Processes</a:t>
            </a:r>
            <a:endParaRPr lang="en-GB" sz="1200" b="0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14325" y="1851025"/>
            <a:ext cx="59436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500"/>
              </a:lnSpc>
              <a:spcBef>
                <a:spcPts val="0"/>
              </a:spcBef>
              <a:defRPr/>
            </a:pPr>
            <a:r>
              <a:rPr lang="en-GB" cap="all" dirty="0" err="1">
                <a:solidFill>
                  <a:srgbClr val="B35C48"/>
                </a:solidFill>
              </a:rPr>
              <a:t>Eurofiling</a:t>
            </a:r>
            <a:r>
              <a:rPr lang="en-GB" cap="all" dirty="0">
                <a:solidFill>
                  <a:srgbClr val="B35C48"/>
                </a:solidFill>
              </a:rPr>
              <a:t> Taxonomy architecture</a:t>
            </a:r>
          </a:p>
          <a:p>
            <a:pPr eaLnBrk="0" hangingPunct="0">
              <a:lnSpc>
                <a:spcPts val="2500"/>
              </a:lnSpc>
              <a:spcBef>
                <a:spcPts val="84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B94105"/>
              </a:solidFill>
            </a:endParaRPr>
          </a:p>
          <a:p>
            <a:pPr eaLnBrk="0" hangingPunct="0">
              <a:lnSpc>
                <a:spcPts val="2500"/>
              </a:lnSpc>
              <a:spcBef>
                <a:spcPct val="50000"/>
              </a:spcBef>
              <a:defRPr/>
            </a:pPr>
            <a:r>
              <a:rPr lang="en-GB" sz="1400" dirty="0"/>
              <a:t>Víctor Morilla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r>
              <a:rPr lang="en-GB" sz="1400" b="0" dirty="0"/>
              <a:t>IT Specialist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endParaRPr lang="en-GB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endParaRPr lang="en-GB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endParaRPr lang="en-GB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endParaRPr lang="en-GB" sz="1400" b="0" dirty="0"/>
          </a:p>
          <a:p>
            <a:pPr eaLnBrk="0" hangingPunct="0">
              <a:lnSpc>
                <a:spcPts val="144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en-GB" sz="1200" b="0" cap="all" dirty="0"/>
              <a:t>XI European banking supervisor </a:t>
            </a:r>
            <a:r>
              <a:rPr lang="en-GB" sz="1200" b="0" cap="all" dirty="0" err="1"/>
              <a:t>xbrl</a:t>
            </a:r>
            <a:r>
              <a:rPr lang="en-GB" sz="1200" b="0" cap="all" dirty="0"/>
              <a:t> workshop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1000" b="0" dirty="0"/>
              <a:t>Vienna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1000" b="0" dirty="0"/>
              <a:t>November 19</a:t>
            </a:r>
            <a:r>
              <a:rPr lang="en-GB" sz="1000" b="0" baseline="30000" dirty="0"/>
              <a:t>th</a:t>
            </a:r>
            <a:r>
              <a:rPr lang="en-GB" sz="1000" b="0" dirty="0"/>
              <a:t> 2009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defRPr/>
            </a:pPr>
            <a:endParaRPr lang="es-ES_tradnl" sz="1400" b="0" dirty="0"/>
          </a:p>
        </p:txBody>
      </p:sp>
      <p:pic>
        <p:nvPicPr>
          <p:cNvPr id="102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2325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11125"/>
            <a:ext cx="59277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 DE LA DIAPOSITIVA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84313"/>
            <a:ext cx="85756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5663" y="6402388"/>
            <a:ext cx="5222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58585"/>
                </a:solidFill>
              </a:defRPr>
            </a:lvl1pPr>
          </a:lstStyle>
          <a:p>
            <a:pPr>
              <a:defRPr/>
            </a:pPr>
            <a:fld id="{3D19864E-12F9-4BE0-B4B3-75F4AE94D6F2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  <p:pic>
        <p:nvPicPr>
          <p:cNvPr id="3078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0"/>
            <a:ext cx="289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819400" y="6442075"/>
            <a:ext cx="5513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s-ES_tradnl" sz="1000" b="0" cap="all" dirty="0">
                <a:solidFill>
                  <a:srgbClr val="858585"/>
                </a:solidFill>
              </a:rPr>
              <a:t>INFORMATION SYSTEMS AND PROCESSES</a:t>
            </a:r>
            <a:endParaRPr lang="es-ES_tradnl" sz="1000" b="0" cap="all" dirty="0">
              <a:solidFill>
                <a:srgbClr val="858585"/>
              </a:solidFill>
            </a:endParaRPr>
          </a:p>
        </p:txBody>
      </p:sp>
      <p:pic>
        <p:nvPicPr>
          <p:cNvPr id="3080" name="Picture 31" descr="LOGO_1_Gris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6394450"/>
            <a:ext cx="15224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4400" b="1" cap="all">
          <a:solidFill>
            <a:srgbClr val="B35C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4400" b="1">
          <a:solidFill>
            <a:srgbClr val="B35C48"/>
          </a:solidFill>
          <a:latin typeface="BdE Neue Helvetica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4400" b="1">
          <a:solidFill>
            <a:srgbClr val="B35C48"/>
          </a:solidFill>
          <a:latin typeface="BdE Neue Helvetica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4400" b="1">
          <a:solidFill>
            <a:srgbClr val="B35C48"/>
          </a:solidFill>
          <a:latin typeface="BdE Neue Helvetica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4400" b="1">
          <a:solidFill>
            <a:srgbClr val="B35C48"/>
          </a:solidFill>
          <a:latin typeface="BdE Neue Helvetica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9pPr>
    </p:titleStyle>
    <p:bodyStyle>
      <a:lvl1pPr marL="342900" indent="-342900" algn="l" rtl="0" eaLnBrk="0" fontAlgn="base" hangingPunct="0">
        <a:lnSpc>
          <a:spcPts val="2163"/>
        </a:lnSpc>
        <a:spcBef>
          <a:spcPct val="0"/>
        </a:spcBef>
        <a:spcAft>
          <a:spcPts val="438"/>
        </a:spcAft>
        <a:buClr>
          <a:srgbClr val="993300"/>
        </a:buClr>
        <a:buFont typeface="Wingdings" pitchFamily="2" charset="2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3175" algn="l" rtl="0" eaLnBrk="0" fontAlgn="base" hangingPunct="0">
        <a:lnSpc>
          <a:spcPts val="2163"/>
        </a:lnSpc>
        <a:spcBef>
          <a:spcPct val="0"/>
        </a:spcBef>
        <a:spcAft>
          <a:spcPts val="438"/>
        </a:spcAft>
        <a:buClr>
          <a:srgbClr val="666666"/>
        </a:buClr>
        <a:buFont typeface="Arial" charset="0"/>
        <a:buChar char="–"/>
        <a:defRPr sz="2800">
          <a:solidFill>
            <a:srgbClr val="B35C48"/>
          </a:solidFill>
          <a:latin typeface="+mn-lt"/>
        </a:defRPr>
      </a:lvl2pPr>
      <a:lvl3pPr marL="989013" indent="11113" algn="l" rtl="0" eaLnBrk="0" fontAlgn="base" hangingPunct="0">
        <a:lnSpc>
          <a:spcPts val="2163"/>
        </a:lnSpc>
        <a:spcBef>
          <a:spcPct val="0"/>
        </a:spcBef>
        <a:spcAft>
          <a:spcPts val="438"/>
        </a:spcAft>
        <a:buChar char="•"/>
        <a:defRPr sz="2400" i="1">
          <a:solidFill>
            <a:schemeClr val="tx1"/>
          </a:solidFill>
          <a:latin typeface="+mn-lt"/>
        </a:defRPr>
      </a:lvl3pPr>
      <a:lvl4pPr marL="1430338" indent="7938" algn="l" rtl="0" eaLnBrk="0" fontAlgn="base" hangingPunct="0">
        <a:lnSpc>
          <a:spcPts val="2163"/>
        </a:lnSpc>
        <a:spcBef>
          <a:spcPct val="0"/>
        </a:spcBef>
        <a:spcAft>
          <a:spcPts val="438"/>
        </a:spcAft>
        <a:buChar char="–"/>
        <a:defRPr sz="1600">
          <a:solidFill>
            <a:schemeClr val="tx1"/>
          </a:solidFill>
          <a:latin typeface="+mn-lt"/>
        </a:defRPr>
      </a:lvl4pPr>
      <a:lvl5pPr marL="1882775" indent="-3175" algn="l" rtl="0" eaLnBrk="0" fontAlgn="base" hangingPunct="0">
        <a:lnSpc>
          <a:spcPts val="2163"/>
        </a:lnSpc>
        <a:spcBef>
          <a:spcPct val="0"/>
        </a:spcBef>
        <a:spcAft>
          <a:spcPts val="438"/>
        </a:spcAft>
        <a:buChar char="»"/>
        <a:defRPr sz="1600" i="1">
          <a:solidFill>
            <a:schemeClr val="tx1"/>
          </a:solidFill>
          <a:latin typeface="+mn-lt"/>
        </a:defRPr>
      </a:lvl5pPr>
      <a:lvl6pPr marL="23399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6pPr>
      <a:lvl7pPr marL="27971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7pPr>
      <a:lvl8pPr marL="32543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8pPr>
      <a:lvl9pPr marL="37115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7188" y="6278563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sz="1200" b="0" cap="all" dirty="0" err="1">
                <a:solidFill>
                  <a:srgbClr val="858585"/>
                </a:solidFill>
              </a:rPr>
              <a:t>Information</a:t>
            </a:r>
            <a:r>
              <a:rPr lang="es-ES_tradnl" sz="1200" b="0" cap="all" dirty="0">
                <a:solidFill>
                  <a:srgbClr val="858585"/>
                </a:solidFill>
              </a:rPr>
              <a:t> </a:t>
            </a:r>
            <a:r>
              <a:rPr lang="es-ES_tradnl" sz="1200" b="0" cap="all" dirty="0" err="1">
                <a:solidFill>
                  <a:srgbClr val="858585"/>
                </a:solidFill>
              </a:rPr>
              <a:t>systems</a:t>
            </a:r>
            <a:r>
              <a:rPr lang="es-ES_tradnl" sz="1200" b="0" cap="all" dirty="0">
                <a:solidFill>
                  <a:srgbClr val="858585"/>
                </a:solidFill>
              </a:rPr>
              <a:t> and </a:t>
            </a:r>
            <a:r>
              <a:rPr lang="es-ES_tradnl" sz="1200" b="0" cap="all" dirty="0" err="1">
                <a:solidFill>
                  <a:srgbClr val="858585"/>
                </a:solidFill>
              </a:rPr>
              <a:t>processes</a:t>
            </a:r>
            <a:endParaRPr lang="es-ES_tradnl" sz="1200" b="0" cap="all" dirty="0"/>
          </a:p>
        </p:txBody>
      </p:sp>
      <p:pic>
        <p:nvPicPr>
          <p:cNvPr id="614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2" descr="LOGO_1_Gris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5487988"/>
            <a:ext cx="19970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58775" y="22860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2800" b="0" cap="all" dirty="0" err="1"/>
              <a:t>Thanks</a:t>
            </a:r>
            <a:r>
              <a:rPr lang="es-ES_tradnl" sz="2800" b="0" cap="all" dirty="0"/>
              <a:t> </a:t>
            </a:r>
            <a:r>
              <a:rPr lang="es-ES_tradnl" sz="2800" b="0" cap="all" dirty="0" err="1"/>
              <a:t>for</a:t>
            </a:r>
            <a:r>
              <a:rPr lang="es-ES_tradnl" sz="2800" b="0" cap="all" dirty="0"/>
              <a:t> </a:t>
            </a:r>
            <a:r>
              <a:rPr lang="es-ES_tradnl" sz="2800" b="0" cap="all" dirty="0" err="1"/>
              <a:t>your</a:t>
            </a:r>
            <a:r>
              <a:rPr lang="es-ES_tradnl" sz="2800" b="0" cap="all" dirty="0"/>
              <a:t> </a:t>
            </a:r>
            <a:r>
              <a:rPr lang="es-ES_tradnl" sz="2800" b="0" cap="all" dirty="0" err="1"/>
              <a:t>attention</a:t>
            </a:r>
            <a:endParaRPr lang="es-ES_tradnl" sz="2800" b="0" cap="all" dirty="0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81000" y="2011363"/>
            <a:ext cx="586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1200" b="0" cap="all" dirty="0">
                <a:solidFill>
                  <a:srgbClr val="858585"/>
                </a:solidFill>
              </a:rPr>
              <a:t>Víctor Morilla</a:t>
            </a:r>
            <a:endParaRPr lang="es-ES_tradnl" sz="1200" b="0" cap="al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build="p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" TargetMode="External"/><Relationship Id="rId2" Type="http://schemas.openxmlformats.org/officeDocument/2006/relationships/hyperlink" Target="http://en.wikipedia.org/wiki/Computer_enginee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ormation" TargetMode="External"/><Relationship Id="rId4" Type="http://schemas.openxmlformats.org/officeDocument/2006/relationships/hyperlink" Target="http://en.wikipedia.org/wiki/Scientific_modell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REPORTING REQUIREMENTS EVOLVE IN TIME</a:t>
            </a:r>
            <a:endParaRPr lang="en-GB" sz="1800" dirty="0"/>
          </a:p>
        </p:txBody>
      </p:sp>
      <p:sp>
        <p:nvSpPr>
          <p:cNvPr id="19458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0C0256-8C39-4C04-B923-080D787BBCD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3" name="12 Flecha a la derecha con bandas"/>
          <p:cNvSpPr/>
          <p:nvPr/>
        </p:nvSpPr>
        <p:spPr bwMode="auto">
          <a:xfrm>
            <a:off x="3578579" y="3129062"/>
            <a:ext cx="2201332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643467" y="1117600"/>
            <a:ext cx="2483555" cy="45268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X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6090356" y="1032934"/>
            <a:ext cx="2483555" cy="45268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A’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B’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C’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D’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Y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Z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68" name="23 CuadroTexto"/>
          <p:cNvSpPr txBox="1">
            <a:spLocks noChangeArrowheads="1"/>
          </p:cNvSpPr>
          <p:nvPr/>
        </p:nvSpPr>
        <p:spPr bwMode="auto">
          <a:xfrm>
            <a:off x="835025" y="5813425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FINREP 2012</a:t>
            </a:r>
          </a:p>
        </p:txBody>
      </p:sp>
      <p:sp>
        <p:nvSpPr>
          <p:cNvPr id="19469" name="24 CuadroTexto"/>
          <p:cNvSpPr txBox="1">
            <a:spLocks noChangeArrowheads="1"/>
          </p:cNvSpPr>
          <p:nvPr/>
        </p:nvSpPr>
        <p:spPr bwMode="auto">
          <a:xfrm>
            <a:off x="6462713" y="5740400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FINREP 20??</a:t>
            </a:r>
          </a:p>
        </p:txBody>
      </p:sp>
      <p:grpSp>
        <p:nvGrpSpPr>
          <p:cNvPr id="38" name="37 Grupo"/>
          <p:cNvGrpSpPr>
            <a:grpSpLocks/>
          </p:cNvGrpSpPr>
          <p:nvPr/>
        </p:nvGrpSpPr>
        <p:grpSpPr bwMode="auto">
          <a:xfrm>
            <a:off x="2065338" y="1908175"/>
            <a:ext cx="5006975" cy="2224088"/>
            <a:chOff x="2065867" y="1907822"/>
            <a:chExt cx="5006622" cy="2223911"/>
          </a:xfrm>
        </p:grpSpPr>
        <p:cxnSp>
          <p:nvCxnSpPr>
            <p:cNvPr id="19471" name="26 Conector recto de flecha"/>
            <p:cNvCxnSpPr>
              <a:cxnSpLocks noChangeShapeType="1"/>
            </p:cNvCxnSpPr>
            <p:nvPr/>
          </p:nvCxnSpPr>
          <p:spPr bwMode="auto">
            <a:xfrm flipV="1">
              <a:off x="2167467" y="1907822"/>
              <a:ext cx="4797777" cy="451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472" name="28 Conector recto de flecha"/>
            <p:cNvCxnSpPr>
              <a:cxnSpLocks noChangeShapeType="1"/>
            </p:cNvCxnSpPr>
            <p:nvPr/>
          </p:nvCxnSpPr>
          <p:spPr bwMode="auto">
            <a:xfrm flipV="1">
              <a:off x="2201333" y="2257778"/>
              <a:ext cx="4752623" cy="6773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473" name="30 Conector recto de flecha"/>
            <p:cNvCxnSpPr>
              <a:cxnSpLocks noChangeShapeType="1"/>
            </p:cNvCxnSpPr>
            <p:nvPr/>
          </p:nvCxnSpPr>
          <p:spPr bwMode="auto">
            <a:xfrm flipV="1">
              <a:off x="2212622" y="2562578"/>
              <a:ext cx="4763911" cy="564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474" name="32 Conector recto de flecha"/>
            <p:cNvCxnSpPr>
              <a:cxnSpLocks noChangeShapeType="1"/>
            </p:cNvCxnSpPr>
            <p:nvPr/>
          </p:nvCxnSpPr>
          <p:spPr bwMode="auto">
            <a:xfrm flipV="1">
              <a:off x="2212622" y="2822222"/>
              <a:ext cx="4752622" cy="7902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" name="35 Esquina doblada"/>
            <p:cNvSpPr/>
            <p:nvPr/>
          </p:nvSpPr>
          <p:spPr bwMode="auto">
            <a:xfrm>
              <a:off x="2065867" y="3668220"/>
              <a:ext cx="1693743" cy="463513"/>
            </a:xfrm>
            <a:prstGeom prst="foldedCorner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b="0" i="1" dirty="0">
                  <a:solidFill>
                    <a:schemeClr val="tx1"/>
                  </a:solidFill>
                </a:rPr>
                <a:t>Deprecated</a:t>
              </a:r>
            </a:p>
          </p:txBody>
        </p:sp>
        <p:sp>
          <p:nvSpPr>
            <p:cNvPr id="37" name="36 Esquina doblada"/>
            <p:cNvSpPr/>
            <p:nvPr/>
          </p:nvSpPr>
          <p:spPr bwMode="auto">
            <a:xfrm>
              <a:off x="5378745" y="3504720"/>
              <a:ext cx="1693744" cy="463513"/>
            </a:xfrm>
            <a:prstGeom prst="foldedCorner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b="0" i="1" dirty="0">
                  <a:solidFill>
                    <a:schemeClr val="tx1"/>
                  </a:solidFill>
                </a:rPr>
                <a:t>New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Information requirements summary</a:t>
            </a:r>
            <a:endParaRPr lang="en-GB" sz="1800" dirty="0"/>
          </a:p>
        </p:txBody>
      </p:sp>
      <p:sp>
        <p:nvSpPr>
          <p:cNvPr id="20482" name="6 Marcador de contenido"/>
          <p:cNvSpPr>
            <a:spLocks noGrp="1"/>
          </p:cNvSpPr>
          <p:nvPr>
            <p:ph idx="1"/>
          </p:nvPr>
        </p:nvSpPr>
        <p:spPr>
          <a:xfrm>
            <a:off x="227013" y="1484313"/>
            <a:ext cx="5856287" cy="4567237"/>
          </a:xfrm>
        </p:spPr>
        <p:txBody>
          <a:bodyPr/>
          <a:lstStyle/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Definition of concepts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“Table” views of concepts 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Data model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Quality checks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Correspondence of concepts along different versions</a:t>
            </a:r>
            <a:endParaRPr lang="es-ES_tradnl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2048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D9A0FD-3855-4BD5-9291-59889382C25D}" type="slidenum">
              <a:rPr lang="en-GB" smtClean="0"/>
              <a:pPr/>
              <a:t>11</a:t>
            </a:fld>
            <a:endParaRPr lang="en-GB" smtClean="0"/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6210300" y="4237038"/>
            <a:ext cx="2667000" cy="1914525"/>
            <a:chOff x="5943600" y="1785937"/>
            <a:chExt cx="2667000" cy="1914525"/>
          </a:xfrm>
        </p:grpSpPr>
        <p:pic>
          <p:nvPicPr>
            <p:cNvPr id="20485" name="6 Imagen" descr="ladrillo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785937"/>
              <a:ext cx="2667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7 CuadroTexto"/>
            <p:cNvSpPr txBox="1">
              <a:spLocks noChangeArrowheads="1"/>
            </p:cNvSpPr>
            <p:nvPr/>
          </p:nvSpPr>
          <p:spPr bwMode="auto">
            <a:xfrm rot="-891251">
              <a:off x="6616700" y="2565400"/>
              <a:ext cx="18952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Information</a:t>
              </a:r>
            </a:p>
            <a:p>
              <a:pPr algn="ctr"/>
              <a:r>
                <a:rPr lang="en-GB">
                  <a:solidFill>
                    <a:schemeClr val="bg1"/>
                  </a:solidFill>
                </a:rPr>
                <a:t>Requirements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NEXT BRICK…</a:t>
            </a:r>
            <a:endParaRPr lang="en-GB" sz="1800" dirty="0"/>
          </a:p>
        </p:txBody>
      </p:sp>
      <p:sp>
        <p:nvSpPr>
          <p:cNvPr id="21506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Next step is HOW: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- Design approach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- Naming conventions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	</a:t>
            </a:r>
          </a:p>
        </p:txBody>
      </p:sp>
      <p:sp>
        <p:nvSpPr>
          <p:cNvPr id="21507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61E98B-5F1B-434B-BADE-E5BCE167B342}" type="slidenum">
              <a:rPr lang="en-GB" smtClean="0"/>
              <a:pPr/>
              <a:t>12</a:t>
            </a:fld>
            <a:endParaRPr lang="en-GB" smtClean="0"/>
          </a:p>
        </p:txBody>
      </p:sp>
      <p:grpSp>
        <p:nvGrpSpPr>
          <p:cNvPr id="48" name="47 Grupo"/>
          <p:cNvGrpSpPr>
            <a:grpSpLocks/>
          </p:cNvGrpSpPr>
          <p:nvPr/>
        </p:nvGrpSpPr>
        <p:grpSpPr bwMode="auto">
          <a:xfrm>
            <a:off x="396875" y="3584575"/>
            <a:ext cx="1762125" cy="1506538"/>
            <a:chOff x="396664" y="3585073"/>
            <a:chExt cx="1762336" cy="1505645"/>
          </a:xfrm>
        </p:grpSpPr>
        <p:grpSp>
          <p:nvGrpSpPr>
            <p:cNvPr id="21535" name="26 Grupo"/>
            <p:cNvGrpSpPr>
              <a:grpSpLocks/>
            </p:cNvGrpSpPr>
            <p:nvPr/>
          </p:nvGrpSpPr>
          <p:grpSpPr bwMode="auto">
            <a:xfrm>
              <a:off x="1206500" y="3835400"/>
              <a:ext cx="952500" cy="571500"/>
              <a:chOff x="1155700" y="4025900"/>
              <a:chExt cx="952500" cy="571500"/>
            </a:xfrm>
          </p:grpSpPr>
          <p:sp>
            <p:nvSpPr>
              <p:cNvPr id="13" name="12 Rectángulo"/>
              <p:cNvSpPr/>
              <p:nvPr/>
            </p:nvSpPr>
            <p:spPr bwMode="auto">
              <a:xfrm>
                <a:off x="1155586" y="4038942"/>
                <a:ext cx="939912" cy="55846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540" name="14 Conector recto"/>
              <p:cNvCxnSpPr>
                <a:cxnSpLocks noChangeShapeType="1"/>
                <a:stCxn id="13" idx="0"/>
                <a:endCxn id="13" idx="2"/>
              </p:cNvCxnSpPr>
              <p:nvPr/>
            </p:nvCxnSpPr>
            <p:spPr bwMode="auto">
              <a:xfrm rot="16200000" flipH="1">
                <a:off x="1346200" y="4318000"/>
                <a:ext cx="558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1" name="16 Conector recto"/>
              <p:cNvCxnSpPr>
                <a:cxnSpLocks noChangeShapeType="1"/>
                <a:stCxn id="13" idx="1"/>
                <a:endCxn id="13" idx="3"/>
              </p:cNvCxnSpPr>
              <p:nvPr/>
            </p:nvCxnSpPr>
            <p:spPr bwMode="auto">
              <a:xfrm rot="10800000" flipH="1">
                <a:off x="1155700" y="43180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2" name="17 Conector recto"/>
              <p:cNvCxnSpPr>
                <a:cxnSpLocks noChangeShapeType="1"/>
              </p:cNvCxnSpPr>
              <p:nvPr/>
            </p:nvCxnSpPr>
            <p:spPr bwMode="auto">
              <a:xfrm rot="10800000" flipH="1">
                <a:off x="1168400" y="44704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3" name="18 Conector recto"/>
              <p:cNvCxnSpPr>
                <a:cxnSpLocks noChangeShapeType="1"/>
              </p:cNvCxnSpPr>
              <p:nvPr/>
            </p:nvCxnSpPr>
            <p:spPr bwMode="auto">
              <a:xfrm rot="10800000" flipH="1">
                <a:off x="1155700" y="41783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4" name="19 Conector recto"/>
              <p:cNvCxnSpPr>
                <a:cxnSpLocks noChangeShapeType="1"/>
              </p:cNvCxnSpPr>
              <p:nvPr/>
            </p:nvCxnSpPr>
            <p:spPr bwMode="auto">
              <a:xfrm rot="5400000">
                <a:off x="1600200" y="4305300"/>
                <a:ext cx="558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5" name="22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11250" y="4311650"/>
                <a:ext cx="54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1536" name="16 Grupo"/>
            <p:cNvGrpSpPr>
              <a:grpSpLocks/>
            </p:cNvGrpSpPr>
            <p:nvPr/>
          </p:nvGrpSpPr>
          <p:grpSpPr bwMode="auto">
            <a:xfrm>
              <a:off x="396664" y="3585073"/>
              <a:ext cx="1443499" cy="1505645"/>
              <a:chOff x="4836615" y="1200839"/>
              <a:chExt cx="1443499" cy="1505645"/>
            </a:xfrm>
          </p:grpSpPr>
          <p:pic>
            <p:nvPicPr>
              <p:cNvPr id="21537" name="Picture 4" descr="C:\Documents and Settings\Administrador\Configuración local\Archivos temporales de Internet\Content.IE5\7865PLE1\MCj04398190000[1]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36615" y="1200839"/>
                <a:ext cx="1029242" cy="102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38" name="9 CuadroTexto"/>
              <p:cNvSpPr txBox="1">
                <a:spLocks noChangeArrowheads="1"/>
              </p:cNvSpPr>
              <p:nvPr/>
            </p:nvSpPr>
            <p:spPr bwMode="auto">
              <a:xfrm>
                <a:off x="4939682" y="2060153"/>
                <a:ext cx="13404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800"/>
                  <a:t>CEBS</a:t>
                </a:r>
              </a:p>
              <a:p>
                <a:r>
                  <a:rPr lang="es-ES_tradnl" sz="1800"/>
                  <a:t>Guidelines</a:t>
                </a:r>
                <a:endParaRPr lang="es-ES" sz="1800"/>
              </a:p>
            </p:txBody>
          </p:sp>
        </p:grpSp>
      </p:grpSp>
      <p:grpSp>
        <p:nvGrpSpPr>
          <p:cNvPr id="49" name="48 Grupo"/>
          <p:cNvGrpSpPr>
            <a:grpSpLocks/>
          </p:cNvGrpSpPr>
          <p:nvPr/>
        </p:nvGrpSpPr>
        <p:grpSpPr bwMode="auto">
          <a:xfrm>
            <a:off x="2273300" y="3835400"/>
            <a:ext cx="2938463" cy="1306513"/>
            <a:chOff x="2273300" y="3835400"/>
            <a:chExt cx="2939199" cy="1306731"/>
          </a:xfrm>
        </p:grpSpPr>
        <p:sp>
          <p:nvSpPr>
            <p:cNvPr id="21525" name="10 Flecha derecha"/>
            <p:cNvSpPr>
              <a:spLocks noChangeArrowheads="1"/>
            </p:cNvSpPr>
            <p:nvPr/>
          </p:nvSpPr>
          <p:spPr bwMode="auto">
            <a:xfrm>
              <a:off x="2273300" y="3873500"/>
              <a:ext cx="939800" cy="4064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26" name="27 Grupo"/>
            <p:cNvGrpSpPr>
              <a:grpSpLocks/>
            </p:cNvGrpSpPr>
            <p:nvPr/>
          </p:nvGrpSpPr>
          <p:grpSpPr bwMode="auto">
            <a:xfrm>
              <a:off x="3441700" y="3835400"/>
              <a:ext cx="952500" cy="571500"/>
              <a:chOff x="1155700" y="4025900"/>
              <a:chExt cx="952500" cy="571500"/>
            </a:xfrm>
          </p:grpSpPr>
          <p:sp>
            <p:nvSpPr>
              <p:cNvPr id="29" name="28 Rectángulo"/>
              <p:cNvSpPr/>
              <p:nvPr/>
            </p:nvSpPr>
            <p:spPr bwMode="auto">
              <a:xfrm>
                <a:off x="1155993" y="4038602"/>
                <a:ext cx="940036" cy="55889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529" name="29 Conector recto"/>
              <p:cNvCxnSpPr>
                <a:cxnSpLocks noChangeShapeType="1"/>
                <a:stCxn id="29" idx="0"/>
                <a:endCxn id="29" idx="2"/>
              </p:cNvCxnSpPr>
              <p:nvPr/>
            </p:nvCxnSpPr>
            <p:spPr bwMode="auto">
              <a:xfrm rot="16200000" flipH="1">
                <a:off x="1346200" y="4318000"/>
                <a:ext cx="558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0" name="30 Conector recto"/>
              <p:cNvCxnSpPr>
                <a:cxnSpLocks noChangeShapeType="1"/>
                <a:stCxn id="29" idx="1"/>
                <a:endCxn id="29" idx="3"/>
              </p:cNvCxnSpPr>
              <p:nvPr/>
            </p:nvCxnSpPr>
            <p:spPr bwMode="auto">
              <a:xfrm rot="10800000" flipH="1">
                <a:off x="1155700" y="43180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1" name="31 Conector recto"/>
              <p:cNvCxnSpPr>
                <a:cxnSpLocks noChangeShapeType="1"/>
              </p:cNvCxnSpPr>
              <p:nvPr/>
            </p:nvCxnSpPr>
            <p:spPr bwMode="auto">
              <a:xfrm rot="10800000" flipH="1">
                <a:off x="1168400" y="44704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2" name="32 Conector recto"/>
              <p:cNvCxnSpPr>
                <a:cxnSpLocks noChangeShapeType="1"/>
              </p:cNvCxnSpPr>
              <p:nvPr/>
            </p:nvCxnSpPr>
            <p:spPr bwMode="auto">
              <a:xfrm rot="10800000" flipH="1">
                <a:off x="1155700" y="4178300"/>
                <a:ext cx="939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3" name="33 Conector recto"/>
              <p:cNvCxnSpPr>
                <a:cxnSpLocks noChangeShapeType="1"/>
              </p:cNvCxnSpPr>
              <p:nvPr/>
            </p:nvCxnSpPr>
            <p:spPr bwMode="auto">
              <a:xfrm rot="5400000">
                <a:off x="1600200" y="4305300"/>
                <a:ext cx="558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4" name="34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11250" y="4311650"/>
                <a:ext cx="54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1527" name="35 CuadroTexto"/>
            <p:cNvSpPr txBox="1">
              <a:spLocks noChangeArrowheads="1"/>
            </p:cNvSpPr>
            <p:nvPr/>
          </p:nvSpPr>
          <p:spPr bwMode="auto">
            <a:xfrm>
              <a:off x="3035300" y="4495800"/>
              <a:ext cx="21771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/>
                <a:t>Data Matrix</a:t>
              </a:r>
            </a:p>
            <a:p>
              <a:r>
                <a:rPr lang="en-GB" sz="1800"/>
                <a:t>Normalized tables</a:t>
              </a:r>
            </a:p>
          </p:txBody>
        </p:sp>
      </p:grpSp>
      <p:grpSp>
        <p:nvGrpSpPr>
          <p:cNvPr id="50" name="49 Grupo"/>
          <p:cNvGrpSpPr>
            <a:grpSpLocks/>
          </p:cNvGrpSpPr>
          <p:nvPr/>
        </p:nvGrpSpPr>
        <p:grpSpPr bwMode="auto">
          <a:xfrm>
            <a:off x="4711700" y="800100"/>
            <a:ext cx="1722438" cy="1638300"/>
            <a:chOff x="4711700" y="800100"/>
            <a:chExt cx="1722587" cy="1638299"/>
          </a:xfrm>
        </p:grpSpPr>
        <p:pic>
          <p:nvPicPr>
            <p:cNvPr id="21523" name="45 Imagen" descr="inf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0" y="1465262"/>
              <a:ext cx="973137" cy="97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4" name="36 CuadroTexto"/>
            <p:cNvSpPr txBox="1">
              <a:spLocks noChangeArrowheads="1"/>
            </p:cNvSpPr>
            <p:nvPr/>
          </p:nvSpPr>
          <p:spPr bwMode="auto">
            <a:xfrm>
              <a:off x="4711700" y="800100"/>
              <a:ext cx="17225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Information</a:t>
              </a:r>
            </a:p>
            <a:p>
              <a:pPr algn="ctr"/>
              <a:r>
                <a:rPr lang="en-GB" sz="1800"/>
                <a:t>Requirements</a:t>
              </a:r>
            </a:p>
          </p:txBody>
        </p:sp>
      </p:grp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4838700" y="2501900"/>
            <a:ext cx="2108200" cy="1854200"/>
            <a:chOff x="4838700" y="2501900"/>
            <a:chExt cx="2108200" cy="1854200"/>
          </a:xfrm>
        </p:grpSpPr>
        <p:sp>
          <p:nvSpPr>
            <p:cNvPr id="21520" name="40 Flecha derecha"/>
            <p:cNvSpPr>
              <a:spLocks noChangeArrowheads="1"/>
            </p:cNvSpPr>
            <p:nvPr/>
          </p:nvSpPr>
          <p:spPr bwMode="auto">
            <a:xfrm>
              <a:off x="4838700" y="3949700"/>
              <a:ext cx="939800" cy="4064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41 Flecha derecha"/>
            <p:cNvSpPr>
              <a:spLocks noChangeArrowheads="1"/>
            </p:cNvSpPr>
            <p:nvPr/>
          </p:nvSpPr>
          <p:spPr bwMode="auto">
            <a:xfrm rot="5400000">
              <a:off x="6115050" y="2635250"/>
              <a:ext cx="673100" cy="40640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42 Y"/>
            <p:cNvSpPr/>
            <p:nvPr/>
          </p:nvSpPr>
          <p:spPr bwMode="auto">
            <a:xfrm>
              <a:off x="5854700" y="3327400"/>
              <a:ext cx="1092200" cy="800100"/>
            </a:xfrm>
            <a:prstGeom prst="flowChartSummingJuncti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6489700" y="990600"/>
            <a:ext cx="1555750" cy="1531938"/>
            <a:chOff x="6489700" y="990600"/>
            <a:chExt cx="1555234" cy="1531937"/>
          </a:xfrm>
        </p:grpSpPr>
        <p:sp>
          <p:nvSpPr>
            <p:cNvPr id="21518" name="37 CuadroTexto"/>
            <p:cNvSpPr txBox="1">
              <a:spLocks noChangeArrowheads="1"/>
            </p:cNvSpPr>
            <p:nvPr/>
          </p:nvSpPr>
          <p:spPr bwMode="auto">
            <a:xfrm>
              <a:off x="6489700" y="990600"/>
              <a:ext cx="15552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/>
                <a:t>Design rules</a:t>
              </a:r>
            </a:p>
          </p:txBody>
        </p:sp>
        <p:pic>
          <p:nvPicPr>
            <p:cNvPr id="21519" name="46 Imagen" descr="rule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0212" y="1389062"/>
              <a:ext cx="11715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6832600" y="4229100"/>
            <a:ext cx="2027238" cy="1898650"/>
            <a:chOff x="6832600" y="4229100"/>
            <a:chExt cx="2027484" cy="1898710"/>
          </a:xfrm>
        </p:grpSpPr>
        <p:grpSp>
          <p:nvGrpSpPr>
            <p:cNvPr id="21514" name="53 Grupo"/>
            <p:cNvGrpSpPr>
              <a:grpSpLocks/>
            </p:cNvGrpSpPr>
            <p:nvPr/>
          </p:nvGrpSpPr>
          <p:grpSpPr bwMode="auto">
            <a:xfrm>
              <a:off x="7429500" y="4437798"/>
              <a:ext cx="1430584" cy="1690012"/>
              <a:chOff x="7429500" y="4437798"/>
              <a:chExt cx="1430584" cy="1690012"/>
            </a:xfrm>
          </p:grpSpPr>
          <p:sp>
            <p:nvSpPr>
              <p:cNvPr id="21516" name="43 CuadroTexto"/>
              <p:cNvSpPr txBox="1">
                <a:spLocks noChangeArrowheads="1"/>
              </p:cNvSpPr>
              <p:nvPr/>
            </p:nvSpPr>
            <p:spPr bwMode="auto">
              <a:xfrm>
                <a:off x="7429500" y="5727700"/>
                <a:ext cx="14305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Taxonomy</a:t>
                </a:r>
              </a:p>
            </p:txBody>
          </p:sp>
          <p:pic>
            <p:nvPicPr>
              <p:cNvPr id="21517" name="38 Imagen" descr="training-center-floor-plans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31100" y="4437798"/>
                <a:ext cx="1252436" cy="121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5" name="44 Flecha derecha"/>
            <p:cNvSpPr>
              <a:spLocks noChangeArrowheads="1"/>
            </p:cNvSpPr>
            <p:nvPr/>
          </p:nvSpPr>
          <p:spPr bwMode="auto">
            <a:xfrm rot="2391222">
              <a:off x="6832600" y="4229100"/>
              <a:ext cx="939800" cy="4064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Architecture principles OR PRIORITIES</a:t>
            </a:r>
            <a:endParaRPr lang="en-GB" sz="1800" dirty="0"/>
          </a:p>
        </p:txBody>
      </p:sp>
      <p:sp>
        <p:nvSpPr>
          <p:cNvPr id="5123" name="6 Marcador de contenido"/>
          <p:cNvSpPr>
            <a:spLocks noGrp="1"/>
          </p:cNvSpPr>
          <p:nvPr>
            <p:ph idx="1"/>
          </p:nvPr>
        </p:nvSpPr>
        <p:spPr>
          <a:xfrm>
            <a:off x="227013" y="1484313"/>
            <a:ext cx="6440487" cy="4567237"/>
          </a:xfrm>
        </p:spPr>
        <p:txBody>
          <a:bodyPr/>
          <a:lstStyle/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Simplicity of the reporting process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Stability and consistency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XBRL specifications, IFRS-GP taxonomy and common practice compliance</a:t>
            </a:r>
          </a:p>
          <a:p>
            <a:pPr>
              <a:buFont typeface="BdE Neue Helvetica 55 Roman" pitchFamily="34" charset="0"/>
              <a:buAutoNum type="arabicPeriod"/>
            </a:pPr>
            <a:endParaRPr lang="en-GB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Maintainability of taxonomies</a:t>
            </a:r>
          </a:p>
          <a:p>
            <a:pPr>
              <a:buFont typeface="BdE Neue Helvetica 55 Roman" pitchFamily="34" charset="0"/>
              <a:buAutoNum type="arabicPeriod"/>
            </a:pPr>
            <a:endParaRPr lang="es-ES_tradnl" sz="1800" smtClean="0"/>
          </a:p>
          <a:p>
            <a:pPr>
              <a:buFont typeface="BdE Neue Helvetica 55 Roman" pitchFamily="34" charset="0"/>
              <a:buAutoNum type="arabicPeriod"/>
            </a:pPr>
            <a:r>
              <a:rPr lang="en-GB" sz="1800" smtClean="0"/>
              <a:t>Other technical advantages (small size of instance documents, …)</a:t>
            </a:r>
            <a:endParaRPr lang="es-ES_tradnl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22531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9C6C3A-95CD-4BCA-BFD3-2D4A498489EA}" type="slidenum">
              <a:rPr lang="en-GB" smtClean="0"/>
              <a:pPr/>
              <a:t>13</a:t>
            </a:fld>
            <a:endParaRPr lang="en-GB" smtClean="0"/>
          </a:p>
        </p:txBody>
      </p: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6311900" y="4173538"/>
            <a:ext cx="2667000" cy="1914525"/>
            <a:chOff x="5943600" y="1785937"/>
            <a:chExt cx="2667000" cy="1914525"/>
          </a:xfrm>
        </p:grpSpPr>
        <p:pic>
          <p:nvPicPr>
            <p:cNvPr id="22533" name="8 Imagen" descr="ladrillo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785937"/>
              <a:ext cx="2667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9 CuadroTexto"/>
            <p:cNvSpPr txBox="1">
              <a:spLocks noChangeArrowheads="1"/>
            </p:cNvSpPr>
            <p:nvPr/>
          </p:nvSpPr>
          <p:spPr bwMode="auto">
            <a:xfrm rot="-891251">
              <a:off x="6866864" y="2719288"/>
              <a:ext cx="13949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Principles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P1: Simplicity of the reporting process</a:t>
            </a:r>
            <a:endParaRPr lang="en-GB" sz="1800" dirty="0"/>
          </a:p>
        </p:txBody>
      </p:sp>
      <p:sp>
        <p:nvSpPr>
          <p:cNvPr id="23554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1800" smtClean="0"/>
              <a:t>Both sides of the communication channel</a:t>
            </a:r>
          </a:p>
          <a:p>
            <a:pPr>
              <a:buFontTx/>
              <a:buChar char="-"/>
            </a:pPr>
            <a:r>
              <a:rPr lang="en-GB" sz="1800" smtClean="0"/>
              <a:t>But we must give a higher priority to the “other side”: its effect is to be multiplied by hundreds</a:t>
            </a:r>
          </a:p>
          <a:p>
            <a:pPr>
              <a:buFontTx/>
              <a:buChar char="-"/>
            </a:pPr>
            <a:r>
              <a:rPr lang="en-GB" sz="1800" smtClean="0"/>
              <a:t>Benefits:</a:t>
            </a:r>
          </a:p>
          <a:p>
            <a:pPr lvl="1">
              <a:buFontTx/>
              <a:buChar char="-"/>
            </a:pPr>
            <a:r>
              <a:rPr lang="en-GB" sz="1800"/>
              <a:t>Quality of the data</a:t>
            </a:r>
          </a:p>
          <a:p>
            <a:pPr lvl="1">
              <a:buFontTx/>
              <a:buChar char="-"/>
            </a:pPr>
            <a:r>
              <a:rPr lang="en-GB" sz="1800"/>
              <a:t>Data available sooner</a:t>
            </a:r>
          </a:p>
          <a:p>
            <a:pPr lvl="1">
              <a:buFontTx/>
              <a:buChar char="-"/>
            </a:pPr>
            <a:r>
              <a:rPr lang="en-GB" sz="1800"/>
              <a:t>Fewer resources needed on the supervisor side to debug data</a:t>
            </a:r>
          </a:p>
          <a:p>
            <a:pPr lvl="1">
              <a:buFontTx/>
              <a:buChar char="-"/>
            </a:pPr>
            <a:endParaRPr lang="en-GB" sz="1800"/>
          </a:p>
          <a:p>
            <a:pPr lvl="1">
              <a:buFontTx/>
              <a:buChar char="-"/>
            </a:pPr>
            <a:endParaRPr lang="en-GB" sz="1800"/>
          </a:p>
          <a:p>
            <a:pPr>
              <a:buFontTx/>
              <a:buChar char="-"/>
            </a:pPr>
            <a:endParaRPr lang="en-GB" sz="1800" smtClean="0"/>
          </a:p>
        </p:txBody>
      </p:sp>
      <p:sp>
        <p:nvSpPr>
          <p:cNvPr id="23555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8DCBB9-8AC3-4286-8CD8-5A15E48F7DFB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P1: DATA Mapping</a:t>
            </a:r>
            <a:endParaRPr lang="en-GB" sz="1800" dirty="0"/>
          </a:p>
        </p:txBody>
      </p:sp>
      <p:sp>
        <p:nvSpPr>
          <p:cNvPr id="24578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1800" smtClean="0"/>
              <a:t>Data mapping is a transformation process between data models</a:t>
            </a:r>
          </a:p>
          <a:p>
            <a:pPr>
              <a:buFontTx/>
              <a:buChar char="-"/>
            </a:pPr>
            <a:r>
              <a:rPr lang="en-GB" sz="1800" smtClean="0"/>
              <a:t>Three data models</a:t>
            </a:r>
          </a:p>
          <a:p>
            <a:pPr lvl="1">
              <a:buFontTx/>
              <a:buChar char="-"/>
            </a:pPr>
            <a:r>
              <a:rPr lang="en-GB" sz="1800"/>
              <a:t>Database of the supervisor</a:t>
            </a:r>
          </a:p>
          <a:p>
            <a:pPr lvl="1">
              <a:buFontTx/>
              <a:buChar char="-"/>
            </a:pPr>
            <a:r>
              <a:rPr lang="en-GB" sz="1800"/>
              <a:t>Data base of the supervised company</a:t>
            </a:r>
          </a:p>
          <a:p>
            <a:pPr lvl="1">
              <a:buFontTx/>
              <a:buChar char="-"/>
            </a:pPr>
            <a:r>
              <a:rPr lang="en-GB" sz="1800"/>
              <a:t>Model represented by our taxonomies (dimensional model)</a:t>
            </a:r>
          </a:p>
          <a:p>
            <a:pPr>
              <a:buFontTx/>
              <a:buChar char="-"/>
            </a:pPr>
            <a:r>
              <a:rPr lang="en-GB" sz="1800" smtClean="0"/>
              <a:t>The simpler the transformations, the simpler the whole process is</a:t>
            </a:r>
          </a:p>
          <a:p>
            <a:pPr lvl="1">
              <a:buFontTx/>
              <a:buChar char="-"/>
            </a:pPr>
            <a:endParaRPr lang="en-GB" sz="1800"/>
          </a:p>
          <a:p>
            <a:pPr>
              <a:buFontTx/>
              <a:buChar char="-"/>
            </a:pPr>
            <a:endParaRPr lang="en-GB" sz="2200" smtClean="0"/>
          </a:p>
        </p:txBody>
      </p:sp>
      <p:sp>
        <p:nvSpPr>
          <p:cNvPr id="24579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BC518F-790D-4EC7-91B8-428BDEA75BDC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 DATA Mapping: APPROACHES</a:t>
            </a:r>
            <a:endParaRPr lang="en-GB" sz="1800" dirty="0"/>
          </a:p>
        </p:txBody>
      </p:sp>
      <p:sp>
        <p:nvSpPr>
          <p:cNvPr id="25602" name="6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View oriented approaches</a:t>
            </a:r>
          </a:p>
          <a:p>
            <a:pPr lvl="1">
              <a:buFontTx/>
              <a:buChar char="-"/>
            </a:pPr>
            <a:r>
              <a:rPr lang="en-GB" sz="1400" smtClean="0"/>
              <a:t>Straightforward approach</a:t>
            </a:r>
          </a:p>
          <a:p>
            <a:pPr lvl="1">
              <a:buFontTx/>
              <a:buChar char="-"/>
            </a:pPr>
            <a:r>
              <a:rPr lang="en-GB" sz="1400" smtClean="0"/>
              <a:t>Redundancy problems</a:t>
            </a:r>
          </a:p>
          <a:p>
            <a:pPr lvl="1">
              <a:buFontTx/>
              <a:buChar char="-"/>
            </a:pPr>
            <a:r>
              <a:rPr lang="en-GB" sz="1400" smtClean="0"/>
              <a:t>Less stable</a:t>
            </a:r>
          </a:p>
          <a:p>
            <a:pPr>
              <a:buFontTx/>
              <a:buChar char="-"/>
            </a:pPr>
            <a:endParaRPr lang="en-GB" sz="1800" smtClean="0"/>
          </a:p>
          <a:p>
            <a:pPr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 smtClean="0"/>
          </a:p>
        </p:txBody>
      </p:sp>
      <p:sp>
        <p:nvSpPr>
          <p:cNvPr id="2560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25D25D-7F23-4EEF-B47D-6A67B4A13824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5604" name="6 Marcador de contenido"/>
          <p:cNvSpPr>
            <a:spLocks noGrp="1"/>
          </p:cNvSpPr>
          <p:nvPr>
            <p:ph sz="half" idx="1"/>
          </p:nvPr>
        </p:nvSpPr>
        <p:spPr>
          <a:xfrm>
            <a:off x="4673600" y="1484313"/>
            <a:ext cx="4210050" cy="456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Data oriented approaches</a:t>
            </a:r>
          </a:p>
          <a:p>
            <a:pPr lvl="1">
              <a:buFontTx/>
              <a:buChar char="-"/>
            </a:pPr>
            <a:r>
              <a:rPr lang="en-GB" sz="1400" smtClean="0"/>
              <a:t>More complex but flexible approach</a:t>
            </a:r>
          </a:p>
          <a:p>
            <a:pPr lvl="1">
              <a:buFontTx/>
              <a:buChar char="-"/>
            </a:pPr>
            <a:r>
              <a:rPr lang="en-GB" sz="1400" smtClean="0"/>
              <a:t>No redundancy</a:t>
            </a:r>
          </a:p>
          <a:p>
            <a:pPr lvl="1">
              <a:buFontTx/>
              <a:buChar char="-"/>
            </a:pPr>
            <a:r>
              <a:rPr lang="en-GB" sz="1400" smtClean="0"/>
              <a:t>More stable</a:t>
            </a:r>
          </a:p>
          <a:p>
            <a:pPr>
              <a:buFontTx/>
              <a:buChar char="-"/>
            </a:pPr>
            <a:endParaRPr lang="en-GB" sz="1800" smtClean="0"/>
          </a:p>
          <a:p>
            <a:pPr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 DATA MAPPING: Supervised bank’s model</a:t>
            </a:r>
            <a:endParaRPr lang="en-GB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0525" y="3321050"/>
          <a:ext cx="8575675" cy="2811463"/>
        </p:xfrm>
        <a:graphic>
          <a:graphicData uri="http://schemas.openxmlformats.org/drawingml/2006/table">
            <a:tbl>
              <a:tblPr/>
              <a:tblGrid>
                <a:gridCol w="362608"/>
                <a:gridCol w="3789251"/>
                <a:gridCol w="555998"/>
                <a:gridCol w="386782"/>
                <a:gridCol w="386782"/>
                <a:gridCol w="386782"/>
                <a:gridCol w="386782"/>
                <a:gridCol w="386782"/>
                <a:gridCol w="386782"/>
                <a:gridCol w="386782"/>
                <a:gridCol w="386782"/>
                <a:gridCol w="386782"/>
                <a:gridCol w="386782"/>
              </a:tblGrid>
              <a:tr h="447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latin typeface="Arial"/>
                        </a:rPr>
                        <a:t>CODE</a:t>
                      </a:r>
                    </a:p>
                  </a:txBody>
                  <a:tcPr marL="6045" marR="6045" marT="6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latin typeface="Arial"/>
                        </a:rPr>
                        <a:t>LABEL</a:t>
                      </a:r>
                    </a:p>
                  </a:txBody>
                  <a:tcPr marL="6045" marR="6045" marT="6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latin typeface="Arial"/>
                        </a:rPr>
                        <a:t>MAPPING</a:t>
                      </a:r>
                    </a:p>
                  </a:txBody>
                  <a:tcPr marL="6045" marR="6045" marT="6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F000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Opening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F001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Entry into the consolidation scope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F002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Contribution of activity by third parties and mergers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F110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Result of the period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F115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Result of the period before taxes 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F116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Taxes of the period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F120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Dividends paid out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F121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Advances on dividends paid out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F123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Dividends received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F124 </a:t>
                      </a:r>
                      <a:b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Advances on dividends received</a:t>
                      </a:r>
                    </a:p>
                  </a:txBody>
                  <a:tcPr marL="6045" marR="6045" marT="60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207110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Long term defined benefit plans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207120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Other postretirement obligations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207210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Other Provisions - Staff / Other long term employee benefits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207220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Other Provisions - Staff / Termination benefits (restructuring staff)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207230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Other Provisions - Staff / Other provisions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207310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Litigation claims / staff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207311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Litigation claims / taxes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207312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Litigation claims / administrative and other than operational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207313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Litigation claims / other operational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207320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Restructuring (other than staff)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207330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Provision for off-balance sheet Credit commitment and guarantee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207340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Other provisions (non insurance)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207350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Provisions and other oblig. - Onerous contracts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Balance sheet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607581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Allowance for case basis reserve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607582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Loss - Guaranty insurance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607591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Allowance for general reserve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607680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Cost of risk  - off-balance sheet commitment - specific risk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607692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Cost of risk  - off-balance sheet commitment - country risk provision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707581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Write-off case basis reserve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707582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Write-off loss - Guaranty insurance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707591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Credit Enhancement - Write-off general reserve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707680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Cost of risk - write-back / Cost of risk  - off-balance sheet commitment - specific risk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707692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Cost of risk - write-back / Cost of risk  - off-balance sheet commitment - country risk provision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P&amp;L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045" marR="6045" marT="6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978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DDC8CB-9649-4AB6-82A7-65826DE1B66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 bwMode="auto">
          <a:xfrm>
            <a:off x="190500" y="1277938"/>
            <a:ext cx="85756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ts val="2163"/>
              </a:lnSpc>
              <a:spcAft>
                <a:spcPts val="438"/>
              </a:spcAft>
              <a:buClr>
                <a:srgbClr val="993300"/>
              </a:buClr>
              <a:buFontTx/>
              <a:buChar char="-"/>
              <a:defRPr/>
            </a:pPr>
            <a:r>
              <a:rPr lang="en-GB" sz="1800" kern="0" dirty="0" err="1">
                <a:latin typeface="+mn-lt"/>
              </a:rPr>
              <a:t>DEXIA’s</a:t>
            </a:r>
            <a:r>
              <a:rPr lang="en-GB" sz="1800" kern="0" dirty="0">
                <a:latin typeface="+mn-lt"/>
              </a:rPr>
              <a:t> provisions tables is a good example (the only example)</a:t>
            </a:r>
          </a:p>
          <a:p>
            <a:pPr marL="342900" indent="-342900" eaLnBrk="0" hangingPunct="0">
              <a:lnSpc>
                <a:spcPts val="2163"/>
              </a:lnSpc>
              <a:spcAft>
                <a:spcPts val="438"/>
              </a:spcAft>
              <a:buClr>
                <a:srgbClr val="993300"/>
              </a:buClr>
              <a:buFontTx/>
              <a:buChar char="-"/>
              <a:defRPr/>
            </a:pPr>
            <a:r>
              <a:rPr lang="en-GB" sz="1800" kern="0" dirty="0">
                <a:latin typeface="+mn-lt"/>
              </a:rPr>
              <a:t>Banks databases are based on accountancy systems, which are based on operations</a:t>
            </a:r>
          </a:p>
          <a:p>
            <a:pPr marL="342900" indent="-342900" eaLnBrk="0" hangingPunct="0">
              <a:lnSpc>
                <a:spcPts val="2163"/>
              </a:lnSpc>
              <a:spcAft>
                <a:spcPts val="438"/>
              </a:spcAft>
              <a:buClr>
                <a:srgbClr val="993300"/>
              </a:buClr>
              <a:buFontTx/>
              <a:buChar char="-"/>
              <a:defRPr/>
            </a:pPr>
            <a:r>
              <a:rPr lang="en-GB" sz="1800" kern="0" dirty="0">
                <a:latin typeface="+mn-lt"/>
              </a:rPr>
              <a:t>These systems are data oriented</a:t>
            </a:r>
          </a:p>
          <a:p>
            <a:pPr marL="342900" indent="-342900" eaLnBrk="0" hangingPunct="0">
              <a:lnSpc>
                <a:spcPts val="2163"/>
              </a:lnSpc>
              <a:spcAft>
                <a:spcPts val="438"/>
              </a:spcAft>
              <a:buClr>
                <a:srgbClr val="993300"/>
              </a:buClr>
              <a:buFontTx/>
              <a:buChar char="-"/>
              <a:defRPr/>
            </a:pPr>
            <a:r>
              <a:rPr lang="en-GB" sz="1800" kern="0" dirty="0">
                <a:latin typeface="+mn-lt"/>
              </a:rPr>
              <a:t>Even if some systems were “view” oriented, we cannot expect homogeneity at this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 DATA Mapping: XBRL MODEL</a:t>
            </a:r>
            <a:endParaRPr lang="en-GB" sz="1800" dirty="0"/>
          </a:p>
        </p:txBody>
      </p:sp>
      <p:sp>
        <p:nvSpPr>
          <p:cNvPr id="27650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XBRL is data oriented</a:t>
            </a:r>
          </a:p>
          <a:p>
            <a:pPr lvl="1">
              <a:buFont typeface="Arial" charset="0"/>
              <a:buNone/>
            </a:pPr>
            <a:r>
              <a:rPr lang="en-GB" sz="1400"/>
              <a:t>A fact is identified by a concept (which is global in the DTS) and other dimensions (time, …)</a:t>
            </a:r>
          </a:p>
          <a:p>
            <a:pPr lvl="1">
              <a:buFont typeface="Arial" charset="0"/>
              <a:buNone/>
            </a:pPr>
            <a:r>
              <a:rPr lang="en-GB" sz="1400"/>
              <a:t>Views of the data are represented on the taxonomy (PLB or Rendering), but do not impact data</a:t>
            </a:r>
          </a:p>
          <a:p>
            <a:pPr lvl="1">
              <a:buFont typeface="Arial" charset="0"/>
              <a:buNone/>
            </a:pPr>
            <a:endParaRPr lang="en-GB" sz="1400"/>
          </a:p>
          <a:p>
            <a:pPr>
              <a:buFont typeface="Wingdings" pitchFamily="2" charset="2"/>
              <a:buNone/>
            </a:pPr>
            <a:r>
              <a:rPr lang="en-GB" sz="1800" smtClean="0"/>
              <a:t>XBRL could be forced to be view oriented</a:t>
            </a:r>
          </a:p>
          <a:p>
            <a:pPr lvl="1">
              <a:buFont typeface="Arial" charset="0"/>
              <a:buNone/>
            </a:pPr>
            <a:r>
              <a:rPr lang="en-GB" sz="1400"/>
              <a:t>By shoving the “table” information in the data model, i.e.: giving internal concept names dependent on the table… But if so, why not use Excel?</a:t>
            </a:r>
          </a:p>
          <a:p>
            <a:pPr lvl="1">
              <a:buFont typeface="Arial" charset="0"/>
              <a:buNone/>
            </a:pPr>
            <a:endParaRPr lang="en-GB" sz="1400"/>
          </a:p>
          <a:p>
            <a:pPr lvl="1">
              <a:buFont typeface="Arial" charset="0"/>
              <a:buNone/>
            </a:pPr>
            <a:endParaRPr lang="en-GB" sz="1400"/>
          </a:p>
          <a:p>
            <a:pPr lvl="1">
              <a:buFont typeface="Arial" charset="0"/>
              <a:buNone/>
            </a:pPr>
            <a:endParaRPr lang="en-GB" sz="1400"/>
          </a:p>
          <a:p>
            <a:pPr lvl="1">
              <a:buFont typeface="Arial" charset="0"/>
              <a:buNone/>
            </a:pPr>
            <a:endParaRPr lang="en-GB" sz="1400"/>
          </a:p>
          <a:p>
            <a:pPr>
              <a:buFont typeface="Wingdings" pitchFamily="2" charset="2"/>
              <a:buNone/>
            </a:pPr>
            <a:endParaRPr lang="en-GB" sz="1400" smtClean="0"/>
          </a:p>
          <a:p>
            <a:pPr>
              <a:buFontTx/>
              <a:buChar char="-"/>
            </a:pPr>
            <a:endParaRPr lang="en-GB" sz="1800" smtClean="0"/>
          </a:p>
          <a:p>
            <a:pPr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/>
          </a:p>
          <a:p>
            <a:pPr lvl="1">
              <a:buFontTx/>
              <a:buChar char="-"/>
            </a:pPr>
            <a:endParaRPr lang="en-GB" sz="1800"/>
          </a:p>
        </p:txBody>
      </p:sp>
      <p:sp>
        <p:nvSpPr>
          <p:cNvPr id="27651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D5277B-3727-4768-A7FD-3EF13396F510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 DATA Mapping: XBRL MODEL</a:t>
            </a:r>
            <a:endParaRPr lang="en-GB" sz="1800" dirty="0"/>
          </a:p>
        </p:txBody>
      </p:sp>
      <p:sp>
        <p:nvSpPr>
          <p:cNvPr id="28674" name="6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Data oriented approach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Easier mapping on the supervised side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Better traceability of the data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More flexible solution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Better maintainability (formulae)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Alignment with major XBRL projects</a:t>
            </a:r>
          </a:p>
          <a:p>
            <a:pPr lvl="1">
              <a:buFont typeface="Arial" charset="0"/>
              <a:buNone/>
            </a:pPr>
            <a:r>
              <a:rPr lang="en-GB" sz="1400" smtClean="0"/>
              <a:t>Proper use of XBRL</a:t>
            </a:r>
            <a:endParaRPr lang="en-GB" sz="1800" smtClean="0"/>
          </a:p>
        </p:txBody>
      </p:sp>
      <p:sp>
        <p:nvSpPr>
          <p:cNvPr id="28675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A54E47-5AAA-40B1-8837-43FE7C1EDA29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 bwMode="auto">
          <a:xfrm>
            <a:off x="4402138" y="1466850"/>
            <a:ext cx="43735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ts val="2163"/>
              </a:lnSpc>
              <a:spcAft>
                <a:spcPts val="438"/>
              </a:spcAft>
              <a:buClr>
                <a:srgbClr val="993300"/>
              </a:buClr>
              <a:buFont typeface="Wingdings" pitchFamily="2" charset="2"/>
              <a:buNone/>
              <a:defRPr/>
            </a:pPr>
            <a:r>
              <a:rPr lang="en-GB" sz="1800" kern="0" dirty="0">
                <a:latin typeface="+mn-lt"/>
              </a:rPr>
              <a:t>View oriented approach</a:t>
            </a: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buFont typeface="Arial" charset="0"/>
              <a:buNone/>
              <a:defRPr/>
            </a:pPr>
            <a:r>
              <a:rPr lang="en-GB" sz="1400" b="0" kern="0" dirty="0">
                <a:solidFill>
                  <a:srgbClr val="B35C48"/>
                </a:solidFill>
                <a:latin typeface="+mn-lt"/>
              </a:rPr>
              <a:t>Easier mapping for table oriented supervisors solutions</a:t>
            </a: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buFont typeface="Arial" charset="0"/>
              <a:buNone/>
              <a:defRPr/>
            </a:pPr>
            <a:r>
              <a:rPr lang="en-GB" sz="1400" b="0" kern="0" dirty="0">
                <a:solidFill>
                  <a:srgbClr val="B35C48"/>
                </a:solidFill>
                <a:latin typeface="+mn-lt"/>
              </a:rPr>
              <a:t>Favours manual handling of the data</a:t>
            </a: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defRPr/>
            </a:pPr>
            <a:r>
              <a:rPr lang="en-US" sz="1400" b="0" kern="0" dirty="0">
                <a:solidFill>
                  <a:srgbClr val="B35C48"/>
                </a:solidFill>
                <a:latin typeface="+mn-lt"/>
              </a:rPr>
              <a:t>Worse stability (dependency on views)</a:t>
            </a:r>
            <a:endParaRPr lang="en-GB" sz="1400" b="0" kern="0" dirty="0">
              <a:solidFill>
                <a:srgbClr val="B35C48"/>
              </a:solidFill>
              <a:latin typeface="+mn-lt"/>
            </a:endParaRP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buFont typeface="Arial" charset="0"/>
              <a:buNone/>
              <a:defRPr/>
            </a:pPr>
            <a:r>
              <a:rPr lang="en-GB" sz="1400" b="0" kern="0" dirty="0">
                <a:solidFill>
                  <a:srgbClr val="B35C48"/>
                </a:solidFill>
                <a:latin typeface="+mn-lt"/>
              </a:rPr>
              <a:t>Redundant data</a:t>
            </a: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buFont typeface="Arial" charset="0"/>
              <a:buNone/>
              <a:defRPr/>
            </a:pPr>
            <a:r>
              <a:rPr lang="en-GB" sz="1400" b="0" kern="0" dirty="0">
                <a:solidFill>
                  <a:srgbClr val="B35C48"/>
                </a:solidFill>
                <a:latin typeface="+mn-lt"/>
              </a:rPr>
              <a:t>Contrived use of the standard</a:t>
            </a:r>
          </a:p>
          <a:p>
            <a:pPr marL="538163" lvl="1" indent="-3175" eaLnBrk="0" hangingPunct="0">
              <a:lnSpc>
                <a:spcPts val="2163"/>
              </a:lnSpc>
              <a:spcAft>
                <a:spcPts val="438"/>
              </a:spcAft>
              <a:buClr>
                <a:srgbClr val="666666"/>
              </a:buClr>
              <a:buFontTx/>
              <a:buChar char="-"/>
              <a:defRPr/>
            </a:pPr>
            <a:endParaRPr lang="en-GB" sz="1800" b="0" kern="0" dirty="0">
              <a:solidFill>
                <a:srgbClr val="B35C4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WHAT IS a taxonomy architecture?</a:t>
            </a:r>
            <a:endParaRPr lang="en-GB" sz="1800" dirty="0"/>
          </a:p>
        </p:txBody>
      </p:sp>
      <p:sp>
        <p:nvSpPr>
          <p:cNvPr id="11266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B920E7-2666-4AF1-8BCB-9C9DCD7CC2E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9" name="8 Rectángulo"/>
          <p:cNvSpPr/>
          <p:nvPr/>
        </p:nvSpPr>
        <p:spPr>
          <a:xfrm>
            <a:off x="149225" y="1074738"/>
            <a:ext cx="4572000" cy="13223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dirty="0"/>
              <a:t>In </a:t>
            </a:r>
            <a:r>
              <a:rPr lang="en-US" b="0" dirty="0">
                <a:hlinkClick r:id="rId2" action="ppaction://hlinkfile" tooltip="Computer engineering"/>
              </a:rPr>
              <a:t>computer engineering</a:t>
            </a:r>
            <a:r>
              <a:rPr lang="en-US" b="0" dirty="0"/>
              <a:t>, </a:t>
            </a:r>
            <a:r>
              <a:rPr lang="en-US" dirty="0"/>
              <a:t>computer architecture</a:t>
            </a:r>
            <a:r>
              <a:rPr lang="en-US" b="0" dirty="0"/>
              <a:t> is the conceptual design and fundamental operational structure of a </a:t>
            </a:r>
            <a:r>
              <a:rPr lang="en-US" b="0" dirty="0">
                <a:hlinkClick r:id="rId3" action="ppaction://hlinkfile" tooltip="Computer"/>
              </a:rPr>
              <a:t>computer</a:t>
            </a:r>
            <a:r>
              <a:rPr lang="en-US" b="0" dirty="0"/>
              <a:t> system.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701925" y="2060575"/>
            <a:ext cx="6305550" cy="2247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dirty="0"/>
              <a:t>&lt;&lt; The </a:t>
            </a:r>
            <a:r>
              <a:rPr lang="en-US" dirty="0"/>
              <a:t>Financial Reporting Taxonomies Architecture (FRTA)</a:t>
            </a:r>
            <a:r>
              <a:rPr lang="en-US" b="0" dirty="0"/>
              <a:t> document guides the creation of  taxonomies under version 2.1 of the Specification.  It sets out a recommended design architecture and establishes </a:t>
            </a:r>
            <a:r>
              <a:rPr lang="en-US" dirty="0"/>
              <a:t>rules</a:t>
            </a:r>
            <a:r>
              <a:rPr lang="en-US" b="0" dirty="0"/>
              <a:t> and </a:t>
            </a:r>
            <a:r>
              <a:rPr lang="en-US" dirty="0"/>
              <a:t>conventions</a:t>
            </a:r>
            <a:r>
              <a:rPr lang="en-US" b="0" dirty="0"/>
              <a:t> which help make taxonomies more usable and efficient &gt;&gt;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5263" y="3406775"/>
            <a:ext cx="6550025" cy="163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dirty="0"/>
              <a:t>&lt;&lt; The purpose of this document is to detail the </a:t>
            </a:r>
            <a:r>
              <a:rPr lang="en-US" dirty="0"/>
              <a:t>architecture</a:t>
            </a:r>
            <a:r>
              <a:rPr lang="en-US" b="0" dirty="0"/>
              <a:t> of the XBRL US GAAP Taxonomies</a:t>
            </a:r>
          </a:p>
          <a:p>
            <a:pPr>
              <a:defRPr/>
            </a:pPr>
            <a:r>
              <a:rPr lang="en-US" b="0" dirty="0"/>
              <a:t>v1.0 (version 1.0). The document also explains the design rationale and how the </a:t>
            </a:r>
            <a:r>
              <a:rPr lang="en-US" dirty="0"/>
              <a:t>architecture</a:t>
            </a:r>
          </a:p>
          <a:p>
            <a:pPr>
              <a:defRPr/>
            </a:pPr>
            <a:r>
              <a:rPr lang="en-US" b="0" dirty="0"/>
              <a:t>satisfies the version 1.0 </a:t>
            </a:r>
            <a:r>
              <a:rPr lang="en-US" dirty="0"/>
              <a:t>requirements</a:t>
            </a:r>
            <a:r>
              <a:rPr lang="en-US" b="0" dirty="0"/>
              <a:t> &gt;&gt;</a:t>
            </a:r>
            <a:endParaRPr lang="es-ES" b="0" dirty="0"/>
          </a:p>
        </p:txBody>
      </p:sp>
      <p:sp>
        <p:nvSpPr>
          <p:cNvPr id="10" name="9 Rectángulo"/>
          <p:cNvSpPr/>
          <p:nvPr/>
        </p:nvSpPr>
        <p:spPr>
          <a:xfrm>
            <a:off x="2606675" y="4795838"/>
            <a:ext cx="5410200" cy="1322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Information architecture</a:t>
            </a:r>
            <a:r>
              <a:rPr lang="en-US" b="0" dirty="0"/>
              <a:t> (</a:t>
            </a:r>
            <a:r>
              <a:rPr lang="en-US" dirty="0"/>
              <a:t>IA</a:t>
            </a:r>
            <a:r>
              <a:rPr lang="en-US" b="0" dirty="0"/>
              <a:t>) is the </a:t>
            </a:r>
            <a:r>
              <a:rPr lang="en-US" dirty="0"/>
              <a:t>art</a:t>
            </a:r>
            <a:r>
              <a:rPr lang="en-US" b="0" dirty="0"/>
              <a:t> of expressing a </a:t>
            </a:r>
            <a:r>
              <a:rPr lang="en-US" b="0" dirty="0">
                <a:hlinkClick r:id="rId4" action="ppaction://hlinkfile" tooltip="Scientific modelling"/>
              </a:rPr>
              <a:t>model</a:t>
            </a:r>
            <a:r>
              <a:rPr lang="en-US" b="0" dirty="0"/>
              <a:t> of </a:t>
            </a:r>
            <a:r>
              <a:rPr lang="en-US" b="0" dirty="0">
                <a:hlinkClick r:id="rId5" action="ppaction://hlinkfile" tooltip="Information"/>
              </a:rPr>
              <a:t>information</a:t>
            </a:r>
            <a:r>
              <a:rPr lang="en-US" b="0" dirty="0"/>
              <a:t> used in activities that require explicit details of complex systems.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P1: ERROR REPORTING</a:t>
            </a:r>
            <a:endParaRPr lang="en-GB" sz="1800" dirty="0"/>
          </a:p>
        </p:txBody>
      </p:sp>
      <p:sp>
        <p:nvSpPr>
          <p:cNvPr id="29698" name="6 Marcador de contenido"/>
          <p:cNvSpPr>
            <a:spLocks noGrp="1"/>
          </p:cNvSpPr>
          <p:nvPr>
            <p:ph sz="half" idx="1"/>
          </p:nvPr>
        </p:nvSpPr>
        <p:spPr>
          <a:xfrm>
            <a:off x="227013" y="1484313"/>
            <a:ext cx="8421687" cy="456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Formula specification ready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It solves limitations of previous specifications</a:t>
            </a:r>
          </a:p>
          <a:p>
            <a:pPr>
              <a:buFont typeface="Wingdings" pitchFamily="2" charset="2"/>
              <a:buNone/>
            </a:pPr>
            <a:r>
              <a:rPr lang="en-GB" sz="1800" smtClean="0"/>
              <a:t>Working in Banco de España and Banque de France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r>
              <a:rPr lang="en-GB" sz="1800" smtClean="0"/>
              <a:t>Error messages produced by formulae must be clear to business users</a:t>
            </a:r>
          </a:p>
        </p:txBody>
      </p:sp>
      <p:sp>
        <p:nvSpPr>
          <p:cNvPr id="29699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26F54B-1961-4BB8-BFF0-8203DFE70A9B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P2: Stability</a:t>
            </a:r>
            <a:endParaRPr lang="en-GB" sz="1800" dirty="0"/>
          </a:p>
        </p:txBody>
      </p:sp>
      <p:sp>
        <p:nvSpPr>
          <p:cNvPr id="13315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Changes should have a minimum impact on the reporting process</a:t>
            </a:r>
          </a:p>
          <a:p>
            <a:pPr lvl="1">
              <a:buFont typeface="Arial" charset="0"/>
              <a:buNone/>
            </a:pPr>
            <a:r>
              <a:rPr lang="en-GB" sz="1800"/>
              <a:t>- If the concept doesn’t change, the instance document must not change</a:t>
            </a:r>
          </a:p>
          <a:p>
            <a:pPr lvl="1">
              <a:buFont typeface="Arial" charset="0"/>
              <a:buNone/>
            </a:pPr>
            <a:endParaRPr lang="en-GB" sz="1400"/>
          </a:p>
          <a:p>
            <a:pPr>
              <a:buFont typeface="Wingdings" pitchFamily="2" charset="2"/>
              <a:buNone/>
            </a:pPr>
            <a:r>
              <a:rPr lang="en-GB" sz="1800" smtClean="0"/>
              <a:t>Internal concept codes must not change if:</a:t>
            </a:r>
          </a:p>
          <a:p>
            <a:pPr lvl="1">
              <a:buFontTx/>
              <a:buChar char="-"/>
            </a:pPr>
            <a:r>
              <a:rPr lang="en-GB" sz="1800"/>
              <a:t>There is a change in the naming conventions at business level (or just a correction)</a:t>
            </a:r>
          </a:p>
          <a:p>
            <a:pPr lvl="1">
              <a:buFontTx/>
              <a:buChar char="-"/>
            </a:pPr>
            <a:r>
              <a:rPr lang="en-GB" sz="1800"/>
              <a:t>A concept is moved from a template to another, or added to another as part of an extension</a:t>
            </a:r>
          </a:p>
          <a:p>
            <a:pPr lvl="1">
              <a:buFontTx/>
              <a:buChar char="-"/>
            </a:pPr>
            <a:r>
              <a:rPr lang="en-GB" sz="1800"/>
              <a:t>A concept is kept from an old version in a new one</a:t>
            </a:r>
          </a:p>
          <a:p>
            <a:pPr lvl="1">
              <a:buFontTx/>
              <a:buChar char="-"/>
            </a:pPr>
            <a:r>
              <a:rPr lang="en-GB" sz="1800"/>
              <a:t>There is a change in the business constraints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r>
              <a:rPr lang="en-GB" sz="1800" smtClean="0"/>
              <a:t>Abstract codification</a:t>
            </a:r>
            <a:endParaRPr lang="en-GB" sz="2400" smtClean="0"/>
          </a:p>
          <a:p>
            <a:pPr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/>
          </a:p>
          <a:p>
            <a:pPr lvl="1">
              <a:buFontTx/>
              <a:buChar char="-"/>
            </a:pPr>
            <a:endParaRPr lang="en-GB" sz="1800"/>
          </a:p>
        </p:txBody>
      </p:sp>
      <p:sp>
        <p:nvSpPr>
          <p:cNvPr id="3072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1EC4A4-D75A-4E80-B572-3E83457A48BD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P2: CODIFICATION OF NAMES</a:t>
            </a:r>
            <a:endParaRPr lang="en-GB" sz="1800" dirty="0"/>
          </a:p>
        </p:txBody>
      </p:sp>
      <p:sp>
        <p:nvSpPr>
          <p:cNvPr id="13315" name="6 Marcador de contenido"/>
          <p:cNvSpPr>
            <a:spLocks noGrp="1"/>
          </p:cNvSpPr>
          <p:nvPr>
            <p:ph idx="1"/>
          </p:nvPr>
        </p:nvSpPr>
        <p:spPr>
          <a:xfrm>
            <a:off x="227013" y="1484313"/>
            <a:ext cx="8916987" cy="4567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FRTA (LABEL BASED) APPROACH PREVIOUSLY USED: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r>
              <a:rPr lang="en-GB" sz="1800" smtClean="0"/>
              <a:t>Examples:</a:t>
            </a:r>
          </a:p>
          <a:p>
            <a:pPr>
              <a:buFont typeface="Wingdings" pitchFamily="2" charset="2"/>
              <a:buNone/>
            </a:pPr>
            <a:r>
              <a:rPr lang="es-ES_tradnl" sz="1800" smtClean="0"/>
              <a:t>AllowancesMovementsForCreditLossesAmountsReversedForEstimatedProbableLoanLossesSpecificAllowancesForIndividuallyAssessedFinancialAssetsAndCollectivelyAssessedFinancialAssetsDebtInstruments</a:t>
            </a:r>
            <a:endParaRPr lang="en-GB" sz="1800" smtClean="0"/>
          </a:p>
          <a:p>
            <a:pPr>
              <a:buFont typeface="Wingdings" pitchFamily="2" charset="2"/>
              <a:buNone/>
            </a:pPr>
            <a:r>
              <a:rPr lang="es-ES_tradnl" sz="1800" smtClean="0"/>
              <a:t>OfWhichOriginalOwnFunds</a:t>
            </a: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r>
              <a:rPr lang="en-GB" sz="1800" smtClean="0"/>
              <a:t>Labels are not stable:</a:t>
            </a:r>
          </a:p>
          <a:p>
            <a:pPr lvl="1">
              <a:buFontTx/>
              <a:buChar char="-"/>
            </a:pPr>
            <a:r>
              <a:rPr lang="en-GB" sz="1800"/>
              <a:t>Depend on the language</a:t>
            </a:r>
          </a:p>
          <a:p>
            <a:pPr lvl="1">
              <a:buFontTx/>
              <a:buChar char="-"/>
            </a:pPr>
            <a:r>
              <a:rPr lang="en-GB" sz="1800"/>
              <a:t>Depend on the context (many COREP concepts have two or</a:t>
            </a:r>
          </a:p>
          <a:p>
            <a:pPr lvl="1">
              <a:buFont typeface="Arial" charset="0"/>
              <a:buNone/>
            </a:pPr>
            <a:r>
              <a:rPr lang="en-GB" sz="1800"/>
              <a:t> more different labels)</a:t>
            </a:r>
          </a:p>
          <a:p>
            <a:pPr lvl="1">
              <a:buFontTx/>
              <a:buChar char="-"/>
            </a:pPr>
            <a:r>
              <a:rPr lang="en-GB" sz="1800"/>
              <a:t>IFRS-GP experience / last release of FINREP</a:t>
            </a:r>
          </a:p>
          <a:p>
            <a:pPr lvl="1">
              <a:buFontTx/>
              <a:buChar char="-"/>
            </a:pPr>
            <a:r>
              <a:rPr lang="en-GB" sz="1800"/>
              <a:t>Naming approach for extensions?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400" smtClean="0"/>
          </a:p>
          <a:p>
            <a:pPr>
              <a:buFont typeface="Wingdings" pitchFamily="2" charset="2"/>
              <a:buNone/>
            </a:pPr>
            <a:endParaRPr lang="en-GB" sz="1400" smtClean="0"/>
          </a:p>
          <a:p>
            <a:pPr>
              <a:buFontTx/>
              <a:buChar char="-"/>
            </a:pPr>
            <a:endParaRPr lang="en-GB" sz="1800" smtClean="0"/>
          </a:p>
          <a:p>
            <a:pPr>
              <a:buFontTx/>
              <a:buChar char="-"/>
            </a:pPr>
            <a:endParaRPr lang="en-GB" sz="1800" smtClean="0"/>
          </a:p>
          <a:p>
            <a:pPr lvl="1">
              <a:buFontTx/>
              <a:buChar char="-"/>
            </a:pPr>
            <a:endParaRPr lang="en-GB" sz="1800"/>
          </a:p>
          <a:p>
            <a:pPr lvl="1">
              <a:buFontTx/>
              <a:buChar char="-"/>
            </a:pPr>
            <a:endParaRPr lang="en-GB" sz="1800"/>
          </a:p>
        </p:txBody>
      </p:sp>
      <p:sp>
        <p:nvSpPr>
          <p:cNvPr id="31747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3715F2-A22A-4F82-822A-D6CC068451D9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REPORTING REQUIREMENTS EVOLVE IN TIME</a:t>
            </a:r>
            <a:endParaRPr lang="en-GB" sz="1800" dirty="0"/>
          </a:p>
        </p:txBody>
      </p:sp>
      <p:sp>
        <p:nvSpPr>
          <p:cNvPr id="32770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F59B44-D046-4C0E-B667-F5016C2C0A83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3" name="12 Flecha a la derecha con bandas"/>
          <p:cNvSpPr/>
          <p:nvPr/>
        </p:nvSpPr>
        <p:spPr bwMode="auto">
          <a:xfrm>
            <a:off x="3578579" y="3129062"/>
            <a:ext cx="2201332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643467" y="1117600"/>
            <a:ext cx="2483555" cy="45268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m12i1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m12i2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m12i3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m12i4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m12i25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6090356" y="1032934"/>
            <a:ext cx="2483555" cy="45268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m12i1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m12i2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m12i3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m12i4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m14d1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m14d2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780" name="23 CuadroTexto"/>
          <p:cNvSpPr txBox="1">
            <a:spLocks noChangeArrowheads="1"/>
          </p:cNvSpPr>
          <p:nvPr/>
        </p:nvSpPr>
        <p:spPr bwMode="auto">
          <a:xfrm>
            <a:off x="835025" y="5813425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FINREP 2012</a:t>
            </a:r>
          </a:p>
        </p:txBody>
      </p:sp>
      <p:sp>
        <p:nvSpPr>
          <p:cNvPr id="32781" name="24 CuadroTexto"/>
          <p:cNvSpPr txBox="1">
            <a:spLocks noChangeArrowheads="1"/>
          </p:cNvSpPr>
          <p:nvPr/>
        </p:nvSpPr>
        <p:spPr bwMode="auto">
          <a:xfrm>
            <a:off x="6462713" y="5740400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FINREP 2014</a:t>
            </a:r>
          </a:p>
        </p:txBody>
      </p:sp>
      <p:grpSp>
        <p:nvGrpSpPr>
          <p:cNvPr id="2" name="37 Grupo"/>
          <p:cNvGrpSpPr>
            <a:grpSpLocks/>
          </p:cNvGrpSpPr>
          <p:nvPr/>
        </p:nvGrpSpPr>
        <p:grpSpPr bwMode="auto">
          <a:xfrm>
            <a:off x="2166938" y="1930400"/>
            <a:ext cx="4627562" cy="2279650"/>
            <a:chOff x="2167467" y="1930400"/>
            <a:chExt cx="4627033" cy="2278943"/>
          </a:xfrm>
        </p:grpSpPr>
        <p:cxnSp>
          <p:nvCxnSpPr>
            <p:cNvPr id="32783" name="26 Conector recto de flecha"/>
            <p:cNvCxnSpPr>
              <a:cxnSpLocks noChangeShapeType="1"/>
            </p:cNvCxnSpPr>
            <p:nvPr/>
          </p:nvCxnSpPr>
          <p:spPr bwMode="auto">
            <a:xfrm flipV="1">
              <a:off x="2438400" y="1930400"/>
              <a:ext cx="43053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784" name="28 Conector recto de flecha"/>
            <p:cNvCxnSpPr>
              <a:cxnSpLocks noChangeShapeType="1"/>
            </p:cNvCxnSpPr>
            <p:nvPr/>
          </p:nvCxnSpPr>
          <p:spPr bwMode="auto">
            <a:xfrm flipV="1">
              <a:off x="2476500" y="2235200"/>
              <a:ext cx="4318000" cy="889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785" name="30 Conector recto de flecha"/>
            <p:cNvCxnSpPr>
              <a:cxnSpLocks noChangeShapeType="1"/>
            </p:cNvCxnSpPr>
            <p:nvPr/>
          </p:nvCxnSpPr>
          <p:spPr bwMode="auto">
            <a:xfrm flipV="1">
              <a:off x="2387600" y="2565400"/>
              <a:ext cx="4356100" cy="50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786" name="32 Conector recto de flecha"/>
            <p:cNvCxnSpPr>
              <a:cxnSpLocks noChangeShapeType="1"/>
            </p:cNvCxnSpPr>
            <p:nvPr/>
          </p:nvCxnSpPr>
          <p:spPr bwMode="auto">
            <a:xfrm flipV="1">
              <a:off x="2349500" y="2819400"/>
              <a:ext cx="4432300" cy="635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" name="35 Esquina doblada"/>
            <p:cNvSpPr/>
            <p:nvPr/>
          </p:nvSpPr>
          <p:spPr bwMode="auto">
            <a:xfrm>
              <a:off x="2167467" y="3744350"/>
              <a:ext cx="1693668" cy="463406"/>
            </a:xfrm>
            <a:prstGeom prst="foldedCorner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b="0" i="1" dirty="0">
                  <a:solidFill>
                    <a:schemeClr val="tx1"/>
                  </a:solidFill>
                </a:rPr>
                <a:t>Deprecated</a:t>
              </a:r>
            </a:p>
          </p:txBody>
        </p:sp>
        <p:sp>
          <p:nvSpPr>
            <p:cNvPr id="37" name="36 Esquina doblada"/>
            <p:cNvSpPr/>
            <p:nvPr/>
          </p:nvSpPr>
          <p:spPr bwMode="auto">
            <a:xfrm>
              <a:off x="4972258" y="3745937"/>
              <a:ext cx="1693669" cy="463406"/>
            </a:xfrm>
            <a:prstGeom prst="foldedCorner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b="0" i="1" dirty="0">
                  <a:solidFill>
                    <a:schemeClr val="tx1"/>
                  </a:solidFill>
                </a:rPr>
                <a:t>New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P3: IFRS and common practices alignment</a:t>
            </a:r>
            <a:endParaRPr lang="en-GB" sz="1800" dirty="0"/>
          </a:p>
        </p:txBody>
      </p:sp>
      <p:sp>
        <p:nvSpPr>
          <p:cNvPr id="33794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Related to principle 1:</a:t>
            </a:r>
          </a:p>
          <a:p>
            <a:pPr lvl="1">
              <a:buFontTx/>
              <a:buChar char="-"/>
            </a:pPr>
            <a:r>
              <a:rPr lang="en-GB" sz="1600"/>
              <a:t>Common concepts identified the same way across different taxonomies</a:t>
            </a:r>
          </a:p>
          <a:p>
            <a:pPr lvl="1">
              <a:buFontTx/>
              <a:buChar char="-"/>
            </a:pPr>
            <a:r>
              <a:rPr lang="en-GB" sz="1600"/>
              <a:t>Common structures / patterns modelled the same way</a:t>
            </a:r>
          </a:p>
          <a:p>
            <a:pPr lvl="1">
              <a:buFontTx/>
              <a:buChar char="-"/>
            </a:pPr>
            <a:endParaRPr lang="en-GB" sz="1600"/>
          </a:p>
          <a:p>
            <a:pPr>
              <a:buFont typeface="Wingdings" pitchFamily="2" charset="2"/>
              <a:buNone/>
            </a:pPr>
            <a:r>
              <a:rPr lang="en-GB" sz="2000" smtClean="0"/>
              <a:t>But at the same time…</a:t>
            </a:r>
          </a:p>
          <a:p>
            <a:pPr lvl="1">
              <a:buFontTx/>
              <a:buChar char="-"/>
            </a:pPr>
            <a:r>
              <a:rPr lang="en-GB" sz="1600"/>
              <a:t>The approaches chosen by other projects can have a negative impact on ours.</a:t>
            </a:r>
          </a:p>
          <a:p>
            <a:pPr lvl="1">
              <a:buFontTx/>
              <a:buChar char="-"/>
            </a:pPr>
            <a:r>
              <a:rPr lang="en-GB" sz="1600"/>
              <a:t>A high coupling between two taxonomies can limit its evolution</a:t>
            </a:r>
          </a:p>
        </p:txBody>
      </p:sp>
      <p:sp>
        <p:nvSpPr>
          <p:cNvPr id="33795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B8C34D-FB4E-4136-AF2C-C0E08C80081F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P3: IFRS alignment APPROACH: LOOSE COUPLING</a:t>
            </a:r>
            <a:endParaRPr lang="en-GB" sz="1800" dirty="0"/>
          </a:p>
        </p:txBody>
      </p:sp>
      <p:sp>
        <p:nvSpPr>
          <p:cNvPr id="34818" name="6 Marcador de contenido"/>
          <p:cNvSpPr>
            <a:spLocks noGrp="1"/>
          </p:cNvSpPr>
          <p:nvPr>
            <p:ph sz="half" idx="1"/>
          </p:nvPr>
        </p:nvSpPr>
        <p:spPr>
          <a:xfrm>
            <a:off x="227013" y="1484313"/>
            <a:ext cx="5080000" cy="456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FINREP uses its own approach, but includes a formula relationships from IFRS-GP facts to FINREP facts</a:t>
            </a:r>
          </a:p>
          <a:p>
            <a:pPr lvl="1">
              <a:buFontTx/>
              <a:buChar char="-"/>
            </a:pPr>
            <a:r>
              <a:rPr lang="en-GB" sz="1400" smtClean="0"/>
              <a:t>Independent naming conventions</a:t>
            </a:r>
          </a:p>
          <a:p>
            <a:pPr lvl="1">
              <a:buFontTx/>
              <a:buChar char="-"/>
            </a:pPr>
            <a:r>
              <a:rPr lang="en-GB" sz="1400" smtClean="0"/>
              <a:t>Independent sign conventions</a:t>
            </a:r>
          </a:p>
          <a:p>
            <a:pPr lvl="1">
              <a:buFontTx/>
              <a:buChar char="-"/>
            </a:pPr>
            <a:r>
              <a:rPr lang="en-GB" sz="1400" smtClean="0"/>
              <a:t>Independent approach for common structures</a:t>
            </a:r>
          </a:p>
          <a:p>
            <a:pPr lvl="1">
              <a:buFontTx/>
              <a:buChar char="-"/>
            </a:pPr>
            <a:r>
              <a:rPr lang="en-GB" sz="1400" smtClean="0"/>
              <a:t>Banks filing IFRS-GP can create FINREP facts using a standard processor</a:t>
            </a:r>
          </a:p>
          <a:p>
            <a:pPr lvl="1">
              <a:buFontTx/>
              <a:buChar char="-"/>
            </a:pPr>
            <a:r>
              <a:rPr lang="en-GB" sz="1400" smtClean="0"/>
              <a:t>Different linkbases for different IFRS-GP versions</a:t>
            </a:r>
          </a:p>
          <a:p>
            <a:pPr lvl="1">
              <a:buFontTx/>
              <a:buChar char="-"/>
            </a:pPr>
            <a:endParaRPr lang="en-GB" sz="1400" smtClean="0"/>
          </a:p>
          <a:p>
            <a:pPr lvl="1">
              <a:buFontTx/>
              <a:buChar char="-"/>
            </a:pPr>
            <a:r>
              <a:rPr lang="en-GB" sz="1400" smtClean="0"/>
              <a:t>Most companies still don’t have formula processor (don’t have XBRL processors either)</a:t>
            </a:r>
          </a:p>
          <a:p>
            <a:pPr lvl="1">
              <a:buFontTx/>
              <a:buChar char="-"/>
            </a:pPr>
            <a:endParaRPr lang="en-GB" sz="14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34819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752DF3-6BF2-4076-9924-69378076D356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4820" name="12 Rectángulo"/>
          <p:cNvSpPr>
            <a:spLocks noChangeArrowheads="1"/>
          </p:cNvSpPr>
          <p:nvPr/>
        </p:nvSpPr>
        <p:spPr bwMode="auto">
          <a:xfrm>
            <a:off x="5549900" y="1362075"/>
            <a:ext cx="1362075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IFRS-GP</a:t>
            </a:r>
          </a:p>
        </p:txBody>
      </p:sp>
      <p:sp>
        <p:nvSpPr>
          <p:cNvPr id="34821" name="13 Rectángulo"/>
          <p:cNvSpPr>
            <a:spLocks noChangeArrowheads="1"/>
          </p:cNvSpPr>
          <p:nvPr/>
        </p:nvSpPr>
        <p:spPr bwMode="auto">
          <a:xfrm>
            <a:off x="7135813" y="1371600"/>
            <a:ext cx="1282700" cy="592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FINREP</a:t>
            </a:r>
          </a:p>
        </p:txBody>
      </p:sp>
      <p:sp>
        <p:nvSpPr>
          <p:cNvPr id="34822" name="14 Rectángulo"/>
          <p:cNvSpPr>
            <a:spLocks noChangeArrowheads="1"/>
          </p:cNvSpPr>
          <p:nvPr/>
        </p:nvSpPr>
        <p:spPr bwMode="auto">
          <a:xfrm>
            <a:off x="7162800" y="3522663"/>
            <a:ext cx="1282700" cy="592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instance</a:t>
            </a:r>
          </a:p>
        </p:txBody>
      </p:sp>
      <p:cxnSp>
        <p:nvCxnSpPr>
          <p:cNvPr id="34823" name="15 Conector recto de flecha"/>
          <p:cNvCxnSpPr>
            <a:cxnSpLocks noChangeShapeType="1"/>
            <a:stCxn id="34822" idx="0"/>
            <a:endCxn id="34821" idx="2"/>
          </p:cNvCxnSpPr>
          <p:nvPr/>
        </p:nvCxnSpPr>
        <p:spPr bwMode="auto">
          <a:xfrm rot="16200000" flipV="1">
            <a:off x="7011194" y="2729707"/>
            <a:ext cx="1558925" cy="2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16 Rectángulo"/>
          <p:cNvSpPr/>
          <p:nvPr/>
        </p:nvSpPr>
        <p:spPr bwMode="auto">
          <a:xfrm>
            <a:off x="5675313" y="2303463"/>
            <a:ext cx="1728787" cy="5826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_tradnl" sz="1200" dirty="0" err="1">
                <a:solidFill>
                  <a:schemeClr val="tx1"/>
                </a:solidFill>
              </a:rPr>
              <a:t>Form</a:t>
            </a:r>
            <a:r>
              <a:rPr lang="es-ES_tradnl" sz="1200" dirty="0">
                <a:solidFill>
                  <a:schemeClr val="tx1"/>
                </a:solidFill>
              </a:rPr>
              <a:t>-lb</a:t>
            </a:r>
          </a:p>
          <a:p>
            <a:pPr algn="ctr">
              <a:defRPr/>
            </a:pPr>
            <a:r>
              <a:rPr lang="es-ES_tradnl" sz="1200" dirty="0">
                <a:solidFill>
                  <a:schemeClr val="tx1"/>
                </a:solidFill>
              </a:rPr>
              <a:t>f(</a:t>
            </a:r>
            <a:r>
              <a:rPr lang="es-ES_tradnl" sz="1200" dirty="0" err="1">
                <a:solidFill>
                  <a:schemeClr val="tx1"/>
                </a:solidFill>
              </a:rPr>
              <a:t>ifrs-gp</a:t>
            </a:r>
            <a:r>
              <a:rPr lang="es-ES_tradnl" sz="1200" dirty="0">
                <a:solidFill>
                  <a:schemeClr val="tx1"/>
                </a:solidFill>
              </a:rPr>
              <a:t>) = </a:t>
            </a:r>
            <a:r>
              <a:rPr lang="es-ES_tradnl" sz="1200" dirty="0" err="1">
                <a:solidFill>
                  <a:schemeClr val="tx1"/>
                </a:solidFill>
              </a:rPr>
              <a:t>finrep</a:t>
            </a:r>
            <a:endParaRPr lang="es-ES_tradnl" sz="1200" dirty="0">
              <a:solidFill>
                <a:schemeClr val="tx1"/>
              </a:solidFill>
            </a:endParaRPr>
          </a:p>
        </p:txBody>
      </p:sp>
      <p:cxnSp>
        <p:nvCxnSpPr>
          <p:cNvPr id="34825" name="17 Conector recto de flecha"/>
          <p:cNvCxnSpPr>
            <a:cxnSpLocks noChangeShapeType="1"/>
            <a:stCxn id="17" idx="0"/>
            <a:endCxn id="34820" idx="2"/>
          </p:cNvCxnSpPr>
          <p:nvPr/>
        </p:nvCxnSpPr>
        <p:spPr bwMode="auto">
          <a:xfrm rot="16200000" flipV="1">
            <a:off x="6219825" y="1982788"/>
            <a:ext cx="331788" cy="309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6" name="18 Conector recto de flecha"/>
          <p:cNvCxnSpPr>
            <a:cxnSpLocks noChangeShapeType="1"/>
            <a:stCxn id="17" idx="0"/>
            <a:endCxn id="34821" idx="2"/>
          </p:cNvCxnSpPr>
          <p:nvPr/>
        </p:nvCxnSpPr>
        <p:spPr bwMode="auto">
          <a:xfrm rot="5400000" flipH="1" flipV="1">
            <a:off x="6988969" y="1515269"/>
            <a:ext cx="339725" cy="1236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P4: IFRS alignment APPROACHE: HIGH COUPLING</a:t>
            </a:r>
            <a:endParaRPr lang="en-GB" sz="1800" dirty="0"/>
          </a:p>
        </p:txBody>
      </p:sp>
      <p:sp>
        <p:nvSpPr>
          <p:cNvPr id="35842" name="6 Marcador de contenido"/>
          <p:cNvSpPr>
            <a:spLocks noGrp="1"/>
          </p:cNvSpPr>
          <p:nvPr>
            <p:ph sz="half" idx="1"/>
          </p:nvPr>
        </p:nvSpPr>
        <p:spPr>
          <a:xfrm>
            <a:off x="227013" y="1484313"/>
            <a:ext cx="5080000" cy="456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Classic approach: FINREP extends IFRS-GP schema</a:t>
            </a:r>
          </a:p>
          <a:p>
            <a:pPr lvl="1">
              <a:buFontTx/>
              <a:buChar char="-"/>
            </a:pPr>
            <a:r>
              <a:rPr lang="en-GB" sz="1400" smtClean="0"/>
              <a:t>Less effort for bank that are filing IFRS-GP</a:t>
            </a:r>
          </a:p>
          <a:p>
            <a:pPr lvl="1">
              <a:buFontTx/>
              <a:buChar char="-"/>
            </a:pPr>
            <a:r>
              <a:rPr lang="en-GB" sz="1400" smtClean="0"/>
              <a:t>IFRS-GP concepts follow IFRS-GP naming conventions</a:t>
            </a:r>
          </a:p>
          <a:p>
            <a:pPr lvl="1">
              <a:buFontTx/>
              <a:buChar char="-"/>
            </a:pPr>
            <a:r>
              <a:rPr lang="en-GB" sz="1400" smtClean="0"/>
              <a:t>Common concepts must have the same naming conventions</a:t>
            </a:r>
          </a:p>
          <a:p>
            <a:pPr lvl="1">
              <a:buFontTx/>
              <a:buChar char="-"/>
            </a:pPr>
            <a:r>
              <a:rPr lang="en-GB" sz="1400" smtClean="0"/>
              <a:t>Common structures should follow the same approach 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3584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CBB9B0-BF20-4103-8059-E478A3B45B8F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5844" name="6 Rectángulo"/>
          <p:cNvSpPr>
            <a:spLocks noChangeArrowheads="1"/>
          </p:cNvSpPr>
          <p:nvPr/>
        </p:nvSpPr>
        <p:spPr bwMode="auto">
          <a:xfrm>
            <a:off x="5934075" y="1335088"/>
            <a:ext cx="1927225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IFRS-GP</a:t>
            </a:r>
          </a:p>
        </p:txBody>
      </p:sp>
      <p:sp>
        <p:nvSpPr>
          <p:cNvPr id="35845" name="7 Rectángulo"/>
          <p:cNvSpPr>
            <a:spLocks noChangeArrowheads="1"/>
          </p:cNvSpPr>
          <p:nvPr/>
        </p:nvSpPr>
        <p:spPr bwMode="auto">
          <a:xfrm>
            <a:off x="5916613" y="2806700"/>
            <a:ext cx="1927225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FINREP</a:t>
            </a:r>
          </a:p>
        </p:txBody>
      </p:sp>
      <p:cxnSp>
        <p:nvCxnSpPr>
          <p:cNvPr id="35846" name="9 Conector recto de flecha"/>
          <p:cNvCxnSpPr>
            <a:cxnSpLocks noChangeShapeType="1"/>
            <a:stCxn id="35845" idx="0"/>
            <a:endCxn id="35844" idx="2"/>
          </p:cNvCxnSpPr>
          <p:nvPr/>
        </p:nvCxnSpPr>
        <p:spPr bwMode="auto">
          <a:xfrm rot="5400000" flipH="1" flipV="1">
            <a:off x="6534151" y="2443162"/>
            <a:ext cx="709612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47" name="10 CuadroTexto"/>
          <p:cNvSpPr txBox="1">
            <a:spLocks noChangeArrowheads="1"/>
          </p:cNvSpPr>
          <p:nvPr/>
        </p:nvSpPr>
        <p:spPr bwMode="auto">
          <a:xfrm>
            <a:off x="6337300" y="2276475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imports</a:t>
            </a:r>
          </a:p>
        </p:txBody>
      </p:sp>
      <p:sp>
        <p:nvSpPr>
          <p:cNvPr id="35848" name="11 Rectángulo"/>
          <p:cNvSpPr>
            <a:spLocks noChangeArrowheads="1"/>
          </p:cNvSpPr>
          <p:nvPr/>
        </p:nvSpPr>
        <p:spPr bwMode="auto">
          <a:xfrm>
            <a:off x="5907088" y="4141788"/>
            <a:ext cx="1928812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instance</a:t>
            </a:r>
          </a:p>
        </p:txBody>
      </p:sp>
      <p:cxnSp>
        <p:nvCxnSpPr>
          <p:cNvPr id="35849" name="13 Conector recto de flecha"/>
          <p:cNvCxnSpPr>
            <a:cxnSpLocks noChangeShapeType="1"/>
            <a:stCxn id="35848" idx="0"/>
            <a:endCxn id="35845" idx="2"/>
          </p:cNvCxnSpPr>
          <p:nvPr/>
        </p:nvCxnSpPr>
        <p:spPr bwMode="auto">
          <a:xfrm rot="5400000" flipH="1" flipV="1">
            <a:off x="6588919" y="3850481"/>
            <a:ext cx="573088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P4: IFRS alignment APPROACHES: MEDIUM COUPLING</a:t>
            </a:r>
            <a:endParaRPr lang="en-GB" sz="1800" dirty="0"/>
          </a:p>
        </p:txBody>
      </p:sp>
      <p:sp>
        <p:nvSpPr>
          <p:cNvPr id="36866" name="6 Marcador de contenido"/>
          <p:cNvSpPr>
            <a:spLocks noGrp="1"/>
          </p:cNvSpPr>
          <p:nvPr>
            <p:ph sz="half" idx="1"/>
          </p:nvPr>
        </p:nvSpPr>
        <p:spPr>
          <a:xfrm>
            <a:off x="227013" y="1484313"/>
            <a:ext cx="5080000" cy="456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Dutch approach: IFRS-GP are created on FINREP schema. A definition linkbase relates common concepts</a:t>
            </a:r>
          </a:p>
          <a:p>
            <a:pPr lvl="1">
              <a:buFontTx/>
              <a:buChar char="-"/>
            </a:pPr>
            <a:r>
              <a:rPr lang="en-GB" sz="1400" smtClean="0"/>
              <a:t>No need to follow common naming conventions</a:t>
            </a:r>
          </a:p>
          <a:p>
            <a:pPr lvl="1">
              <a:buFontTx/>
              <a:buChar char="-"/>
            </a:pPr>
            <a:r>
              <a:rPr lang="en-GB" sz="1400" smtClean="0"/>
              <a:t>Common concepts must have the same naming conventions</a:t>
            </a:r>
          </a:p>
          <a:p>
            <a:pPr lvl="1">
              <a:buFontTx/>
              <a:buChar char="-"/>
            </a:pPr>
            <a:r>
              <a:rPr lang="en-GB" sz="1400" smtClean="0"/>
              <a:t>Common structures should follow the same approach </a:t>
            </a:r>
          </a:p>
          <a:p>
            <a:pPr lvl="1">
              <a:buFontTx/>
              <a:buChar char="-"/>
            </a:pPr>
            <a:endParaRPr lang="en-GB" sz="14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36867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1D4392-0D3B-413B-A3D3-BA03A1004B50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6868" name="6 Rectángulo"/>
          <p:cNvSpPr>
            <a:spLocks noChangeArrowheads="1"/>
          </p:cNvSpPr>
          <p:nvPr/>
        </p:nvSpPr>
        <p:spPr bwMode="auto">
          <a:xfrm>
            <a:off x="5549900" y="1362075"/>
            <a:ext cx="1362075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IFRS-GP</a:t>
            </a:r>
          </a:p>
        </p:txBody>
      </p:sp>
      <p:sp>
        <p:nvSpPr>
          <p:cNvPr id="36869" name="7 Rectángulo"/>
          <p:cNvSpPr>
            <a:spLocks noChangeArrowheads="1"/>
          </p:cNvSpPr>
          <p:nvPr/>
        </p:nvSpPr>
        <p:spPr bwMode="auto">
          <a:xfrm>
            <a:off x="7135813" y="1371600"/>
            <a:ext cx="1282700" cy="592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FINREP</a:t>
            </a:r>
          </a:p>
        </p:txBody>
      </p:sp>
      <p:sp>
        <p:nvSpPr>
          <p:cNvPr id="36870" name="13 Rectángulo"/>
          <p:cNvSpPr>
            <a:spLocks noChangeArrowheads="1"/>
          </p:cNvSpPr>
          <p:nvPr/>
        </p:nvSpPr>
        <p:spPr bwMode="auto">
          <a:xfrm>
            <a:off x="7153275" y="2627313"/>
            <a:ext cx="1282700" cy="590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_tradnl" sz="1600"/>
              <a:t>instance</a:t>
            </a:r>
          </a:p>
        </p:txBody>
      </p:sp>
      <p:cxnSp>
        <p:nvCxnSpPr>
          <p:cNvPr id="36871" name="15 Conector recto de flecha"/>
          <p:cNvCxnSpPr>
            <a:cxnSpLocks noChangeShapeType="1"/>
            <a:stCxn id="36870" idx="0"/>
            <a:endCxn id="36869" idx="2"/>
          </p:cNvCxnSpPr>
          <p:nvPr/>
        </p:nvCxnSpPr>
        <p:spPr bwMode="auto">
          <a:xfrm rot="16200000" flipV="1">
            <a:off x="7454106" y="2286795"/>
            <a:ext cx="663575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16 Rectángulo"/>
          <p:cNvSpPr/>
          <p:nvPr/>
        </p:nvSpPr>
        <p:spPr bwMode="auto">
          <a:xfrm>
            <a:off x="5675313" y="2303463"/>
            <a:ext cx="1281112" cy="376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_tradnl" sz="1600" dirty="0" err="1">
                <a:solidFill>
                  <a:schemeClr val="tx1"/>
                </a:solidFill>
              </a:rPr>
              <a:t>def</a:t>
            </a:r>
            <a:r>
              <a:rPr lang="es-ES_tradnl" sz="1600" dirty="0">
                <a:solidFill>
                  <a:schemeClr val="tx1"/>
                </a:solidFill>
              </a:rPr>
              <a:t>-lb</a:t>
            </a:r>
          </a:p>
        </p:txBody>
      </p:sp>
      <p:cxnSp>
        <p:nvCxnSpPr>
          <p:cNvPr id="36873" name="18 Conector recto de flecha"/>
          <p:cNvCxnSpPr>
            <a:cxnSpLocks noChangeShapeType="1"/>
            <a:stCxn id="17" idx="0"/>
            <a:endCxn id="36868" idx="2"/>
          </p:cNvCxnSpPr>
          <p:nvPr/>
        </p:nvCxnSpPr>
        <p:spPr bwMode="auto">
          <a:xfrm rot="16200000" flipV="1">
            <a:off x="6107113" y="2095500"/>
            <a:ext cx="331788" cy="84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4" name="20 Conector recto de flecha"/>
          <p:cNvCxnSpPr>
            <a:cxnSpLocks noChangeShapeType="1"/>
            <a:stCxn id="17" idx="0"/>
            <a:endCxn id="36869" idx="2"/>
          </p:cNvCxnSpPr>
          <p:nvPr/>
        </p:nvCxnSpPr>
        <p:spPr bwMode="auto">
          <a:xfrm rot="5400000" flipH="1" flipV="1">
            <a:off x="6876256" y="1402557"/>
            <a:ext cx="339725" cy="1462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P4: FORMULAE RELATIONSHIPS APPROACH</a:t>
            </a:r>
            <a:endParaRPr lang="en-GB" sz="1800" dirty="0"/>
          </a:p>
        </p:txBody>
      </p:sp>
      <p:sp>
        <p:nvSpPr>
          <p:cNvPr id="37890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4E986D-9C0F-49E5-A919-548ACB897262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7891" name="20 CuadroTexto"/>
          <p:cNvSpPr txBox="1">
            <a:spLocks noChangeArrowheads="1"/>
          </p:cNvSpPr>
          <p:nvPr/>
        </p:nvSpPr>
        <p:spPr bwMode="auto">
          <a:xfrm>
            <a:off x="647700" y="1689100"/>
            <a:ext cx="7572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Cash </a:t>
            </a:r>
            <a:r>
              <a:rPr lang="en-GB">
                <a:solidFill>
                  <a:srgbClr val="FF0000"/>
                </a:solidFill>
              </a:rPr>
              <a:t>=</a:t>
            </a:r>
          </a:p>
          <a:p>
            <a:r>
              <a:rPr lang="en-GB"/>
              <a:t>	</a:t>
            </a:r>
            <a:r>
              <a:rPr lang="en-GB">
                <a:solidFill>
                  <a:srgbClr val="FF0000"/>
                </a:solidFill>
              </a:rPr>
              <a:t>+</a:t>
            </a:r>
            <a:r>
              <a:rPr lang="en-GB"/>
              <a:t> Financial assets held for trading</a:t>
            </a:r>
          </a:p>
          <a:p>
            <a:r>
              <a:rPr lang="en-GB"/>
              <a:t>	</a:t>
            </a:r>
            <a:r>
              <a:rPr lang="en-GB">
                <a:solidFill>
                  <a:srgbClr val="FF0000"/>
                </a:solidFill>
              </a:rPr>
              <a:t>+</a:t>
            </a:r>
            <a:r>
              <a:rPr lang="en-GB"/>
              <a:t> Financial assets designated at fair value through …</a:t>
            </a:r>
          </a:p>
          <a:p>
            <a:r>
              <a:rPr lang="en-GB"/>
              <a:t>	</a:t>
            </a:r>
            <a:r>
              <a:rPr lang="en-GB">
                <a:solidFill>
                  <a:srgbClr val="FF0000"/>
                </a:solidFill>
              </a:rPr>
              <a:t>+</a:t>
            </a:r>
            <a:r>
              <a:rPr lang="en-GB"/>
              <a:t> Available for sale financial assets</a:t>
            </a:r>
          </a:p>
          <a:p>
            <a:endParaRPr lang="en-GB"/>
          </a:p>
          <a:p>
            <a:r>
              <a:rPr lang="en-GB"/>
              <a:t>Customer resources distributed but not managed </a:t>
            </a:r>
            <a:r>
              <a:rPr lang="en-GB" i="1">
                <a:solidFill>
                  <a:srgbClr val="FF0000"/>
                </a:solidFill>
              </a:rPr>
              <a:t>&gt;</a:t>
            </a:r>
          </a:p>
          <a:p>
            <a:r>
              <a:rPr lang="en-GB"/>
              <a:t>	</a:t>
            </a:r>
            <a:r>
              <a:rPr lang="en-GB">
                <a:solidFill>
                  <a:srgbClr val="FF0000"/>
                </a:solidFill>
              </a:rPr>
              <a:t>+</a:t>
            </a:r>
            <a:r>
              <a:rPr lang="en-GB"/>
              <a:t> Collective investment</a:t>
            </a:r>
          </a:p>
          <a:p>
            <a:r>
              <a:rPr lang="en-GB"/>
              <a:t>	</a:t>
            </a:r>
            <a:r>
              <a:rPr lang="en-GB">
                <a:solidFill>
                  <a:srgbClr val="FF0000"/>
                </a:solidFill>
              </a:rPr>
              <a:t>+</a:t>
            </a:r>
            <a:r>
              <a:rPr lang="en-GB"/>
              <a:t> Insurance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s-ES_tradnl" sz="1800" dirty="0" smtClean="0"/>
              <a:t>CONCLUSIONS</a:t>
            </a:r>
            <a:endParaRPr lang="es-ES_tradnl" sz="1800" dirty="0"/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27013" y="1079500"/>
            <a:ext cx="6135687" cy="49720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Establishes more clearly the purpose of the taxonomy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Improves the quality of our taxonomy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Makes easier the generation of instance documents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Makes easier the manipulation of the information and the development of specific tools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Provides a more stable framework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/>
              <a:t>Allows us to focus on design issues rather than taxonomy edition details</a:t>
            </a:r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2AFA4B-EF34-47E6-99B8-FA61B7B6FBBD}" type="slidenum">
              <a:rPr lang="es-ES_tradnl" smtClean="0"/>
              <a:pPr/>
              <a:t>29</a:t>
            </a:fld>
            <a:endParaRPr lang="es-ES_tradnl" smtClean="0"/>
          </a:p>
        </p:txBody>
      </p:sp>
      <p:grpSp>
        <p:nvGrpSpPr>
          <p:cNvPr id="38916" name="4 Grupo"/>
          <p:cNvGrpSpPr>
            <a:grpSpLocks/>
          </p:cNvGrpSpPr>
          <p:nvPr/>
        </p:nvGrpSpPr>
        <p:grpSpPr bwMode="auto">
          <a:xfrm>
            <a:off x="6477000" y="4287838"/>
            <a:ext cx="2667000" cy="1914525"/>
            <a:chOff x="5943600" y="1785937"/>
            <a:chExt cx="2667000" cy="1914525"/>
          </a:xfrm>
        </p:grpSpPr>
        <p:pic>
          <p:nvPicPr>
            <p:cNvPr id="38923" name="5 Imagen" descr="ladrillo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785937"/>
              <a:ext cx="2667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6 CuadroTexto"/>
            <p:cNvSpPr txBox="1">
              <a:spLocks noChangeArrowheads="1"/>
            </p:cNvSpPr>
            <p:nvPr/>
          </p:nvSpPr>
          <p:spPr bwMode="auto">
            <a:xfrm rot="-891251">
              <a:off x="6616700" y="2565400"/>
              <a:ext cx="18952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Information</a:t>
              </a:r>
            </a:p>
            <a:p>
              <a:pPr algn="ctr"/>
              <a:r>
                <a:rPr lang="en-GB">
                  <a:solidFill>
                    <a:schemeClr val="bg1"/>
                  </a:solidFill>
                </a:rPr>
                <a:t>Requirements</a:t>
              </a:r>
            </a:p>
          </p:txBody>
        </p:sp>
      </p:grpSp>
      <p:grpSp>
        <p:nvGrpSpPr>
          <p:cNvPr id="38917" name="7 Grupo"/>
          <p:cNvGrpSpPr>
            <a:grpSpLocks/>
          </p:cNvGrpSpPr>
          <p:nvPr/>
        </p:nvGrpSpPr>
        <p:grpSpPr bwMode="auto">
          <a:xfrm>
            <a:off x="6477000" y="2560638"/>
            <a:ext cx="2667000" cy="1914525"/>
            <a:chOff x="5943600" y="1785937"/>
            <a:chExt cx="2667000" cy="1914525"/>
          </a:xfrm>
        </p:grpSpPr>
        <p:pic>
          <p:nvPicPr>
            <p:cNvPr id="38921" name="8 Imagen" descr="ladrillo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785937"/>
              <a:ext cx="2667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2" name="9 CuadroTexto"/>
            <p:cNvSpPr txBox="1">
              <a:spLocks noChangeArrowheads="1"/>
            </p:cNvSpPr>
            <p:nvPr/>
          </p:nvSpPr>
          <p:spPr bwMode="auto">
            <a:xfrm rot="-891251">
              <a:off x="6866864" y="2719288"/>
              <a:ext cx="13949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Principles</a:t>
              </a:r>
            </a:p>
          </p:txBody>
        </p:sp>
      </p:grpSp>
      <p:grpSp>
        <p:nvGrpSpPr>
          <p:cNvPr id="38918" name="10 Grupo"/>
          <p:cNvGrpSpPr>
            <a:grpSpLocks/>
          </p:cNvGrpSpPr>
          <p:nvPr/>
        </p:nvGrpSpPr>
        <p:grpSpPr bwMode="auto">
          <a:xfrm>
            <a:off x="6477000" y="693738"/>
            <a:ext cx="2667000" cy="1914525"/>
            <a:chOff x="5943600" y="1785937"/>
            <a:chExt cx="2667000" cy="1914525"/>
          </a:xfrm>
        </p:grpSpPr>
        <p:pic>
          <p:nvPicPr>
            <p:cNvPr id="38919" name="11 Imagen" descr="ladrillo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785937"/>
              <a:ext cx="2667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12 CuadroTexto"/>
            <p:cNvSpPr txBox="1">
              <a:spLocks noChangeArrowheads="1"/>
            </p:cNvSpPr>
            <p:nvPr/>
          </p:nvSpPr>
          <p:spPr bwMode="auto">
            <a:xfrm rot="-891251">
              <a:off x="6709771" y="2719288"/>
              <a:ext cx="17091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Design rules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WHAT IS a taxonomy architecture?</a:t>
            </a:r>
            <a:endParaRPr lang="en-GB" sz="1800" dirty="0"/>
          </a:p>
        </p:txBody>
      </p:sp>
      <p:sp>
        <p:nvSpPr>
          <p:cNvPr id="12290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DF565F-4A98-4A11-9677-AB9ABF50D4B8}" type="slidenum">
              <a:rPr lang="en-GB" smtClean="0"/>
              <a:pPr/>
              <a:t>3</a:t>
            </a:fld>
            <a:endParaRPr lang="en-GB" smtClean="0"/>
          </a:p>
        </p:txBody>
      </p:sp>
      <p:pic>
        <p:nvPicPr>
          <p:cNvPr id="72706" name="Picture 2" descr="http://farm3.static.flickr.com/2066/2243211078_f8757702b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1338263"/>
            <a:ext cx="46815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http://img2.timeinc.net/toh/i/a/exteriors/garage-doors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9191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elixh-1.jpg (550×27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9763" y="3260725"/>
            <a:ext cx="5238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BANKING SUPERVISORS’ REPORTING process </a:t>
            </a:r>
            <a:endParaRPr lang="en-GB" sz="1800" dirty="0"/>
          </a:p>
        </p:txBody>
      </p:sp>
      <p:sp>
        <p:nvSpPr>
          <p:cNvPr id="13314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7D4274-F0CE-4DBB-BD28-4BA57D12CEA1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13315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941388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371725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82270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Documents and Settings\Administrador\Configuración local\Archivos temporales de Internet\Content.IE5\1ZOEJ28P\MCj044038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22780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9 CuadroTexto"/>
          <p:cNvSpPr txBox="1">
            <a:spLocks noChangeArrowheads="1"/>
          </p:cNvSpPr>
          <p:nvPr/>
        </p:nvSpPr>
        <p:spPr bwMode="auto">
          <a:xfrm>
            <a:off x="231775" y="5673725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Credit institutions</a:t>
            </a:r>
            <a:endParaRPr lang="es-ES"/>
          </a:p>
        </p:txBody>
      </p:sp>
      <p:sp>
        <p:nvSpPr>
          <p:cNvPr id="13320" name="10 CuadroTexto"/>
          <p:cNvSpPr txBox="1">
            <a:spLocks noChangeArrowheads="1"/>
          </p:cNvSpPr>
          <p:nvPr/>
        </p:nvSpPr>
        <p:spPr bwMode="auto">
          <a:xfrm>
            <a:off x="6376988" y="55943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Supervisor</a:t>
            </a:r>
            <a:endParaRPr lang="es-ES"/>
          </a:p>
        </p:txBody>
      </p:sp>
      <p:sp>
        <p:nvSpPr>
          <p:cNvPr id="13" name="12 Flecha a la derecha con bandas"/>
          <p:cNvSpPr/>
          <p:nvPr/>
        </p:nvSpPr>
        <p:spPr bwMode="auto">
          <a:xfrm>
            <a:off x="3106756" y="3117773"/>
            <a:ext cx="2060154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1" name="20 Grupo"/>
          <p:cNvGrpSpPr>
            <a:grpSpLocks/>
          </p:cNvGrpSpPr>
          <p:nvPr/>
        </p:nvGrpSpPr>
        <p:grpSpPr bwMode="auto">
          <a:xfrm>
            <a:off x="2665413" y="1222375"/>
            <a:ext cx="3994150" cy="1782763"/>
            <a:chOff x="2666080" y="1222873"/>
            <a:chExt cx="3992729" cy="1782644"/>
          </a:xfrm>
        </p:grpSpPr>
        <p:grpSp>
          <p:nvGrpSpPr>
            <p:cNvPr id="13325" name="16 Grupo"/>
            <p:cNvGrpSpPr>
              <a:grpSpLocks/>
            </p:cNvGrpSpPr>
            <p:nvPr/>
          </p:nvGrpSpPr>
          <p:grpSpPr bwMode="auto">
            <a:xfrm>
              <a:off x="4494883" y="1222873"/>
              <a:ext cx="2163926" cy="1782644"/>
              <a:chOff x="4527934" y="1200839"/>
              <a:chExt cx="2163926" cy="1782644"/>
            </a:xfrm>
          </p:grpSpPr>
          <p:pic>
            <p:nvPicPr>
              <p:cNvPr id="13327" name="Picture 4" descr="C:\Documents and Settings\Administrador\Configuración local\Archivos temporales de Internet\Content.IE5\7865PLE1\MCj04398190000[1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36615" y="1200839"/>
                <a:ext cx="1029242" cy="102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8" name="15 CuadroTexto"/>
              <p:cNvSpPr txBox="1">
                <a:spLocks noChangeArrowheads="1"/>
              </p:cNvSpPr>
              <p:nvPr/>
            </p:nvSpPr>
            <p:spPr bwMode="auto">
              <a:xfrm>
                <a:off x="4527934" y="2060153"/>
                <a:ext cx="216392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800"/>
                  <a:t>Reporting</a:t>
                </a:r>
              </a:p>
              <a:p>
                <a:pPr algn="ctr"/>
                <a:r>
                  <a:rPr lang="es-ES_tradnl" sz="1800"/>
                  <a:t>Requirements</a:t>
                </a:r>
              </a:p>
              <a:p>
                <a:pPr algn="ctr"/>
                <a:r>
                  <a:rPr lang="es-ES_tradnl" sz="1800"/>
                  <a:t>(</a:t>
                </a:r>
                <a:r>
                  <a:rPr lang="es-ES_tradnl" sz="1800" i="1"/>
                  <a:t>XBRL Taxonomy</a:t>
                </a:r>
                <a:r>
                  <a:rPr lang="es-ES_tradnl" sz="1800"/>
                  <a:t>)</a:t>
                </a:r>
                <a:endParaRPr lang="es-ES" sz="1800"/>
              </a:p>
            </p:txBody>
          </p:sp>
        </p:grpSp>
        <p:sp>
          <p:nvSpPr>
            <p:cNvPr id="18" name="17 Flecha derecha"/>
            <p:cNvSpPr/>
            <p:nvPr/>
          </p:nvSpPr>
          <p:spPr bwMode="auto">
            <a:xfrm flipH="1">
              <a:off x="2666080" y="1762587"/>
              <a:ext cx="2137601" cy="27620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COMMUNICATING OUR REPORTING REQUIREMENTS</a:t>
            </a:r>
            <a:endParaRPr lang="en-GB" sz="1800" dirty="0"/>
          </a:p>
        </p:txBody>
      </p:sp>
      <p:sp>
        <p:nvSpPr>
          <p:cNvPr id="14338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Definition of financial concepts</a:t>
            </a:r>
          </a:p>
          <a:p>
            <a:pPr>
              <a:buFontTx/>
              <a:buChar char="-"/>
            </a:pPr>
            <a:r>
              <a:rPr lang="en-GB" sz="1800" smtClean="0"/>
              <a:t>Code</a:t>
            </a:r>
          </a:p>
          <a:p>
            <a:pPr>
              <a:buFontTx/>
              <a:buChar char="-"/>
            </a:pPr>
            <a:r>
              <a:rPr lang="en-GB" sz="1800" smtClean="0"/>
              <a:t>Label (different languages, contexts, …)</a:t>
            </a:r>
          </a:p>
          <a:p>
            <a:pPr>
              <a:buFontTx/>
              <a:buChar char="-"/>
            </a:pPr>
            <a:r>
              <a:rPr lang="en-GB" sz="1800" smtClean="0"/>
              <a:t>Basic properties (credit / debit, stock / flow, monetary / ratio ...)</a:t>
            </a:r>
          </a:p>
          <a:p>
            <a:pPr>
              <a:buFontTx/>
              <a:buChar char="-"/>
            </a:pPr>
            <a:r>
              <a:rPr lang="en-GB" sz="1800" smtClean="0"/>
              <a:t>References to guidelines</a:t>
            </a:r>
          </a:p>
          <a:p>
            <a:pPr>
              <a:buFontTx/>
              <a:buChar char="-"/>
            </a:pPr>
            <a:r>
              <a:rPr lang="en-GB" sz="1800" smtClean="0"/>
              <a:t>Relationships with other concepts (validation)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Tx/>
              <a:buChar char="-"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14339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1FA3B5-56CB-4961-A028-4675978A2DBB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COMMUNICATING OUR REPORTING REQUIREMENTS</a:t>
            </a:r>
            <a:endParaRPr lang="en-GB" sz="1800" dirty="0"/>
          </a:p>
        </p:txBody>
      </p:sp>
      <p:sp>
        <p:nvSpPr>
          <p:cNvPr id="15362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516D1F-EF06-40DF-BFE0-533A807FA035}" type="slidenum">
              <a:rPr lang="en-GB" smtClean="0"/>
              <a:pPr/>
              <a:t>6</a:t>
            </a:fld>
            <a:endParaRPr lang="en-GB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6550" y="1092200"/>
          <a:ext cx="8424863" cy="3135313"/>
        </p:xfrm>
        <a:graphic>
          <a:graphicData uri="http://schemas.openxmlformats.org/drawingml/2006/table">
            <a:tbl>
              <a:tblPr/>
              <a:tblGrid>
                <a:gridCol w="2597523"/>
                <a:gridCol w="1012753"/>
                <a:gridCol w="834583"/>
                <a:gridCol w="1061985"/>
                <a:gridCol w="759565"/>
                <a:gridCol w="752531"/>
                <a:gridCol w="703300"/>
                <a:gridCol w="703300"/>
              </a:tblGrid>
              <a:tr h="422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Unimpaired assets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Impaired assets [gross carrying amount]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Allowances for individually assessed financial assets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Allowances for collectively assessed financial assets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Allowances for incurrred but not reported losses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latin typeface="Verdana"/>
                        </a:rPr>
                        <a:t>Carrying amount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latin typeface="Verdana"/>
                        </a:rPr>
                        <a:t>References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IFRS 7.36 (c)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IFRS 7.37; IFRS 7.IG 29 (a)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>
                          <a:latin typeface="Verdana"/>
                        </a:rPr>
                        <a:t>IAS 39 AG.84-86; IFRS 7.37 (b)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IAS 39.AG 84-92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IAS 39.AG 84-92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latin typeface="Verdana"/>
                        </a:rPr>
                        <a:t>Debt securities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IAS 39.9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1.680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59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25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1.712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Central banks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General governments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100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Credit institutions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250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250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Other financial corporations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300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303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Non-financial corporates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1.000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50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20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1.029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Retail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20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Loans and advances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IAS 39.9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17.590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587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33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13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10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18.121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Central banks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30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General governments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60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Credit institutions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2.000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2.004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Other financial corporations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2.500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80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2.572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Non-financial corporates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5.000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200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10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5.181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Retail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8.000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300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15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                    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8.274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Verdana"/>
                        </a:rPr>
                        <a:t>Loans and receivables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IAS 39.9; IAS 39.AG26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latin typeface="Verdana"/>
                        </a:rPr>
                        <a:t>                19.270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latin typeface="Verdana"/>
                        </a:rPr>
                        <a:t>                             646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latin typeface="Verdana"/>
                        </a:rPr>
                        <a:t>                    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latin typeface="Verdana"/>
                        </a:rPr>
                        <a:t>                    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1" i="0" u="none" strike="noStrike">
                          <a:latin typeface="Verdana"/>
                        </a:rPr>
                        <a:t>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19.833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Central banks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 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General governments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Credit institutions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50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Other financial corporations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100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101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Non-financial corporates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200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10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204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Retail</a:t>
                      </a:r>
                    </a:p>
                  </a:txBody>
                  <a:tcPr marL="6109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20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  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400" b="0" i="0" u="none" strike="noStrike">
                          <a:latin typeface="Verdana"/>
                        </a:rPr>
                        <a:t>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Verdana"/>
                        </a:rPr>
                        <a:t>                   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Verdana"/>
                        </a:rPr>
                        <a:t>Held-to-maturity investments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Verdana"/>
                        </a:rPr>
                        <a:t>IAS 39.9; IAS 39.AG26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          385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                    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latin typeface="Verdana"/>
                        </a:rPr>
                        <a:t>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latin typeface="Verdana"/>
                        </a:rPr>
                        <a:t>                390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1708150" y="1782763"/>
            <a:ext cx="6577013" cy="2676525"/>
            <a:chOff x="1707502" y="1782147"/>
            <a:chExt cx="6578083" cy="2677886"/>
          </a:xfrm>
        </p:grpSpPr>
        <p:sp>
          <p:nvSpPr>
            <p:cNvPr id="15592" name="6 Rectángulo"/>
            <p:cNvSpPr>
              <a:spLocks noChangeArrowheads="1"/>
            </p:cNvSpPr>
            <p:nvPr/>
          </p:nvSpPr>
          <p:spPr bwMode="auto">
            <a:xfrm>
              <a:off x="1707502" y="3648270"/>
              <a:ext cx="6578083" cy="8117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z="1200"/>
                <a:t>Concept: </a:t>
              </a:r>
              <a:r>
                <a:rPr lang="en-US" sz="1200"/>
                <a:t>Loans and receivables and held-to-maturity investments</a:t>
              </a:r>
              <a:endParaRPr lang="en-GB" sz="1200"/>
            </a:p>
            <a:p>
              <a:r>
                <a:rPr lang="en-GB" sz="1200"/>
                <a:t>Dimension Counterparty: Central Banks</a:t>
              </a:r>
            </a:p>
            <a:p>
              <a:r>
                <a:rPr lang="en-GB" sz="1200"/>
                <a:t>Dimension Allowance type: Allowances for individually assessed financial assets</a:t>
              </a:r>
            </a:p>
          </p:txBody>
        </p:sp>
        <p:sp>
          <p:nvSpPr>
            <p:cNvPr id="15593" name="7 Elipse"/>
            <p:cNvSpPr>
              <a:spLocks noChangeArrowheads="1"/>
            </p:cNvSpPr>
            <p:nvPr/>
          </p:nvSpPr>
          <p:spPr bwMode="auto">
            <a:xfrm>
              <a:off x="5747657" y="1782147"/>
              <a:ext cx="970384" cy="24259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15594" name="9 Conector recto de flecha"/>
            <p:cNvCxnSpPr>
              <a:cxnSpLocks noChangeShapeType="1"/>
              <a:stCxn id="15593" idx="4"/>
              <a:endCxn id="15592" idx="0"/>
            </p:cNvCxnSpPr>
            <p:nvPr/>
          </p:nvCxnSpPr>
          <p:spPr bwMode="auto">
            <a:xfrm rot="5400000">
              <a:off x="4802934" y="2218354"/>
              <a:ext cx="1623527" cy="123630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85B897-8597-4D66-8008-F6AA2FE2F765}" type="slidenum">
              <a:rPr lang="en-GB" smtClean="0"/>
              <a:pPr/>
              <a:t>7</a:t>
            </a:fld>
            <a:endParaRPr lang="en-GB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BANKING SUPERVISORS’ REPORTING process </a:t>
            </a:r>
            <a:endParaRPr lang="en-GB" sz="1800" dirty="0"/>
          </a:p>
        </p:txBody>
      </p:sp>
      <p:sp>
        <p:nvSpPr>
          <p:cNvPr id="17410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DAE02F-8525-405E-B76F-3C3B48C4C7F2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17411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941388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371725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82270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Documents and Settings\Administrador\Configuración local\Archivos temporales de Internet\Content.IE5\1ZOEJ28P\MCj044038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22780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9 CuadroTexto"/>
          <p:cNvSpPr txBox="1">
            <a:spLocks noChangeArrowheads="1"/>
          </p:cNvSpPr>
          <p:nvPr/>
        </p:nvSpPr>
        <p:spPr bwMode="auto">
          <a:xfrm>
            <a:off x="231775" y="5673725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Credit institutions</a:t>
            </a:r>
            <a:endParaRPr lang="es-ES"/>
          </a:p>
        </p:txBody>
      </p:sp>
      <p:sp>
        <p:nvSpPr>
          <p:cNvPr id="17416" name="10 CuadroTexto"/>
          <p:cNvSpPr txBox="1">
            <a:spLocks noChangeArrowheads="1"/>
          </p:cNvSpPr>
          <p:nvPr/>
        </p:nvSpPr>
        <p:spPr bwMode="auto">
          <a:xfrm>
            <a:off x="6376988" y="55943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Supervisor</a:t>
            </a:r>
            <a:endParaRPr lang="es-ES"/>
          </a:p>
        </p:txBody>
      </p:sp>
      <p:sp>
        <p:nvSpPr>
          <p:cNvPr id="13" name="12 Flecha a la derecha con bandas"/>
          <p:cNvSpPr/>
          <p:nvPr/>
        </p:nvSpPr>
        <p:spPr bwMode="auto">
          <a:xfrm>
            <a:off x="3251201" y="3129062"/>
            <a:ext cx="1343378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ilindro"/>
          <p:cNvSpPr/>
          <p:nvPr/>
        </p:nvSpPr>
        <p:spPr bwMode="auto">
          <a:xfrm>
            <a:off x="352425" y="1938338"/>
            <a:ext cx="858838" cy="57308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ilindro"/>
          <p:cNvSpPr/>
          <p:nvPr/>
        </p:nvSpPr>
        <p:spPr bwMode="auto">
          <a:xfrm>
            <a:off x="328613" y="3402013"/>
            <a:ext cx="858837" cy="57308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ilindro"/>
          <p:cNvSpPr/>
          <p:nvPr/>
        </p:nvSpPr>
        <p:spPr bwMode="auto">
          <a:xfrm>
            <a:off x="293688" y="4887913"/>
            <a:ext cx="858837" cy="573087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a la derecha con bandas"/>
          <p:cNvSpPr/>
          <p:nvPr/>
        </p:nvSpPr>
        <p:spPr bwMode="auto">
          <a:xfrm>
            <a:off x="936976" y="3145995"/>
            <a:ext cx="2359379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Extraction process</a:t>
            </a:r>
          </a:p>
        </p:txBody>
      </p:sp>
      <p:sp>
        <p:nvSpPr>
          <p:cNvPr id="15" name="14 Cilindro"/>
          <p:cNvSpPr/>
          <p:nvPr/>
        </p:nvSpPr>
        <p:spPr bwMode="auto">
          <a:xfrm>
            <a:off x="6813550" y="4097338"/>
            <a:ext cx="1676400" cy="949325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Flecha a la derecha con bandas"/>
          <p:cNvSpPr/>
          <p:nvPr/>
        </p:nvSpPr>
        <p:spPr bwMode="auto">
          <a:xfrm>
            <a:off x="4622798" y="3140351"/>
            <a:ext cx="2359379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Loading process</a:t>
            </a:r>
          </a:p>
        </p:txBody>
      </p:sp>
      <p:sp>
        <p:nvSpPr>
          <p:cNvPr id="18" name="17 Cilindro"/>
          <p:cNvSpPr/>
          <p:nvPr/>
        </p:nvSpPr>
        <p:spPr bwMode="auto">
          <a:xfrm>
            <a:off x="3395663" y="3322638"/>
            <a:ext cx="962025" cy="5715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XBRL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3138488" y="4030663"/>
            <a:ext cx="159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Data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BANKING SUPERVISORS’ REPORTING process </a:t>
            </a:r>
            <a:endParaRPr lang="en-GB" sz="1800" dirty="0"/>
          </a:p>
        </p:txBody>
      </p:sp>
      <p:sp>
        <p:nvSpPr>
          <p:cNvPr id="18434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509712-D591-4085-831E-5BAF70F0A478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18435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941388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371725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Archivos de programa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82270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Documents and Settings\Administrador\Configuración local\Archivos temporales de Internet\Content.IE5\1ZOEJ28P\MCj044038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22780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9 CuadroTexto"/>
          <p:cNvSpPr txBox="1">
            <a:spLocks noChangeArrowheads="1"/>
          </p:cNvSpPr>
          <p:nvPr/>
        </p:nvSpPr>
        <p:spPr bwMode="auto">
          <a:xfrm>
            <a:off x="231775" y="5673725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Credit institutions</a:t>
            </a:r>
            <a:endParaRPr lang="es-ES"/>
          </a:p>
        </p:txBody>
      </p:sp>
      <p:sp>
        <p:nvSpPr>
          <p:cNvPr id="18440" name="10 CuadroTexto"/>
          <p:cNvSpPr txBox="1">
            <a:spLocks noChangeArrowheads="1"/>
          </p:cNvSpPr>
          <p:nvPr/>
        </p:nvSpPr>
        <p:spPr bwMode="auto">
          <a:xfrm>
            <a:off x="6376988" y="55943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Supervisor</a:t>
            </a:r>
            <a:endParaRPr lang="es-ES"/>
          </a:p>
        </p:txBody>
      </p:sp>
      <p:sp>
        <p:nvSpPr>
          <p:cNvPr id="13" name="12 Flecha a la derecha con bandas"/>
          <p:cNvSpPr/>
          <p:nvPr/>
        </p:nvSpPr>
        <p:spPr bwMode="auto">
          <a:xfrm>
            <a:off x="3093155" y="3129062"/>
            <a:ext cx="2077155" cy="77118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5272088" y="3025775"/>
            <a:ext cx="812800" cy="936625"/>
            <a:chOff x="2054578" y="2935111"/>
            <a:chExt cx="812800" cy="936978"/>
          </a:xfrm>
        </p:grpSpPr>
        <p:sp>
          <p:nvSpPr>
            <p:cNvPr id="22" name="21 Esquina doblada"/>
            <p:cNvSpPr/>
            <p:nvPr/>
          </p:nvSpPr>
          <p:spPr bwMode="auto">
            <a:xfrm>
              <a:off x="2054578" y="2935111"/>
              <a:ext cx="812800" cy="93697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8452" name="26 Grupo"/>
            <p:cNvGrpSpPr>
              <a:grpSpLocks/>
            </p:cNvGrpSpPr>
            <p:nvPr/>
          </p:nvGrpSpPr>
          <p:grpSpPr bwMode="auto">
            <a:xfrm>
              <a:off x="2190045" y="3070579"/>
              <a:ext cx="519288" cy="620889"/>
              <a:chOff x="2980267" y="1851379"/>
              <a:chExt cx="519288" cy="620889"/>
            </a:xfrm>
          </p:grpSpPr>
          <p:cxnSp>
            <p:nvCxnSpPr>
              <p:cNvPr id="18453" name="23 Conector recto"/>
              <p:cNvCxnSpPr>
                <a:cxnSpLocks noChangeShapeType="1"/>
              </p:cNvCxnSpPr>
              <p:nvPr/>
            </p:nvCxnSpPr>
            <p:spPr bwMode="auto">
              <a:xfrm>
                <a:off x="2980267" y="2269067"/>
                <a:ext cx="237066" cy="203200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8454" name="25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31066" y="2003779"/>
                <a:ext cx="620889" cy="316089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9" name="28 Grupo"/>
          <p:cNvGrpSpPr>
            <a:grpSpLocks/>
          </p:cNvGrpSpPr>
          <p:nvPr/>
        </p:nvGrpSpPr>
        <p:grpSpPr bwMode="auto">
          <a:xfrm>
            <a:off x="2116138" y="3065463"/>
            <a:ext cx="812800" cy="936625"/>
            <a:chOff x="2054578" y="2935111"/>
            <a:chExt cx="812800" cy="936978"/>
          </a:xfrm>
        </p:grpSpPr>
        <p:sp>
          <p:nvSpPr>
            <p:cNvPr id="30" name="29 Esquina doblada"/>
            <p:cNvSpPr/>
            <p:nvPr/>
          </p:nvSpPr>
          <p:spPr bwMode="auto">
            <a:xfrm>
              <a:off x="2054578" y="2935111"/>
              <a:ext cx="812800" cy="93697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8448" name="26 Grupo"/>
            <p:cNvGrpSpPr>
              <a:grpSpLocks/>
            </p:cNvGrpSpPr>
            <p:nvPr/>
          </p:nvGrpSpPr>
          <p:grpSpPr bwMode="auto">
            <a:xfrm>
              <a:off x="2190045" y="3070579"/>
              <a:ext cx="519288" cy="620889"/>
              <a:chOff x="2980267" y="1851379"/>
              <a:chExt cx="519288" cy="620889"/>
            </a:xfrm>
          </p:grpSpPr>
          <p:cxnSp>
            <p:nvCxnSpPr>
              <p:cNvPr id="18449" name="31 Conector recto"/>
              <p:cNvCxnSpPr>
                <a:cxnSpLocks noChangeShapeType="1"/>
              </p:cNvCxnSpPr>
              <p:nvPr/>
            </p:nvCxnSpPr>
            <p:spPr bwMode="auto">
              <a:xfrm>
                <a:off x="2980267" y="2269067"/>
                <a:ext cx="237066" cy="203200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8450" name="32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31066" y="2003779"/>
                <a:ext cx="620889" cy="316089"/>
              </a:xfrm>
              <a:prstGeom prst="lin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2935288" y="1930400"/>
            <a:ext cx="198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Quality checks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Presentacion_fondo_clar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s Diapositivas de contenid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IV_presentacion_fondo_clar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IV_presentacion_fondo_cla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sitiva de cierre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Presentacion_fondo_claro</Template>
  <TotalTime>4148</TotalTime>
  <Words>1674</Words>
  <Application>Microsoft Office PowerPoint</Application>
  <PresentationFormat>Bildschirmpräsentation (4:3)</PresentationFormat>
  <Paragraphs>811</Paragraphs>
  <Slides>30</Slides>
  <Notes>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4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BdE Neue Helvetica 55 Roman</vt:lpstr>
      <vt:lpstr>Arial</vt:lpstr>
      <vt:lpstr>Calibri</vt:lpstr>
      <vt:lpstr>Wingdings</vt:lpstr>
      <vt:lpstr>Verdana</vt:lpstr>
      <vt:lpstr>Presentacion_fondo_claro</vt:lpstr>
      <vt:lpstr>Modelos Diapositivas de contenido</vt:lpstr>
      <vt:lpstr>Diapositiva de cierre</vt:lpstr>
      <vt:lpstr>Modelos Diapositivas de contenido</vt:lpstr>
      <vt:lpstr>Folie 1</vt:lpstr>
      <vt:lpstr>WHAT IS A TAXONOMY ARCHITECTURE?</vt:lpstr>
      <vt:lpstr>WHAT IS A TAXONOMY ARCHITECTURE?</vt:lpstr>
      <vt:lpstr>BANKING SUPERVISORS’ REPORTING PROCESS </vt:lpstr>
      <vt:lpstr>COMMUNICATING OUR REPORTING REQUIREMENTS</vt:lpstr>
      <vt:lpstr>COMMUNICATING OUR REPORTING REQUIREMENTS</vt:lpstr>
      <vt:lpstr>Folie 7</vt:lpstr>
      <vt:lpstr>BANKING SUPERVISORS’ REPORTING PROCESS </vt:lpstr>
      <vt:lpstr>BANKING SUPERVISORS’ REPORTING PROCESS </vt:lpstr>
      <vt:lpstr>REPORTING REQUIREMENTS EVOLVE IN TIME</vt:lpstr>
      <vt:lpstr>INFORMATION REQUIREMENTS SUMMARY</vt:lpstr>
      <vt:lpstr>NEXT BRICK…</vt:lpstr>
      <vt:lpstr>ARCHITECTURE PRINCIPLES OR PRIORITIES</vt:lpstr>
      <vt:lpstr>P1: SIMPLICITY OF THE REPORTING PROCESS</vt:lpstr>
      <vt:lpstr>P1: DATA MAPPING</vt:lpstr>
      <vt:lpstr>P1 DATA MAPPING: APPROACHES</vt:lpstr>
      <vt:lpstr>P1 DATA MAPPING: SUPERVISED BANK’S MODEL</vt:lpstr>
      <vt:lpstr>P1 DATA MAPPING: XBRL MODEL</vt:lpstr>
      <vt:lpstr>P1 DATA MAPPING: XBRL MODEL</vt:lpstr>
      <vt:lpstr>P1: ERROR REPORTING</vt:lpstr>
      <vt:lpstr>P2: STABILITY</vt:lpstr>
      <vt:lpstr>P2: CODIFICATION OF NAMES</vt:lpstr>
      <vt:lpstr>REPORTING REQUIREMENTS EVOLVE IN TIME</vt:lpstr>
      <vt:lpstr>P3: IFRS AND COMMON PRACTICES ALIGNMENT</vt:lpstr>
      <vt:lpstr>P3: IFRS ALIGNMENT APPROACH: LOOSE COUPLING</vt:lpstr>
      <vt:lpstr>P4: IFRS ALIGNMENT APPROACHE: HIGH COUPLING</vt:lpstr>
      <vt:lpstr>P4: IFRS ALIGNMENT APPROACHES: MEDIUM COUPLING</vt:lpstr>
      <vt:lpstr>P4: FORMULAE RELATIONSHIPS APPROACH</vt:lpstr>
      <vt:lpstr>CONCLUSIONS</vt:lpstr>
      <vt:lpstr>Folie 30</vt:lpstr>
    </vt:vector>
  </TitlesOfParts>
  <Company>Banco de España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infvmp</dc:creator>
  <cp:lastModifiedBy>OeNB</cp:lastModifiedBy>
  <cp:revision>361</cp:revision>
  <dcterms:created xsi:type="dcterms:W3CDTF">2009-04-21T07:14:35Z</dcterms:created>
  <dcterms:modified xsi:type="dcterms:W3CDTF">2009-11-19T07:34:27Z</dcterms:modified>
</cp:coreProperties>
</file>