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9" r:id="rId3"/>
    <p:sldId id="257" r:id="rId4"/>
    <p:sldId id="266" r:id="rId5"/>
    <p:sldId id="264" r:id="rId6"/>
    <p:sldId id="267" r:id="rId7"/>
    <p:sldId id="268" r:id="rId8"/>
    <p:sldId id="270" r:id="rId9"/>
    <p:sldId id="272" r:id="rId10"/>
    <p:sldId id="271" r:id="rId11"/>
    <p:sldId id="259" r:id="rId12"/>
    <p:sldId id="260" r:id="rId13"/>
    <p:sldId id="261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C601E82-7D25-4671-8397-041B75D77BDA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A814071-F250-4AEA-A87E-A560E7F0E1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F9F435-E477-4192-9504-2748620D2C7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4B94B3-30F6-4E8A-86AF-5A405E9874A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4B94B3-30F6-4E8A-86AF-5A405E9874A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1AF140-3E11-4C55-96BE-D5A4E5E5C1BF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E7EBF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021635-0340-4C6D-AAAD-ED636123C9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A2B7-D5C3-444C-B35A-D238B4786F28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A787-ADF6-4655-B2BD-A10796D592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5A07-F446-4D80-B663-A6931FCD83BB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42BB-00F9-4F4B-AC3E-550C2B2AEE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4371-1C23-416A-BB67-7FCB35610533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7970-F0C8-49FB-BCE7-3CEDC718856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2C7B66-54E6-4C8A-848A-143FBB50697C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9594CC-6EAA-4548-BAC9-56D806253D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CA2197-3D00-4011-91A9-FFC0F2908681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4A148F-EA65-4CD1-8602-055256557D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DF13FC-780A-4F38-951A-FEA8B610A4B4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2EC152-36FC-4460-B443-022857BAD0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DFD43D-3244-4814-BDE4-E1BC1E8E53B0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EA7C13-C50D-4719-B7FF-7ECB234806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AE2D-F40B-4085-B718-963BC59D0A41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85BFF-DB6E-4372-ACE6-4550323672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0B7069-7BDF-410B-9903-DC3AE9FF29EB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60E209-7475-402E-9176-3616B97CC4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Lucida Sans Unicode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Lucida Sans Unicode" pitchFamily="34" charset="0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04207C-FA67-4422-87E5-A1EB58C5ADA2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BA19B3-6C61-4DB5-A08F-E21A3E3626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Lucida Sans Unicode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Lucida Sans Unicode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Lucida Sans Unicode" pitchFamily="34" charset="0"/>
              </a:defRPr>
            </a:lvl1pPr>
          </a:lstStyle>
          <a:p>
            <a:pPr>
              <a:defRPr/>
            </a:pPr>
            <a:fld id="{2B6CA838-5942-40E0-BF78-F1AEFA570660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Lucida Sans Unicode" pitchFamily="34" charset="0"/>
              </a:defRPr>
            </a:lvl1pPr>
          </a:lstStyle>
          <a:p>
            <a:pPr>
              <a:defRPr/>
            </a:pPr>
            <a:fld id="{E332B200-96DC-495E-88A8-BE444A59E2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1" r:id="rId2"/>
    <p:sldLayoutId id="2147483816" r:id="rId3"/>
    <p:sldLayoutId id="2147483817" r:id="rId4"/>
    <p:sldLayoutId id="2147483818" r:id="rId5"/>
    <p:sldLayoutId id="2147483819" r:id="rId6"/>
    <p:sldLayoutId id="2147483812" r:id="rId7"/>
    <p:sldLayoutId id="2147483820" r:id="rId8"/>
    <p:sldLayoutId id="2147483821" r:id="rId9"/>
    <p:sldLayoutId id="2147483813" r:id="rId10"/>
    <p:sldLayoutId id="21474838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-ebs.org/fr/.../2006-12-07/t-ca.xs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>20</a:t>
            </a:r>
            <a:r>
              <a:rPr lang="en-US" sz="4400" baseline="30000" dirty="0" smtClean="0">
                <a:latin typeface="Bodoni MT Condensed" pitchFamily="18" charset="0"/>
                <a:ea typeface="Batang" pitchFamily="18" charset="-127"/>
              </a:rPr>
              <a:t>th</a:t>
            </a: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> XBRL International Conference</a:t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1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“XBRL:  Linking  Businesses, Public Regulators &amp; Citizens”</a:t>
            </a:r>
            <a:br>
              <a:rPr lang="en-US" sz="1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April 20-22, 2010</a:t>
            </a:r>
            <a:br>
              <a:rPr lang="en-US" sz="1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Rome, Italy</a:t>
            </a:r>
            <a:r>
              <a:rPr lang="en-US" sz="27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2700" dirty="0" smtClean="0">
                <a:latin typeface="Bodoni MT Condensed" pitchFamily="18" charset="0"/>
                <a:ea typeface="Batang" pitchFamily="18" charset="-127"/>
              </a:rPr>
            </a:br>
            <a:endParaRPr lang="en-US" sz="2700" dirty="0"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US" dirty="0" smtClean="0">
                <a:latin typeface="Bodoni MT Condensed" pitchFamily="18" charset="0"/>
                <a:ea typeface="Batang" pitchFamily="18" charset="-127"/>
              </a:rPr>
              <a:t>FINREP COREP architectural issues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sz="2200" dirty="0" err="1" smtClean="0">
                <a:latin typeface="Bodoni MT Condensed" pitchFamily="18" charset="0"/>
                <a:ea typeface="Batang" pitchFamily="18" charset="-127"/>
              </a:rPr>
              <a:t>Bartosz</a:t>
            </a:r>
            <a:r>
              <a:rPr lang="en-US" sz="22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sz="2200" dirty="0" err="1" smtClean="0">
                <a:latin typeface="Bodoni MT Condensed" pitchFamily="18" charset="0"/>
                <a:ea typeface="Batang" pitchFamily="18" charset="-127"/>
              </a:rPr>
              <a:t>Ochocki</a:t>
            </a:r>
            <a:endParaRPr lang="en-US" sz="2200" dirty="0" smtClean="0">
              <a:latin typeface="Bodoni MT Condensed" pitchFamily="18" charset="0"/>
              <a:ea typeface="Batang" pitchFamily="18" charset="-127"/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en-US" sz="2200" dirty="0" err="1" smtClean="0">
                <a:latin typeface="Bodoni MT Condensed" pitchFamily="18" charset="0"/>
                <a:ea typeface="Batang" pitchFamily="18" charset="-127"/>
              </a:rPr>
              <a:t>Víctor</a:t>
            </a:r>
            <a:r>
              <a:rPr lang="en-US" sz="22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sz="2200" dirty="0" err="1" smtClean="0">
                <a:latin typeface="Bodoni MT Condensed" pitchFamily="18" charset="0"/>
                <a:ea typeface="Batang" pitchFamily="18" charset="-127"/>
              </a:rPr>
              <a:t>Morilla</a:t>
            </a:r>
            <a:endParaRPr lang="en-US" sz="2200" dirty="0" smtClean="0">
              <a:latin typeface="Bodoni MT Condensed" pitchFamily="18" charset="0"/>
              <a:ea typeface="Batang" pitchFamily="18" charset="-127"/>
            </a:endParaRPr>
          </a:p>
        </p:txBody>
      </p:sp>
      <p:pic>
        <p:nvPicPr>
          <p:cNvPr id="9220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-XBRL%20with%20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304800"/>
            <a:ext cx="2133600" cy="1100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the concept doesn’t change, the mapping doesn’t change</a:t>
            </a:r>
          </a:p>
          <a:p>
            <a:r>
              <a:rPr lang="en-GB" dirty="0" smtClean="0"/>
              <a:t>Reduced number of namespaces</a:t>
            </a:r>
          </a:p>
          <a:p>
            <a:r>
              <a:rPr lang="en-GB" dirty="0" smtClean="0"/>
              <a:t>Short and abstract names (independent of the language)</a:t>
            </a:r>
            <a:endParaRPr lang="en-GB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for preparers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Presentation linkbase</a:t>
            </a:r>
            <a:endParaRPr lang="en-GB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idx="1"/>
          </p:nvPr>
        </p:nvGraphicFramePr>
        <p:xfrm>
          <a:off x="685800" y="1524000"/>
          <a:ext cx="4179887" cy="4064000"/>
        </p:xfrm>
        <a:graphic>
          <a:graphicData uri="http://schemas.openxmlformats.org/presentationml/2006/ole">
            <p:oleObj spid="_x0000_s25602" name="Organization Chart" r:id="rId3" imgW="3651120" imgH="3549600" progId="OrgPlusWOPX.4">
              <p:embed followColorScheme="full"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324600" y="16002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Primary items</a:t>
            </a:r>
            <a:endParaRPr lang="en-GB" dirty="0"/>
          </a:p>
        </p:txBody>
      </p:sp>
      <p:cxnSp>
        <p:nvCxnSpPr>
          <p:cNvPr id="9" name="8 Conector recto de flecha"/>
          <p:cNvCxnSpPr>
            <a:stCxn id="5" idx="1"/>
          </p:cNvCxnSpPr>
          <p:nvPr/>
        </p:nvCxnSpPr>
        <p:spPr>
          <a:xfrm flipH="1" flipV="1">
            <a:off x="4648200" y="1676400"/>
            <a:ext cx="1676400" cy="10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5" idx="1"/>
          </p:cNvCxnSpPr>
          <p:nvPr/>
        </p:nvCxnSpPr>
        <p:spPr>
          <a:xfrm flipH="1">
            <a:off x="4495800" y="1784866"/>
            <a:ext cx="1828800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5" idx="1"/>
          </p:cNvCxnSpPr>
          <p:nvPr/>
        </p:nvCxnSpPr>
        <p:spPr>
          <a:xfrm flipH="1">
            <a:off x="4953000" y="1784866"/>
            <a:ext cx="1371600" cy="958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Rendering linkbase</a:t>
            </a:r>
            <a:endParaRPr lang="en-GB" dirty="0"/>
          </a:p>
        </p:txBody>
      </p:sp>
      <p:graphicFrame>
        <p:nvGraphicFramePr>
          <p:cNvPr id="26626" name="3 Marcador de contenido"/>
          <p:cNvGraphicFramePr>
            <a:graphicFrameLocks noChangeAspect="1"/>
          </p:cNvGraphicFramePr>
          <p:nvPr/>
        </p:nvGraphicFramePr>
        <p:xfrm>
          <a:off x="685800" y="1524000"/>
          <a:ext cx="4179888" cy="4064000"/>
        </p:xfrm>
        <a:graphic>
          <a:graphicData uri="http://schemas.openxmlformats.org/presentationml/2006/ole">
            <p:oleObj spid="_x0000_s26626" name="Organization Chart" r:id="rId3" imgW="3651120" imgH="3549600" progId="OrgPlusWOPX.4">
              <p:embed followColorScheme="full"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248400" y="1524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Set of pairs  of aspects / values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4648200" y="1676400"/>
            <a:ext cx="1676400" cy="10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4495800" y="1784866"/>
            <a:ext cx="1828800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4953000" y="1784866"/>
            <a:ext cx="1371600" cy="958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715000" y="3124200"/>
            <a:ext cx="2826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Primary item: </a:t>
            </a:r>
            <a:r>
              <a:rPr lang="en-GB" i="1" dirty="0" smtClean="0"/>
              <a:t>Assets</a:t>
            </a:r>
          </a:p>
          <a:p>
            <a:r>
              <a:rPr lang="en-GB" dirty="0" smtClean="0"/>
              <a:t>Amount:</a:t>
            </a:r>
            <a:r>
              <a:rPr lang="en-GB" i="1" dirty="0" smtClean="0"/>
              <a:t> Carrying amount</a:t>
            </a:r>
          </a:p>
          <a:p>
            <a:r>
              <a:rPr lang="en-GB" dirty="0" smtClean="0"/>
              <a:t>Category: </a:t>
            </a:r>
            <a:r>
              <a:rPr lang="en-GB" i="1" dirty="0" smtClean="0"/>
              <a:t>Held for trading</a:t>
            </a:r>
          </a:p>
          <a:p>
            <a:r>
              <a:rPr lang="en-GB" dirty="0" smtClean="0"/>
              <a:t>Cons. Scope: </a:t>
            </a:r>
            <a:r>
              <a:rPr lang="en-GB" i="1" dirty="0" smtClean="0"/>
              <a:t>CRD</a:t>
            </a:r>
            <a:endParaRPr lang="en-GB" i="1" dirty="0"/>
          </a:p>
        </p:txBody>
      </p:sp>
      <p:cxnSp>
        <p:nvCxnSpPr>
          <p:cNvPr id="10" name="9 Conector recto de flecha"/>
          <p:cNvCxnSpPr>
            <a:endCxn id="9" idx="1"/>
          </p:cNvCxnSpPr>
          <p:nvPr/>
        </p:nvCxnSpPr>
        <p:spPr>
          <a:xfrm>
            <a:off x="4343400" y="3657600"/>
            <a:ext cx="1371600" cy="66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514600" y="5867400"/>
            <a:ext cx="6428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err="1" smtClean="0"/>
              <a:t>Axys</a:t>
            </a:r>
            <a:r>
              <a:rPr lang="en-GB" sz="2800" i="1" dirty="0" smtClean="0"/>
              <a:t> = Hierarchy of sets of coordinates</a:t>
            </a:r>
            <a:endParaRPr lang="en-GB" sz="28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Rendering linkbase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762000" y="2590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Table</a:t>
            </a:r>
            <a:endParaRPr lang="en-GB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14600" y="5867400"/>
            <a:ext cx="6428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err="1" smtClean="0"/>
              <a:t>Axys</a:t>
            </a:r>
            <a:r>
              <a:rPr lang="en-GB" sz="2800" i="1" dirty="0" smtClean="0"/>
              <a:t> = Hierarchy of sets of coordinates</a:t>
            </a:r>
            <a:endParaRPr lang="en-GB" sz="2800" i="1" dirty="0"/>
          </a:p>
        </p:txBody>
      </p:sp>
      <p:sp>
        <p:nvSpPr>
          <p:cNvPr id="11" name="10 Rectángulo"/>
          <p:cNvSpPr/>
          <p:nvPr/>
        </p:nvSpPr>
        <p:spPr>
          <a:xfrm>
            <a:off x="2895600" y="16764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Axys</a:t>
            </a:r>
            <a:r>
              <a:rPr lang="en-GB" dirty="0" smtClean="0"/>
              <a:t> (X)</a:t>
            </a:r>
            <a:endParaRPr lang="en-GB" dirty="0"/>
          </a:p>
        </p:txBody>
      </p:sp>
      <p:sp>
        <p:nvSpPr>
          <p:cNvPr id="12" name="11 Rectángulo"/>
          <p:cNvSpPr/>
          <p:nvPr/>
        </p:nvSpPr>
        <p:spPr>
          <a:xfrm>
            <a:off x="3124200" y="29718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Axys</a:t>
            </a:r>
            <a:r>
              <a:rPr lang="en-GB" dirty="0" smtClean="0"/>
              <a:t> (Y)</a:t>
            </a:r>
            <a:endParaRPr lang="en-GB" dirty="0"/>
          </a:p>
        </p:txBody>
      </p:sp>
      <p:sp>
        <p:nvSpPr>
          <p:cNvPr id="13" name="12 Rectángulo"/>
          <p:cNvSpPr/>
          <p:nvPr/>
        </p:nvSpPr>
        <p:spPr>
          <a:xfrm>
            <a:off x="2819400" y="42672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Axys</a:t>
            </a:r>
            <a:r>
              <a:rPr lang="en-GB" dirty="0" smtClean="0"/>
              <a:t> (Z)</a:t>
            </a:r>
            <a:endParaRPr lang="en-GB" dirty="0"/>
          </a:p>
        </p:txBody>
      </p:sp>
      <p:cxnSp>
        <p:nvCxnSpPr>
          <p:cNvPr id="15" name="14 Conector recto de flecha"/>
          <p:cNvCxnSpPr>
            <a:stCxn id="4" idx="3"/>
            <a:endCxn id="11" idx="1"/>
          </p:cNvCxnSpPr>
          <p:nvPr/>
        </p:nvCxnSpPr>
        <p:spPr>
          <a:xfrm flipV="1">
            <a:off x="1676400" y="2095500"/>
            <a:ext cx="12192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4" idx="3"/>
            <a:endCxn id="12" idx="1"/>
          </p:cNvCxnSpPr>
          <p:nvPr/>
        </p:nvCxnSpPr>
        <p:spPr>
          <a:xfrm>
            <a:off x="1676400" y="3048000"/>
            <a:ext cx="14478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4" idx="3"/>
            <a:endCxn id="13" idx="1"/>
          </p:cNvCxnSpPr>
          <p:nvPr/>
        </p:nvCxnSpPr>
        <p:spPr>
          <a:xfrm>
            <a:off x="1676400" y="3048000"/>
            <a:ext cx="11430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Llamada rectangular"/>
          <p:cNvSpPr/>
          <p:nvPr/>
        </p:nvSpPr>
        <p:spPr>
          <a:xfrm>
            <a:off x="4876800" y="914400"/>
            <a:ext cx="3962400" cy="1676400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Table specific references and labels</a:t>
            </a:r>
            <a:endParaRPr lang="en-GB" dirty="0"/>
          </a:p>
        </p:txBody>
      </p:sp>
      <p:graphicFrame>
        <p:nvGraphicFramePr>
          <p:cNvPr id="26626" name="3 Marcador de contenido"/>
          <p:cNvGraphicFramePr>
            <a:graphicFrameLocks noChangeAspect="1"/>
          </p:cNvGraphicFramePr>
          <p:nvPr/>
        </p:nvGraphicFramePr>
        <p:xfrm>
          <a:off x="685800" y="1524000"/>
          <a:ext cx="4179888" cy="4064000"/>
        </p:xfrm>
        <a:graphic>
          <a:graphicData uri="http://schemas.openxmlformats.org/presentationml/2006/ole">
            <p:oleObj spid="_x0000_s47106" name="Organization Chart" r:id="rId3" imgW="3651120" imgH="3549600" progId="OrgPlusWOPX.4">
              <p:embed followColorScheme="full"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34000" y="13716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Financial assets hel</a:t>
            </a:r>
            <a:r>
              <a:rPr lang="en-GB" i="1" dirty="0" smtClean="0"/>
              <a:t>d for trading</a:t>
            </a:r>
            <a:endParaRPr lang="en-GB" i="1" dirty="0" smtClean="0"/>
          </a:p>
          <a:p>
            <a:r>
              <a:rPr lang="en-GB" dirty="0" smtClean="0"/>
              <a:t>CEBS Guidelines paragraph xx… </a:t>
            </a:r>
            <a:endParaRPr lang="en-GB" dirty="0" smtClean="0"/>
          </a:p>
        </p:txBody>
      </p:sp>
      <p:cxnSp>
        <p:nvCxnSpPr>
          <p:cNvPr id="8" name="7 Conector recto de flecha"/>
          <p:cNvCxnSpPr>
            <a:stCxn id="20" idx="4"/>
            <a:endCxn id="9" idx="0"/>
          </p:cNvCxnSpPr>
          <p:nvPr/>
        </p:nvCxnSpPr>
        <p:spPr>
          <a:xfrm>
            <a:off x="6032513" y="2800350"/>
            <a:ext cx="1324295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943600" y="3581400"/>
            <a:ext cx="2826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Primary item: </a:t>
            </a:r>
            <a:r>
              <a:rPr lang="en-GB" i="1" dirty="0" smtClean="0"/>
              <a:t>Assets</a:t>
            </a:r>
          </a:p>
          <a:p>
            <a:r>
              <a:rPr lang="en-GB" dirty="0" smtClean="0"/>
              <a:t>Amount:</a:t>
            </a:r>
            <a:r>
              <a:rPr lang="en-GB" i="1" dirty="0" smtClean="0"/>
              <a:t> Carrying amount</a:t>
            </a:r>
          </a:p>
          <a:p>
            <a:r>
              <a:rPr lang="en-GB" dirty="0" smtClean="0"/>
              <a:t>Category: </a:t>
            </a:r>
            <a:r>
              <a:rPr lang="en-GB" i="1" dirty="0" smtClean="0"/>
              <a:t>Held for trading</a:t>
            </a:r>
          </a:p>
          <a:p>
            <a:r>
              <a:rPr lang="en-GB" dirty="0" smtClean="0"/>
              <a:t>Cons. Scope: </a:t>
            </a:r>
            <a:r>
              <a:rPr lang="en-GB" i="1" dirty="0" smtClean="0"/>
              <a:t>CRD</a:t>
            </a:r>
            <a:endParaRPr lang="en-GB" i="1" dirty="0"/>
          </a:p>
        </p:txBody>
      </p:sp>
      <p:cxnSp>
        <p:nvCxnSpPr>
          <p:cNvPr id="10" name="9 Conector recto de flecha"/>
          <p:cNvCxnSpPr>
            <a:endCxn id="9" idx="1"/>
          </p:cNvCxnSpPr>
          <p:nvPr/>
        </p:nvCxnSpPr>
        <p:spPr>
          <a:xfrm>
            <a:off x="4343400" y="3657600"/>
            <a:ext cx="1600200" cy="523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514600" y="5867400"/>
            <a:ext cx="6428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err="1" smtClean="0"/>
              <a:t>Axys</a:t>
            </a:r>
            <a:r>
              <a:rPr lang="en-GB" sz="2800" i="1" dirty="0" smtClean="0"/>
              <a:t> = Hierarchy of sets of coordinates</a:t>
            </a:r>
            <a:endParaRPr lang="en-GB" sz="2800" i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934200" y="2743200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Generic label</a:t>
            </a:r>
          </a:p>
          <a:p>
            <a:r>
              <a:rPr lang="en-GB" dirty="0" smtClean="0"/>
              <a:t>Generic reference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reference to the taxonomy files (DTS)</a:t>
            </a:r>
          </a:p>
          <a:p>
            <a:pPr lvl="1"/>
            <a:r>
              <a:rPr lang="en-GB" dirty="0" smtClean="0">
                <a:hlinkClick r:id="rId2"/>
              </a:rPr>
              <a:t>http</a:t>
            </a:r>
            <a:r>
              <a:rPr lang="en-GB" dirty="0" smtClean="0">
                <a:sym typeface="Wingdings" pitchFamily="2" charset="2"/>
                <a:hlinkClick r:id="rId2"/>
              </a:rPr>
              <a:t>://www.c-ebs.org/fr/.../2006-12-07/t-ca.xsd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For each single figure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 set of “coordinates” to identify the financial concept (primary items, dimensions and domain members)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Coordinates are based on qualified names: a namespace + a name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Example: {http://www.c-cebs.org/fr/…/2006-12-07/t-ca}</a:t>
            </a:r>
            <a:r>
              <a:rPr lang="en-GB" dirty="0" err="1" smtClean="0">
                <a:sym typeface="Wingdings" pitchFamily="2" charset="2"/>
              </a:rPr>
              <a:t>CapitalRequirements</a:t>
            </a:r>
            <a:endParaRPr lang="en-GB" dirty="0" smtClean="0">
              <a:sym typeface="Wingdings" pitchFamily="2" charset="2"/>
            </a:endParaRPr>
          </a:p>
          <a:p>
            <a:pPr lvl="2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deeper look at an instance document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LOGO-XBRL%20with%20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772400" y="6172200"/>
            <a:ext cx="895350" cy="4143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XBRL “traditional” modular approach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66800" y="1752600"/>
            <a:ext cx="19050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 A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3352800" y="1752600"/>
            <a:ext cx="19050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 B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5562600" y="1752600"/>
            <a:ext cx="19050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 C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1219200" y="20574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Namespace A</a:t>
            </a:r>
            <a:endParaRPr lang="en-GB" dirty="0"/>
          </a:p>
        </p:txBody>
      </p:sp>
      <p:sp>
        <p:nvSpPr>
          <p:cNvPr id="8" name="7 Rectángulo"/>
          <p:cNvSpPr/>
          <p:nvPr/>
        </p:nvSpPr>
        <p:spPr>
          <a:xfrm>
            <a:off x="3505200" y="20574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Namespace B</a:t>
            </a:r>
            <a:endParaRPr lang="en-GB" dirty="0"/>
          </a:p>
        </p:txBody>
      </p:sp>
      <p:sp>
        <p:nvSpPr>
          <p:cNvPr id="9" name="8 Rectángulo"/>
          <p:cNvSpPr/>
          <p:nvPr/>
        </p:nvSpPr>
        <p:spPr>
          <a:xfrm>
            <a:off x="5715000" y="20574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Namespace C</a:t>
            </a:r>
            <a:endParaRPr lang="en-GB" dirty="0"/>
          </a:p>
        </p:txBody>
      </p:sp>
      <p:sp>
        <p:nvSpPr>
          <p:cNvPr id="10" name="9 Rectángulo"/>
          <p:cNvSpPr/>
          <p:nvPr/>
        </p:nvSpPr>
        <p:spPr>
          <a:xfrm>
            <a:off x="1219200" y="38862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Linkbases</a:t>
            </a:r>
            <a:endParaRPr lang="en-GB" dirty="0"/>
          </a:p>
        </p:txBody>
      </p:sp>
      <p:sp>
        <p:nvSpPr>
          <p:cNvPr id="11" name="10 Rectángulo"/>
          <p:cNvSpPr/>
          <p:nvPr/>
        </p:nvSpPr>
        <p:spPr>
          <a:xfrm>
            <a:off x="3505200" y="38862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Linkbases</a:t>
            </a:r>
            <a:endParaRPr lang="en-GB" dirty="0"/>
          </a:p>
        </p:txBody>
      </p:sp>
      <p:sp>
        <p:nvSpPr>
          <p:cNvPr id="12" name="11 Rectángulo"/>
          <p:cNvSpPr/>
          <p:nvPr/>
        </p:nvSpPr>
        <p:spPr>
          <a:xfrm>
            <a:off x="5715000" y="38862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Linkbases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Tight coupling between modules and namespaces</a:t>
            </a:r>
          </a:p>
          <a:p>
            <a:r>
              <a:rPr lang="en-GB" dirty="0" smtClean="0"/>
              <a:t>If a concept is moved to another module it has a direct impact on preparers and extensions</a:t>
            </a:r>
          </a:p>
          <a:p>
            <a:r>
              <a:rPr lang="en-GB" dirty="0" smtClean="0"/>
              <a:t>Namespace cloud!</a:t>
            </a:r>
          </a:p>
          <a:p>
            <a:r>
              <a:rPr lang="en-GB" dirty="0" smtClean="0"/>
              <a:t>Our best effort should focus on preparers!!!</a:t>
            </a:r>
            <a:endParaRPr lang="en-GB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wrong?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LOGO-XBRL%20with%20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077200" y="6172200"/>
            <a:ext cx="895350" cy="4143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Eurofilling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proposed approach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990600" y="1676400"/>
            <a:ext cx="78486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Common namespace</a:t>
            </a:r>
            <a:endParaRPr lang="en-GB" dirty="0"/>
          </a:p>
        </p:txBody>
      </p:sp>
      <p:sp>
        <p:nvSpPr>
          <p:cNvPr id="14" name="13 Rectángulo"/>
          <p:cNvSpPr/>
          <p:nvPr/>
        </p:nvSpPr>
        <p:spPr>
          <a:xfrm>
            <a:off x="1371600" y="25146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FINREP modules</a:t>
            </a:r>
            <a:endParaRPr lang="en-GB" dirty="0"/>
          </a:p>
        </p:txBody>
      </p:sp>
      <p:sp>
        <p:nvSpPr>
          <p:cNvPr id="15" name="14 Rectángulo"/>
          <p:cNvSpPr/>
          <p:nvPr/>
        </p:nvSpPr>
        <p:spPr>
          <a:xfrm>
            <a:off x="7010400" y="24384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COREP modules</a:t>
            </a:r>
            <a:endParaRPr lang="en-GB" dirty="0"/>
          </a:p>
        </p:txBody>
      </p:sp>
      <p:sp>
        <p:nvSpPr>
          <p:cNvPr id="16" name="15 Rectángulo"/>
          <p:cNvSpPr/>
          <p:nvPr/>
        </p:nvSpPr>
        <p:spPr>
          <a:xfrm>
            <a:off x="3352800" y="24384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Common modules</a:t>
            </a:r>
            <a:endParaRPr lang="en-GB" dirty="0"/>
          </a:p>
        </p:txBody>
      </p:sp>
      <p:sp>
        <p:nvSpPr>
          <p:cNvPr id="17" name="16 Rectángulo"/>
          <p:cNvSpPr/>
          <p:nvPr/>
        </p:nvSpPr>
        <p:spPr>
          <a:xfrm>
            <a:off x="5257800" y="2438400"/>
            <a:ext cx="1600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ECB statistics modules</a:t>
            </a:r>
            <a:endParaRPr lang="en-GB" dirty="0"/>
          </a:p>
        </p:txBody>
      </p:sp>
      <p:sp>
        <p:nvSpPr>
          <p:cNvPr id="18" name="17 Rectángulo"/>
          <p:cNvSpPr/>
          <p:nvPr/>
        </p:nvSpPr>
        <p:spPr>
          <a:xfrm>
            <a:off x="990600" y="4191000"/>
            <a:ext cx="2209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FINREP</a:t>
            </a:r>
            <a:endParaRPr lang="en-GB" dirty="0"/>
          </a:p>
        </p:txBody>
      </p:sp>
      <p:sp>
        <p:nvSpPr>
          <p:cNvPr id="19" name="18 Rectángulo"/>
          <p:cNvSpPr/>
          <p:nvPr/>
        </p:nvSpPr>
        <p:spPr>
          <a:xfrm>
            <a:off x="3505200" y="4191000"/>
            <a:ext cx="2362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COREP</a:t>
            </a:r>
            <a:endParaRPr lang="en-GB" dirty="0"/>
          </a:p>
        </p:txBody>
      </p:sp>
      <p:sp>
        <p:nvSpPr>
          <p:cNvPr id="20" name="19 Rectángulo"/>
          <p:cNvSpPr/>
          <p:nvPr/>
        </p:nvSpPr>
        <p:spPr>
          <a:xfrm>
            <a:off x="6172200" y="4191000"/>
            <a:ext cx="2667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ECB statistics</a:t>
            </a:r>
            <a:endParaRPr lang="en-GB" dirty="0"/>
          </a:p>
        </p:txBody>
      </p:sp>
      <p:sp>
        <p:nvSpPr>
          <p:cNvPr id="21" name="20 Rectángulo"/>
          <p:cNvSpPr/>
          <p:nvPr/>
        </p:nvSpPr>
        <p:spPr>
          <a:xfrm>
            <a:off x="1219200" y="4800600"/>
            <a:ext cx="17526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FINREP linkbases</a:t>
            </a:r>
            <a:endParaRPr lang="en-GB" dirty="0"/>
          </a:p>
        </p:txBody>
      </p:sp>
      <p:sp>
        <p:nvSpPr>
          <p:cNvPr id="22" name="21 Rectángulo"/>
          <p:cNvSpPr/>
          <p:nvPr/>
        </p:nvSpPr>
        <p:spPr>
          <a:xfrm>
            <a:off x="3810000" y="4876800"/>
            <a:ext cx="17526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COREP linkbases</a:t>
            </a:r>
            <a:endParaRPr lang="en-GB" dirty="0"/>
          </a:p>
        </p:txBody>
      </p:sp>
      <p:sp>
        <p:nvSpPr>
          <p:cNvPr id="23" name="22 Rectángulo"/>
          <p:cNvSpPr/>
          <p:nvPr/>
        </p:nvSpPr>
        <p:spPr>
          <a:xfrm>
            <a:off x="6629400" y="4876800"/>
            <a:ext cx="17526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ECB linkbases</a:t>
            </a:r>
            <a:endParaRPr lang="en-GB" dirty="0"/>
          </a:p>
        </p:txBody>
      </p:sp>
      <p:sp>
        <p:nvSpPr>
          <p:cNvPr id="24" name="23 Rectángulo"/>
          <p:cNvSpPr/>
          <p:nvPr/>
        </p:nvSpPr>
        <p:spPr>
          <a:xfrm>
            <a:off x="228600" y="1600200"/>
            <a:ext cx="609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Conceptual layer</a:t>
            </a:r>
            <a:endParaRPr lang="en-GB" dirty="0"/>
          </a:p>
        </p:txBody>
      </p:sp>
      <p:sp>
        <p:nvSpPr>
          <p:cNvPr id="25" name="24 Rectángulo"/>
          <p:cNvSpPr/>
          <p:nvPr/>
        </p:nvSpPr>
        <p:spPr>
          <a:xfrm>
            <a:off x="228600" y="4191000"/>
            <a:ext cx="609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Relational layer</a:t>
            </a:r>
            <a:endParaRPr lang="en-GB" dirty="0"/>
          </a:p>
        </p:txBody>
      </p:sp>
      <p:cxnSp>
        <p:nvCxnSpPr>
          <p:cNvPr id="27" name="26 Conector recto de flecha"/>
          <p:cNvCxnSpPr>
            <a:stCxn id="18" idx="0"/>
            <a:endCxn id="14" idx="2"/>
          </p:cNvCxnSpPr>
          <p:nvPr/>
        </p:nvCxnSpPr>
        <p:spPr>
          <a:xfrm flipV="1">
            <a:off x="2095500" y="37338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18" idx="0"/>
            <a:endCxn id="16" idx="2"/>
          </p:cNvCxnSpPr>
          <p:nvPr/>
        </p:nvCxnSpPr>
        <p:spPr>
          <a:xfrm flipV="1">
            <a:off x="2095500" y="3657600"/>
            <a:ext cx="2057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19" idx="0"/>
            <a:endCxn id="15" idx="2"/>
          </p:cNvCxnSpPr>
          <p:nvPr/>
        </p:nvCxnSpPr>
        <p:spPr>
          <a:xfrm flipV="1">
            <a:off x="4686300" y="3657600"/>
            <a:ext cx="3124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16" idx="2"/>
          </p:cNvCxnSpPr>
          <p:nvPr/>
        </p:nvCxnSpPr>
        <p:spPr>
          <a:xfrm flipH="1" flipV="1">
            <a:off x="4152900" y="3657600"/>
            <a:ext cx="6477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endCxn id="17" idx="2"/>
          </p:cNvCxnSpPr>
          <p:nvPr/>
        </p:nvCxnSpPr>
        <p:spPr>
          <a:xfrm flipH="1" flipV="1">
            <a:off x="6057900" y="3657600"/>
            <a:ext cx="14097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Modules and namespaces are decoupled</a:t>
            </a:r>
          </a:p>
          <a:p>
            <a:r>
              <a:rPr lang="en-GB" dirty="0" smtClean="0"/>
              <a:t>Changes in modules don’t have an impact on preparers</a:t>
            </a:r>
          </a:p>
          <a:p>
            <a:r>
              <a:rPr lang="en-GB" dirty="0" smtClean="0"/>
              <a:t>Reduced and sensible use of namespaces</a:t>
            </a:r>
          </a:p>
          <a:p>
            <a:r>
              <a:rPr lang="en-GB" dirty="0" smtClean="0"/>
              <a:t>Simpler way to build instance documents</a:t>
            </a:r>
            <a:endParaRPr lang="en-GB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right?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Version management (traditional approach)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1524000" y="17526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Taxonomy V1</a:t>
            </a:r>
          </a:p>
          <a:p>
            <a:pPr algn="ctr"/>
            <a:r>
              <a:rPr lang="en-GB" dirty="0" smtClean="0"/>
              <a:t>Namespaces V1</a:t>
            </a:r>
          </a:p>
          <a:p>
            <a:pPr algn="ctr"/>
            <a:r>
              <a:rPr lang="en-GB" dirty="0" smtClean="0"/>
              <a:t>URI V1</a:t>
            </a:r>
            <a:endParaRPr lang="en-GB" dirty="0"/>
          </a:p>
        </p:txBody>
      </p:sp>
      <p:sp>
        <p:nvSpPr>
          <p:cNvPr id="8" name="7 Rectángulo"/>
          <p:cNvSpPr/>
          <p:nvPr/>
        </p:nvSpPr>
        <p:spPr>
          <a:xfrm>
            <a:off x="1600200" y="3200400"/>
            <a:ext cx="2590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Instance for V1</a:t>
            </a:r>
            <a:endParaRPr lang="en-GB" dirty="0"/>
          </a:p>
        </p:txBody>
      </p:sp>
      <p:cxnSp>
        <p:nvCxnSpPr>
          <p:cNvPr id="10" name="9 Conector recto de flecha"/>
          <p:cNvCxnSpPr>
            <a:stCxn id="8" idx="0"/>
            <a:endCxn id="5" idx="2"/>
          </p:cNvCxnSpPr>
          <p:nvPr/>
        </p:nvCxnSpPr>
        <p:spPr>
          <a:xfrm flipH="1" flipV="1">
            <a:off x="2819400" y="27432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362200" y="2971800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 URI V1</a:t>
            </a:r>
            <a:endParaRPr lang="en-GB" dirty="0"/>
          </a:p>
        </p:txBody>
      </p:sp>
      <p:sp>
        <p:nvSpPr>
          <p:cNvPr id="14" name="13 Cilindro"/>
          <p:cNvSpPr/>
          <p:nvPr/>
        </p:nvSpPr>
        <p:spPr>
          <a:xfrm>
            <a:off x="1600200" y="5867400"/>
            <a:ext cx="25908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DDBB</a:t>
            </a:r>
          </a:p>
        </p:txBody>
      </p:sp>
      <p:cxnSp>
        <p:nvCxnSpPr>
          <p:cNvPr id="16" name="15 Conector recto de flecha"/>
          <p:cNvCxnSpPr>
            <a:endCxn id="8" idx="2"/>
          </p:cNvCxnSpPr>
          <p:nvPr/>
        </p:nvCxnSpPr>
        <p:spPr>
          <a:xfrm flipV="1">
            <a:off x="2895600" y="3886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1600200" y="4343400"/>
            <a:ext cx="2590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DB Mapping V1</a:t>
            </a:r>
          </a:p>
          <a:p>
            <a:pPr algn="ctr"/>
            <a:r>
              <a:rPr lang="en-GB" dirty="0" smtClean="0"/>
              <a:t>DB to namespaces + names</a:t>
            </a:r>
            <a:endParaRPr lang="en-GB" dirty="0"/>
          </a:p>
        </p:txBody>
      </p:sp>
      <p:cxnSp>
        <p:nvCxnSpPr>
          <p:cNvPr id="33" name="32 Conector recto de flecha"/>
          <p:cNvCxnSpPr>
            <a:stCxn id="14" idx="1"/>
            <a:endCxn id="32" idx="2"/>
          </p:cNvCxnSpPr>
          <p:nvPr/>
        </p:nvCxnSpPr>
        <p:spPr>
          <a:xfrm flipV="1">
            <a:off x="2895600" y="5181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4800600" y="17526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Taxonomy V2</a:t>
            </a:r>
          </a:p>
          <a:p>
            <a:pPr algn="ctr"/>
            <a:r>
              <a:rPr lang="en-GB" dirty="0" smtClean="0"/>
              <a:t>Namespaces V2</a:t>
            </a:r>
          </a:p>
          <a:p>
            <a:pPr algn="ctr"/>
            <a:r>
              <a:rPr lang="en-GB" dirty="0" smtClean="0"/>
              <a:t>URI V2</a:t>
            </a:r>
            <a:endParaRPr lang="en-GB" dirty="0"/>
          </a:p>
        </p:txBody>
      </p:sp>
      <p:sp>
        <p:nvSpPr>
          <p:cNvPr id="37" name="36 Rectángulo"/>
          <p:cNvSpPr/>
          <p:nvPr/>
        </p:nvSpPr>
        <p:spPr>
          <a:xfrm>
            <a:off x="4876800" y="3200400"/>
            <a:ext cx="2590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Instance for V2</a:t>
            </a:r>
            <a:endParaRPr lang="en-GB" dirty="0"/>
          </a:p>
        </p:txBody>
      </p:sp>
      <p:cxnSp>
        <p:nvCxnSpPr>
          <p:cNvPr id="38" name="37 Conector recto de flecha"/>
          <p:cNvCxnSpPr>
            <a:stCxn id="37" idx="0"/>
            <a:endCxn id="36" idx="2"/>
          </p:cNvCxnSpPr>
          <p:nvPr/>
        </p:nvCxnSpPr>
        <p:spPr>
          <a:xfrm flipH="1" flipV="1">
            <a:off x="6096000" y="27432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5638800" y="2971800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 URI V2</a:t>
            </a:r>
            <a:endParaRPr lang="en-GB" dirty="0"/>
          </a:p>
        </p:txBody>
      </p:sp>
      <p:sp>
        <p:nvSpPr>
          <p:cNvPr id="40" name="39 Cilindro"/>
          <p:cNvSpPr/>
          <p:nvPr/>
        </p:nvSpPr>
        <p:spPr>
          <a:xfrm>
            <a:off x="4876800" y="5867400"/>
            <a:ext cx="25908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DDBB</a:t>
            </a:r>
          </a:p>
        </p:txBody>
      </p:sp>
      <p:cxnSp>
        <p:nvCxnSpPr>
          <p:cNvPr id="41" name="40 Conector recto de flecha"/>
          <p:cNvCxnSpPr>
            <a:endCxn id="37" idx="2"/>
          </p:cNvCxnSpPr>
          <p:nvPr/>
        </p:nvCxnSpPr>
        <p:spPr>
          <a:xfrm flipV="1">
            <a:off x="6172200" y="3886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/>
        </p:nvSpPr>
        <p:spPr>
          <a:xfrm>
            <a:off x="4876800" y="4343400"/>
            <a:ext cx="2590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DB Mapping V2</a:t>
            </a:r>
          </a:p>
          <a:p>
            <a:pPr algn="ctr"/>
            <a:r>
              <a:rPr lang="en-GB" dirty="0" smtClean="0"/>
              <a:t>DB to namespaces + names</a:t>
            </a:r>
            <a:endParaRPr lang="en-GB" dirty="0"/>
          </a:p>
        </p:txBody>
      </p:sp>
      <p:cxnSp>
        <p:nvCxnSpPr>
          <p:cNvPr id="43" name="42 Conector recto de flecha"/>
          <p:cNvCxnSpPr>
            <a:stCxn id="40" idx="1"/>
            <a:endCxn id="42" idx="2"/>
          </p:cNvCxnSpPr>
          <p:nvPr/>
        </p:nvCxnSpPr>
        <p:spPr>
          <a:xfrm flipV="1">
            <a:off x="6172200" y="5181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Version management (new approach)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1524000" y="2057400"/>
            <a:ext cx="25908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Taxonomy V1</a:t>
            </a:r>
          </a:p>
          <a:p>
            <a:pPr algn="ctr"/>
            <a:r>
              <a:rPr lang="en-GB" dirty="0" smtClean="0"/>
              <a:t>URI V1</a:t>
            </a:r>
            <a:endParaRPr lang="en-GB" dirty="0"/>
          </a:p>
        </p:txBody>
      </p:sp>
      <p:sp>
        <p:nvSpPr>
          <p:cNvPr id="8" name="7 Rectángulo"/>
          <p:cNvSpPr/>
          <p:nvPr/>
        </p:nvSpPr>
        <p:spPr>
          <a:xfrm>
            <a:off x="1600200" y="3200400"/>
            <a:ext cx="2590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Instance for V1</a:t>
            </a:r>
            <a:endParaRPr lang="en-GB" dirty="0"/>
          </a:p>
        </p:txBody>
      </p:sp>
      <p:cxnSp>
        <p:nvCxnSpPr>
          <p:cNvPr id="10" name="9 Conector recto de flecha"/>
          <p:cNvCxnSpPr>
            <a:stCxn id="8" idx="0"/>
            <a:endCxn id="5" idx="2"/>
          </p:cNvCxnSpPr>
          <p:nvPr/>
        </p:nvCxnSpPr>
        <p:spPr>
          <a:xfrm flipH="1" flipV="1">
            <a:off x="2819400" y="27432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362200" y="2971800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 URI V1</a:t>
            </a:r>
            <a:endParaRPr lang="en-GB" dirty="0"/>
          </a:p>
        </p:txBody>
      </p:sp>
      <p:sp>
        <p:nvSpPr>
          <p:cNvPr id="14" name="13 Cilindro"/>
          <p:cNvSpPr/>
          <p:nvPr/>
        </p:nvSpPr>
        <p:spPr>
          <a:xfrm>
            <a:off x="1600200" y="5867400"/>
            <a:ext cx="59436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DDBB</a:t>
            </a:r>
          </a:p>
        </p:txBody>
      </p:sp>
      <p:cxnSp>
        <p:nvCxnSpPr>
          <p:cNvPr id="16" name="15 Conector recto de flecha"/>
          <p:cNvCxnSpPr>
            <a:endCxn id="8" idx="2"/>
          </p:cNvCxnSpPr>
          <p:nvPr/>
        </p:nvCxnSpPr>
        <p:spPr>
          <a:xfrm flipV="1">
            <a:off x="2895600" y="3886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1600200" y="4343400"/>
            <a:ext cx="2590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DB Mapping V1</a:t>
            </a:r>
          </a:p>
          <a:p>
            <a:pPr algn="ctr"/>
            <a:r>
              <a:rPr lang="en-GB" dirty="0" smtClean="0"/>
              <a:t>DB to namespaces + names</a:t>
            </a:r>
            <a:endParaRPr lang="en-GB" dirty="0"/>
          </a:p>
        </p:txBody>
      </p:sp>
      <p:cxnSp>
        <p:nvCxnSpPr>
          <p:cNvPr id="33" name="32 Conector recto de flecha"/>
          <p:cNvCxnSpPr>
            <a:endCxn id="32" idx="2"/>
          </p:cNvCxnSpPr>
          <p:nvPr/>
        </p:nvCxnSpPr>
        <p:spPr>
          <a:xfrm flipV="1">
            <a:off x="2895600" y="5181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4800600" y="2057400"/>
            <a:ext cx="259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Taxonomy V2</a:t>
            </a:r>
          </a:p>
          <a:p>
            <a:pPr algn="ctr"/>
            <a:r>
              <a:rPr lang="en-GB" dirty="0" smtClean="0"/>
              <a:t>URI V2</a:t>
            </a:r>
            <a:endParaRPr lang="en-GB" dirty="0"/>
          </a:p>
        </p:txBody>
      </p:sp>
      <p:sp>
        <p:nvSpPr>
          <p:cNvPr id="37" name="36 Rectángulo"/>
          <p:cNvSpPr/>
          <p:nvPr/>
        </p:nvSpPr>
        <p:spPr>
          <a:xfrm>
            <a:off x="4876800" y="3200400"/>
            <a:ext cx="2590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Instance for V2</a:t>
            </a:r>
            <a:endParaRPr lang="en-GB" dirty="0"/>
          </a:p>
        </p:txBody>
      </p:sp>
      <p:cxnSp>
        <p:nvCxnSpPr>
          <p:cNvPr id="38" name="37 Conector recto de flecha"/>
          <p:cNvCxnSpPr>
            <a:stCxn id="37" idx="0"/>
            <a:endCxn id="36" idx="2"/>
          </p:cNvCxnSpPr>
          <p:nvPr/>
        </p:nvCxnSpPr>
        <p:spPr>
          <a:xfrm flipH="1" flipV="1">
            <a:off x="6096000" y="27432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5638800" y="2971800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 URI V2</a:t>
            </a:r>
            <a:endParaRPr lang="en-GB" dirty="0"/>
          </a:p>
        </p:txBody>
      </p:sp>
      <p:cxnSp>
        <p:nvCxnSpPr>
          <p:cNvPr id="41" name="40 Conector recto de flecha"/>
          <p:cNvCxnSpPr>
            <a:endCxn id="37" idx="2"/>
          </p:cNvCxnSpPr>
          <p:nvPr/>
        </p:nvCxnSpPr>
        <p:spPr>
          <a:xfrm flipV="1">
            <a:off x="6172200" y="3886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/>
        </p:nvSpPr>
        <p:spPr>
          <a:xfrm>
            <a:off x="4876800" y="4343400"/>
            <a:ext cx="2590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DB Mapping </a:t>
            </a:r>
            <a:r>
              <a:rPr lang="en-GB" b="1" dirty="0" smtClean="0"/>
              <a:t>V1</a:t>
            </a:r>
            <a:r>
              <a:rPr lang="en-GB" dirty="0" smtClean="0"/>
              <a:t> + mapping of new concepts</a:t>
            </a:r>
          </a:p>
        </p:txBody>
      </p:sp>
      <p:cxnSp>
        <p:nvCxnSpPr>
          <p:cNvPr id="43" name="42 Conector recto de flecha"/>
          <p:cNvCxnSpPr>
            <a:endCxn id="42" idx="2"/>
          </p:cNvCxnSpPr>
          <p:nvPr/>
        </p:nvCxnSpPr>
        <p:spPr>
          <a:xfrm flipV="1">
            <a:off x="6172200" y="5181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1524000" y="1295400"/>
            <a:ext cx="5867400" cy="6858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Conceptual layer</a:t>
            </a:r>
          </a:p>
          <a:p>
            <a:pPr algn="ctr"/>
            <a:r>
              <a:rPr lang="en-GB" dirty="0" smtClean="0"/>
              <a:t>Stable namespace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Primary items: m10i145</a:t>
            </a:r>
          </a:p>
          <a:p>
            <a:r>
              <a:rPr lang="en-GB" sz="2400" dirty="0" smtClean="0"/>
              <a:t>Dimensions: xd10.1, xt10.1…</a:t>
            </a:r>
          </a:p>
          <a:p>
            <a:r>
              <a:rPr lang="en-GB" sz="2400" dirty="0" smtClean="0"/>
              <a:t>Domain members: x10.0, x10.1…</a:t>
            </a:r>
          </a:p>
          <a:p>
            <a:endParaRPr lang="en-GB" sz="2400" dirty="0" smtClean="0"/>
          </a:p>
          <a:p>
            <a:r>
              <a:rPr lang="en-GB" sz="2400" dirty="0" smtClean="0"/>
              <a:t>Proposal: mi145, xd.1, x.1, …</a:t>
            </a:r>
          </a:p>
          <a:p>
            <a:endParaRPr lang="en-GB" sz="2400" dirty="0" smtClean="0"/>
          </a:p>
          <a:p>
            <a:r>
              <a:rPr lang="en-GB" sz="2400" dirty="0" smtClean="0"/>
              <a:t>ISO related concepts:</a:t>
            </a:r>
          </a:p>
          <a:p>
            <a:pPr lvl="1"/>
            <a:r>
              <a:rPr lang="en-GB" sz="2000" dirty="0" smtClean="0"/>
              <a:t>ISO based coding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It would allow a ECB alike notation</a:t>
            </a:r>
          </a:p>
          <a:p>
            <a:endParaRPr lang="en-GB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Naming convention change proposal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1419</TotalTime>
  <Words>461</Words>
  <Application>Microsoft Office PowerPoint</Application>
  <PresentationFormat>Presentación en pantalla (4:3)</PresentationFormat>
  <Paragraphs>124</Paragraphs>
  <Slides>14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Concourse</vt:lpstr>
      <vt:lpstr>Organization Chart</vt:lpstr>
      <vt:lpstr>      20th XBRL International Conference “XBRL:  Linking  Businesses, Public Regulators &amp; Citizens” April 20-22, 2010 Rome, Italy </vt:lpstr>
      <vt:lpstr>A deeper look at an instance document</vt:lpstr>
      <vt:lpstr>XBRL “traditional” modular approach</vt:lpstr>
      <vt:lpstr>What’s wrong?</vt:lpstr>
      <vt:lpstr>Eurofilling proposed approach</vt:lpstr>
      <vt:lpstr>What’s right?</vt:lpstr>
      <vt:lpstr>Version management (traditional approach)</vt:lpstr>
      <vt:lpstr>Version management (new approach)</vt:lpstr>
      <vt:lpstr>Naming convention change proposal</vt:lpstr>
      <vt:lpstr>Benefits for preparers</vt:lpstr>
      <vt:lpstr>Presentation linkbase</vt:lpstr>
      <vt:lpstr>Rendering linkbase</vt:lpstr>
      <vt:lpstr>Rendering linkbase</vt:lpstr>
      <vt:lpstr>Table specific references and labels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16th XBRL International Conference</dc:title>
  <dc:creator>Cheryl Neal</dc:creator>
  <cp:lastModifiedBy>infvmp</cp:lastModifiedBy>
  <cp:revision>18</cp:revision>
  <dcterms:created xsi:type="dcterms:W3CDTF">2007-11-20T20:01:48Z</dcterms:created>
  <dcterms:modified xsi:type="dcterms:W3CDTF">2010-04-23T08:53:45Z</dcterms:modified>
</cp:coreProperties>
</file>