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ppt/commentAuthors.xml" ContentType="application/vnd.openxmlformats-officedocument.presentationml.commentAuthor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3">
  <p:sldMasterIdLst>
    <p:sldMasterId id="2147483737" r:id="rId1"/>
  </p:sldMasterIdLst>
  <p:notesMasterIdLst>
    <p:notesMasterId r:id="rId15"/>
  </p:notesMasterIdLst>
  <p:handoutMasterIdLst>
    <p:handoutMasterId r:id="rId16"/>
  </p:handoutMasterIdLst>
  <p:sldIdLst>
    <p:sldId id="256" r:id="rId2"/>
    <p:sldId id="374" r:id="rId3"/>
    <p:sldId id="409" r:id="rId4"/>
    <p:sldId id="410" r:id="rId5"/>
    <p:sldId id="411" r:id="rId6"/>
    <p:sldId id="412" r:id="rId7"/>
    <p:sldId id="413" r:id="rId8"/>
    <p:sldId id="414" r:id="rId9"/>
    <p:sldId id="415" r:id="rId10"/>
    <p:sldId id="408" r:id="rId11"/>
    <p:sldId id="416" r:id="rId12"/>
    <p:sldId id="407" r:id="rId13"/>
    <p:sldId id="258" r:id="rId1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200" kern="1200">
        <a:solidFill>
          <a:srgbClr val="FF9218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200" kern="1200">
        <a:solidFill>
          <a:srgbClr val="FF9218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200" kern="1200">
        <a:solidFill>
          <a:srgbClr val="FF9218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200" kern="1200">
        <a:solidFill>
          <a:srgbClr val="FF9218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200" kern="1200">
        <a:solidFill>
          <a:srgbClr val="FF9218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200" kern="1200">
        <a:solidFill>
          <a:srgbClr val="FF9218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200" kern="1200">
        <a:solidFill>
          <a:srgbClr val="FF9218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200" kern="1200">
        <a:solidFill>
          <a:srgbClr val="FF9218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200" kern="1200">
        <a:solidFill>
          <a:srgbClr val="FF9218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mihalik" initials="p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DDEFDF"/>
    <a:srgbClr val="CCFFCC"/>
    <a:srgbClr val="B2B2B2"/>
    <a:srgbClr val="003300"/>
    <a:srgbClr val="5AA65C"/>
    <a:srgbClr val="D6D6F5"/>
    <a:srgbClr val="FF0000"/>
    <a:srgbClr val="A27B00"/>
    <a:srgbClr val="33CC33"/>
    <a:srgbClr val="00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39" autoAdjust="0"/>
    <p:restoredTop sz="95833" autoAdjust="0"/>
  </p:normalViewPr>
  <p:slideViewPr>
    <p:cSldViewPr>
      <p:cViewPr varScale="1">
        <p:scale>
          <a:sx n="127" d="100"/>
          <a:sy n="127" d="100"/>
        </p:scale>
        <p:origin x="-133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08"/>
    </p:cViewPr>
  </p:sorter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BBB463-62FE-4571-8EE1-0D457A44388B}" type="doc">
      <dgm:prSet loTypeId="urn:microsoft.com/office/officeart/2005/8/layout/hierarchy4" loCatId="hierarchy" qsTypeId="urn:microsoft.com/office/officeart/2005/8/quickstyle/simple4" qsCatId="simple" csTypeId="urn:microsoft.com/office/officeart/2005/8/colors/accent6_5" csCatId="accent6" phldr="1"/>
      <dgm:spPr/>
      <dgm:t>
        <a:bodyPr/>
        <a:lstStyle/>
        <a:p>
          <a:endParaRPr lang="en-GB"/>
        </a:p>
      </dgm:t>
    </dgm:pt>
    <dgm:pt modelId="{629BA9CB-9031-4DDB-8D0C-FCD844DC2159}">
      <dgm:prSet phldrT="[Text]" custT="1"/>
      <dgm:spPr/>
      <dgm:t>
        <a:bodyPr/>
        <a:lstStyle/>
        <a:p>
          <a:r>
            <a:rPr lang="en-GB" sz="2800" dirty="0" smtClean="0"/>
            <a:t>Common rulebook</a:t>
          </a:r>
        </a:p>
        <a:p>
          <a:r>
            <a:rPr lang="en-GB" sz="2000" dirty="0" smtClean="0"/>
            <a:t>Maximum harmonisation</a:t>
          </a:r>
        </a:p>
        <a:p>
          <a:r>
            <a:rPr lang="en-GB" sz="2000" dirty="0" smtClean="0"/>
            <a:t>...but proportionate to different financial institutions</a:t>
          </a:r>
          <a:endParaRPr lang="en-GB" sz="2000" dirty="0"/>
        </a:p>
      </dgm:t>
    </dgm:pt>
    <dgm:pt modelId="{D9244FDF-DCA0-4D2A-A05D-CA5344EB7D9B}" type="parTrans" cxnId="{73158832-9B0D-45AE-9AC4-6C183767FE22}">
      <dgm:prSet/>
      <dgm:spPr/>
      <dgm:t>
        <a:bodyPr/>
        <a:lstStyle/>
        <a:p>
          <a:endParaRPr lang="en-GB"/>
        </a:p>
      </dgm:t>
    </dgm:pt>
    <dgm:pt modelId="{4A0613C9-EAF5-4B7E-9E70-9811BF7E9063}" type="sibTrans" cxnId="{73158832-9B0D-45AE-9AC4-6C183767FE22}">
      <dgm:prSet/>
      <dgm:spPr/>
      <dgm:t>
        <a:bodyPr/>
        <a:lstStyle/>
        <a:p>
          <a:endParaRPr lang="en-GB"/>
        </a:p>
      </dgm:t>
    </dgm:pt>
    <dgm:pt modelId="{11781996-242E-4E76-8637-12C9D272E86C}">
      <dgm:prSet phldrT="[Text]" custT="1"/>
      <dgm:spPr/>
      <dgm:t>
        <a:bodyPr/>
        <a:lstStyle/>
        <a:p>
          <a:r>
            <a:rPr lang="en-GB" sz="2400" dirty="0" smtClean="0"/>
            <a:t>EU Commission</a:t>
          </a:r>
        </a:p>
        <a:p>
          <a:r>
            <a:rPr lang="en-GB" sz="2400" dirty="0" err="1" smtClean="0"/>
            <a:t>Sectoral</a:t>
          </a:r>
          <a:r>
            <a:rPr lang="en-GB" sz="2400" dirty="0" smtClean="0"/>
            <a:t> Directives</a:t>
          </a:r>
          <a:endParaRPr lang="en-GB" sz="2400" dirty="0"/>
        </a:p>
      </dgm:t>
    </dgm:pt>
    <dgm:pt modelId="{ED879FD8-CAD2-4A21-BD85-EC810A888CC1}" type="parTrans" cxnId="{3B81ACE9-6778-43B1-8101-8D779AF36248}">
      <dgm:prSet/>
      <dgm:spPr/>
      <dgm:t>
        <a:bodyPr/>
        <a:lstStyle/>
        <a:p>
          <a:endParaRPr lang="en-GB"/>
        </a:p>
      </dgm:t>
    </dgm:pt>
    <dgm:pt modelId="{EE9CAF13-CA66-4112-874B-B3FA03FC54AC}" type="sibTrans" cxnId="{3B81ACE9-6778-43B1-8101-8D779AF36248}">
      <dgm:prSet/>
      <dgm:spPr/>
      <dgm:t>
        <a:bodyPr/>
        <a:lstStyle/>
        <a:p>
          <a:endParaRPr lang="en-GB"/>
        </a:p>
      </dgm:t>
    </dgm:pt>
    <dgm:pt modelId="{7F9B5CF8-061F-4A3B-8528-E09B2BE876FD}">
      <dgm:prSet phldrT="[Text]" custT="1"/>
      <dgm:spPr/>
      <dgm:t>
        <a:bodyPr/>
        <a:lstStyle/>
        <a:p>
          <a:r>
            <a:rPr lang="en-GB" sz="2000" dirty="0" smtClean="0"/>
            <a:t>EBA to</a:t>
          </a:r>
        </a:p>
        <a:p>
          <a:r>
            <a:rPr lang="en-GB" sz="2000" dirty="0" smtClean="0"/>
            <a:t>provide advice</a:t>
          </a:r>
          <a:endParaRPr lang="en-GB" sz="2000" dirty="0"/>
        </a:p>
      </dgm:t>
    </dgm:pt>
    <dgm:pt modelId="{38872368-D782-4FB6-B201-C063AA59CB71}" type="parTrans" cxnId="{C927DE4A-10D6-4CDD-A23A-8162492E8A38}">
      <dgm:prSet/>
      <dgm:spPr/>
      <dgm:t>
        <a:bodyPr/>
        <a:lstStyle/>
        <a:p>
          <a:endParaRPr lang="en-GB"/>
        </a:p>
      </dgm:t>
    </dgm:pt>
    <dgm:pt modelId="{4C54BD9F-4BCE-47E9-A716-66ABD32BE880}" type="sibTrans" cxnId="{C927DE4A-10D6-4CDD-A23A-8162492E8A38}">
      <dgm:prSet/>
      <dgm:spPr/>
      <dgm:t>
        <a:bodyPr/>
        <a:lstStyle/>
        <a:p>
          <a:endParaRPr lang="en-GB"/>
        </a:p>
      </dgm:t>
    </dgm:pt>
    <dgm:pt modelId="{C0BC1AE0-3322-4CAD-A4A4-26F286C7F9D6}">
      <dgm:prSet phldrT="[Text]" custT="1"/>
      <dgm:spPr/>
      <dgm:t>
        <a:bodyPr/>
        <a:lstStyle/>
        <a:p>
          <a:r>
            <a:rPr lang="en-GB" sz="2400" dirty="0" smtClean="0"/>
            <a:t>EU Commission</a:t>
          </a:r>
        </a:p>
        <a:p>
          <a:r>
            <a:rPr lang="en-GB" sz="2400" dirty="0" smtClean="0"/>
            <a:t>‘Implementing legislation’</a:t>
          </a:r>
          <a:endParaRPr lang="en-GB" sz="2400" dirty="0"/>
        </a:p>
      </dgm:t>
    </dgm:pt>
    <dgm:pt modelId="{2E8F87E6-02D9-40E6-B12C-949E82BE0599}" type="parTrans" cxnId="{0DEB1BA4-BC09-4952-A916-3E38D7C10E33}">
      <dgm:prSet/>
      <dgm:spPr/>
      <dgm:t>
        <a:bodyPr/>
        <a:lstStyle/>
        <a:p>
          <a:endParaRPr lang="en-GB"/>
        </a:p>
      </dgm:t>
    </dgm:pt>
    <dgm:pt modelId="{B9B04D6D-7987-429E-A943-51BA683AA355}" type="sibTrans" cxnId="{0DEB1BA4-BC09-4952-A916-3E38D7C10E33}">
      <dgm:prSet/>
      <dgm:spPr/>
      <dgm:t>
        <a:bodyPr/>
        <a:lstStyle/>
        <a:p>
          <a:endParaRPr lang="en-GB"/>
        </a:p>
      </dgm:t>
    </dgm:pt>
    <dgm:pt modelId="{CE6D4644-D7BB-466B-A907-3C60285A7D62}">
      <dgm:prSet phldrT="[Text]" custT="1"/>
      <dgm:spPr/>
      <dgm:t>
        <a:bodyPr/>
        <a:lstStyle/>
        <a:p>
          <a:r>
            <a:rPr lang="en-GB" sz="2000" dirty="0" smtClean="0"/>
            <a:t>EBA developing binding technical standards</a:t>
          </a:r>
          <a:endParaRPr lang="en-GB" sz="2000" dirty="0"/>
        </a:p>
      </dgm:t>
    </dgm:pt>
    <dgm:pt modelId="{F358FA61-4203-46C8-B519-E91BC235BDEB}" type="parTrans" cxnId="{52C56A7F-4388-4B41-82A7-A95C75EF608A}">
      <dgm:prSet/>
      <dgm:spPr/>
      <dgm:t>
        <a:bodyPr/>
        <a:lstStyle/>
        <a:p>
          <a:endParaRPr lang="en-GB"/>
        </a:p>
      </dgm:t>
    </dgm:pt>
    <dgm:pt modelId="{0444062C-213F-4755-B6DB-1BB4D21A7C35}" type="sibTrans" cxnId="{52C56A7F-4388-4B41-82A7-A95C75EF608A}">
      <dgm:prSet/>
      <dgm:spPr/>
      <dgm:t>
        <a:bodyPr/>
        <a:lstStyle/>
        <a:p>
          <a:endParaRPr lang="en-GB"/>
        </a:p>
      </dgm:t>
    </dgm:pt>
    <dgm:pt modelId="{5CC6FB04-D2C1-401F-A03B-627424202589}" type="pres">
      <dgm:prSet presAssocID="{E9BBB463-62FE-4571-8EE1-0D457A44388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C5158FF-230E-42BD-B0A6-F6A12CB146EB}" type="pres">
      <dgm:prSet presAssocID="{629BA9CB-9031-4DDB-8D0C-FCD844DC2159}" presName="vertOne" presStyleCnt="0"/>
      <dgm:spPr/>
    </dgm:pt>
    <dgm:pt modelId="{FD94290E-7201-4461-9D49-80793B09A21F}" type="pres">
      <dgm:prSet presAssocID="{629BA9CB-9031-4DDB-8D0C-FCD844DC2159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ACA370D-A0B3-4107-A372-A408BA31A5F3}" type="pres">
      <dgm:prSet presAssocID="{629BA9CB-9031-4DDB-8D0C-FCD844DC2159}" presName="parTransOne" presStyleCnt="0"/>
      <dgm:spPr/>
    </dgm:pt>
    <dgm:pt modelId="{76148877-869B-479D-9921-94A9200F7660}" type="pres">
      <dgm:prSet presAssocID="{629BA9CB-9031-4DDB-8D0C-FCD844DC2159}" presName="horzOne" presStyleCnt="0"/>
      <dgm:spPr/>
    </dgm:pt>
    <dgm:pt modelId="{06C2F363-19B8-4388-9671-BA64619970EA}" type="pres">
      <dgm:prSet presAssocID="{11781996-242E-4E76-8637-12C9D272E86C}" presName="vertTwo" presStyleCnt="0"/>
      <dgm:spPr/>
    </dgm:pt>
    <dgm:pt modelId="{9840A089-1A06-4535-A45D-54B40DDDBB8C}" type="pres">
      <dgm:prSet presAssocID="{11781996-242E-4E76-8637-12C9D272E86C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9B3F5C-1C8C-4705-94A5-EE943AD5DE4B}" type="pres">
      <dgm:prSet presAssocID="{11781996-242E-4E76-8637-12C9D272E86C}" presName="parTransTwo" presStyleCnt="0"/>
      <dgm:spPr/>
    </dgm:pt>
    <dgm:pt modelId="{D1868D5E-D2E3-4C1F-8037-CF2546E81ECD}" type="pres">
      <dgm:prSet presAssocID="{11781996-242E-4E76-8637-12C9D272E86C}" presName="horzTwo" presStyleCnt="0"/>
      <dgm:spPr/>
    </dgm:pt>
    <dgm:pt modelId="{97901AAE-16B1-4242-B408-6229A3A30834}" type="pres">
      <dgm:prSet presAssocID="{7F9B5CF8-061F-4A3B-8528-E09B2BE876FD}" presName="vertThree" presStyleCnt="0"/>
      <dgm:spPr/>
    </dgm:pt>
    <dgm:pt modelId="{994F7617-404C-4D68-87DB-35626434CBDB}" type="pres">
      <dgm:prSet presAssocID="{7F9B5CF8-061F-4A3B-8528-E09B2BE876FD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61E5A84-9F6D-469B-AB91-5608F1D8E55D}" type="pres">
      <dgm:prSet presAssocID="{7F9B5CF8-061F-4A3B-8528-E09B2BE876FD}" presName="horzThree" presStyleCnt="0"/>
      <dgm:spPr/>
    </dgm:pt>
    <dgm:pt modelId="{681CA42B-2AB8-4F98-8C32-134006100A09}" type="pres">
      <dgm:prSet presAssocID="{EE9CAF13-CA66-4112-874B-B3FA03FC54AC}" presName="sibSpaceTwo" presStyleCnt="0"/>
      <dgm:spPr/>
    </dgm:pt>
    <dgm:pt modelId="{856D241B-FFC5-440B-825F-0EF7E17AC98F}" type="pres">
      <dgm:prSet presAssocID="{C0BC1AE0-3322-4CAD-A4A4-26F286C7F9D6}" presName="vertTwo" presStyleCnt="0"/>
      <dgm:spPr/>
    </dgm:pt>
    <dgm:pt modelId="{58C61F8F-9752-4069-A3A9-CF43DAB806FD}" type="pres">
      <dgm:prSet presAssocID="{C0BC1AE0-3322-4CAD-A4A4-26F286C7F9D6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38A2B7D-F8B0-4991-B813-ECE9B758FC68}" type="pres">
      <dgm:prSet presAssocID="{C0BC1AE0-3322-4CAD-A4A4-26F286C7F9D6}" presName="parTransTwo" presStyleCnt="0"/>
      <dgm:spPr/>
    </dgm:pt>
    <dgm:pt modelId="{EE095440-A408-4235-BE64-7527935B7A93}" type="pres">
      <dgm:prSet presAssocID="{C0BC1AE0-3322-4CAD-A4A4-26F286C7F9D6}" presName="horzTwo" presStyleCnt="0"/>
      <dgm:spPr/>
    </dgm:pt>
    <dgm:pt modelId="{92FDA17C-D585-4A36-8CD1-E4C84CA05C8F}" type="pres">
      <dgm:prSet presAssocID="{CE6D4644-D7BB-466B-A907-3C60285A7D62}" presName="vertThree" presStyleCnt="0"/>
      <dgm:spPr/>
    </dgm:pt>
    <dgm:pt modelId="{536CD521-DE60-4385-92CB-37BBBB853993}" type="pres">
      <dgm:prSet presAssocID="{CE6D4644-D7BB-466B-A907-3C60285A7D62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3D6404A-613D-4D55-AED1-CFCA6C63F80A}" type="pres">
      <dgm:prSet presAssocID="{CE6D4644-D7BB-466B-A907-3C60285A7D62}" presName="horzThree" presStyleCnt="0"/>
      <dgm:spPr/>
    </dgm:pt>
  </dgm:ptLst>
  <dgm:cxnLst>
    <dgm:cxn modelId="{517A37B5-6458-4BCA-970F-69A2C58916F5}" type="presOf" srcId="{11781996-242E-4E76-8637-12C9D272E86C}" destId="{9840A089-1A06-4535-A45D-54B40DDDBB8C}" srcOrd="0" destOrd="0" presId="urn:microsoft.com/office/officeart/2005/8/layout/hierarchy4"/>
    <dgm:cxn modelId="{490EF401-2379-4562-9369-90E74A094220}" type="presOf" srcId="{7F9B5CF8-061F-4A3B-8528-E09B2BE876FD}" destId="{994F7617-404C-4D68-87DB-35626434CBDB}" srcOrd="0" destOrd="0" presId="urn:microsoft.com/office/officeart/2005/8/layout/hierarchy4"/>
    <dgm:cxn modelId="{55462441-7FB7-4921-A5E2-5843DCEDABDD}" type="presOf" srcId="{CE6D4644-D7BB-466B-A907-3C60285A7D62}" destId="{536CD521-DE60-4385-92CB-37BBBB853993}" srcOrd="0" destOrd="0" presId="urn:microsoft.com/office/officeart/2005/8/layout/hierarchy4"/>
    <dgm:cxn modelId="{900543E3-9A79-4063-88A9-722229888D33}" type="presOf" srcId="{E9BBB463-62FE-4571-8EE1-0D457A44388B}" destId="{5CC6FB04-D2C1-401F-A03B-627424202589}" srcOrd="0" destOrd="0" presId="urn:microsoft.com/office/officeart/2005/8/layout/hierarchy4"/>
    <dgm:cxn modelId="{3B81ACE9-6778-43B1-8101-8D779AF36248}" srcId="{629BA9CB-9031-4DDB-8D0C-FCD844DC2159}" destId="{11781996-242E-4E76-8637-12C9D272E86C}" srcOrd="0" destOrd="0" parTransId="{ED879FD8-CAD2-4A21-BD85-EC810A888CC1}" sibTransId="{EE9CAF13-CA66-4112-874B-B3FA03FC54AC}"/>
    <dgm:cxn modelId="{52C56A7F-4388-4B41-82A7-A95C75EF608A}" srcId="{C0BC1AE0-3322-4CAD-A4A4-26F286C7F9D6}" destId="{CE6D4644-D7BB-466B-A907-3C60285A7D62}" srcOrd="0" destOrd="0" parTransId="{F358FA61-4203-46C8-B519-E91BC235BDEB}" sibTransId="{0444062C-213F-4755-B6DB-1BB4D21A7C35}"/>
    <dgm:cxn modelId="{73158832-9B0D-45AE-9AC4-6C183767FE22}" srcId="{E9BBB463-62FE-4571-8EE1-0D457A44388B}" destId="{629BA9CB-9031-4DDB-8D0C-FCD844DC2159}" srcOrd="0" destOrd="0" parTransId="{D9244FDF-DCA0-4D2A-A05D-CA5344EB7D9B}" sibTransId="{4A0613C9-EAF5-4B7E-9E70-9811BF7E9063}"/>
    <dgm:cxn modelId="{C927DE4A-10D6-4CDD-A23A-8162492E8A38}" srcId="{11781996-242E-4E76-8637-12C9D272E86C}" destId="{7F9B5CF8-061F-4A3B-8528-E09B2BE876FD}" srcOrd="0" destOrd="0" parTransId="{38872368-D782-4FB6-B201-C063AA59CB71}" sibTransId="{4C54BD9F-4BCE-47E9-A716-66ABD32BE880}"/>
    <dgm:cxn modelId="{6087F5B0-D079-4C84-8E10-89C0177843F4}" type="presOf" srcId="{629BA9CB-9031-4DDB-8D0C-FCD844DC2159}" destId="{FD94290E-7201-4461-9D49-80793B09A21F}" srcOrd="0" destOrd="0" presId="urn:microsoft.com/office/officeart/2005/8/layout/hierarchy4"/>
    <dgm:cxn modelId="{0DEB1BA4-BC09-4952-A916-3E38D7C10E33}" srcId="{629BA9CB-9031-4DDB-8D0C-FCD844DC2159}" destId="{C0BC1AE0-3322-4CAD-A4A4-26F286C7F9D6}" srcOrd="1" destOrd="0" parTransId="{2E8F87E6-02D9-40E6-B12C-949E82BE0599}" sibTransId="{B9B04D6D-7987-429E-A943-51BA683AA355}"/>
    <dgm:cxn modelId="{A035A4AF-4750-4902-A765-9C1A47EED946}" type="presOf" srcId="{C0BC1AE0-3322-4CAD-A4A4-26F286C7F9D6}" destId="{58C61F8F-9752-4069-A3A9-CF43DAB806FD}" srcOrd="0" destOrd="0" presId="urn:microsoft.com/office/officeart/2005/8/layout/hierarchy4"/>
    <dgm:cxn modelId="{96AAA70A-7C34-4505-A564-3D3B39C78D64}" type="presParOf" srcId="{5CC6FB04-D2C1-401F-A03B-627424202589}" destId="{8C5158FF-230E-42BD-B0A6-F6A12CB146EB}" srcOrd="0" destOrd="0" presId="urn:microsoft.com/office/officeart/2005/8/layout/hierarchy4"/>
    <dgm:cxn modelId="{CF55CC09-2FDA-4499-80BE-1E431B54AC17}" type="presParOf" srcId="{8C5158FF-230E-42BD-B0A6-F6A12CB146EB}" destId="{FD94290E-7201-4461-9D49-80793B09A21F}" srcOrd="0" destOrd="0" presId="urn:microsoft.com/office/officeart/2005/8/layout/hierarchy4"/>
    <dgm:cxn modelId="{41BB1B53-D8C3-4A04-B60E-CF4F1D901F9B}" type="presParOf" srcId="{8C5158FF-230E-42BD-B0A6-F6A12CB146EB}" destId="{BACA370D-A0B3-4107-A372-A408BA31A5F3}" srcOrd="1" destOrd="0" presId="urn:microsoft.com/office/officeart/2005/8/layout/hierarchy4"/>
    <dgm:cxn modelId="{9500E910-A516-42F0-B303-A66E3DC07890}" type="presParOf" srcId="{8C5158FF-230E-42BD-B0A6-F6A12CB146EB}" destId="{76148877-869B-479D-9921-94A9200F7660}" srcOrd="2" destOrd="0" presId="urn:microsoft.com/office/officeart/2005/8/layout/hierarchy4"/>
    <dgm:cxn modelId="{B81ADD45-964D-4BEE-872B-220866C6DECF}" type="presParOf" srcId="{76148877-869B-479D-9921-94A9200F7660}" destId="{06C2F363-19B8-4388-9671-BA64619970EA}" srcOrd="0" destOrd="0" presId="urn:microsoft.com/office/officeart/2005/8/layout/hierarchy4"/>
    <dgm:cxn modelId="{457E134C-1803-44F2-8B72-7087C44E1882}" type="presParOf" srcId="{06C2F363-19B8-4388-9671-BA64619970EA}" destId="{9840A089-1A06-4535-A45D-54B40DDDBB8C}" srcOrd="0" destOrd="0" presId="urn:microsoft.com/office/officeart/2005/8/layout/hierarchy4"/>
    <dgm:cxn modelId="{0B908A25-F15F-4B9F-B761-3CBFE2C93154}" type="presParOf" srcId="{06C2F363-19B8-4388-9671-BA64619970EA}" destId="{119B3F5C-1C8C-4705-94A5-EE943AD5DE4B}" srcOrd="1" destOrd="0" presId="urn:microsoft.com/office/officeart/2005/8/layout/hierarchy4"/>
    <dgm:cxn modelId="{8F2E5588-0E4B-4506-9D28-6D25B2C63B4A}" type="presParOf" srcId="{06C2F363-19B8-4388-9671-BA64619970EA}" destId="{D1868D5E-D2E3-4C1F-8037-CF2546E81ECD}" srcOrd="2" destOrd="0" presId="urn:microsoft.com/office/officeart/2005/8/layout/hierarchy4"/>
    <dgm:cxn modelId="{A5A2BF23-2AA9-4FAD-9B1C-36F450C0680C}" type="presParOf" srcId="{D1868D5E-D2E3-4C1F-8037-CF2546E81ECD}" destId="{97901AAE-16B1-4242-B408-6229A3A30834}" srcOrd="0" destOrd="0" presId="urn:microsoft.com/office/officeart/2005/8/layout/hierarchy4"/>
    <dgm:cxn modelId="{866995A5-6CBF-467E-96C5-737B6136C8E3}" type="presParOf" srcId="{97901AAE-16B1-4242-B408-6229A3A30834}" destId="{994F7617-404C-4D68-87DB-35626434CBDB}" srcOrd="0" destOrd="0" presId="urn:microsoft.com/office/officeart/2005/8/layout/hierarchy4"/>
    <dgm:cxn modelId="{756AE670-9D2A-4B50-A86A-3DFE2C0D1C06}" type="presParOf" srcId="{97901AAE-16B1-4242-B408-6229A3A30834}" destId="{C61E5A84-9F6D-469B-AB91-5608F1D8E55D}" srcOrd="1" destOrd="0" presId="urn:microsoft.com/office/officeart/2005/8/layout/hierarchy4"/>
    <dgm:cxn modelId="{BB4EA792-A7E0-4B16-A95B-156CF5B10D14}" type="presParOf" srcId="{76148877-869B-479D-9921-94A9200F7660}" destId="{681CA42B-2AB8-4F98-8C32-134006100A09}" srcOrd="1" destOrd="0" presId="urn:microsoft.com/office/officeart/2005/8/layout/hierarchy4"/>
    <dgm:cxn modelId="{09D12A17-34E9-48B7-B309-5D6961EDF62C}" type="presParOf" srcId="{76148877-869B-479D-9921-94A9200F7660}" destId="{856D241B-FFC5-440B-825F-0EF7E17AC98F}" srcOrd="2" destOrd="0" presId="urn:microsoft.com/office/officeart/2005/8/layout/hierarchy4"/>
    <dgm:cxn modelId="{D178599C-E403-4588-A267-F4AE75122B2D}" type="presParOf" srcId="{856D241B-FFC5-440B-825F-0EF7E17AC98F}" destId="{58C61F8F-9752-4069-A3A9-CF43DAB806FD}" srcOrd="0" destOrd="0" presId="urn:microsoft.com/office/officeart/2005/8/layout/hierarchy4"/>
    <dgm:cxn modelId="{D838054B-13B0-4FB7-AE35-ACB0DCA4B5C0}" type="presParOf" srcId="{856D241B-FFC5-440B-825F-0EF7E17AC98F}" destId="{938A2B7D-F8B0-4991-B813-ECE9B758FC68}" srcOrd="1" destOrd="0" presId="urn:microsoft.com/office/officeart/2005/8/layout/hierarchy4"/>
    <dgm:cxn modelId="{B5FD1A48-C596-4977-BDDF-0435B5F87F7F}" type="presParOf" srcId="{856D241B-FFC5-440B-825F-0EF7E17AC98F}" destId="{EE095440-A408-4235-BE64-7527935B7A93}" srcOrd="2" destOrd="0" presId="urn:microsoft.com/office/officeart/2005/8/layout/hierarchy4"/>
    <dgm:cxn modelId="{A94C43D3-1292-4831-948B-16A60E50289A}" type="presParOf" srcId="{EE095440-A408-4235-BE64-7527935B7A93}" destId="{92FDA17C-D585-4A36-8CD1-E4C84CA05C8F}" srcOrd="0" destOrd="0" presId="urn:microsoft.com/office/officeart/2005/8/layout/hierarchy4"/>
    <dgm:cxn modelId="{B874DE90-79ED-410C-8C0A-771E465035AD}" type="presParOf" srcId="{92FDA17C-D585-4A36-8CD1-E4C84CA05C8F}" destId="{536CD521-DE60-4385-92CB-37BBBB853993}" srcOrd="0" destOrd="0" presId="urn:microsoft.com/office/officeart/2005/8/layout/hierarchy4"/>
    <dgm:cxn modelId="{8E97BFAB-1427-4FFC-88CF-831E9E532CA7}" type="presParOf" srcId="{92FDA17C-D585-4A36-8CD1-E4C84CA05C8F}" destId="{63D6404A-613D-4D55-AED1-CFCA6C63F80A}" srcOrd="1" destOrd="0" presId="urn:microsoft.com/office/officeart/2005/8/layout/hierarchy4"/>
  </dgm:cxnLst>
  <dgm:bg>
    <a:solidFill>
      <a:srgbClr val="BACCC0"/>
    </a:solidFill>
  </dgm:bg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D3DDAE-1E9E-4171-A916-D0A4EB7BA3EB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7B7201-9C5A-4E18-8F53-D02DD7E6C23B}">
      <dgm:prSet phldrT="[Text]" custT="1"/>
      <dgm:spPr>
        <a:solidFill>
          <a:srgbClr val="95B19E"/>
        </a:solidFill>
      </dgm:spPr>
      <dgm:t>
        <a:bodyPr/>
        <a:lstStyle/>
        <a:p>
          <a:r>
            <a:rPr lang="en-GB" sz="2400" dirty="0" smtClean="0">
              <a:solidFill>
                <a:schemeClr val="bg1"/>
              </a:solidFill>
            </a:rPr>
            <a:t>Own Funds</a:t>
          </a:r>
        </a:p>
        <a:p>
          <a:r>
            <a:rPr lang="en-GB" sz="2400" dirty="0" smtClean="0">
              <a:solidFill>
                <a:schemeClr val="bg1"/>
              </a:solidFill>
            </a:rPr>
            <a:t>(COREP, FINREP)</a:t>
          </a:r>
          <a:endParaRPr lang="en-US" sz="2400" dirty="0">
            <a:solidFill>
              <a:schemeClr val="bg1"/>
            </a:solidFill>
          </a:endParaRPr>
        </a:p>
      </dgm:t>
    </dgm:pt>
    <dgm:pt modelId="{166162B5-F977-49C9-B66A-B18339BF3BEF}" type="parTrans" cxnId="{D8888B96-3494-4D60-AA64-876D5FAE3852}">
      <dgm:prSet/>
      <dgm:spPr/>
      <dgm:t>
        <a:bodyPr/>
        <a:lstStyle/>
        <a:p>
          <a:endParaRPr lang="en-US"/>
        </a:p>
      </dgm:t>
    </dgm:pt>
    <dgm:pt modelId="{A9B9228A-635A-4ACB-8447-B2F6428B729D}" type="sibTrans" cxnId="{D8888B96-3494-4D60-AA64-876D5FAE3852}">
      <dgm:prSet/>
      <dgm:spPr/>
      <dgm:t>
        <a:bodyPr/>
        <a:lstStyle/>
        <a:p>
          <a:endParaRPr lang="en-US"/>
        </a:p>
      </dgm:t>
    </dgm:pt>
    <dgm:pt modelId="{5EFE86AF-E631-4ABC-8509-06FBE27CA1FD}" type="pres">
      <dgm:prSet presAssocID="{D9D3DDAE-1E9E-4171-A916-D0A4EB7BA3EB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6B43D58-2DBA-4C4A-87B7-448E7767A199}" type="pres">
      <dgm:prSet presAssocID="{D9D3DDAE-1E9E-4171-A916-D0A4EB7BA3EB}" presName="outerBox" presStyleCnt="0"/>
      <dgm:spPr/>
    </dgm:pt>
    <dgm:pt modelId="{E827BA43-015A-4CE0-93D5-4D65834AC924}" type="pres">
      <dgm:prSet presAssocID="{D9D3DDAE-1E9E-4171-A916-D0A4EB7BA3EB}" presName="outerBoxParent" presStyleLbl="node1" presStyleIdx="0" presStyleCnt="1" custLinFactNeighborX="278" custLinFactNeighborY="-635"/>
      <dgm:spPr/>
      <dgm:t>
        <a:bodyPr/>
        <a:lstStyle/>
        <a:p>
          <a:endParaRPr lang="en-US"/>
        </a:p>
      </dgm:t>
    </dgm:pt>
    <dgm:pt modelId="{07807542-CBF9-4CE9-872E-ABFB24A850E8}" type="pres">
      <dgm:prSet presAssocID="{D9D3DDAE-1E9E-4171-A916-D0A4EB7BA3EB}" presName="outerBoxChildren" presStyleCnt="0"/>
      <dgm:spPr/>
    </dgm:pt>
  </dgm:ptLst>
  <dgm:cxnLst>
    <dgm:cxn modelId="{415D52CE-4733-4347-AD23-0B20B754A926}" type="presOf" srcId="{D9D3DDAE-1E9E-4171-A916-D0A4EB7BA3EB}" destId="{5EFE86AF-E631-4ABC-8509-06FBE27CA1FD}" srcOrd="0" destOrd="0" presId="urn:microsoft.com/office/officeart/2005/8/layout/target2"/>
    <dgm:cxn modelId="{D8888B96-3494-4D60-AA64-876D5FAE3852}" srcId="{D9D3DDAE-1E9E-4171-A916-D0A4EB7BA3EB}" destId="{187B7201-9C5A-4E18-8F53-D02DD7E6C23B}" srcOrd="0" destOrd="0" parTransId="{166162B5-F977-49C9-B66A-B18339BF3BEF}" sibTransId="{A9B9228A-635A-4ACB-8447-B2F6428B729D}"/>
    <dgm:cxn modelId="{750C85C0-A331-4945-9C0C-CF79B4BEBCE1}" type="presOf" srcId="{187B7201-9C5A-4E18-8F53-D02DD7E6C23B}" destId="{E827BA43-015A-4CE0-93D5-4D65834AC924}" srcOrd="0" destOrd="0" presId="urn:microsoft.com/office/officeart/2005/8/layout/target2"/>
    <dgm:cxn modelId="{CE4B6EFD-5478-4FEA-B784-EA17F6A175A2}" type="presParOf" srcId="{5EFE86AF-E631-4ABC-8509-06FBE27CA1FD}" destId="{36B43D58-2DBA-4C4A-87B7-448E7767A199}" srcOrd="0" destOrd="0" presId="urn:microsoft.com/office/officeart/2005/8/layout/target2"/>
    <dgm:cxn modelId="{B9535DEC-1757-4489-A398-45484A5F7F67}" type="presParOf" srcId="{36B43D58-2DBA-4C4A-87B7-448E7767A199}" destId="{E827BA43-015A-4CE0-93D5-4D65834AC924}" srcOrd="0" destOrd="0" presId="urn:microsoft.com/office/officeart/2005/8/layout/target2"/>
    <dgm:cxn modelId="{7DC7FD0A-7839-402B-99D4-7277009917F2}" type="presParOf" srcId="{36B43D58-2DBA-4C4A-87B7-448E7767A199}" destId="{07807542-CBF9-4CE9-872E-ABFB24A850E8}" srcOrd="1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640205-45EE-481A-8470-A96E673057F1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8C2D1ED5-FAE3-48BF-B609-6E9488717CF6}">
      <dgm:prSet phldrT="[Text]" custT="1"/>
      <dgm:spPr/>
      <dgm:t>
        <a:bodyPr/>
        <a:lstStyle/>
        <a:p>
          <a:r>
            <a:rPr lang="en-GB" sz="1400" dirty="0" smtClean="0"/>
            <a:t>Dec 2011</a:t>
          </a:r>
          <a:endParaRPr lang="en-GB" sz="1400" dirty="0"/>
        </a:p>
      </dgm:t>
    </dgm:pt>
    <dgm:pt modelId="{26723065-A1D6-41DC-8F3C-9F3404B95309}" type="parTrans" cxnId="{0AE2D5FD-2C0B-40D5-BC48-85427E6D0CDC}">
      <dgm:prSet/>
      <dgm:spPr/>
      <dgm:t>
        <a:bodyPr/>
        <a:lstStyle/>
        <a:p>
          <a:endParaRPr lang="en-GB" sz="1400"/>
        </a:p>
      </dgm:t>
    </dgm:pt>
    <dgm:pt modelId="{5F5DA483-416A-4193-B271-689F143C14F6}" type="sibTrans" cxnId="{0AE2D5FD-2C0B-40D5-BC48-85427E6D0CDC}">
      <dgm:prSet/>
      <dgm:spPr/>
      <dgm:t>
        <a:bodyPr/>
        <a:lstStyle/>
        <a:p>
          <a:endParaRPr lang="en-GB" sz="1400"/>
        </a:p>
      </dgm:t>
    </dgm:pt>
    <dgm:pt modelId="{6B40DFAB-63A8-4E10-AB67-7068F877FA1B}">
      <dgm:prSet phldrT="[Text]" custT="1"/>
      <dgm:spPr/>
      <dgm:t>
        <a:bodyPr/>
        <a:lstStyle/>
        <a:p>
          <a:r>
            <a:rPr lang="en-GB" sz="1400" dirty="0" smtClean="0"/>
            <a:t>Draft ITS for consultation (COREP, FINREP)</a:t>
          </a:r>
          <a:endParaRPr lang="en-GB" sz="1400" dirty="0"/>
        </a:p>
      </dgm:t>
    </dgm:pt>
    <dgm:pt modelId="{E648051F-805B-458B-91F1-DE87CC28BFAF}" type="parTrans" cxnId="{B5BF3754-5694-4F10-A6BB-154433A38BB3}">
      <dgm:prSet/>
      <dgm:spPr/>
      <dgm:t>
        <a:bodyPr/>
        <a:lstStyle/>
        <a:p>
          <a:endParaRPr lang="en-GB" sz="1400"/>
        </a:p>
      </dgm:t>
    </dgm:pt>
    <dgm:pt modelId="{10F0B835-985B-4D8A-8531-8ED26397C056}" type="sibTrans" cxnId="{B5BF3754-5694-4F10-A6BB-154433A38BB3}">
      <dgm:prSet/>
      <dgm:spPr/>
      <dgm:t>
        <a:bodyPr/>
        <a:lstStyle/>
        <a:p>
          <a:endParaRPr lang="en-GB" sz="1400"/>
        </a:p>
      </dgm:t>
    </dgm:pt>
    <dgm:pt modelId="{712619D8-D737-4532-BBCB-E73846293039}">
      <dgm:prSet phldrT="[Text]" custT="1"/>
      <dgm:spPr/>
      <dgm:t>
        <a:bodyPr/>
        <a:lstStyle/>
        <a:p>
          <a:r>
            <a:rPr lang="en-GB" sz="1400" dirty="0" smtClean="0"/>
            <a:t>Consultation period 3 months</a:t>
          </a:r>
          <a:endParaRPr lang="en-GB" sz="1400" dirty="0"/>
        </a:p>
      </dgm:t>
    </dgm:pt>
    <dgm:pt modelId="{F30E0D40-0A06-455E-9390-5BEE86F32E4D}" type="parTrans" cxnId="{9E42AA70-BE7B-457F-8DA2-B298CFFF14B7}">
      <dgm:prSet/>
      <dgm:spPr/>
      <dgm:t>
        <a:bodyPr/>
        <a:lstStyle/>
        <a:p>
          <a:endParaRPr lang="en-GB" sz="1400"/>
        </a:p>
      </dgm:t>
    </dgm:pt>
    <dgm:pt modelId="{E069ADD7-29A0-4B70-810F-826BC9F1CD4B}" type="sibTrans" cxnId="{9E42AA70-BE7B-457F-8DA2-B298CFFF14B7}">
      <dgm:prSet/>
      <dgm:spPr/>
      <dgm:t>
        <a:bodyPr/>
        <a:lstStyle/>
        <a:p>
          <a:endParaRPr lang="en-GB" sz="1400"/>
        </a:p>
      </dgm:t>
    </dgm:pt>
    <dgm:pt modelId="{B6417274-08EF-461D-99E3-06F4AFA19CBE}">
      <dgm:prSet phldrT="[Text]" custT="1"/>
      <dgm:spPr/>
      <dgm:t>
        <a:bodyPr/>
        <a:lstStyle/>
        <a:p>
          <a:r>
            <a:rPr lang="en-GB" sz="1400" dirty="0" smtClean="0"/>
            <a:t>Jun 2012</a:t>
          </a:r>
          <a:endParaRPr lang="en-GB" sz="1400" dirty="0"/>
        </a:p>
      </dgm:t>
    </dgm:pt>
    <dgm:pt modelId="{14343907-7C7B-49A1-A3A7-25D3F54446AB}" type="parTrans" cxnId="{7D11DC47-0334-47C8-83C4-CE5DD58952B7}">
      <dgm:prSet/>
      <dgm:spPr/>
      <dgm:t>
        <a:bodyPr/>
        <a:lstStyle/>
        <a:p>
          <a:endParaRPr lang="en-GB" sz="1400"/>
        </a:p>
      </dgm:t>
    </dgm:pt>
    <dgm:pt modelId="{C8257900-9DDA-49FD-A122-58E71CA91AC4}" type="sibTrans" cxnId="{7D11DC47-0334-47C8-83C4-CE5DD58952B7}">
      <dgm:prSet/>
      <dgm:spPr/>
      <dgm:t>
        <a:bodyPr/>
        <a:lstStyle/>
        <a:p>
          <a:endParaRPr lang="en-GB" sz="1400"/>
        </a:p>
      </dgm:t>
    </dgm:pt>
    <dgm:pt modelId="{35D7E471-F8E3-46B0-85B2-4C993FF375D1}">
      <dgm:prSet phldrT="[Text]" custT="1"/>
      <dgm:spPr/>
      <dgm:t>
        <a:bodyPr/>
        <a:lstStyle/>
        <a:p>
          <a:r>
            <a:rPr lang="en-GB" sz="1400" dirty="0" smtClean="0"/>
            <a:t>Draft ITS for consultation (Leverage ratio, Liquidity)</a:t>
          </a:r>
          <a:endParaRPr lang="en-GB" sz="1400" dirty="0"/>
        </a:p>
      </dgm:t>
    </dgm:pt>
    <dgm:pt modelId="{DDB862E0-4417-42A1-9248-D90543BC83BC}" type="parTrans" cxnId="{A125BF54-740E-45BA-80C1-29045F7903C6}">
      <dgm:prSet/>
      <dgm:spPr/>
      <dgm:t>
        <a:bodyPr/>
        <a:lstStyle/>
        <a:p>
          <a:endParaRPr lang="en-GB" sz="1400"/>
        </a:p>
      </dgm:t>
    </dgm:pt>
    <dgm:pt modelId="{92146614-E8B5-4E78-B70A-5E98FCED7BC5}" type="sibTrans" cxnId="{A125BF54-740E-45BA-80C1-29045F7903C6}">
      <dgm:prSet/>
      <dgm:spPr/>
      <dgm:t>
        <a:bodyPr/>
        <a:lstStyle/>
        <a:p>
          <a:endParaRPr lang="en-GB" sz="1400"/>
        </a:p>
      </dgm:t>
    </dgm:pt>
    <dgm:pt modelId="{95CE0409-8BE0-48EF-B86A-8A8C95DE73BA}">
      <dgm:prSet phldrT="[Text]" custT="1"/>
      <dgm:spPr/>
      <dgm:t>
        <a:bodyPr/>
        <a:lstStyle/>
        <a:p>
          <a:r>
            <a:rPr lang="en-GB" sz="1400" dirty="0" smtClean="0"/>
            <a:t>Mar 2013</a:t>
          </a:r>
          <a:endParaRPr lang="en-GB" sz="1400" dirty="0"/>
        </a:p>
      </dgm:t>
    </dgm:pt>
    <dgm:pt modelId="{F26DD391-1596-45CC-8374-CADC1CD263CB}" type="parTrans" cxnId="{2FE77267-B99D-4F20-817E-222B7F3F56C6}">
      <dgm:prSet/>
      <dgm:spPr/>
      <dgm:t>
        <a:bodyPr/>
        <a:lstStyle/>
        <a:p>
          <a:endParaRPr lang="en-GB" sz="1400"/>
        </a:p>
      </dgm:t>
    </dgm:pt>
    <dgm:pt modelId="{814E8B9E-116D-495B-A7EB-EDC64C491C60}" type="sibTrans" cxnId="{2FE77267-B99D-4F20-817E-222B7F3F56C6}">
      <dgm:prSet/>
      <dgm:spPr/>
      <dgm:t>
        <a:bodyPr/>
        <a:lstStyle/>
        <a:p>
          <a:endParaRPr lang="en-GB" sz="1400"/>
        </a:p>
      </dgm:t>
    </dgm:pt>
    <dgm:pt modelId="{6EDA3FB0-518A-44FF-97AC-D1987C378746}">
      <dgm:prSet phldrT="[Text]" custT="1"/>
      <dgm:spPr/>
      <dgm:t>
        <a:bodyPr/>
        <a:lstStyle/>
        <a:p>
          <a:r>
            <a:rPr lang="en-GB" sz="1400" dirty="0" smtClean="0"/>
            <a:t>First ITS reporting reference date</a:t>
          </a:r>
          <a:endParaRPr lang="en-GB" sz="1400" dirty="0"/>
        </a:p>
      </dgm:t>
    </dgm:pt>
    <dgm:pt modelId="{0CFD244E-A884-4CAD-9BED-C766D515EF7C}" type="parTrans" cxnId="{D598E58A-6AB0-45AC-94FE-A01C85C76FD6}">
      <dgm:prSet/>
      <dgm:spPr/>
      <dgm:t>
        <a:bodyPr/>
        <a:lstStyle/>
        <a:p>
          <a:endParaRPr lang="en-GB" sz="1400"/>
        </a:p>
      </dgm:t>
    </dgm:pt>
    <dgm:pt modelId="{73104653-0FF7-42D6-AF63-97B0335794D2}" type="sibTrans" cxnId="{D598E58A-6AB0-45AC-94FE-A01C85C76FD6}">
      <dgm:prSet/>
      <dgm:spPr/>
      <dgm:t>
        <a:bodyPr/>
        <a:lstStyle/>
        <a:p>
          <a:endParaRPr lang="en-GB" sz="1400"/>
        </a:p>
      </dgm:t>
    </dgm:pt>
    <dgm:pt modelId="{53A644E4-69DE-4D80-851B-2CF8B6CC0331}">
      <dgm:prSet custT="1"/>
      <dgm:spPr/>
      <dgm:t>
        <a:bodyPr/>
        <a:lstStyle/>
        <a:p>
          <a:r>
            <a:rPr lang="en-GB" sz="1400" dirty="0" smtClean="0"/>
            <a:t>May 2012</a:t>
          </a:r>
          <a:endParaRPr lang="en-GB" sz="1400" dirty="0"/>
        </a:p>
      </dgm:t>
    </dgm:pt>
    <dgm:pt modelId="{0305B08C-6653-4D8B-99FA-5B425DD608F1}" type="parTrans" cxnId="{DE39F255-4182-49BE-BE97-3BB3A5097DDA}">
      <dgm:prSet/>
      <dgm:spPr/>
      <dgm:t>
        <a:bodyPr/>
        <a:lstStyle/>
        <a:p>
          <a:endParaRPr lang="en-GB" sz="1400"/>
        </a:p>
      </dgm:t>
    </dgm:pt>
    <dgm:pt modelId="{E640D97F-2F5F-4D3D-9EF9-E95D4A43DF00}" type="sibTrans" cxnId="{DE39F255-4182-49BE-BE97-3BB3A5097DDA}">
      <dgm:prSet/>
      <dgm:spPr/>
      <dgm:t>
        <a:bodyPr/>
        <a:lstStyle/>
        <a:p>
          <a:endParaRPr lang="en-GB" sz="1400"/>
        </a:p>
      </dgm:t>
    </dgm:pt>
    <dgm:pt modelId="{53CA694E-7378-4A5E-A9F7-EDCCDF455CFE}">
      <dgm:prSet custT="1"/>
      <dgm:spPr/>
      <dgm:t>
        <a:bodyPr/>
        <a:lstStyle/>
        <a:p>
          <a:r>
            <a:rPr lang="en-GB" sz="1400" dirty="0" smtClean="0"/>
            <a:t>Draft DPM consultation</a:t>
          </a:r>
          <a:endParaRPr lang="en-GB" sz="1400" dirty="0"/>
        </a:p>
      </dgm:t>
    </dgm:pt>
    <dgm:pt modelId="{26F53358-8ABD-4176-8DC0-FFC04F7EA76C}" type="parTrans" cxnId="{83CD5BAC-A97F-4DCC-9E27-DA58B0C40602}">
      <dgm:prSet/>
      <dgm:spPr/>
      <dgm:t>
        <a:bodyPr/>
        <a:lstStyle/>
        <a:p>
          <a:endParaRPr lang="en-GB" sz="1400"/>
        </a:p>
      </dgm:t>
    </dgm:pt>
    <dgm:pt modelId="{1191F20D-B86D-4EAA-A8AC-575DAD23F475}" type="sibTrans" cxnId="{83CD5BAC-A97F-4DCC-9E27-DA58B0C40602}">
      <dgm:prSet/>
      <dgm:spPr/>
      <dgm:t>
        <a:bodyPr/>
        <a:lstStyle/>
        <a:p>
          <a:endParaRPr lang="en-GB" sz="1400"/>
        </a:p>
      </dgm:t>
    </dgm:pt>
    <dgm:pt modelId="{35D6D914-8B5B-4FA4-91A7-EDF91F94570C}">
      <dgm:prSet custT="1"/>
      <dgm:spPr/>
      <dgm:t>
        <a:bodyPr/>
        <a:lstStyle/>
        <a:p>
          <a:r>
            <a:rPr lang="en-GB" sz="1400" dirty="0" smtClean="0"/>
            <a:t>Adoption of ITS due to CRR changes by EU institutions</a:t>
          </a:r>
          <a:endParaRPr lang="en-GB" sz="1400" dirty="0"/>
        </a:p>
      </dgm:t>
    </dgm:pt>
    <dgm:pt modelId="{577E382E-22BE-4322-B16D-4730CA2ECA42}" type="parTrans" cxnId="{E71BFDDE-9978-4FDD-8E93-6A4EC4D78D34}">
      <dgm:prSet/>
      <dgm:spPr/>
      <dgm:t>
        <a:bodyPr/>
        <a:lstStyle/>
        <a:p>
          <a:endParaRPr lang="en-GB" sz="1400"/>
        </a:p>
      </dgm:t>
    </dgm:pt>
    <dgm:pt modelId="{D552160A-1CB3-4906-BE30-079FC7BC3720}" type="sibTrans" cxnId="{E71BFDDE-9978-4FDD-8E93-6A4EC4D78D34}">
      <dgm:prSet/>
      <dgm:spPr/>
      <dgm:t>
        <a:bodyPr/>
        <a:lstStyle/>
        <a:p>
          <a:endParaRPr lang="en-GB" sz="1400"/>
        </a:p>
      </dgm:t>
    </dgm:pt>
    <dgm:pt modelId="{E539987E-1D3E-46EA-AB9D-C1F73FED6672}">
      <dgm:prSet custT="1"/>
      <dgm:spPr/>
      <dgm:t>
        <a:bodyPr/>
        <a:lstStyle/>
        <a:p>
          <a:r>
            <a:rPr lang="en-GB" sz="1400" dirty="0" smtClean="0"/>
            <a:t>Feb 2012</a:t>
          </a:r>
          <a:endParaRPr lang="en-GB" sz="1400" dirty="0"/>
        </a:p>
      </dgm:t>
    </dgm:pt>
    <dgm:pt modelId="{EFBC8AD6-97B0-412F-88B8-C0DC489AC9C3}" type="parTrans" cxnId="{7F4294EF-F5CF-4FC2-86D3-7B37CB87CF4D}">
      <dgm:prSet/>
      <dgm:spPr/>
      <dgm:t>
        <a:bodyPr/>
        <a:lstStyle/>
        <a:p>
          <a:endParaRPr lang="en-GB" sz="1400"/>
        </a:p>
      </dgm:t>
    </dgm:pt>
    <dgm:pt modelId="{9931483A-30AB-4CE2-9035-4B76E33481F6}" type="sibTrans" cxnId="{7F4294EF-F5CF-4FC2-86D3-7B37CB87CF4D}">
      <dgm:prSet/>
      <dgm:spPr/>
      <dgm:t>
        <a:bodyPr/>
        <a:lstStyle/>
        <a:p>
          <a:endParaRPr lang="en-GB" sz="1400"/>
        </a:p>
      </dgm:t>
    </dgm:pt>
    <dgm:pt modelId="{270A29A3-94E7-4915-8030-4966B5FD6289}">
      <dgm:prSet custT="1"/>
      <dgm:spPr/>
      <dgm:t>
        <a:bodyPr/>
        <a:lstStyle/>
        <a:p>
          <a:r>
            <a:rPr lang="en-GB" sz="1400" dirty="0" smtClean="0"/>
            <a:t>July 2012</a:t>
          </a:r>
          <a:endParaRPr lang="en-GB" sz="1400" dirty="0"/>
        </a:p>
      </dgm:t>
    </dgm:pt>
    <dgm:pt modelId="{04BA01A6-8F1B-4301-80EA-87A4B1F5A91E}" type="parTrans" cxnId="{DFA378C3-4E23-46D7-A503-89C721ABD2AA}">
      <dgm:prSet/>
      <dgm:spPr/>
      <dgm:t>
        <a:bodyPr/>
        <a:lstStyle/>
        <a:p>
          <a:endParaRPr lang="en-GB" sz="1400"/>
        </a:p>
      </dgm:t>
    </dgm:pt>
    <dgm:pt modelId="{7DDE950F-6954-4C93-9B64-4E426FF0835A}" type="sibTrans" cxnId="{DFA378C3-4E23-46D7-A503-89C721ABD2AA}">
      <dgm:prSet/>
      <dgm:spPr/>
      <dgm:t>
        <a:bodyPr/>
        <a:lstStyle/>
        <a:p>
          <a:endParaRPr lang="en-GB" sz="1400"/>
        </a:p>
      </dgm:t>
    </dgm:pt>
    <dgm:pt modelId="{44444F44-DA87-43AF-83F8-C081B5DA5522}">
      <dgm:prSet custT="1"/>
      <dgm:spPr/>
      <dgm:t>
        <a:bodyPr/>
        <a:lstStyle/>
        <a:p>
          <a:r>
            <a:rPr lang="en-GB" sz="1400" dirty="0" smtClean="0"/>
            <a:t>Draft ITS for consultation (LE)</a:t>
          </a:r>
          <a:endParaRPr lang="en-GB" sz="1400" dirty="0"/>
        </a:p>
      </dgm:t>
    </dgm:pt>
    <dgm:pt modelId="{32DC17C9-DD9A-4EB1-9E08-1CB154ACDD2F}" type="parTrans" cxnId="{10544A5D-818F-4968-934B-4F0BAEF18F14}">
      <dgm:prSet/>
      <dgm:spPr/>
      <dgm:t>
        <a:bodyPr/>
        <a:lstStyle/>
        <a:p>
          <a:endParaRPr lang="en-GB" sz="1400"/>
        </a:p>
      </dgm:t>
    </dgm:pt>
    <dgm:pt modelId="{3AE4562F-09C4-4D6C-99E5-E3F9632397F7}" type="sibTrans" cxnId="{10544A5D-818F-4968-934B-4F0BAEF18F14}">
      <dgm:prSet/>
      <dgm:spPr/>
      <dgm:t>
        <a:bodyPr/>
        <a:lstStyle/>
        <a:p>
          <a:endParaRPr lang="en-GB" sz="1400"/>
        </a:p>
      </dgm:t>
    </dgm:pt>
    <dgm:pt modelId="{EEF08DA1-FB0C-4BB7-B1CB-9EBE648765EA}">
      <dgm:prSet custT="1"/>
      <dgm:spPr/>
      <dgm:t>
        <a:bodyPr/>
        <a:lstStyle/>
        <a:p>
          <a:r>
            <a:rPr lang="en-GB" sz="1400" dirty="0" smtClean="0"/>
            <a:t>Public Hearing</a:t>
          </a:r>
          <a:endParaRPr lang="en-GB" sz="1400" dirty="0"/>
        </a:p>
      </dgm:t>
    </dgm:pt>
    <dgm:pt modelId="{419A5D3D-FEBD-4AC6-9436-8788813A4F82}" type="parTrans" cxnId="{8C57B7EA-A341-469A-84FF-BA405668F8D1}">
      <dgm:prSet/>
      <dgm:spPr/>
      <dgm:t>
        <a:bodyPr/>
        <a:lstStyle/>
        <a:p>
          <a:endParaRPr lang="en-GB" sz="1400"/>
        </a:p>
      </dgm:t>
    </dgm:pt>
    <dgm:pt modelId="{4394DE57-8ECB-42EE-9FD7-0CB0366F9159}" type="sibTrans" cxnId="{8C57B7EA-A341-469A-84FF-BA405668F8D1}">
      <dgm:prSet/>
      <dgm:spPr/>
      <dgm:t>
        <a:bodyPr/>
        <a:lstStyle/>
        <a:p>
          <a:endParaRPr lang="en-GB" sz="1400"/>
        </a:p>
      </dgm:t>
    </dgm:pt>
    <dgm:pt modelId="{679C5698-FCBD-46FD-91D7-BFF18AC1E043}">
      <dgm:prSet custT="1"/>
      <dgm:spPr/>
      <dgm:t>
        <a:bodyPr/>
        <a:lstStyle/>
        <a:p>
          <a:r>
            <a:rPr lang="en-GB" sz="1200" dirty="0" smtClean="0"/>
            <a:t>2</a:t>
          </a:r>
          <a:r>
            <a:rPr lang="en-GB" sz="1200" baseline="30000" dirty="0" smtClean="0"/>
            <a:t>nd</a:t>
          </a:r>
          <a:r>
            <a:rPr lang="en-GB" sz="1200" dirty="0" smtClean="0"/>
            <a:t> half </a:t>
          </a:r>
          <a:r>
            <a:rPr lang="en-GB" sz="1200" dirty="0" smtClean="0"/>
            <a:t>2012</a:t>
          </a:r>
          <a:endParaRPr lang="en-GB" sz="1200" dirty="0"/>
        </a:p>
      </dgm:t>
    </dgm:pt>
    <dgm:pt modelId="{99808607-8C14-4102-A5A4-2FCD0189CE09}" type="parTrans" cxnId="{ACFF1E1E-3EA3-4448-B144-DBF40AE4BF58}">
      <dgm:prSet/>
      <dgm:spPr/>
      <dgm:t>
        <a:bodyPr/>
        <a:lstStyle/>
        <a:p>
          <a:endParaRPr lang="en-GB" sz="1400"/>
        </a:p>
      </dgm:t>
    </dgm:pt>
    <dgm:pt modelId="{C6DA4B18-31AA-4DAC-9E88-C9A1D6663510}" type="sibTrans" cxnId="{ACFF1E1E-3EA3-4448-B144-DBF40AE4BF58}">
      <dgm:prSet/>
      <dgm:spPr/>
      <dgm:t>
        <a:bodyPr/>
        <a:lstStyle/>
        <a:p>
          <a:endParaRPr lang="en-GB" sz="1400"/>
        </a:p>
      </dgm:t>
    </dgm:pt>
    <dgm:pt modelId="{7695DDCE-A847-4020-8553-BAAAFE28A828}">
      <dgm:prSet custT="1"/>
      <dgm:spPr/>
      <dgm:t>
        <a:bodyPr/>
        <a:lstStyle/>
        <a:p>
          <a:r>
            <a:rPr lang="en-GB" sz="1400" b="1" dirty="0" smtClean="0"/>
            <a:t>Final draft ITS submission to the European Commission</a:t>
          </a:r>
          <a:endParaRPr lang="en-GB" sz="1400" b="1" dirty="0"/>
        </a:p>
      </dgm:t>
    </dgm:pt>
    <dgm:pt modelId="{96738F90-283A-456D-B00F-572DFE8C46C0}" type="parTrans" cxnId="{C2608D1C-DC88-4A5A-AD19-0ECEF7FFF907}">
      <dgm:prSet/>
      <dgm:spPr/>
      <dgm:t>
        <a:bodyPr/>
        <a:lstStyle/>
        <a:p>
          <a:endParaRPr lang="en-GB" sz="1400"/>
        </a:p>
      </dgm:t>
    </dgm:pt>
    <dgm:pt modelId="{11037702-1E26-4A94-AD61-505CC40D06C3}" type="sibTrans" cxnId="{C2608D1C-DC88-4A5A-AD19-0ECEF7FFF907}">
      <dgm:prSet/>
      <dgm:spPr/>
      <dgm:t>
        <a:bodyPr/>
        <a:lstStyle/>
        <a:p>
          <a:endParaRPr lang="en-GB" sz="1400"/>
        </a:p>
      </dgm:t>
    </dgm:pt>
    <dgm:pt modelId="{F8F7A0D5-0E6D-4018-8419-7D020EE2C448}">
      <dgm:prSet phldrT="[Text]" custT="1"/>
      <dgm:spPr/>
      <dgm:t>
        <a:bodyPr/>
        <a:lstStyle/>
        <a:p>
          <a:r>
            <a:rPr lang="en-GB" sz="1400" dirty="0" smtClean="0"/>
            <a:t>Final CRR</a:t>
          </a:r>
          <a:endParaRPr lang="en-GB" sz="1400" dirty="0"/>
        </a:p>
      </dgm:t>
    </dgm:pt>
    <dgm:pt modelId="{3FDFDAEA-01FA-4B21-944A-EF422E84A2B8}" type="parTrans" cxnId="{140DB589-1FDF-49DA-84D4-A6191DFB7F59}">
      <dgm:prSet/>
      <dgm:spPr/>
      <dgm:t>
        <a:bodyPr/>
        <a:lstStyle/>
        <a:p>
          <a:endParaRPr lang="en-GB" sz="1400"/>
        </a:p>
      </dgm:t>
    </dgm:pt>
    <dgm:pt modelId="{D0DC9983-649E-4518-A0EC-2DBB20D093DC}" type="sibTrans" cxnId="{140DB589-1FDF-49DA-84D4-A6191DFB7F59}">
      <dgm:prSet/>
      <dgm:spPr/>
      <dgm:t>
        <a:bodyPr/>
        <a:lstStyle/>
        <a:p>
          <a:endParaRPr lang="en-GB" sz="1400"/>
        </a:p>
      </dgm:t>
    </dgm:pt>
    <dgm:pt modelId="{568B4BBF-A9A4-4A90-9BDB-66F41D649A0C}">
      <dgm:prSet custT="1"/>
      <dgm:spPr/>
      <dgm:t>
        <a:bodyPr/>
        <a:lstStyle/>
        <a:p>
          <a:r>
            <a:rPr lang="en-GB" sz="1400" dirty="0" smtClean="0"/>
            <a:t>Taxonomy publication (COREP, FINREP, LE)</a:t>
          </a:r>
          <a:endParaRPr lang="en-GB" sz="1400" dirty="0"/>
        </a:p>
      </dgm:t>
    </dgm:pt>
    <dgm:pt modelId="{ADB99DCC-2D8F-414F-AE6B-F6229EB84B35}" type="parTrans" cxnId="{458DD41D-67A9-4EBA-BF76-3AB7CF9E00EA}">
      <dgm:prSet/>
      <dgm:spPr/>
      <dgm:t>
        <a:bodyPr/>
        <a:lstStyle/>
        <a:p>
          <a:endParaRPr lang="en-GB" sz="1400"/>
        </a:p>
      </dgm:t>
    </dgm:pt>
    <dgm:pt modelId="{E8362E60-16EA-4580-A808-B9CDD54C71C3}" type="sibTrans" cxnId="{458DD41D-67A9-4EBA-BF76-3AB7CF9E00EA}">
      <dgm:prSet/>
      <dgm:spPr/>
      <dgm:t>
        <a:bodyPr/>
        <a:lstStyle/>
        <a:p>
          <a:endParaRPr lang="en-GB" sz="1400"/>
        </a:p>
      </dgm:t>
    </dgm:pt>
    <dgm:pt modelId="{7BA30CBC-7248-4B8F-8183-2416DE0EF465}">
      <dgm:prSet custT="1"/>
      <dgm:spPr/>
      <dgm:t>
        <a:bodyPr/>
        <a:lstStyle/>
        <a:p>
          <a:r>
            <a:rPr lang="en-GB" sz="1400" b="1" dirty="0" smtClean="0"/>
            <a:t>Final DPM</a:t>
          </a:r>
          <a:endParaRPr lang="en-GB" sz="1400" b="1" dirty="0"/>
        </a:p>
      </dgm:t>
    </dgm:pt>
    <dgm:pt modelId="{545F2747-D319-4DD8-BA10-0A4D1BDE29EC}" type="parTrans" cxnId="{FDBAF559-14EA-47F0-B19E-6EE184AB4E2F}">
      <dgm:prSet/>
      <dgm:spPr/>
      <dgm:t>
        <a:bodyPr/>
        <a:lstStyle/>
        <a:p>
          <a:endParaRPr lang="en-GB" sz="1400"/>
        </a:p>
      </dgm:t>
    </dgm:pt>
    <dgm:pt modelId="{8BBCE68C-500F-4DDD-AD0B-BE962F163251}" type="sibTrans" cxnId="{FDBAF559-14EA-47F0-B19E-6EE184AB4E2F}">
      <dgm:prSet/>
      <dgm:spPr/>
      <dgm:t>
        <a:bodyPr/>
        <a:lstStyle/>
        <a:p>
          <a:endParaRPr lang="en-GB" sz="1400"/>
        </a:p>
      </dgm:t>
    </dgm:pt>
    <dgm:pt modelId="{D132FECF-4B60-4348-8B6E-859F2641B5B7}" type="pres">
      <dgm:prSet presAssocID="{61640205-45EE-481A-8470-A96E673057F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2536848-F7C4-4E74-B187-985F9F11C72B}" type="pres">
      <dgm:prSet presAssocID="{8C2D1ED5-FAE3-48BF-B609-6E9488717CF6}" presName="composite" presStyleCnt="0"/>
      <dgm:spPr/>
      <dgm:t>
        <a:bodyPr/>
        <a:lstStyle/>
        <a:p>
          <a:endParaRPr lang="en-GB"/>
        </a:p>
      </dgm:t>
    </dgm:pt>
    <dgm:pt modelId="{264C6FBE-5C2B-44CF-A866-9CAF8BD45171}" type="pres">
      <dgm:prSet presAssocID="{8C2D1ED5-FAE3-48BF-B609-6E9488717CF6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5E6C38-1094-4F9D-B28F-C50789517270}" type="pres">
      <dgm:prSet presAssocID="{8C2D1ED5-FAE3-48BF-B609-6E9488717CF6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CDF6BC-51C7-4BCE-8A79-8948B5F035B2}" type="pres">
      <dgm:prSet presAssocID="{5F5DA483-416A-4193-B271-689F143C14F6}" presName="sp" presStyleCnt="0"/>
      <dgm:spPr/>
      <dgm:t>
        <a:bodyPr/>
        <a:lstStyle/>
        <a:p>
          <a:endParaRPr lang="en-GB"/>
        </a:p>
      </dgm:t>
    </dgm:pt>
    <dgm:pt modelId="{8340077B-21F5-479B-A2B6-4BFC7BD67F8F}" type="pres">
      <dgm:prSet presAssocID="{E539987E-1D3E-46EA-AB9D-C1F73FED6672}" presName="composite" presStyleCnt="0"/>
      <dgm:spPr/>
    </dgm:pt>
    <dgm:pt modelId="{64F258FF-9F11-4E79-BD5F-6334C23E4DB8}" type="pres">
      <dgm:prSet presAssocID="{E539987E-1D3E-46EA-AB9D-C1F73FED6672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36890E-2B09-4CA2-8DFB-09DC380E5C14}" type="pres">
      <dgm:prSet presAssocID="{E539987E-1D3E-46EA-AB9D-C1F73FED6672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7E923E-28D8-4CD3-9AA2-7FAB7D4A75CE}" type="pres">
      <dgm:prSet presAssocID="{9931483A-30AB-4CE2-9035-4B76E33481F6}" presName="sp" presStyleCnt="0"/>
      <dgm:spPr/>
    </dgm:pt>
    <dgm:pt modelId="{92D0CC3E-C82F-439F-BD60-77C08E17D50D}" type="pres">
      <dgm:prSet presAssocID="{53A644E4-69DE-4D80-851B-2CF8B6CC0331}" presName="composite" presStyleCnt="0"/>
      <dgm:spPr/>
      <dgm:t>
        <a:bodyPr/>
        <a:lstStyle/>
        <a:p>
          <a:endParaRPr lang="en-GB"/>
        </a:p>
      </dgm:t>
    </dgm:pt>
    <dgm:pt modelId="{74984919-902E-4507-9280-B9D58E8326E2}" type="pres">
      <dgm:prSet presAssocID="{53A644E4-69DE-4D80-851B-2CF8B6CC0331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459598-FE07-4941-9480-1C23D32116AC}" type="pres">
      <dgm:prSet presAssocID="{53A644E4-69DE-4D80-851B-2CF8B6CC0331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FDB14B-B247-4373-82B5-83EB839D1C7C}" type="pres">
      <dgm:prSet presAssocID="{E640D97F-2F5F-4D3D-9EF9-E95D4A43DF00}" presName="sp" presStyleCnt="0"/>
      <dgm:spPr/>
      <dgm:t>
        <a:bodyPr/>
        <a:lstStyle/>
        <a:p>
          <a:endParaRPr lang="en-GB"/>
        </a:p>
      </dgm:t>
    </dgm:pt>
    <dgm:pt modelId="{67648FB3-3069-4B78-971C-B13E676E157B}" type="pres">
      <dgm:prSet presAssocID="{B6417274-08EF-461D-99E3-06F4AFA19CBE}" presName="composite" presStyleCnt="0"/>
      <dgm:spPr/>
      <dgm:t>
        <a:bodyPr/>
        <a:lstStyle/>
        <a:p>
          <a:endParaRPr lang="en-GB"/>
        </a:p>
      </dgm:t>
    </dgm:pt>
    <dgm:pt modelId="{8C3C3599-CE62-439E-BCA0-66AB320E5157}" type="pres">
      <dgm:prSet presAssocID="{B6417274-08EF-461D-99E3-06F4AFA19CBE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C93BC5-345F-49A1-A984-4614F0407CB2}" type="pres">
      <dgm:prSet presAssocID="{B6417274-08EF-461D-99E3-06F4AFA19CBE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86D8C0-A3B7-4734-86C9-828D680983F7}" type="pres">
      <dgm:prSet presAssocID="{C8257900-9DDA-49FD-A122-58E71CA91AC4}" presName="sp" presStyleCnt="0"/>
      <dgm:spPr/>
      <dgm:t>
        <a:bodyPr/>
        <a:lstStyle/>
        <a:p>
          <a:endParaRPr lang="en-GB"/>
        </a:p>
      </dgm:t>
    </dgm:pt>
    <dgm:pt modelId="{CDC040DA-6D28-436C-A2C2-118F386CC097}" type="pres">
      <dgm:prSet presAssocID="{270A29A3-94E7-4915-8030-4966B5FD6289}" presName="composite" presStyleCnt="0"/>
      <dgm:spPr/>
    </dgm:pt>
    <dgm:pt modelId="{C5945541-68DE-47A3-B847-01D0330C3A94}" type="pres">
      <dgm:prSet presAssocID="{270A29A3-94E7-4915-8030-4966B5FD6289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A4A126-BBCB-4BD0-B105-C615D326DB8F}" type="pres">
      <dgm:prSet presAssocID="{270A29A3-94E7-4915-8030-4966B5FD6289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E60915-F640-4623-8084-102BC130085E}" type="pres">
      <dgm:prSet presAssocID="{7DDE950F-6954-4C93-9B64-4E426FF0835A}" presName="sp" presStyleCnt="0"/>
      <dgm:spPr/>
    </dgm:pt>
    <dgm:pt modelId="{D078F74C-D38F-4281-BD62-045408417025}" type="pres">
      <dgm:prSet presAssocID="{679C5698-FCBD-46FD-91D7-BFF18AC1E043}" presName="composite" presStyleCnt="0"/>
      <dgm:spPr/>
    </dgm:pt>
    <dgm:pt modelId="{2252C4B5-0DC6-4EF0-A3C7-B1510E1A9143}" type="pres">
      <dgm:prSet presAssocID="{679C5698-FCBD-46FD-91D7-BFF18AC1E043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9A74E8-D99A-4C5C-88ED-7B3B1FF05F96}" type="pres">
      <dgm:prSet presAssocID="{679C5698-FCBD-46FD-91D7-BFF18AC1E043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A4792A-A152-497F-A8A3-54CAFD874574}" type="pres">
      <dgm:prSet presAssocID="{C6DA4B18-31AA-4DAC-9E88-C9A1D6663510}" presName="sp" presStyleCnt="0"/>
      <dgm:spPr/>
    </dgm:pt>
    <dgm:pt modelId="{FFFAA731-7D74-44AE-9CD5-CE1687EF4344}" type="pres">
      <dgm:prSet presAssocID="{95CE0409-8BE0-48EF-B86A-8A8C95DE73BA}" presName="composite" presStyleCnt="0"/>
      <dgm:spPr/>
      <dgm:t>
        <a:bodyPr/>
        <a:lstStyle/>
        <a:p>
          <a:endParaRPr lang="en-GB"/>
        </a:p>
      </dgm:t>
    </dgm:pt>
    <dgm:pt modelId="{F3C267BB-03FB-473C-BD75-27BE3FFAE117}" type="pres">
      <dgm:prSet presAssocID="{95CE0409-8BE0-48EF-B86A-8A8C95DE73BA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0FC5AB-025F-48E9-ACB7-7912DCF34413}" type="pres">
      <dgm:prSet presAssocID="{95CE0409-8BE0-48EF-B86A-8A8C95DE73BA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5BF3754-5694-4F10-A6BB-154433A38BB3}" srcId="{8C2D1ED5-FAE3-48BF-B609-6E9488717CF6}" destId="{6B40DFAB-63A8-4E10-AB67-7068F877FA1B}" srcOrd="0" destOrd="0" parTransId="{E648051F-805B-458B-91F1-DE87CC28BFAF}" sibTransId="{10F0B835-985B-4D8A-8531-8ED26397C056}"/>
    <dgm:cxn modelId="{95691041-15A9-406E-AB19-8001205FE131}" type="presOf" srcId="{E539987E-1D3E-46EA-AB9D-C1F73FED6672}" destId="{64F258FF-9F11-4E79-BD5F-6334C23E4DB8}" srcOrd="0" destOrd="0" presId="urn:microsoft.com/office/officeart/2005/8/layout/chevron2"/>
    <dgm:cxn modelId="{E71BFDDE-9978-4FDD-8E93-6A4EC4D78D34}" srcId="{53A644E4-69DE-4D80-851B-2CF8B6CC0331}" destId="{35D6D914-8B5B-4FA4-91A7-EDF91F94570C}" srcOrd="1" destOrd="0" parTransId="{577E382E-22BE-4322-B16D-4730CA2ECA42}" sibTransId="{D552160A-1CB3-4906-BE30-079FC7BC3720}"/>
    <dgm:cxn modelId="{140DB589-1FDF-49DA-84D4-A6191DFB7F59}" srcId="{B6417274-08EF-461D-99E3-06F4AFA19CBE}" destId="{F8F7A0D5-0E6D-4018-8419-7D020EE2C448}" srcOrd="1" destOrd="0" parTransId="{3FDFDAEA-01FA-4B21-944A-EF422E84A2B8}" sibTransId="{D0DC9983-649E-4518-A0EC-2DBB20D093DC}"/>
    <dgm:cxn modelId="{5D6FD8C2-A7E0-4C40-BB59-1C9FA9FC9DD5}" type="presOf" srcId="{7BA30CBC-7248-4B8F-8183-2416DE0EF465}" destId="{4EA4A126-BBCB-4BD0-B105-C615D326DB8F}" srcOrd="0" destOrd="1" presId="urn:microsoft.com/office/officeart/2005/8/layout/chevron2"/>
    <dgm:cxn modelId="{FDBAF559-14EA-47F0-B19E-6EE184AB4E2F}" srcId="{270A29A3-94E7-4915-8030-4966B5FD6289}" destId="{7BA30CBC-7248-4B8F-8183-2416DE0EF465}" srcOrd="1" destOrd="0" parTransId="{545F2747-D319-4DD8-BA10-0A4D1BDE29EC}" sibTransId="{8BBCE68C-500F-4DDD-AD0B-BE962F163251}"/>
    <dgm:cxn modelId="{B8EF4555-DAAC-492C-A0AF-0FD99399EDA0}" type="presOf" srcId="{6B40DFAB-63A8-4E10-AB67-7068F877FA1B}" destId="{E55E6C38-1094-4F9D-B28F-C50789517270}" srcOrd="0" destOrd="0" presId="urn:microsoft.com/office/officeart/2005/8/layout/chevron2"/>
    <dgm:cxn modelId="{AED86222-A8C0-4FE1-9E4A-113B7B8BA72D}" type="presOf" srcId="{F8F7A0D5-0E6D-4018-8419-7D020EE2C448}" destId="{B4C93BC5-345F-49A1-A984-4614F0407CB2}" srcOrd="0" destOrd="1" presId="urn:microsoft.com/office/officeart/2005/8/layout/chevron2"/>
    <dgm:cxn modelId="{C83D114A-E2B1-42E5-A9CA-AD98973E26F1}" type="presOf" srcId="{35D6D914-8B5B-4FA4-91A7-EDF91F94570C}" destId="{16459598-FE07-4941-9480-1C23D32116AC}" srcOrd="0" destOrd="1" presId="urn:microsoft.com/office/officeart/2005/8/layout/chevron2"/>
    <dgm:cxn modelId="{7D11DC47-0334-47C8-83C4-CE5DD58952B7}" srcId="{61640205-45EE-481A-8470-A96E673057F1}" destId="{B6417274-08EF-461D-99E3-06F4AFA19CBE}" srcOrd="3" destOrd="0" parTransId="{14343907-7C7B-49A1-A3A7-25D3F54446AB}" sibTransId="{C8257900-9DDA-49FD-A122-58E71CA91AC4}"/>
    <dgm:cxn modelId="{ACFF1E1E-3EA3-4448-B144-DBF40AE4BF58}" srcId="{61640205-45EE-481A-8470-A96E673057F1}" destId="{679C5698-FCBD-46FD-91D7-BFF18AC1E043}" srcOrd="5" destOrd="0" parTransId="{99808607-8C14-4102-A5A4-2FCD0189CE09}" sibTransId="{C6DA4B18-31AA-4DAC-9E88-C9A1D6663510}"/>
    <dgm:cxn modelId="{558201F8-2BB0-4570-98A7-F6F9975CB05F}" type="presOf" srcId="{61640205-45EE-481A-8470-A96E673057F1}" destId="{D132FECF-4B60-4348-8B6E-859F2641B5B7}" srcOrd="0" destOrd="0" presId="urn:microsoft.com/office/officeart/2005/8/layout/chevron2"/>
    <dgm:cxn modelId="{0AE2D5FD-2C0B-40D5-BC48-85427E6D0CDC}" srcId="{61640205-45EE-481A-8470-A96E673057F1}" destId="{8C2D1ED5-FAE3-48BF-B609-6E9488717CF6}" srcOrd="0" destOrd="0" parTransId="{26723065-A1D6-41DC-8F3C-9F3404B95309}" sibTransId="{5F5DA483-416A-4193-B271-689F143C14F6}"/>
    <dgm:cxn modelId="{CF8B3420-45D0-40B7-86F4-A376429997FF}" type="presOf" srcId="{8C2D1ED5-FAE3-48BF-B609-6E9488717CF6}" destId="{264C6FBE-5C2B-44CF-A866-9CAF8BD45171}" srcOrd="0" destOrd="0" presId="urn:microsoft.com/office/officeart/2005/8/layout/chevron2"/>
    <dgm:cxn modelId="{DE39F255-4182-49BE-BE97-3BB3A5097DDA}" srcId="{61640205-45EE-481A-8470-A96E673057F1}" destId="{53A644E4-69DE-4D80-851B-2CF8B6CC0331}" srcOrd="2" destOrd="0" parTransId="{0305B08C-6653-4D8B-99FA-5B425DD608F1}" sibTransId="{E640D97F-2F5F-4D3D-9EF9-E95D4A43DF00}"/>
    <dgm:cxn modelId="{458DD41D-67A9-4EBA-BF76-3AB7CF9E00EA}" srcId="{679C5698-FCBD-46FD-91D7-BFF18AC1E043}" destId="{568B4BBF-A9A4-4A90-9BDB-66F41D649A0C}" srcOrd="0" destOrd="0" parTransId="{ADB99DCC-2D8F-414F-AE6B-F6229EB84B35}" sibTransId="{E8362E60-16EA-4580-A808-B9CDD54C71C3}"/>
    <dgm:cxn modelId="{10D58776-DE8B-4B78-B2DB-02C48584F9A0}" type="presOf" srcId="{EEF08DA1-FB0C-4BB7-B1CB-9EBE648765EA}" destId="{3B36890E-2B09-4CA2-8DFB-09DC380E5C14}" srcOrd="0" destOrd="1" presId="urn:microsoft.com/office/officeart/2005/8/layout/chevron2"/>
    <dgm:cxn modelId="{784F28F9-D592-4029-8D20-559EE4C120FE}" type="presOf" srcId="{270A29A3-94E7-4915-8030-4966B5FD6289}" destId="{C5945541-68DE-47A3-B847-01D0330C3A94}" srcOrd="0" destOrd="0" presId="urn:microsoft.com/office/officeart/2005/8/layout/chevron2"/>
    <dgm:cxn modelId="{4E9D27C9-67E2-4F10-B731-200E3A7962EB}" type="presOf" srcId="{95CE0409-8BE0-48EF-B86A-8A8C95DE73BA}" destId="{F3C267BB-03FB-473C-BD75-27BE3FFAE117}" srcOrd="0" destOrd="0" presId="urn:microsoft.com/office/officeart/2005/8/layout/chevron2"/>
    <dgm:cxn modelId="{A125BF54-740E-45BA-80C1-29045F7903C6}" srcId="{B6417274-08EF-461D-99E3-06F4AFA19CBE}" destId="{35D7E471-F8E3-46B0-85B2-4C993FF375D1}" srcOrd="0" destOrd="0" parTransId="{DDB862E0-4417-42A1-9248-D90543BC83BC}" sibTransId="{92146614-E8B5-4E78-B70A-5E98FCED7BC5}"/>
    <dgm:cxn modelId="{C2608D1C-DC88-4A5A-AD19-0ECEF7FFF907}" srcId="{270A29A3-94E7-4915-8030-4966B5FD6289}" destId="{7695DDCE-A847-4020-8553-BAAAFE28A828}" srcOrd="0" destOrd="0" parTransId="{96738F90-283A-456D-B00F-572DFE8C46C0}" sibTransId="{11037702-1E26-4A94-AD61-505CC40D06C3}"/>
    <dgm:cxn modelId="{B55430B5-B21E-45BB-B1EF-6EDF315E16EF}" type="presOf" srcId="{6EDA3FB0-518A-44FF-97AC-D1987C378746}" destId="{8D0FC5AB-025F-48E9-ACB7-7912DCF34413}" srcOrd="0" destOrd="0" presId="urn:microsoft.com/office/officeart/2005/8/layout/chevron2"/>
    <dgm:cxn modelId="{83CD5BAC-A97F-4DCC-9E27-DA58B0C40602}" srcId="{53A644E4-69DE-4D80-851B-2CF8B6CC0331}" destId="{53CA694E-7378-4A5E-A9F7-EDCCDF455CFE}" srcOrd="0" destOrd="0" parTransId="{26F53358-8ABD-4176-8DC0-FFC04F7EA76C}" sibTransId="{1191F20D-B86D-4EAA-A8AC-575DAD23F475}"/>
    <dgm:cxn modelId="{DFA378C3-4E23-46D7-A503-89C721ABD2AA}" srcId="{61640205-45EE-481A-8470-A96E673057F1}" destId="{270A29A3-94E7-4915-8030-4966B5FD6289}" srcOrd="4" destOrd="0" parTransId="{04BA01A6-8F1B-4301-80EA-87A4B1F5A91E}" sibTransId="{7DDE950F-6954-4C93-9B64-4E426FF0835A}"/>
    <dgm:cxn modelId="{E51D21DC-9B03-4ACC-AE3C-A45DD312F95A}" type="presOf" srcId="{568B4BBF-A9A4-4A90-9BDB-66F41D649A0C}" destId="{779A74E8-D99A-4C5C-88ED-7B3B1FF05F96}" srcOrd="0" destOrd="0" presId="urn:microsoft.com/office/officeart/2005/8/layout/chevron2"/>
    <dgm:cxn modelId="{D598E58A-6AB0-45AC-94FE-A01C85C76FD6}" srcId="{95CE0409-8BE0-48EF-B86A-8A8C95DE73BA}" destId="{6EDA3FB0-518A-44FF-97AC-D1987C378746}" srcOrd="0" destOrd="0" parTransId="{0CFD244E-A884-4CAD-9BED-C766D515EF7C}" sibTransId="{73104653-0FF7-42D6-AF63-97B0335794D2}"/>
    <dgm:cxn modelId="{3A7C619F-8269-4626-A555-80D34CDE0CC5}" type="presOf" srcId="{679C5698-FCBD-46FD-91D7-BFF18AC1E043}" destId="{2252C4B5-0DC6-4EF0-A3C7-B1510E1A9143}" srcOrd="0" destOrd="0" presId="urn:microsoft.com/office/officeart/2005/8/layout/chevron2"/>
    <dgm:cxn modelId="{96D26E5F-529E-454A-8A5C-0524A835EB29}" type="presOf" srcId="{53CA694E-7378-4A5E-A9F7-EDCCDF455CFE}" destId="{16459598-FE07-4941-9480-1C23D32116AC}" srcOrd="0" destOrd="0" presId="urn:microsoft.com/office/officeart/2005/8/layout/chevron2"/>
    <dgm:cxn modelId="{7F4294EF-F5CF-4FC2-86D3-7B37CB87CF4D}" srcId="{61640205-45EE-481A-8470-A96E673057F1}" destId="{E539987E-1D3E-46EA-AB9D-C1F73FED6672}" srcOrd="1" destOrd="0" parTransId="{EFBC8AD6-97B0-412F-88B8-C0DC489AC9C3}" sibTransId="{9931483A-30AB-4CE2-9035-4B76E33481F6}"/>
    <dgm:cxn modelId="{8C57B7EA-A341-469A-84FF-BA405668F8D1}" srcId="{E539987E-1D3E-46EA-AB9D-C1F73FED6672}" destId="{EEF08DA1-FB0C-4BB7-B1CB-9EBE648765EA}" srcOrd="1" destOrd="0" parTransId="{419A5D3D-FEBD-4AC6-9436-8788813A4F82}" sibTransId="{4394DE57-8ECB-42EE-9FD7-0CB0366F9159}"/>
    <dgm:cxn modelId="{80A30A0F-8870-452F-826B-BE46AFD9E36A}" type="presOf" srcId="{35D7E471-F8E3-46B0-85B2-4C993FF375D1}" destId="{B4C93BC5-345F-49A1-A984-4614F0407CB2}" srcOrd="0" destOrd="0" presId="urn:microsoft.com/office/officeart/2005/8/layout/chevron2"/>
    <dgm:cxn modelId="{AEF3C71C-2710-4B05-89A4-FFDA61F2E8FD}" type="presOf" srcId="{53A644E4-69DE-4D80-851B-2CF8B6CC0331}" destId="{74984919-902E-4507-9280-B9D58E8326E2}" srcOrd="0" destOrd="0" presId="urn:microsoft.com/office/officeart/2005/8/layout/chevron2"/>
    <dgm:cxn modelId="{AA8E7BC6-4EED-4BC0-9477-A165AA0664D5}" type="presOf" srcId="{712619D8-D737-4532-BBCB-E73846293039}" destId="{E55E6C38-1094-4F9D-B28F-C50789517270}" srcOrd="0" destOrd="1" presId="urn:microsoft.com/office/officeart/2005/8/layout/chevron2"/>
    <dgm:cxn modelId="{9E42AA70-BE7B-457F-8DA2-B298CFFF14B7}" srcId="{8C2D1ED5-FAE3-48BF-B609-6E9488717CF6}" destId="{712619D8-D737-4532-BBCB-E73846293039}" srcOrd="1" destOrd="0" parTransId="{F30E0D40-0A06-455E-9390-5BEE86F32E4D}" sibTransId="{E069ADD7-29A0-4B70-810F-826BC9F1CD4B}"/>
    <dgm:cxn modelId="{9CCAC1A6-4804-46E3-AAE5-259E9BCC0E19}" type="presOf" srcId="{B6417274-08EF-461D-99E3-06F4AFA19CBE}" destId="{8C3C3599-CE62-439E-BCA0-66AB320E5157}" srcOrd="0" destOrd="0" presId="urn:microsoft.com/office/officeart/2005/8/layout/chevron2"/>
    <dgm:cxn modelId="{679DCDC3-520A-45D7-99FE-8A810D8550C0}" type="presOf" srcId="{7695DDCE-A847-4020-8553-BAAAFE28A828}" destId="{4EA4A126-BBCB-4BD0-B105-C615D326DB8F}" srcOrd="0" destOrd="0" presId="urn:microsoft.com/office/officeart/2005/8/layout/chevron2"/>
    <dgm:cxn modelId="{40BEA6F9-3C8A-4D8F-A65B-E0F28871E1E1}" type="presOf" srcId="{44444F44-DA87-43AF-83F8-C081B5DA5522}" destId="{3B36890E-2B09-4CA2-8DFB-09DC380E5C14}" srcOrd="0" destOrd="0" presId="urn:microsoft.com/office/officeart/2005/8/layout/chevron2"/>
    <dgm:cxn modelId="{2FE77267-B99D-4F20-817E-222B7F3F56C6}" srcId="{61640205-45EE-481A-8470-A96E673057F1}" destId="{95CE0409-8BE0-48EF-B86A-8A8C95DE73BA}" srcOrd="6" destOrd="0" parTransId="{F26DD391-1596-45CC-8374-CADC1CD263CB}" sibTransId="{814E8B9E-116D-495B-A7EB-EDC64C491C60}"/>
    <dgm:cxn modelId="{10544A5D-818F-4968-934B-4F0BAEF18F14}" srcId="{E539987E-1D3E-46EA-AB9D-C1F73FED6672}" destId="{44444F44-DA87-43AF-83F8-C081B5DA5522}" srcOrd="0" destOrd="0" parTransId="{32DC17C9-DD9A-4EB1-9E08-1CB154ACDD2F}" sibTransId="{3AE4562F-09C4-4D6C-99E5-E3F9632397F7}"/>
    <dgm:cxn modelId="{883BE48C-C6BC-488C-B41E-5FCEFBDFC557}" type="presParOf" srcId="{D132FECF-4B60-4348-8B6E-859F2641B5B7}" destId="{82536848-F7C4-4E74-B187-985F9F11C72B}" srcOrd="0" destOrd="0" presId="urn:microsoft.com/office/officeart/2005/8/layout/chevron2"/>
    <dgm:cxn modelId="{00AAE0C6-9822-4B84-A024-B0F08CACCE55}" type="presParOf" srcId="{82536848-F7C4-4E74-B187-985F9F11C72B}" destId="{264C6FBE-5C2B-44CF-A866-9CAF8BD45171}" srcOrd="0" destOrd="0" presId="urn:microsoft.com/office/officeart/2005/8/layout/chevron2"/>
    <dgm:cxn modelId="{28668D8C-5DAF-4454-9FBB-28F39F4E9D4C}" type="presParOf" srcId="{82536848-F7C4-4E74-B187-985F9F11C72B}" destId="{E55E6C38-1094-4F9D-B28F-C50789517270}" srcOrd="1" destOrd="0" presId="urn:microsoft.com/office/officeart/2005/8/layout/chevron2"/>
    <dgm:cxn modelId="{46280305-0FA7-457A-B599-ECB290A52F51}" type="presParOf" srcId="{D132FECF-4B60-4348-8B6E-859F2641B5B7}" destId="{CCCDF6BC-51C7-4BCE-8A79-8948B5F035B2}" srcOrd="1" destOrd="0" presId="urn:microsoft.com/office/officeart/2005/8/layout/chevron2"/>
    <dgm:cxn modelId="{FC04FD90-7640-4C5F-99AE-BF788BEE5A4B}" type="presParOf" srcId="{D132FECF-4B60-4348-8B6E-859F2641B5B7}" destId="{8340077B-21F5-479B-A2B6-4BFC7BD67F8F}" srcOrd="2" destOrd="0" presId="urn:microsoft.com/office/officeart/2005/8/layout/chevron2"/>
    <dgm:cxn modelId="{6DB2ACA4-7959-47F1-BF03-50EE20CEEF37}" type="presParOf" srcId="{8340077B-21F5-479B-A2B6-4BFC7BD67F8F}" destId="{64F258FF-9F11-4E79-BD5F-6334C23E4DB8}" srcOrd="0" destOrd="0" presId="urn:microsoft.com/office/officeart/2005/8/layout/chevron2"/>
    <dgm:cxn modelId="{6D10B4C8-D9C1-40F1-9174-4A1F3AC617B0}" type="presParOf" srcId="{8340077B-21F5-479B-A2B6-4BFC7BD67F8F}" destId="{3B36890E-2B09-4CA2-8DFB-09DC380E5C14}" srcOrd="1" destOrd="0" presId="urn:microsoft.com/office/officeart/2005/8/layout/chevron2"/>
    <dgm:cxn modelId="{6D7B9C28-1F79-463F-AED8-4B0DC23E2F05}" type="presParOf" srcId="{D132FECF-4B60-4348-8B6E-859F2641B5B7}" destId="{557E923E-28D8-4CD3-9AA2-7FAB7D4A75CE}" srcOrd="3" destOrd="0" presId="urn:microsoft.com/office/officeart/2005/8/layout/chevron2"/>
    <dgm:cxn modelId="{071CE723-CCC4-4DA4-9FBA-BE4AAC4F56F0}" type="presParOf" srcId="{D132FECF-4B60-4348-8B6E-859F2641B5B7}" destId="{92D0CC3E-C82F-439F-BD60-77C08E17D50D}" srcOrd="4" destOrd="0" presId="urn:microsoft.com/office/officeart/2005/8/layout/chevron2"/>
    <dgm:cxn modelId="{EA0683D5-EBA4-474C-8818-E5D111067F69}" type="presParOf" srcId="{92D0CC3E-C82F-439F-BD60-77C08E17D50D}" destId="{74984919-902E-4507-9280-B9D58E8326E2}" srcOrd="0" destOrd="0" presId="urn:microsoft.com/office/officeart/2005/8/layout/chevron2"/>
    <dgm:cxn modelId="{9A9FA710-1F90-4F06-8EDD-C044FF0E04A1}" type="presParOf" srcId="{92D0CC3E-C82F-439F-BD60-77C08E17D50D}" destId="{16459598-FE07-4941-9480-1C23D32116AC}" srcOrd="1" destOrd="0" presId="urn:microsoft.com/office/officeart/2005/8/layout/chevron2"/>
    <dgm:cxn modelId="{CFD48BAE-9ADB-456C-AE35-EE59ADDE7CAB}" type="presParOf" srcId="{D132FECF-4B60-4348-8B6E-859F2641B5B7}" destId="{1EFDB14B-B247-4373-82B5-83EB839D1C7C}" srcOrd="5" destOrd="0" presId="urn:microsoft.com/office/officeart/2005/8/layout/chevron2"/>
    <dgm:cxn modelId="{37590104-3BD2-4996-8163-CC65E91C1572}" type="presParOf" srcId="{D132FECF-4B60-4348-8B6E-859F2641B5B7}" destId="{67648FB3-3069-4B78-971C-B13E676E157B}" srcOrd="6" destOrd="0" presId="urn:microsoft.com/office/officeart/2005/8/layout/chevron2"/>
    <dgm:cxn modelId="{D1136E95-3CFD-4A82-A300-515A347F7C2F}" type="presParOf" srcId="{67648FB3-3069-4B78-971C-B13E676E157B}" destId="{8C3C3599-CE62-439E-BCA0-66AB320E5157}" srcOrd="0" destOrd="0" presId="urn:microsoft.com/office/officeart/2005/8/layout/chevron2"/>
    <dgm:cxn modelId="{CEAAB2AC-E9C3-4856-8F94-5F1BA0673C66}" type="presParOf" srcId="{67648FB3-3069-4B78-971C-B13E676E157B}" destId="{B4C93BC5-345F-49A1-A984-4614F0407CB2}" srcOrd="1" destOrd="0" presId="urn:microsoft.com/office/officeart/2005/8/layout/chevron2"/>
    <dgm:cxn modelId="{8970F295-4642-4D5D-9506-F7BE2E386B63}" type="presParOf" srcId="{D132FECF-4B60-4348-8B6E-859F2641B5B7}" destId="{D386D8C0-A3B7-4734-86C9-828D680983F7}" srcOrd="7" destOrd="0" presId="urn:microsoft.com/office/officeart/2005/8/layout/chevron2"/>
    <dgm:cxn modelId="{92A9274D-6BD4-4D49-9990-DD77C077862A}" type="presParOf" srcId="{D132FECF-4B60-4348-8B6E-859F2641B5B7}" destId="{CDC040DA-6D28-436C-A2C2-118F386CC097}" srcOrd="8" destOrd="0" presId="urn:microsoft.com/office/officeart/2005/8/layout/chevron2"/>
    <dgm:cxn modelId="{4A8FA972-7111-4020-8ADE-828F7FC320ED}" type="presParOf" srcId="{CDC040DA-6D28-436C-A2C2-118F386CC097}" destId="{C5945541-68DE-47A3-B847-01D0330C3A94}" srcOrd="0" destOrd="0" presId="urn:microsoft.com/office/officeart/2005/8/layout/chevron2"/>
    <dgm:cxn modelId="{76EC87E7-4CCD-4E2D-BE10-85BA5D8BF4FD}" type="presParOf" srcId="{CDC040DA-6D28-436C-A2C2-118F386CC097}" destId="{4EA4A126-BBCB-4BD0-B105-C615D326DB8F}" srcOrd="1" destOrd="0" presId="urn:microsoft.com/office/officeart/2005/8/layout/chevron2"/>
    <dgm:cxn modelId="{2294DAFE-FBA7-4E5B-99BD-7BB75E4D184A}" type="presParOf" srcId="{D132FECF-4B60-4348-8B6E-859F2641B5B7}" destId="{6DE60915-F640-4623-8084-102BC130085E}" srcOrd="9" destOrd="0" presId="urn:microsoft.com/office/officeart/2005/8/layout/chevron2"/>
    <dgm:cxn modelId="{2248CA5C-4EEA-4EF1-AB72-9CF82B4111B7}" type="presParOf" srcId="{D132FECF-4B60-4348-8B6E-859F2641B5B7}" destId="{D078F74C-D38F-4281-BD62-045408417025}" srcOrd="10" destOrd="0" presId="urn:microsoft.com/office/officeart/2005/8/layout/chevron2"/>
    <dgm:cxn modelId="{3221946C-1E00-4986-A132-60B040EBE5DB}" type="presParOf" srcId="{D078F74C-D38F-4281-BD62-045408417025}" destId="{2252C4B5-0DC6-4EF0-A3C7-B1510E1A9143}" srcOrd="0" destOrd="0" presId="urn:microsoft.com/office/officeart/2005/8/layout/chevron2"/>
    <dgm:cxn modelId="{8C96669F-E706-4400-99DC-24818772AB49}" type="presParOf" srcId="{D078F74C-D38F-4281-BD62-045408417025}" destId="{779A74E8-D99A-4C5C-88ED-7B3B1FF05F96}" srcOrd="1" destOrd="0" presId="urn:microsoft.com/office/officeart/2005/8/layout/chevron2"/>
    <dgm:cxn modelId="{2859F9C8-73FB-4F3F-B6B9-BC9A40F1BE34}" type="presParOf" srcId="{D132FECF-4B60-4348-8B6E-859F2641B5B7}" destId="{38A4792A-A152-497F-A8A3-54CAFD874574}" srcOrd="11" destOrd="0" presId="urn:microsoft.com/office/officeart/2005/8/layout/chevron2"/>
    <dgm:cxn modelId="{9982E738-C4B5-4C08-B90F-F5619A55C5AD}" type="presParOf" srcId="{D132FECF-4B60-4348-8B6E-859F2641B5B7}" destId="{FFFAA731-7D74-44AE-9CD5-CE1687EF4344}" srcOrd="12" destOrd="0" presId="urn:microsoft.com/office/officeart/2005/8/layout/chevron2"/>
    <dgm:cxn modelId="{BA77A4BC-8BBD-400F-A33F-308C8950CBDE}" type="presParOf" srcId="{FFFAA731-7D74-44AE-9CD5-CE1687EF4344}" destId="{F3C267BB-03FB-473C-BD75-27BE3FFAE117}" srcOrd="0" destOrd="0" presId="urn:microsoft.com/office/officeart/2005/8/layout/chevron2"/>
    <dgm:cxn modelId="{4F1BC5DB-8F0E-436B-A541-D40E07BBACFF}" type="presParOf" srcId="{FFFAA731-7D74-44AE-9CD5-CE1687EF4344}" destId="{8D0FC5AB-025F-48E9-ACB7-7912DCF34413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640205-45EE-481A-8470-A96E673057F1}" type="doc">
      <dgm:prSet loTypeId="urn:microsoft.com/office/officeart/2005/8/layout/chevron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GB"/>
        </a:p>
      </dgm:t>
    </dgm:pt>
    <dgm:pt modelId="{8C2D1ED5-FAE3-48BF-B609-6E9488717CF6}">
      <dgm:prSet phldrT="[Text]" custT="1"/>
      <dgm:spPr/>
      <dgm:t>
        <a:bodyPr/>
        <a:lstStyle/>
        <a:p>
          <a:r>
            <a:rPr lang="en-GB" sz="1400" dirty="0" smtClean="0">
              <a:solidFill>
                <a:srgbClr val="FF0000"/>
              </a:solidFill>
            </a:rPr>
            <a:t>T day</a:t>
          </a:r>
        </a:p>
        <a:p>
          <a:r>
            <a:rPr lang="en-GB" sz="1400" dirty="0" smtClean="0"/>
            <a:t>2012 </a:t>
          </a:r>
          <a:endParaRPr lang="en-GB" sz="1400" dirty="0"/>
        </a:p>
      </dgm:t>
    </dgm:pt>
    <dgm:pt modelId="{26723065-A1D6-41DC-8F3C-9F3404B95309}" type="parTrans" cxnId="{0AE2D5FD-2C0B-40D5-BC48-85427E6D0CDC}">
      <dgm:prSet/>
      <dgm:spPr/>
      <dgm:t>
        <a:bodyPr/>
        <a:lstStyle/>
        <a:p>
          <a:endParaRPr lang="en-GB" sz="1400"/>
        </a:p>
      </dgm:t>
    </dgm:pt>
    <dgm:pt modelId="{5F5DA483-416A-4193-B271-689F143C14F6}" type="sibTrans" cxnId="{0AE2D5FD-2C0B-40D5-BC48-85427E6D0CDC}">
      <dgm:prSet/>
      <dgm:spPr/>
      <dgm:t>
        <a:bodyPr/>
        <a:lstStyle/>
        <a:p>
          <a:endParaRPr lang="en-GB" sz="1400"/>
        </a:p>
      </dgm:t>
    </dgm:pt>
    <dgm:pt modelId="{6B40DFAB-63A8-4E10-AB67-7068F877FA1B}">
      <dgm:prSet phldrT="[Text]" custT="1"/>
      <dgm:spPr/>
      <dgm:t>
        <a:bodyPr/>
        <a:lstStyle/>
        <a:p>
          <a:r>
            <a:rPr lang="en-GB" sz="1400" dirty="0" smtClean="0"/>
            <a:t>Templates are finalised, Scope is approved by Board of Supervisors EBA</a:t>
          </a:r>
          <a:endParaRPr lang="en-GB" sz="1400" dirty="0"/>
        </a:p>
      </dgm:t>
    </dgm:pt>
    <dgm:pt modelId="{E648051F-805B-458B-91F1-DE87CC28BFAF}" type="parTrans" cxnId="{B5BF3754-5694-4F10-A6BB-154433A38BB3}">
      <dgm:prSet/>
      <dgm:spPr/>
      <dgm:t>
        <a:bodyPr/>
        <a:lstStyle/>
        <a:p>
          <a:endParaRPr lang="en-GB" sz="1400"/>
        </a:p>
      </dgm:t>
    </dgm:pt>
    <dgm:pt modelId="{10F0B835-985B-4D8A-8531-8ED26397C056}" type="sibTrans" cxnId="{B5BF3754-5694-4F10-A6BB-154433A38BB3}">
      <dgm:prSet/>
      <dgm:spPr/>
      <dgm:t>
        <a:bodyPr/>
        <a:lstStyle/>
        <a:p>
          <a:endParaRPr lang="en-GB" sz="1400"/>
        </a:p>
      </dgm:t>
    </dgm:pt>
    <dgm:pt modelId="{712619D8-D737-4532-BBCB-E73846293039}">
      <dgm:prSet phldrT="[Text]" custT="1"/>
      <dgm:spPr/>
      <dgm:t>
        <a:bodyPr/>
        <a:lstStyle/>
        <a:p>
          <a:r>
            <a:rPr lang="en-GB" sz="1400" dirty="0" smtClean="0"/>
            <a:t>Finalisation of DPM is starting</a:t>
          </a:r>
          <a:endParaRPr lang="en-GB" sz="1400" dirty="0"/>
        </a:p>
      </dgm:t>
    </dgm:pt>
    <dgm:pt modelId="{F30E0D40-0A06-455E-9390-5BEE86F32E4D}" type="parTrans" cxnId="{9E42AA70-BE7B-457F-8DA2-B298CFFF14B7}">
      <dgm:prSet/>
      <dgm:spPr/>
      <dgm:t>
        <a:bodyPr/>
        <a:lstStyle/>
        <a:p>
          <a:endParaRPr lang="en-GB" sz="1400"/>
        </a:p>
      </dgm:t>
    </dgm:pt>
    <dgm:pt modelId="{E069ADD7-29A0-4B70-810F-826BC9F1CD4B}" type="sibTrans" cxnId="{9E42AA70-BE7B-457F-8DA2-B298CFFF14B7}">
      <dgm:prSet/>
      <dgm:spPr/>
      <dgm:t>
        <a:bodyPr/>
        <a:lstStyle/>
        <a:p>
          <a:endParaRPr lang="en-GB" sz="1400"/>
        </a:p>
      </dgm:t>
    </dgm:pt>
    <dgm:pt modelId="{B6417274-08EF-461D-99E3-06F4AFA19CBE}">
      <dgm:prSet phldrT="[Text]" custT="1"/>
      <dgm:spPr/>
      <dgm:t>
        <a:bodyPr/>
        <a:lstStyle/>
        <a:p>
          <a:r>
            <a:rPr lang="en-GB" sz="1400" dirty="0" smtClean="0">
              <a:solidFill>
                <a:srgbClr val="FF0000"/>
              </a:solidFill>
            </a:rPr>
            <a:t>D day </a:t>
          </a:r>
          <a:r>
            <a:rPr lang="en-GB" sz="1400" dirty="0" smtClean="0"/>
            <a:t>+5 w</a:t>
          </a:r>
          <a:endParaRPr lang="en-GB" sz="1400" dirty="0"/>
        </a:p>
      </dgm:t>
    </dgm:pt>
    <dgm:pt modelId="{14343907-7C7B-49A1-A3A7-25D3F54446AB}" type="parTrans" cxnId="{7D11DC47-0334-47C8-83C4-CE5DD58952B7}">
      <dgm:prSet/>
      <dgm:spPr/>
      <dgm:t>
        <a:bodyPr/>
        <a:lstStyle/>
        <a:p>
          <a:endParaRPr lang="en-GB" sz="1400"/>
        </a:p>
      </dgm:t>
    </dgm:pt>
    <dgm:pt modelId="{C8257900-9DDA-49FD-A122-58E71CA91AC4}" type="sibTrans" cxnId="{7D11DC47-0334-47C8-83C4-CE5DD58952B7}">
      <dgm:prSet/>
      <dgm:spPr/>
      <dgm:t>
        <a:bodyPr/>
        <a:lstStyle/>
        <a:p>
          <a:endParaRPr lang="en-GB" sz="1400"/>
        </a:p>
      </dgm:t>
    </dgm:pt>
    <dgm:pt modelId="{35D7E471-F8E3-46B0-85B2-4C993FF375D1}">
      <dgm:prSet phldrT="[Text]" custT="1"/>
      <dgm:spPr/>
      <dgm:t>
        <a:bodyPr/>
        <a:lstStyle/>
        <a:p>
          <a:r>
            <a:rPr lang="en-GB" sz="1400" dirty="0" err="1" smtClean="0"/>
            <a:t>BoS</a:t>
          </a:r>
          <a:r>
            <a:rPr lang="en-GB" sz="1400" dirty="0" smtClean="0"/>
            <a:t> request for public consultation</a:t>
          </a:r>
          <a:endParaRPr lang="en-GB" sz="1400" dirty="0"/>
        </a:p>
      </dgm:t>
    </dgm:pt>
    <dgm:pt modelId="{DDB862E0-4417-42A1-9248-D90543BC83BC}" type="parTrans" cxnId="{A125BF54-740E-45BA-80C1-29045F7903C6}">
      <dgm:prSet/>
      <dgm:spPr/>
      <dgm:t>
        <a:bodyPr/>
        <a:lstStyle/>
        <a:p>
          <a:endParaRPr lang="en-GB" sz="1400"/>
        </a:p>
      </dgm:t>
    </dgm:pt>
    <dgm:pt modelId="{92146614-E8B5-4E78-B70A-5E98FCED7BC5}" type="sibTrans" cxnId="{A125BF54-740E-45BA-80C1-29045F7903C6}">
      <dgm:prSet/>
      <dgm:spPr/>
      <dgm:t>
        <a:bodyPr/>
        <a:lstStyle/>
        <a:p>
          <a:endParaRPr lang="en-GB" sz="1400"/>
        </a:p>
      </dgm:t>
    </dgm:pt>
    <dgm:pt modelId="{95CE0409-8BE0-48EF-B86A-8A8C95DE73BA}">
      <dgm:prSet phldrT="[Text]" custT="1"/>
      <dgm:spPr/>
      <dgm:t>
        <a:bodyPr/>
        <a:lstStyle/>
        <a:p>
          <a:r>
            <a:rPr lang="en-GB" sz="1400" dirty="0" smtClean="0"/>
            <a:t>Mar 2013</a:t>
          </a:r>
          <a:endParaRPr lang="en-GB" sz="1400" dirty="0"/>
        </a:p>
      </dgm:t>
    </dgm:pt>
    <dgm:pt modelId="{F26DD391-1596-45CC-8374-CADC1CD263CB}" type="parTrans" cxnId="{2FE77267-B99D-4F20-817E-222B7F3F56C6}">
      <dgm:prSet/>
      <dgm:spPr/>
      <dgm:t>
        <a:bodyPr/>
        <a:lstStyle/>
        <a:p>
          <a:endParaRPr lang="en-GB" sz="1400"/>
        </a:p>
      </dgm:t>
    </dgm:pt>
    <dgm:pt modelId="{814E8B9E-116D-495B-A7EB-EDC64C491C60}" type="sibTrans" cxnId="{2FE77267-B99D-4F20-817E-222B7F3F56C6}">
      <dgm:prSet/>
      <dgm:spPr/>
      <dgm:t>
        <a:bodyPr/>
        <a:lstStyle/>
        <a:p>
          <a:endParaRPr lang="en-GB" sz="1400"/>
        </a:p>
      </dgm:t>
    </dgm:pt>
    <dgm:pt modelId="{6EDA3FB0-518A-44FF-97AC-D1987C378746}">
      <dgm:prSet phldrT="[Text]" custT="1"/>
      <dgm:spPr/>
      <dgm:t>
        <a:bodyPr/>
        <a:lstStyle/>
        <a:p>
          <a:r>
            <a:rPr lang="en-GB" sz="1400" dirty="0" smtClean="0"/>
            <a:t>Taxonomies get used for 2</a:t>
          </a:r>
          <a:r>
            <a:rPr lang="en-GB" sz="1400" baseline="30000" dirty="0" smtClean="0"/>
            <a:t>nd</a:t>
          </a:r>
          <a:r>
            <a:rPr lang="en-GB" sz="1400" dirty="0" smtClean="0"/>
            <a:t> level reporting</a:t>
          </a:r>
          <a:endParaRPr lang="en-GB" sz="1400" dirty="0"/>
        </a:p>
      </dgm:t>
    </dgm:pt>
    <dgm:pt modelId="{0CFD244E-A884-4CAD-9BED-C766D515EF7C}" type="parTrans" cxnId="{D598E58A-6AB0-45AC-94FE-A01C85C76FD6}">
      <dgm:prSet/>
      <dgm:spPr/>
      <dgm:t>
        <a:bodyPr/>
        <a:lstStyle/>
        <a:p>
          <a:endParaRPr lang="en-GB" sz="1400"/>
        </a:p>
      </dgm:t>
    </dgm:pt>
    <dgm:pt modelId="{73104653-0FF7-42D6-AF63-97B0335794D2}" type="sibTrans" cxnId="{D598E58A-6AB0-45AC-94FE-A01C85C76FD6}">
      <dgm:prSet/>
      <dgm:spPr/>
      <dgm:t>
        <a:bodyPr/>
        <a:lstStyle/>
        <a:p>
          <a:endParaRPr lang="en-GB" sz="1400"/>
        </a:p>
      </dgm:t>
    </dgm:pt>
    <dgm:pt modelId="{53A644E4-69DE-4D80-851B-2CF8B6CC0331}">
      <dgm:prSet custT="1"/>
      <dgm:spPr/>
      <dgm:t>
        <a:bodyPr/>
        <a:lstStyle/>
        <a:p>
          <a:r>
            <a:rPr lang="en-GB" sz="1400" dirty="0" smtClean="0">
              <a:solidFill>
                <a:srgbClr val="FF0000"/>
              </a:solidFill>
            </a:rPr>
            <a:t>D day </a:t>
          </a:r>
          <a:r>
            <a:rPr lang="en-GB" sz="1400" dirty="0" smtClean="0"/>
            <a:t>+ 2w</a:t>
          </a:r>
          <a:endParaRPr lang="en-GB" sz="1400" dirty="0"/>
        </a:p>
      </dgm:t>
    </dgm:pt>
    <dgm:pt modelId="{0305B08C-6653-4D8B-99FA-5B425DD608F1}" type="parTrans" cxnId="{DE39F255-4182-49BE-BE97-3BB3A5097DDA}">
      <dgm:prSet/>
      <dgm:spPr/>
      <dgm:t>
        <a:bodyPr/>
        <a:lstStyle/>
        <a:p>
          <a:endParaRPr lang="en-GB" sz="1400"/>
        </a:p>
      </dgm:t>
    </dgm:pt>
    <dgm:pt modelId="{E640D97F-2F5F-4D3D-9EF9-E95D4A43DF00}" type="sibTrans" cxnId="{DE39F255-4182-49BE-BE97-3BB3A5097DDA}">
      <dgm:prSet/>
      <dgm:spPr/>
      <dgm:t>
        <a:bodyPr/>
        <a:lstStyle/>
        <a:p>
          <a:endParaRPr lang="en-GB" sz="1400"/>
        </a:p>
      </dgm:t>
    </dgm:pt>
    <dgm:pt modelId="{53CA694E-7378-4A5E-A9F7-EDCCDF455CFE}">
      <dgm:prSet custT="1"/>
      <dgm:spPr/>
      <dgm:t>
        <a:bodyPr/>
        <a:lstStyle/>
        <a:p>
          <a:r>
            <a:rPr lang="en-GB" sz="1400" dirty="0" smtClean="0"/>
            <a:t>XBRL Subgroup of EBA gets consulted</a:t>
          </a:r>
          <a:endParaRPr lang="en-GB" sz="1400" dirty="0"/>
        </a:p>
      </dgm:t>
    </dgm:pt>
    <dgm:pt modelId="{26F53358-8ABD-4176-8DC0-FFC04F7EA76C}" type="parTrans" cxnId="{83CD5BAC-A97F-4DCC-9E27-DA58B0C40602}">
      <dgm:prSet/>
      <dgm:spPr/>
      <dgm:t>
        <a:bodyPr/>
        <a:lstStyle/>
        <a:p>
          <a:endParaRPr lang="en-GB" sz="1400"/>
        </a:p>
      </dgm:t>
    </dgm:pt>
    <dgm:pt modelId="{1191F20D-B86D-4EAA-A8AC-575DAD23F475}" type="sibTrans" cxnId="{83CD5BAC-A97F-4DCC-9E27-DA58B0C40602}">
      <dgm:prSet/>
      <dgm:spPr/>
      <dgm:t>
        <a:bodyPr/>
        <a:lstStyle/>
        <a:p>
          <a:endParaRPr lang="en-GB" sz="1400"/>
        </a:p>
      </dgm:t>
    </dgm:pt>
    <dgm:pt modelId="{35D6D914-8B5B-4FA4-91A7-EDF91F94570C}">
      <dgm:prSet custT="1"/>
      <dgm:spPr/>
      <dgm:t>
        <a:bodyPr/>
        <a:lstStyle/>
        <a:p>
          <a:r>
            <a:rPr lang="en-GB" sz="1400" dirty="0" smtClean="0"/>
            <a:t>Quality review according to Quality handbook </a:t>
          </a:r>
          <a:endParaRPr lang="en-GB" sz="1400" dirty="0"/>
        </a:p>
      </dgm:t>
    </dgm:pt>
    <dgm:pt modelId="{577E382E-22BE-4322-B16D-4730CA2ECA42}" type="parTrans" cxnId="{E71BFDDE-9978-4FDD-8E93-6A4EC4D78D34}">
      <dgm:prSet/>
      <dgm:spPr/>
      <dgm:t>
        <a:bodyPr/>
        <a:lstStyle/>
        <a:p>
          <a:endParaRPr lang="en-GB" sz="1400"/>
        </a:p>
      </dgm:t>
    </dgm:pt>
    <dgm:pt modelId="{D552160A-1CB3-4906-BE30-079FC7BC3720}" type="sibTrans" cxnId="{E71BFDDE-9978-4FDD-8E93-6A4EC4D78D34}">
      <dgm:prSet/>
      <dgm:spPr/>
      <dgm:t>
        <a:bodyPr/>
        <a:lstStyle/>
        <a:p>
          <a:endParaRPr lang="en-GB" sz="1400"/>
        </a:p>
      </dgm:t>
    </dgm:pt>
    <dgm:pt modelId="{E539987E-1D3E-46EA-AB9D-C1F73FED6672}">
      <dgm:prSet custT="1"/>
      <dgm:spPr/>
      <dgm:t>
        <a:bodyPr/>
        <a:lstStyle/>
        <a:p>
          <a:r>
            <a:rPr lang="en-GB" sz="1200" dirty="0" smtClean="0">
              <a:solidFill>
                <a:srgbClr val="FF0000"/>
              </a:solidFill>
            </a:rPr>
            <a:t> D day  </a:t>
          </a:r>
          <a:r>
            <a:rPr lang="en-GB" sz="1400" dirty="0" smtClean="0"/>
            <a:t>2012</a:t>
          </a:r>
          <a:endParaRPr lang="en-GB" sz="1400" dirty="0"/>
        </a:p>
      </dgm:t>
    </dgm:pt>
    <dgm:pt modelId="{EFBC8AD6-97B0-412F-88B8-C0DC489AC9C3}" type="parTrans" cxnId="{7F4294EF-F5CF-4FC2-86D3-7B37CB87CF4D}">
      <dgm:prSet/>
      <dgm:spPr/>
      <dgm:t>
        <a:bodyPr/>
        <a:lstStyle/>
        <a:p>
          <a:endParaRPr lang="en-GB" sz="1400"/>
        </a:p>
      </dgm:t>
    </dgm:pt>
    <dgm:pt modelId="{9931483A-30AB-4CE2-9035-4B76E33481F6}" type="sibTrans" cxnId="{7F4294EF-F5CF-4FC2-86D3-7B37CB87CF4D}">
      <dgm:prSet/>
      <dgm:spPr/>
      <dgm:t>
        <a:bodyPr/>
        <a:lstStyle/>
        <a:p>
          <a:endParaRPr lang="en-GB" sz="1400"/>
        </a:p>
      </dgm:t>
    </dgm:pt>
    <dgm:pt modelId="{270A29A3-94E7-4915-8030-4966B5FD6289}">
      <dgm:prSet custT="1"/>
      <dgm:spPr/>
      <dgm:t>
        <a:bodyPr/>
        <a:lstStyle/>
        <a:p>
          <a:r>
            <a:rPr lang="en-GB" sz="1400" dirty="0" smtClean="0">
              <a:solidFill>
                <a:srgbClr val="FF0000"/>
              </a:solidFill>
            </a:rPr>
            <a:t>D day </a:t>
          </a:r>
          <a:r>
            <a:rPr lang="en-GB" sz="1400" dirty="0" smtClean="0"/>
            <a:t>+ 7w</a:t>
          </a:r>
          <a:endParaRPr lang="en-GB" sz="1400" dirty="0"/>
        </a:p>
      </dgm:t>
    </dgm:pt>
    <dgm:pt modelId="{04BA01A6-8F1B-4301-80EA-87A4B1F5A91E}" type="parTrans" cxnId="{DFA378C3-4E23-46D7-A503-89C721ABD2AA}">
      <dgm:prSet/>
      <dgm:spPr/>
      <dgm:t>
        <a:bodyPr/>
        <a:lstStyle/>
        <a:p>
          <a:endParaRPr lang="en-GB" sz="1400"/>
        </a:p>
      </dgm:t>
    </dgm:pt>
    <dgm:pt modelId="{7DDE950F-6954-4C93-9B64-4E426FF0835A}" type="sibTrans" cxnId="{DFA378C3-4E23-46D7-A503-89C721ABD2AA}">
      <dgm:prSet/>
      <dgm:spPr/>
      <dgm:t>
        <a:bodyPr/>
        <a:lstStyle/>
        <a:p>
          <a:endParaRPr lang="en-GB" sz="1400"/>
        </a:p>
      </dgm:t>
    </dgm:pt>
    <dgm:pt modelId="{44444F44-DA87-43AF-83F8-C081B5DA5522}">
      <dgm:prSet custT="1"/>
      <dgm:spPr/>
      <dgm:t>
        <a:bodyPr/>
        <a:lstStyle/>
        <a:p>
          <a:r>
            <a:rPr lang="en-GB" sz="1400" dirty="0" smtClean="0"/>
            <a:t>DPM is finished</a:t>
          </a:r>
          <a:endParaRPr lang="en-GB" sz="1400" dirty="0"/>
        </a:p>
      </dgm:t>
    </dgm:pt>
    <dgm:pt modelId="{32DC17C9-DD9A-4EB1-9E08-1CB154ACDD2F}" type="parTrans" cxnId="{10544A5D-818F-4968-934B-4F0BAEF18F14}">
      <dgm:prSet/>
      <dgm:spPr/>
      <dgm:t>
        <a:bodyPr/>
        <a:lstStyle/>
        <a:p>
          <a:endParaRPr lang="en-GB" sz="1400"/>
        </a:p>
      </dgm:t>
    </dgm:pt>
    <dgm:pt modelId="{3AE4562F-09C4-4D6C-99E5-E3F9632397F7}" type="sibTrans" cxnId="{10544A5D-818F-4968-934B-4F0BAEF18F14}">
      <dgm:prSet/>
      <dgm:spPr/>
      <dgm:t>
        <a:bodyPr/>
        <a:lstStyle/>
        <a:p>
          <a:endParaRPr lang="en-GB" sz="1400"/>
        </a:p>
      </dgm:t>
    </dgm:pt>
    <dgm:pt modelId="{EEF08DA1-FB0C-4BB7-B1CB-9EBE648765EA}">
      <dgm:prSet custT="1"/>
      <dgm:spPr/>
      <dgm:t>
        <a:bodyPr/>
        <a:lstStyle/>
        <a:p>
          <a:r>
            <a:rPr lang="en-GB" sz="1400" dirty="0" smtClean="0"/>
            <a:t>Automatic generation of taxonomy and test </a:t>
          </a:r>
          <a:endParaRPr lang="en-GB" sz="1400" dirty="0"/>
        </a:p>
      </dgm:t>
    </dgm:pt>
    <dgm:pt modelId="{419A5D3D-FEBD-4AC6-9436-8788813A4F82}" type="parTrans" cxnId="{8C57B7EA-A341-469A-84FF-BA405668F8D1}">
      <dgm:prSet/>
      <dgm:spPr/>
      <dgm:t>
        <a:bodyPr/>
        <a:lstStyle/>
        <a:p>
          <a:endParaRPr lang="en-GB" sz="1400"/>
        </a:p>
      </dgm:t>
    </dgm:pt>
    <dgm:pt modelId="{4394DE57-8ECB-42EE-9FD7-0CB0366F9159}" type="sibTrans" cxnId="{8C57B7EA-A341-469A-84FF-BA405668F8D1}">
      <dgm:prSet/>
      <dgm:spPr/>
      <dgm:t>
        <a:bodyPr/>
        <a:lstStyle/>
        <a:p>
          <a:endParaRPr lang="en-GB" sz="1400"/>
        </a:p>
      </dgm:t>
    </dgm:pt>
    <dgm:pt modelId="{679C5698-FCBD-46FD-91D7-BFF18AC1E043}">
      <dgm:prSet custT="1"/>
      <dgm:spPr/>
      <dgm:t>
        <a:bodyPr/>
        <a:lstStyle/>
        <a:p>
          <a:r>
            <a:rPr lang="en-GB" sz="1200" dirty="0" smtClean="0">
              <a:solidFill>
                <a:srgbClr val="FF0000"/>
              </a:solidFill>
            </a:rPr>
            <a:t>D day </a:t>
          </a:r>
          <a:r>
            <a:rPr lang="en-GB" sz="1200" dirty="0" smtClean="0"/>
            <a:t>+ 10w</a:t>
          </a:r>
          <a:endParaRPr lang="en-GB" sz="1200" dirty="0"/>
        </a:p>
      </dgm:t>
    </dgm:pt>
    <dgm:pt modelId="{99808607-8C14-4102-A5A4-2FCD0189CE09}" type="parTrans" cxnId="{ACFF1E1E-3EA3-4448-B144-DBF40AE4BF58}">
      <dgm:prSet/>
      <dgm:spPr/>
      <dgm:t>
        <a:bodyPr/>
        <a:lstStyle/>
        <a:p>
          <a:endParaRPr lang="en-GB" sz="1400"/>
        </a:p>
      </dgm:t>
    </dgm:pt>
    <dgm:pt modelId="{C6DA4B18-31AA-4DAC-9E88-C9A1D6663510}" type="sibTrans" cxnId="{ACFF1E1E-3EA3-4448-B144-DBF40AE4BF58}">
      <dgm:prSet/>
      <dgm:spPr/>
      <dgm:t>
        <a:bodyPr/>
        <a:lstStyle/>
        <a:p>
          <a:endParaRPr lang="en-GB" sz="1400"/>
        </a:p>
      </dgm:t>
    </dgm:pt>
    <dgm:pt modelId="{7695DDCE-A847-4020-8553-BAAAFE28A828}">
      <dgm:prSet custT="1"/>
      <dgm:spPr/>
      <dgm:t>
        <a:bodyPr/>
        <a:lstStyle/>
        <a:p>
          <a:r>
            <a:rPr lang="en-GB" sz="1400" b="1" dirty="0" smtClean="0"/>
            <a:t>Public consultation on FINREP and COREP of 2 weeks</a:t>
          </a:r>
          <a:endParaRPr lang="en-GB" sz="1400" b="1" dirty="0"/>
        </a:p>
      </dgm:t>
    </dgm:pt>
    <dgm:pt modelId="{96738F90-283A-456D-B00F-572DFE8C46C0}" type="parTrans" cxnId="{C2608D1C-DC88-4A5A-AD19-0ECEF7FFF907}">
      <dgm:prSet/>
      <dgm:spPr/>
      <dgm:t>
        <a:bodyPr/>
        <a:lstStyle/>
        <a:p>
          <a:endParaRPr lang="en-GB" sz="1400"/>
        </a:p>
      </dgm:t>
    </dgm:pt>
    <dgm:pt modelId="{11037702-1E26-4A94-AD61-505CC40D06C3}" type="sibTrans" cxnId="{C2608D1C-DC88-4A5A-AD19-0ECEF7FFF907}">
      <dgm:prSet/>
      <dgm:spPr/>
      <dgm:t>
        <a:bodyPr/>
        <a:lstStyle/>
        <a:p>
          <a:endParaRPr lang="en-GB" sz="1400"/>
        </a:p>
      </dgm:t>
    </dgm:pt>
    <dgm:pt modelId="{568B4BBF-A9A4-4A90-9BDB-66F41D649A0C}">
      <dgm:prSet custT="1"/>
      <dgm:spPr/>
      <dgm:t>
        <a:bodyPr/>
        <a:lstStyle/>
        <a:p>
          <a:r>
            <a:rPr lang="en-GB" sz="1400" dirty="0" smtClean="0"/>
            <a:t>Final Taxonomies get released</a:t>
          </a:r>
          <a:endParaRPr lang="en-GB" sz="1400" dirty="0"/>
        </a:p>
      </dgm:t>
    </dgm:pt>
    <dgm:pt modelId="{ADB99DCC-2D8F-414F-AE6B-F6229EB84B35}" type="parTrans" cxnId="{458DD41D-67A9-4EBA-BF76-3AB7CF9E00EA}">
      <dgm:prSet/>
      <dgm:spPr/>
      <dgm:t>
        <a:bodyPr/>
        <a:lstStyle/>
        <a:p>
          <a:endParaRPr lang="en-GB" sz="1400"/>
        </a:p>
      </dgm:t>
    </dgm:pt>
    <dgm:pt modelId="{E8362E60-16EA-4580-A808-B9CDD54C71C3}" type="sibTrans" cxnId="{458DD41D-67A9-4EBA-BF76-3AB7CF9E00EA}">
      <dgm:prSet/>
      <dgm:spPr/>
      <dgm:t>
        <a:bodyPr/>
        <a:lstStyle/>
        <a:p>
          <a:endParaRPr lang="en-GB" sz="1400"/>
        </a:p>
      </dgm:t>
    </dgm:pt>
    <dgm:pt modelId="{D132FECF-4B60-4348-8B6E-859F2641B5B7}" type="pres">
      <dgm:prSet presAssocID="{61640205-45EE-481A-8470-A96E673057F1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82536848-F7C4-4E74-B187-985F9F11C72B}" type="pres">
      <dgm:prSet presAssocID="{8C2D1ED5-FAE3-48BF-B609-6E9488717CF6}" presName="composite" presStyleCnt="0"/>
      <dgm:spPr/>
      <dgm:t>
        <a:bodyPr/>
        <a:lstStyle/>
        <a:p>
          <a:endParaRPr lang="en-GB"/>
        </a:p>
      </dgm:t>
    </dgm:pt>
    <dgm:pt modelId="{264C6FBE-5C2B-44CF-A866-9CAF8BD45171}" type="pres">
      <dgm:prSet presAssocID="{8C2D1ED5-FAE3-48BF-B609-6E9488717CF6}" presName="parentText" presStyleLbl="alignNode1" presStyleIdx="0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5E6C38-1094-4F9D-B28F-C50789517270}" type="pres">
      <dgm:prSet presAssocID="{8C2D1ED5-FAE3-48BF-B609-6E9488717CF6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CCDF6BC-51C7-4BCE-8A79-8948B5F035B2}" type="pres">
      <dgm:prSet presAssocID="{5F5DA483-416A-4193-B271-689F143C14F6}" presName="sp" presStyleCnt="0"/>
      <dgm:spPr/>
      <dgm:t>
        <a:bodyPr/>
        <a:lstStyle/>
        <a:p>
          <a:endParaRPr lang="en-GB"/>
        </a:p>
      </dgm:t>
    </dgm:pt>
    <dgm:pt modelId="{8340077B-21F5-479B-A2B6-4BFC7BD67F8F}" type="pres">
      <dgm:prSet presAssocID="{E539987E-1D3E-46EA-AB9D-C1F73FED6672}" presName="composite" presStyleCnt="0"/>
      <dgm:spPr/>
    </dgm:pt>
    <dgm:pt modelId="{64F258FF-9F11-4E79-BD5F-6334C23E4DB8}" type="pres">
      <dgm:prSet presAssocID="{E539987E-1D3E-46EA-AB9D-C1F73FED6672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B36890E-2B09-4CA2-8DFB-09DC380E5C14}" type="pres">
      <dgm:prSet presAssocID="{E539987E-1D3E-46EA-AB9D-C1F73FED6672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57E923E-28D8-4CD3-9AA2-7FAB7D4A75CE}" type="pres">
      <dgm:prSet presAssocID="{9931483A-30AB-4CE2-9035-4B76E33481F6}" presName="sp" presStyleCnt="0"/>
      <dgm:spPr/>
    </dgm:pt>
    <dgm:pt modelId="{92D0CC3E-C82F-439F-BD60-77C08E17D50D}" type="pres">
      <dgm:prSet presAssocID="{53A644E4-69DE-4D80-851B-2CF8B6CC0331}" presName="composite" presStyleCnt="0"/>
      <dgm:spPr/>
      <dgm:t>
        <a:bodyPr/>
        <a:lstStyle/>
        <a:p>
          <a:endParaRPr lang="en-GB"/>
        </a:p>
      </dgm:t>
    </dgm:pt>
    <dgm:pt modelId="{74984919-902E-4507-9280-B9D58E8326E2}" type="pres">
      <dgm:prSet presAssocID="{53A644E4-69DE-4D80-851B-2CF8B6CC0331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459598-FE07-4941-9480-1C23D32116AC}" type="pres">
      <dgm:prSet presAssocID="{53A644E4-69DE-4D80-851B-2CF8B6CC0331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FDB14B-B247-4373-82B5-83EB839D1C7C}" type="pres">
      <dgm:prSet presAssocID="{E640D97F-2F5F-4D3D-9EF9-E95D4A43DF00}" presName="sp" presStyleCnt="0"/>
      <dgm:spPr/>
      <dgm:t>
        <a:bodyPr/>
        <a:lstStyle/>
        <a:p>
          <a:endParaRPr lang="en-GB"/>
        </a:p>
      </dgm:t>
    </dgm:pt>
    <dgm:pt modelId="{67648FB3-3069-4B78-971C-B13E676E157B}" type="pres">
      <dgm:prSet presAssocID="{B6417274-08EF-461D-99E3-06F4AFA19CBE}" presName="composite" presStyleCnt="0"/>
      <dgm:spPr/>
      <dgm:t>
        <a:bodyPr/>
        <a:lstStyle/>
        <a:p>
          <a:endParaRPr lang="en-GB"/>
        </a:p>
      </dgm:t>
    </dgm:pt>
    <dgm:pt modelId="{8C3C3599-CE62-439E-BCA0-66AB320E5157}" type="pres">
      <dgm:prSet presAssocID="{B6417274-08EF-461D-99E3-06F4AFA19CBE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C93BC5-345F-49A1-A984-4614F0407CB2}" type="pres">
      <dgm:prSet presAssocID="{B6417274-08EF-461D-99E3-06F4AFA19CBE}" presName="descendantText" presStyleLbl="alignAcc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386D8C0-A3B7-4734-86C9-828D680983F7}" type="pres">
      <dgm:prSet presAssocID="{C8257900-9DDA-49FD-A122-58E71CA91AC4}" presName="sp" presStyleCnt="0"/>
      <dgm:spPr/>
      <dgm:t>
        <a:bodyPr/>
        <a:lstStyle/>
        <a:p>
          <a:endParaRPr lang="en-GB"/>
        </a:p>
      </dgm:t>
    </dgm:pt>
    <dgm:pt modelId="{CDC040DA-6D28-436C-A2C2-118F386CC097}" type="pres">
      <dgm:prSet presAssocID="{270A29A3-94E7-4915-8030-4966B5FD6289}" presName="composite" presStyleCnt="0"/>
      <dgm:spPr/>
    </dgm:pt>
    <dgm:pt modelId="{C5945541-68DE-47A3-B847-01D0330C3A94}" type="pres">
      <dgm:prSet presAssocID="{270A29A3-94E7-4915-8030-4966B5FD6289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A4A126-BBCB-4BD0-B105-C615D326DB8F}" type="pres">
      <dgm:prSet presAssocID="{270A29A3-94E7-4915-8030-4966B5FD6289}" presName="descendantText" presStyleLbl="alignAcc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E60915-F640-4623-8084-102BC130085E}" type="pres">
      <dgm:prSet presAssocID="{7DDE950F-6954-4C93-9B64-4E426FF0835A}" presName="sp" presStyleCnt="0"/>
      <dgm:spPr/>
    </dgm:pt>
    <dgm:pt modelId="{D078F74C-D38F-4281-BD62-045408417025}" type="pres">
      <dgm:prSet presAssocID="{679C5698-FCBD-46FD-91D7-BFF18AC1E043}" presName="composite" presStyleCnt="0"/>
      <dgm:spPr/>
    </dgm:pt>
    <dgm:pt modelId="{2252C4B5-0DC6-4EF0-A3C7-B1510E1A9143}" type="pres">
      <dgm:prSet presAssocID="{679C5698-FCBD-46FD-91D7-BFF18AC1E043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9A74E8-D99A-4C5C-88ED-7B3B1FF05F96}" type="pres">
      <dgm:prSet presAssocID="{679C5698-FCBD-46FD-91D7-BFF18AC1E043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A4792A-A152-497F-A8A3-54CAFD874574}" type="pres">
      <dgm:prSet presAssocID="{C6DA4B18-31AA-4DAC-9E88-C9A1D6663510}" presName="sp" presStyleCnt="0"/>
      <dgm:spPr/>
    </dgm:pt>
    <dgm:pt modelId="{FFFAA731-7D74-44AE-9CD5-CE1687EF4344}" type="pres">
      <dgm:prSet presAssocID="{95CE0409-8BE0-48EF-B86A-8A8C95DE73BA}" presName="composite" presStyleCnt="0"/>
      <dgm:spPr/>
      <dgm:t>
        <a:bodyPr/>
        <a:lstStyle/>
        <a:p>
          <a:endParaRPr lang="en-GB"/>
        </a:p>
      </dgm:t>
    </dgm:pt>
    <dgm:pt modelId="{F3C267BB-03FB-473C-BD75-27BE3FFAE117}" type="pres">
      <dgm:prSet presAssocID="{95CE0409-8BE0-48EF-B86A-8A8C95DE73BA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D0FC5AB-025F-48E9-ACB7-7912DCF34413}" type="pres">
      <dgm:prSet presAssocID="{95CE0409-8BE0-48EF-B86A-8A8C95DE73BA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C205991-0D7B-42CE-8E24-143292A40E52}" type="presOf" srcId="{95CE0409-8BE0-48EF-B86A-8A8C95DE73BA}" destId="{F3C267BB-03FB-473C-BD75-27BE3FFAE117}" srcOrd="0" destOrd="0" presId="urn:microsoft.com/office/officeart/2005/8/layout/chevron2"/>
    <dgm:cxn modelId="{B5BF3754-5694-4F10-A6BB-154433A38BB3}" srcId="{8C2D1ED5-FAE3-48BF-B609-6E9488717CF6}" destId="{6B40DFAB-63A8-4E10-AB67-7068F877FA1B}" srcOrd="0" destOrd="0" parTransId="{E648051F-805B-458B-91F1-DE87CC28BFAF}" sibTransId="{10F0B835-985B-4D8A-8531-8ED26397C056}"/>
    <dgm:cxn modelId="{7225E5F3-2573-44D5-8E62-E7C7E19A3948}" type="presOf" srcId="{8C2D1ED5-FAE3-48BF-B609-6E9488717CF6}" destId="{264C6FBE-5C2B-44CF-A866-9CAF8BD45171}" srcOrd="0" destOrd="0" presId="urn:microsoft.com/office/officeart/2005/8/layout/chevron2"/>
    <dgm:cxn modelId="{7D2744D2-3717-4598-9597-AB8FE8685B2F}" type="presOf" srcId="{44444F44-DA87-43AF-83F8-C081B5DA5522}" destId="{3B36890E-2B09-4CA2-8DFB-09DC380E5C14}" srcOrd="0" destOrd="0" presId="urn:microsoft.com/office/officeart/2005/8/layout/chevron2"/>
    <dgm:cxn modelId="{E71BFDDE-9978-4FDD-8E93-6A4EC4D78D34}" srcId="{53A644E4-69DE-4D80-851B-2CF8B6CC0331}" destId="{35D6D914-8B5B-4FA4-91A7-EDF91F94570C}" srcOrd="1" destOrd="0" parTransId="{577E382E-22BE-4322-B16D-4730CA2ECA42}" sibTransId="{D552160A-1CB3-4906-BE30-079FC7BC3720}"/>
    <dgm:cxn modelId="{3925FA54-E752-40AB-BA44-BB4C689902C4}" type="presOf" srcId="{EEF08DA1-FB0C-4BB7-B1CB-9EBE648765EA}" destId="{3B36890E-2B09-4CA2-8DFB-09DC380E5C14}" srcOrd="0" destOrd="1" presId="urn:microsoft.com/office/officeart/2005/8/layout/chevron2"/>
    <dgm:cxn modelId="{2D48421E-DBFB-42A3-9DCD-7C96522C5C0F}" type="presOf" srcId="{35D6D914-8B5B-4FA4-91A7-EDF91F94570C}" destId="{16459598-FE07-4941-9480-1C23D32116AC}" srcOrd="0" destOrd="1" presId="urn:microsoft.com/office/officeart/2005/8/layout/chevron2"/>
    <dgm:cxn modelId="{7D11DC47-0334-47C8-83C4-CE5DD58952B7}" srcId="{61640205-45EE-481A-8470-A96E673057F1}" destId="{B6417274-08EF-461D-99E3-06F4AFA19CBE}" srcOrd="3" destOrd="0" parTransId="{14343907-7C7B-49A1-A3A7-25D3F54446AB}" sibTransId="{C8257900-9DDA-49FD-A122-58E71CA91AC4}"/>
    <dgm:cxn modelId="{ACFF1E1E-3EA3-4448-B144-DBF40AE4BF58}" srcId="{61640205-45EE-481A-8470-A96E673057F1}" destId="{679C5698-FCBD-46FD-91D7-BFF18AC1E043}" srcOrd="5" destOrd="0" parTransId="{99808607-8C14-4102-A5A4-2FCD0189CE09}" sibTransId="{C6DA4B18-31AA-4DAC-9E88-C9A1D6663510}"/>
    <dgm:cxn modelId="{0AE2D5FD-2C0B-40D5-BC48-85427E6D0CDC}" srcId="{61640205-45EE-481A-8470-A96E673057F1}" destId="{8C2D1ED5-FAE3-48BF-B609-6E9488717CF6}" srcOrd="0" destOrd="0" parTransId="{26723065-A1D6-41DC-8F3C-9F3404B95309}" sibTransId="{5F5DA483-416A-4193-B271-689F143C14F6}"/>
    <dgm:cxn modelId="{DE39F255-4182-49BE-BE97-3BB3A5097DDA}" srcId="{61640205-45EE-481A-8470-A96E673057F1}" destId="{53A644E4-69DE-4D80-851B-2CF8B6CC0331}" srcOrd="2" destOrd="0" parTransId="{0305B08C-6653-4D8B-99FA-5B425DD608F1}" sibTransId="{E640D97F-2F5F-4D3D-9EF9-E95D4A43DF00}"/>
    <dgm:cxn modelId="{A2BC32EE-347F-494D-9E41-3AF03D750A35}" type="presOf" srcId="{6EDA3FB0-518A-44FF-97AC-D1987C378746}" destId="{8D0FC5AB-025F-48E9-ACB7-7912DCF34413}" srcOrd="0" destOrd="0" presId="urn:microsoft.com/office/officeart/2005/8/layout/chevron2"/>
    <dgm:cxn modelId="{537B754A-84B8-49B1-9B7A-C9AAFAEB207D}" type="presOf" srcId="{35D7E471-F8E3-46B0-85B2-4C993FF375D1}" destId="{B4C93BC5-345F-49A1-A984-4614F0407CB2}" srcOrd="0" destOrd="0" presId="urn:microsoft.com/office/officeart/2005/8/layout/chevron2"/>
    <dgm:cxn modelId="{458DD41D-67A9-4EBA-BF76-3AB7CF9E00EA}" srcId="{679C5698-FCBD-46FD-91D7-BFF18AC1E043}" destId="{568B4BBF-A9A4-4A90-9BDB-66F41D649A0C}" srcOrd="0" destOrd="0" parTransId="{ADB99DCC-2D8F-414F-AE6B-F6229EB84B35}" sibTransId="{E8362E60-16EA-4580-A808-B9CDD54C71C3}"/>
    <dgm:cxn modelId="{692B3C5F-EA5A-44CF-97EF-77B32490293B}" type="presOf" srcId="{568B4BBF-A9A4-4A90-9BDB-66F41D649A0C}" destId="{779A74E8-D99A-4C5C-88ED-7B3B1FF05F96}" srcOrd="0" destOrd="0" presId="urn:microsoft.com/office/officeart/2005/8/layout/chevron2"/>
    <dgm:cxn modelId="{A125BF54-740E-45BA-80C1-29045F7903C6}" srcId="{B6417274-08EF-461D-99E3-06F4AFA19CBE}" destId="{35D7E471-F8E3-46B0-85B2-4C993FF375D1}" srcOrd="0" destOrd="0" parTransId="{DDB862E0-4417-42A1-9248-D90543BC83BC}" sibTransId="{92146614-E8B5-4E78-B70A-5E98FCED7BC5}"/>
    <dgm:cxn modelId="{C2608D1C-DC88-4A5A-AD19-0ECEF7FFF907}" srcId="{270A29A3-94E7-4915-8030-4966B5FD6289}" destId="{7695DDCE-A847-4020-8553-BAAAFE28A828}" srcOrd="0" destOrd="0" parTransId="{96738F90-283A-456D-B00F-572DFE8C46C0}" sibTransId="{11037702-1E26-4A94-AD61-505CC40D06C3}"/>
    <dgm:cxn modelId="{009AF323-1C07-4214-8B41-A9758BAB814E}" type="presOf" srcId="{61640205-45EE-481A-8470-A96E673057F1}" destId="{D132FECF-4B60-4348-8B6E-859F2641B5B7}" srcOrd="0" destOrd="0" presId="urn:microsoft.com/office/officeart/2005/8/layout/chevron2"/>
    <dgm:cxn modelId="{83CD5BAC-A97F-4DCC-9E27-DA58B0C40602}" srcId="{53A644E4-69DE-4D80-851B-2CF8B6CC0331}" destId="{53CA694E-7378-4A5E-A9F7-EDCCDF455CFE}" srcOrd="0" destOrd="0" parTransId="{26F53358-8ABD-4176-8DC0-FFC04F7EA76C}" sibTransId="{1191F20D-B86D-4EAA-A8AC-575DAD23F475}"/>
    <dgm:cxn modelId="{DFA378C3-4E23-46D7-A503-89C721ABD2AA}" srcId="{61640205-45EE-481A-8470-A96E673057F1}" destId="{270A29A3-94E7-4915-8030-4966B5FD6289}" srcOrd="4" destOrd="0" parTransId="{04BA01A6-8F1B-4301-80EA-87A4B1F5A91E}" sibTransId="{7DDE950F-6954-4C93-9B64-4E426FF0835A}"/>
    <dgm:cxn modelId="{D598E58A-6AB0-45AC-94FE-A01C85C76FD6}" srcId="{95CE0409-8BE0-48EF-B86A-8A8C95DE73BA}" destId="{6EDA3FB0-518A-44FF-97AC-D1987C378746}" srcOrd="0" destOrd="0" parTransId="{0CFD244E-A884-4CAD-9BED-C766D515EF7C}" sibTransId="{73104653-0FF7-42D6-AF63-97B0335794D2}"/>
    <dgm:cxn modelId="{FB55DFF6-241E-4697-B199-9EB5063212E8}" type="presOf" srcId="{7695DDCE-A847-4020-8553-BAAAFE28A828}" destId="{4EA4A126-BBCB-4BD0-B105-C615D326DB8F}" srcOrd="0" destOrd="0" presId="urn:microsoft.com/office/officeart/2005/8/layout/chevron2"/>
    <dgm:cxn modelId="{7F4294EF-F5CF-4FC2-86D3-7B37CB87CF4D}" srcId="{61640205-45EE-481A-8470-A96E673057F1}" destId="{E539987E-1D3E-46EA-AB9D-C1F73FED6672}" srcOrd="1" destOrd="0" parTransId="{EFBC8AD6-97B0-412F-88B8-C0DC489AC9C3}" sibTransId="{9931483A-30AB-4CE2-9035-4B76E33481F6}"/>
    <dgm:cxn modelId="{8C57B7EA-A341-469A-84FF-BA405668F8D1}" srcId="{E539987E-1D3E-46EA-AB9D-C1F73FED6672}" destId="{EEF08DA1-FB0C-4BB7-B1CB-9EBE648765EA}" srcOrd="1" destOrd="0" parTransId="{419A5D3D-FEBD-4AC6-9436-8788813A4F82}" sibTransId="{4394DE57-8ECB-42EE-9FD7-0CB0366F9159}"/>
    <dgm:cxn modelId="{24D78AC2-59A4-40A7-B298-31EBF7CEF646}" type="presOf" srcId="{53CA694E-7378-4A5E-A9F7-EDCCDF455CFE}" destId="{16459598-FE07-4941-9480-1C23D32116AC}" srcOrd="0" destOrd="0" presId="urn:microsoft.com/office/officeart/2005/8/layout/chevron2"/>
    <dgm:cxn modelId="{DE5375D4-BA8D-4D8B-B576-F1E00C1209D1}" type="presOf" srcId="{53A644E4-69DE-4D80-851B-2CF8B6CC0331}" destId="{74984919-902E-4507-9280-B9D58E8326E2}" srcOrd="0" destOrd="0" presId="urn:microsoft.com/office/officeart/2005/8/layout/chevron2"/>
    <dgm:cxn modelId="{2D2060C0-3931-437D-AAE9-1FEE18E158A4}" type="presOf" srcId="{270A29A3-94E7-4915-8030-4966B5FD6289}" destId="{C5945541-68DE-47A3-B847-01D0330C3A94}" srcOrd="0" destOrd="0" presId="urn:microsoft.com/office/officeart/2005/8/layout/chevron2"/>
    <dgm:cxn modelId="{CAC2E7C7-F3C5-4EE6-8F7B-6EEF6FDE7B88}" type="presOf" srcId="{B6417274-08EF-461D-99E3-06F4AFA19CBE}" destId="{8C3C3599-CE62-439E-BCA0-66AB320E5157}" srcOrd="0" destOrd="0" presId="urn:microsoft.com/office/officeart/2005/8/layout/chevron2"/>
    <dgm:cxn modelId="{2A945A17-B0B6-436C-B915-856817BBE5D4}" type="presOf" srcId="{E539987E-1D3E-46EA-AB9D-C1F73FED6672}" destId="{64F258FF-9F11-4E79-BD5F-6334C23E4DB8}" srcOrd="0" destOrd="0" presId="urn:microsoft.com/office/officeart/2005/8/layout/chevron2"/>
    <dgm:cxn modelId="{D1E4C4E7-765D-49C7-A6AB-9BA804509E9E}" type="presOf" srcId="{712619D8-D737-4532-BBCB-E73846293039}" destId="{E55E6C38-1094-4F9D-B28F-C50789517270}" srcOrd="0" destOrd="1" presId="urn:microsoft.com/office/officeart/2005/8/layout/chevron2"/>
    <dgm:cxn modelId="{9E42AA70-BE7B-457F-8DA2-B298CFFF14B7}" srcId="{8C2D1ED5-FAE3-48BF-B609-6E9488717CF6}" destId="{712619D8-D737-4532-BBCB-E73846293039}" srcOrd="1" destOrd="0" parTransId="{F30E0D40-0A06-455E-9390-5BEE86F32E4D}" sibTransId="{E069ADD7-29A0-4B70-810F-826BC9F1CD4B}"/>
    <dgm:cxn modelId="{90B1739A-4090-45EB-B772-803C9AF60989}" type="presOf" srcId="{6B40DFAB-63A8-4E10-AB67-7068F877FA1B}" destId="{E55E6C38-1094-4F9D-B28F-C50789517270}" srcOrd="0" destOrd="0" presId="urn:microsoft.com/office/officeart/2005/8/layout/chevron2"/>
    <dgm:cxn modelId="{57D3AD2A-F591-4434-A46F-0E21C697AA30}" type="presOf" srcId="{679C5698-FCBD-46FD-91D7-BFF18AC1E043}" destId="{2252C4B5-0DC6-4EF0-A3C7-B1510E1A9143}" srcOrd="0" destOrd="0" presId="urn:microsoft.com/office/officeart/2005/8/layout/chevron2"/>
    <dgm:cxn modelId="{2FE77267-B99D-4F20-817E-222B7F3F56C6}" srcId="{61640205-45EE-481A-8470-A96E673057F1}" destId="{95CE0409-8BE0-48EF-B86A-8A8C95DE73BA}" srcOrd="6" destOrd="0" parTransId="{F26DD391-1596-45CC-8374-CADC1CD263CB}" sibTransId="{814E8B9E-116D-495B-A7EB-EDC64C491C60}"/>
    <dgm:cxn modelId="{10544A5D-818F-4968-934B-4F0BAEF18F14}" srcId="{E539987E-1D3E-46EA-AB9D-C1F73FED6672}" destId="{44444F44-DA87-43AF-83F8-C081B5DA5522}" srcOrd="0" destOrd="0" parTransId="{32DC17C9-DD9A-4EB1-9E08-1CB154ACDD2F}" sibTransId="{3AE4562F-09C4-4D6C-99E5-E3F9632397F7}"/>
    <dgm:cxn modelId="{9B0E7A33-1457-4907-84EC-EC5263A8AA11}" type="presParOf" srcId="{D132FECF-4B60-4348-8B6E-859F2641B5B7}" destId="{82536848-F7C4-4E74-B187-985F9F11C72B}" srcOrd="0" destOrd="0" presId="urn:microsoft.com/office/officeart/2005/8/layout/chevron2"/>
    <dgm:cxn modelId="{86B7B766-A12B-4996-A906-6A4B55B9339C}" type="presParOf" srcId="{82536848-F7C4-4E74-B187-985F9F11C72B}" destId="{264C6FBE-5C2B-44CF-A866-9CAF8BD45171}" srcOrd="0" destOrd="0" presId="urn:microsoft.com/office/officeart/2005/8/layout/chevron2"/>
    <dgm:cxn modelId="{DC4EFC34-E426-4C8D-87DE-9520BFB971F3}" type="presParOf" srcId="{82536848-F7C4-4E74-B187-985F9F11C72B}" destId="{E55E6C38-1094-4F9D-B28F-C50789517270}" srcOrd="1" destOrd="0" presId="urn:microsoft.com/office/officeart/2005/8/layout/chevron2"/>
    <dgm:cxn modelId="{CE232AC2-5C0F-4558-A4AC-E0D383A3FF59}" type="presParOf" srcId="{D132FECF-4B60-4348-8B6E-859F2641B5B7}" destId="{CCCDF6BC-51C7-4BCE-8A79-8948B5F035B2}" srcOrd="1" destOrd="0" presId="urn:microsoft.com/office/officeart/2005/8/layout/chevron2"/>
    <dgm:cxn modelId="{B5780949-00D7-4C91-B55D-FF2DE9AC091A}" type="presParOf" srcId="{D132FECF-4B60-4348-8B6E-859F2641B5B7}" destId="{8340077B-21F5-479B-A2B6-4BFC7BD67F8F}" srcOrd="2" destOrd="0" presId="urn:microsoft.com/office/officeart/2005/8/layout/chevron2"/>
    <dgm:cxn modelId="{8B281901-2715-4F55-8D2B-19746A9A2E28}" type="presParOf" srcId="{8340077B-21F5-479B-A2B6-4BFC7BD67F8F}" destId="{64F258FF-9F11-4E79-BD5F-6334C23E4DB8}" srcOrd="0" destOrd="0" presId="urn:microsoft.com/office/officeart/2005/8/layout/chevron2"/>
    <dgm:cxn modelId="{03C33D4B-29B5-44A2-A7C5-D39398887F5B}" type="presParOf" srcId="{8340077B-21F5-479B-A2B6-4BFC7BD67F8F}" destId="{3B36890E-2B09-4CA2-8DFB-09DC380E5C14}" srcOrd="1" destOrd="0" presId="urn:microsoft.com/office/officeart/2005/8/layout/chevron2"/>
    <dgm:cxn modelId="{8A7E1EFF-C185-4446-BA7C-B73DC7386EB7}" type="presParOf" srcId="{D132FECF-4B60-4348-8B6E-859F2641B5B7}" destId="{557E923E-28D8-4CD3-9AA2-7FAB7D4A75CE}" srcOrd="3" destOrd="0" presId="urn:microsoft.com/office/officeart/2005/8/layout/chevron2"/>
    <dgm:cxn modelId="{3E183598-C9DB-41E7-AAF1-9E78E252B9E9}" type="presParOf" srcId="{D132FECF-4B60-4348-8B6E-859F2641B5B7}" destId="{92D0CC3E-C82F-439F-BD60-77C08E17D50D}" srcOrd="4" destOrd="0" presId="urn:microsoft.com/office/officeart/2005/8/layout/chevron2"/>
    <dgm:cxn modelId="{F73627C8-7477-4BCF-AF15-E726FF83D5A5}" type="presParOf" srcId="{92D0CC3E-C82F-439F-BD60-77C08E17D50D}" destId="{74984919-902E-4507-9280-B9D58E8326E2}" srcOrd="0" destOrd="0" presId="urn:microsoft.com/office/officeart/2005/8/layout/chevron2"/>
    <dgm:cxn modelId="{E741AD3A-C606-4B81-86CE-456D622E9DC3}" type="presParOf" srcId="{92D0CC3E-C82F-439F-BD60-77C08E17D50D}" destId="{16459598-FE07-4941-9480-1C23D32116AC}" srcOrd="1" destOrd="0" presId="urn:microsoft.com/office/officeart/2005/8/layout/chevron2"/>
    <dgm:cxn modelId="{488EF38F-F3CD-4400-9DD1-77029B447E27}" type="presParOf" srcId="{D132FECF-4B60-4348-8B6E-859F2641B5B7}" destId="{1EFDB14B-B247-4373-82B5-83EB839D1C7C}" srcOrd="5" destOrd="0" presId="urn:microsoft.com/office/officeart/2005/8/layout/chevron2"/>
    <dgm:cxn modelId="{57F814DF-04B0-49FF-B06F-AD6A9A88EC8D}" type="presParOf" srcId="{D132FECF-4B60-4348-8B6E-859F2641B5B7}" destId="{67648FB3-3069-4B78-971C-B13E676E157B}" srcOrd="6" destOrd="0" presId="urn:microsoft.com/office/officeart/2005/8/layout/chevron2"/>
    <dgm:cxn modelId="{57BD79AB-74E8-4584-8F88-BF67F7A61FBE}" type="presParOf" srcId="{67648FB3-3069-4B78-971C-B13E676E157B}" destId="{8C3C3599-CE62-439E-BCA0-66AB320E5157}" srcOrd="0" destOrd="0" presId="urn:microsoft.com/office/officeart/2005/8/layout/chevron2"/>
    <dgm:cxn modelId="{154396AA-74B2-49E1-8114-363A8D085825}" type="presParOf" srcId="{67648FB3-3069-4B78-971C-B13E676E157B}" destId="{B4C93BC5-345F-49A1-A984-4614F0407CB2}" srcOrd="1" destOrd="0" presId="urn:microsoft.com/office/officeart/2005/8/layout/chevron2"/>
    <dgm:cxn modelId="{A4C1190A-6A37-4E72-8A65-964DD7412F88}" type="presParOf" srcId="{D132FECF-4B60-4348-8B6E-859F2641B5B7}" destId="{D386D8C0-A3B7-4734-86C9-828D680983F7}" srcOrd="7" destOrd="0" presId="urn:microsoft.com/office/officeart/2005/8/layout/chevron2"/>
    <dgm:cxn modelId="{DFBFD6E0-91AB-4B5A-BED8-2ABA551CC8F5}" type="presParOf" srcId="{D132FECF-4B60-4348-8B6E-859F2641B5B7}" destId="{CDC040DA-6D28-436C-A2C2-118F386CC097}" srcOrd="8" destOrd="0" presId="urn:microsoft.com/office/officeart/2005/8/layout/chevron2"/>
    <dgm:cxn modelId="{9F2FF830-0ECE-4DA3-916B-165756425CE2}" type="presParOf" srcId="{CDC040DA-6D28-436C-A2C2-118F386CC097}" destId="{C5945541-68DE-47A3-B847-01D0330C3A94}" srcOrd="0" destOrd="0" presId="urn:microsoft.com/office/officeart/2005/8/layout/chevron2"/>
    <dgm:cxn modelId="{F9925E45-6C35-46D3-937E-41A67138882F}" type="presParOf" srcId="{CDC040DA-6D28-436C-A2C2-118F386CC097}" destId="{4EA4A126-BBCB-4BD0-B105-C615D326DB8F}" srcOrd="1" destOrd="0" presId="urn:microsoft.com/office/officeart/2005/8/layout/chevron2"/>
    <dgm:cxn modelId="{7107819E-200E-4D64-BA0F-9F136C0B743F}" type="presParOf" srcId="{D132FECF-4B60-4348-8B6E-859F2641B5B7}" destId="{6DE60915-F640-4623-8084-102BC130085E}" srcOrd="9" destOrd="0" presId="urn:microsoft.com/office/officeart/2005/8/layout/chevron2"/>
    <dgm:cxn modelId="{525CBCB5-3763-4298-97AA-1B800E37FB90}" type="presParOf" srcId="{D132FECF-4B60-4348-8B6E-859F2641B5B7}" destId="{D078F74C-D38F-4281-BD62-045408417025}" srcOrd="10" destOrd="0" presId="urn:microsoft.com/office/officeart/2005/8/layout/chevron2"/>
    <dgm:cxn modelId="{29EB89C2-6C7F-4C0A-B316-38A348BF3B51}" type="presParOf" srcId="{D078F74C-D38F-4281-BD62-045408417025}" destId="{2252C4B5-0DC6-4EF0-A3C7-B1510E1A9143}" srcOrd="0" destOrd="0" presId="urn:microsoft.com/office/officeart/2005/8/layout/chevron2"/>
    <dgm:cxn modelId="{2E96A4BE-8086-486C-9D31-BAC723DE4FCB}" type="presParOf" srcId="{D078F74C-D38F-4281-BD62-045408417025}" destId="{779A74E8-D99A-4C5C-88ED-7B3B1FF05F96}" srcOrd="1" destOrd="0" presId="urn:microsoft.com/office/officeart/2005/8/layout/chevron2"/>
    <dgm:cxn modelId="{8E3EC950-4E03-4B81-816B-196C7A4CE80A}" type="presParOf" srcId="{D132FECF-4B60-4348-8B6E-859F2641B5B7}" destId="{38A4792A-A152-497F-A8A3-54CAFD874574}" srcOrd="11" destOrd="0" presId="urn:microsoft.com/office/officeart/2005/8/layout/chevron2"/>
    <dgm:cxn modelId="{21A5BF6E-E5DD-432B-97ED-A3CB5CDBDA4D}" type="presParOf" srcId="{D132FECF-4B60-4348-8B6E-859F2641B5B7}" destId="{FFFAA731-7D74-44AE-9CD5-CE1687EF4344}" srcOrd="12" destOrd="0" presId="urn:microsoft.com/office/officeart/2005/8/layout/chevron2"/>
    <dgm:cxn modelId="{B5D0AECD-1935-481B-9849-51661D7E29C9}" type="presParOf" srcId="{FFFAA731-7D74-44AE-9CD5-CE1687EF4344}" destId="{F3C267BB-03FB-473C-BD75-27BE3FFAE117}" srcOrd="0" destOrd="0" presId="urn:microsoft.com/office/officeart/2005/8/layout/chevron2"/>
    <dgm:cxn modelId="{52E27D47-F219-4E8B-B8F0-26C997FCBA51}" type="presParOf" srcId="{FFFAA731-7D74-44AE-9CD5-CE1687EF4344}" destId="{8D0FC5AB-025F-48E9-ACB7-7912DCF34413}" srcOrd="1" destOrd="0" presId="urn:microsoft.com/office/officeart/2005/8/layout/chevron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D94290E-7201-4461-9D49-80793B09A21F}">
      <dsp:nvSpPr>
        <dsp:cNvPr id="0" name=""/>
        <dsp:cNvSpPr/>
      </dsp:nvSpPr>
      <dsp:spPr>
        <a:xfrm>
          <a:off x="3057" y="2682"/>
          <a:ext cx="8275873" cy="1602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Common rulebook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Maximum harmonisation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...but proportionate to different financial institutions</a:t>
          </a:r>
          <a:endParaRPr lang="en-GB" sz="2000" kern="1200" dirty="0"/>
        </a:p>
      </dsp:txBody>
      <dsp:txXfrm>
        <a:off x="3057" y="2682"/>
        <a:ext cx="8275873" cy="1602602"/>
      </dsp:txXfrm>
    </dsp:sp>
    <dsp:sp modelId="{9840A089-1A06-4535-A45D-54B40DDDBB8C}">
      <dsp:nvSpPr>
        <dsp:cNvPr id="0" name=""/>
        <dsp:cNvSpPr/>
      </dsp:nvSpPr>
      <dsp:spPr>
        <a:xfrm>
          <a:off x="3057" y="1750899"/>
          <a:ext cx="3971148" cy="1602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EU Commission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err="1" smtClean="0"/>
            <a:t>Sectoral</a:t>
          </a:r>
          <a:r>
            <a:rPr lang="en-GB" sz="2400" kern="1200" dirty="0" smtClean="0"/>
            <a:t> Directives</a:t>
          </a:r>
          <a:endParaRPr lang="en-GB" sz="2400" kern="1200" dirty="0"/>
        </a:p>
      </dsp:txBody>
      <dsp:txXfrm>
        <a:off x="3057" y="1750899"/>
        <a:ext cx="3971148" cy="1602602"/>
      </dsp:txXfrm>
    </dsp:sp>
    <dsp:sp modelId="{994F7617-404C-4D68-87DB-35626434CBDB}">
      <dsp:nvSpPr>
        <dsp:cNvPr id="0" name=""/>
        <dsp:cNvSpPr/>
      </dsp:nvSpPr>
      <dsp:spPr>
        <a:xfrm>
          <a:off x="3057" y="3499116"/>
          <a:ext cx="3971148" cy="1602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EBA to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provide advice</a:t>
          </a:r>
          <a:endParaRPr lang="en-GB" sz="2000" kern="1200" dirty="0"/>
        </a:p>
      </dsp:txBody>
      <dsp:txXfrm>
        <a:off x="3057" y="3499116"/>
        <a:ext cx="3971148" cy="1602602"/>
      </dsp:txXfrm>
    </dsp:sp>
    <dsp:sp modelId="{58C61F8F-9752-4069-A3A9-CF43DAB806FD}">
      <dsp:nvSpPr>
        <dsp:cNvPr id="0" name=""/>
        <dsp:cNvSpPr/>
      </dsp:nvSpPr>
      <dsp:spPr>
        <a:xfrm>
          <a:off x="4307782" y="1750899"/>
          <a:ext cx="3971148" cy="1602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7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7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7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EU Commission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‘Implementing legislation’</a:t>
          </a:r>
          <a:endParaRPr lang="en-GB" sz="2400" kern="1200" dirty="0"/>
        </a:p>
      </dsp:txBody>
      <dsp:txXfrm>
        <a:off x="4307782" y="1750899"/>
        <a:ext cx="3971148" cy="1602602"/>
      </dsp:txXfrm>
    </dsp:sp>
    <dsp:sp modelId="{536CD521-DE60-4385-92CB-37BBBB853993}">
      <dsp:nvSpPr>
        <dsp:cNvPr id="0" name=""/>
        <dsp:cNvSpPr/>
      </dsp:nvSpPr>
      <dsp:spPr>
        <a:xfrm>
          <a:off x="4307782" y="3499116"/>
          <a:ext cx="3971148" cy="160260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EBA developing binding technical standards</a:t>
          </a:r>
          <a:endParaRPr lang="en-GB" sz="2000" kern="1200" dirty="0"/>
        </a:p>
      </dsp:txBody>
      <dsp:txXfrm>
        <a:off x="4307782" y="3499116"/>
        <a:ext cx="3971148" cy="16026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827BA43-015A-4CE0-93D5-4D65834AC924}">
      <dsp:nvSpPr>
        <dsp:cNvPr id="0" name=""/>
        <dsp:cNvSpPr/>
      </dsp:nvSpPr>
      <dsp:spPr>
        <a:xfrm>
          <a:off x="0" y="0"/>
          <a:ext cx="5130799" cy="3375024"/>
        </a:xfrm>
        <a:prstGeom prst="roundRect">
          <a:avLst>
            <a:gd name="adj" fmla="val 8500"/>
          </a:avLst>
        </a:prstGeom>
        <a:solidFill>
          <a:srgbClr val="95B19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2083609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bg1"/>
              </a:solidFill>
            </a:rPr>
            <a:t>Own Funds</a:t>
          </a:r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>
              <a:solidFill>
                <a:schemeClr val="bg1"/>
              </a:solidFill>
            </a:rPr>
            <a:t>(COREP, FINREP)</a:t>
          </a:r>
          <a:endParaRPr lang="en-US" sz="2400" kern="1200" dirty="0">
            <a:solidFill>
              <a:schemeClr val="bg1"/>
            </a:solidFill>
          </a:endParaRPr>
        </a:p>
      </dsp:txBody>
      <dsp:txXfrm>
        <a:off x="0" y="0"/>
        <a:ext cx="5130799" cy="337502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4C6FBE-5C2B-44CF-A866-9CAF8BD45171}">
      <dsp:nvSpPr>
        <dsp:cNvPr id="0" name=""/>
        <dsp:cNvSpPr/>
      </dsp:nvSpPr>
      <dsp:spPr>
        <a:xfrm rot="5400000">
          <a:off x="-124707" y="128747"/>
          <a:ext cx="831384" cy="58196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Dec 2011</a:t>
          </a:r>
          <a:endParaRPr lang="en-GB" sz="1400" kern="1200" dirty="0"/>
        </a:p>
      </dsp:txBody>
      <dsp:txXfrm rot="5400000">
        <a:off x="-124707" y="128747"/>
        <a:ext cx="831384" cy="581969"/>
      </dsp:txXfrm>
    </dsp:sp>
    <dsp:sp modelId="{E55E6C38-1094-4F9D-B28F-C50789517270}">
      <dsp:nvSpPr>
        <dsp:cNvPr id="0" name=""/>
        <dsp:cNvSpPr/>
      </dsp:nvSpPr>
      <dsp:spPr>
        <a:xfrm rot="5400000">
          <a:off x="4161636" y="-3575627"/>
          <a:ext cx="540684" cy="7700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Draft ITS for consultation (COREP, FINREP)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Consultation period 3 months</a:t>
          </a:r>
          <a:endParaRPr lang="en-GB" sz="1400" kern="1200" dirty="0"/>
        </a:p>
      </dsp:txBody>
      <dsp:txXfrm rot="5400000">
        <a:off x="4161636" y="-3575627"/>
        <a:ext cx="540684" cy="7700018"/>
      </dsp:txXfrm>
    </dsp:sp>
    <dsp:sp modelId="{64F258FF-9F11-4E79-BD5F-6334C23E4DB8}">
      <dsp:nvSpPr>
        <dsp:cNvPr id="0" name=""/>
        <dsp:cNvSpPr/>
      </dsp:nvSpPr>
      <dsp:spPr>
        <a:xfrm rot="5400000">
          <a:off x="-124707" y="876513"/>
          <a:ext cx="831384" cy="581969"/>
        </a:xfrm>
        <a:prstGeom prst="chevron">
          <a:avLst/>
        </a:prstGeom>
        <a:solidFill>
          <a:schemeClr val="accent5">
            <a:hueOff val="857139"/>
            <a:satOff val="1958"/>
            <a:lumOff val="-5425"/>
            <a:alphaOff val="0"/>
          </a:schemeClr>
        </a:solidFill>
        <a:ln w="25400" cap="flat" cmpd="sng" algn="ctr">
          <a:solidFill>
            <a:schemeClr val="accent5">
              <a:hueOff val="857139"/>
              <a:satOff val="1958"/>
              <a:lumOff val="-54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Feb 2012</a:t>
          </a:r>
          <a:endParaRPr lang="en-GB" sz="1400" kern="1200" dirty="0"/>
        </a:p>
      </dsp:txBody>
      <dsp:txXfrm rot="5400000">
        <a:off x="-124707" y="876513"/>
        <a:ext cx="831384" cy="581969"/>
      </dsp:txXfrm>
    </dsp:sp>
    <dsp:sp modelId="{3B36890E-2B09-4CA2-8DFB-09DC380E5C14}">
      <dsp:nvSpPr>
        <dsp:cNvPr id="0" name=""/>
        <dsp:cNvSpPr/>
      </dsp:nvSpPr>
      <dsp:spPr>
        <a:xfrm rot="5400000">
          <a:off x="4161778" y="-2828003"/>
          <a:ext cx="540399" cy="7700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857139"/>
              <a:satOff val="1958"/>
              <a:lumOff val="-54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Draft ITS for consultation (LE)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Public Hearing</a:t>
          </a:r>
          <a:endParaRPr lang="en-GB" sz="1400" kern="1200" dirty="0"/>
        </a:p>
      </dsp:txBody>
      <dsp:txXfrm rot="5400000">
        <a:off x="4161778" y="-2828003"/>
        <a:ext cx="540399" cy="7700018"/>
      </dsp:txXfrm>
    </dsp:sp>
    <dsp:sp modelId="{74984919-902E-4507-9280-B9D58E8326E2}">
      <dsp:nvSpPr>
        <dsp:cNvPr id="0" name=""/>
        <dsp:cNvSpPr/>
      </dsp:nvSpPr>
      <dsp:spPr>
        <a:xfrm rot="5400000">
          <a:off x="-124707" y="1624280"/>
          <a:ext cx="831384" cy="581969"/>
        </a:xfrm>
        <a:prstGeom prst="chevron">
          <a:avLst/>
        </a:prstGeom>
        <a:solidFill>
          <a:schemeClr val="accent5">
            <a:hueOff val="1714279"/>
            <a:satOff val="3916"/>
            <a:lumOff val="-10850"/>
            <a:alphaOff val="0"/>
          </a:schemeClr>
        </a:solidFill>
        <a:ln w="25400" cap="flat" cmpd="sng" algn="ctr">
          <a:solidFill>
            <a:schemeClr val="accent5">
              <a:hueOff val="1714279"/>
              <a:satOff val="3916"/>
              <a:lumOff val="-10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May 2012</a:t>
          </a:r>
          <a:endParaRPr lang="en-GB" sz="1400" kern="1200" dirty="0"/>
        </a:p>
      </dsp:txBody>
      <dsp:txXfrm rot="5400000">
        <a:off x="-124707" y="1624280"/>
        <a:ext cx="831384" cy="581969"/>
      </dsp:txXfrm>
    </dsp:sp>
    <dsp:sp modelId="{16459598-FE07-4941-9480-1C23D32116AC}">
      <dsp:nvSpPr>
        <dsp:cNvPr id="0" name=""/>
        <dsp:cNvSpPr/>
      </dsp:nvSpPr>
      <dsp:spPr>
        <a:xfrm rot="5400000">
          <a:off x="4161778" y="-2080236"/>
          <a:ext cx="540399" cy="7700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714279"/>
              <a:satOff val="3916"/>
              <a:lumOff val="-10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Draft DPM consultation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Adoption of ITS due to CRR changes by EU institutions</a:t>
          </a:r>
          <a:endParaRPr lang="en-GB" sz="1400" kern="1200" dirty="0"/>
        </a:p>
      </dsp:txBody>
      <dsp:txXfrm rot="5400000">
        <a:off x="4161778" y="-2080236"/>
        <a:ext cx="540399" cy="7700018"/>
      </dsp:txXfrm>
    </dsp:sp>
    <dsp:sp modelId="{8C3C3599-CE62-439E-BCA0-66AB320E5157}">
      <dsp:nvSpPr>
        <dsp:cNvPr id="0" name=""/>
        <dsp:cNvSpPr/>
      </dsp:nvSpPr>
      <dsp:spPr>
        <a:xfrm rot="5400000">
          <a:off x="-124707" y="2372046"/>
          <a:ext cx="831384" cy="581969"/>
        </a:xfrm>
        <a:prstGeom prst="chevron">
          <a:avLst/>
        </a:prstGeom>
        <a:solidFill>
          <a:schemeClr val="accent5">
            <a:hueOff val="2571418"/>
            <a:satOff val="5874"/>
            <a:lumOff val="-16274"/>
            <a:alphaOff val="0"/>
          </a:schemeClr>
        </a:solidFill>
        <a:ln w="25400" cap="flat" cmpd="sng" algn="ctr">
          <a:solidFill>
            <a:schemeClr val="accent5">
              <a:hueOff val="2571418"/>
              <a:satOff val="5874"/>
              <a:lumOff val="-1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Jun 2012</a:t>
          </a:r>
          <a:endParaRPr lang="en-GB" sz="1400" kern="1200" dirty="0"/>
        </a:p>
      </dsp:txBody>
      <dsp:txXfrm rot="5400000">
        <a:off x="-124707" y="2372046"/>
        <a:ext cx="831384" cy="581969"/>
      </dsp:txXfrm>
    </dsp:sp>
    <dsp:sp modelId="{B4C93BC5-345F-49A1-A984-4614F0407CB2}">
      <dsp:nvSpPr>
        <dsp:cNvPr id="0" name=""/>
        <dsp:cNvSpPr/>
      </dsp:nvSpPr>
      <dsp:spPr>
        <a:xfrm rot="5400000">
          <a:off x="4161778" y="-1332470"/>
          <a:ext cx="540399" cy="7700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2571418"/>
              <a:satOff val="5874"/>
              <a:lumOff val="-1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Draft ITS for consultation (Leverage ratio, Liquidity)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Final CRR</a:t>
          </a:r>
          <a:endParaRPr lang="en-GB" sz="1400" kern="1200" dirty="0"/>
        </a:p>
      </dsp:txBody>
      <dsp:txXfrm rot="5400000">
        <a:off x="4161778" y="-1332470"/>
        <a:ext cx="540399" cy="7700018"/>
      </dsp:txXfrm>
    </dsp:sp>
    <dsp:sp modelId="{C5945541-68DE-47A3-B847-01D0330C3A94}">
      <dsp:nvSpPr>
        <dsp:cNvPr id="0" name=""/>
        <dsp:cNvSpPr/>
      </dsp:nvSpPr>
      <dsp:spPr>
        <a:xfrm rot="5400000">
          <a:off x="-124707" y="3119812"/>
          <a:ext cx="831384" cy="581969"/>
        </a:xfrm>
        <a:prstGeom prst="chevron">
          <a:avLst/>
        </a:prstGeom>
        <a:solidFill>
          <a:schemeClr val="accent5">
            <a:hueOff val="3428557"/>
            <a:satOff val="7832"/>
            <a:lumOff val="-21699"/>
            <a:alphaOff val="0"/>
          </a:schemeClr>
        </a:solidFill>
        <a:ln w="25400" cap="flat" cmpd="sng" algn="ctr">
          <a:solidFill>
            <a:schemeClr val="accent5">
              <a:hueOff val="3428557"/>
              <a:satOff val="7832"/>
              <a:lumOff val="-2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July 2012</a:t>
          </a:r>
          <a:endParaRPr lang="en-GB" sz="1400" kern="1200" dirty="0"/>
        </a:p>
      </dsp:txBody>
      <dsp:txXfrm rot="5400000">
        <a:off x="-124707" y="3119812"/>
        <a:ext cx="831384" cy="581969"/>
      </dsp:txXfrm>
    </dsp:sp>
    <dsp:sp modelId="{4EA4A126-BBCB-4BD0-B105-C615D326DB8F}">
      <dsp:nvSpPr>
        <dsp:cNvPr id="0" name=""/>
        <dsp:cNvSpPr/>
      </dsp:nvSpPr>
      <dsp:spPr>
        <a:xfrm rot="5400000">
          <a:off x="4161778" y="-584704"/>
          <a:ext cx="540399" cy="7700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428557"/>
              <a:satOff val="7832"/>
              <a:lumOff val="-2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 smtClean="0"/>
            <a:t>Final draft ITS submission to the European Commission</a:t>
          </a:r>
          <a:endParaRPr lang="en-GB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 smtClean="0"/>
            <a:t>Final DPM</a:t>
          </a:r>
          <a:endParaRPr lang="en-GB" sz="1400" b="1" kern="1200" dirty="0"/>
        </a:p>
      </dsp:txBody>
      <dsp:txXfrm rot="5400000">
        <a:off x="4161778" y="-584704"/>
        <a:ext cx="540399" cy="7700018"/>
      </dsp:txXfrm>
    </dsp:sp>
    <dsp:sp modelId="{2252C4B5-0DC6-4EF0-A3C7-B1510E1A9143}">
      <dsp:nvSpPr>
        <dsp:cNvPr id="0" name=""/>
        <dsp:cNvSpPr/>
      </dsp:nvSpPr>
      <dsp:spPr>
        <a:xfrm rot="5400000">
          <a:off x="-124707" y="3867578"/>
          <a:ext cx="831384" cy="581969"/>
        </a:xfrm>
        <a:prstGeom prst="chevron">
          <a:avLst/>
        </a:prstGeom>
        <a:solidFill>
          <a:schemeClr val="accent5">
            <a:hueOff val="4285696"/>
            <a:satOff val="9790"/>
            <a:lumOff val="-27124"/>
            <a:alphaOff val="0"/>
          </a:schemeClr>
        </a:solidFill>
        <a:ln w="25400" cap="flat" cmpd="sng" algn="ctr">
          <a:solidFill>
            <a:schemeClr val="accent5">
              <a:hueOff val="4285696"/>
              <a:satOff val="9790"/>
              <a:lumOff val="-271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2</a:t>
          </a:r>
          <a:r>
            <a:rPr lang="en-GB" sz="1200" kern="1200" baseline="30000" dirty="0" smtClean="0"/>
            <a:t>nd</a:t>
          </a:r>
          <a:r>
            <a:rPr lang="en-GB" sz="1200" kern="1200" dirty="0" smtClean="0"/>
            <a:t> half </a:t>
          </a:r>
          <a:r>
            <a:rPr lang="en-GB" sz="1200" kern="1200" dirty="0" smtClean="0"/>
            <a:t>2012</a:t>
          </a:r>
          <a:endParaRPr lang="en-GB" sz="1200" kern="1200" dirty="0"/>
        </a:p>
      </dsp:txBody>
      <dsp:txXfrm rot="5400000">
        <a:off x="-124707" y="3867578"/>
        <a:ext cx="831384" cy="581969"/>
      </dsp:txXfrm>
    </dsp:sp>
    <dsp:sp modelId="{779A74E8-D99A-4C5C-88ED-7B3B1FF05F96}">
      <dsp:nvSpPr>
        <dsp:cNvPr id="0" name=""/>
        <dsp:cNvSpPr/>
      </dsp:nvSpPr>
      <dsp:spPr>
        <a:xfrm rot="5400000">
          <a:off x="4161778" y="163061"/>
          <a:ext cx="540399" cy="7700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4285696"/>
              <a:satOff val="9790"/>
              <a:lumOff val="-271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Taxonomy publication (COREP, FINREP, LE)</a:t>
          </a:r>
          <a:endParaRPr lang="en-GB" sz="1400" kern="1200" dirty="0"/>
        </a:p>
      </dsp:txBody>
      <dsp:txXfrm rot="5400000">
        <a:off x="4161778" y="163061"/>
        <a:ext cx="540399" cy="7700018"/>
      </dsp:txXfrm>
    </dsp:sp>
    <dsp:sp modelId="{F3C267BB-03FB-473C-BD75-27BE3FFAE117}">
      <dsp:nvSpPr>
        <dsp:cNvPr id="0" name=""/>
        <dsp:cNvSpPr/>
      </dsp:nvSpPr>
      <dsp:spPr>
        <a:xfrm rot="5400000">
          <a:off x="-124707" y="4615345"/>
          <a:ext cx="831384" cy="581969"/>
        </a:xfrm>
        <a:prstGeom prst="chevron">
          <a:avLst/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accent5">
              <a:hueOff val="5142836"/>
              <a:satOff val="11748"/>
              <a:lumOff val="-3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Mar 2013</a:t>
          </a:r>
          <a:endParaRPr lang="en-GB" sz="1400" kern="1200" dirty="0"/>
        </a:p>
      </dsp:txBody>
      <dsp:txXfrm rot="5400000">
        <a:off x="-124707" y="4615345"/>
        <a:ext cx="831384" cy="581969"/>
      </dsp:txXfrm>
    </dsp:sp>
    <dsp:sp modelId="{8D0FC5AB-025F-48E9-ACB7-7912DCF34413}">
      <dsp:nvSpPr>
        <dsp:cNvPr id="0" name=""/>
        <dsp:cNvSpPr/>
      </dsp:nvSpPr>
      <dsp:spPr>
        <a:xfrm rot="5400000">
          <a:off x="4161778" y="910827"/>
          <a:ext cx="540399" cy="7700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142836"/>
              <a:satOff val="11748"/>
              <a:lumOff val="-3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First ITS reporting reference date</a:t>
          </a:r>
          <a:endParaRPr lang="en-GB" sz="1400" kern="1200" dirty="0"/>
        </a:p>
      </dsp:txBody>
      <dsp:txXfrm rot="5400000">
        <a:off x="4161778" y="910827"/>
        <a:ext cx="540399" cy="770001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4C6FBE-5C2B-44CF-A866-9CAF8BD45171}">
      <dsp:nvSpPr>
        <dsp:cNvPr id="0" name=""/>
        <dsp:cNvSpPr/>
      </dsp:nvSpPr>
      <dsp:spPr>
        <a:xfrm rot="5400000">
          <a:off x="-124707" y="128747"/>
          <a:ext cx="831384" cy="58196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rgbClr val="FF0000"/>
              </a:solidFill>
            </a:rPr>
            <a:t>T day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2012 </a:t>
          </a:r>
          <a:endParaRPr lang="en-GB" sz="1400" kern="1200" dirty="0"/>
        </a:p>
      </dsp:txBody>
      <dsp:txXfrm rot="5400000">
        <a:off x="-124707" y="128747"/>
        <a:ext cx="831384" cy="581969"/>
      </dsp:txXfrm>
    </dsp:sp>
    <dsp:sp modelId="{E55E6C38-1094-4F9D-B28F-C50789517270}">
      <dsp:nvSpPr>
        <dsp:cNvPr id="0" name=""/>
        <dsp:cNvSpPr/>
      </dsp:nvSpPr>
      <dsp:spPr>
        <a:xfrm rot="5400000">
          <a:off x="4161636" y="-3575627"/>
          <a:ext cx="540684" cy="7700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Templates are finalised, Scope is approved by Board of Supervisors EBA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Finalisation of DPM is starting</a:t>
          </a:r>
          <a:endParaRPr lang="en-GB" sz="1400" kern="1200" dirty="0"/>
        </a:p>
      </dsp:txBody>
      <dsp:txXfrm rot="5400000">
        <a:off x="4161636" y="-3575627"/>
        <a:ext cx="540684" cy="7700018"/>
      </dsp:txXfrm>
    </dsp:sp>
    <dsp:sp modelId="{64F258FF-9F11-4E79-BD5F-6334C23E4DB8}">
      <dsp:nvSpPr>
        <dsp:cNvPr id="0" name=""/>
        <dsp:cNvSpPr/>
      </dsp:nvSpPr>
      <dsp:spPr>
        <a:xfrm rot="5400000">
          <a:off x="-124707" y="876513"/>
          <a:ext cx="831384" cy="581969"/>
        </a:xfrm>
        <a:prstGeom prst="chevron">
          <a:avLst/>
        </a:prstGeom>
        <a:solidFill>
          <a:schemeClr val="accent5">
            <a:hueOff val="857139"/>
            <a:satOff val="1958"/>
            <a:lumOff val="-5425"/>
            <a:alphaOff val="0"/>
          </a:schemeClr>
        </a:solidFill>
        <a:ln w="25400" cap="flat" cmpd="sng" algn="ctr">
          <a:solidFill>
            <a:schemeClr val="accent5">
              <a:hueOff val="857139"/>
              <a:satOff val="1958"/>
              <a:lumOff val="-54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rgbClr val="FF0000"/>
              </a:solidFill>
            </a:rPr>
            <a:t> D day  </a:t>
          </a:r>
          <a:r>
            <a:rPr lang="en-GB" sz="1400" kern="1200" dirty="0" smtClean="0"/>
            <a:t>2012</a:t>
          </a:r>
          <a:endParaRPr lang="en-GB" sz="1400" kern="1200" dirty="0"/>
        </a:p>
      </dsp:txBody>
      <dsp:txXfrm rot="5400000">
        <a:off x="-124707" y="876513"/>
        <a:ext cx="831384" cy="581969"/>
      </dsp:txXfrm>
    </dsp:sp>
    <dsp:sp modelId="{3B36890E-2B09-4CA2-8DFB-09DC380E5C14}">
      <dsp:nvSpPr>
        <dsp:cNvPr id="0" name=""/>
        <dsp:cNvSpPr/>
      </dsp:nvSpPr>
      <dsp:spPr>
        <a:xfrm rot="5400000">
          <a:off x="4161778" y="-2828003"/>
          <a:ext cx="540399" cy="7700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857139"/>
              <a:satOff val="1958"/>
              <a:lumOff val="-542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DPM is finished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Automatic generation of taxonomy and test </a:t>
          </a:r>
          <a:endParaRPr lang="en-GB" sz="1400" kern="1200" dirty="0"/>
        </a:p>
      </dsp:txBody>
      <dsp:txXfrm rot="5400000">
        <a:off x="4161778" y="-2828003"/>
        <a:ext cx="540399" cy="7700018"/>
      </dsp:txXfrm>
    </dsp:sp>
    <dsp:sp modelId="{74984919-902E-4507-9280-B9D58E8326E2}">
      <dsp:nvSpPr>
        <dsp:cNvPr id="0" name=""/>
        <dsp:cNvSpPr/>
      </dsp:nvSpPr>
      <dsp:spPr>
        <a:xfrm rot="5400000">
          <a:off x="-124707" y="1624280"/>
          <a:ext cx="831384" cy="581969"/>
        </a:xfrm>
        <a:prstGeom prst="chevron">
          <a:avLst/>
        </a:prstGeom>
        <a:solidFill>
          <a:schemeClr val="accent5">
            <a:hueOff val="1714279"/>
            <a:satOff val="3916"/>
            <a:lumOff val="-10850"/>
            <a:alphaOff val="0"/>
          </a:schemeClr>
        </a:solidFill>
        <a:ln w="25400" cap="flat" cmpd="sng" algn="ctr">
          <a:solidFill>
            <a:schemeClr val="accent5">
              <a:hueOff val="1714279"/>
              <a:satOff val="3916"/>
              <a:lumOff val="-10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rgbClr val="FF0000"/>
              </a:solidFill>
            </a:rPr>
            <a:t>D day </a:t>
          </a:r>
          <a:r>
            <a:rPr lang="en-GB" sz="1400" kern="1200" dirty="0" smtClean="0"/>
            <a:t>+ 2w</a:t>
          </a:r>
          <a:endParaRPr lang="en-GB" sz="1400" kern="1200" dirty="0"/>
        </a:p>
      </dsp:txBody>
      <dsp:txXfrm rot="5400000">
        <a:off x="-124707" y="1624280"/>
        <a:ext cx="831384" cy="581969"/>
      </dsp:txXfrm>
    </dsp:sp>
    <dsp:sp modelId="{16459598-FE07-4941-9480-1C23D32116AC}">
      <dsp:nvSpPr>
        <dsp:cNvPr id="0" name=""/>
        <dsp:cNvSpPr/>
      </dsp:nvSpPr>
      <dsp:spPr>
        <a:xfrm rot="5400000">
          <a:off x="4161778" y="-2080236"/>
          <a:ext cx="540399" cy="7700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1714279"/>
              <a:satOff val="3916"/>
              <a:lumOff val="-1085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XBRL Subgroup of EBA gets consulted</a:t>
          </a:r>
          <a:endParaRPr lang="en-GB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Quality review according to Quality handbook </a:t>
          </a:r>
          <a:endParaRPr lang="en-GB" sz="1400" kern="1200" dirty="0"/>
        </a:p>
      </dsp:txBody>
      <dsp:txXfrm rot="5400000">
        <a:off x="4161778" y="-2080236"/>
        <a:ext cx="540399" cy="7700018"/>
      </dsp:txXfrm>
    </dsp:sp>
    <dsp:sp modelId="{8C3C3599-CE62-439E-BCA0-66AB320E5157}">
      <dsp:nvSpPr>
        <dsp:cNvPr id="0" name=""/>
        <dsp:cNvSpPr/>
      </dsp:nvSpPr>
      <dsp:spPr>
        <a:xfrm rot="5400000">
          <a:off x="-124707" y="2372046"/>
          <a:ext cx="831384" cy="581969"/>
        </a:xfrm>
        <a:prstGeom prst="chevron">
          <a:avLst/>
        </a:prstGeom>
        <a:solidFill>
          <a:schemeClr val="accent5">
            <a:hueOff val="2571418"/>
            <a:satOff val="5874"/>
            <a:lumOff val="-16274"/>
            <a:alphaOff val="0"/>
          </a:schemeClr>
        </a:solidFill>
        <a:ln w="25400" cap="flat" cmpd="sng" algn="ctr">
          <a:solidFill>
            <a:schemeClr val="accent5">
              <a:hueOff val="2571418"/>
              <a:satOff val="5874"/>
              <a:lumOff val="-1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rgbClr val="FF0000"/>
              </a:solidFill>
            </a:rPr>
            <a:t>D day </a:t>
          </a:r>
          <a:r>
            <a:rPr lang="en-GB" sz="1400" kern="1200" dirty="0" smtClean="0"/>
            <a:t>+5 w</a:t>
          </a:r>
          <a:endParaRPr lang="en-GB" sz="1400" kern="1200" dirty="0"/>
        </a:p>
      </dsp:txBody>
      <dsp:txXfrm rot="5400000">
        <a:off x="-124707" y="2372046"/>
        <a:ext cx="831384" cy="581969"/>
      </dsp:txXfrm>
    </dsp:sp>
    <dsp:sp modelId="{B4C93BC5-345F-49A1-A984-4614F0407CB2}">
      <dsp:nvSpPr>
        <dsp:cNvPr id="0" name=""/>
        <dsp:cNvSpPr/>
      </dsp:nvSpPr>
      <dsp:spPr>
        <a:xfrm rot="5400000">
          <a:off x="4161778" y="-1332470"/>
          <a:ext cx="540399" cy="7700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2571418"/>
              <a:satOff val="5874"/>
              <a:lumOff val="-1627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err="1" smtClean="0"/>
            <a:t>BoS</a:t>
          </a:r>
          <a:r>
            <a:rPr lang="en-GB" sz="1400" kern="1200" dirty="0" smtClean="0"/>
            <a:t> request for public consultation</a:t>
          </a:r>
          <a:endParaRPr lang="en-GB" sz="1400" kern="1200" dirty="0"/>
        </a:p>
      </dsp:txBody>
      <dsp:txXfrm rot="5400000">
        <a:off x="4161778" y="-1332470"/>
        <a:ext cx="540399" cy="7700018"/>
      </dsp:txXfrm>
    </dsp:sp>
    <dsp:sp modelId="{C5945541-68DE-47A3-B847-01D0330C3A94}">
      <dsp:nvSpPr>
        <dsp:cNvPr id="0" name=""/>
        <dsp:cNvSpPr/>
      </dsp:nvSpPr>
      <dsp:spPr>
        <a:xfrm rot="5400000">
          <a:off x="-124707" y="3119812"/>
          <a:ext cx="831384" cy="581969"/>
        </a:xfrm>
        <a:prstGeom prst="chevron">
          <a:avLst/>
        </a:prstGeom>
        <a:solidFill>
          <a:schemeClr val="accent5">
            <a:hueOff val="3428557"/>
            <a:satOff val="7832"/>
            <a:lumOff val="-21699"/>
            <a:alphaOff val="0"/>
          </a:schemeClr>
        </a:solidFill>
        <a:ln w="25400" cap="flat" cmpd="sng" algn="ctr">
          <a:solidFill>
            <a:schemeClr val="accent5">
              <a:hueOff val="3428557"/>
              <a:satOff val="7832"/>
              <a:lumOff val="-2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>
              <a:solidFill>
                <a:srgbClr val="FF0000"/>
              </a:solidFill>
            </a:rPr>
            <a:t>D day </a:t>
          </a:r>
          <a:r>
            <a:rPr lang="en-GB" sz="1400" kern="1200" dirty="0" smtClean="0"/>
            <a:t>+ 7w</a:t>
          </a:r>
          <a:endParaRPr lang="en-GB" sz="1400" kern="1200" dirty="0"/>
        </a:p>
      </dsp:txBody>
      <dsp:txXfrm rot="5400000">
        <a:off x="-124707" y="3119812"/>
        <a:ext cx="831384" cy="581969"/>
      </dsp:txXfrm>
    </dsp:sp>
    <dsp:sp modelId="{4EA4A126-BBCB-4BD0-B105-C615D326DB8F}">
      <dsp:nvSpPr>
        <dsp:cNvPr id="0" name=""/>
        <dsp:cNvSpPr/>
      </dsp:nvSpPr>
      <dsp:spPr>
        <a:xfrm rot="5400000">
          <a:off x="4161778" y="-584704"/>
          <a:ext cx="540399" cy="7700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3428557"/>
              <a:satOff val="7832"/>
              <a:lumOff val="-2169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b="1" kern="1200" dirty="0" smtClean="0"/>
            <a:t>Public consultation on FINREP and COREP of 2 weeks</a:t>
          </a:r>
          <a:endParaRPr lang="en-GB" sz="1400" b="1" kern="1200" dirty="0"/>
        </a:p>
      </dsp:txBody>
      <dsp:txXfrm rot="5400000">
        <a:off x="4161778" y="-584704"/>
        <a:ext cx="540399" cy="7700018"/>
      </dsp:txXfrm>
    </dsp:sp>
    <dsp:sp modelId="{2252C4B5-0DC6-4EF0-A3C7-B1510E1A9143}">
      <dsp:nvSpPr>
        <dsp:cNvPr id="0" name=""/>
        <dsp:cNvSpPr/>
      </dsp:nvSpPr>
      <dsp:spPr>
        <a:xfrm rot="5400000">
          <a:off x="-124707" y="3867578"/>
          <a:ext cx="831384" cy="581969"/>
        </a:xfrm>
        <a:prstGeom prst="chevron">
          <a:avLst/>
        </a:prstGeom>
        <a:solidFill>
          <a:schemeClr val="accent5">
            <a:hueOff val="4285696"/>
            <a:satOff val="9790"/>
            <a:lumOff val="-27124"/>
            <a:alphaOff val="0"/>
          </a:schemeClr>
        </a:solidFill>
        <a:ln w="25400" cap="flat" cmpd="sng" algn="ctr">
          <a:solidFill>
            <a:schemeClr val="accent5">
              <a:hueOff val="4285696"/>
              <a:satOff val="9790"/>
              <a:lumOff val="-271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rgbClr val="FF0000"/>
              </a:solidFill>
            </a:rPr>
            <a:t>D day </a:t>
          </a:r>
          <a:r>
            <a:rPr lang="en-GB" sz="1200" kern="1200" dirty="0" smtClean="0"/>
            <a:t>+ 10w</a:t>
          </a:r>
          <a:endParaRPr lang="en-GB" sz="1200" kern="1200" dirty="0"/>
        </a:p>
      </dsp:txBody>
      <dsp:txXfrm rot="5400000">
        <a:off x="-124707" y="3867578"/>
        <a:ext cx="831384" cy="581969"/>
      </dsp:txXfrm>
    </dsp:sp>
    <dsp:sp modelId="{779A74E8-D99A-4C5C-88ED-7B3B1FF05F96}">
      <dsp:nvSpPr>
        <dsp:cNvPr id="0" name=""/>
        <dsp:cNvSpPr/>
      </dsp:nvSpPr>
      <dsp:spPr>
        <a:xfrm rot="5400000">
          <a:off x="4161778" y="163061"/>
          <a:ext cx="540399" cy="7700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4285696"/>
              <a:satOff val="9790"/>
              <a:lumOff val="-271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Final Taxonomies get released</a:t>
          </a:r>
          <a:endParaRPr lang="en-GB" sz="1400" kern="1200" dirty="0"/>
        </a:p>
      </dsp:txBody>
      <dsp:txXfrm rot="5400000">
        <a:off x="4161778" y="163061"/>
        <a:ext cx="540399" cy="7700018"/>
      </dsp:txXfrm>
    </dsp:sp>
    <dsp:sp modelId="{F3C267BB-03FB-473C-BD75-27BE3FFAE117}">
      <dsp:nvSpPr>
        <dsp:cNvPr id="0" name=""/>
        <dsp:cNvSpPr/>
      </dsp:nvSpPr>
      <dsp:spPr>
        <a:xfrm rot="5400000">
          <a:off x="-124707" y="4615345"/>
          <a:ext cx="831384" cy="581969"/>
        </a:xfrm>
        <a:prstGeom prst="chevron">
          <a:avLst/>
        </a:prstGeom>
        <a:solidFill>
          <a:schemeClr val="accent5">
            <a:hueOff val="5142836"/>
            <a:satOff val="11748"/>
            <a:lumOff val="-32549"/>
            <a:alphaOff val="0"/>
          </a:schemeClr>
        </a:solidFill>
        <a:ln w="25400" cap="flat" cmpd="sng" algn="ctr">
          <a:solidFill>
            <a:schemeClr val="accent5">
              <a:hueOff val="5142836"/>
              <a:satOff val="11748"/>
              <a:lumOff val="-3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kern="1200" dirty="0" smtClean="0"/>
            <a:t>Mar 2013</a:t>
          </a:r>
          <a:endParaRPr lang="en-GB" sz="1400" kern="1200" dirty="0"/>
        </a:p>
      </dsp:txBody>
      <dsp:txXfrm rot="5400000">
        <a:off x="-124707" y="4615345"/>
        <a:ext cx="831384" cy="581969"/>
      </dsp:txXfrm>
    </dsp:sp>
    <dsp:sp modelId="{8D0FC5AB-025F-48E9-ACB7-7912DCF34413}">
      <dsp:nvSpPr>
        <dsp:cNvPr id="0" name=""/>
        <dsp:cNvSpPr/>
      </dsp:nvSpPr>
      <dsp:spPr>
        <a:xfrm rot="5400000">
          <a:off x="4161778" y="910827"/>
          <a:ext cx="540399" cy="770001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5142836"/>
              <a:satOff val="11748"/>
              <a:lumOff val="-3254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400" kern="1200" dirty="0" smtClean="0"/>
            <a:t>Taxonomies get used for 2</a:t>
          </a:r>
          <a:r>
            <a:rPr lang="en-GB" sz="1400" kern="1200" baseline="30000" dirty="0" smtClean="0"/>
            <a:t>nd</a:t>
          </a:r>
          <a:r>
            <a:rPr lang="en-GB" sz="1400" kern="1200" dirty="0" smtClean="0"/>
            <a:t> level reporting</a:t>
          </a:r>
          <a:endParaRPr lang="en-GB" sz="1400" kern="1200" dirty="0"/>
        </a:p>
      </dsp:txBody>
      <dsp:txXfrm rot="5400000">
        <a:off x="4161778" y="910827"/>
        <a:ext cx="540399" cy="7700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49825" cy="37131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718" y="4713841"/>
            <a:ext cx="4978766" cy="446928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89331" tIns="43881" rIns="89331" bIns="438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xfrm>
            <a:off x="908992" y="4714653"/>
            <a:ext cx="4979692" cy="4469836"/>
          </a:xfrm>
          <a:noFill/>
          <a:ln w="9525"/>
        </p:spPr>
        <p:txBody>
          <a:bodyPr lIns="89313" tIns="43872" rIns="89313" bIns="43872"/>
          <a:lstStyle/>
          <a:p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EBA_master_logo_ppt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01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56000" y="3654425"/>
            <a:ext cx="4884738" cy="879475"/>
          </a:xfrm>
          <a:noFill/>
        </p:spPr>
        <p:txBody>
          <a:bodyPr anchor="ctr"/>
          <a:lstStyle>
            <a:lvl1pPr marL="0" indent="0">
              <a:buFontTx/>
              <a:buNone/>
              <a:defRPr sz="2000" smtClean="0">
                <a:solidFill>
                  <a:srgbClr val="FF9218"/>
                </a:solidFill>
                <a:latin typeface="Arial" charset="0"/>
              </a:defRPr>
            </a:lvl1pPr>
          </a:lstStyle>
          <a:p>
            <a:r>
              <a:rPr lang="en-US" smtClean="0"/>
              <a:t>Name, EBA Staff</a:t>
            </a:r>
          </a:p>
          <a:p>
            <a:r>
              <a:rPr lang="en-US" smtClean="0"/>
              <a:t>DD MMMM YYYY</a:t>
            </a:r>
          </a:p>
        </p:txBody>
      </p:sp>
      <p:sp>
        <p:nvSpPr>
          <p:cNvPr id="22016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565525" y="1109663"/>
            <a:ext cx="4892675" cy="2262187"/>
          </a:xfrm>
          <a:noFill/>
        </p:spPr>
        <p:txBody>
          <a:bodyPr lIns="0" tIns="0" rIns="0" bIns="0" anchor="ctr"/>
          <a:lstStyle>
            <a:lvl1pPr>
              <a:lnSpc>
                <a:spcPct val="100000"/>
              </a:lnSpc>
              <a:defRPr smtClean="0">
                <a:solidFill>
                  <a:schemeClr val="bg1"/>
                </a:solidFill>
                <a:latin typeface="Arial" charset="0"/>
              </a:defRPr>
            </a:lvl1pPr>
          </a:lstStyle>
          <a:p>
            <a:r>
              <a:rPr lang="en-US" smtClean="0"/>
              <a:t>Title of the presentation</a:t>
            </a:r>
          </a:p>
        </p:txBody>
      </p:sp>
    </p:spTree>
  </p:cSld>
  <p:clrMapOvr>
    <a:masterClrMapping/>
  </p:clrMapOvr>
  <p:transition/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IT solutions. SCARA meeting, Paris May 20</a:t>
            </a:r>
            <a:r>
              <a:rPr lang="en-US" baseline="30000"/>
              <a:t>th</a:t>
            </a:r>
            <a:r>
              <a:rPr lang="en-US"/>
              <a:t>. Ignacio Boixo, XBRL Operational Network coordination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BCCE03-BB9F-4A04-B1BC-055FB0DF3B3B}" type="slidenum">
              <a:rPr lang="en-GB"/>
              <a:pPr>
                <a:defRPr/>
              </a:pPr>
              <a:t>‹#›</a:t>
            </a:fld>
            <a:endParaRPr lang="en-GB" sz="2400" dirty="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71563"/>
            <a:ext cx="8281988" cy="5326062"/>
          </a:xfrm>
          <a:prstGeom prst="rect">
            <a:avLst/>
          </a:prstGeom>
          <a:solidFill>
            <a:srgbClr val="BACCC0"/>
          </a:solidFill>
          <a:ln w="9525">
            <a:noFill/>
            <a:miter lim="800000"/>
            <a:headEnd/>
            <a:tailEnd/>
          </a:ln>
        </p:spPr>
        <p:txBody>
          <a:bodyPr vert="horz" wrap="square" lIns="126000" tIns="270000" rIns="90000" bIns="900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463550"/>
            <a:ext cx="8281988" cy="609600"/>
          </a:xfrm>
          <a:prstGeom prst="rect">
            <a:avLst/>
          </a:prstGeom>
          <a:solidFill>
            <a:srgbClr val="446075"/>
          </a:solidFill>
          <a:ln w="9525">
            <a:noFill/>
            <a:miter lim="800000"/>
            <a:headEnd/>
            <a:tailEnd/>
          </a:ln>
        </p:spPr>
        <p:txBody>
          <a:bodyPr vert="horz" wrap="square" lIns="126000" tIns="90000" rIns="91440" bIns="900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3"/>
          </p:nvPr>
        </p:nvSpPr>
        <p:spPr bwMode="auto">
          <a:xfrm>
            <a:off x="538163" y="6500813"/>
            <a:ext cx="7620000" cy="198437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lnSpc>
                <a:spcPct val="100000"/>
              </a:lnSpc>
              <a:defRPr sz="1000" dirty="0" smtClean="0">
                <a:solidFill>
                  <a:srgbClr val="446075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 IT solutions. SCARA meeting, Paris May 20</a:t>
            </a:r>
            <a:r>
              <a:rPr lang="en-US" baseline="30000"/>
              <a:t>th</a:t>
            </a:r>
            <a:r>
              <a:rPr lang="en-US"/>
              <a:t>. Ignacio Boixo, XBRL Operational Network coordination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4"/>
          </p:nvPr>
        </p:nvSpPr>
        <p:spPr bwMode="auto">
          <a:xfrm>
            <a:off x="8281988" y="6497638"/>
            <a:ext cx="533400" cy="3143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100000"/>
              </a:lnSpc>
              <a:defRPr sz="1200">
                <a:solidFill>
                  <a:schemeClr val="tx1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0251B0B-84B7-4C79-96A6-F27EE36C0CB3}" type="slidenum">
              <a:rPr lang="en-GB"/>
              <a:pPr>
                <a:defRPr/>
              </a:pPr>
              <a:t>‹#›</a:t>
            </a:fld>
            <a:endParaRPr lang="en-GB" sz="2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</p:sldLayoutIdLst>
  <p:transition/>
  <p:hf hdr="0" dt="0"/>
  <p:txStyles>
    <p:titleStyle>
      <a:lvl1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charset="0"/>
        </a:defRPr>
      </a:lvl2pPr>
      <a:lvl3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charset="0"/>
        </a:defRPr>
      </a:lvl3pPr>
      <a:lvl4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charset="0"/>
        </a:defRPr>
      </a:lvl4pPr>
      <a:lvl5pPr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charset="0"/>
        </a:defRPr>
      </a:lvl5pPr>
      <a:lvl6pPr marL="457200"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charset="0"/>
        </a:defRPr>
      </a:lvl6pPr>
      <a:lvl7pPr marL="914400"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charset="0"/>
        </a:defRPr>
      </a:lvl7pPr>
      <a:lvl8pPr marL="1371600"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charset="0"/>
        </a:defRPr>
      </a:lvl8pPr>
      <a:lvl9pPr marL="1828800" algn="l" rtl="0" eaLnBrk="0" fontAlgn="base" hangingPunct="0">
        <a:lnSpc>
          <a:spcPts val="2200"/>
        </a:lnSpc>
        <a:spcBef>
          <a:spcPct val="0"/>
        </a:spcBef>
        <a:spcAft>
          <a:spcPct val="0"/>
        </a:spcAft>
        <a:defRPr sz="2800">
          <a:solidFill>
            <a:srgbClr val="FF9218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395288" indent="-188913" algn="l" rtl="0" eaLnBrk="0" fontAlgn="base" hangingPunct="0">
        <a:spcBef>
          <a:spcPct val="60000"/>
        </a:spcBef>
        <a:spcAft>
          <a:spcPct val="20000"/>
        </a:spcAft>
        <a:buClr>
          <a:schemeClr val="tx1"/>
        </a:buClr>
        <a:buFont typeface="Times"/>
        <a:buChar char="•"/>
        <a:defRPr sz="2000">
          <a:solidFill>
            <a:schemeClr val="tx1"/>
          </a:solidFill>
          <a:latin typeface="Arial" pitchFamily="34" charset="0"/>
        </a:defRPr>
      </a:lvl2pPr>
      <a:lvl3pPr marL="766763" indent="-180975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Char char="–"/>
        <a:defRPr sz="1600">
          <a:solidFill>
            <a:schemeClr val="tx1"/>
          </a:solidFill>
          <a:latin typeface="Arial" pitchFamily="34" charset="0"/>
        </a:defRPr>
      </a:lvl3pPr>
      <a:lvl4pPr marL="1146175" indent="-188913" algn="l" rtl="0" eaLnBrk="0" fontAlgn="base" hangingPunct="0">
        <a:spcBef>
          <a:spcPct val="20000"/>
        </a:spcBef>
        <a:spcAft>
          <a:spcPct val="0"/>
        </a:spcAft>
        <a:buSzPct val="80000"/>
        <a:buChar char="•"/>
        <a:defRPr sz="1400">
          <a:solidFill>
            <a:schemeClr val="tx1"/>
          </a:solidFill>
          <a:latin typeface="Arial" pitchFamily="34" charset="0"/>
        </a:defRPr>
      </a:lvl4pPr>
      <a:lvl5pPr marL="1430338" indent="-93663" algn="l" rtl="0" eaLnBrk="0" fontAlgn="base" hangingPunct="0"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Arial" pitchFamily="34" charset="0"/>
        </a:defRPr>
      </a:lvl5pPr>
      <a:lvl6pPr marL="1887538" indent="-93663" algn="l" rtl="0" eaLnBrk="0" fontAlgn="base" hangingPunct="0"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6pPr>
      <a:lvl7pPr marL="2344738" indent="-93663" algn="l" rtl="0" eaLnBrk="0" fontAlgn="base" hangingPunct="0"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7pPr>
      <a:lvl8pPr marL="2801938" indent="-93663" algn="l" rtl="0" eaLnBrk="0" fontAlgn="base" hangingPunct="0"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8pPr>
      <a:lvl9pPr marL="3259138" indent="-93663" algn="l" rtl="0" eaLnBrk="0" fontAlgn="base" hangingPunct="0">
        <a:spcBef>
          <a:spcPct val="20000"/>
        </a:spcBef>
        <a:spcAft>
          <a:spcPct val="0"/>
        </a:spcAft>
        <a:buChar char="-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markus.trzeciok@eba.europa.e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15.png"/><Relationship Id="rId7" Type="http://schemas.openxmlformats.org/officeDocument/2006/relationships/image" Target="../media/image18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jpeg"/><Relationship Id="rId4" Type="http://schemas.openxmlformats.org/officeDocument/2006/relationships/hyperlink" Target="http://images.google.pl/imgres?imgurl=http://www.stjulies.org/Finance-Ledger-Numbers.jpg&amp;imgrefurl=http://www.stjulies.org/ADM%20Finance%20Council%20PAGE.htm&amp;h=462&amp;w=495&amp;sz=121&amp;hl=pl&amp;start=28&amp;um=1&amp;tbnid=q1mKBBlzss6J4M:&amp;tbnh=121&amp;tbnw=130&amp;prev=/images?q=financial+report&amp;start=18&amp;ndsp=18&amp;svnum=10&amp;um=1&amp;hl=pl&amp;lr=&amp;sa=N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56000" y="3073400"/>
            <a:ext cx="4884738" cy="14605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endParaRPr lang="en-US" dirty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>
              <a:lnSpc>
                <a:spcPct val="80000"/>
              </a:lnSpc>
            </a:pPr>
            <a:r>
              <a:rPr lang="en-US" i="1" dirty="0" smtClean="0">
                <a:solidFill>
                  <a:schemeClr val="bg1"/>
                </a:solidFill>
                <a:latin typeface="Arial" pitchFamily="34" charset="0"/>
                <a:ea typeface="MS PGothic" pitchFamily="34" charset="-128"/>
              </a:rPr>
              <a:t>Andreas Weller, Head of IT</a:t>
            </a:r>
            <a:endParaRPr lang="en-US" i="1" dirty="0">
              <a:solidFill>
                <a:schemeClr val="bg1"/>
              </a:solidFill>
              <a:latin typeface="Arial" pitchFamily="34" charset="0"/>
              <a:ea typeface="MS PGothic" pitchFamily="34" charset="-128"/>
            </a:endParaRPr>
          </a:p>
          <a:p>
            <a:pPr>
              <a:lnSpc>
                <a:spcPct val="80000"/>
              </a:lnSpc>
            </a:pPr>
            <a:endParaRPr lang="en-US" dirty="0">
              <a:solidFill>
                <a:schemeClr val="bg1"/>
              </a:solidFill>
              <a:latin typeface="Arial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65525" y="1109663"/>
            <a:ext cx="5286482" cy="2262187"/>
          </a:xfrm>
          <a:noFill/>
        </p:spPr>
        <p:txBody>
          <a:bodyPr/>
          <a:lstStyle/>
          <a:p>
            <a:r>
              <a:rPr lang="en-GB" sz="4000" dirty="0">
                <a:latin typeface="Arial" pitchFamily="34" charset="0"/>
              </a:rPr>
              <a:t>Roadmap for the implementation of the new COREP and FINREP in XBRL</a:t>
            </a:r>
            <a:r>
              <a:rPr lang="en-US" sz="4000" dirty="0">
                <a:latin typeface="Arial" pitchFamily="34" charset="0"/>
              </a:rPr>
              <a:t/>
            </a:r>
            <a:br>
              <a:rPr lang="en-US" sz="4000" dirty="0">
                <a:latin typeface="Arial" pitchFamily="34" charset="0"/>
              </a:rPr>
            </a:br>
            <a:r>
              <a:rPr lang="en-US" sz="2400" dirty="0" smtClean="0">
                <a:latin typeface="Arial" pitchFamily="34" charset="0"/>
                <a:ea typeface="MS PGothic" pitchFamily="34" charset="-128"/>
              </a:rPr>
              <a:t>, </a:t>
            </a:r>
            <a:r>
              <a:rPr lang="en-US" sz="2400" dirty="0" smtClean="0">
                <a:latin typeface="Arial" pitchFamily="34" charset="0"/>
                <a:ea typeface="MS PGothic" pitchFamily="34" charset="-128"/>
              </a:rPr>
              <a:t>31</a:t>
            </a:r>
            <a:r>
              <a:rPr lang="en-US" sz="2400" baseline="30000" dirty="0" smtClean="0">
                <a:latin typeface="Arial" pitchFamily="34" charset="0"/>
                <a:ea typeface="MS PGothic" pitchFamily="34" charset="-128"/>
              </a:rPr>
              <a:t>th</a:t>
            </a:r>
            <a:r>
              <a:rPr lang="en-US" sz="2400" dirty="0" smtClean="0">
                <a:latin typeface="Arial" pitchFamily="34" charset="0"/>
                <a:ea typeface="MS PGothic" pitchFamily="34" charset="-128"/>
              </a:rPr>
              <a:t> </a:t>
            </a:r>
            <a:r>
              <a:rPr lang="en-US" sz="2400" dirty="0" smtClean="0">
                <a:latin typeface="Arial" pitchFamily="34" charset="0"/>
                <a:ea typeface="MS PGothic" pitchFamily="34" charset="-128"/>
              </a:rPr>
              <a:t>May 2012</a:t>
            </a:r>
            <a:r>
              <a:rPr lang="en-US" sz="4000" dirty="0">
                <a:latin typeface="Arial" pitchFamily="34" charset="0"/>
                <a:ea typeface="MS PGothic" pitchFamily="34" charset="-128"/>
              </a:rPr>
              <a:t/>
            </a:r>
            <a:br>
              <a:rPr lang="en-US" sz="4000" dirty="0">
                <a:latin typeface="Arial" pitchFamily="34" charset="0"/>
                <a:ea typeface="MS PGothic" pitchFamily="34" charset="-128"/>
              </a:rPr>
            </a:br>
            <a:endParaRPr lang="en-US" sz="4000" dirty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</a:rPr>
              <a:t>ITS on reporting – next </a:t>
            </a:r>
            <a:r>
              <a:rPr lang="en-GB" dirty="0" smtClean="0">
                <a:latin typeface="Arial" pitchFamily="34" charset="0"/>
              </a:rPr>
              <a:t>major steps </a:t>
            </a:r>
            <a:r>
              <a:rPr lang="en-GB" dirty="0" smtClean="0">
                <a:latin typeface="Arial" pitchFamily="34" charset="0"/>
              </a:rPr>
              <a:t>and timeline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D2A54-25CD-4FD5-821E-6F14704AF805}" type="slidenum">
              <a:rPr lang="en-GB" smtClean="0">
                <a:latin typeface="Arial" pitchFamily="34" charset="0"/>
              </a:rPr>
              <a:pPr>
                <a:defRPr/>
              </a:pPr>
              <a:t>10</a:t>
            </a:fld>
            <a:endParaRPr lang="en-GB" sz="2400" smtClean="0">
              <a:latin typeface="Arial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24691" y="1080272"/>
          <a:ext cx="8281988" cy="532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</a:rPr>
              <a:t>IT Taxonomy build roadmap for FINREP/COREP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11267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FD2A54-25CD-4FD5-821E-6F14704AF805}" type="slidenum">
              <a:rPr lang="en-GB" smtClean="0">
                <a:latin typeface="Arial" pitchFamily="34" charset="0"/>
              </a:rPr>
              <a:pPr>
                <a:defRPr/>
              </a:pPr>
              <a:t>11</a:t>
            </a:fld>
            <a:endParaRPr lang="en-GB" sz="2400" smtClean="0">
              <a:latin typeface="Arial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524691" y="1080272"/>
          <a:ext cx="8281988" cy="53260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7A24D68-F593-4645-8B3C-CA0932B87080}" type="slidenum">
              <a:rPr lang="en-GB" smtClean="0">
                <a:latin typeface="Arial" pitchFamily="34" charset="0"/>
              </a:rPr>
              <a:pPr>
                <a:defRPr/>
              </a:pPr>
              <a:t>12</a:t>
            </a:fld>
            <a:endParaRPr lang="en-GB" sz="2400" dirty="0" smtClean="0">
              <a:latin typeface="Arial" pitchFamily="34" charset="0"/>
            </a:endParaRPr>
          </a:p>
        </p:txBody>
      </p:sp>
      <p:sp>
        <p:nvSpPr>
          <p:cNvPr id="17411" name="Footer Placeholder 3"/>
          <p:cNvSpPr txBox="1">
            <a:spLocks noGrp="1"/>
          </p:cNvSpPr>
          <p:nvPr/>
        </p:nvSpPr>
        <p:spPr bwMode="auto">
          <a:xfrm>
            <a:off x="0" y="6659563"/>
            <a:ext cx="76200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/>
          <a:lstStyle/>
          <a:p>
            <a:endParaRPr lang="en-GB" sz="1000">
              <a:solidFill>
                <a:srgbClr val="446075"/>
              </a:solidFill>
            </a:endParaRPr>
          </a:p>
        </p:txBody>
      </p:sp>
      <p:sp>
        <p:nvSpPr>
          <p:cNvPr id="17412" name="Slide Number Placeholder 4"/>
          <p:cNvSpPr txBox="1">
            <a:spLocks noGrp="1"/>
          </p:cNvSpPr>
          <p:nvPr/>
        </p:nvSpPr>
        <p:spPr bwMode="auto">
          <a:xfrm>
            <a:off x="8281988" y="6497638"/>
            <a:ext cx="533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7413" name="Slide Number Placeholder 4"/>
          <p:cNvSpPr txBox="1">
            <a:spLocks noGrp="1"/>
          </p:cNvSpPr>
          <p:nvPr/>
        </p:nvSpPr>
        <p:spPr bwMode="auto">
          <a:xfrm>
            <a:off x="8281988" y="6497638"/>
            <a:ext cx="533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/>
            <a:endParaRPr lang="en-GB" sz="2400" dirty="0">
              <a:solidFill>
                <a:schemeClr val="tx1"/>
              </a:solidFill>
            </a:endParaRPr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pPr indent="363538"/>
            <a:r>
              <a:rPr lang="en-US" b="1" dirty="0" smtClean="0"/>
              <a:t>Questions</a:t>
            </a:r>
          </a:p>
        </p:txBody>
      </p:sp>
      <p:sp>
        <p:nvSpPr>
          <p:cNvPr id="17416" name="7 CuadroTexto"/>
          <p:cNvSpPr txBox="1">
            <a:spLocks noChangeArrowheads="1"/>
          </p:cNvSpPr>
          <p:nvPr/>
        </p:nvSpPr>
        <p:spPr bwMode="auto">
          <a:xfrm>
            <a:off x="-2057400" y="3725863"/>
            <a:ext cx="46037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PT"/>
          </a:p>
        </p:txBody>
      </p:sp>
      <p:pic>
        <p:nvPicPr>
          <p:cNvPr id="1741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09938" y="2230438"/>
            <a:ext cx="2625725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51263" y="2552700"/>
            <a:ext cx="4892675" cy="2262188"/>
          </a:xfrm>
          <a:noFill/>
        </p:spPr>
        <p:txBody>
          <a:bodyPr/>
          <a:lstStyle/>
          <a:p>
            <a:r>
              <a:rPr lang="en-US" sz="1600" b="1" dirty="0">
                <a:latin typeface="Arial" pitchFamily="34" charset="0"/>
                <a:ea typeface="MS PGothic" pitchFamily="34" charset="-128"/>
              </a:rPr>
              <a:t/>
            </a:r>
            <a:br>
              <a:rPr lang="en-US" sz="1600" b="1" dirty="0">
                <a:latin typeface="Arial" pitchFamily="34" charset="0"/>
                <a:ea typeface="MS PGothic" pitchFamily="34" charset="-128"/>
              </a:rPr>
            </a:br>
            <a:r>
              <a:rPr lang="en-US" sz="3600" b="1" i="1" dirty="0">
                <a:latin typeface="Arial" pitchFamily="34" charset="0"/>
                <a:ea typeface="MS PGothic" pitchFamily="34" charset="-128"/>
              </a:rPr>
              <a:t/>
            </a:r>
            <a:br>
              <a:rPr lang="en-US" sz="3600" b="1" i="1" dirty="0">
                <a:latin typeface="Arial" pitchFamily="34" charset="0"/>
                <a:ea typeface="MS PGothic" pitchFamily="34" charset="-128"/>
              </a:rPr>
            </a:br>
            <a:r>
              <a:rPr lang="en-US" sz="1600" b="1" dirty="0">
                <a:latin typeface="Arial" pitchFamily="34" charset="0"/>
                <a:ea typeface="MS PGothic" pitchFamily="34" charset="-128"/>
              </a:rPr>
              <a:t/>
            </a:r>
            <a:br>
              <a:rPr lang="en-US" sz="1600" b="1" dirty="0">
                <a:latin typeface="Arial" pitchFamily="34" charset="0"/>
                <a:ea typeface="MS PGothic" pitchFamily="34" charset="-128"/>
              </a:rPr>
            </a:br>
            <a:r>
              <a:rPr lang="en-US" sz="1600" b="1" dirty="0">
                <a:latin typeface="Arial" pitchFamily="34" charset="0"/>
                <a:ea typeface="MS PGothic" pitchFamily="34" charset="-128"/>
              </a:rPr>
              <a:t>	</a:t>
            </a:r>
            <a:br>
              <a:rPr lang="en-US" sz="1600" b="1" dirty="0">
                <a:latin typeface="Arial" pitchFamily="34" charset="0"/>
                <a:ea typeface="MS PGothic" pitchFamily="34" charset="-128"/>
              </a:rPr>
            </a:br>
            <a:r>
              <a:rPr lang="en-US" sz="2400" b="1" dirty="0" smtClean="0">
                <a:latin typeface="Arial" pitchFamily="34" charset="0"/>
                <a:ea typeface="MS PGothic" pitchFamily="34" charset="-128"/>
              </a:rPr>
              <a:t>Andreas </a:t>
            </a:r>
            <a:r>
              <a:rPr lang="en-US" sz="2400" b="1" dirty="0" smtClean="0">
                <a:latin typeface="Arial" pitchFamily="34" charset="0"/>
                <a:ea typeface="MS PGothic" pitchFamily="34" charset="-128"/>
              </a:rPr>
              <a:t>Weller</a:t>
            </a:r>
            <a:br>
              <a:rPr lang="en-US" sz="2400" b="1" dirty="0" smtClean="0">
                <a:latin typeface="Arial" pitchFamily="34" charset="0"/>
                <a:ea typeface="MS PGothic" pitchFamily="34" charset="-128"/>
              </a:rPr>
            </a:br>
            <a:r>
              <a:rPr lang="en-US" sz="2400" b="1" dirty="0" smtClean="0">
                <a:latin typeface="Arial" pitchFamily="34" charset="0"/>
                <a:ea typeface="MS PGothic" pitchFamily="34" charset="-128"/>
              </a:rPr>
              <a:t>Head of IT EBA</a:t>
            </a:r>
            <a:br>
              <a:rPr lang="en-US" sz="2400" b="1" dirty="0" smtClean="0">
                <a:latin typeface="Arial" pitchFamily="34" charset="0"/>
                <a:ea typeface="MS PGothic" pitchFamily="34" charset="-128"/>
              </a:rPr>
            </a:br>
            <a:r>
              <a:rPr lang="en-US" sz="2400" b="1" dirty="0" smtClean="0">
                <a:latin typeface="Arial" pitchFamily="34" charset="0"/>
                <a:ea typeface="MS PGothic" pitchFamily="34" charset="-128"/>
              </a:rPr>
              <a:t>Chairmen of the XBRL subgroup</a:t>
            </a:r>
            <a:r>
              <a:rPr lang="en-US" sz="2000" b="1" dirty="0">
                <a:latin typeface="Arial" pitchFamily="34" charset="0"/>
                <a:ea typeface="MS PGothic" pitchFamily="34" charset="-128"/>
              </a:rPr>
              <a:t/>
            </a:r>
            <a:br>
              <a:rPr lang="en-US" sz="2000" b="1" dirty="0">
                <a:latin typeface="Arial" pitchFamily="34" charset="0"/>
                <a:ea typeface="MS PGothic" pitchFamily="34" charset="-128"/>
              </a:rPr>
            </a:br>
            <a:r>
              <a:rPr lang="en-US" sz="2000" b="1" dirty="0">
                <a:latin typeface="Arial" pitchFamily="34" charset="0"/>
                <a:ea typeface="MS PGothic" pitchFamily="34" charset="-128"/>
              </a:rPr>
              <a:t/>
            </a:r>
            <a:br>
              <a:rPr lang="en-US" sz="2000" b="1" dirty="0">
                <a:latin typeface="Arial" pitchFamily="34" charset="0"/>
                <a:ea typeface="MS PGothic" pitchFamily="34" charset="-128"/>
              </a:rPr>
            </a:br>
            <a:r>
              <a:rPr lang="en-US" sz="2000" b="1" dirty="0" smtClean="0">
                <a:latin typeface="Arial" pitchFamily="34" charset="0"/>
                <a:ea typeface="MS PGothic" pitchFamily="34" charset="-128"/>
              </a:rPr>
              <a:t>andreas.weller</a:t>
            </a:r>
            <a:r>
              <a:rPr lang="en-US" sz="2000" b="1" dirty="0" smtClean="0">
                <a:latin typeface="Arial" pitchFamily="34" charset="0"/>
                <a:ea typeface="MS PGothic" pitchFamily="34" charset="-128"/>
                <a:hlinkClick r:id="rId2"/>
              </a:rPr>
              <a:t>@eba.europa.eu</a:t>
            </a:r>
            <a:r>
              <a:rPr lang="en-US" sz="2000" b="1" dirty="0">
                <a:solidFill>
                  <a:schemeClr val="accent5"/>
                </a:solidFill>
                <a:latin typeface="Arial" pitchFamily="34" charset="0"/>
                <a:ea typeface="MS PGothic" pitchFamily="34" charset="-128"/>
              </a:rPr>
              <a:t/>
            </a:r>
            <a:br>
              <a:rPr lang="en-US" sz="2000" b="1" dirty="0">
                <a:solidFill>
                  <a:schemeClr val="accent5"/>
                </a:solidFill>
                <a:latin typeface="Arial" pitchFamily="34" charset="0"/>
                <a:ea typeface="MS PGothic" pitchFamily="34" charset="-128"/>
              </a:rPr>
            </a:br>
            <a:r>
              <a:rPr lang="en-US" sz="2000" b="1" dirty="0">
                <a:latin typeface="Arial" pitchFamily="34" charset="0"/>
                <a:ea typeface="MS PGothic" pitchFamily="34" charset="-128"/>
              </a:rPr>
              <a:t/>
            </a:r>
            <a:br>
              <a:rPr lang="en-US" sz="2000" b="1" dirty="0">
                <a:latin typeface="Arial" pitchFamily="34" charset="0"/>
                <a:ea typeface="MS PGothic" pitchFamily="34" charset="-128"/>
              </a:rPr>
            </a:br>
            <a:r>
              <a:rPr lang="en-US" sz="2000" b="1" dirty="0">
                <a:latin typeface="Arial" pitchFamily="34" charset="0"/>
                <a:ea typeface="MS PGothic" pitchFamily="34" charset="-128"/>
              </a:rPr>
              <a:t/>
            </a:r>
            <a:br>
              <a:rPr lang="en-US" sz="2000" b="1" dirty="0">
                <a:latin typeface="Arial" pitchFamily="34" charset="0"/>
                <a:ea typeface="MS PGothic" pitchFamily="34" charset="-128"/>
              </a:rPr>
            </a:br>
            <a:r>
              <a:rPr lang="en-US" sz="2000" b="1" dirty="0">
                <a:latin typeface="Arial" pitchFamily="34" charset="0"/>
                <a:ea typeface="MS PGothic" pitchFamily="34" charset="-128"/>
              </a:rPr>
              <a:t/>
            </a:r>
            <a:br>
              <a:rPr lang="en-US" sz="2000" b="1" dirty="0">
                <a:latin typeface="Arial" pitchFamily="34" charset="0"/>
                <a:ea typeface="MS PGothic" pitchFamily="34" charset="-128"/>
              </a:rPr>
            </a:br>
            <a:r>
              <a:rPr lang="en-US" sz="2000" b="1" dirty="0">
                <a:latin typeface="Arial" pitchFamily="34" charset="0"/>
                <a:ea typeface="MS PGothic" pitchFamily="34" charset="-128"/>
              </a:rPr>
              <a:t/>
            </a:r>
            <a:br>
              <a:rPr lang="en-US" sz="2000" b="1" dirty="0">
                <a:latin typeface="Arial" pitchFamily="34" charset="0"/>
                <a:ea typeface="MS PGothic" pitchFamily="34" charset="-128"/>
              </a:rPr>
            </a:br>
            <a:r>
              <a:rPr lang="en-US" sz="2000" b="1" dirty="0">
                <a:latin typeface="Arial" pitchFamily="34" charset="0"/>
                <a:ea typeface="MS PGothic" pitchFamily="34" charset="-128"/>
              </a:rPr>
              <a:t/>
            </a:r>
            <a:br>
              <a:rPr lang="en-US" sz="2000" b="1" dirty="0">
                <a:latin typeface="Arial" pitchFamily="34" charset="0"/>
                <a:ea typeface="MS PGothic" pitchFamily="34" charset="-128"/>
              </a:rPr>
            </a:br>
            <a:endParaRPr lang="en-US" sz="2000" b="1" dirty="0">
              <a:latin typeface="Arial" pitchFamily="34" charset="0"/>
              <a:ea typeface="MS PGothic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</p:spPr>
        <p:txBody>
          <a:bodyPr/>
          <a:lstStyle/>
          <a:p>
            <a:r>
              <a:rPr lang="en-GB" b="1" dirty="0" smtClean="0"/>
              <a:t>Agenda</a:t>
            </a:r>
            <a:endParaRPr lang="en-GB" b="1" dirty="0" smtClean="0"/>
          </a:p>
        </p:txBody>
      </p:sp>
      <p:sp>
        <p:nvSpPr>
          <p:cNvPr id="4098" name="Rectangle 3"/>
          <p:cNvSpPr>
            <a:spLocks noGrp="1" noChangeArrowheads="1"/>
          </p:cNvSpPr>
          <p:nvPr>
            <p:ph idx="1"/>
          </p:nvPr>
        </p:nvSpPr>
        <p:spPr>
          <a:xfrm>
            <a:off x="0" y="6471744"/>
            <a:ext cx="9143999" cy="233308"/>
          </a:xfrm>
        </p:spPr>
        <p:txBody>
          <a:bodyPr tIns="0" bIns="0" anchor="b" anchorCtr="0"/>
          <a:lstStyle/>
          <a:p>
            <a:pPr marL="0" indent="0">
              <a:spcBef>
                <a:spcPts val="0"/>
              </a:spcBef>
              <a:buFontTx/>
              <a:buNone/>
            </a:pPr>
            <a:r>
              <a:rPr lang="en-GB" sz="1050" b="1" i="1" dirty="0" smtClean="0">
                <a:solidFill>
                  <a:schemeClr val="bg1">
                    <a:lumMod val="50000"/>
                  </a:schemeClr>
                </a:solidFill>
              </a:rPr>
              <a:t> EBA - European System of Financial Supervisors</a:t>
            </a:r>
            <a:r>
              <a:rPr lang="en-GB" sz="18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EAF6AFDF-6132-4E5D-A294-3B63CE01DF6D}" type="slidenum">
              <a:rPr lang="en-GB" smtClean="0">
                <a:latin typeface="Arial" pitchFamily="34" charset="0"/>
              </a:rPr>
              <a:pPr/>
              <a:t>2</a:t>
            </a:fld>
            <a:endParaRPr lang="en-GB" sz="2400" smtClean="0">
              <a:latin typeface="Arial" pitchFamily="34" charset="0"/>
            </a:endParaRPr>
          </a:p>
        </p:txBody>
      </p:sp>
      <p:sp>
        <p:nvSpPr>
          <p:cNvPr id="4101" name="Footer Placeholder 3"/>
          <p:cNvSpPr txBox="1">
            <a:spLocks noGrp="1"/>
          </p:cNvSpPr>
          <p:nvPr/>
        </p:nvSpPr>
        <p:spPr bwMode="auto">
          <a:xfrm>
            <a:off x="0" y="6659563"/>
            <a:ext cx="76200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/>
          <a:lstStyle/>
          <a:p>
            <a:pPr eaLnBrk="0" hangingPunct="0"/>
            <a:endParaRPr lang="en-GB" sz="1000">
              <a:solidFill>
                <a:srgbClr val="446075"/>
              </a:solidFill>
            </a:endParaRPr>
          </a:p>
        </p:txBody>
      </p:sp>
      <p:sp>
        <p:nvSpPr>
          <p:cNvPr id="4102" name="Slide Number Placeholder 4"/>
          <p:cNvSpPr txBox="1">
            <a:spLocks noGrp="1"/>
          </p:cNvSpPr>
          <p:nvPr/>
        </p:nvSpPr>
        <p:spPr bwMode="auto">
          <a:xfrm>
            <a:off x="8281988" y="6497638"/>
            <a:ext cx="533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/>
            <a:fld id="{D5E4EBBC-D65E-4606-99CA-49E9C1EEDE77}" type="slidenum">
              <a:rPr lang="en-GB" sz="1200">
                <a:solidFill>
                  <a:schemeClr val="tx1"/>
                </a:solidFill>
              </a:rPr>
              <a:pPr algn="r" eaLnBrk="0" hangingPunct="0"/>
              <a:t>2</a:t>
            </a:fld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4103" name="Slide Number Placeholder 4"/>
          <p:cNvSpPr txBox="1">
            <a:spLocks noGrp="1"/>
          </p:cNvSpPr>
          <p:nvPr/>
        </p:nvSpPr>
        <p:spPr bwMode="auto">
          <a:xfrm>
            <a:off x="8281988" y="6497638"/>
            <a:ext cx="533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/>
            <a:fld id="{B207B7E1-A651-4173-B19A-667827762325}" type="slidenum">
              <a:rPr lang="en-GB" sz="1200">
                <a:solidFill>
                  <a:schemeClr val="tx1"/>
                </a:solidFill>
              </a:rPr>
              <a:pPr algn="r" eaLnBrk="0" hangingPunct="0"/>
              <a:t>2</a:t>
            </a:fld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4105" name="7 CuadroTexto"/>
          <p:cNvSpPr txBox="1">
            <a:spLocks noChangeArrowheads="1"/>
          </p:cNvSpPr>
          <p:nvPr/>
        </p:nvSpPr>
        <p:spPr bwMode="auto">
          <a:xfrm>
            <a:off x="-2057400" y="3725863"/>
            <a:ext cx="46037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ts val="2200"/>
              </a:lnSpc>
            </a:pPr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67544" y="1196752"/>
            <a:ext cx="817290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Background:</a:t>
            </a:r>
          </a:p>
          <a:p>
            <a:r>
              <a:rPr lang="en-GB" sz="2400" dirty="0" smtClean="0"/>
              <a:t>EBA Regulatory tasks</a:t>
            </a:r>
          </a:p>
          <a:p>
            <a:r>
              <a:rPr lang="en-GB" sz="2400" dirty="0" smtClean="0"/>
              <a:t>ITS Reporting-scope</a:t>
            </a:r>
          </a:p>
          <a:p>
            <a:r>
              <a:rPr lang="en-GB" sz="2400" dirty="0" smtClean="0"/>
              <a:t>ITS Reporting proportionality</a:t>
            </a:r>
          </a:p>
          <a:p>
            <a:r>
              <a:rPr lang="en-US" sz="2400" dirty="0" smtClean="0"/>
              <a:t>ITS on Reporting – uniform </a:t>
            </a:r>
            <a:r>
              <a:rPr lang="en-US" sz="2400" dirty="0" smtClean="0"/>
              <a:t>implementation</a:t>
            </a:r>
          </a:p>
          <a:p>
            <a:r>
              <a:rPr lang="en-US" sz="2400" dirty="0" smtClean="0"/>
              <a:t>ITS on Reporting and the context</a:t>
            </a:r>
          </a:p>
          <a:p>
            <a:r>
              <a:rPr lang="en-US" sz="2400" dirty="0" smtClean="0"/>
              <a:t>Data Exchange COREP FINREP</a:t>
            </a:r>
          </a:p>
          <a:p>
            <a:r>
              <a:rPr lang="en-US" sz="2400" dirty="0" smtClean="0"/>
              <a:t>From Datapoint Model to Taxonomy</a:t>
            </a:r>
          </a:p>
          <a:p>
            <a:endParaRPr lang="en-US" sz="2400" dirty="0" smtClean="0"/>
          </a:p>
          <a:p>
            <a:r>
              <a:rPr lang="en-US" sz="2400" dirty="0" smtClean="0"/>
              <a:t>The roadmap:</a:t>
            </a:r>
          </a:p>
          <a:p>
            <a:r>
              <a:rPr lang="en-US" sz="2400" dirty="0" smtClean="0"/>
              <a:t>Next major steps and timeline</a:t>
            </a:r>
          </a:p>
          <a:p>
            <a:r>
              <a:rPr lang="en-GB" sz="2400" dirty="0" smtClean="0"/>
              <a:t>IT Taxonomy build roadmap for FINREP/COREP</a:t>
            </a:r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sz="2400" dirty="0" smtClean="0"/>
          </a:p>
          <a:p>
            <a:endParaRPr lang="en-GB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9A9CC6F-2089-4D19-9C6A-11D56E770C65}" type="slidenum">
              <a:rPr lang="en-GB" smtClean="0">
                <a:latin typeface="Arial" pitchFamily="34" charset="0"/>
              </a:rPr>
              <a:pPr>
                <a:defRPr/>
              </a:pPr>
              <a:t>3</a:t>
            </a:fld>
            <a:endParaRPr lang="en-GB" sz="2400" smtClean="0">
              <a:latin typeface="Arial" pitchFamily="34" charset="0"/>
            </a:endParaRPr>
          </a:p>
        </p:txBody>
      </p:sp>
      <p:sp>
        <p:nvSpPr>
          <p:cNvPr id="8195" name="Slide Number Placeholder 4"/>
          <p:cNvSpPr txBox="1">
            <a:spLocks noGrp="1"/>
          </p:cNvSpPr>
          <p:nvPr/>
        </p:nvSpPr>
        <p:spPr bwMode="auto">
          <a:xfrm>
            <a:off x="8281988" y="6497638"/>
            <a:ext cx="533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r" eaLnBrk="0" hangingPunct="0"/>
            <a:fld id="{BD5E7C94-C325-4F78-BB67-6F1431311DEF}" type="slidenum">
              <a:rPr lang="en-GB" sz="1200">
                <a:solidFill>
                  <a:schemeClr val="tx1"/>
                </a:solidFill>
              </a:rPr>
              <a:pPr algn="r" eaLnBrk="0" hangingPunct="0"/>
              <a:t>3</a:t>
            </a:fld>
            <a:endParaRPr lang="en-GB" sz="2400">
              <a:solidFill>
                <a:schemeClr val="tx1"/>
              </a:solidFill>
            </a:endParaRPr>
          </a:p>
        </p:txBody>
      </p:sp>
      <p:graphicFrame>
        <p:nvGraphicFramePr>
          <p:cNvPr id="7" name="SmartArt Placeholder 6"/>
          <p:cNvGraphicFramePr>
            <a:graphicFrameLocks noGrp="1"/>
          </p:cNvGraphicFramePr>
          <p:nvPr>
            <p:ph type="dgm" idx="4294967295"/>
          </p:nvPr>
        </p:nvGraphicFramePr>
        <p:xfrm>
          <a:off x="533400" y="1293223"/>
          <a:ext cx="8281988" cy="5104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197" name="Slide Number Placeholder 3"/>
          <p:cNvSpPr txBox="1">
            <a:spLocks noGrp="1"/>
          </p:cNvSpPr>
          <p:nvPr/>
        </p:nvSpPr>
        <p:spPr bwMode="auto">
          <a:xfrm>
            <a:off x="8281988" y="6497638"/>
            <a:ext cx="5334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/>
          <a:lstStyle/>
          <a:p>
            <a:pPr eaLnBrk="0" hangingPunct="0"/>
            <a:endParaRPr lang="en-US" sz="1000">
              <a:solidFill>
                <a:srgbClr val="446075"/>
              </a:solidFill>
            </a:endParaRPr>
          </a:p>
        </p:txBody>
      </p:sp>
      <p:sp>
        <p:nvSpPr>
          <p:cNvPr id="8198" name="Rectangle 2"/>
          <p:cNvSpPr>
            <a:spLocks noChangeArrowheads="1"/>
          </p:cNvSpPr>
          <p:nvPr/>
        </p:nvSpPr>
        <p:spPr bwMode="auto">
          <a:xfrm>
            <a:off x="533400" y="463550"/>
            <a:ext cx="8281988" cy="609600"/>
          </a:xfrm>
          <a:prstGeom prst="rect">
            <a:avLst/>
          </a:prstGeom>
          <a:solidFill>
            <a:srgbClr val="446075"/>
          </a:solidFill>
          <a:ln w="9525">
            <a:noFill/>
            <a:miter lim="800000"/>
            <a:headEnd/>
            <a:tailEnd/>
          </a:ln>
        </p:spPr>
        <p:txBody>
          <a:bodyPr lIns="126000" tIns="90000" bIns="90000" anchor="b"/>
          <a:lstStyle/>
          <a:p>
            <a:pPr eaLnBrk="0" hangingPunct="0">
              <a:lnSpc>
                <a:spcPts val="2200"/>
              </a:lnSpc>
            </a:pPr>
            <a:r>
              <a:rPr lang="en-US" sz="3200"/>
              <a:t>EBA regulatory tasks</a:t>
            </a:r>
            <a:endParaRPr lang="en-GB" sz="3200"/>
          </a:p>
        </p:txBody>
      </p:sp>
      <p:sp>
        <p:nvSpPr>
          <p:cNvPr id="8199" name="Oval 6"/>
          <p:cNvSpPr>
            <a:spLocks noChangeArrowheads="1"/>
          </p:cNvSpPr>
          <p:nvPr/>
        </p:nvSpPr>
        <p:spPr bwMode="auto">
          <a:xfrm>
            <a:off x="4121150" y="4513263"/>
            <a:ext cx="5022850" cy="2105025"/>
          </a:xfrm>
          <a:prstGeom prst="ellipse">
            <a:avLst/>
          </a:prstGeom>
          <a:solidFill>
            <a:srgbClr val="446075">
              <a:alpha val="0"/>
            </a:srgbClr>
          </a:solidFill>
          <a:ln w="38100" algn="ctr">
            <a:solidFill>
              <a:srgbClr val="FF0000"/>
            </a:solidFill>
            <a:round/>
            <a:headEnd/>
            <a:tailEnd/>
          </a:ln>
        </p:spPr>
        <p:txBody>
          <a:bodyPr wrap="none" lIns="126000" tIns="90000" bIns="90000" anchor="ctr"/>
          <a:lstStyle/>
          <a:p>
            <a:pPr algn="ctr" eaLnBrk="0" hangingPunct="0">
              <a:lnSpc>
                <a:spcPts val="2200"/>
              </a:lnSpc>
            </a:pP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rial" pitchFamily="34" charset="0"/>
              </a:rPr>
              <a:t>ITS </a:t>
            </a:r>
            <a:r>
              <a:rPr lang="en-GB" dirty="0" smtClean="0">
                <a:latin typeface="Arial" pitchFamily="34" charset="0"/>
              </a:rPr>
              <a:t>Reporting</a:t>
            </a:r>
            <a:endParaRPr lang="en-US" dirty="0" smtClean="0">
              <a:latin typeface="Arial" pitchFamily="34" charset="0"/>
            </a:endParaRP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20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D1DA713-AC22-4B99-A571-C330C650CE23}" type="slidenum">
              <a:rPr lang="en-GB" smtClean="0">
                <a:latin typeface="Arial" pitchFamily="34" charset="0"/>
              </a:rPr>
              <a:pPr>
                <a:defRPr/>
              </a:pPr>
              <a:t>4</a:t>
            </a:fld>
            <a:endParaRPr lang="en-GB" sz="2400" smtClean="0">
              <a:latin typeface="Arial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003300" y="2895600"/>
          <a:ext cx="5130800" cy="33750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246" name="Rounded Rectangle 10"/>
          <p:cNvSpPr>
            <a:spLocks noChangeArrowheads="1"/>
          </p:cNvSpPr>
          <p:nvPr/>
        </p:nvSpPr>
        <p:spPr bwMode="auto">
          <a:xfrm>
            <a:off x="3846513" y="1674813"/>
            <a:ext cx="3962400" cy="1747837"/>
          </a:xfrm>
          <a:prstGeom prst="roundRect">
            <a:avLst>
              <a:gd name="adj" fmla="val 16667"/>
            </a:avLst>
          </a:prstGeom>
          <a:solidFill>
            <a:srgbClr val="446375"/>
          </a:solidFill>
          <a:ln w="9525" algn="ctr">
            <a:noFill/>
            <a:round/>
            <a:headEnd/>
            <a:tailEnd/>
          </a:ln>
        </p:spPr>
        <p:txBody>
          <a:bodyPr lIns="126000" tIns="270000" rIns="90000" bIns="90000"/>
          <a:lstStyle/>
          <a:p>
            <a:pPr marL="395288" indent="-188913" eaLnBrk="0" hangingPunct="0">
              <a:lnSpc>
                <a:spcPts val="2200"/>
              </a:lnSpc>
              <a:spcBef>
                <a:spcPct val="60000"/>
              </a:spcBef>
              <a:spcAft>
                <a:spcPct val="20000"/>
              </a:spcAft>
              <a:buClr>
                <a:schemeClr val="bg1"/>
              </a:buClr>
            </a:pPr>
            <a:r>
              <a:rPr lang="en-GB" sz="2400">
                <a:solidFill>
                  <a:schemeClr val="bg1"/>
                </a:solidFill>
              </a:rPr>
              <a:t>Liquidity</a:t>
            </a:r>
          </a:p>
          <a:p>
            <a:pPr marL="395288" indent="-188913" eaLnBrk="0" hangingPunct="0">
              <a:lnSpc>
                <a:spcPts val="2200"/>
              </a:lnSpc>
              <a:spcBef>
                <a:spcPct val="60000"/>
              </a:spcBef>
              <a:spcAft>
                <a:spcPct val="20000"/>
              </a:spcAft>
              <a:buClr>
                <a:schemeClr val="bg1"/>
              </a:buClr>
            </a:pPr>
            <a:r>
              <a:rPr lang="en-GB" sz="1600">
                <a:solidFill>
                  <a:schemeClr val="bg1"/>
                </a:solidFill>
              </a:rPr>
              <a:t>Art </a:t>
            </a:r>
            <a:r>
              <a:rPr lang="en-GB" sz="1400">
                <a:solidFill>
                  <a:schemeClr val="bg1"/>
                </a:solidFill>
              </a:rPr>
              <a:t>403</a:t>
            </a:r>
            <a:endParaRPr lang="en-US" sz="1600">
              <a:solidFill>
                <a:schemeClr val="bg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 bwMode="auto">
          <a:xfrm>
            <a:off x="4914900" y="5511800"/>
            <a:ext cx="2743200" cy="6731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0" tIns="36000" rIns="0" bIns="216000">
            <a:normAutofit/>
          </a:bodyPr>
          <a:lstStyle/>
          <a:p>
            <a:pPr marL="395288" indent="-188913" eaLnBrk="0" hangingPunct="0">
              <a:lnSpc>
                <a:spcPts val="2200"/>
              </a:lnSpc>
              <a:spcBef>
                <a:spcPct val="60000"/>
              </a:spcBef>
              <a:spcAft>
                <a:spcPct val="20000"/>
              </a:spcAft>
              <a:buClr>
                <a:schemeClr val="bg1"/>
              </a:buClr>
              <a:defRPr/>
            </a:pPr>
            <a:r>
              <a:rPr lang="en-GB" sz="2000" dirty="0">
                <a:solidFill>
                  <a:schemeClr val="bg1"/>
                </a:solidFill>
                <a:latin typeface="Arial" charset="0"/>
                <a:cs typeface="+mn-cs"/>
              </a:rPr>
              <a:t>Large exposures</a:t>
            </a:r>
            <a:endParaRPr lang="en-US" sz="2000" dirty="0">
              <a:solidFill>
                <a:schemeClr val="bg1"/>
              </a:solidFill>
              <a:latin typeface="Arial" charset="0"/>
              <a:cs typeface="+mn-cs"/>
            </a:endParaRPr>
          </a:p>
        </p:txBody>
      </p:sp>
      <p:sp>
        <p:nvSpPr>
          <p:cNvPr id="10248" name="Rounded Rectangle 16"/>
          <p:cNvSpPr>
            <a:spLocks noChangeArrowheads="1"/>
          </p:cNvSpPr>
          <p:nvPr/>
        </p:nvSpPr>
        <p:spPr bwMode="auto">
          <a:xfrm>
            <a:off x="4900613" y="4711700"/>
            <a:ext cx="2719387" cy="685800"/>
          </a:xfrm>
          <a:prstGeom prst="roundRect">
            <a:avLst>
              <a:gd name="adj" fmla="val 16667"/>
            </a:avLst>
          </a:prstGeom>
          <a:solidFill>
            <a:srgbClr val="FF9218"/>
          </a:solidFill>
          <a:ln w="9525" algn="ctr">
            <a:noFill/>
            <a:round/>
            <a:headEnd/>
            <a:tailEnd/>
          </a:ln>
        </p:spPr>
        <p:txBody>
          <a:bodyPr lIns="0" tIns="36000" rIns="0" bIns="324000"/>
          <a:lstStyle/>
          <a:p>
            <a:pPr marL="395288" indent="-188913" algn="ctr" eaLnBrk="0" hangingPunct="0">
              <a:lnSpc>
                <a:spcPts val="2200"/>
              </a:lnSpc>
              <a:spcBef>
                <a:spcPct val="60000"/>
              </a:spcBef>
              <a:spcAft>
                <a:spcPct val="20000"/>
              </a:spcAft>
              <a:buClr>
                <a:schemeClr val="bg1"/>
              </a:buClr>
            </a:pPr>
            <a:r>
              <a:rPr lang="en-GB" sz="2000">
                <a:solidFill>
                  <a:schemeClr val="bg1"/>
                </a:solidFill>
              </a:rPr>
              <a:t>Mortgage exposures</a:t>
            </a:r>
            <a:endParaRPr lang="en-US" sz="2000">
              <a:solidFill>
                <a:schemeClr val="bg1"/>
              </a:solidFill>
            </a:endParaRPr>
          </a:p>
        </p:txBody>
      </p:sp>
      <p:sp>
        <p:nvSpPr>
          <p:cNvPr id="10249" name="Rounded Rectangle 17"/>
          <p:cNvSpPr>
            <a:spLocks noChangeArrowheads="1"/>
          </p:cNvSpPr>
          <p:nvPr/>
        </p:nvSpPr>
        <p:spPr bwMode="auto">
          <a:xfrm>
            <a:off x="3800475" y="3600450"/>
            <a:ext cx="2733675" cy="935038"/>
          </a:xfrm>
          <a:prstGeom prst="roundRect">
            <a:avLst>
              <a:gd name="adj" fmla="val 16667"/>
            </a:avLst>
          </a:prstGeom>
          <a:solidFill>
            <a:srgbClr val="326B9E"/>
          </a:solidFill>
          <a:ln w="9525" algn="ctr">
            <a:noFill/>
            <a:round/>
            <a:headEnd/>
            <a:tailEnd/>
          </a:ln>
        </p:spPr>
        <p:txBody>
          <a:bodyPr lIns="126000" tIns="270000" rIns="90000" bIns="90000"/>
          <a:lstStyle/>
          <a:p>
            <a:pPr marL="395288" indent="-188913" eaLnBrk="0" hangingPunct="0">
              <a:lnSpc>
                <a:spcPts val="2200"/>
              </a:lnSpc>
              <a:spcBef>
                <a:spcPct val="60000"/>
              </a:spcBef>
              <a:spcAft>
                <a:spcPct val="20000"/>
              </a:spcAft>
              <a:buClr>
                <a:schemeClr val="bg1"/>
              </a:buClr>
            </a:pPr>
            <a:r>
              <a:rPr lang="en-GB" sz="2000">
                <a:solidFill>
                  <a:schemeClr val="bg1"/>
                </a:solidFill>
              </a:rPr>
              <a:t>Leverage</a:t>
            </a:r>
          </a:p>
          <a:p>
            <a:pPr marL="395288" indent="-188913" eaLnBrk="0" hangingPunct="0">
              <a:lnSpc>
                <a:spcPts val="2200"/>
              </a:lnSpc>
              <a:spcBef>
                <a:spcPct val="60000"/>
              </a:spcBef>
              <a:spcAft>
                <a:spcPct val="20000"/>
              </a:spcAft>
              <a:buClr>
                <a:schemeClr val="bg1"/>
              </a:buClr>
            </a:pPr>
            <a:endParaRPr lang="en-GB" sz="2000">
              <a:solidFill>
                <a:schemeClr val="bg1"/>
              </a:solidFill>
            </a:endParaRPr>
          </a:p>
        </p:txBody>
      </p:sp>
      <p:sp>
        <p:nvSpPr>
          <p:cNvPr id="10250" name="TextBox 19"/>
          <p:cNvSpPr txBox="1">
            <a:spLocks noChangeArrowheads="1"/>
          </p:cNvSpPr>
          <p:nvPr/>
        </p:nvSpPr>
        <p:spPr bwMode="auto">
          <a:xfrm>
            <a:off x="1130300" y="4216400"/>
            <a:ext cx="2338388" cy="357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ts val="2200"/>
              </a:lnSpc>
            </a:pPr>
            <a:r>
              <a:rPr lang="en-GB" sz="1800">
                <a:solidFill>
                  <a:schemeClr val="bg1"/>
                </a:solidFill>
              </a:rPr>
              <a:t>Art 95 CRR reporting</a:t>
            </a:r>
          </a:p>
        </p:txBody>
      </p:sp>
      <p:sp>
        <p:nvSpPr>
          <p:cNvPr id="10251" name="Rounded Rectangle 20"/>
          <p:cNvSpPr>
            <a:spLocks noChangeArrowheads="1"/>
          </p:cNvSpPr>
          <p:nvPr/>
        </p:nvSpPr>
        <p:spPr bwMode="auto">
          <a:xfrm>
            <a:off x="584200" y="1435100"/>
            <a:ext cx="7505700" cy="49403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rgbClr val="446375"/>
            </a:solidFill>
            <a:round/>
            <a:headEnd/>
            <a:tailEnd/>
          </a:ln>
        </p:spPr>
        <p:txBody>
          <a:bodyPr lIns="126000" tIns="270000" rIns="90000" bIns="90000"/>
          <a:lstStyle/>
          <a:p>
            <a:pPr marL="395288" indent="-188913" algn="ctr" eaLnBrk="0" hangingPunct="0">
              <a:lnSpc>
                <a:spcPts val="2200"/>
              </a:lnSpc>
              <a:spcBef>
                <a:spcPct val="60000"/>
              </a:spcBef>
              <a:spcAft>
                <a:spcPct val="20000"/>
              </a:spcAft>
              <a:buClr>
                <a:schemeClr val="tx1"/>
              </a:buClr>
              <a:buFont typeface="Times"/>
              <a:buChar char="•"/>
            </a:pPr>
            <a:endParaRPr lang="en-US" sz="2400">
              <a:solidFill>
                <a:schemeClr val="tx1"/>
              </a:solidFill>
            </a:endParaRPr>
          </a:p>
        </p:txBody>
      </p:sp>
      <p:sp>
        <p:nvSpPr>
          <p:cNvPr id="10252" name="TextBox 13"/>
          <p:cNvSpPr txBox="1">
            <a:spLocks noChangeArrowheads="1"/>
          </p:cNvSpPr>
          <p:nvPr/>
        </p:nvSpPr>
        <p:spPr bwMode="auto">
          <a:xfrm>
            <a:off x="5100638" y="5802313"/>
            <a:ext cx="268446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ts val="2200"/>
              </a:lnSpc>
            </a:pPr>
            <a:r>
              <a:rPr lang="en-GB" sz="1200">
                <a:solidFill>
                  <a:schemeClr val="bg1"/>
                </a:solidFill>
              </a:rPr>
              <a:t>Art 383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0253" name="TextBox 14"/>
          <p:cNvSpPr txBox="1">
            <a:spLocks noChangeArrowheads="1"/>
          </p:cNvSpPr>
          <p:nvPr/>
        </p:nvSpPr>
        <p:spPr bwMode="auto">
          <a:xfrm>
            <a:off x="5172075" y="5026025"/>
            <a:ext cx="2328863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ts val="2200"/>
              </a:lnSpc>
            </a:pPr>
            <a:r>
              <a:rPr lang="en-GB" sz="1200">
                <a:solidFill>
                  <a:schemeClr val="bg1"/>
                </a:solidFill>
              </a:rPr>
              <a:t>Art 96</a:t>
            </a:r>
            <a:endParaRPr lang="en-US" sz="1200">
              <a:solidFill>
                <a:schemeClr val="bg1"/>
              </a:solidFill>
            </a:endParaRPr>
          </a:p>
        </p:txBody>
      </p:sp>
      <p:sp>
        <p:nvSpPr>
          <p:cNvPr id="10254" name="TextBox 14"/>
          <p:cNvSpPr txBox="1">
            <a:spLocks noChangeArrowheads="1"/>
          </p:cNvSpPr>
          <p:nvPr/>
        </p:nvSpPr>
        <p:spPr bwMode="auto">
          <a:xfrm>
            <a:off x="3751263" y="4164013"/>
            <a:ext cx="212090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95288" indent="-188913" eaLnBrk="0" hangingPunct="0">
              <a:lnSpc>
                <a:spcPts val="2200"/>
              </a:lnSpc>
              <a:spcBef>
                <a:spcPct val="60000"/>
              </a:spcBef>
              <a:spcAft>
                <a:spcPct val="20000"/>
              </a:spcAft>
              <a:buClr>
                <a:srgbClr val="FFFFFF"/>
              </a:buClr>
            </a:pPr>
            <a:r>
              <a:rPr lang="en-GB" sz="1200">
                <a:solidFill>
                  <a:srgbClr val="FFFFFF"/>
                </a:solidFill>
              </a:rPr>
              <a:t>Art 417</a:t>
            </a:r>
            <a:endParaRPr lang="en-GB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</a:rPr>
              <a:t>ITS on Reporting - proportionality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503548" y="1016732"/>
            <a:ext cx="8281988" cy="5326062"/>
          </a:xfrm>
        </p:spPr>
        <p:txBody>
          <a:bodyPr/>
          <a:lstStyle/>
          <a:p>
            <a:r>
              <a:rPr lang="en-GB" sz="2000" dirty="0" smtClean="0">
                <a:latin typeface="Arial" pitchFamily="34" charset="0"/>
              </a:rPr>
              <a:t>Proportionate to nature, scale and complexity of institutions’ activities </a:t>
            </a:r>
          </a:p>
          <a:p>
            <a:pPr lvl="1"/>
            <a:r>
              <a:rPr lang="en-GB" sz="1600" dirty="0" smtClean="0">
                <a:latin typeface="Arial" pitchFamily="34" charset="0"/>
              </a:rPr>
              <a:t>Frequency (Risk assessment systems, nature of information)</a:t>
            </a:r>
          </a:p>
          <a:p>
            <a:pPr lvl="1"/>
            <a:r>
              <a:rPr lang="en-GB" sz="1600" dirty="0" smtClean="0">
                <a:latin typeface="Arial" pitchFamily="34" charset="0"/>
              </a:rPr>
              <a:t>Thresholds (specific requirements for significant institutions, material exposures)</a:t>
            </a:r>
          </a:p>
          <a:p>
            <a:pPr lvl="1"/>
            <a:r>
              <a:rPr lang="en-GB" sz="1600" dirty="0" smtClean="0">
                <a:latin typeface="Arial" pitchFamily="34" charset="0"/>
              </a:rPr>
              <a:t>Reductions for small and domestic-only banks</a:t>
            </a:r>
          </a:p>
          <a:p>
            <a:pPr lvl="1"/>
            <a:r>
              <a:rPr lang="en-GB" sz="1600" dirty="0" smtClean="0">
                <a:latin typeface="Arial" pitchFamily="34" charset="0"/>
              </a:rPr>
              <a:t>Exemptions for certain investment firms</a:t>
            </a:r>
          </a:p>
          <a:p>
            <a:endParaRPr lang="en-US" dirty="0" smtClean="0">
              <a:latin typeface="Arial" pitchFamily="34" charset="0"/>
            </a:endParaRPr>
          </a:p>
        </p:txBody>
      </p:sp>
      <p:sp>
        <p:nvSpPr>
          <p:cNvPr id="1229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530975A-B05D-485A-BACF-62AAB530E395}" type="slidenum">
              <a:rPr lang="en-GB" smtClean="0">
                <a:latin typeface="Arial" pitchFamily="34" charset="0"/>
              </a:rPr>
              <a:pPr>
                <a:defRPr/>
              </a:pPr>
              <a:t>5</a:t>
            </a:fld>
            <a:endParaRPr lang="en-GB" sz="2400" smtClean="0">
              <a:latin typeface="Arial" pitchFamily="34" charset="0"/>
            </a:endParaRPr>
          </a:p>
        </p:txBody>
      </p:sp>
      <p:pic>
        <p:nvPicPr>
          <p:cNvPr id="6" name="Obraz 6" descr="Wycinek ekranu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71683"/>
            <a:ext cx="881560" cy="115527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7" name="Obraz 7" descr="Wycinek ekranu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310" y="5113925"/>
            <a:ext cx="1255287" cy="91714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8" name="Obraz 8" descr="Wycinek ekranu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5216" y="4956435"/>
            <a:ext cx="1417409" cy="1074637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9" name="Obraz 10" descr="Wycinek ekranu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3289" y="5155938"/>
            <a:ext cx="1181174" cy="115338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0" name="Obraz 11" descr="Wycinek ekranu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4198" y="5012279"/>
            <a:ext cx="1505418" cy="111169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1" name="Obraz 12" descr="Wycinek ekranu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448" y="4919665"/>
            <a:ext cx="1806502" cy="616064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2" name="Obraz 13" descr="Wycinek ekranu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1784" y="5440503"/>
            <a:ext cx="2095026" cy="83339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3" name="Obraz 14" descr="Wycinek ekranu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712" y="5240325"/>
            <a:ext cx="1676804" cy="98662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4" name="Obraz 15" descr="Wycinek ekranu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984" y="4655886"/>
            <a:ext cx="1361824" cy="63922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5" name="Obraz 16" descr="Wycinek ekranu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3688" y="5184697"/>
            <a:ext cx="1866718" cy="99126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16" name="Obraz 17" descr="Wycinek ekranu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9342" y="5583727"/>
            <a:ext cx="1486890" cy="690176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itchFamily="34" charset="0"/>
              </a:rPr>
              <a:t>ITS on Reporting – uniform implementation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smtClean="0">
                <a:latin typeface="Arial" pitchFamily="34" charset="0"/>
              </a:rPr>
              <a:t>ITS features to ensure uniform implementation:</a:t>
            </a:r>
          </a:p>
          <a:p>
            <a:pPr lvl="1"/>
            <a:r>
              <a:rPr lang="en-GB" sz="1600" smtClean="0">
                <a:latin typeface="Arial" pitchFamily="34" charset="0"/>
              </a:rPr>
              <a:t>Legal references point to relevant parts of EU law (CRR, Accounting Directive, IFRS)</a:t>
            </a:r>
          </a:p>
          <a:p>
            <a:pPr lvl="1"/>
            <a:r>
              <a:rPr lang="en-GB" sz="1600" smtClean="0">
                <a:latin typeface="Arial" pitchFamily="34" charset="0"/>
              </a:rPr>
              <a:t>Data definitions included in the instructions – to further clarify legal references</a:t>
            </a:r>
          </a:p>
          <a:p>
            <a:pPr lvl="1"/>
            <a:r>
              <a:rPr lang="en-GB" sz="1600" smtClean="0">
                <a:latin typeface="Arial" pitchFamily="34" charset="0"/>
              </a:rPr>
              <a:t>Validation rules (quantitative relations between data points)</a:t>
            </a:r>
          </a:p>
          <a:p>
            <a:pPr lvl="1"/>
            <a:r>
              <a:rPr lang="en-GB" sz="1600" smtClean="0">
                <a:latin typeface="Arial" pitchFamily="34" charset="0"/>
              </a:rPr>
              <a:t>Data point model containing all the relevant technical specifications necessary for developing an IT reporting format</a:t>
            </a:r>
          </a:p>
          <a:p>
            <a:pPr lvl="1"/>
            <a:r>
              <a:rPr lang="en-GB" sz="1600" smtClean="0">
                <a:latin typeface="Arial" pitchFamily="34" charset="0"/>
              </a:rPr>
              <a:t>XBRL taxonomies to ensure unambiguous IT interpretation of the data included in the ITS (XBRL not mandatory – depending on national authority)</a:t>
            </a:r>
          </a:p>
          <a:p>
            <a:endParaRPr lang="en-US" smtClean="0">
              <a:latin typeface="Arial" pitchFamily="34" charset="0"/>
            </a:endParaRPr>
          </a:p>
        </p:txBody>
      </p:sp>
      <p:sp>
        <p:nvSpPr>
          <p:cNvPr id="1331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E8D8F57-355C-4CA4-900B-4C9F94469B49}" type="slidenum">
              <a:rPr lang="en-GB" smtClean="0">
                <a:latin typeface="Arial" pitchFamily="34" charset="0"/>
              </a:rPr>
              <a:pPr>
                <a:defRPr/>
              </a:pPr>
              <a:t>6</a:t>
            </a:fld>
            <a:endParaRPr lang="en-GB" sz="2400" smtClean="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ITS Reporting and the context</a:t>
            </a:r>
            <a:endParaRPr lang="en-GB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2928" y="1481138"/>
            <a:ext cx="7378144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Data Exchange  FINREP COREP</a:t>
            </a:r>
            <a:endParaRPr lang="en-GB" sz="3200" dirty="0"/>
          </a:p>
        </p:txBody>
      </p:sp>
      <p:sp>
        <p:nvSpPr>
          <p:cNvPr id="4" name="pole tekstowe 6"/>
          <p:cNvSpPr txBox="1">
            <a:spLocks noChangeArrowheads="1"/>
          </p:cNvSpPr>
          <p:nvPr/>
        </p:nvSpPr>
        <p:spPr bwMode="auto">
          <a:xfrm>
            <a:off x="697830" y="2155503"/>
            <a:ext cx="1785938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GB" sz="1100" dirty="0" smtClean="0">
                <a:latin typeface="Calibri" charset="0"/>
              </a:rPr>
              <a:t>TAXONOMY</a:t>
            </a:r>
          </a:p>
          <a:p>
            <a:pPr algn="ctr"/>
            <a:r>
              <a:rPr lang="en-GB" sz="1100" dirty="0" smtClean="0">
                <a:latin typeface="Calibri" charset="0"/>
              </a:rPr>
              <a:t>Catalogue of concepts, definition of exchanged information</a:t>
            </a:r>
            <a:endParaRPr lang="en-GB" sz="1100" dirty="0">
              <a:latin typeface="Calibri" charset="0"/>
            </a:endParaRPr>
          </a:p>
        </p:txBody>
      </p:sp>
      <p:pic>
        <p:nvPicPr>
          <p:cNvPr id="5" name="Obraz 7" descr="2009-10-01_133325.jpg"/>
          <p:cNvPicPr>
            <a:picLocks noChangeAspect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2336751" y="2224709"/>
            <a:ext cx="1227137" cy="135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az 8" descr="2008-07-04_15540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37159" y="2994149"/>
            <a:ext cx="1357313" cy="650875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7" name="Zagięty narożnik 9"/>
          <p:cNvSpPr/>
          <p:nvPr/>
        </p:nvSpPr>
        <p:spPr>
          <a:xfrm>
            <a:off x="5949850" y="2216844"/>
            <a:ext cx="1214438" cy="1500188"/>
          </a:xfrm>
          <a:prstGeom prst="foldedCorner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8" name="Picture 4" descr="http://tbn0.google.com/images?q=tbn:q1mKBBlzss6J4M:http://www.stjulies.org/Finance-Ledger-Number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grayscl/>
          </a:blip>
          <a:srcRect/>
          <a:stretch>
            <a:fillRect/>
          </a:stretch>
        </p:blipFill>
        <p:spPr bwMode="auto">
          <a:xfrm>
            <a:off x="6054625" y="2348681"/>
            <a:ext cx="981075" cy="603250"/>
          </a:xfrm>
          <a:prstGeom prst="rect">
            <a:avLst/>
          </a:prstGeom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pic>
        <p:nvPicPr>
          <p:cNvPr id="9" name="Obraz 11" descr="2008-09-04_104316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62563" y="2777306"/>
            <a:ext cx="950912" cy="722313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10" name="pole tekstowe 12"/>
          <p:cNvSpPr txBox="1">
            <a:spLocks noChangeArrowheads="1"/>
          </p:cNvSpPr>
          <p:nvPr/>
        </p:nvSpPr>
        <p:spPr bwMode="auto">
          <a:xfrm>
            <a:off x="7164289" y="2530301"/>
            <a:ext cx="144016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GB" sz="1100" dirty="0" smtClean="0">
                <a:latin typeface="Calibri" charset="0"/>
              </a:rPr>
              <a:t>INSTANCE DOCUMENT</a:t>
            </a:r>
          </a:p>
          <a:p>
            <a:pPr algn="ctr"/>
            <a:r>
              <a:rPr lang="en-GB" sz="1100" dirty="0" smtClean="0">
                <a:latin typeface="Calibri" charset="0"/>
              </a:rPr>
              <a:t>Report containing facts (business data)</a:t>
            </a:r>
            <a:endParaRPr lang="en-GB" sz="1100" dirty="0">
              <a:latin typeface="Calibri" charset="0"/>
            </a:endParaRPr>
          </a:p>
        </p:txBody>
      </p:sp>
      <p:sp>
        <p:nvSpPr>
          <p:cNvPr id="11" name="Strzałka w lewo i prawo 13"/>
          <p:cNvSpPr/>
          <p:nvPr/>
        </p:nvSpPr>
        <p:spPr>
          <a:xfrm>
            <a:off x="3995936" y="2650306"/>
            <a:ext cx="1462980" cy="602307"/>
          </a:xfrm>
          <a:prstGeom prst="leftRightArrow">
            <a:avLst/>
          </a:prstGeom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0" y="4648200"/>
            <a:ext cx="1808351" cy="1386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13"/>
          <p:cNvSpPr/>
          <p:nvPr/>
        </p:nvSpPr>
        <p:spPr>
          <a:xfrm>
            <a:off x="914400" y="4495800"/>
            <a:ext cx="1447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200" dirty="0" smtClean="0">
                <a:latin typeface="Calibri" charset="0"/>
              </a:rPr>
              <a:t>DPM</a:t>
            </a:r>
          </a:p>
          <a:p>
            <a:pPr algn="ctr"/>
            <a:r>
              <a:rPr lang="en-GB" sz="1200" dirty="0" smtClean="0">
                <a:latin typeface="Calibri" charset="0"/>
              </a:rPr>
              <a:t>Catalogue of concepts, definition of meta and business related information</a:t>
            </a:r>
            <a:endParaRPr lang="en-GB" sz="1200" dirty="0">
              <a:latin typeface="Calibri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00600" y="4191000"/>
            <a:ext cx="18192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 animBg="1"/>
      <p:bldP spid="10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92150"/>
          </a:xfrm>
        </p:spPr>
        <p:txBody>
          <a:bodyPr/>
          <a:lstStyle/>
          <a:p>
            <a:r>
              <a:rPr lang="en-GB" b="0" smtClean="0"/>
              <a:t>From Data Point Model to Taxonomy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92150"/>
            <a:ext cx="9144000" cy="6165850"/>
          </a:xfrm>
        </p:spPr>
        <p:txBody>
          <a:bodyPr lIns="144000" tIns="180000"/>
          <a:lstStyle/>
          <a:p>
            <a:pPr>
              <a:buFont typeface="+mj-lt"/>
              <a:buAutoNum type="alphaUcPeriod"/>
              <a:defRPr/>
            </a:pPr>
            <a:r>
              <a:rPr lang="en-GB" sz="2000" dirty="0" smtClean="0">
                <a:solidFill>
                  <a:srgbClr val="7A0000"/>
                </a:solidFill>
              </a:rPr>
              <a:t>Data Point Modelling</a:t>
            </a:r>
          </a:p>
          <a:p>
            <a:pPr marL="1357200" lvl="1" indent="-457200">
              <a:buFont typeface="+mj-lt"/>
              <a:buAutoNum type="arabicPeriod"/>
              <a:defRPr/>
            </a:pPr>
            <a:r>
              <a:rPr lang="en-GB" sz="1400" dirty="0" smtClean="0"/>
              <a:t>DPM concepts and method overview</a:t>
            </a:r>
          </a:p>
          <a:p>
            <a:pPr marL="1357200" lvl="1" indent="-457200">
              <a:buFont typeface="+mj-lt"/>
              <a:buAutoNum type="arabicPeriod"/>
              <a:defRPr/>
            </a:pPr>
            <a:r>
              <a:rPr lang="en-GB" sz="1400" dirty="0" smtClean="0"/>
              <a:t>Business templates analysis</a:t>
            </a:r>
          </a:p>
          <a:p>
            <a:pPr marL="1357200" lvl="1" indent="-457200">
              <a:buFont typeface="+mj-lt"/>
              <a:buAutoNum type="arabicPeriod"/>
              <a:defRPr/>
            </a:pPr>
            <a:r>
              <a:rPr lang="en-GB" sz="1400" dirty="0" smtClean="0"/>
              <a:t>DPM specification</a:t>
            </a:r>
          </a:p>
          <a:p>
            <a:pPr marL="1357200" lvl="1" indent="-457200">
              <a:buFont typeface="+mj-lt"/>
              <a:buAutoNum type="arabicPeriod"/>
              <a:defRPr/>
            </a:pPr>
            <a:r>
              <a:rPr lang="en-GB" sz="1400" dirty="0" smtClean="0"/>
              <a:t>DPM consistency checks</a:t>
            </a:r>
          </a:p>
          <a:p>
            <a:pPr marL="1357200" lvl="1" indent="-457200">
              <a:buFont typeface="+mj-lt"/>
              <a:buAutoNum type="arabicPeriod"/>
              <a:defRPr/>
            </a:pPr>
            <a:r>
              <a:rPr lang="en-GB" sz="1400" dirty="0" smtClean="0"/>
              <a:t>DPM structure checks</a:t>
            </a:r>
          </a:p>
          <a:p>
            <a:pPr marL="1357200" lvl="1" indent="-457200">
              <a:buFont typeface="+mj-lt"/>
              <a:buAutoNum type="arabicPeriod"/>
              <a:defRPr/>
            </a:pPr>
            <a:r>
              <a:rPr lang="en-GB" sz="1400" dirty="0" smtClean="0"/>
              <a:t>DPM documentation</a:t>
            </a:r>
          </a:p>
          <a:p>
            <a:pPr marL="998900">
              <a:buFont typeface="+mj-lt"/>
              <a:buAutoNum type="alphaUcPeriod"/>
              <a:defRPr/>
            </a:pPr>
            <a:r>
              <a:rPr lang="en-GB" sz="2000" dirty="0" smtClean="0">
                <a:solidFill>
                  <a:srgbClr val="7A0000"/>
                </a:solidFill>
              </a:rPr>
              <a:t>Data Validations Specification</a:t>
            </a:r>
          </a:p>
          <a:p>
            <a:pPr marL="1357200" lvl="1" indent="-457200">
              <a:buFont typeface="+mj-lt"/>
              <a:buAutoNum type="arabicPeriod"/>
              <a:defRPr/>
            </a:pPr>
            <a:r>
              <a:rPr lang="en-GB" sz="1200" dirty="0" smtClean="0"/>
              <a:t>Template based formulas</a:t>
            </a:r>
          </a:p>
          <a:p>
            <a:pPr marL="1357200" lvl="1" indent="-457200">
              <a:buFont typeface="+mj-lt"/>
              <a:buAutoNum type="arabicPeriod"/>
              <a:defRPr/>
            </a:pPr>
            <a:r>
              <a:rPr lang="en-GB" sz="1200" dirty="0" smtClean="0"/>
              <a:t>DPM based formulas</a:t>
            </a:r>
          </a:p>
          <a:p>
            <a:pPr marL="998900">
              <a:buFont typeface="+mj-lt"/>
              <a:buAutoNum type="alphaUcPeriod"/>
              <a:defRPr/>
            </a:pPr>
            <a:r>
              <a:rPr lang="en-GB" sz="2000" dirty="0" smtClean="0">
                <a:solidFill>
                  <a:srgbClr val="7A0000"/>
                </a:solidFill>
              </a:rPr>
              <a:t>XBRL Development</a:t>
            </a:r>
          </a:p>
          <a:p>
            <a:pPr marL="1357200" lvl="1" indent="-457200">
              <a:buFont typeface="+mj-lt"/>
              <a:buAutoNum type="arabicPeriod"/>
              <a:defRPr/>
            </a:pPr>
            <a:r>
              <a:rPr lang="en-GB" sz="1400" b="1" dirty="0" smtClean="0"/>
              <a:t>DPM translation into XBRL syntax</a:t>
            </a:r>
          </a:p>
          <a:p>
            <a:pPr marL="1357200" lvl="1" indent="-457200">
              <a:buFont typeface="+mj-lt"/>
              <a:buAutoNum type="arabicPeriod"/>
              <a:defRPr/>
            </a:pPr>
            <a:r>
              <a:rPr lang="en-GB" sz="1400" b="1" dirty="0" smtClean="0"/>
              <a:t>XBRL taxonomies tuning</a:t>
            </a:r>
          </a:p>
          <a:p>
            <a:pPr marL="1357200" lvl="1" indent="-457200">
              <a:buFont typeface="+mj-lt"/>
              <a:buAutoNum type="arabicPeriod"/>
              <a:defRPr/>
            </a:pPr>
            <a:r>
              <a:rPr lang="en-GB" sz="1400" b="1" dirty="0" smtClean="0"/>
              <a:t>XBRL validation formulas</a:t>
            </a:r>
          </a:p>
          <a:p>
            <a:pPr marL="1357200" lvl="1" indent="-457200">
              <a:buFont typeface="+mj-lt"/>
              <a:buAutoNum type="arabicPeriod"/>
              <a:defRPr/>
            </a:pPr>
            <a:r>
              <a:rPr lang="en-GB" sz="1400" b="1" dirty="0" smtClean="0"/>
              <a:t>XBRL independent review</a:t>
            </a:r>
          </a:p>
          <a:p>
            <a:pPr marL="1357200" lvl="1" indent="-457200">
              <a:buFont typeface="+mj-lt"/>
              <a:buAutoNum type="arabicPeriod"/>
              <a:defRPr/>
            </a:pPr>
            <a:r>
              <a:rPr lang="en-GB" sz="1400" b="1" dirty="0" smtClean="0"/>
              <a:t>XBRL taxonomies finalisation</a:t>
            </a:r>
          </a:p>
          <a:p>
            <a:pPr marL="1357200" lvl="1" indent="-457200">
              <a:buFont typeface="+mj-lt"/>
              <a:buAutoNum type="arabicPeriod"/>
              <a:defRPr/>
            </a:pP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B047B7-BB49-4A57-BDFD-A374B89783B9}" type="slidenum">
              <a:rPr lang="en-GB"/>
              <a:pPr>
                <a:defRPr/>
              </a:pPr>
              <a:t>9</a:t>
            </a:fld>
            <a:endParaRPr lang="en-GB" dirty="0"/>
          </a:p>
        </p:txBody>
      </p:sp>
      <p:sp>
        <p:nvSpPr>
          <p:cNvPr id="27653" name="Seta curvada à esquerda 4"/>
          <p:cNvSpPr>
            <a:spLocks noChangeArrowheads="1"/>
          </p:cNvSpPr>
          <p:nvPr/>
        </p:nvSpPr>
        <p:spPr bwMode="auto">
          <a:xfrm flipV="1">
            <a:off x="4016375" y="1543050"/>
            <a:ext cx="431800" cy="792163"/>
          </a:xfrm>
          <a:prstGeom prst="curvedLeftArrow">
            <a:avLst>
              <a:gd name="adj1" fmla="val 25013"/>
              <a:gd name="adj2" fmla="val 50034"/>
              <a:gd name="adj3" fmla="val 25000"/>
            </a:avLst>
          </a:prstGeom>
          <a:solidFill>
            <a:srgbClr val="219B87"/>
          </a:solidFill>
          <a:ln w="9525" algn="ctr">
            <a:noFill/>
            <a:round/>
            <a:headEnd/>
            <a:tailEnd/>
          </a:ln>
        </p:spPr>
        <p:txBody>
          <a:bodyPr lIns="126000" tIns="270000" rIns="90000" bIns="90000"/>
          <a:lstStyle/>
          <a:p>
            <a:pPr marL="395288" indent="-188913" eaLnBrk="0" hangingPunct="0">
              <a:spcBef>
                <a:spcPct val="60000"/>
              </a:spcBef>
              <a:spcAft>
                <a:spcPct val="20000"/>
              </a:spcAft>
              <a:buClr>
                <a:schemeClr val="tx1"/>
              </a:buClr>
              <a:buFont typeface="Times"/>
              <a:buChar char="•"/>
            </a:pPr>
            <a:endParaRPr lang="en-GB" sz="2400">
              <a:solidFill>
                <a:schemeClr val="tx1"/>
              </a:solidFill>
            </a:endParaRPr>
          </a:p>
        </p:txBody>
      </p:sp>
      <p:sp>
        <p:nvSpPr>
          <p:cNvPr id="27654" name="Seta curvada à esquerda 5"/>
          <p:cNvSpPr>
            <a:spLocks noChangeArrowheads="1"/>
          </p:cNvSpPr>
          <p:nvPr/>
        </p:nvSpPr>
        <p:spPr bwMode="auto">
          <a:xfrm flipV="1">
            <a:off x="3471863" y="1863725"/>
            <a:ext cx="485775" cy="696913"/>
          </a:xfrm>
          <a:prstGeom prst="curvedLeftArrow">
            <a:avLst>
              <a:gd name="adj1" fmla="val 25046"/>
              <a:gd name="adj2" fmla="val 50100"/>
              <a:gd name="adj3" fmla="val 25000"/>
            </a:avLst>
          </a:prstGeom>
          <a:solidFill>
            <a:srgbClr val="219B87"/>
          </a:solidFill>
          <a:ln w="9525" algn="ctr">
            <a:noFill/>
            <a:round/>
            <a:headEnd/>
            <a:tailEnd/>
          </a:ln>
        </p:spPr>
        <p:txBody>
          <a:bodyPr lIns="126000" tIns="270000" rIns="90000" bIns="90000"/>
          <a:lstStyle/>
          <a:p>
            <a:pPr marL="395288" indent="-188913" eaLnBrk="0" hangingPunct="0">
              <a:spcBef>
                <a:spcPct val="60000"/>
              </a:spcBef>
              <a:spcAft>
                <a:spcPct val="20000"/>
              </a:spcAft>
              <a:buClr>
                <a:schemeClr val="tx1"/>
              </a:buClr>
              <a:buFont typeface="Times"/>
              <a:buChar char="•"/>
            </a:pPr>
            <a:endParaRPr lang="en-GB" sz="2400">
              <a:solidFill>
                <a:schemeClr val="tx1"/>
              </a:solidFill>
            </a:endParaRP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084888" y="1268413"/>
            <a:ext cx="1943100" cy="3168650"/>
            <a:chOff x="6084168" y="1268760"/>
            <a:chExt cx="1944216" cy="3168352"/>
          </a:xfrm>
        </p:grpSpPr>
        <p:sp>
          <p:nvSpPr>
            <p:cNvPr id="91" name="Seta para baixo 90"/>
            <p:cNvSpPr/>
            <p:nvPr/>
          </p:nvSpPr>
          <p:spPr bwMode="auto">
            <a:xfrm>
              <a:off x="6084168" y="1268760"/>
              <a:ext cx="864096" cy="3168352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lIns="126000" tIns="270000" rIns="90000" bIns="90000" anchor="ctr"/>
            <a:lstStyle/>
            <a:p>
              <a:pPr marL="395288" indent="-188913" algn="ctr" eaLnBrk="0" hangingPunct="0">
                <a:spcBef>
                  <a:spcPct val="60000"/>
                </a:spcBef>
                <a:spcAft>
                  <a:spcPct val="20000"/>
                </a:spcAft>
                <a:buClr>
                  <a:schemeClr val="tx1"/>
                </a:buClr>
                <a:defRPr/>
              </a:pPr>
              <a:r>
                <a:rPr lang="en-GB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</a:rPr>
                <a:t>FINREP team</a:t>
              </a:r>
            </a:p>
          </p:txBody>
        </p:sp>
        <p:sp>
          <p:nvSpPr>
            <p:cNvPr id="92" name="Seta para baixo 91"/>
            <p:cNvSpPr/>
            <p:nvPr/>
          </p:nvSpPr>
          <p:spPr bwMode="auto">
            <a:xfrm>
              <a:off x="7164288" y="1268760"/>
              <a:ext cx="864096" cy="3168352"/>
            </a:xfrm>
            <a:prstGeom prst="downArrow">
              <a:avLst/>
            </a:prstGeom>
            <a:solidFill>
              <a:schemeClr val="bg1">
                <a:lumMod val="85000"/>
              </a:schemeClr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lIns="126000" tIns="270000" rIns="90000" bIns="90000" anchor="ctr"/>
            <a:lstStyle/>
            <a:p>
              <a:pPr marL="395288" indent="-188913" algn="ctr" eaLnBrk="0" hangingPunct="0">
                <a:spcBef>
                  <a:spcPct val="60000"/>
                </a:spcBef>
                <a:spcAft>
                  <a:spcPct val="20000"/>
                </a:spcAft>
                <a:buClr>
                  <a:schemeClr val="tx1"/>
                </a:buClr>
                <a:defRPr/>
              </a:pPr>
              <a:r>
                <a:rPr lang="en-GB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</a:rPr>
                <a:t>COREP team</a:t>
              </a:r>
            </a:p>
          </p:txBody>
        </p:sp>
        <p:sp>
          <p:nvSpPr>
            <p:cNvPr id="94" name="Seta para baixo 93"/>
            <p:cNvSpPr/>
            <p:nvPr/>
          </p:nvSpPr>
          <p:spPr bwMode="auto">
            <a:xfrm>
              <a:off x="6660232" y="1268760"/>
              <a:ext cx="720080" cy="3168352"/>
            </a:xfrm>
            <a:prstGeom prst="downArrow">
              <a:avLst/>
            </a:prstGeom>
            <a:noFill/>
            <a:ln w="381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270" lIns="126000" tIns="270000" rIns="90000" bIns="90000" anchor="ctr"/>
            <a:lstStyle/>
            <a:p>
              <a:pPr marL="395288" indent="-188913" algn="ctr" eaLnBrk="0" hangingPunct="0">
                <a:spcBef>
                  <a:spcPct val="60000"/>
                </a:spcBef>
                <a:spcAft>
                  <a:spcPct val="20000"/>
                </a:spcAft>
                <a:buClr>
                  <a:schemeClr val="tx1"/>
                </a:buClr>
                <a:defRPr/>
              </a:pPr>
              <a:r>
                <a:rPr lang="en-GB" sz="1600" b="1" dirty="0">
                  <a:solidFill>
                    <a:schemeClr val="accent3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Business experts</a:t>
              </a:r>
            </a:p>
          </p:txBody>
        </p:sp>
      </p:grpSp>
      <p:grpSp>
        <p:nvGrpSpPr>
          <p:cNvPr id="5" name="Group 12"/>
          <p:cNvGrpSpPr>
            <a:grpSpLocks/>
          </p:cNvGrpSpPr>
          <p:nvPr/>
        </p:nvGrpSpPr>
        <p:grpSpPr bwMode="auto">
          <a:xfrm>
            <a:off x="6084888" y="4797425"/>
            <a:ext cx="2095500" cy="1952625"/>
            <a:chOff x="6084168" y="4797152"/>
            <a:chExt cx="2096616" cy="1952600"/>
          </a:xfrm>
        </p:grpSpPr>
        <p:sp>
          <p:nvSpPr>
            <p:cNvPr id="93" name="Seta para baixo 92"/>
            <p:cNvSpPr/>
            <p:nvPr/>
          </p:nvSpPr>
          <p:spPr bwMode="auto">
            <a:xfrm>
              <a:off x="6084168" y="4797152"/>
              <a:ext cx="1944135" cy="1800202"/>
            </a:xfrm>
            <a:prstGeom prst="downArrow">
              <a:avLst>
                <a:gd name="adj1" fmla="val 77113"/>
                <a:gd name="adj2" fmla="val 28232"/>
              </a:avLst>
            </a:prstGeom>
            <a:solidFill>
              <a:srgbClr val="A4BCAC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marL="395288" indent="-188913" algn="ctr" eaLnBrk="0" hangingPunct="0">
                <a:spcBef>
                  <a:spcPct val="60000"/>
                </a:spcBef>
                <a:spcAft>
                  <a:spcPct val="20000"/>
                </a:spcAft>
                <a:buClr>
                  <a:schemeClr val="tx1"/>
                </a:buClr>
                <a:defRPr/>
              </a:pPr>
              <a:r>
                <a:rPr lang="en-GB" sz="16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IT experts</a:t>
              </a:r>
            </a:p>
            <a:p>
              <a:pPr marL="395288" indent="-188913" algn="ctr" eaLnBrk="0" hangingPunct="0">
                <a:spcBef>
                  <a:spcPct val="60000"/>
                </a:spcBef>
                <a:spcAft>
                  <a:spcPct val="20000"/>
                </a:spcAft>
                <a:buClr>
                  <a:schemeClr val="tx1"/>
                </a:buClr>
                <a:defRPr/>
              </a:pPr>
              <a:r>
                <a:rPr lang="en-GB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</a:rPr>
                <a:t>XBRL teams</a:t>
              </a:r>
            </a:p>
          </p:txBody>
        </p:sp>
        <p:sp>
          <p:nvSpPr>
            <p:cNvPr id="96" name="Seta para baixo 95"/>
            <p:cNvSpPr/>
            <p:nvPr/>
          </p:nvSpPr>
          <p:spPr bwMode="auto">
            <a:xfrm>
              <a:off x="6236649" y="4949550"/>
              <a:ext cx="1944135" cy="1800202"/>
            </a:xfrm>
            <a:prstGeom prst="downArrow">
              <a:avLst>
                <a:gd name="adj1" fmla="val 77113"/>
                <a:gd name="adj2" fmla="val 28232"/>
              </a:avLst>
            </a:prstGeom>
            <a:solidFill>
              <a:srgbClr val="A4BCAC"/>
            </a:solidFill>
            <a:ln w="381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0" tIns="0" rIns="0" bIns="0" anchor="ctr"/>
            <a:lstStyle/>
            <a:p>
              <a:pPr marL="395288" indent="-188913" algn="ctr" eaLnBrk="0" hangingPunct="0">
                <a:spcBef>
                  <a:spcPct val="60000"/>
                </a:spcBef>
                <a:spcAft>
                  <a:spcPct val="20000"/>
                </a:spcAft>
                <a:buClr>
                  <a:schemeClr val="tx1"/>
                </a:buClr>
                <a:defRPr/>
              </a:pPr>
              <a:r>
                <a:rPr lang="en-GB" sz="1600" b="1" dirty="0">
                  <a:solidFill>
                    <a:schemeClr val="bg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charset="0"/>
                </a:rPr>
                <a:t>IT experts</a:t>
              </a:r>
            </a:p>
            <a:p>
              <a:pPr marL="395288" indent="-188913" algn="ctr" eaLnBrk="0" hangingPunct="0">
                <a:spcBef>
                  <a:spcPct val="60000"/>
                </a:spcBef>
                <a:spcAft>
                  <a:spcPct val="20000"/>
                </a:spcAft>
                <a:buClr>
                  <a:schemeClr val="tx1"/>
                </a:buClr>
                <a:defRPr/>
              </a:pPr>
              <a:r>
                <a:rPr lang="en-GB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</a:rPr>
                <a:t>XBRL teams</a:t>
              </a:r>
            </a:p>
          </p:txBody>
        </p:sp>
      </p:grpSp>
      <p:cxnSp>
        <p:nvCxnSpPr>
          <p:cNvPr id="15" name="Straight Connector 14"/>
          <p:cNvCxnSpPr/>
          <p:nvPr/>
        </p:nvCxnSpPr>
        <p:spPr bwMode="auto">
          <a:xfrm>
            <a:off x="5857875" y="4500563"/>
            <a:ext cx="2500313" cy="1587"/>
          </a:xfrm>
          <a:prstGeom prst="line">
            <a:avLst/>
          </a:prstGeom>
          <a:solidFill>
            <a:srgbClr val="BACCC0"/>
          </a:solidFill>
          <a:ln w="28575" cap="flat" cmpd="sng" algn="ctr">
            <a:solidFill>
              <a:schemeClr val="accent3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Presentation template">
  <a:themeElements>
    <a:clrScheme name="CEBS Powerpoint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Presentation templat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ACCC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26000" tIns="270000" rIns="90000" bIns="90000" numCol="1" anchor="t" anchorCtr="0" compatLnSpc="1">
        <a:prstTxWarp prst="textNoShape">
          <a:avLst/>
        </a:prstTxWarp>
      </a:bodyPr>
      <a:lstStyle>
        <a:defPPr marL="395288" marR="0" indent="-188913" algn="l" defTabSz="914400" rtl="0" eaLnBrk="0" fontAlgn="base" latinLnBrk="0" hangingPunct="0">
          <a:lnSpc>
            <a:spcPct val="100000"/>
          </a:lnSpc>
          <a:spcBef>
            <a:spcPct val="60000"/>
          </a:spcBef>
          <a:spcAft>
            <a:spcPct val="20000"/>
          </a:spcAft>
          <a:buClr>
            <a:schemeClr val="tx1"/>
          </a:buClr>
          <a:buSzTx/>
          <a:buFont typeface="Times" pitchFamily="18" charset="0"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ACCC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26000" tIns="270000" rIns="90000" bIns="90000" numCol="1" anchor="t" anchorCtr="0" compatLnSpc="1">
        <a:prstTxWarp prst="textNoShape">
          <a:avLst/>
        </a:prstTxWarp>
      </a:bodyPr>
      <a:lstStyle>
        <a:defPPr marL="395288" marR="0" indent="-188913" algn="l" defTabSz="914400" rtl="0" eaLnBrk="0" fontAlgn="base" latinLnBrk="0" hangingPunct="0">
          <a:lnSpc>
            <a:spcPct val="100000"/>
          </a:lnSpc>
          <a:spcBef>
            <a:spcPct val="60000"/>
          </a:spcBef>
          <a:spcAft>
            <a:spcPct val="20000"/>
          </a:spcAft>
          <a:buClr>
            <a:schemeClr val="tx1"/>
          </a:buClr>
          <a:buSzTx/>
          <a:buFont typeface="Times" pitchFamily="18" charset="0"/>
          <a:buChar char="•"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EBS Powerpoint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BS Powerpoint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EBS Powerpoint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BS Powerpoint templat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BS Powerpoint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BS Powerpoint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EBS Powerpoint 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3901</TotalTime>
  <Words>582</Words>
  <Application>Microsoft Office PowerPoint</Application>
  <PresentationFormat>On-screen Show (4:3)</PresentationFormat>
  <Paragraphs>140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1_Presentation template</vt:lpstr>
      <vt:lpstr>Roadmap for the implementation of the new COREP and FINREP in XBRL , 31th May 2012 </vt:lpstr>
      <vt:lpstr>Agenda</vt:lpstr>
      <vt:lpstr>Slide 3</vt:lpstr>
      <vt:lpstr>ITS Reporting</vt:lpstr>
      <vt:lpstr>ITS on Reporting - proportionality</vt:lpstr>
      <vt:lpstr>ITS on Reporting – uniform implementation</vt:lpstr>
      <vt:lpstr>ITS Reporting and the context</vt:lpstr>
      <vt:lpstr>Data Exchange  FINREP COREP</vt:lpstr>
      <vt:lpstr>From Data Point Model to Taxonomy</vt:lpstr>
      <vt:lpstr>ITS on reporting – next major steps and timeline</vt:lpstr>
      <vt:lpstr>IT Taxonomy build roadmap for FINREP/COREP</vt:lpstr>
      <vt:lpstr>Questions</vt:lpstr>
      <vt:lpstr>     Andreas Weller Head of IT EBA Chairmen of the XBRL subgroup  andreas.weller@eba.europa.eu      </vt:lpstr>
    </vt:vector>
  </TitlesOfParts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 New European Supervisory Authority: Rules, Oversight and Stress Testing</dc:title>
  <dc:creator>Franca Rosa Congiu</dc:creator>
  <cp:lastModifiedBy>aweller</cp:lastModifiedBy>
  <cp:revision>236</cp:revision>
  <dcterms:created xsi:type="dcterms:W3CDTF">2011-02-16T18:10:20Z</dcterms:created>
  <dcterms:modified xsi:type="dcterms:W3CDTF">2012-05-24T14:29:06Z</dcterms:modified>
</cp:coreProperties>
</file>