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87" r:id="rId5"/>
    <p:sldId id="303" r:id="rId6"/>
    <p:sldId id="304" r:id="rId7"/>
    <p:sldId id="305" r:id="rId8"/>
    <p:sldId id="326" r:id="rId9"/>
    <p:sldId id="334" r:id="rId10"/>
    <p:sldId id="335" r:id="rId11"/>
    <p:sldId id="336" r:id="rId12"/>
    <p:sldId id="337" r:id="rId13"/>
    <p:sldId id="327" r:id="rId14"/>
    <p:sldId id="328" r:id="rId15"/>
    <p:sldId id="329" r:id="rId16"/>
    <p:sldId id="332" r:id="rId17"/>
    <p:sldId id="333" r:id="rId18"/>
    <p:sldId id="338" r:id="rId19"/>
    <p:sldId id="288" r:id="rId20"/>
    <p:sldId id="310" r:id="rId21"/>
    <p:sldId id="315" r:id="rId22"/>
    <p:sldId id="311" r:id="rId23"/>
    <p:sldId id="308" r:id="rId24"/>
    <p:sldId id="260" r:id="rId25"/>
  </p:sldIdLst>
  <p:sldSz cx="9144000" cy="6858000" type="screen4x3"/>
  <p:notesSz cx="9906000" cy="6794500"/>
  <p:embeddedFontLst>
    <p:embeddedFont>
      <p:font typeface="BdE Neue Helvetica 55 Roman" pitchFamily="34" charset="0"/>
      <p:regular r:id="rId28"/>
      <p:bold r:id="rId29"/>
      <p:italic r:id="rId30"/>
      <p:boldItalic r:id="rId31"/>
    </p:embeddedFont>
    <p:embeddedFont>
      <p:font typeface="Arial Black" pitchFamily="34" charset="0"/>
      <p:bold r:id="rId32"/>
    </p:embeddedFont>
    <p:embeddedFont>
      <p:font typeface="ＭＳ Ｐゴシック" pitchFamily="34" charset="-128"/>
      <p:regular r:id="rId33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C48"/>
    <a:srgbClr val="FFFF99"/>
    <a:srgbClr val="FFFFCC"/>
    <a:srgbClr val="666666"/>
    <a:srgbClr val="333333"/>
    <a:srgbClr val="DEDEDE"/>
    <a:srgbClr val="E1E1E1"/>
    <a:srgbClr val="D9D9D9"/>
    <a:srgbClr val="C0C0C0"/>
    <a:srgbClr val="66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3" autoAdjust="0"/>
    <p:restoredTop sz="86311" autoAdjust="0"/>
  </p:normalViewPr>
  <p:slideViewPr>
    <p:cSldViewPr>
      <p:cViewPr varScale="1">
        <p:scale>
          <a:sx n="62" d="100"/>
          <a:sy n="62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-282" y="-78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10316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0E95-1D5B-4CCF-B26E-372CE906D552}" type="datetimeFigureOut">
              <a:rPr lang="es-ES_tradnl" smtClean="0"/>
              <a:pPr/>
              <a:t>01/06/2012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10316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08CA-7E05-4D79-AF7A-B05A0AB9936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316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316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4DAB0D60-FE3C-4DEE-A345-BED13516BF9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C33EF-451A-4EE9-B773-08C5EF7F7409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9588"/>
            <a:ext cx="3397250" cy="2547937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BAFAC-8948-4579-8E77-ADA040534FB0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3E1E2-7C15-42D8-B7F1-D1197F4024FB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9588"/>
            <a:ext cx="3397250" cy="2547937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3E1E2-7C15-42D8-B7F1-D1197F4024FB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9588"/>
            <a:ext cx="3397250" cy="2547937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3E1E2-7C15-42D8-B7F1-D1197F4024FB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9588"/>
            <a:ext cx="3397250" cy="2547937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BAFAC-8948-4579-8E77-ADA040534FB0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F2CC1-5592-453F-8377-BF756E47D482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BSI Statistics (balance sheet of the monetary financial institutions sector statistics)  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MIR Statistics (monetary financial institutions interest rate statistics)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E2FA0-E7DF-4CFB-B3AD-B9203C200A2D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A41BC-E8AD-467D-A425-F0447157861D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GB" sz="1400" smtClean="0"/>
              <a:t>Formula Validation</a:t>
            </a:r>
          </a:p>
          <a:p>
            <a:pPr>
              <a:buFontTx/>
              <a:buChar char="-"/>
            </a:pPr>
            <a:endParaRPr lang="en-GB" sz="1400" smtClean="0"/>
          </a:p>
          <a:p>
            <a:pPr>
              <a:buFontTx/>
              <a:buChar char="-"/>
            </a:pPr>
            <a:r>
              <a:rPr lang="en-GB" sz="1400" smtClean="0"/>
              <a:t>** Xwand: </a:t>
            </a:r>
          </a:p>
          <a:p>
            <a:pPr>
              <a:buFontTx/>
              <a:buChar char="-"/>
            </a:pPr>
            <a:r>
              <a:rPr lang="en-GB" sz="1400" smtClean="0"/>
              <a:t>   Server: 4 server licenses: 5,000 euros / per server</a:t>
            </a:r>
          </a:p>
          <a:p>
            <a:pPr>
              <a:buFontTx/>
              <a:buChar char="-"/>
            </a:pPr>
            <a:r>
              <a:rPr lang="en-GB" sz="1400" smtClean="0"/>
              <a:t>   Client: 1.500 € per desktop</a:t>
            </a:r>
          </a:p>
          <a:p>
            <a:pPr>
              <a:buFontTx/>
              <a:buChar char="-"/>
            </a:pPr>
            <a:r>
              <a:rPr lang="en-GB" sz="1400" smtClean="0"/>
              <a:t>   Developer: 8.000 € per desktop</a:t>
            </a:r>
          </a:p>
          <a:p>
            <a:pPr>
              <a:buFontTx/>
              <a:buChar char="-"/>
            </a:pPr>
            <a:endParaRPr lang="en-GB" sz="1400" smtClean="0"/>
          </a:p>
          <a:p>
            <a:r>
              <a:rPr lang="en-GB" sz="1400" smtClean="0"/>
              <a:t>Translation tool</a:t>
            </a:r>
          </a:p>
          <a:p>
            <a:endParaRPr lang="en-GB" sz="1400" smtClean="0"/>
          </a:p>
          <a:p>
            <a:r>
              <a:rPr lang="en-GB" sz="1400" smtClean="0"/>
              <a:t>CORENET + EXDI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29A0A-197E-4246-B8F0-802F0B1EBC51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42058-5DD5-4B77-B29A-F02AC7B44C74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Commercial bank’s systems are debugged during the first reporting months !!!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25CE2-03BD-453F-84F3-BBC07913FD42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61D8A-2A70-4C1C-8244-3481D411BBF6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79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3CC99-3B62-4569-835C-7AEEABB12D62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9588"/>
            <a:ext cx="3397250" cy="2547937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s-ES" dirty="0" smtClean="0">
                <a:solidFill>
                  <a:srgbClr val="B35C48"/>
                </a:solidFill>
                <a:latin typeface="+mn-lt"/>
              </a:defRPr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538163" lvl="1" indent="-3175" algn="l" rtl="0" eaLnBrk="1" fontAlgn="base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>
                <a:srgbClr val="666666"/>
              </a:buClr>
              <a:buFont typeface="Arial" charset="0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C8B8E-8C69-469A-9395-A78C96CD93D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1788" y="1484313"/>
            <a:ext cx="4211637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5825" y="1484313"/>
            <a:ext cx="4211638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36E4-2968-4163-809D-96DA7B0DE2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1072B-3137-4D13-A8C8-F09CBD96704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49" y="6172201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dirty="0" smtClean="0"/>
              <a:t>INFORMATION</a:t>
            </a:r>
            <a:r>
              <a:rPr lang="es-ES_tradnl" sz="1200" b="0" baseline="0" dirty="0" smtClean="0"/>
              <a:t> SYSTEMS</a:t>
            </a:r>
            <a:endParaRPr lang="es-ES_tradnl" sz="1200" b="0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14325" y="1851026"/>
            <a:ext cx="5943600" cy="28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500"/>
              </a:lnSpc>
              <a:spcBef>
                <a:spcPts val="0"/>
              </a:spcBef>
            </a:pPr>
            <a:r>
              <a:rPr lang="en-GB" cap="all" baseline="0" noProof="0" dirty="0" smtClean="0">
                <a:solidFill>
                  <a:srgbClr val="B35C48"/>
                </a:solidFill>
              </a:rPr>
              <a:t>NSA’s perspectives on XBRL, preparing for XBRL, lessons learnt</a:t>
            </a:r>
            <a:endParaRPr lang="en-GB" sz="1400" noProof="0" dirty="0" smtClean="0">
              <a:solidFill>
                <a:srgbClr val="B94105"/>
              </a:solidFill>
            </a:endParaRPr>
          </a:p>
          <a:p>
            <a:pPr eaLnBrk="0" hangingPunct="0">
              <a:lnSpc>
                <a:spcPts val="2500"/>
              </a:lnSpc>
              <a:spcBef>
                <a:spcPct val="50000"/>
              </a:spcBef>
            </a:pPr>
            <a:r>
              <a:rPr lang="es-ES_tradnl" sz="1400" dirty="0" smtClean="0"/>
              <a:t>Víctor Morilla</a:t>
            </a:r>
            <a:endParaRPr lang="es-ES_tradnl" sz="140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r>
              <a:rPr lang="es-ES_tradnl" sz="1400" b="0" dirty="0" smtClean="0"/>
              <a:t>Project Manager</a:t>
            </a: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1440"/>
              </a:lnSpc>
              <a:spcBef>
                <a:spcPct val="50000"/>
              </a:spcBef>
              <a:spcAft>
                <a:spcPct val="40000"/>
              </a:spcAft>
            </a:pPr>
            <a:r>
              <a:rPr lang="es-ES_tradnl" sz="1200" b="0" cap="all" baseline="0" dirty="0" smtClean="0"/>
              <a:t>Cross-Sector XBRL SEMINAR</a:t>
            </a:r>
            <a:endParaRPr lang="es-ES_tradnl" sz="1200" b="0" cap="all" baseline="0" dirty="0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b="0" dirty="0" smtClean="0"/>
              <a:t>Madrid,</a:t>
            </a:r>
            <a:r>
              <a:rPr lang="es-ES_tradnl" sz="1000" b="0" baseline="0" dirty="0" smtClean="0"/>
              <a:t> </a:t>
            </a:r>
            <a:r>
              <a:rPr lang="en-GB" sz="1000" b="0" baseline="0" noProof="0" dirty="0" smtClean="0"/>
              <a:t>May</a:t>
            </a:r>
            <a:r>
              <a:rPr lang="es-ES_tradnl" sz="1000" b="0" baseline="0" dirty="0" smtClean="0"/>
              <a:t> 2012</a:t>
            </a:r>
            <a:endParaRPr lang="es-ES_tradnl" sz="10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1"/>
            <a:ext cx="9145588" cy="63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9144000" cy="62325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6" y="111126"/>
            <a:ext cx="59277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 DE LA DIAPOSITIVA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84314"/>
            <a:ext cx="85756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5665" y="6402388"/>
            <a:ext cx="5222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58585"/>
                </a:solidFill>
              </a:defRPr>
            </a:lvl1pPr>
          </a:lstStyle>
          <a:p>
            <a:fld id="{98783545-3967-4D5B-8E40-F749AB865E05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819401" y="6442076"/>
            <a:ext cx="5513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/>
            <a:r>
              <a:rPr lang="es-ES_tradnl" sz="10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000" b="0" cap="all" baseline="0" dirty="0">
              <a:solidFill>
                <a:srgbClr val="858585"/>
              </a:solidFill>
            </a:endParaRPr>
          </a:p>
        </p:txBody>
      </p:sp>
      <p:pic>
        <p:nvPicPr>
          <p:cNvPr id="1055" name="Picture 31" descr="LOGO_1_Gris_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026" y="6394451"/>
            <a:ext cx="152241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9" r:id="rId3"/>
    <p:sldLayoutId id="214748370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None/>
        <a:defRPr b="1" cap="all" baseline="0">
          <a:solidFill>
            <a:srgbClr val="B35C4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9pPr>
    </p:titleStyle>
    <p:bodyStyle>
      <a:lvl1pPr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993300"/>
        </a:buClr>
        <a:buFont typeface="Wingdings" pitchFamily="2" charset="2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666666"/>
        </a:buClr>
        <a:buFont typeface="Arial" charset="0"/>
        <a:defRPr>
          <a:solidFill>
            <a:srgbClr val="B35C48"/>
          </a:solidFill>
          <a:latin typeface="+mn-lt"/>
        </a:defRPr>
      </a:lvl2pPr>
      <a:lvl3pPr marL="989013" indent="11113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i="1">
          <a:solidFill>
            <a:schemeClr val="tx1"/>
          </a:solidFill>
          <a:latin typeface="+mn-lt"/>
        </a:defRPr>
      </a:lvl3pPr>
      <a:lvl4pPr marL="1430338" indent="7938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>
          <a:solidFill>
            <a:schemeClr val="tx1"/>
          </a:solidFill>
          <a:latin typeface="+mn-lt"/>
        </a:defRPr>
      </a:lvl4pPr>
      <a:lvl5pPr marL="1882775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 i="1">
          <a:solidFill>
            <a:schemeClr val="tx1"/>
          </a:solidFill>
          <a:latin typeface="+mn-lt"/>
        </a:defRPr>
      </a:lvl5pPr>
      <a:lvl6pPr marL="23399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6pPr>
      <a:lvl7pPr marL="27971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7pPr>
      <a:lvl8pPr marL="32543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8pPr>
      <a:lvl9pPr marL="37115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7188" y="6278564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200" b="0" cap="all" baseline="0" dirty="0"/>
          </a:p>
        </p:txBody>
      </p:sp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pic>
        <p:nvPicPr>
          <p:cNvPr id="25632" name="Picture 32" descr="LOGO_1_Gris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5487989"/>
            <a:ext cx="1997075" cy="439737"/>
          </a:xfrm>
          <a:prstGeom prst="rect">
            <a:avLst/>
          </a:prstGeom>
          <a:noFill/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58775" y="2286001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 b="0" cap="all" baseline="0" dirty="0" err="1" smtClean="0"/>
              <a:t>Thanks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for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your</a:t>
            </a:r>
            <a:r>
              <a:rPr lang="es-ES_tradnl" sz="2800" b="0" cap="all" baseline="0" dirty="0" smtClean="0"/>
              <a:t> ATTENTION</a:t>
            </a:r>
            <a:endParaRPr lang="es-ES_tradnl" sz="2800" b="0" cap="all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082926" y="4546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230ACE-16A0-4591-8160-8D79D65C9962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96863" y="3835400"/>
            <a:ext cx="8637587" cy="2232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r>
              <a:rPr lang="en-US" b="0" i="1">
                <a:latin typeface="Arial" charset="0"/>
                <a:ea typeface="ＭＳ Ｐゴシック" pitchFamily="1" charset="-128"/>
              </a:rPr>
              <a:t>Commercial banks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96863" y="1458913"/>
            <a:ext cx="8637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/>
            <a:r>
              <a:rPr lang="en-US" b="0" i="1" dirty="0" smtClean="0">
                <a:latin typeface="Arial" charset="0"/>
                <a:ea typeface="ＭＳ Ｐゴシック" pitchFamily="1" charset="-128"/>
              </a:rPr>
              <a:t>Supervisor</a:t>
            </a:r>
            <a:endParaRPr lang="en-US" b="0" i="1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filing and validation process (XBRL approach)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2765425"/>
            <a:ext cx="57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4044950"/>
            <a:ext cx="57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720725" y="23320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 b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3" y="1866900"/>
            <a:ext cx="50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5132388"/>
            <a:ext cx="50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1403350" y="2179638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1403350" y="3187700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1403350" y="4411663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1403350" y="5492750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27150" y="3332163"/>
            <a:ext cx="1662113" cy="1100137"/>
            <a:chOff x="836" y="2387"/>
            <a:chExt cx="1047" cy="693"/>
          </a:xfrm>
        </p:grpSpPr>
        <p:sp>
          <p:nvSpPr>
            <p:cNvPr id="25627" name="Text Box 15"/>
            <p:cNvSpPr txBox="1">
              <a:spLocks noChangeArrowheads="1"/>
            </p:cNvSpPr>
            <p:nvPr/>
          </p:nvSpPr>
          <p:spPr bwMode="auto">
            <a:xfrm>
              <a:off x="836" y="2750"/>
              <a:ext cx="9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Data extraction</a:t>
              </a:r>
            </a:p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&amp; local validation</a:t>
              </a:r>
            </a:p>
          </p:txBody>
        </p:sp>
        <p:sp>
          <p:nvSpPr>
            <p:cNvPr id="25628" name="Line 16"/>
            <p:cNvSpPr>
              <a:spLocks noChangeShapeType="1"/>
            </p:cNvSpPr>
            <p:nvPr/>
          </p:nvSpPr>
          <p:spPr bwMode="auto">
            <a:xfrm flipV="1">
              <a:off x="1701" y="2387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403350" y="4484688"/>
            <a:ext cx="1428751" cy="1027112"/>
            <a:chOff x="884" y="3113"/>
            <a:chExt cx="900" cy="647"/>
          </a:xfrm>
        </p:grpSpPr>
        <p:sp>
          <p:nvSpPr>
            <p:cNvPr id="25625" name="Line 18"/>
            <p:cNvSpPr>
              <a:spLocks noChangeShapeType="1"/>
            </p:cNvSpPr>
            <p:nvPr/>
          </p:nvSpPr>
          <p:spPr bwMode="auto">
            <a:xfrm flipV="1">
              <a:off x="1338" y="311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Text Box 19"/>
            <p:cNvSpPr txBox="1">
              <a:spLocks noChangeArrowheads="1"/>
            </p:cNvSpPr>
            <p:nvPr/>
          </p:nvSpPr>
          <p:spPr bwMode="auto">
            <a:xfrm>
              <a:off x="884" y="3430"/>
              <a:ext cx="9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Analysis</a:t>
              </a:r>
            </a:p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And corrections</a:t>
              </a:r>
            </a:p>
          </p:txBody>
        </p:sp>
      </p:grp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3471863" y="1892300"/>
            <a:ext cx="4916487" cy="274638"/>
          </a:xfrm>
          <a:prstGeom prst="rect">
            <a:avLst/>
          </a:prstGeom>
          <a:gradFill rotWithShape="1">
            <a:gsLst>
              <a:gs pos="0">
                <a:srgbClr val="BDF2AC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0">
                <a:latin typeface="Arial" charset="0"/>
                <a:ea typeface="ＭＳ Ｐゴシック" pitchFamily="1" charset="-128"/>
              </a:rPr>
              <a:t>Analysis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497138" y="2179638"/>
            <a:ext cx="1268412" cy="955675"/>
            <a:chOff x="1573" y="1661"/>
            <a:chExt cx="799" cy="602"/>
          </a:xfrm>
        </p:grpSpPr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1573" y="2069"/>
              <a:ext cx="7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Validation OK</a:t>
              </a:r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 flipV="1">
              <a:off x="1973" y="1661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19" name="Line 24"/>
          <p:cNvSpPr>
            <a:spLocks noChangeShapeType="1"/>
          </p:cNvSpPr>
          <p:nvPr/>
        </p:nvSpPr>
        <p:spPr bwMode="auto">
          <a:xfrm>
            <a:off x="250825" y="3835400"/>
            <a:ext cx="8713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 flipV="1">
            <a:off x="2476500" y="3309610"/>
            <a:ext cx="184150" cy="2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 b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AF40-D472-42E7-A38E-D0FB9952502C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</a:t>
            </a:r>
            <a:r>
              <a:rPr lang="en-US" dirty="0" smtClean="0"/>
              <a:t>INFORMATION reporting CHAIN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58230" y="2123314"/>
            <a:ext cx="2419350" cy="1536700"/>
            <a:chOff x="457" y="900"/>
            <a:chExt cx="637" cy="444"/>
          </a:xfrm>
        </p:grpSpPr>
        <p:pic>
          <p:nvPicPr>
            <p:cNvPr id="406532" name="Picture 4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06533" name="Picture 5" descr="Sun Enterprise E1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255153" y="3950534"/>
            <a:ext cx="790575" cy="1000125"/>
            <a:chOff x="1506" y="3106"/>
            <a:chExt cx="609" cy="734"/>
          </a:xfrm>
        </p:grpSpPr>
        <p:pic>
          <p:nvPicPr>
            <p:cNvPr id="406535" name="Picture 7" descr="buddy3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31" y="3106"/>
              <a:ext cx="384" cy="490"/>
            </a:xfrm>
            <a:prstGeom prst="rect">
              <a:avLst/>
            </a:prstGeom>
            <a:noFill/>
          </p:spPr>
        </p:pic>
        <p:pic>
          <p:nvPicPr>
            <p:cNvPr id="406536" name="Picture 8" descr="buddy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506" y="3226"/>
              <a:ext cx="377" cy="490"/>
            </a:xfrm>
            <a:prstGeom prst="rect">
              <a:avLst/>
            </a:prstGeom>
            <a:noFill/>
          </p:spPr>
        </p:pic>
        <p:pic>
          <p:nvPicPr>
            <p:cNvPr id="406537" name="Picture 9" descr="buddy2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10" y="3346"/>
              <a:ext cx="377" cy="494"/>
            </a:xfrm>
            <a:prstGeom prst="rect">
              <a:avLst/>
            </a:prstGeom>
            <a:noFill/>
          </p:spPr>
        </p:pic>
      </p:grpSp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6023630" y="2678939"/>
            <a:ext cx="1431925" cy="5286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406547" name="AutoShape 19"/>
          <p:cNvSpPr>
            <a:spLocks noChangeArrowheads="1"/>
          </p:cNvSpPr>
          <p:nvPr/>
        </p:nvSpPr>
        <p:spPr bwMode="auto">
          <a:xfrm>
            <a:off x="1832630" y="2810702"/>
            <a:ext cx="1431925" cy="5286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406548" name="AutoShape 20"/>
          <p:cNvSpPr>
            <a:spLocks noChangeArrowheads="1"/>
          </p:cNvSpPr>
          <p:nvPr/>
        </p:nvSpPr>
        <p:spPr bwMode="auto">
          <a:xfrm rot="-1346153">
            <a:off x="2108855" y="3712402"/>
            <a:ext cx="1431925" cy="5286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406549" name="AutoShape 21"/>
          <p:cNvSpPr>
            <a:spLocks noChangeArrowheads="1"/>
          </p:cNvSpPr>
          <p:nvPr/>
        </p:nvSpPr>
        <p:spPr bwMode="auto">
          <a:xfrm rot="1346153" flipV="1">
            <a:off x="2302530" y="1932814"/>
            <a:ext cx="1431925" cy="5286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406551" name="AutoShape 23"/>
          <p:cNvSpPr>
            <a:spLocks noChangeArrowheads="1"/>
          </p:cNvSpPr>
          <p:nvPr/>
        </p:nvSpPr>
        <p:spPr bwMode="auto">
          <a:xfrm rot="-1346153">
            <a:off x="5793443" y="1869314"/>
            <a:ext cx="1431925" cy="5286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406552" name="AutoShape 24"/>
          <p:cNvSpPr>
            <a:spLocks noChangeArrowheads="1"/>
          </p:cNvSpPr>
          <p:nvPr/>
        </p:nvSpPr>
        <p:spPr bwMode="auto">
          <a:xfrm rot="1346153" flipV="1">
            <a:off x="5904568" y="3539364"/>
            <a:ext cx="1431925" cy="5286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05468" y="1132714"/>
            <a:ext cx="1566862" cy="1100138"/>
            <a:chOff x="457" y="900"/>
            <a:chExt cx="637" cy="444"/>
          </a:xfrm>
        </p:grpSpPr>
        <p:pic>
          <p:nvPicPr>
            <p:cNvPr id="406558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06559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3187" y="2521774"/>
            <a:ext cx="1566862" cy="1100138"/>
            <a:chOff x="457" y="900"/>
            <a:chExt cx="637" cy="444"/>
          </a:xfrm>
        </p:grpSpPr>
        <p:pic>
          <p:nvPicPr>
            <p:cNvPr id="39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0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97501" y="3879096"/>
            <a:ext cx="1566862" cy="1100138"/>
            <a:chOff x="457" y="900"/>
            <a:chExt cx="637" cy="444"/>
          </a:xfrm>
        </p:grpSpPr>
        <p:pic>
          <p:nvPicPr>
            <p:cNvPr id="42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3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184111" y="1164452"/>
            <a:ext cx="1566862" cy="1100138"/>
            <a:chOff x="457" y="900"/>
            <a:chExt cx="637" cy="444"/>
          </a:xfrm>
        </p:grpSpPr>
        <p:pic>
          <p:nvPicPr>
            <p:cNvPr id="45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6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7326987" y="2378898"/>
            <a:ext cx="1566862" cy="1100138"/>
            <a:chOff x="457" y="900"/>
            <a:chExt cx="637" cy="444"/>
          </a:xfrm>
        </p:grpSpPr>
        <p:pic>
          <p:nvPicPr>
            <p:cNvPr id="48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9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184111" y="4021972"/>
            <a:ext cx="1566862" cy="1100138"/>
            <a:chOff x="457" y="900"/>
            <a:chExt cx="637" cy="444"/>
          </a:xfrm>
        </p:grpSpPr>
        <p:pic>
          <p:nvPicPr>
            <p:cNvPr id="51" name="Picture 30" descr="Green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52" name="Picture 31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11815" y="5022104"/>
            <a:ext cx="790575" cy="1000125"/>
            <a:chOff x="1506" y="3106"/>
            <a:chExt cx="609" cy="734"/>
          </a:xfrm>
        </p:grpSpPr>
        <p:pic>
          <p:nvPicPr>
            <p:cNvPr id="54" name="Picture 7" descr="buddy3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31" y="3106"/>
              <a:ext cx="384" cy="490"/>
            </a:xfrm>
            <a:prstGeom prst="rect">
              <a:avLst/>
            </a:prstGeom>
            <a:noFill/>
          </p:spPr>
        </p:pic>
        <p:pic>
          <p:nvPicPr>
            <p:cNvPr id="55" name="Picture 8" descr="buddy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506" y="3226"/>
              <a:ext cx="377" cy="490"/>
            </a:xfrm>
            <a:prstGeom prst="rect">
              <a:avLst/>
            </a:prstGeom>
            <a:noFill/>
          </p:spPr>
        </p:pic>
        <p:pic>
          <p:nvPicPr>
            <p:cNvPr id="56" name="Picture 9" descr="buddy2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10" y="3346"/>
              <a:ext cx="377" cy="494"/>
            </a:xfrm>
            <a:prstGeom prst="rect">
              <a:avLst/>
            </a:prstGeom>
            <a:noFill/>
          </p:spPr>
        </p:pic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541301" y="5093542"/>
            <a:ext cx="790575" cy="1000125"/>
            <a:chOff x="1506" y="3106"/>
            <a:chExt cx="609" cy="734"/>
          </a:xfrm>
        </p:grpSpPr>
        <p:pic>
          <p:nvPicPr>
            <p:cNvPr id="58" name="Picture 7" descr="buddy3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31" y="3106"/>
              <a:ext cx="384" cy="490"/>
            </a:xfrm>
            <a:prstGeom prst="rect">
              <a:avLst/>
            </a:prstGeom>
            <a:noFill/>
          </p:spPr>
        </p:pic>
        <p:pic>
          <p:nvPicPr>
            <p:cNvPr id="59" name="Picture 8" descr="buddy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506" y="3226"/>
              <a:ext cx="377" cy="490"/>
            </a:xfrm>
            <a:prstGeom prst="rect">
              <a:avLst/>
            </a:prstGeom>
            <a:noFill/>
          </p:spPr>
        </p:pic>
        <p:pic>
          <p:nvPicPr>
            <p:cNvPr id="60" name="Picture 9" descr="buddy2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10" y="3346"/>
              <a:ext cx="377" cy="4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F530-3633-4175-8F3C-FBA23AF91B6A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business reporting reality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604838" y="1323975"/>
            <a:ext cx="15827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Segoe Semibold" pitchFamily="34" charset="0"/>
              </a:rPr>
              <a:t>Transaction data</a:t>
            </a:r>
            <a:endParaRPr lang="en-GB" sz="1800">
              <a:latin typeface="Segoe Semibold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2952750" y="1323975"/>
            <a:ext cx="251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Segoe Semibold" pitchFamily="34" charset="0"/>
              </a:rPr>
              <a:t>Multiple departmental Excel spreadsheets</a:t>
            </a:r>
            <a:endParaRPr lang="en-GB" sz="1800">
              <a:latin typeface="Segoe Semibold" pitchFamily="34" charset="0"/>
            </a:endParaRPr>
          </a:p>
        </p:txBody>
      </p:sp>
      <p:sp>
        <p:nvSpPr>
          <p:cNvPr id="408581" name="Line 5"/>
          <p:cNvSpPr>
            <a:spLocks noChangeShapeType="1"/>
          </p:cNvSpPr>
          <p:nvPr/>
        </p:nvSpPr>
        <p:spPr bwMode="auto">
          <a:xfrm flipV="1">
            <a:off x="4719638" y="2941638"/>
            <a:ext cx="1743075" cy="18700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2" name="Line 6"/>
          <p:cNvSpPr>
            <a:spLocks noChangeShapeType="1"/>
          </p:cNvSpPr>
          <p:nvPr/>
        </p:nvSpPr>
        <p:spPr bwMode="auto">
          <a:xfrm>
            <a:off x="4805363" y="3725863"/>
            <a:ext cx="1687512" cy="4000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3" name="Line 7"/>
          <p:cNvSpPr>
            <a:spLocks noChangeShapeType="1"/>
          </p:cNvSpPr>
          <p:nvPr/>
        </p:nvSpPr>
        <p:spPr bwMode="auto">
          <a:xfrm flipV="1">
            <a:off x="4833938" y="2981325"/>
            <a:ext cx="1685925" cy="7048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4" name="Line 8"/>
          <p:cNvSpPr>
            <a:spLocks noChangeShapeType="1"/>
          </p:cNvSpPr>
          <p:nvPr/>
        </p:nvSpPr>
        <p:spPr bwMode="auto">
          <a:xfrm>
            <a:off x="4719638" y="2581275"/>
            <a:ext cx="1828800" cy="15636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5" name="Line 9"/>
          <p:cNvSpPr>
            <a:spLocks noChangeShapeType="1"/>
          </p:cNvSpPr>
          <p:nvPr/>
        </p:nvSpPr>
        <p:spPr bwMode="auto">
          <a:xfrm flipV="1">
            <a:off x="4748213" y="4183063"/>
            <a:ext cx="1716087" cy="723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6" name="Line 10"/>
          <p:cNvSpPr>
            <a:spLocks noChangeShapeType="1"/>
          </p:cNvSpPr>
          <p:nvPr/>
        </p:nvSpPr>
        <p:spPr bwMode="auto">
          <a:xfrm>
            <a:off x="4778375" y="2581275"/>
            <a:ext cx="1628775" cy="3635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5786438" y="1327150"/>
            <a:ext cx="27305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Segoe Semibold" pitchFamily="34" charset="0"/>
              </a:rPr>
              <a:t>Consolidated spreadsheets for management</a:t>
            </a:r>
            <a:endParaRPr lang="en-GB" sz="1800">
              <a:latin typeface="Segoe Semibold" pitchFamily="34" charset="0"/>
            </a:endParaRPr>
          </a:p>
        </p:txBody>
      </p:sp>
      <p:cxnSp>
        <p:nvCxnSpPr>
          <p:cNvPr id="408588" name="AutoShape 12"/>
          <p:cNvCxnSpPr>
            <a:cxnSpLocks noChangeShapeType="1"/>
          </p:cNvCxnSpPr>
          <p:nvPr/>
        </p:nvCxnSpPr>
        <p:spPr bwMode="auto">
          <a:xfrm flipV="1">
            <a:off x="1920875" y="4662488"/>
            <a:ext cx="1855788" cy="222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89" name="AutoShape 13"/>
          <p:cNvCxnSpPr>
            <a:cxnSpLocks noChangeShapeType="1"/>
          </p:cNvCxnSpPr>
          <p:nvPr/>
        </p:nvCxnSpPr>
        <p:spPr bwMode="auto">
          <a:xfrm>
            <a:off x="1920875" y="3789363"/>
            <a:ext cx="1855788" cy="8731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0" name="AutoShape 14"/>
          <p:cNvCxnSpPr>
            <a:cxnSpLocks noChangeShapeType="1"/>
          </p:cNvCxnSpPr>
          <p:nvPr/>
        </p:nvCxnSpPr>
        <p:spPr bwMode="auto">
          <a:xfrm>
            <a:off x="1920875" y="2660650"/>
            <a:ext cx="1855788" cy="2001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1" name="AutoShape 15"/>
          <p:cNvCxnSpPr>
            <a:cxnSpLocks noChangeShapeType="1"/>
          </p:cNvCxnSpPr>
          <p:nvPr/>
        </p:nvCxnSpPr>
        <p:spPr bwMode="auto">
          <a:xfrm flipV="1">
            <a:off x="1920875" y="3595688"/>
            <a:ext cx="1857375" cy="12890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2" name="AutoShape 16"/>
          <p:cNvCxnSpPr>
            <a:cxnSpLocks noChangeShapeType="1"/>
          </p:cNvCxnSpPr>
          <p:nvPr/>
        </p:nvCxnSpPr>
        <p:spPr bwMode="auto">
          <a:xfrm flipV="1">
            <a:off x="1920875" y="3595688"/>
            <a:ext cx="1857375" cy="193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3" name="AutoShape 17"/>
          <p:cNvCxnSpPr>
            <a:cxnSpLocks noChangeShapeType="1"/>
          </p:cNvCxnSpPr>
          <p:nvPr/>
        </p:nvCxnSpPr>
        <p:spPr bwMode="auto">
          <a:xfrm>
            <a:off x="1920875" y="2660650"/>
            <a:ext cx="1857375" cy="9350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4" name="AutoShape 18"/>
          <p:cNvCxnSpPr>
            <a:cxnSpLocks noChangeShapeType="1"/>
          </p:cNvCxnSpPr>
          <p:nvPr/>
        </p:nvCxnSpPr>
        <p:spPr bwMode="auto">
          <a:xfrm flipV="1">
            <a:off x="1920875" y="2501900"/>
            <a:ext cx="1857375" cy="2382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5" name="AutoShape 19"/>
          <p:cNvCxnSpPr>
            <a:cxnSpLocks noChangeShapeType="1"/>
          </p:cNvCxnSpPr>
          <p:nvPr/>
        </p:nvCxnSpPr>
        <p:spPr bwMode="auto">
          <a:xfrm flipV="1">
            <a:off x="1920875" y="2501900"/>
            <a:ext cx="1857375" cy="12874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408596" name="AutoShape 20"/>
          <p:cNvCxnSpPr>
            <a:cxnSpLocks noChangeShapeType="1"/>
          </p:cNvCxnSpPr>
          <p:nvPr/>
        </p:nvCxnSpPr>
        <p:spPr bwMode="auto">
          <a:xfrm flipV="1">
            <a:off x="1920875" y="2501900"/>
            <a:ext cx="1857375" cy="1587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</p:spPr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50888" y="2235200"/>
            <a:ext cx="1130300" cy="749300"/>
            <a:chOff x="677" y="-860"/>
            <a:chExt cx="712" cy="472"/>
          </a:xfrm>
        </p:grpSpPr>
        <p:pic>
          <p:nvPicPr>
            <p:cNvPr id="408598" name="Picture 22" descr="Purple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" y="-664"/>
              <a:ext cx="712" cy="276"/>
            </a:xfrm>
            <a:prstGeom prst="rect">
              <a:avLst/>
            </a:prstGeom>
            <a:noFill/>
          </p:spPr>
        </p:pic>
        <p:pic>
          <p:nvPicPr>
            <p:cNvPr id="408599" name="Picture 23" descr="dell poweredge 2300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748" y="-860"/>
              <a:ext cx="278" cy="388"/>
            </a:xfrm>
            <a:prstGeom prst="rect">
              <a:avLst/>
            </a:prstGeom>
            <a:noFill/>
          </p:spPr>
        </p:pic>
        <p:pic>
          <p:nvPicPr>
            <p:cNvPr id="408600" name="Picture 24" descr="Go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6" y="-804"/>
              <a:ext cx="256" cy="270"/>
            </a:xfrm>
            <a:prstGeom prst="rect">
              <a:avLst/>
            </a:prstGeom>
            <a:noFill/>
          </p:spPr>
        </p:pic>
        <p:pic>
          <p:nvPicPr>
            <p:cNvPr id="408601" name="Picture 25" descr="Gol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4" y="-726"/>
              <a:ext cx="255" cy="270"/>
            </a:xfrm>
            <a:prstGeom prst="rect">
              <a:avLst/>
            </a:prstGeom>
            <a:noFill/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90575" y="3308350"/>
            <a:ext cx="1066800" cy="901700"/>
            <a:chOff x="457" y="900"/>
            <a:chExt cx="637" cy="444"/>
          </a:xfrm>
        </p:grpSpPr>
        <p:pic>
          <p:nvPicPr>
            <p:cNvPr id="408603" name="Picture 27" descr="Green Dis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" y="1099"/>
              <a:ext cx="637" cy="245"/>
            </a:xfrm>
            <a:prstGeom prst="rect">
              <a:avLst/>
            </a:prstGeom>
            <a:noFill/>
          </p:spPr>
        </p:pic>
        <p:pic>
          <p:nvPicPr>
            <p:cNvPr id="408604" name="Picture 28" descr="Sun Enterprise E1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3" y="900"/>
              <a:ext cx="241" cy="357"/>
            </a:xfrm>
            <a:prstGeom prst="rect">
              <a:avLst/>
            </a:prstGeom>
            <a:noFill/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41363" y="4483100"/>
            <a:ext cx="1130300" cy="749300"/>
            <a:chOff x="677" y="-860"/>
            <a:chExt cx="712" cy="472"/>
          </a:xfrm>
        </p:grpSpPr>
        <p:pic>
          <p:nvPicPr>
            <p:cNvPr id="408606" name="Picture 30" descr="Purple Dis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" y="-664"/>
              <a:ext cx="712" cy="276"/>
            </a:xfrm>
            <a:prstGeom prst="rect">
              <a:avLst/>
            </a:prstGeom>
            <a:noFill/>
          </p:spPr>
        </p:pic>
        <p:pic>
          <p:nvPicPr>
            <p:cNvPr id="408607" name="Picture 31" descr="dell poweredge 2300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748" y="-860"/>
              <a:ext cx="278" cy="388"/>
            </a:xfrm>
            <a:prstGeom prst="rect">
              <a:avLst/>
            </a:prstGeom>
            <a:noFill/>
          </p:spPr>
        </p:pic>
        <p:pic>
          <p:nvPicPr>
            <p:cNvPr id="408608" name="Picture 32" descr="Go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6" y="-804"/>
              <a:ext cx="256" cy="270"/>
            </a:xfrm>
            <a:prstGeom prst="rect">
              <a:avLst/>
            </a:prstGeom>
            <a:noFill/>
          </p:spPr>
        </p:pic>
        <p:pic>
          <p:nvPicPr>
            <p:cNvPr id="408609" name="Picture 33" descr="Gol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4" y="-726"/>
              <a:ext cx="255" cy="270"/>
            </a:xfrm>
            <a:prstGeom prst="rect">
              <a:avLst/>
            </a:prstGeom>
            <a:noFill/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763963" y="2057400"/>
            <a:ext cx="1036637" cy="819150"/>
            <a:chOff x="2737" y="3078"/>
            <a:chExt cx="653" cy="38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12" name="Picture 3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13" name="Picture 3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14" name="Picture 3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15" name="Picture 3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16" name="Picture 4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17" name="Picture 4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63963" y="3238500"/>
            <a:ext cx="1036637" cy="819150"/>
            <a:chOff x="2737" y="3078"/>
            <a:chExt cx="653" cy="384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20" name="Picture 4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21" name="Picture 4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22" name="Picture 4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23" name="Picture 4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24" name="Picture 4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25" name="Picture 4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763963" y="4467225"/>
            <a:ext cx="1036637" cy="819150"/>
            <a:chOff x="2737" y="3078"/>
            <a:chExt cx="653" cy="384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28" name="Picture 52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29" name="Picture 53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30" name="Picture 54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31" name="Picture 55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32" name="Picture 56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33" name="Picture 57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526213" y="2486025"/>
            <a:ext cx="1036637" cy="819150"/>
            <a:chOff x="2737" y="3078"/>
            <a:chExt cx="653" cy="384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36" name="Picture 6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37" name="Picture 6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38" name="Picture 6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39" name="Picture 6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40" name="Picture 6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41" name="Picture 6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6545263" y="3914775"/>
            <a:ext cx="1036637" cy="819150"/>
            <a:chOff x="2737" y="3078"/>
            <a:chExt cx="653" cy="384"/>
          </a:xfrm>
        </p:grpSpPr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44" name="Picture 6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45" name="Picture 6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46" name="Picture 7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47" name="Picture 7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48" name="Picture 7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49" name="Picture 7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7839075" y="2967038"/>
            <a:ext cx="790575" cy="1000125"/>
            <a:chOff x="1506" y="3106"/>
            <a:chExt cx="609" cy="734"/>
          </a:xfrm>
        </p:grpSpPr>
        <p:pic>
          <p:nvPicPr>
            <p:cNvPr id="408651" name="Picture 75" descr="buddy3"/>
            <p:cNvPicPr>
              <a:picLocks noChangeAspect="1" noChangeArrowheads="1"/>
            </p:cNvPicPr>
            <p:nvPr/>
          </p:nvPicPr>
          <p:blipFill>
            <a:blip r:embed="rId11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31" y="3106"/>
              <a:ext cx="384" cy="490"/>
            </a:xfrm>
            <a:prstGeom prst="rect">
              <a:avLst/>
            </a:prstGeom>
            <a:noFill/>
          </p:spPr>
        </p:pic>
        <p:pic>
          <p:nvPicPr>
            <p:cNvPr id="408652" name="Picture 76" descr="buddy5"/>
            <p:cNvPicPr>
              <a:picLocks noChangeAspect="1" noChangeArrowheads="1"/>
            </p:cNvPicPr>
            <p:nvPr/>
          </p:nvPicPr>
          <p:blipFill>
            <a:blip r:embed="rId12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506" y="3226"/>
              <a:ext cx="377" cy="490"/>
            </a:xfrm>
            <a:prstGeom prst="rect">
              <a:avLst/>
            </a:prstGeom>
            <a:noFill/>
          </p:spPr>
        </p:pic>
        <p:pic>
          <p:nvPicPr>
            <p:cNvPr id="408653" name="Picture 77" descr="buddy2"/>
            <p:cNvPicPr>
              <a:picLocks noChangeAspect="1" noChangeArrowheads="1"/>
            </p:cNvPicPr>
            <p:nvPr/>
          </p:nvPicPr>
          <p:blipFill>
            <a:blip r:embed="rId13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10" y="3346"/>
              <a:ext cx="377" cy="494"/>
            </a:xfrm>
            <a:prstGeom prst="rect">
              <a:avLst/>
            </a:prstGeom>
            <a:noFill/>
          </p:spPr>
        </p:pic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2211388" y="1647825"/>
            <a:ext cx="1036637" cy="819150"/>
            <a:chOff x="2737" y="3078"/>
            <a:chExt cx="653" cy="384"/>
          </a:xfrm>
        </p:grpSpPr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56" name="Picture 8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57" name="Picture 8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58" name="Picture 8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59" name="Picture 8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60" name="Picture 8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61" name="Picture 8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18" name="Group 86"/>
          <p:cNvGrpSpPr>
            <a:grpSpLocks/>
          </p:cNvGrpSpPr>
          <p:nvPr/>
        </p:nvGrpSpPr>
        <p:grpSpPr bwMode="auto">
          <a:xfrm>
            <a:off x="2535238" y="2247900"/>
            <a:ext cx="1036637" cy="819150"/>
            <a:chOff x="2737" y="3078"/>
            <a:chExt cx="653" cy="384"/>
          </a:xfrm>
        </p:grpSpPr>
        <p:grpSp>
          <p:nvGrpSpPr>
            <p:cNvPr id="19" name="Group 8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64" name="Picture 8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65" name="Picture 8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66" name="Picture 9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67" name="Picture 9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68" name="Picture 9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69" name="Picture 9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20" name="Group 94"/>
          <p:cNvGrpSpPr>
            <a:grpSpLocks/>
          </p:cNvGrpSpPr>
          <p:nvPr/>
        </p:nvGrpSpPr>
        <p:grpSpPr bwMode="auto">
          <a:xfrm>
            <a:off x="2211388" y="2781300"/>
            <a:ext cx="1036637" cy="819150"/>
            <a:chOff x="2737" y="3078"/>
            <a:chExt cx="653" cy="384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72" name="Picture 9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73" name="Picture 9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74" name="Picture 9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75" name="Picture 9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76" name="Picture 10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77" name="Picture 10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2363788" y="2933700"/>
            <a:ext cx="1036637" cy="819150"/>
            <a:chOff x="2737" y="3078"/>
            <a:chExt cx="653" cy="384"/>
          </a:xfrm>
        </p:grpSpPr>
        <p:grpSp>
          <p:nvGrpSpPr>
            <p:cNvPr id="23" name="Group 10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80" name="Picture 10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81" name="Picture 10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82" name="Picture 10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83" name="Picture 10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84" name="Picture 10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85" name="Picture 10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2354263" y="3438525"/>
            <a:ext cx="1036637" cy="819150"/>
            <a:chOff x="2737" y="3078"/>
            <a:chExt cx="653" cy="384"/>
          </a:xfrm>
        </p:grpSpPr>
        <p:grpSp>
          <p:nvGrpSpPr>
            <p:cNvPr id="25" name="Group 111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88" name="Picture 112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89" name="Picture 113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90" name="Picture 114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91" name="Picture 115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92" name="Picture 116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693" name="Picture 117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26" name="Group 118"/>
          <p:cNvGrpSpPr>
            <a:grpSpLocks/>
          </p:cNvGrpSpPr>
          <p:nvPr/>
        </p:nvGrpSpPr>
        <p:grpSpPr bwMode="auto">
          <a:xfrm>
            <a:off x="2535238" y="4076700"/>
            <a:ext cx="1036637" cy="819150"/>
            <a:chOff x="2737" y="3078"/>
            <a:chExt cx="653" cy="384"/>
          </a:xfrm>
        </p:grpSpPr>
        <p:grpSp>
          <p:nvGrpSpPr>
            <p:cNvPr id="27" name="Group 11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696" name="Picture 12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697" name="Picture 12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698" name="Picture 12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699" name="Picture 12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00" name="Picture 12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01" name="Picture 12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28" name="Group 126"/>
          <p:cNvGrpSpPr>
            <a:grpSpLocks/>
          </p:cNvGrpSpPr>
          <p:nvPr/>
        </p:nvGrpSpPr>
        <p:grpSpPr bwMode="auto">
          <a:xfrm>
            <a:off x="2116138" y="4524375"/>
            <a:ext cx="1036637" cy="819150"/>
            <a:chOff x="2737" y="3078"/>
            <a:chExt cx="653" cy="384"/>
          </a:xfrm>
        </p:grpSpPr>
        <p:grpSp>
          <p:nvGrpSpPr>
            <p:cNvPr id="29" name="Group 12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04" name="Picture 12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05" name="Picture 12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06" name="Picture 13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07" name="Picture 13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08" name="Picture 13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09" name="Picture 13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30" name="Group 134"/>
          <p:cNvGrpSpPr>
            <a:grpSpLocks/>
          </p:cNvGrpSpPr>
          <p:nvPr/>
        </p:nvGrpSpPr>
        <p:grpSpPr bwMode="auto">
          <a:xfrm>
            <a:off x="2268538" y="4676775"/>
            <a:ext cx="1036637" cy="819150"/>
            <a:chOff x="2737" y="3078"/>
            <a:chExt cx="653" cy="384"/>
          </a:xfrm>
        </p:grpSpPr>
        <p:grpSp>
          <p:nvGrpSpPr>
            <p:cNvPr id="31" name="Group 13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12" name="Picture 13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13" name="Picture 13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14" name="Picture 13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15" name="Picture 13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16" name="Picture 14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17" name="Picture 14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576" name="Group 142"/>
          <p:cNvGrpSpPr>
            <a:grpSpLocks/>
          </p:cNvGrpSpPr>
          <p:nvPr/>
        </p:nvGrpSpPr>
        <p:grpSpPr bwMode="auto">
          <a:xfrm>
            <a:off x="2420938" y="4829175"/>
            <a:ext cx="1036637" cy="819150"/>
            <a:chOff x="2737" y="3078"/>
            <a:chExt cx="653" cy="384"/>
          </a:xfrm>
        </p:grpSpPr>
        <p:grpSp>
          <p:nvGrpSpPr>
            <p:cNvPr id="408577" name="Group 14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20" name="Picture 14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21" name="Picture 14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22" name="Picture 14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23" name="Picture 14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24" name="Picture 14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25" name="Picture 14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597" name="Group 150"/>
          <p:cNvGrpSpPr>
            <a:grpSpLocks/>
          </p:cNvGrpSpPr>
          <p:nvPr/>
        </p:nvGrpSpPr>
        <p:grpSpPr bwMode="auto">
          <a:xfrm>
            <a:off x="3030538" y="5048250"/>
            <a:ext cx="1036637" cy="819150"/>
            <a:chOff x="2737" y="3078"/>
            <a:chExt cx="653" cy="384"/>
          </a:xfrm>
        </p:grpSpPr>
        <p:grpSp>
          <p:nvGrpSpPr>
            <p:cNvPr id="408602" name="Group 151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28" name="Picture 152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29" name="Picture 153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30" name="Picture 154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31" name="Picture 155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32" name="Picture 156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33" name="Picture 157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05" name="Group 158"/>
          <p:cNvGrpSpPr>
            <a:grpSpLocks/>
          </p:cNvGrpSpPr>
          <p:nvPr/>
        </p:nvGrpSpPr>
        <p:grpSpPr bwMode="auto">
          <a:xfrm>
            <a:off x="3916363" y="3390900"/>
            <a:ext cx="1036637" cy="819150"/>
            <a:chOff x="2737" y="3078"/>
            <a:chExt cx="653" cy="384"/>
          </a:xfrm>
        </p:grpSpPr>
        <p:grpSp>
          <p:nvGrpSpPr>
            <p:cNvPr id="408610" name="Group 15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36" name="Picture 16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37" name="Picture 16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38" name="Picture 16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39" name="Picture 16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40" name="Picture 16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41" name="Picture 16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11" name="Group 166"/>
          <p:cNvGrpSpPr>
            <a:grpSpLocks/>
          </p:cNvGrpSpPr>
          <p:nvPr/>
        </p:nvGrpSpPr>
        <p:grpSpPr bwMode="auto">
          <a:xfrm>
            <a:off x="4068763" y="3543300"/>
            <a:ext cx="1036637" cy="819150"/>
            <a:chOff x="2737" y="3078"/>
            <a:chExt cx="653" cy="384"/>
          </a:xfrm>
        </p:grpSpPr>
        <p:grpSp>
          <p:nvGrpSpPr>
            <p:cNvPr id="408618" name="Group 16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44" name="Picture 16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45" name="Picture 16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46" name="Picture 17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47" name="Picture 17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48" name="Picture 17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49" name="Picture 17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19" name="Group 174"/>
          <p:cNvGrpSpPr>
            <a:grpSpLocks/>
          </p:cNvGrpSpPr>
          <p:nvPr/>
        </p:nvGrpSpPr>
        <p:grpSpPr bwMode="auto">
          <a:xfrm>
            <a:off x="4221163" y="3695700"/>
            <a:ext cx="1036637" cy="819150"/>
            <a:chOff x="2737" y="3078"/>
            <a:chExt cx="653" cy="384"/>
          </a:xfrm>
        </p:grpSpPr>
        <p:grpSp>
          <p:nvGrpSpPr>
            <p:cNvPr id="408626" name="Group 17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52" name="Picture 17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53" name="Picture 17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54" name="Picture 17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55" name="Picture 17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56" name="Picture 18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57" name="Picture 18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27" name="Group 182"/>
          <p:cNvGrpSpPr>
            <a:grpSpLocks/>
          </p:cNvGrpSpPr>
          <p:nvPr/>
        </p:nvGrpSpPr>
        <p:grpSpPr bwMode="auto">
          <a:xfrm>
            <a:off x="5010150" y="1914525"/>
            <a:ext cx="1036638" cy="819150"/>
            <a:chOff x="2737" y="3078"/>
            <a:chExt cx="653" cy="384"/>
          </a:xfrm>
        </p:grpSpPr>
        <p:grpSp>
          <p:nvGrpSpPr>
            <p:cNvPr id="408634" name="Group 18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60" name="Picture 18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61" name="Picture 18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62" name="Picture 18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63" name="Picture 18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64" name="Picture 18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65" name="Picture 18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35" name="Group 190"/>
          <p:cNvGrpSpPr>
            <a:grpSpLocks/>
          </p:cNvGrpSpPr>
          <p:nvPr/>
        </p:nvGrpSpPr>
        <p:grpSpPr bwMode="auto">
          <a:xfrm>
            <a:off x="4492625" y="2628900"/>
            <a:ext cx="1036638" cy="819150"/>
            <a:chOff x="2737" y="3078"/>
            <a:chExt cx="653" cy="384"/>
          </a:xfrm>
        </p:grpSpPr>
        <p:grpSp>
          <p:nvGrpSpPr>
            <p:cNvPr id="408642" name="Group 191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68" name="Picture 192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69" name="Picture 193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70" name="Picture 194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71" name="Picture 195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72" name="Picture 196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73" name="Picture 197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43" name="Group 198"/>
          <p:cNvGrpSpPr>
            <a:grpSpLocks/>
          </p:cNvGrpSpPr>
          <p:nvPr/>
        </p:nvGrpSpPr>
        <p:grpSpPr bwMode="auto">
          <a:xfrm>
            <a:off x="5249863" y="2743200"/>
            <a:ext cx="1036637" cy="819150"/>
            <a:chOff x="2737" y="3078"/>
            <a:chExt cx="653" cy="384"/>
          </a:xfrm>
        </p:grpSpPr>
        <p:grpSp>
          <p:nvGrpSpPr>
            <p:cNvPr id="408650" name="Group 19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76" name="Picture 20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77" name="Picture 20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78" name="Picture 20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79" name="Picture 20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80" name="Picture 20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81" name="Picture 20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54" name="Group 206"/>
          <p:cNvGrpSpPr>
            <a:grpSpLocks/>
          </p:cNvGrpSpPr>
          <p:nvPr/>
        </p:nvGrpSpPr>
        <p:grpSpPr bwMode="auto">
          <a:xfrm>
            <a:off x="5221288" y="3390900"/>
            <a:ext cx="1036637" cy="819150"/>
            <a:chOff x="2737" y="3078"/>
            <a:chExt cx="653" cy="384"/>
          </a:xfrm>
        </p:grpSpPr>
        <p:grpSp>
          <p:nvGrpSpPr>
            <p:cNvPr id="408655" name="Group 20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84" name="Picture 20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85" name="Picture 20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86" name="Picture 21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87" name="Picture 21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88" name="Picture 21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89" name="Picture 21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62" name="Group 214"/>
          <p:cNvGrpSpPr>
            <a:grpSpLocks/>
          </p:cNvGrpSpPr>
          <p:nvPr/>
        </p:nvGrpSpPr>
        <p:grpSpPr bwMode="auto">
          <a:xfrm>
            <a:off x="5010150" y="4000500"/>
            <a:ext cx="1036638" cy="819150"/>
            <a:chOff x="2737" y="3078"/>
            <a:chExt cx="653" cy="384"/>
          </a:xfrm>
        </p:grpSpPr>
        <p:grpSp>
          <p:nvGrpSpPr>
            <p:cNvPr id="408663" name="Group 21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792" name="Picture 21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793" name="Picture 21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794" name="Picture 21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795" name="Picture 21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96" name="Picture 22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797" name="Picture 22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70" name="Group 222"/>
          <p:cNvGrpSpPr>
            <a:grpSpLocks/>
          </p:cNvGrpSpPr>
          <p:nvPr/>
        </p:nvGrpSpPr>
        <p:grpSpPr bwMode="auto">
          <a:xfrm>
            <a:off x="5373688" y="4562475"/>
            <a:ext cx="1036637" cy="819150"/>
            <a:chOff x="2737" y="3078"/>
            <a:chExt cx="653" cy="384"/>
          </a:xfrm>
        </p:grpSpPr>
        <p:grpSp>
          <p:nvGrpSpPr>
            <p:cNvPr id="408671" name="Group 22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00" name="Picture 22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01" name="Picture 22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02" name="Picture 22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03" name="Picture 22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04" name="Picture 22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05" name="Picture 22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78" name="Group 230"/>
          <p:cNvGrpSpPr>
            <a:grpSpLocks/>
          </p:cNvGrpSpPr>
          <p:nvPr/>
        </p:nvGrpSpPr>
        <p:grpSpPr bwMode="auto">
          <a:xfrm>
            <a:off x="6069013" y="3400425"/>
            <a:ext cx="1036637" cy="819150"/>
            <a:chOff x="2737" y="3078"/>
            <a:chExt cx="653" cy="384"/>
          </a:xfrm>
        </p:grpSpPr>
        <p:grpSp>
          <p:nvGrpSpPr>
            <p:cNvPr id="408679" name="Group 231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08" name="Picture 232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09" name="Picture 233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10" name="Picture 234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11" name="Picture 235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12" name="Picture 236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13" name="Picture 237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86" name="Group 238"/>
          <p:cNvGrpSpPr>
            <a:grpSpLocks/>
          </p:cNvGrpSpPr>
          <p:nvPr/>
        </p:nvGrpSpPr>
        <p:grpSpPr bwMode="auto">
          <a:xfrm>
            <a:off x="3297238" y="2905125"/>
            <a:ext cx="1036637" cy="819150"/>
            <a:chOff x="2737" y="3078"/>
            <a:chExt cx="653" cy="384"/>
          </a:xfrm>
        </p:grpSpPr>
        <p:grpSp>
          <p:nvGrpSpPr>
            <p:cNvPr id="408687" name="Group 239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16" name="Picture 240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17" name="Picture 241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18" name="Picture 242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19" name="Picture 243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20" name="Picture 244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21" name="Picture 245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694" name="Group 246"/>
          <p:cNvGrpSpPr>
            <a:grpSpLocks/>
          </p:cNvGrpSpPr>
          <p:nvPr/>
        </p:nvGrpSpPr>
        <p:grpSpPr bwMode="auto">
          <a:xfrm>
            <a:off x="7974013" y="3771900"/>
            <a:ext cx="1036637" cy="819150"/>
            <a:chOff x="2737" y="3078"/>
            <a:chExt cx="653" cy="384"/>
          </a:xfrm>
        </p:grpSpPr>
        <p:grpSp>
          <p:nvGrpSpPr>
            <p:cNvPr id="408695" name="Group 247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24" name="Picture 248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25" name="Picture 249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26" name="Picture 250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27" name="Picture 251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28" name="Picture 252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29" name="Picture 253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702" name="Group 254"/>
          <p:cNvGrpSpPr>
            <a:grpSpLocks/>
          </p:cNvGrpSpPr>
          <p:nvPr/>
        </p:nvGrpSpPr>
        <p:grpSpPr bwMode="auto">
          <a:xfrm>
            <a:off x="4278313" y="4905375"/>
            <a:ext cx="1036637" cy="819150"/>
            <a:chOff x="2737" y="3078"/>
            <a:chExt cx="653" cy="384"/>
          </a:xfrm>
        </p:grpSpPr>
        <p:grpSp>
          <p:nvGrpSpPr>
            <p:cNvPr id="408703" name="Group 255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32" name="Picture 256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33" name="Picture 257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34" name="Picture 258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35" name="Picture 259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36" name="Picture 260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37" name="Picture 261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  <p:grpSp>
        <p:nvGrpSpPr>
          <p:cNvPr id="408710" name="Group 262"/>
          <p:cNvGrpSpPr>
            <a:grpSpLocks/>
          </p:cNvGrpSpPr>
          <p:nvPr/>
        </p:nvGrpSpPr>
        <p:grpSpPr bwMode="auto">
          <a:xfrm>
            <a:off x="3182938" y="5200650"/>
            <a:ext cx="1036637" cy="819150"/>
            <a:chOff x="2737" y="3078"/>
            <a:chExt cx="653" cy="384"/>
          </a:xfrm>
        </p:grpSpPr>
        <p:grpSp>
          <p:nvGrpSpPr>
            <p:cNvPr id="408711" name="Group 263"/>
            <p:cNvGrpSpPr>
              <a:grpSpLocks/>
            </p:cNvGrpSpPr>
            <p:nvPr/>
          </p:nvGrpSpPr>
          <p:grpSpPr bwMode="auto">
            <a:xfrm>
              <a:off x="2737" y="3078"/>
              <a:ext cx="413" cy="384"/>
              <a:chOff x="192" y="432"/>
              <a:chExt cx="413" cy="384"/>
            </a:xfrm>
          </p:grpSpPr>
          <p:pic>
            <p:nvPicPr>
              <p:cNvPr id="408840" name="Picture 264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" y="432"/>
                <a:ext cx="298" cy="384"/>
              </a:xfrm>
              <a:prstGeom prst="rect">
                <a:avLst/>
              </a:prstGeom>
              <a:noFill/>
            </p:spPr>
          </p:pic>
          <p:pic>
            <p:nvPicPr>
              <p:cNvPr id="408841" name="Picture 265" descr="paper_blu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7" y="432"/>
                <a:ext cx="298" cy="384"/>
              </a:xfrm>
              <a:prstGeom prst="rect">
                <a:avLst/>
              </a:prstGeom>
              <a:noFill/>
            </p:spPr>
          </p:pic>
        </p:grpSp>
        <p:pic>
          <p:nvPicPr>
            <p:cNvPr id="408842" name="Picture 266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7" y="3136"/>
              <a:ext cx="152" cy="108"/>
            </a:xfrm>
            <a:prstGeom prst="rect">
              <a:avLst/>
            </a:prstGeom>
            <a:noFill/>
          </p:spPr>
        </p:pic>
        <p:pic>
          <p:nvPicPr>
            <p:cNvPr id="408843" name="Picture 267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7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44" name="Picture 268" descr="paper_bl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2" y="3078"/>
              <a:ext cx="298" cy="384"/>
            </a:xfrm>
            <a:prstGeom prst="rect">
              <a:avLst/>
            </a:prstGeom>
            <a:noFill/>
          </p:spPr>
        </p:pic>
        <p:pic>
          <p:nvPicPr>
            <p:cNvPr id="408845" name="Picture 269" descr="Excel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7" y="3136"/>
              <a:ext cx="152" cy="1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F981F6-4A25-42FE-8A22-FA6FA70B1D39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BENEFITS</a:t>
            </a:r>
            <a:endParaRPr lang="en-US" dirty="0" smtClean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77938"/>
            <a:ext cx="4740277" cy="4567237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COMPLETE AUTOMATION OF THE REPORTING PROCESS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No manual intervention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Traceability of data gathered by supervisors</a:t>
            </a:r>
          </a:p>
          <a:p>
            <a:pPr lvl="1">
              <a:defRPr/>
            </a:pPr>
            <a:endParaRPr lang="en-US" sz="2000" dirty="0" smtClean="0"/>
          </a:p>
          <a:p>
            <a:pPr marL="742950" lvl="1" indent="-285750">
              <a:buFont typeface="Arial" charset="0"/>
              <a:buChar char="–"/>
              <a:defRPr/>
            </a:pPr>
            <a:endParaRPr lang="en-US" sz="2000" dirty="0" smtClean="0"/>
          </a:p>
          <a:p>
            <a:pPr marL="547687" indent="-285750">
              <a:buFont typeface="Arial" charset="0"/>
              <a:buChar char="–"/>
              <a:defRPr/>
            </a:pPr>
            <a:endParaRPr lang="en-US" sz="2000" dirty="0"/>
          </a:p>
        </p:txBody>
      </p:sp>
      <p:pic>
        <p:nvPicPr>
          <p:cNvPr id="1033" name="Picture 9" descr="C:\Users\infvmp\Archivos temporales de Internet\Content.IE5\0BB199FW\MC9002338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218911" cy="2976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</a:t>
            </a:r>
            <a:r>
              <a:rPr lang="en-GB" dirty="0" smtClean="0"/>
              <a:t>OF THE REPORTING PROCESS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013" y="1484313"/>
            <a:ext cx="5345119" cy="4567237"/>
          </a:xfrm>
        </p:spPr>
        <p:txBody>
          <a:bodyPr/>
          <a:lstStyle/>
          <a:p>
            <a:r>
              <a:rPr lang="en-GB" dirty="0" smtClean="0"/>
              <a:t>Changes should have a minimum impact</a:t>
            </a:r>
          </a:p>
          <a:p>
            <a:pPr lvl="1"/>
            <a:endParaRPr lang="en-GB" sz="1400" dirty="0" smtClean="0"/>
          </a:p>
          <a:p>
            <a:r>
              <a:rPr lang="en-GB" dirty="0" smtClean="0"/>
              <a:t>Concept identification must not change because of:</a:t>
            </a:r>
          </a:p>
          <a:p>
            <a:pPr lvl="1"/>
            <a:r>
              <a:rPr lang="en-GB" dirty="0" smtClean="0"/>
              <a:t>Changes of naming conventions at business level (or just a correction)</a:t>
            </a:r>
          </a:p>
          <a:p>
            <a:pPr lvl="1"/>
            <a:r>
              <a:rPr lang="en-GB" dirty="0" smtClean="0"/>
              <a:t>A concept is moved from a table to another</a:t>
            </a:r>
          </a:p>
          <a:p>
            <a:pPr lvl="1"/>
            <a:r>
              <a:rPr lang="en-GB" dirty="0" smtClean="0"/>
              <a:t>A concept is kept from an old version in a new one</a:t>
            </a:r>
          </a:p>
          <a:p>
            <a:endParaRPr lang="en-GB" dirty="0" smtClean="0"/>
          </a:p>
          <a:p>
            <a:r>
              <a:rPr lang="en-GB" dirty="0" smtClean="0"/>
              <a:t>Examples: </a:t>
            </a:r>
          </a:p>
          <a:p>
            <a:pPr lvl="1"/>
            <a:r>
              <a:rPr lang="en-GB" dirty="0" smtClean="0"/>
              <a:t>Common dictionary of concepts</a:t>
            </a:r>
          </a:p>
          <a:p>
            <a:pPr lvl="1"/>
            <a:r>
              <a:rPr lang="en-GB" dirty="0" smtClean="0"/>
              <a:t>Abstract codification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FD4DA-F53E-45AA-B5D8-DA9D026739E2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  <p:pic>
        <p:nvPicPr>
          <p:cNvPr id="3074" name="Picture 2" descr="http://images.travelpod.com/tw_slides/ta00/d9f/9f6/a-solid-bridge-kathma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57628"/>
            <a:ext cx="3059127" cy="2297126"/>
          </a:xfrm>
          <a:prstGeom prst="rect">
            <a:avLst/>
          </a:prstGeom>
          <a:noFill/>
        </p:spPr>
      </p:pic>
      <p:pic>
        <p:nvPicPr>
          <p:cNvPr id="3076" name="Picture 4" descr="http://www.nireland.com/bridgeman/Butterfly%20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3120113" cy="221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F369-98F3-436F-9495-3E736AEC7BF7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leave the STANDARD path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7013" y="1484314"/>
            <a:ext cx="4344987" cy="4567237"/>
          </a:xfrm>
        </p:spPr>
        <p:txBody>
          <a:bodyPr/>
          <a:lstStyle/>
          <a:p>
            <a:r>
              <a:rPr lang="en-GB" dirty="0" smtClean="0"/>
              <a:t>Avoid using </a:t>
            </a:r>
            <a:r>
              <a:rPr lang="en-GB" dirty="0" smtClean="0"/>
              <a:t>the standard as a proprietary solution</a:t>
            </a:r>
          </a:p>
          <a:p>
            <a:endParaRPr lang="es-ES_tradnl" dirty="0" smtClean="0"/>
          </a:p>
          <a:p>
            <a:r>
              <a:rPr lang="en-GB" dirty="0" smtClean="0"/>
              <a:t>Avoid </a:t>
            </a:r>
            <a:r>
              <a:rPr lang="en-GB" dirty="0" smtClean="0"/>
              <a:t>constraints that are not supported by business requirements</a:t>
            </a:r>
          </a:p>
          <a:p>
            <a:endParaRPr lang="en-GB" dirty="0" smtClean="0"/>
          </a:p>
          <a:p>
            <a:r>
              <a:rPr lang="en-GB" dirty="0" smtClean="0"/>
              <a:t>Don’t move to XBRL taxonomies limitations in inner systems</a:t>
            </a:r>
          </a:p>
          <a:p>
            <a:endParaRPr lang="en-GB" dirty="0" smtClean="0"/>
          </a:p>
          <a:p>
            <a:r>
              <a:rPr lang="en-GB" dirty="0" smtClean="0"/>
              <a:t>You are not alone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4340" name="Picture 4" descr="http://4.bp.blogspot.com/-DC4_h4JapIk/TVWzL9UlMeI/AAAAAAAAADM/A81NY6qfaFg/s1600/the-yellow-brick-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952866" cy="3495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8926" y="2928934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QUESTIONS?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786058"/>
            <a:ext cx="6427791" cy="871538"/>
          </a:xfrm>
        </p:spPr>
        <p:txBody>
          <a:bodyPr/>
          <a:lstStyle/>
          <a:p>
            <a:pPr algn="ctr"/>
            <a:r>
              <a:rPr lang="en-US" dirty="0" smtClean="0"/>
              <a:t>Lessons learnt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TOOLS VS IN-HOUSE DEVELOPMENTS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400" dirty="0" smtClean="0"/>
              <a:t>In-house developments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More control</a:t>
            </a:r>
            <a:endParaRPr lang="en-US" sz="2000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Internal dependencies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Slow evolution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TCO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n-US" sz="2000" dirty="0" smtClean="0"/>
          </a:p>
          <a:p>
            <a:pPr marL="342900" indent="-342900"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F369-98F3-436F-9495-3E736AEC7BF7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4876" y="1428736"/>
            <a:ext cx="4211637" cy="4567237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400" dirty="0" smtClean="0"/>
              <a:t>Market tools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Less flexibility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Solutions ready sooner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Lower maintenance costs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More stability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Consider costs of integration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n-US" sz="2000" dirty="0"/>
          </a:p>
        </p:txBody>
      </p:sp>
      <p:pic>
        <p:nvPicPr>
          <p:cNvPr id="18436" name="Picture 4" descr="http://t3.gstatic.com/images?q=tbn:ANd9GcQkINBESeb9kHIaeSZx9Y_cBl2tFMpjfrjpZYwyCZDXhkXdVu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2964090" cy="1972468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CEAAkGBhQSERUUExQVFRUVFxQaFRcYFRcYFxYcGhcXFxQaGhcXGyYeGBkjGRcXHzAgIycpLCwsFx4xNTAqNSYrLCkBCQoKDgwOGA8PGikkHyUtLSwqLCosKSwsLCwsLCwsLCwvLCwsLCwsLCwsLCwsLCwsLCwsLCwsLCwsLCwsLCwsLP/AABEIALcBFAMBIgACEQEDEQH/xAAcAAAABwEBAAAAAAAAAAAAAAAAAQIDBAUGBwj/xABBEAACAQIEAwUECQIFBAIDAAABAhEAAwQSITEFQVEGEyJhcTJCgZEHFCNSobHB0fBygjNiouHxFUNTkiSjFjRj/8QAGgEAAwEBAQEAAAAAAAAAAAAAAAECAwQFBv/EADERAAICAQQBAwEHAgcAAAAAAAABAhEDBBIhMUETIlFhBSMycYGRwRXhFEJiodHw8f/aAAwDAQACEQMRAD8AylmfJgNyu49RuKmqaRirqjLnGVySBIWIjcODO+kFQPOmrU5THtAEDMflJFeTqMsoVR6WnxRyXZMBpYNREtlQJMGBOYeEnycaD406bhHtAjz3HzGlb9nO+GPzR00Hmlg0ALFKpIo6AFUYpNHSAVNCaTNHQAqjohR0gCijoUoD5UDC2En4ef8At/OdVfEMYSSo+J/T+dI5U5xDH8l3/L+fr1quApDCiKmYLCTqdhRYPC5jPKptxxGmw2H3j+389Sx0Fdu7R/aP1/n/AA0xyjX4+dHtJO/Py8qgX7xcwNqXYBOxdqlW7Pur/cenlQs2Y8I9o/h/vUkwoyrvzP602woJmgZF2G5/nP8AnpAvXC5yLoo9o/oKPEXSTkT+49BzqXhMKAv+Uf6j186a+RMPD2AoBIhRsP5zP80oM0mT/wAUpmn9KFFgIilRRgUlmigBLtFFogzvv7i/qfL86OQozv8A2r18z5fnT2CwZc95c33UdPM/tVEh4HBEnvLntHYHl5+tT2pRFCixDBWhT2ShQIrMdhXEN3iQmpzhQTsIBOhboAAahpozaAbEjmJ+95zNWOIwSXEYW2bl4EeNjPsn2fwrGcC4gUvXUuuxgkeIltQSG/Sss2PfBteDo0+TZNJ+S3xHaQYfLKsysd/Zgc9Dz/OrtCmkTbJ1HuzPkfA341l+PXbDoVkluRXWDykyAR6E1quFoe4tjw3VyIJGhMADZtD8x6U8UduNWmhZ3c+HYzfwwXUwB94eE/FdQfWkqDy8REaRHy60i8o7xkAdRlDAMQEHLwoRqdzpO1PpaVgpYGBrB9I8Q203rHNklCa54NcOOM4PjkSt3lseh0P406DShbVtFb+0+IfI+IfAxSWw5HIj08S/Iww/EV02uzlp9B0JppL068tdeQj1pxGB21rOGRTujSeOUKsVRihFCtDMUKOaTNKUTSGGomonEcdlEDflT2MxQRf5qf5/NRFIWkydzS7H0AedSMJhcx8qbsWcxjlzq0AyiBp18v8AemwDaAI5Dfz8h/PKmvM/DyH8/m1Aa6/IfrUTF4idBUFDeJvZjA2p2xZyxGrHb96FixAk6k7Dr/tU1UyCTq5piCAyCBqx3P8AOVQsTfM5F1Y7np1JpWKvxoNXb+fKl4LBROv9TdfIeVNLywYeDwgA8hufvH9qee5PoNh/OdB3nQbDakmixAo6TQ9aBimeKb0Azvt7o6/7UYAjO/sjYdaeweENw95cGnur+Rjp0qiWDBYM3D3lz+1fyJH6VZGlGk5aBCZoUKAFAg5o6GWhQAzbx1m8iuw8JEqzLp8HGi/MGs32g7K2WeLGt+8Z1bMqrPjuEzIE6Trqai9me031YMlwAoQSiJq2bppPtc5MzWl4Dw1QWuXCFxN0ksolCg5WwmkqOehk1rTgyfxGU4h2bfDKuYC5yzaxOsDLvt16HpUvs7xRkfI9xUVj4VhYUnqgHhU7br+dau/hnuo6HKR7JBBU8iCrifI6rWGxWCe0xtFASpnXVdREiI0iNyR+NCe5Ux1RruJQhFy6FGUEZwAQBzzBtVHSCdTUXD3FKkKwGsgqZ0bxCZ5kGfjUbBWvrllsNcvePQ6FXUjcajmpOwYjQaVS4K9isKjJcsnJbYLmIgeI6AGfGCTIidK5s2B5Fx2jow5VjfPRJ4fxJkxhs3Je1dJ7sESUOpUKPd6aeVaPFKI8LagjwvmkdYEd4PhWQ/6xdF5brBIQyAVAA0gxPiJg9Zrb9531oHKGVh4WUzH9raqeRiTvWu1xSsybtuiA1uQ6+1OsTOYeXQSCBT9kZxIgkaENowI/zLr8wag4bidtrrWlLl7Y8WYHWCATmMMdSABHOq7j1u5aa09rPktmbiqxkgkEkwZ1Ej41xY1KGXZ1Z2ZGp4t3wXt58m8g9Dr8mXT50EvyJ1Hny+dQcQrSM7ZjqraFQB7vtCWJEfOpmCKgEFmDEzzAAgCOakevWtfUaybWZekvT3rsezULl8IpJPr+38/IGSfC+8II11XTl09lvmKr8Vhy8Q2g2EadNxpNXOcYtJszhCUraRGvYgu0n4DpQtpmMCibDODBBH5fOrDDWcg6k7Vb4JQ7ZtZRA3/LzpO/9I/E/wA/m1AmdOXvHr5en89WcVisogb/AJVIxOLxMaD40jD2Y8Tf803h7U+I1YWUjxN/aOn+9PoBdtcvib2jsOnkKj4rE5fNjsP5ypWIxOUSd+QpvC4ck5m9o/6R+9JDBg8IZJPtH2j08hUl3Gw9kfjQuNyG3PzpEUWIFACjFCaACIpIg+JtFH+o0UzqdFH405hcMbxzMItjYfe/2/OqRLYrCYU3WDuIQeyvXp8KtopQEUkmixBUkmlZaOKAGhShRlaKmIOaKhFCgDmTWwon/DM6SJaOvUNOmwGkzrXQOzXaG3fsBL8kppmuJ4XA2bmo6GT+dZjjfBe6uDJAV9idTPSToJiJ093WoPDMYcPcF0Eq4iC5JLA+0CqmQCJ5HXpXRJKaI6Z1BcKpUd08DWCpVl19ZHyiqPtNwJ7qBoVikyVlWZdSRkMgka8+ZEa1Y2sTh7wV1IVmAO5t3fwIY/iKN79y2dHJHR1Df6lg/Oa5k2maGFtOwIIK2yNc5kvAEaEAtEc1AB3nWtFw3NiD37sGW0fsUbUhoGZ2Kx4jJCyDG+9UWNuA3Lly2ihCzLnmbZMeMLIErM7gjeJyipPDsUysHzXXB/xCGCIoDRtOhBnRsvkNjWzFwxParhRzG8bTLJi4AwIDcjI119Br5mm+z3FGsuLbOqW2j2hsxA3UtmidCZA0mtniFNxBGS4rJDSSuYHYhhPLnG+ulYDGcINm4UZI3OZiCIMwYkLygyeR00AKTUlQiX2k4DetYgXrWRBcy2wqEyWIiMkAxoCYmImq3iCXSF75ipgEL0Oo0UQAdN9Os1oOzN/vbsvdzXUQraDLKKvv5fZObbXoI1irfjfDDdTVPEJPhhlkDwtGhk7EZTpB1yijcl32Pn9CgwHFxftmcxuLEkkGY+6p0k84Gh9aHHMdctBblsKQCMwk545xGkfPrVLcuNaYET3gkMBmEzupB26Qo+MipjcXm2R3MRyJkKNhmjUSdANCYPSufLgcsiklaOnHlUYOLZobfEluYdbypAcgMwKrAzQSWHssNJ056Gk208JEZgDIAAhhM6RoQPxiovZbGl0bDnKj+IomRIYHU+CNGB67jWNDUtcQrXWXMC0Q8GW20JYBcvOAQDrWWphSteCtNL3NPySLTIQCrZQf/X0IbQHy0NMXUyk+IMTPs6R0B1MVWpavWsZbyAtZeEKFvCuh16j723WrTH2grR3ZU6NuCpM8lB321gVTuWO0yUlHLTRFv4sII5j9pqJZQsZNSMbaTdiF0Os7RqdPuim8JfBVSCCGzREmQDE7CQdhGo5gVOPJ93a7ReTF97XSZMsoNzoBsP1NC/iI8Tcth/OdIzBd9tTzpq1aNw5mGnuj9TTx5FKO58E5MThLauRWGtFjmbf3R90danMYED4mkTGg35mgtatmNBhaEUdEaQxJNNxm1OijfzpQGbyUbnrR2MMb5ja0v+ryH6mqRLEYfDm+Z2tD/V5Dy6mrtRAgUYUAADQDYUmi7JFE0UUYFCmAYo4oAUoCgBOWh3dPAVW8S4jHgQ68z08h50AHe4gimNSRvA/ChVNloqdATsdwrOpXvHA6MQ0f3EZh6zWO+qw+UnKQYYgEnnqzwcsxyG4rp+K4EQJt3bikbBiLg/8AsBb/AFVju0nCmWLhyNJghVInn7BYgtpO8eHzrSEvBDQjsnxRVJt3ArWnMmQXVW+81xzl200FT+L2hdc2cOWVQJvOjEoqkaIokrnYdNhWabUBpTwZQPZkzJkZvADGugJGgrRcEFprWXJluCWlS6s8mSc3hZjO5iNQBVSX+YF8Dy4Qm0LUIyAAKIKER7JHtKSD5CfjUn6PuytnH3MVh8RmW/ZKNaYMcqpqCMmzDNk5gw2hEa1jlkJi54R98Ax8RB/Oul/RR2Vu23vY2+ndvfVEtoZByLqXYEAgsQIB1AXXeiApcI5+9m9g8Q+FuuVdIiMgtkHVcqmZVt9ADyNV+PuXMYZARktZgrDwm42maDJ8IiNCJPpW3+mvBf8AysJdCwXW5bJhJOUqUjOQN33O0E8qx3DTlUKrwF0jw3EHQZlA/BopSSTtFLlFMl3Jlykq86C0NdhA2BkGfeY6xAg1tOG4prtsMrwRo6OA2U/1CG131ms/xLCOrd5GhIzLbPtNOkhl0U9DmE/1VW2+IizcU5lRWdQ/dlmyqd2JUgNAM5QY8hSa3dDui17TWcrqxAUvOYLDZ8o3jwtEaGdNtetRgMV3LMreCzd9udT/AJWVdCIJkQB61teL9mb2CvZ7zLeTEAJavFfCViVtEA/ZEiT7wbrIistxLANbzKSFVjmksXmCQIECWEnUifFuM1H4eGC9xV4zh7WLpC6ssMr+6RoVYe7EayxjlUrE4dbr27uFuLau3Ps7tpS0s++ZZ9yNSSQBl60rEWgUa1dZi1vW0c4YPr7ChZmZlSJGpHOo3Dcf9Xuq8LEENaChiQTtJ2OgOpmRtFX2hdDnH+HXrFxTduFmABRlkajeJ9iD+8VfYfijX8MWQkXlVpRsp2UkMC3iKmD8T853GMCuIsK1hirKc2VyUWDABQNoGB0ga69dsfYutYvexJTw3M4hTJ8QPIk9TOwIGlTSkqDlOybw/i1u5hx3hUEhgwGnOPx00p7s4E7hktsHKOSM8KyKTIIYtETI25nQTTuA4FhmsG4AA9zNOWVVB9y3nGpEDfUkHaYqhe09m5uBlkgADxAAmdfIbkyCNNRFZwxRW5LyayyyltvwaMsCCu+sGCBHyPKoPDOJl7roQRkOXU7jUoYjfTfTlUPgzO+Ku92jBbniBcxyJ9qIzEz+dLOPIuEsgt8idQ0qdM3NoM7aVyvSuO5dnWtSpbX0aG0NP5NMX8cFaInaag8Wa6LYeySTmVmXTxADVYiadxNiCCQRy5/DUkljynypRbePcJwisu19FkrSJ+VDLOmwG5qEuLOi7EfiNtI25VIsK11ghOUe91+HWeRpxyXKvBnPFtVi7Vk3jA0truevUDz8+VXSoAAAIA2FKtYcKAqiANhRsK2s5xEUIo6KgQVGKMUqKYAFOKtJVaruIcS9xD6t+g/egBXEuJRKIfU/oP3qqy0arSgKoBGWhS5oUwKg/SZdA+zV56XHW4vz7tX+bGtX2V7Hvxuwb13FC0BcaLVm2pNsrGXOWbNLTIEEQN+VcssBTWu7GcauYK+L1k+Tr7txeat+h5GqySjDwXDBKa4Y5f7MYmzimsrZe46MYAQsCJ9Iy6hgBG8TWt7KfRkwYPjmFtZn6up8bw2UFihkCSDMk68q6OMfcxKJcsgC06g5s4DGQQwIjwlW056qafw/CE3fxk6nkNYnzIMbEx5VnLJJ8R/czpeSP2f4NhVM28MAVA+0YKxBk+EMWZgwgH4jWZrSCoT4y3aAkhRpAA84Gg8yB8afw2KW4JWSJI2I1Bg7gSJ57GiMvDZnJeTAfTbwx3wlq8gzCxcBuD/IxWT5gMqb9a55ih3qi54VzFgoW5JWD7Izt4Y0ACoxIEya77xTE2kt/bEBGIUg6hs3ukcwRMjpNc64z9Gb2c97huS4lxf8BzsCQfsrkiRAjIxiDvGlbfi4XY4Srs581xlVld1KwcwcEaRrLLEadVmqyzwq7ixbw9q2xuXTKCIAUkDOwHugAsWIBEmZkCupdluxWCvIVxTm9dGUvh8r2jZhgSGtDKYkjxEZeY610Pg3ArGHX7CylrNq0AZm6Zm1LfEmqxxFKXwVPars+H4TcwxlilgBGjUPaTNbby8SDXzrjNq4b2FW4bijwh8zLGQgeI5liBvy/GvRly2GBB2IIPx0NeZ27PPZxFzC3iVWw7SAT9p4s1lirSuTLDbanfaqyx4sUHyRDhMwDr4dpI8VzWfE0xl0BMgaR6SxfWAl0AqlwvDZH+1ymGKOQsgxJAIjWdIFX3FMGSrEsGBENoRygMcphiNBsOR5Vqvoh4EMXwvFYXELNoX2FtuaNlBLIeTK0H1J6ms4vg0m6MJwDjhw027i/ZsTCkkuDzJEQAekDWPOi4rY7wHEZe7M+C0RkhdgxYQC53IBECBPhMw7mDe21yw057L3LbhdMxUwxZ20VTpoNDptvU5OI3BaaMrFVOVgWI0BgSZzERqDGmuoM0Ph2g7RG4DxdrDQYdG0YCAiR73466QepirXtLbS4FCoReOqkQRk95iwJAXaDoZIHM05a7FDEcJt4+wWY2gwxNk6+xpcuW4jWPEUPImDpBruzvFMjEeHx5QrN4ZjRUXX2Rygbk7TTlGnuEnfBB4LxI4Zs3tW3JFwMSCY2IGxOp6nQzE1Y9ouHgqL4CFXjKRENI0kAxmA+ECeVDj+CBbvRbiY7yfEo8xE77arvrGpIj8E4hkurnPh8Qtm63slyPZUbA7ZtfgCaXfuQ/oUuIuMVKZ2ygyQNgOnKR8h6U/b46y2SrAnIBkk6kTqATtAPIctdqtOO8IKMTl8B9kAjKp3OuhA08tJE6a0V6yQCCBrBJM5Rocu+p0Jjeeh3qkoyVBbTtEvi2ItvZ0YBjlbTXUDSa0VnEi7aDDxeEkHYkxpAG2vnpUHh+Ds4jCm1lS3esgtMZVbQEsTOxET0MHbSqLBcRezIU5s2pAEBfPTl1iBtrXNLT3HbHtPybrUe65eUazhfam41oE2wYkMCxzDLoQdBBkHrVtguLLc02bSR5mdBzO1YjhXFmDhbhUhiTy8J1IOgjU/nT10ILzXVaMqEXDO+0a9dDPwqdsoyarjwP2yin5N6aICsn/1rEKLYQBhnSQI8SGFCjTTrNbILTXKtGTTTpiAKWq0tUqs4jxHdEP9R/QfvTEJ4jxHdEP9TfoP3qtVKUq0sCqASBRUrfQVNw2Fy6nf8qYDdvh4jxEz5UKmRR0hHKeK8JvYS6bd5crDY+6w6qeYp/h2PgiuwdseAri8K6kDOgZrZ5hgJ+RAiuG4ZtRW/GWLsMc3jkqPR30QcRL4W5bMkJc06KHWTPlmU/FqvDj7t0xbV0U82Qq8GQfbAC6wRv6VjvoNxihMQrED/BIkxzdfzKj4iuk8UxAtrmIY6wMqs3zygwNN641H2VZrldZWQsHwMTmdixO8E6yAD4t4MDQZR5VdoAAANI2rP2cbfuDwLlB5gdVM+J4EgwZAbnpTfEXt2Vz4vEJbWDIzNmIKgNBkQCF91RzgilD/AEoymr7Zd3MRadu7bI2uimDJEyIPMQaGNxFm2IdlSRPtBDAI5ggnlWV4Pxfhyk4m0GBMgSGzaR7KnWD1203prinayzddScNnyHwl3j8FBHzNGTULDH3ySfj8iseCWR+xNo1PF+A2cSFZwVdNbd1Dku2/NXGo/pMg8wag2ON3MM62sYQysQtnEqAFuMYAt3V2t3Tyjwtyg6VQcS7fI9so9p1Gnit3BmEHSJA/Os52l+kbDtgLmFs2rzG4pXNdyQCTJfRiWedeWsGujFqo5ZexpqvqKemyQVyR2Wsn2u7IYXiJyP4L6ARcXRgu4B+8sxofgRrVf9GXbP6xg4vvNyyNWO7JrB8yAIPoDzra4XFrcXMhzL15H0611OSfFnPTRyVfo87t8mNxD2bRMA2x9jcB2Hf3GY2WO0FV3gFq6hwjhNrDWVs2ECW0EKo+ZJJ1JJ1JO9OYbFWrwdV1GzjLA6EGRroKqHwDYVv/AIjBk1zYQsNNJPcEn7No9w+A8sm9c8o2rix8+Tj/ANI3DTZ4ridABdW3dSfZYFO7uaSJhgdP3NQ8H2TxeIINrD3mY6BmtlQPMs4Fu0nkMzRsNa7JxnhFjiNuzeRlF20xNlnQNDAxctXbbQSsiGQwQRoQRUzh3HznW3ilOHvHRVJmzdJj/DuR4jpojZXEnQjWqhUnyVupUN9h+yAwGBXDEq7HO10wcrM/tAA+6BC+grz1i8AMPevWgDNm7etk7QFYrbOcnw+Ejbf416prj30p9gri32x2Htm4jgHEIoDOjKI7xFIMgqADAJEE8zG8lwRF8mT4Jwu5j8Jeu25d8K6l8OxBF1QsiCqgkyrtBJBIA050N3DkQUJKv4lKklmnqzewRoCd/Xl2L6Iez7WMPcxDlc+LKuFVgwVFBCAsuhYySY/Oa5j2iwptYu/hViUvsbamMqIT3gOwOmaAAdZGm9ccJ3JxXg1v5ItjFXbqrh18ZcMYX7TKie1ofEzgjSNOYmoGKwoG5nQ5T7p12Cj4z0I1HOrPs3h7h4rgjbk3BfUHUk5QZuEmIC5JMDYHzrZfTH2eS1ibd+2Qi383ejYC4AcrbwpcAyetqdya3ri0K+aOWXFymTow2zxG48JQHaJ016RrNWPFyuIt9+ARt3qTlk7KTP8ACOhmixFnwkoIbl6gGYjVtTPlG/W6wPZIXeGLxLDyzWSRirLa/wCGAGuI3kDnK+ZI21ffIPgxgMErIiNcomByGaf1I9dqt+C8e+qpdttbzJdGqZ4I8LKSfCdCrRGmwNRsfaXTKRkaSgJhUO7aAST6fjQt4C6LVt2VhZuFhbuBZDmSGEicmqmViTE5TVdolEvgeM0yE6x4DOpEDStnwfiOfwORmG3n/v8Az05u9vLLD+7KZKk7QRpHmD5TtN7wviOeFf2+RnfyJ5Ga4ssNj3x/U6oSU1sl+hrOI8QmUQ+p/QVXKtIs3J9afFEWmrREk4umCKTE6ClgToN6sMPhcvr/ADaqENYfC5dTv+VP0oiiikIKKKlRQoA1WIWAfQz8q852Par0NYxwu2i3+Ug+sV56sDWtsPTJfaOjfR5x44S+t2MyxldeqmCY8wQCPSu/YPi1q9b7y24dYnSSR5FRqD5RXmjgrQK1eEYEV5OTVPBJqrR7EtGs6Urpmy7bdsMRbvmxhsgEKzXQQ2XXxZjsgifPTcaVzTiWOss0s1zEXCNbjMwtu0eHIpGe6FYnUBfInUm5xvChdUCcsEGQFJ0M6BgRuBT3DuD27Wqr4ju5OZz/AHHX4bVP9UgoXXPx/cy/p0t1XwMcBfFs4e77Ghy3PIMPDaQgKNZ8ZYmNZ5XjsACYGv4a8qZbGBRVZiuKV5Us+bPkU2uul4PQhpoQi4ryP9oscWt20tXTayBiWBIliSdRBzSMomREHeq5+J2cjnE5bvhIGRYcnqbkCNJ+9ykVV4/HAbmoeExNkMXvhjaGuQGHukahFMaTsW2AnnAP0umlkyczSPK1OHHiXtbs2H0ecUezirNq0hdrtm+z2joFDNaNoyYmUTN6MI6HouO7Wsha3bRFyGCZDAbxAUwNuevkK5L9Hd7EYjFYjFqttcwyS2fImaDlVEZc6qqquUkAAjet73TKpBd3kg6kBRAhQttAERQOQA853rm+0ddHDCUYS9308GWm07m1KS4JqdpsQWhXEnkVQD4mBHxNRn7VX1LXRYtXGiGdQ0geZRiBt5bU0yEqVMFSrAaAxM+WupnXT4VSYng1lDnL3ly6xbu5MxkEkmNBI2UCsNJNTUX6sm/r/wCfybTg0392q/79SH2M7YseJMt8K9vFXZdcvht3f+26gzHJSeYIPKuyYy3Zf7K7lYOI7t4IcH/K3tbV537Rcee5iluqqIWe2koump0k82gEzvpXasTxtw2Y92ImDl2+Jau/V6nHp3Hf2/o/4OHHilkvaSTgsRg/Fhy2Isj2sO7TdQf/AMLrnWB/27h9GXarTh+PTFKt2zcJSSGWI1BhldWGZHUiCDBFZXGdpXJUtZF2NRkZ1J56gZgw0n4Vh8N9JLWOLm8yZLF/Il5AZkgZVunQA3BoCY1UEdK2waqOXhfyi56XJCO9rj9DqmN7MeNruHf6vdPiJQTbutr/AItknK06eIFX/wAwrlf0g9mw+OtXsbbuWg4CXXseNHIUi3ctEjMTtmskB4WUzwTXUzxxA5cK502z6euXafOqvjHa7CsrLiC/dkeK21rMD5grrIiRroYPKojqtPkl7ZK/zEtNmr8L/Yldh+zGBsWxewgz94IF9n713UHYPJyrPuiNRqJFJ+k3gDYvAMLYLXLTLdRRqWyTmUdSULADmYrn/wBHXHPrF29atXHsYhSzWbuh+tICYXE2j4Ll0LEv4XIk5vCSejYPtY1u4tjHWxYuOYt3VJOHvnkFc623P/jfXoWrrUk/a+znZxTgXZTHYhg2GsTbJ8FwsqWzlJBckkNCtpAUnQ+Udr7G9jlwOB+rFg7OXa80aMz+3Cn3YhQOgon4S6lr9rNh2JLPZYd5Zdh4ixW0SVcwPEkE6yrzFWGG4+M4tX17m6SAoLBkcnbu7g0YmDCsFbQ+GpSG3Z5sx/B1w+Iu2XEi29y2w1lQGhGmOa5GmenSuj/Q12cN/h2Ms4hc2Fu3SLXQwsO9v0YJBHNfKtl2m7HW7mI+spas3rjKFu2LvsXwpGUjQ5biwNSCpAAMQCLrg/HLNw90oNm4g1sOoR1A00XZkH3kLL51aEzzfg+BXnx1zAg2xet96qBgVW4VJLDQwpZQSJB316isxODNpiCGUKxVlOhtOp8SvzLA7R/tXb+0fYlbfGbPEmbLZibhjRboQW7Zc+7bZY8R0DLqRmmsn9KvCO7xy3QBlxVvxAA6vayg7ScxRkOgk5R5mok6lRcWZbh3Ee8hWMOOvvaEyQNm5+e/WrOzcnTn+caUj6NOEq+Pu4a4ve2LtlnbXVCpARpHs3ASQGGutN3rL2+KJgrtxlXvTa71MskvHcXCCCCIZZXTXNtFc3pbZ+w6PVUo+7shL23SzeZHsuMphmzAsOvh2j41rcJjEuoHtsGVtiP5ofKsR9JPCjYvd3dAGIQwxUHJdQibd1Z2B2jcEEcprN2cbesR3dx0B1hWIE7ajY10empJUYJvk7ARSYrN9ke1v1j7K7AugSDsLgG+nJh0rTRWMouLplJ2JihSqOpGReF8U7m5B9k7jyrm2OwPd3G0kZnAP9LEflHzFb+9ZDqCPh+1ZjHCGdWMB9fRh+6j8Ku2ui4JN8jPDL4G9aLDcREb1BwvYzGlQyYe5EbnL7wgH4gz8qmYfsPjABK21/rvWk16QWn8K4M+nU2eri1KiixTjA8qbxPHlFQbvA8RZ1P1RwDOt+y0+UC5JHpVJxjGsSSbVlImRbmN/wCs1hH7NTZctbFFre41mqBiOJb/AD1MVm73FWmFOvQfzzo7lp28V9zAgRmk+Q8tBXpYtDCHZwZdfKXESfd4uocqqi+2ymWFsE89gzR0MD1FWnZ/sldxl2GeBp3jCBCjZVXr8I6+cHg9hZBy5Ry6n9qvxxk4YrcTSCAR1B3FRqdRKP3eHsyx4nN3M6Tw/hqYa0tq0uVFGg5nqSeZJ50/BNZmz23tkBtDI0BP51F4hx6Yy3AgIBzN4Qs9WJiI1kT6V4ODQZMs7lf1s9GcliVSdGoxN9UBBPoBqT5eVc97UcTvFC5U2rIbLmMgFuYBOrNHIVPX6UEw8rhbQxV//wA7grZT+hfaf1OX41kOIvfx1/vcZeNxuXRR91FGijyFfSYtPi08bZ5k888r2wXBO+j/AIbexeMsuZFjDP3g6Tuv9xYL8F8q7FjLIdYJIHOOfrWV7F8VtJZ7lVCFddPf8z1I2+VT8fx8KDrXzetz5s2oUoWtvX/P6nq6XQ+yn57G+KYRQ7XBcuI8jK6EBgojKCABLQImR6Vhe0nEFuPaUgk22LXLxb7VlWXaW2kAGCZMxqdqk8Z7Ukzl+fIeprIWbL4y8FByozqrOdBqRMegk/Cvb0nr1vzPjvow1cNPiXp4uZPjtnacBcZ8Nhy2h7qyW3mcizzg/GqDifFrloNmvB5zArdtC6Mp+70mNtImB1qVxXjyW1CqQABA8gNB+Arn/GuMlyRy67D51yfZ/rPilV/Btn0+LDDdkbT8JMncM4tbs4+3fwysttb+GDBiMxLs2cJuQpVWGpJ11OtdL4r27w90XVvrcey6x3BtIQdpls4PIweRM6wBXIuxqd9jLLkRZsN3jNHiYj2ZO51yiOQnzrccVxgfOfrKCTP2louABsB4CSSI6RqJ5n18kVKaV9Hjwj7HJxfPkv8A6P8At87WXsXHWbf/AOvcvNAZBr3btM5woMNzAbfLrs8T2gsXMPlZrF9iAHt50husC4ddetcPxV639YtfVlZbbXrWhMaSVdtWOUQ5ESdxWt43w8LbtmyiXc05w1wyogcgRBOu4qcs5xnUa68sMeOEo3K+/CNda4/Zw+Ks4e8yut0HuSzLcuYdjlHdtcklrbFgFY6grBkEEaDFYbD4lmsupYoQ2ucFCNmR/cbzQg71xKxwOwSlx1W05uW0Ng3VuG4rHLcK5Ia2IPvTvvW+7O8Ze/hrDm85Z1jNncZirG2W0PMifjRmyvEotRbt1x+REYKTauqLluLPhcwe79ZwqaXH0OIw41B7wL/i2xBlgA4AkhxLCF2k7Bri7BTDutpYV7EHvLUlTJRf+2pVo8JykNqpOoy/FePl81pcUylyQUfw55ld8pOu2pG+tOdg+M3MI/cXw8L3htKXyquQqLq8ww+1RxyGduUQ45m4b5qq+f7WOWOmqd2WfZazY4e31e9Z+qX7keJ3LpiCNu7xDaN5WzlYT7POk9p+ylo8SwmNukrZQqLx5LcQk4ZnPu2yzZS3KEmASRN7R9pcPcS4uItXbtpljulRHGYbENIZWHI8jrWZ7B9q7r4dktsjXbWjYS8wy3VIMNYcnwGAQ1oyk7d2DURaleSDE4uPDLf6W+yS4l8Ld5lmsFjoFa4M2HzH7pujJJ276uOcZ4CygqVhl5HcEbiu84TALfwp+qkPh3VluYa7mNqRo9saC5hrgMiACFK+wDBrO8R4V3pFm9bc3AAEzZBisgGvS1jVUe8jLcAAzKSaHu4ce14OjT5YRuGRcM4RZdrbBl8NxCCPUV1nhPElv2Uur7w1HQjRh8DVH2g7BEKbiFbiAwWWQyN925bYB7TeTAVRcLxd/BEwveW2MspMa9QeRj1mtN6mq6Y8mnlFbocx+V/J0WhVBh+2uGZZZzbPNXVpHyBBFCo2S+DntDHZTEsbKq3IR+RH4EUjj+Azgz8Y/Ajzqbg+H9zbUSWK6sx3Yk+I1PxNqVqm+bQI5liWv2/CGbKPZ10/nlUZuJXOZb8a1+MsZWjkdqaucOQoGyjodPxrVTXlCp+GZJsW7dTUnC8IuXNTIA3rXYXCpAIRQfQUplyuDyOhoeT4Qbb7ZWYfgKrbORvHGh8/jWSxFpgxzTIOs7/Gt1ibGVtNjt+1V+JwaXPaGo2I0I+NKOSnyEoX0UWD40UABExtQ4jx1roAiAPPerF+zo+8CPNdfmCKfHAkQ6hTzBg6/M0bcW7dXI92SqKTBO5EAFuk+zU7iHEO8K/Wbz3iihVQNoigQFE6KAP+KsMZg89sqDlPIjT4EDlWWvYZlMEEHp+3WtYyUujOSa7Lg8UXTIuRY2mfx6Ul+J+dU2op2xg7lz2VJ/L57VLxJu2bQ1GxUkazsjxHPi7SszKmb7RwM3drsWbUQuoknafgbjtB2hwwvFcJnxbA6FhltadRuw+IG3pWLHDkswbxzk7Iu3xfb5Gm8Rx18rIirbUxoqw2m3i3/KksME7SHLV5Wtu50WPFcWbjF8VcBblZtgKi9BlWAo/mtRLfGCWCqIGyqvKdvjNVNu0WMKCT0AmptvAomt5oP/jWC3xOy/nWjin2YRm48xNhiONYfu1nPir7KPs0lEttz7y5rmOmy/8AsKzOMVmM3SF10trsPz/Ez601/wBbKqVtAW1YQQN2Hm25qva+aSjXEVRcpbnuyO2XXDuM906keyDqOo511HHdibgtd80LaCh+8ZwqgGDzOukR1riVsEmBJJ5DUmtpi+KYnFIiYu+3dWwoW1m0AVcolRpMVElGHuY985+2PRJ4Y64niCG2WGHsHwkx42Gx06tB9AK1fGscqKZ5VksDxCwv2aEgDeCAB5k/rR8X45aYgYZTeuQM1xye7UkCcoPtmZ8vWvNlpnqcyyy4S6PQx6iOmxuMeZMhY3iZTNcYnMwIspzJOmYj7q7+ZgbTHWOz9kYfAYe20BktLm8mPib4hiflXL+C4FLVzv8AEP3l3dQdQDyJ9OQG2nw0OJ7SrctMVuglRLKLbwvXM7AIPnS1cJalxx4ul5/2FhxrHeXPxf7kjtDxwiRaEQAJHLXlzGvSo/ZPEfWcYEYlkw9q61w5jrcvOkjNr7qL8VaqLDccfEAYfD20Uu32mKfcAnXKTpbUblhJ6Rsej8A7D2sJYy4fGYdnbW4xcLmP7CdJ6nrXW8c8eHZjdyOWU45Mm5qoldxXJhSXts6lZyZXClZM6kCG9YBPMmshh+PXX4j3odrT3bdzvGtIJAIBJygjNqATJ1q04z2hw+Ge4LoXFXxpbRGD2QfvOy+1B90b8zWQw+EcBrrkZ7g/9V35ddPlWuLHOMKm7ZE5Y3JbOEvJr+yXGLvDuJqj3+9s4s5iQ5UO7ao7qRmRs3hII1ncgCuk8e4p3iFnt3GtgBlCAEo42dLvha2w5EbHqJB4X2RwHe8QsKNRbcXXI5C34t/MwPiK6T2iNi2zXFN9LhbNmt3xbOixAIXaBWGZwWVK+fih4cblFtKyd2Z7WWuIpkvqbeNtAq19O7QshOjOGIW4h1D2yCubkMwjMjh63L9yz4TctsfZByXFzQrpJJynTQkx1OhNThuM3cVxIXMPaQObd0EE5VZQo8TlSupYLrzNaq7hmS/hLxIW4l2ytxFbOg768tllVzBIKNmgzDLuYmtMuH1OPPgvT6iWDldefgcHYHKBmW0SdfEsn/ihUntv2lAxbKjeFAFEeRM/jNCuZ55R4PVjpfUSm0ueejPo+ZT6U9hLuZfMaGq4XIn0o7WIytI2O9dNHiEPi9rQ+RqPgbsqydQYqz4hbzAx7wrOJcKmRypoZPwV3WKk3FkEdaqRc1mrG1ezDz50hhl8yTzX8xvUDE6NpsdRTzXsj/5W3qJfaDHSY9NxQMdtXKkgZrZHNdv5/NqrleKk27+Ug8ufpQA2GoMoPtAMOhAP50V4Qxjbl6cqSGoGPNw62IIWBzgn5xNIuJlMHlTuHuyMppu+877jQ+cbH5flTtk0hsEcwCOYOoIpu7wxFOi6ctTHymjJqQlzMsc11Hpzp20FIp+JYVwPASB0BInyPWqIrGla+aafDq3tKD6if+KuORrsiUEzKVJt4I7t4F6kan+ldz+XnWoXDIoDIqqRoYAB9Z3pDqCIIBHQ61Xq/QXplB/1FUkWky6EZixz67nQwPh+NRrSO2gzGtF9TQe7+dLAAo9RC2MoQiIPEc7fdB8I9W5+g+dMvjGMDYDYDQD/AH86vL+BRjJEHy5/Dam04XbHKfnVb0La10V1rEXbjaaxr5DzYnSPWpmO40z5RduNfyA5UBy2kP8AlUCDr5CakX7AK5YgdBoPkKhHAL0/P9KScfA5bpO27IacQcNmzGdtNBHSBsKmniFyPG5QHkCSxHpOg9YqO1hh7IUfn8Dqfypv6iRqxgc9yf2+Zq+COeg8RixJFuQvIn2z6mT8hWg4x2na+ihLaYdAomCXuOY8Rk+yC0kDSJiTVAmJVPZEH7x1b9l+HzqM1wk0wO1/QpcwIw98ubaXQy52uNBZCDlg8gGDaDynlUb6Qe1/DIZLNo372oBW6wtD/MdPFryEetcktOUBlis7ge0f2po3CxhRE8hqT6nnWaxR3bq5L9SSVJnQ/orwRu3MTdBh0VAW0CIjE5vESAvsjU8hU3McXjG7i9mtYJTibl3XLcuWtbYWYkZyAD5sddK5os2wZJ8W6g6GD7xG+v8ABUrhnHb1lLy2yFW8qo5jkrBwB8QKpx7EpvheEXWO4+pcljqaFZhrincMTzOYa/CNNKKsv8PA7H9o5vk6Wh5VHR4JU9aOhUHOOW70eE/CqfH2srnz1HxoUKBjCmnrN7KZoUKBj+MXMsjlrVeTQoUkAU0u2/LlRUKBgJ/CgGoUKAFBqcuNInnsf0oUKQDJNBWgzRUKYg5oTQoUDFK8UkmhQoAKaSTQoUIQmaImhQpiEk0hhQoVQhOSjFoGhQoEODh9o7oPhIqNe4G3/bYR0iD8wNaFCjc0G1MRZ7NsT4mAHlrVmOz9vLClgebCJPkdNvKhQoc5MNiG/wD8aWNDr1KyPlNP2Owr3IJurHkDp6CABQoUb2Lai4w/YTDqsNnY9Zj8KKhQo3P5FSP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data:image/jpeg;base64,/9j/4AAQSkZJRgABAQAAAQABAAD/2wCEAAkGBhQSERUUExQVFRUVFxQaFRcYFRcYFxYcGhcXFxQaGhcXGyYeGBkjGRcXHzAgIycpLCwsFx4xNTAqNSYrLCkBCQoKDgwOGA8PGikkHyUtLSwqLCosKSwsLCwsLCwsLCwvLCwsLCwsLCwsLCwsLCwsLCwsLCwsLCwsLCwsLCwsLP/AABEIALcBFAMBIgACEQEDEQH/xAAcAAAABwEBAAAAAAAAAAAAAAAAAQIDBAUGBwj/xABBEAACAQIEAwUECQIFBAIDAAABAhEAAwQSITEFQVEGEyJhcTJCgZEHFCNSobHB0fBygjNiouHxFUNTkiSjFjRj/8QAGgEAAwEBAQEAAAAAAAAAAAAAAAECAwQFBv/EADERAAICAQQBAwEHAgcAAAAAAAABAhEDBBIhMUETIlFhBSMycYGRwRXhFEJiodHw8f/aAAwDAQACEQMRAD8AylmfJgNyu49RuKmqaRirqjLnGVySBIWIjcODO+kFQPOmrU5THtAEDMflJFeTqMsoVR6WnxRyXZMBpYNREtlQJMGBOYeEnycaD406bhHtAjz3HzGlb9nO+GPzR00Hmlg0ALFKpIo6AFUYpNHSAVNCaTNHQAqjohR0gCijoUoD5UDC2En4ef8At/OdVfEMYSSo+J/T+dI5U5xDH8l3/L+fr1quApDCiKmYLCTqdhRYPC5jPKptxxGmw2H3j+389Sx0Fdu7R/aP1/n/AA0xyjX4+dHtJO/Py8qgX7xcwNqXYBOxdqlW7Pur/cenlQs2Y8I9o/h/vUkwoyrvzP602woJmgZF2G5/nP8AnpAvXC5yLoo9o/oKPEXSTkT+49BzqXhMKAv+Uf6j186a+RMPD2AoBIhRsP5zP80oM0mT/wAUpmn9KFFgIilRRgUlmigBLtFFogzvv7i/qfL86OQozv8A2r18z5fnT2CwZc95c33UdPM/tVEh4HBEnvLntHYHl5+tT2pRFCixDBWhT2ShQIrMdhXEN3iQmpzhQTsIBOhboAAahpozaAbEjmJ+95zNWOIwSXEYW2bl4EeNjPsn2fwrGcC4gUvXUuuxgkeIltQSG/Sss2PfBteDo0+TZNJ+S3xHaQYfLKsysd/Zgc9Dz/OrtCmkTbJ1HuzPkfA341l+PXbDoVkluRXWDykyAR6E1quFoe4tjw3VyIJGhMADZtD8x6U8UduNWmhZ3c+HYzfwwXUwB94eE/FdQfWkqDy8REaRHy60i8o7xkAdRlDAMQEHLwoRqdzpO1PpaVgpYGBrB9I8Q203rHNklCa54NcOOM4PjkSt3lseh0P406DShbVtFb+0+IfI+IfAxSWw5HIj08S/Iww/EV02uzlp9B0JppL068tdeQj1pxGB21rOGRTujSeOUKsVRihFCtDMUKOaTNKUTSGGomonEcdlEDflT2MxQRf5qf5/NRFIWkydzS7H0AedSMJhcx8qbsWcxjlzq0AyiBp18v8AemwDaAI5Dfz8h/PKmvM/DyH8/m1Aa6/IfrUTF4idBUFDeJvZjA2p2xZyxGrHb96FixAk6k7Dr/tU1UyCTq5piCAyCBqx3P8AOVQsTfM5F1Y7np1JpWKvxoNXb+fKl4LBROv9TdfIeVNLywYeDwgA8hufvH9qee5PoNh/OdB3nQbDakmixAo6TQ9aBimeKb0Azvt7o6/7UYAjO/sjYdaeweENw95cGnur+Rjp0qiWDBYM3D3lz+1fyJH6VZGlGk5aBCZoUKAFAg5o6GWhQAzbx1m8iuw8JEqzLp8HGi/MGs32g7K2WeLGt+8Z1bMqrPjuEzIE6Trqai9me031YMlwAoQSiJq2bppPtc5MzWl4Dw1QWuXCFxN0ksolCg5WwmkqOehk1rTgyfxGU4h2bfDKuYC5yzaxOsDLvt16HpUvs7xRkfI9xUVj4VhYUnqgHhU7br+dau/hnuo6HKR7JBBU8iCrifI6rWGxWCe0xtFASpnXVdREiI0iNyR+NCe5Ux1RruJQhFy6FGUEZwAQBzzBtVHSCdTUXD3FKkKwGsgqZ0bxCZ5kGfjUbBWvrllsNcvePQ6FXUjcajmpOwYjQaVS4K9isKjJcsnJbYLmIgeI6AGfGCTIidK5s2B5Fx2jow5VjfPRJ4fxJkxhs3Je1dJ7sESUOpUKPd6aeVaPFKI8LagjwvmkdYEd4PhWQ/6xdF5brBIQyAVAA0gxPiJg9Zrb9531oHKGVh4WUzH9raqeRiTvWu1xSsybtuiA1uQ6+1OsTOYeXQSCBT9kZxIgkaENowI/zLr8wag4bidtrrWlLl7Y8WYHWCATmMMdSABHOq7j1u5aa09rPktmbiqxkgkEkwZ1Ej41xY1KGXZ1Z2ZGp4t3wXt58m8g9Dr8mXT50EvyJ1Hny+dQcQrSM7ZjqraFQB7vtCWJEfOpmCKgEFmDEzzAAgCOakevWtfUaybWZekvT3rsezULl8IpJPr+38/IGSfC+8II11XTl09lvmKr8Vhy8Q2g2EadNxpNXOcYtJszhCUraRGvYgu0n4DpQtpmMCibDODBBH5fOrDDWcg6k7Vb4JQ7ZtZRA3/LzpO/9I/E/wA/m1AmdOXvHr5en89WcVisogb/AJVIxOLxMaD40jD2Y8Tf803h7U+I1YWUjxN/aOn+9PoBdtcvib2jsOnkKj4rE5fNjsP5ypWIxOUSd+QpvC4ck5m9o/6R+9JDBg8IZJPtH2j08hUl3Gw9kfjQuNyG3PzpEUWIFACjFCaACIpIg+JtFH+o0UzqdFH405hcMbxzMItjYfe/2/OqRLYrCYU3WDuIQeyvXp8KtopQEUkmixBUkmlZaOKAGhShRlaKmIOaKhFCgDmTWwon/DM6SJaOvUNOmwGkzrXQOzXaG3fsBL8kppmuJ4XA2bmo6GT+dZjjfBe6uDJAV9idTPSToJiJ093WoPDMYcPcF0Eq4iC5JLA+0CqmQCJ5HXpXRJKaI6Z1BcKpUd08DWCpVl19ZHyiqPtNwJ7qBoVikyVlWZdSRkMgka8+ZEa1Y2sTh7wV1IVmAO5t3fwIY/iKN79y2dHJHR1Df6lg/Oa5k2maGFtOwIIK2yNc5kvAEaEAtEc1AB3nWtFw3NiD37sGW0fsUbUhoGZ2Kx4jJCyDG+9UWNuA3Lly2ihCzLnmbZMeMLIErM7gjeJyipPDsUysHzXXB/xCGCIoDRtOhBnRsvkNjWzFwxParhRzG8bTLJi4AwIDcjI119Br5mm+z3FGsuLbOqW2j2hsxA3UtmidCZA0mtniFNxBGS4rJDSSuYHYhhPLnG+ulYDGcINm4UZI3OZiCIMwYkLygyeR00AKTUlQiX2k4DetYgXrWRBcy2wqEyWIiMkAxoCYmImq3iCXSF75ipgEL0Oo0UQAdN9Os1oOzN/vbsvdzXUQraDLKKvv5fZObbXoI1irfjfDDdTVPEJPhhlkDwtGhk7EZTpB1yijcl32Pn9CgwHFxftmcxuLEkkGY+6p0k84Gh9aHHMdctBblsKQCMwk545xGkfPrVLcuNaYET3gkMBmEzupB26Qo+MipjcXm2R3MRyJkKNhmjUSdANCYPSufLgcsiklaOnHlUYOLZobfEluYdbypAcgMwKrAzQSWHssNJ056Gk208JEZgDIAAhhM6RoQPxiovZbGl0bDnKj+IomRIYHU+CNGB67jWNDUtcQrXWXMC0Q8GW20JYBcvOAQDrWWphSteCtNL3NPySLTIQCrZQf/X0IbQHy0NMXUyk+IMTPs6R0B1MVWpavWsZbyAtZeEKFvCuh16j723WrTH2grR3ZU6NuCpM8lB321gVTuWO0yUlHLTRFv4sII5j9pqJZQsZNSMbaTdiF0Os7RqdPuim8JfBVSCCGzREmQDE7CQdhGo5gVOPJ93a7ReTF97XSZMsoNzoBsP1NC/iI8Tcth/OdIzBd9tTzpq1aNw5mGnuj9TTx5FKO58E5MThLauRWGtFjmbf3R90danMYED4mkTGg35mgtatmNBhaEUdEaQxJNNxm1OijfzpQGbyUbnrR2MMb5ja0v+ryH6mqRLEYfDm+Z2tD/V5Dy6mrtRAgUYUAADQDYUmi7JFE0UUYFCmAYo4oAUoCgBOWh3dPAVW8S4jHgQ68z08h50AHe4gimNSRvA/ChVNloqdATsdwrOpXvHA6MQ0f3EZh6zWO+qw+UnKQYYgEnnqzwcsxyG4rp+K4EQJt3bikbBiLg/8AsBb/AFVju0nCmWLhyNJghVInn7BYgtpO8eHzrSEvBDQjsnxRVJt3ArWnMmQXVW+81xzl200FT+L2hdc2cOWVQJvOjEoqkaIokrnYdNhWabUBpTwZQPZkzJkZvADGugJGgrRcEFprWXJluCWlS6s8mSc3hZjO5iNQBVSX+YF8Dy4Qm0LUIyAAKIKER7JHtKSD5CfjUn6PuytnH3MVh8RmW/ZKNaYMcqpqCMmzDNk5gw2hEa1jlkJi54R98Ax8RB/Oul/RR2Vu23vY2+ndvfVEtoZByLqXYEAgsQIB1AXXeiApcI5+9m9g8Q+FuuVdIiMgtkHVcqmZVt9ADyNV+PuXMYZARktZgrDwm42maDJ8IiNCJPpW3+mvBf8AysJdCwXW5bJhJOUqUjOQN33O0E8qx3DTlUKrwF0jw3EHQZlA/BopSSTtFLlFMl3Jlykq86C0NdhA2BkGfeY6xAg1tOG4prtsMrwRo6OA2U/1CG131ms/xLCOrd5GhIzLbPtNOkhl0U9DmE/1VW2+IizcU5lRWdQ/dlmyqd2JUgNAM5QY8hSa3dDui17TWcrqxAUvOYLDZ8o3jwtEaGdNtetRgMV3LMreCzd9udT/AJWVdCIJkQB61teL9mb2CvZ7zLeTEAJavFfCViVtEA/ZEiT7wbrIistxLANbzKSFVjmksXmCQIECWEnUifFuM1H4eGC9xV4zh7WLpC6ssMr+6RoVYe7EayxjlUrE4dbr27uFuLau3Ps7tpS0s++ZZ9yNSSQBl60rEWgUa1dZi1vW0c4YPr7ChZmZlSJGpHOo3Dcf9Xuq8LEENaChiQTtJ2OgOpmRtFX2hdDnH+HXrFxTduFmABRlkajeJ9iD+8VfYfijX8MWQkXlVpRsp2UkMC3iKmD8T853GMCuIsK1hirKc2VyUWDABQNoGB0ga69dsfYutYvexJTw3M4hTJ8QPIk9TOwIGlTSkqDlOybw/i1u5hx3hUEhgwGnOPx00p7s4E7hktsHKOSM8KyKTIIYtETI25nQTTuA4FhmsG4AA9zNOWVVB9y3nGpEDfUkHaYqhe09m5uBlkgADxAAmdfIbkyCNNRFZwxRW5LyayyyltvwaMsCCu+sGCBHyPKoPDOJl7roQRkOXU7jUoYjfTfTlUPgzO+Ku92jBbniBcxyJ9qIzEz+dLOPIuEsgt8idQ0qdM3NoM7aVyvSuO5dnWtSpbX0aG0NP5NMX8cFaInaag8Wa6LYeySTmVmXTxADVYiadxNiCCQRy5/DUkljynypRbePcJwisu19FkrSJ+VDLOmwG5qEuLOi7EfiNtI25VIsK11ghOUe91+HWeRpxyXKvBnPFtVi7Vk3jA0truevUDz8+VXSoAAAIA2FKtYcKAqiANhRsK2s5xEUIo6KgQVGKMUqKYAFOKtJVaruIcS9xD6t+g/egBXEuJRKIfU/oP3qqy0arSgKoBGWhS5oUwKg/SZdA+zV56XHW4vz7tX+bGtX2V7Hvxuwb13FC0BcaLVm2pNsrGXOWbNLTIEEQN+VcssBTWu7GcauYK+L1k+Tr7txeat+h5GqySjDwXDBKa4Y5f7MYmzimsrZe46MYAQsCJ9Iy6hgBG8TWt7KfRkwYPjmFtZn6up8bw2UFihkCSDMk68q6OMfcxKJcsgC06g5s4DGQQwIjwlW056qafw/CE3fxk6nkNYnzIMbEx5VnLJJ8R/czpeSP2f4NhVM28MAVA+0YKxBk+EMWZgwgH4jWZrSCoT4y3aAkhRpAA84Gg8yB8afw2KW4JWSJI2I1Bg7gSJ57GiMvDZnJeTAfTbwx3wlq8gzCxcBuD/IxWT5gMqb9a55ih3qi54VzFgoW5JWD7Izt4Y0ACoxIEya77xTE2kt/bEBGIUg6hs3ukcwRMjpNc64z9Gb2c97huS4lxf8BzsCQfsrkiRAjIxiDvGlbfi4XY4Srs581xlVld1KwcwcEaRrLLEadVmqyzwq7ixbw9q2xuXTKCIAUkDOwHugAsWIBEmZkCupdluxWCvIVxTm9dGUvh8r2jZhgSGtDKYkjxEZeY610Pg3ArGHX7CylrNq0AZm6Zm1LfEmqxxFKXwVPars+H4TcwxlilgBGjUPaTNbby8SDXzrjNq4b2FW4bijwh8zLGQgeI5liBvy/GvRly2GBB2IIPx0NeZ27PPZxFzC3iVWw7SAT9p4s1lirSuTLDbanfaqyx4sUHyRDhMwDr4dpI8VzWfE0xl0BMgaR6SxfWAl0AqlwvDZH+1ymGKOQsgxJAIjWdIFX3FMGSrEsGBENoRygMcphiNBsOR5Vqvoh4EMXwvFYXELNoX2FtuaNlBLIeTK0H1J6ms4vg0m6MJwDjhw027i/ZsTCkkuDzJEQAekDWPOi4rY7wHEZe7M+C0RkhdgxYQC53IBECBPhMw7mDe21yw057L3LbhdMxUwxZ20VTpoNDptvU5OI3BaaMrFVOVgWI0BgSZzERqDGmuoM0Ph2g7RG4DxdrDQYdG0YCAiR73466QepirXtLbS4FCoReOqkQRk95iwJAXaDoZIHM05a7FDEcJt4+wWY2gwxNk6+xpcuW4jWPEUPImDpBruzvFMjEeHx5QrN4ZjRUXX2Rygbk7TTlGnuEnfBB4LxI4Zs3tW3JFwMSCY2IGxOp6nQzE1Y9ouHgqL4CFXjKRENI0kAxmA+ECeVDj+CBbvRbiY7yfEo8xE77arvrGpIj8E4hkurnPh8Qtm63slyPZUbA7ZtfgCaXfuQ/oUuIuMVKZ2ygyQNgOnKR8h6U/b46y2SrAnIBkk6kTqATtAPIctdqtOO8IKMTl8B9kAjKp3OuhA08tJE6a0V6yQCCBrBJM5Rocu+p0Jjeeh3qkoyVBbTtEvi2ItvZ0YBjlbTXUDSa0VnEi7aDDxeEkHYkxpAG2vnpUHh+Ds4jCm1lS3esgtMZVbQEsTOxET0MHbSqLBcRezIU5s2pAEBfPTl1iBtrXNLT3HbHtPybrUe65eUazhfam41oE2wYkMCxzDLoQdBBkHrVtguLLc02bSR5mdBzO1YjhXFmDhbhUhiTy8J1IOgjU/nT10ILzXVaMqEXDO+0a9dDPwqdsoyarjwP2yin5N6aICsn/1rEKLYQBhnSQI8SGFCjTTrNbILTXKtGTTTpiAKWq0tUqs4jxHdEP9R/QfvTEJ4jxHdEP9TfoP3qtVKUq0sCqASBRUrfQVNw2Fy6nf8qYDdvh4jxEz5UKmRR0hHKeK8JvYS6bd5crDY+6w6qeYp/h2PgiuwdseAri8K6kDOgZrZ5hgJ+RAiuG4ZtRW/GWLsMc3jkqPR30QcRL4W5bMkJc06KHWTPlmU/FqvDj7t0xbV0U82Qq8GQfbAC6wRv6VjvoNxihMQrED/BIkxzdfzKj4iuk8UxAtrmIY6wMqs3zygwNN641H2VZrldZWQsHwMTmdixO8E6yAD4t4MDQZR5VdoAAANI2rP2cbfuDwLlB5gdVM+J4EgwZAbnpTfEXt2Vz4vEJbWDIzNmIKgNBkQCF91RzgilD/AEoymr7Zd3MRadu7bI2uimDJEyIPMQaGNxFm2IdlSRPtBDAI5ggnlWV4Pxfhyk4m0GBMgSGzaR7KnWD1203prinayzddScNnyHwl3j8FBHzNGTULDH3ySfj8iseCWR+xNo1PF+A2cSFZwVdNbd1Dku2/NXGo/pMg8wag2ON3MM62sYQysQtnEqAFuMYAt3V2t3Tyjwtyg6VQcS7fI9so9p1Gnit3BmEHSJA/Os52l+kbDtgLmFs2rzG4pXNdyQCTJfRiWedeWsGujFqo5ZexpqvqKemyQVyR2Wsn2u7IYXiJyP4L6ARcXRgu4B+8sxofgRrVf9GXbP6xg4vvNyyNWO7JrB8yAIPoDzra4XFrcXMhzL15H0611OSfFnPTRyVfo87t8mNxD2bRMA2x9jcB2Hf3GY2WO0FV3gFq6hwjhNrDWVs2ECW0EKo+ZJJ1JJ1JO9OYbFWrwdV1GzjLA6EGRroKqHwDYVv/AIjBk1zYQsNNJPcEn7No9w+A8sm9c8o2rix8+Tj/ANI3DTZ4ridABdW3dSfZYFO7uaSJhgdP3NQ8H2TxeIINrD3mY6BmtlQPMs4Fu0nkMzRsNa7JxnhFjiNuzeRlF20xNlnQNDAxctXbbQSsiGQwQRoQRUzh3HznW3ilOHvHRVJmzdJj/DuR4jpojZXEnQjWqhUnyVupUN9h+yAwGBXDEq7HO10wcrM/tAA+6BC+grz1i8AMPevWgDNm7etk7QFYrbOcnw+Ejbf416prj30p9gri32x2Htm4jgHEIoDOjKI7xFIMgqADAJEE8zG8lwRF8mT4Jwu5j8Jeu25d8K6l8OxBF1QsiCqgkyrtBJBIA050N3DkQUJKv4lKklmnqzewRoCd/Xl2L6Iez7WMPcxDlc+LKuFVgwVFBCAsuhYySY/Oa5j2iwptYu/hViUvsbamMqIT3gOwOmaAAdZGm9ccJ3JxXg1v5ItjFXbqrh18ZcMYX7TKie1ofEzgjSNOYmoGKwoG5nQ5T7p12Cj4z0I1HOrPs3h7h4rgjbk3BfUHUk5QZuEmIC5JMDYHzrZfTH2eS1ibd+2Qi383ejYC4AcrbwpcAyetqdya3ri0K+aOWXFymTow2zxG48JQHaJ016RrNWPFyuIt9+ARt3qTlk7KTP8ACOhmixFnwkoIbl6gGYjVtTPlG/W6wPZIXeGLxLDyzWSRirLa/wCGAGuI3kDnK+ZI21ffIPgxgMErIiNcomByGaf1I9dqt+C8e+qpdttbzJdGqZ4I8LKSfCdCrRGmwNRsfaXTKRkaSgJhUO7aAST6fjQt4C6LVt2VhZuFhbuBZDmSGEicmqmViTE5TVdolEvgeM0yE6x4DOpEDStnwfiOfwORmG3n/v8Az05u9vLLD+7KZKk7QRpHmD5TtN7wviOeFf2+RnfyJ5Ga4ssNj3x/U6oSU1sl+hrOI8QmUQ+p/QVXKtIs3J9afFEWmrREk4umCKTE6ClgToN6sMPhcvr/ADaqENYfC5dTv+VP0oiiikIKKKlRQoA1WIWAfQz8q852Par0NYxwu2i3+Ug+sV56sDWtsPTJfaOjfR5x44S+t2MyxldeqmCY8wQCPSu/YPi1q9b7y24dYnSSR5FRqD5RXmjgrQK1eEYEV5OTVPBJqrR7EtGs6Urpmy7bdsMRbvmxhsgEKzXQQ2XXxZjsgifPTcaVzTiWOss0s1zEXCNbjMwtu0eHIpGe6FYnUBfInUm5xvChdUCcsEGQFJ0M6BgRuBT3DuD27Wqr4ju5OZz/AHHX4bVP9UgoXXPx/cy/p0t1XwMcBfFs4e77Ghy3PIMPDaQgKNZ8ZYmNZ5XjsACYGv4a8qZbGBRVZiuKV5Us+bPkU2uul4PQhpoQi4ryP9oscWt20tXTayBiWBIliSdRBzSMomREHeq5+J2cjnE5bvhIGRYcnqbkCNJ+9ykVV4/HAbmoeExNkMXvhjaGuQGHukahFMaTsW2AnnAP0umlkyczSPK1OHHiXtbs2H0ecUezirNq0hdrtm+z2joFDNaNoyYmUTN6MI6HouO7Wsha3bRFyGCZDAbxAUwNuevkK5L9Hd7EYjFYjFqttcwyS2fImaDlVEZc6qqquUkAAjet73TKpBd3kg6kBRAhQttAERQOQA853rm+0ddHDCUYS9308GWm07m1KS4JqdpsQWhXEnkVQD4mBHxNRn7VX1LXRYtXGiGdQ0geZRiBt5bU0yEqVMFSrAaAxM+WupnXT4VSYng1lDnL3ly6xbu5MxkEkmNBI2UCsNJNTUX6sm/r/wCfybTg0392q/79SH2M7YseJMt8K9vFXZdcvht3f+26gzHJSeYIPKuyYy3Zf7K7lYOI7t4IcH/K3tbV537Rcee5iluqqIWe2koump0k82gEzvpXasTxtw2Y92ImDl2+Jau/V6nHp3Hf2/o/4OHHilkvaSTgsRg/Fhy2Isj2sO7TdQf/AMLrnWB/27h9GXarTh+PTFKt2zcJSSGWI1BhldWGZHUiCDBFZXGdpXJUtZF2NRkZ1J56gZgw0n4Vh8N9JLWOLm8yZLF/Il5AZkgZVunQA3BoCY1UEdK2waqOXhfyi56XJCO9rj9DqmN7MeNruHf6vdPiJQTbutr/AItknK06eIFX/wAwrlf0g9mw+OtXsbbuWg4CXXseNHIUi3ctEjMTtmskB4WUzwTXUzxxA5cK502z6euXafOqvjHa7CsrLiC/dkeK21rMD5grrIiRroYPKojqtPkl7ZK/zEtNmr8L/Yldh+zGBsWxewgz94IF9n713UHYPJyrPuiNRqJFJ+k3gDYvAMLYLXLTLdRRqWyTmUdSULADmYrn/wBHXHPrF29atXHsYhSzWbuh+tICYXE2j4Ll0LEv4XIk5vCSejYPtY1u4tjHWxYuOYt3VJOHvnkFc623P/jfXoWrrUk/a+znZxTgXZTHYhg2GsTbJ8FwsqWzlJBckkNCtpAUnQ+Udr7G9jlwOB+rFg7OXa80aMz+3Cn3YhQOgon4S6lr9rNh2JLPZYd5Zdh4ixW0SVcwPEkE6yrzFWGG4+M4tX17m6SAoLBkcnbu7g0YmDCsFbQ+GpSG3Z5sx/B1w+Iu2XEi29y2w1lQGhGmOa5GmenSuj/Q12cN/h2Ms4hc2Fu3SLXQwsO9v0YJBHNfKtl2m7HW7mI+spas3rjKFu2LvsXwpGUjQ5biwNSCpAAMQCLrg/HLNw90oNm4g1sOoR1A00XZkH3kLL51aEzzfg+BXnx1zAg2xet96qBgVW4VJLDQwpZQSJB316isxODNpiCGUKxVlOhtOp8SvzLA7R/tXb+0fYlbfGbPEmbLZibhjRboQW7Zc+7bZY8R0DLqRmmsn9KvCO7xy3QBlxVvxAA6vayg7ScxRkOgk5R5mok6lRcWZbh3Ee8hWMOOvvaEyQNm5+e/WrOzcnTn+caUj6NOEq+Pu4a4ve2LtlnbXVCpARpHs3ASQGGutN3rL2+KJgrtxlXvTa71MskvHcXCCCCIZZXTXNtFc3pbZ+w6PVUo+7shL23SzeZHsuMphmzAsOvh2j41rcJjEuoHtsGVtiP5ofKsR9JPCjYvd3dAGIQwxUHJdQibd1Z2B2jcEEcprN2cbesR3dx0B1hWIE7ajY10empJUYJvk7ARSYrN9ke1v1j7K7AugSDsLgG+nJh0rTRWMouLplJ2JihSqOpGReF8U7m5B9k7jyrm2OwPd3G0kZnAP9LEflHzFb+9ZDqCPh+1ZjHCGdWMB9fRh+6j8Ku2ui4JN8jPDL4G9aLDcREb1BwvYzGlQyYe5EbnL7wgH4gz8qmYfsPjABK21/rvWk16QWn8K4M+nU2eri1KiixTjA8qbxPHlFQbvA8RZ1P1RwDOt+y0+UC5JHpVJxjGsSSbVlImRbmN/wCs1hH7NTZctbFFre41mqBiOJb/AD1MVm73FWmFOvQfzzo7lp28V9zAgRmk+Q8tBXpYtDCHZwZdfKXESfd4uocqqi+2ymWFsE89gzR0MD1FWnZ/sldxl2GeBp3jCBCjZVXr8I6+cHg9hZBy5Ry6n9qvxxk4YrcTSCAR1B3FRqdRKP3eHsyx4nN3M6Tw/hqYa0tq0uVFGg5nqSeZJ50/BNZmz23tkBtDI0BP51F4hx6Yy3AgIBzN4Qs9WJiI1kT6V4ODQZMs7lf1s9GcliVSdGoxN9UBBPoBqT5eVc97UcTvFC5U2rIbLmMgFuYBOrNHIVPX6UEw8rhbQxV//wA7grZT+hfaf1OX41kOIvfx1/vcZeNxuXRR91FGijyFfSYtPi08bZ5k888r2wXBO+j/AIbexeMsuZFjDP3g6Tuv9xYL8F8q7FjLIdYJIHOOfrWV7F8VtJZ7lVCFddPf8z1I2+VT8fx8KDrXzetz5s2oUoWtvX/P6nq6XQ+yn57G+KYRQ7XBcuI8jK6EBgojKCABLQImR6Vhe0nEFuPaUgk22LXLxb7VlWXaW2kAGCZMxqdqk8Z7Ukzl+fIeprIWbL4y8FByozqrOdBqRMegk/Cvb0nr1vzPjvow1cNPiXp4uZPjtnacBcZ8Nhy2h7qyW3mcizzg/GqDifFrloNmvB5zArdtC6Mp+70mNtImB1qVxXjyW1CqQABA8gNB+Arn/GuMlyRy67D51yfZ/rPilV/Btn0+LDDdkbT8JMncM4tbs4+3fwysttb+GDBiMxLs2cJuQpVWGpJ11OtdL4r27w90XVvrcey6x3BtIQdpls4PIweRM6wBXIuxqd9jLLkRZsN3jNHiYj2ZO51yiOQnzrccVxgfOfrKCTP2louABsB4CSSI6RqJ5n18kVKaV9Hjwj7HJxfPkv8A6P8At87WXsXHWbf/AOvcvNAZBr3btM5woMNzAbfLrs8T2gsXMPlZrF9iAHt50husC4ddetcPxV639YtfVlZbbXrWhMaSVdtWOUQ5ESdxWt43w8LbtmyiXc05w1wyogcgRBOu4qcs5xnUa68sMeOEo3K+/CNda4/Zw+Ks4e8yut0HuSzLcuYdjlHdtcklrbFgFY6grBkEEaDFYbD4lmsupYoQ2ucFCNmR/cbzQg71xKxwOwSlx1W05uW0Ng3VuG4rHLcK5Ia2IPvTvvW+7O8Ze/hrDm85Z1jNncZirG2W0PMifjRmyvEotRbt1x+REYKTauqLluLPhcwe79ZwqaXH0OIw41B7wL/i2xBlgA4AkhxLCF2k7Bri7BTDutpYV7EHvLUlTJRf+2pVo8JykNqpOoy/FePl81pcUylyQUfw55ld8pOu2pG+tOdg+M3MI/cXw8L3htKXyquQqLq8ww+1RxyGduUQ45m4b5qq+f7WOWOmqd2WfZazY4e31e9Z+qX7keJ3LpiCNu7xDaN5WzlYT7POk9p+ylo8SwmNukrZQqLx5LcQk4ZnPu2yzZS3KEmASRN7R9pcPcS4uItXbtpljulRHGYbENIZWHI8jrWZ7B9q7r4dktsjXbWjYS8wy3VIMNYcnwGAQ1oyk7d2DURaleSDE4uPDLf6W+yS4l8Ld5lmsFjoFa4M2HzH7pujJJ276uOcZ4CygqVhl5HcEbiu84TALfwp+qkPh3VluYa7mNqRo9saC5hrgMiACFK+wDBrO8R4V3pFm9bc3AAEzZBisgGvS1jVUe8jLcAAzKSaHu4ce14OjT5YRuGRcM4RZdrbBl8NxCCPUV1nhPElv2Uur7w1HQjRh8DVH2g7BEKbiFbiAwWWQyN925bYB7TeTAVRcLxd/BEwveW2MspMa9QeRj1mtN6mq6Y8mnlFbocx+V/J0WhVBh+2uGZZZzbPNXVpHyBBFCo2S+DntDHZTEsbKq3IR+RH4EUjj+Azgz8Y/Ajzqbg+H9zbUSWK6sx3Yk+I1PxNqVqm+bQI5liWv2/CGbKPZ10/nlUZuJXOZb8a1+MsZWjkdqaucOQoGyjodPxrVTXlCp+GZJsW7dTUnC8IuXNTIA3rXYXCpAIRQfQUplyuDyOhoeT4Qbb7ZWYfgKrbORvHGh8/jWSxFpgxzTIOs7/Gt1ibGVtNjt+1V+JwaXPaGo2I0I+NKOSnyEoX0UWD40UABExtQ4jx1roAiAPPerF+zo+8CPNdfmCKfHAkQ6hTzBg6/M0bcW7dXI92SqKTBO5EAFuk+zU7iHEO8K/Wbz3iihVQNoigQFE6KAP+KsMZg89sqDlPIjT4EDlWWvYZlMEEHp+3WtYyUujOSa7Lg8UXTIuRY2mfx6Ul+J+dU2op2xg7lz2VJ/L57VLxJu2bQ1GxUkazsjxHPi7SszKmb7RwM3drsWbUQuoknafgbjtB2hwwvFcJnxbA6FhltadRuw+IG3pWLHDkswbxzk7Iu3xfb5Gm8Rx18rIirbUxoqw2m3i3/KksME7SHLV5Wtu50WPFcWbjF8VcBblZtgKi9BlWAo/mtRLfGCWCqIGyqvKdvjNVNu0WMKCT0AmptvAomt5oP/jWC3xOy/nWjin2YRm48xNhiONYfu1nPir7KPs0lEttz7y5rmOmy/8AsKzOMVmM3SF10trsPz/Ez601/wBbKqVtAW1YQQN2Hm25qva+aSjXEVRcpbnuyO2XXDuM906keyDqOo511HHdibgtd80LaCh+8ZwqgGDzOukR1riVsEmBJJ5DUmtpi+KYnFIiYu+3dWwoW1m0AVcolRpMVElGHuY985+2PRJ4Y64niCG2WGHsHwkx42Gx06tB9AK1fGscqKZ5VksDxCwv2aEgDeCAB5k/rR8X45aYgYZTeuQM1xye7UkCcoPtmZ8vWvNlpnqcyyy4S6PQx6iOmxuMeZMhY3iZTNcYnMwIspzJOmYj7q7+ZgbTHWOz9kYfAYe20BktLm8mPib4hiflXL+C4FLVzv8AEP3l3dQdQDyJ9OQG2nw0OJ7SrctMVuglRLKLbwvXM7AIPnS1cJalxx4ul5/2FhxrHeXPxf7kjtDxwiRaEQAJHLXlzGvSo/ZPEfWcYEYlkw9q61w5jrcvOkjNr7qL8VaqLDccfEAYfD20Uu32mKfcAnXKTpbUblhJ6Rsej8A7D2sJYy4fGYdnbW4xcLmP7CdJ6nrXW8c8eHZjdyOWU45Mm5qoldxXJhSXts6lZyZXClZM6kCG9YBPMmshh+PXX4j3odrT3bdzvGtIJAIBJygjNqATJ1q04z2hw+Ge4LoXFXxpbRGD2QfvOy+1B90b8zWQw+EcBrrkZ7g/9V35ddPlWuLHOMKm7ZE5Y3JbOEvJr+yXGLvDuJqj3+9s4s5iQ5UO7ao7qRmRs3hII1ncgCuk8e4p3iFnt3GtgBlCAEo42dLvha2w5EbHqJB4X2RwHe8QsKNRbcXXI5C34t/MwPiK6T2iNi2zXFN9LhbNmt3xbOixAIXaBWGZwWVK+fih4cblFtKyd2Z7WWuIpkvqbeNtAq19O7QshOjOGIW4h1D2yCubkMwjMjh63L9yz4TctsfZByXFzQrpJJynTQkx1OhNThuM3cVxIXMPaQObd0EE5VZQo8TlSupYLrzNaq7hmS/hLxIW4l2ytxFbOg768tllVzBIKNmgzDLuYmtMuH1OPPgvT6iWDldefgcHYHKBmW0SdfEsn/ihUntv2lAxbKjeFAFEeRM/jNCuZ55R4PVjpfUSm0ueejPo+ZT6U9hLuZfMaGq4XIn0o7WIytI2O9dNHiEPi9rQ+RqPgbsqydQYqz4hbzAx7wrOJcKmRypoZPwV3WKk3FkEdaqRc1mrG1ezDz50hhl8yTzX8xvUDE6NpsdRTzXsj/5W3qJfaDHSY9NxQMdtXKkgZrZHNdv5/NqrleKk27+Ug8ufpQA2GoMoPtAMOhAP50V4Qxjbl6cqSGoGPNw62IIWBzgn5xNIuJlMHlTuHuyMppu+877jQ+cbH5flTtk0hsEcwCOYOoIpu7wxFOi6ctTHymjJqQlzMsc11Hpzp20FIp+JYVwPASB0BInyPWqIrGla+aafDq3tKD6if+KuORrsiUEzKVJt4I7t4F6kan+ldz+XnWoXDIoDIqqRoYAB9Z3pDqCIIBHQ61Xq/QXplB/1FUkWky6EZixz67nQwPh+NRrSO2gzGtF9TQe7+dLAAo9RC2MoQiIPEc7fdB8I9W5+g+dMvjGMDYDYDQD/AH86vL+BRjJEHy5/Dam04XbHKfnVb0La10V1rEXbjaaxr5DzYnSPWpmO40z5RduNfyA5UBy2kP8AlUCDr5CakX7AK5YgdBoPkKhHAL0/P9KScfA5bpO27IacQcNmzGdtNBHSBsKmniFyPG5QHkCSxHpOg9YqO1hh7IUfn8Dqfypv6iRqxgc9yf2+Zq+COeg8RixJFuQvIn2z6mT8hWg4x2na+ihLaYdAomCXuOY8Rk+yC0kDSJiTVAmJVPZEH7x1b9l+HzqM1wk0wO1/QpcwIw98ubaXQy52uNBZCDlg8gGDaDynlUb6Qe1/DIZLNo372oBW6wtD/MdPFryEetcktOUBlis7ge0f2po3CxhRE8hqT6nnWaxR3bq5L9SSVJnQ/orwRu3MTdBh0VAW0CIjE5vESAvsjU8hU3McXjG7i9mtYJTibl3XLcuWtbYWYkZyAD5sddK5os2wZJ8W6g6GD7xG+v8ABUrhnHb1lLy2yFW8qo5jkrBwB8QKpx7EpvheEXWO4+pcljqaFZhrincMTzOYa/CNNKKsv8PA7H9o5vk6Wh5VHR4JU9aOhUHOOW70eE/CqfH2srnz1HxoUKBjCmnrN7KZoUKBj+MXMsjlrVeTQoUkAU0u2/LlRUKBgJ/CgGoUKAFBqcuNInnsf0oUKQDJNBWgzRUKYg5oTQoUDFK8UkmhQoAKaSTQoUIQmaImhQpiEk0hhQoVQhOSjFoGhQoEODh9o7oPhIqNe4G3/bYR0iD8wNaFCjc0G1MRZ7NsT4mAHlrVmOz9vLClgebCJPkdNvKhQoc5MNiG/wD8aWNDr1KyPlNP2Owr3IJurHkDp6CABQoUb2Lai4w/YTDqsNnY9Zj8KKhQo3P5FSP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data:image/jpeg;base64,/9j/4AAQSkZJRgABAQAAAQABAAD/2wCEAAkGBhQSERUUExQVFRUVFxQaFRcYFRcYFxYcGhcXFxQaGhcXGyYeGBkjGRcXHzAgIycpLCwsFx4xNTAqNSYrLCkBCQoKDgwOGA8PGikkHyUtLSwqLCosKSwsLCwsLCwsLCwvLCwsLCwsLCwsLCwsLCwsLCwsLCwsLCwsLCwsLCwsLP/AABEIALcBFAMBIgACEQEDEQH/xAAcAAAABwEBAAAAAAAAAAAAAAAAAQIDBAUGBwj/xABBEAACAQIEAwUECQIFBAIDAAABAhEAAwQSITEFQVEGEyJhcTJCgZEHFCNSobHB0fBygjNiouHxFUNTkiSjFjRj/8QAGgEAAwEBAQEAAAAAAAAAAAAAAAECAwQFBv/EADERAAICAQQBAwEHAgcAAAAAAAABAhEDBBIhMUETIlFhBSMycYGRwRXhFEJiodHw8f/aAAwDAQACEQMRAD8AylmfJgNyu49RuKmqaRirqjLnGVySBIWIjcODO+kFQPOmrU5THtAEDMflJFeTqMsoVR6WnxRyXZMBpYNREtlQJMGBOYeEnycaD406bhHtAjz3HzGlb9nO+GPzR00Hmlg0ALFKpIo6AFUYpNHSAVNCaTNHQAqjohR0gCijoUoD5UDC2En4ef8At/OdVfEMYSSo+J/T+dI5U5xDH8l3/L+fr1quApDCiKmYLCTqdhRYPC5jPKptxxGmw2H3j+389Sx0Fdu7R/aP1/n/AA0xyjX4+dHtJO/Py8qgX7xcwNqXYBOxdqlW7Pur/cenlQs2Y8I9o/h/vUkwoyrvzP602woJmgZF2G5/nP8AnpAvXC5yLoo9o/oKPEXSTkT+49BzqXhMKAv+Uf6j186a+RMPD2AoBIhRsP5zP80oM0mT/wAUpmn9KFFgIilRRgUlmigBLtFFogzvv7i/qfL86OQozv8A2r18z5fnT2CwZc95c33UdPM/tVEh4HBEnvLntHYHl5+tT2pRFCixDBWhT2ShQIrMdhXEN3iQmpzhQTsIBOhboAAahpozaAbEjmJ+95zNWOIwSXEYW2bl4EeNjPsn2fwrGcC4gUvXUuuxgkeIltQSG/Sss2PfBteDo0+TZNJ+S3xHaQYfLKsysd/Zgc9Dz/OrtCmkTbJ1HuzPkfA341l+PXbDoVkluRXWDykyAR6E1quFoe4tjw3VyIJGhMADZtD8x6U8UduNWmhZ3c+HYzfwwXUwB94eE/FdQfWkqDy8REaRHy60i8o7xkAdRlDAMQEHLwoRqdzpO1PpaVgpYGBrB9I8Q203rHNklCa54NcOOM4PjkSt3lseh0P406DShbVtFb+0+IfI+IfAxSWw5HIj08S/Iww/EV02uzlp9B0JppL068tdeQj1pxGB21rOGRTujSeOUKsVRihFCtDMUKOaTNKUTSGGomonEcdlEDflT2MxQRf5qf5/NRFIWkydzS7H0AedSMJhcx8qbsWcxjlzq0AyiBp18v8AemwDaAI5Dfz8h/PKmvM/DyH8/m1Aa6/IfrUTF4idBUFDeJvZjA2p2xZyxGrHb96FixAk6k7Dr/tU1UyCTq5piCAyCBqx3P8AOVQsTfM5F1Y7np1JpWKvxoNXb+fKl4LBROv9TdfIeVNLywYeDwgA8hufvH9qee5PoNh/OdB3nQbDakmixAo6TQ9aBimeKb0Azvt7o6/7UYAjO/sjYdaeweENw95cGnur+Rjp0qiWDBYM3D3lz+1fyJH6VZGlGk5aBCZoUKAFAg5o6GWhQAzbx1m8iuw8JEqzLp8HGi/MGs32g7K2WeLGt+8Z1bMqrPjuEzIE6Trqai9me031YMlwAoQSiJq2bppPtc5MzWl4Dw1QWuXCFxN0ksolCg5WwmkqOehk1rTgyfxGU4h2bfDKuYC5yzaxOsDLvt16HpUvs7xRkfI9xUVj4VhYUnqgHhU7br+dau/hnuo6HKR7JBBU8iCrifI6rWGxWCe0xtFASpnXVdREiI0iNyR+NCe5Ux1RruJQhFy6FGUEZwAQBzzBtVHSCdTUXD3FKkKwGsgqZ0bxCZ5kGfjUbBWvrllsNcvePQ6FXUjcajmpOwYjQaVS4K9isKjJcsnJbYLmIgeI6AGfGCTIidK5s2B5Fx2jow5VjfPRJ4fxJkxhs3Je1dJ7sESUOpUKPd6aeVaPFKI8LagjwvmkdYEd4PhWQ/6xdF5brBIQyAVAA0gxPiJg9Zrb9531oHKGVh4WUzH9raqeRiTvWu1xSsybtuiA1uQ6+1OsTOYeXQSCBT9kZxIgkaENowI/zLr8wag4bidtrrWlLl7Y8WYHWCATmMMdSABHOq7j1u5aa09rPktmbiqxkgkEkwZ1Ej41xY1KGXZ1Z2ZGp4t3wXt58m8g9Dr8mXT50EvyJ1Hny+dQcQrSM7ZjqraFQB7vtCWJEfOpmCKgEFmDEzzAAgCOakevWtfUaybWZekvT3rsezULl8IpJPr+38/IGSfC+8II11XTl09lvmKr8Vhy8Q2g2EadNxpNXOcYtJszhCUraRGvYgu0n4DpQtpmMCibDODBBH5fOrDDWcg6k7Vb4JQ7ZtZRA3/LzpO/9I/E/wA/m1AmdOXvHr5en89WcVisogb/AJVIxOLxMaD40jD2Y8Tf803h7U+I1YWUjxN/aOn+9PoBdtcvib2jsOnkKj4rE5fNjsP5ypWIxOUSd+QpvC4ck5m9o/6R+9JDBg8IZJPtH2j08hUl3Gw9kfjQuNyG3PzpEUWIFACjFCaACIpIg+JtFH+o0UzqdFH405hcMbxzMItjYfe/2/OqRLYrCYU3WDuIQeyvXp8KtopQEUkmixBUkmlZaOKAGhShRlaKmIOaKhFCgDmTWwon/DM6SJaOvUNOmwGkzrXQOzXaG3fsBL8kppmuJ4XA2bmo6GT+dZjjfBe6uDJAV9idTPSToJiJ093WoPDMYcPcF0Eq4iC5JLA+0CqmQCJ5HXpXRJKaI6Z1BcKpUd08DWCpVl19ZHyiqPtNwJ7qBoVikyVlWZdSRkMgka8+ZEa1Y2sTh7wV1IVmAO5t3fwIY/iKN79y2dHJHR1Df6lg/Oa5k2maGFtOwIIK2yNc5kvAEaEAtEc1AB3nWtFw3NiD37sGW0fsUbUhoGZ2Kx4jJCyDG+9UWNuA3Lly2ihCzLnmbZMeMLIErM7gjeJyipPDsUysHzXXB/xCGCIoDRtOhBnRsvkNjWzFwxParhRzG8bTLJi4AwIDcjI119Br5mm+z3FGsuLbOqW2j2hsxA3UtmidCZA0mtniFNxBGS4rJDSSuYHYhhPLnG+ulYDGcINm4UZI3OZiCIMwYkLygyeR00AKTUlQiX2k4DetYgXrWRBcy2wqEyWIiMkAxoCYmImq3iCXSF75ipgEL0Oo0UQAdN9Os1oOzN/vbsvdzXUQraDLKKvv5fZObbXoI1irfjfDDdTVPEJPhhlkDwtGhk7EZTpB1yijcl32Pn9CgwHFxftmcxuLEkkGY+6p0k84Gh9aHHMdctBblsKQCMwk545xGkfPrVLcuNaYET3gkMBmEzupB26Qo+MipjcXm2R3MRyJkKNhmjUSdANCYPSufLgcsiklaOnHlUYOLZobfEluYdbypAcgMwKrAzQSWHssNJ056Gk208JEZgDIAAhhM6RoQPxiovZbGl0bDnKj+IomRIYHU+CNGB67jWNDUtcQrXWXMC0Q8GW20JYBcvOAQDrWWphSteCtNL3NPySLTIQCrZQf/X0IbQHy0NMXUyk+IMTPs6R0B1MVWpavWsZbyAtZeEKFvCuh16j723WrTH2grR3ZU6NuCpM8lB321gVTuWO0yUlHLTRFv4sII5j9pqJZQsZNSMbaTdiF0Os7RqdPuim8JfBVSCCGzREmQDE7CQdhGo5gVOPJ93a7ReTF97XSZMsoNzoBsP1NC/iI8Tcth/OdIzBd9tTzpq1aNw5mGnuj9TTx5FKO58E5MThLauRWGtFjmbf3R90danMYED4mkTGg35mgtatmNBhaEUdEaQxJNNxm1OijfzpQGbyUbnrR2MMb5ja0v+ryH6mqRLEYfDm+Z2tD/V5Dy6mrtRAgUYUAADQDYUmi7JFE0UUYFCmAYo4oAUoCgBOWh3dPAVW8S4jHgQ68z08h50AHe4gimNSRvA/ChVNloqdATsdwrOpXvHA6MQ0f3EZh6zWO+qw+UnKQYYgEnnqzwcsxyG4rp+K4EQJt3bikbBiLg/8AsBb/AFVju0nCmWLhyNJghVInn7BYgtpO8eHzrSEvBDQjsnxRVJt3ArWnMmQXVW+81xzl200FT+L2hdc2cOWVQJvOjEoqkaIokrnYdNhWabUBpTwZQPZkzJkZvADGugJGgrRcEFprWXJluCWlS6s8mSc3hZjO5iNQBVSX+YF8Dy4Qm0LUIyAAKIKER7JHtKSD5CfjUn6PuytnH3MVh8RmW/ZKNaYMcqpqCMmzDNk5gw2hEa1jlkJi54R98Ax8RB/Oul/RR2Vu23vY2+ndvfVEtoZByLqXYEAgsQIB1AXXeiApcI5+9m9g8Q+FuuVdIiMgtkHVcqmZVt9ADyNV+PuXMYZARktZgrDwm42maDJ8IiNCJPpW3+mvBf8AysJdCwXW5bJhJOUqUjOQN33O0E8qx3DTlUKrwF0jw3EHQZlA/BopSSTtFLlFMl3Jlykq86C0NdhA2BkGfeY6xAg1tOG4prtsMrwRo6OA2U/1CG131ms/xLCOrd5GhIzLbPtNOkhl0U9DmE/1VW2+IizcU5lRWdQ/dlmyqd2JUgNAM5QY8hSa3dDui17TWcrqxAUvOYLDZ8o3jwtEaGdNtetRgMV3LMreCzd9udT/AJWVdCIJkQB61teL9mb2CvZ7zLeTEAJavFfCViVtEA/ZEiT7wbrIistxLANbzKSFVjmksXmCQIECWEnUifFuM1H4eGC9xV4zh7WLpC6ssMr+6RoVYe7EayxjlUrE4dbr27uFuLau3Ps7tpS0s++ZZ9yNSSQBl60rEWgUa1dZi1vW0c4YPr7ChZmZlSJGpHOo3Dcf9Xuq8LEENaChiQTtJ2OgOpmRtFX2hdDnH+HXrFxTduFmABRlkajeJ9iD+8VfYfijX8MWQkXlVpRsp2UkMC3iKmD8T853GMCuIsK1hirKc2VyUWDABQNoGB0ga69dsfYutYvexJTw3M4hTJ8QPIk9TOwIGlTSkqDlOybw/i1u5hx3hUEhgwGnOPx00p7s4E7hktsHKOSM8KyKTIIYtETI25nQTTuA4FhmsG4AA9zNOWVVB9y3nGpEDfUkHaYqhe09m5uBlkgADxAAmdfIbkyCNNRFZwxRW5LyayyyltvwaMsCCu+sGCBHyPKoPDOJl7roQRkOXU7jUoYjfTfTlUPgzO+Ku92jBbniBcxyJ9qIzEz+dLOPIuEsgt8idQ0qdM3NoM7aVyvSuO5dnWtSpbX0aG0NP5NMX8cFaInaag8Wa6LYeySTmVmXTxADVYiadxNiCCQRy5/DUkljynypRbePcJwisu19FkrSJ+VDLOmwG5qEuLOi7EfiNtI25VIsK11ghOUe91+HWeRpxyXKvBnPFtVi7Vk3jA0truevUDz8+VXSoAAAIA2FKtYcKAqiANhRsK2s5xEUIo6KgQVGKMUqKYAFOKtJVaruIcS9xD6t+g/egBXEuJRKIfU/oP3qqy0arSgKoBGWhS5oUwKg/SZdA+zV56XHW4vz7tX+bGtX2V7Hvxuwb13FC0BcaLVm2pNsrGXOWbNLTIEEQN+VcssBTWu7GcauYK+L1k+Tr7txeat+h5GqySjDwXDBKa4Y5f7MYmzimsrZe46MYAQsCJ9Iy6hgBG8TWt7KfRkwYPjmFtZn6up8bw2UFihkCSDMk68q6OMfcxKJcsgC06g5s4DGQQwIjwlW056qafw/CE3fxk6nkNYnzIMbEx5VnLJJ8R/czpeSP2f4NhVM28MAVA+0YKxBk+EMWZgwgH4jWZrSCoT4y3aAkhRpAA84Gg8yB8afw2KW4JWSJI2I1Bg7gSJ57GiMvDZnJeTAfTbwx3wlq8gzCxcBuD/IxWT5gMqb9a55ih3qi54VzFgoW5JWD7Izt4Y0ACoxIEya77xTE2kt/bEBGIUg6hs3ukcwRMjpNc64z9Gb2c97huS4lxf8BzsCQfsrkiRAjIxiDvGlbfi4XY4Srs581xlVld1KwcwcEaRrLLEadVmqyzwq7ixbw9q2xuXTKCIAUkDOwHugAsWIBEmZkCupdluxWCvIVxTm9dGUvh8r2jZhgSGtDKYkjxEZeY610Pg3ArGHX7CylrNq0AZm6Zm1LfEmqxxFKXwVPars+H4TcwxlilgBGjUPaTNbby8SDXzrjNq4b2FW4bijwh8zLGQgeI5liBvy/GvRly2GBB2IIPx0NeZ27PPZxFzC3iVWw7SAT9p4s1lirSuTLDbanfaqyx4sUHyRDhMwDr4dpI8VzWfE0xl0BMgaR6SxfWAl0AqlwvDZH+1ymGKOQsgxJAIjWdIFX3FMGSrEsGBENoRygMcphiNBsOR5Vqvoh4EMXwvFYXELNoX2FtuaNlBLIeTK0H1J6ms4vg0m6MJwDjhw027i/ZsTCkkuDzJEQAekDWPOi4rY7wHEZe7M+C0RkhdgxYQC53IBECBPhMw7mDe21yw057L3LbhdMxUwxZ20VTpoNDptvU5OI3BaaMrFVOVgWI0BgSZzERqDGmuoM0Ph2g7RG4DxdrDQYdG0YCAiR73466QepirXtLbS4FCoReOqkQRk95iwJAXaDoZIHM05a7FDEcJt4+wWY2gwxNk6+xpcuW4jWPEUPImDpBruzvFMjEeHx5QrN4ZjRUXX2Rygbk7TTlGnuEnfBB4LxI4Zs3tW3JFwMSCY2IGxOp6nQzE1Y9ouHgqL4CFXjKRENI0kAxmA+ECeVDj+CBbvRbiY7yfEo8xE77arvrGpIj8E4hkurnPh8Qtm63slyPZUbA7ZtfgCaXfuQ/oUuIuMVKZ2ygyQNgOnKR8h6U/b46y2SrAnIBkk6kTqATtAPIctdqtOO8IKMTl8B9kAjKp3OuhA08tJE6a0V6yQCCBrBJM5Rocu+p0Jjeeh3qkoyVBbTtEvi2ItvZ0YBjlbTXUDSa0VnEi7aDDxeEkHYkxpAG2vnpUHh+Ds4jCm1lS3esgtMZVbQEsTOxET0MHbSqLBcRezIU5s2pAEBfPTl1iBtrXNLT3HbHtPybrUe65eUazhfam41oE2wYkMCxzDLoQdBBkHrVtguLLc02bSR5mdBzO1YjhXFmDhbhUhiTy8J1IOgjU/nT10ILzXVaMqEXDO+0a9dDPwqdsoyarjwP2yin5N6aICsn/1rEKLYQBhnSQI8SGFCjTTrNbILTXKtGTTTpiAKWq0tUqs4jxHdEP9R/QfvTEJ4jxHdEP9TfoP3qtVKUq0sCqASBRUrfQVNw2Fy6nf8qYDdvh4jxEz5UKmRR0hHKeK8JvYS6bd5crDY+6w6qeYp/h2PgiuwdseAri8K6kDOgZrZ5hgJ+RAiuG4ZtRW/GWLsMc3jkqPR30QcRL4W5bMkJc06KHWTPlmU/FqvDj7t0xbV0U82Qq8GQfbAC6wRv6VjvoNxihMQrED/BIkxzdfzKj4iuk8UxAtrmIY6wMqs3zygwNN641H2VZrldZWQsHwMTmdixO8E6yAD4t4MDQZR5VdoAAANI2rP2cbfuDwLlB5gdVM+J4EgwZAbnpTfEXt2Vz4vEJbWDIzNmIKgNBkQCF91RzgilD/AEoymr7Zd3MRadu7bI2uimDJEyIPMQaGNxFm2IdlSRPtBDAI5ggnlWV4Pxfhyk4m0GBMgSGzaR7KnWD1203prinayzddScNnyHwl3j8FBHzNGTULDH3ySfj8iseCWR+xNo1PF+A2cSFZwVdNbd1Dku2/NXGo/pMg8wag2ON3MM62sYQysQtnEqAFuMYAt3V2t3Tyjwtyg6VQcS7fI9so9p1Gnit3BmEHSJA/Os52l+kbDtgLmFs2rzG4pXNdyQCTJfRiWedeWsGujFqo5ZexpqvqKemyQVyR2Wsn2u7IYXiJyP4L6ARcXRgu4B+8sxofgRrVf9GXbP6xg4vvNyyNWO7JrB8yAIPoDzra4XFrcXMhzL15H0611OSfFnPTRyVfo87t8mNxD2bRMA2x9jcB2Hf3GY2WO0FV3gFq6hwjhNrDWVs2ECW0EKo+ZJJ1JJ1JO9OYbFWrwdV1GzjLA6EGRroKqHwDYVv/AIjBk1zYQsNNJPcEn7No9w+A8sm9c8o2rix8+Tj/ANI3DTZ4ridABdW3dSfZYFO7uaSJhgdP3NQ8H2TxeIINrD3mY6BmtlQPMs4Fu0nkMzRsNa7JxnhFjiNuzeRlF20xNlnQNDAxctXbbQSsiGQwQRoQRUzh3HznW3ilOHvHRVJmzdJj/DuR4jpojZXEnQjWqhUnyVupUN9h+yAwGBXDEq7HO10wcrM/tAA+6BC+grz1i8AMPevWgDNm7etk7QFYrbOcnw+Ejbf416prj30p9gri32x2Htm4jgHEIoDOjKI7xFIMgqADAJEE8zG8lwRF8mT4Jwu5j8Jeu25d8K6l8OxBF1QsiCqgkyrtBJBIA050N3DkQUJKv4lKklmnqzewRoCd/Xl2L6Iez7WMPcxDlc+LKuFVgwVFBCAsuhYySY/Oa5j2iwptYu/hViUvsbamMqIT3gOwOmaAAdZGm9ccJ3JxXg1v5ItjFXbqrh18ZcMYX7TKie1ofEzgjSNOYmoGKwoG5nQ5T7p12Cj4z0I1HOrPs3h7h4rgjbk3BfUHUk5QZuEmIC5JMDYHzrZfTH2eS1ibd+2Qi383ejYC4AcrbwpcAyetqdya3ri0K+aOWXFymTow2zxG48JQHaJ016RrNWPFyuIt9+ARt3qTlk7KTP8ACOhmixFnwkoIbl6gGYjVtTPlG/W6wPZIXeGLxLDyzWSRirLa/wCGAGuI3kDnK+ZI21ffIPgxgMErIiNcomByGaf1I9dqt+C8e+qpdttbzJdGqZ4I8LKSfCdCrRGmwNRsfaXTKRkaSgJhUO7aAST6fjQt4C6LVt2VhZuFhbuBZDmSGEicmqmViTE5TVdolEvgeM0yE6x4DOpEDStnwfiOfwORmG3n/v8Az05u9vLLD+7KZKk7QRpHmD5TtN7wviOeFf2+RnfyJ5Ga4ssNj3x/U6oSU1sl+hrOI8QmUQ+p/QVXKtIs3J9afFEWmrREk4umCKTE6ClgToN6sMPhcvr/ADaqENYfC5dTv+VP0oiiikIKKKlRQoA1WIWAfQz8q852Par0NYxwu2i3+Ug+sV56sDWtsPTJfaOjfR5x44S+t2MyxldeqmCY8wQCPSu/YPi1q9b7y24dYnSSR5FRqD5RXmjgrQK1eEYEV5OTVPBJqrR7EtGs6Urpmy7bdsMRbvmxhsgEKzXQQ2XXxZjsgifPTcaVzTiWOss0s1zEXCNbjMwtu0eHIpGe6FYnUBfInUm5xvChdUCcsEGQFJ0M6BgRuBT3DuD27Wqr4ju5OZz/AHHX4bVP9UgoXXPx/cy/p0t1XwMcBfFs4e77Ghy3PIMPDaQgKNZ8ZYmNZ5XjsACYGv4a8qZbGBRVZiuKV5Us+bPkU2uul4PQhpoQi4ryP9oscWt20tXTayBiWBIliSdRBzSMomREHeq5+J2cjnE5bvhIGRYcnqbkCNJ+9ykVV4/HAbmoeExNkMXvhjaGuQGHukahFMaTsW2AnnAP0umlkyczSPK1OHHiXtbs2H0ecUezirNq0hdrtm+z2joFDNaNoyYmUTN6MI6HouO7Wsha3bRFyGCZDAbxAUwNuevkK5L9Hd7EYjFYjFqttcwyS2fImaDlVEZc6qqquUkAAjet73TKpBd3kg6kBRAhQttAERQOQA853rm+0ddHDCUYS9308GWm07m1KS4JqdpsQWhXEnkVQD4mBHxNRn7VX1LXRYtXGiGdQ0geZRiBt5bU0yEqVMFSrAaAxM+WupnXT4VSYng1lDnL3ly6xbu5MxkEkmNBI2UCsNJNTUX6sm/r/wCfybTg0392q/79SH2M7YseJMt8K9vFXZdcvht3f+26gzHJSeYIPKuyYy3Zf7K7lYOI7t4IcH/K3tbV537Rcee5iluqqIWe2koump0k82gEzvpXasTxtw2Y92ImDl2+Jau/V6nHp3Hf2/o/4OHHilkvaSTgsRg/Fhy2Isj2sO7TdQf/AMLrnWB/27h9GXarTh+PTFKt2zcJSSGWI1BhldWGZHUiCDBFZXGdpXJUtZF2NRkZ1J56gZgw0n4Vh8N9JLWOLm8yZLF/Il5AZkgZVunQA3BoCY1UEdK2waqOXhfyi56XJCO9rj9DqmN7MeNruHf6vdPiJQTbutr/AItknK06eIFX/wAwrlf0g9mw+OtXsbbuWg4CXXseNHIUi3ctEjMTtmskB4WUzwTXUzxxA5cK502z6euXafOqvjHa7CsrLiC/dkeK21rMD5grrIiRroYPKojqtPkl7ZK/zEtNmr8L/Yldh+zGBsWxewgz94IF9n713UHYPJyrPuiNRqJFJ+k3gDYvAMLYLXLTLdRRqWyTmUdSULADmYrn/wBHXHPrF29atXHsYhSzWbuh+tICYXE2j4Ll0LEv4XIk5vCSejYPtY1u4tjHWxYuOYt3VJOHvnkFc623P/jfXoWrrUk/a+znZxTgXZTHYhg2GsTbJ8FwsqWzlJBckkNCtpAUnQ+Udr7G9jlwOB+rFg7OXa80aMz+3Cn3YhQOgon4S6lr9rNh2JLPZYd5Zdh4ixW0SVcwPEkE6yrzFWGG4+M4tX17m6SAoLBkcnbu7g0YmDCsFbQ+GpSG3Z5sx/B1w+Iu2XEi29y2w1lQGhGmOa5GmenSuj/Q12cN/h2Ms4hc2Fu3SLXQwsO9v0YJBHNfKtl2m7HW7mI+spas3rjKFu2LvsXwpGUjQ5biwNSCpAAMQCLrg/HLNw90oNm4g1sOoR1A00XZkH3kLL51aEzzfg+BXnx1zAg2xet96qBgVW4VJLDQwpZQSJB316isxODNpiCGUKxVlOhtOp8SvzLA7R/tXb+0fYlbfGbPEmbLZibhjRboQW7Zc+7bZY8R0DLqRmmsn9KvCO7xy3QBlxVvxAA6vayg7ScxRkOgk5R5mok6lRcWZbh3Ee8hWMOOvvaEyQNm5+e/WrOzcnTn+caUj6NOEq+Pu4a4ve2LtlnbXVCpARpHs3ASQGGutN3rL2+KJgrtxlXvTa71MskvHcXCCCCIZZXTXNtFc3pbZ+w6PVUo+7shL23SzeZHsuMphmzAsOvh2j41rcJjEuoHtsGVtiP5ofKsR9JPCjYvd3dAGIQwxUHJdQibd1Z2B2jcEEcprN2cbesR3dx0B1hWIE7ajY10empJUYJvk7ARSYrN9ke1v1j7K7AugSDsLgG+nJh0rTRWMouLplJ2JihSqOpGReF8U7m5B9k7jyrm2OwPd3G0kZnAP9LEflHzFb+9ZDqCPh+1ZjHCGdWMB9fRh+6j8Ku2ui4JN8jPDL4G9aLDcREb1BwvYzGlQyYe5EbnL7wgH4gz8qmYfsPjABK21/rvWk16QWn8K4M+nU2eri1KiixTjA8qbxPHlFQbvA8RZ1P1RwDOt+y0+UC5JHpVJxjGsSSbVlImRbmN/wCs1hH7NTZctbFFre41mqBiOJb/AD1MVm73FWmFOvQfzzo7lp28V9zAgRmk+Q8tBXpYtDCHZwZdfKXESfd4uocqqi+2ymWFsE89gzR0MD1FWnZ/sldxl2GeBp3jCBCjZVXr8I6+cHg9hZBy5Ry6n9qvxxk4YrcTSCAR1B3FRqdRKP3eHsyx4nN3M6Tw/hqYa0tq0uVFGg5nqSeZJ50/BNZmz23tkBtDI0BP51F4hx6Yy3AgIBzN4Qs9WJiI1kT6V4ODQZMs7lf1s9GcliVSdGoxN9UBBPoBqT5eVc97UcTvFC5U2rIbLmMgFuYBOrNHIVPX6UEw8rhbQxV//wA7grZT+hfaf1OX41kOIvfx1/vcZeNxuXRR91FGijyFfSYtPi08bZ5k888r2wXBO+j/AIbexeMsuZFjDP3g6Tuv9xYL8F8q7FjLIdYJIHOOfrWV7F8VtJZ7lVCFddPf8z1I2+VT8fx8KDrXzetz5s2oUoWtvX/P6nq6XQ+yn57G+KYRQ7XBcuI8jK6EBgojKCABLQImR6Vhe0nEFuPaUgk22LXLxb7VlWXaW2kAGCZMxqdqk8Z7Ukzl+fIeprIWbL4y8FByozqrOdBqRMegk/Cvb0nr1vzPjvow1cNPiXp4uZPjtnacBcZ8Nhy2h7qyW3mcizzg/GqDifFrloNmvB5zArdtC6Mp+70mNtImB1qVxXjyW1CqQABA8gNB+Arn/GuMlyRy67D51yfZ/rPilV/Btn0+LDDdkbT8JMncM4tbs4+3fwysttb+GDBiMxLs2cJuQpVWGpJ11OtdL4r27w90XVvrcey6x3BtIQdpls4PIweRM6wBXIuxqd9jLLkRZsN3jNHiYj2ZO51yiOQnzrccVxgfOfrKCTP2louABsB4CSSI6RqJ5n18kVKaV9Hjwj7HJxfPkv8A6P8At87WXsXHWbf/AOvcvNAZBr3btM5woMNzAbfLrs8T2gsXMPlZrF9iAHt50husC4ddetcPxV639YtfVlZbbXrWhMaSVdtWOUQ5ESdxWt43w8LbtmyiXc05w1wyogcgRBOu4qcs5xnUa68sMeOEo3K+/CNda4/Zw+Ks4e8yut0HuSzLcuYdjlHdtcklrbFgFY6grBkEEaDFYbD4lmsupYoQ2ucFCNmR/cbzQg71xKxwOwSlx1W05uW0Ng3VuG4rHLcK5Ia2IPvTvvW+7O8Ze/hrDm85Z1jNncZirG2W0PMifjRmyvEotRbt1x+REYKTauqLluLPhcwe79ZwqaXH0OIw41B7wL/i2xBlgA4AkhxLCF2k7Bri7BTDutpYV7EHvLUlTJRf+2pVo8JykNqpOoy/FePl81pcUylyQUfw55ld8pOu2pG+tOdg+M3MI/cXw8L3htKXyquQqLq8ww+1RxyGduUQ45m4b5qq+f7WOWOmqd2WfZazY4e31e9Z+qX7keJ3LpiCNu7xDaN5WzlYT7POk9p+ylo8SwmNukrZQqLx5LcQk4ZnPu2yzZS3KEmASRN7R9pcPcS4uItXbtpljulRHGYbENIZWHI8jrWZ7B9q7r4dktsjXbWjYS8wy3VIMNYcnwGAQ1oyk7d2DURaleSDE4uPDLf6W+yS4l8Ld5lmsFjoFa4M2HzH7pujJJ276uOcZ4CygqVhl5HcEbiu84TALfwp+qkPh3VluYa7mNqRo9saC5hrgMiACFK+wDBrO8R4V3pFm9bc3AAEzZBisgGvS1jVUe8jLcAAzKSaHu4ce14OjT5YRuGRcM4RZdrbBl8NxCCPUV1nhPElv2Uur7w1HQjRh8DVH2g7BEKbiFbiAwWWQyN925bYB7TeTAVRcLxd/BEwveW2MspMa9QeRj1mtN6mq6Y8mnlFbocx+V/J0WhVBh+2uGZZZzbPNXVpHyBBFCo2S+DntDHZTEsbKq3IR+RH4EUjj+Azgz8Y/Ajzqbg+H9zbUSWK6sx3Yk+I1PxNqVqm+bQI5liWv2/CGbKPZ10/nlUZuJXOZb8a1+MsZWjkdqaucOQoGyjodPxrVTXlCp+GZJsW7dTUnC8IuXNTIA3rXYXCpAIRQfQUplyuDyOhoeT4Qbb7ZWYfgKrbORvHGh8/jWSxFpgxzTIOs7/Gt1ibGVtNjt+1V+JwaXPaGo2I0I+NKOSnyEoX0UWD40UABExtQ4jx1roAiAPPerF+zo+8CPNdfmCKfHAkQ6hTzBg6/M0bcW7dXI92SqKTBO5EAFuk+zU7iHEO8K/Wbz3iihVQNoigQFE6KAP+KsMZg89sqDlPIjT4EDlWWvYZlMEEHp+3WtYyUujOSa7Lg8UXTIuRY2mfx6Ul+J+dU2op2xg7lz2VJ/L57VLxJu2bQ1GxUkazsjxHPi7SszKmb7RwM3drsWbUQuoknafgbjtB2hwwvFcJnxbA6FhltadRuw+IG3pWLHDkswbxzk7Iu3xfb5Gm8Rx18rIirbUxoqw2m3i3/KksME7SHLV5Wtu50WPFcWbjF8VcBblZtgKi9BlWAo/mtRLfGCWCqIGyqvKdvjNVNu0WMKCT0AmptvAomt5oP/jWC3xOy/nWjin2YRm48xNhiONYfu1nPir7KPs0lEttz7y5rmOmy/8AsKzOMVmM3SF10trsPz/Ez601/wBbKqVtAW1YQQN2Hm25qva+aSjXEVRcpbnuyO2XXDuM906keyDqOo511HHdibgtd80LaCh+8ZwqgGDzOukR1riVsEmBJJ5DUmtpi+KYnFIiYu+3dWwoW1m0AVcolRpMVElGHuY985+2PRJ4Y64niCG2WGHsHwkx42Gx06tB9AK1fGscqKZ5VksDxCwv2aEgDeCAB5k/rR8X45aYgYZTeuQM1xye7UkCcoPtmZ8vWvNlpnqcyyy4S6PQx6iOmxuMeZMhY3iZTNcYnMwIspzJOmYj7q7+ZgbTHWOz9kYfAYe20BktLm8mPib4hiflXL+C4FLVzv8AEP3l3dQdQDyJ9OQG2nw0OJ7SrctMVuglRLKLbwvXM7AIPnS1cJalxx4ul5/2FhxrHeXPxf7kjtDxwiRaEQAJHLXlzGvSo/ZPEfWcYEYlkw9q61w5jrcvOkjNr7qL8VaqLDccfEAYfD20Uu32mKfcAnXKTpbUblhJ6Rsej8A7D2sJYy4fGYdnbW4xcLmP7CdJ6nrXW8c8eHZjdyOWU45Mm5qoldxXJhSXts6lZyZXClZM6kCG9YBPMmshh+PXX4j3odrT3bdzvGtIJAIBJygjNqATJ1q04z2hw+Ge4LoXFXxpbRGD2QfvOy+1B90b8zWQw+EcBrrkZ7g/9V35ddPlWuLHOMKm7ZE5Y3JbOEvJr+yXGLvDuJqj3+9s4s5iQ5UO7ao7qRmRs3hII1ncgCuk8e4p3iFnt3GtgBlCAEo42dLvha2w5EbHqJB4X2RwHe8QsKNRbcXXI5C34t/MwPiK6T2iNi2zXFN9LhbNmt3xbOixAIXaBWGZwWVK+fih4cblFtKyd2Z7WWuIpkvqbeNtAq19O7QshOjOGIW4h1D2yCubkMwjMjh63L9yz4TctsfZByXFzQrpJJynTQkx1OhNThuM3cVxIXMPaQObd0EE5VZQo8TlSupYLrzNaq7hmS/hLxIW4l2ytxFbOg768tllVzBIKNmgzDLuYmtMuH1OPPgvT6iWDldefgcHYHKBmW0SdfEsn/ihUntv2lAxbKjeFAFEeRM/jNCuZ55R4PVjpfUSm0ueejPo+ZT6U9hLuZfMaGq4XIn0o7WIytI2O9dNHiEPi9rQ+RqPgbsqydQYqz4hbzAx7wrOJcKmRypoZPwV3WKk3FkEdaqRc1mrG1ezDz50hhl8yTzX8xvUDE6NpsdRTzXsj/5W3qJfaDHSY9NxQMdtXKkgZrZHNdv5/NqrleKk27+Ug8ufpQA2GoMoPtAMOhAP50V4Qxjbl6cqSGoGPNw62IIWBzgn5xNIuJlMHlTuHuyMppu+877jQ+cbH5flTtk0hsEcwCOYOoIpu7wxFOi6ctTHymjJqQlzMsc11Hpzp20FIp+JYVwPASB0BInyPWqIrGla+aafDq3tKD6if+KuORrsiUEzKVJt4I7t4F6kan+ldz+XnWoXDIoDIqqRoYAB9Z3pDqCIIBHQ61Xq/QXplB/1FUkWky6EZixz67nQwPh+NRrSO2gzGtF9TQe7+dLAAo9RC2MoQiIPEc7fdB8I9W5+g+dMvjGMDYDYDQD/AH86vL+BRjJEHy5/Dam04XbHKfnVb0La10V1rEXbjaaxr5DzYnSPWpmO40z5RduNfyA5UBy2kP8AlUCDr5CakX7AK5YgdBoPkKhHAL0/P9KScfA5bpO27IacQcNmzGdtNBHSBsKmniFyPG5QHkCSxHpOg9YqO1hh7IUfn8Dqfypv6iRqxgc9yf2+Zq+COeg8RixJFuQvIn2z6mT8hWg4x2na+ihLaYdAomCXuOY8Rk+yC0kDSJiTVAmJVPZEH7x1b9l+HzqM1wk0wO1/QpcwIw98ubaXQy52uNBZCDlg8gGDaDynlUb6Qe1/DIZLNo372oBW6wtD/MdPFryEetcktOUBlis7ge0f2po3CxhRE8hqT6nnWaxR3bq5L9SSVJnQ/orwRu3MTdBh0VAW0CIjE5vESAvsjU8hU3McXjG7i9mtYJTibl3XLcuWtbYWYkZyAD5sddK5os2wZJ8W6g6GD7xG+v8ABUrhnHb1lLy2yFW8qo5jkrBwB8QKpx7EpvheEXWO4+pcljqaFZhrincMTzOYa/CNNKKsv8PA7H9o5vk6Wh5VHR4JU9aOhUHOOW70eE/CqfH2srnz1HxoUKBjCmnrN7KZoUKBj+MXMsjlrVeTQoUkAU0u2/LlRUKBgJ/CgGoUKAFBqcuNInnsf0oUKQDJNBWgzRUKYg5oTQoUDFK8UkmhQoAKaSTQoUIQmaImhQpiEk0hhQoVQhOSjFoGhQoEODh9o7oPhIqNe4G3/bYR0iD8wNaFCjc0G1MRZ7NsT4mAHlrVmOz9vLClgebCJPkdNvKhQoc5MNiG/wD8aWNDr1KyPlNP2Owr3IJurHkDp6CABQoUb2Lai4w/YTDqsNnY9Zj8KKhQo3P5FSP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data:image/jpeg;base64,/9j/4AAQSkZJRgABAQAAAQABAAD/2wCEAAkGBhQSERUUExQVFRUVFxQaFRcYFRcYFxYcGhcXFxQaGhcXGyYeGBkjGRcXHzAgIycpLCwsFx4xNTAqNSYrLCkBCQoKDgwOGA8PGikkHyUtLSwqLCosKSwsLCwsLCwsLCwvLCwsLCwsLCwsLCwsLCwsLCwsLCwsLCwsLCwsLCwsLP/AABEIALcBFAMBIgACEQEDEQH/xAAcAAAABwEBAAAAAAAAAAAAAAAAAQIDBAUGBwj/xABBEAACAQIEAwUECQIFBAIDAAABAhEAAwQSITEFQVEGEyJhcTJCgZEHFCNSobHB0fBygjNiouHxFUNTkiSjFjRj/8QAGgEAAwEBAQEAAAAAAAAAAAAAAAECAwQFBv/EADERAAICAQQBAwEHAgcAAAAAAAABAhEDBBIhMUETIlFhBSMycYGRwRXhFEJiodHw8f/aAAwDAQACEQMRAD8AylmfJgNyu49RuKmqaRirqjLnGVySBIWIjcODO+kFQPOmrU5THtAEDMflJFeTqMsoVR6WnxRyXZMBpYNREtlQJMGBOYeEnycaD406bhHtAjz3HzGlb9nO+GPzR00Hmlg0ALFKpIo6AFUYpNHSAVNCaTNHQAqjohR0gCijoUoD5UDC2En4ef8At/OdVfEMYSSo+J/T+dI5U5xDH8l3/L+fr1quApDCiKmYLCTqdhRYPC5jPKptxxGmw2H3j+389Sx0Fdu7R/aP1/n/AA0xyjX4+dHtJO/Py8qgX7xcwNqXYBOxdqlW7Pur/cenlQs2Y8I9o/h/vUkwoyrvzP602woJmgZF2G5/nP8AnpAvXC5yLoo9o/oKPEXSTkT+49BzqXhMKAv+Uf6j186a+RMPD2AoBIhRsP5zP80oM0mT/wAUpmn9KFFgIilRRgUlmigBLtFFogzvv7i/qfL86OQozv8A2r18z5fnT2CwZc95c33UdPM/tVEh4HBEnvLntHYHl5+tT2pRFCixDBWhT2ShQIrMdhXEN3iQmpzhQTsIBOhboAAahpozaAbEjmJ+95zNWOIwSXEYW2bl4EeNjPsn2fwrGcC4gUvXUuuxgkeIltQSG/Sss2PfBteDo0+TZNJ+S3xHaQYfLKsysd/Zgc9Dz/OrtCmkTbJ1HuzPkfA341l+PXbDoVkluRXWDykyAR6E1quFoe4tjw3VyIJGhMADZtD8x6U8UduNWmhZ3c+HYzfwwXUwB94eE/FdQfWkqDy8REaRHy60i8o7xkAdRlDAMQEHLwoRqdzpO1PpaVgpYGBrB9I8Q203rHNklCa54NcOOM4PjkSt3lseh0P406DShbVtFb+0+IfI+IfAxSWw5HIj08S/Iww/EV02uzlp9B0JppL068tdeQj1pxGB21rOGRTujSeOUKsVRihFCtDMUKOaTNKUTSGGomonEcdlEDflT2MxQRf5qf5/NRFIWkydzS7H0AedSMJhcx8qbsWcxjlzq0AyiBp18v8AemwDaAI5Dfz8h/PKmvM/DyH8/m1Aa6/IfrUTF4idBUFDeJvZjA2p2xZyxGrHb96FixAk6k7Dr/tU1UyCTq5piCAyCBqx3P8AOVQsTfM5F1Y7np1JpWKvxoNXb+fKl4LBROv9TdfIeVNLywYeDwgA8hufvH9qee5PoNh/OdB3nQbDakmixAo6TQ9aBimeKb0Azvt7o6/7UYAjO/sjYdaeweENw95cGnur+Rjp0qiWDBYM3D3lz+1fyJH6VZGlGk5aBCZoUKAFAg5o6GWhQAzbx1m8iuw8JEqzLp8HGi/MGs32g7K2WeLGt+8Z1bMqrPjuEzIE6Trqai9me031YMlwAoQSiJq2bppPtc5MzWl4Dw1QWuXCFxN0ksolCg5WwmkqOehk1rTgyfxGU4h2bfDKuYC5yzaxOsDLvt16HpUvs7xRkfI9xUVj4VhYUnqgHhU7br+dau/hnuo6HKR7JBBU8iCrifI6rWGxWCe0xtFASpnXVdREiI0iNyR+NCe5Ux1RruJQhFy6FGUEZwAQBzzBtVHSCdTUXD3FKkKwGsgqZ0bxCZ5kGfjUbBWvrllsNcvePQ6FXUjcajmpOwYjQaVS4K9isKjJcsnJbYLmIgeI6AGfGCTIidK5s2B5Fx2jow5VjfPRJ4fxJkxhs3Je1dJ7sESUOpUKPd6aeVaPFKI8LagjwvmkdYEd4PhWQ/6xdF5brBIQyAVAA0gxPiJg9Zrb9531oHKGVh4WUzH9raqeRiTvWu1xSsybtuiA1uQ6+1OsTOYeXQSCBT9kZxIgkaENowI/zLr8wag4bidtrrWlLl7Y8WYHWCATmMMdSABHOq7j1u5aa09rPktmbiqxkgkEkwZ1Ej41xY1KGXZ1Z2ZGp4t3wXt58m8g9Dr8mXT50EvyJ1Hny+dQcQrSM7ZjqraFQB7vtCWJEfOpmCKgEFmDEzzAAgCOakevWtfUaybWZekvT3rsezULl8IpJPr+38/IGSfC+8II11XTl09lvmKr8Vhy8Q2g2EadNxpNXOcYtJszhCUraRGvYgu0n4DpQtpmMCibDODBBH5fOrDDWcg6k7Vb4JQ7ZtZRA3/LzpO/9I/E/wA/m1AmdOXvHr5en89WcVisogb/AJVIxOLxMaD40jD2Y8Tf803h7U+I1YWUjxN/aOn+9PoBdtcvib2jsOnkKj4rE5fNjsP5ypWIxOUSd+QpvC4ck5m9o/6R+9JDBg8IZJPtH2j08hUl3Gw9kfjQuNyG3PzpEUWIFACjFCaACIpIg+JtFH+o0UzqdFH405hcMbxzMItjYfe/2/OqRLYrCYU3WDuIQeyvXp8KtopQEUkmixBUkmlZaOKAGhShRlaKmIOaKhFCgDmTWwon/DM6SJaOvUNOmwGkzrXQOzXaG3fsBL8kppmuJ4XA2bmo6GT+dZjjfBe6uDJAV9idTPSToJiJ093WoPDMYcPcF0Eq4iC5JLA+0CqmQCJ5HXpXRJKaI6Z1BcKpUd08DWCpVl19ZHyiqPtNwJ7qBoVikyVlWZdSRkMgka8+ZEa1Y2sTh7wV1IVmAO5t3fwIY/iKN79y2dHJHR1Df6lg/Oa5k2maGFtOwIIK2yNc5kvAEaEAtEc1AB3nWtFw3NiD37sGW0fsUbUhoGZ2Kx4jJCyDG+9UWNuA3Lly2ihCzLnmbZMeMLIErM7gjeJyipPDsUysHzXXB/xCGCIoDRtOhBnRsvkNjWzFwxParhRzG8bTLJi4AwIDcjI119Br5mm+z3FGsuLbOqW2j2hsxA3UtmidCZA0mtniFNxBGS4rJDSSuYHYhhPLnG+ulYDGcINm4UZI3OZiCIMwYkLygyeR00AKTUlQiX2k4DetYgXrWRBcy2wqEyWIiMkAxoCYmImq3iCXSF75ipgEL0Oo0UQAdN9Os1oOzN/vbsvdzXUQraDLKKvv5fZObbXoI1irfjfDDdTVPEJPhhlkDwtGhk7EZTpB1yijcl32Pn9CgwHFxftmcxuLEkkGY+6p0k84Gh9aHHMdctBblsKQCMwk545xGkfPrVLcuNaYET3gkMBmEzupB26Qo+MipjcXm2R3MRyJkKNhmjUSdANCYPSufLgcsiklaOnHlUYOLZobfEluYdbypAcgMwKrAzQSWHssNJ056Gk208JEZgDIAAhhM6RoQPxiovZbGl0bDnKj+IomRIYHU+CNGB67jWNDUtcQrXWXMC0Q8GW20JYBcvOAQDrWWphSteCtNL3NPySLTIQCrZQf/X0IbQHy0NMXUyk+IMTPs6R0B1MVWpavWsZbyAtZeEKFvCuh16j723WrTH2grR3ZU6NuCpM8lB321gVTuWO0yUlHLTRFv4sII5j9pqJZQsZNSMbaTdiF0Os7RqdPuim8JfBVSCCGzREmQDE7CQdhGo5gVOPJ93a7ReTF97XSZMsoNzoBsP1NC/iI8Tcth/OdIzBd9tTzpq1aNw5mGnuj9TTx5FKO58E5MThLauRWGtFjmbf3R90danMYED4mkTGg35mgtatmNBhaEUdEaQxJNNxm1OijfzpQGbyUbnrR2MMb5ja0v+ryH6mqRLEYfDm+Z2tD/V5Dy6mrtRAgUYUAADQDYUmi7JFE0UUYFCmAYo4oAUoCgBOWh3dPAVW8S4jHgQ68z08h50AHe4gimNSRvA/ChVNloqdATsdwrOpXvHA6MQ0f3EZh6zWO+qw+UnKQYYgEnnqzwcsxyG4rp+K4EQJt3bikbBiLg/8AsBb/AFVju0nCmWLhyNJghVInn7BYgtpO8eHzrSEvBDQjsnxRVJt3ArWnMmQXVW+81xzl200FT+L2hdc2cOWVQJvOjEoqkaIokrnYdNhWabUBpTwZQPZkzJkZvADGugJGgrRcEFprWXJluCWlS6s8mSc3hZjO5iNQBVSX+YF8Dy4Qm0LUIyAAKIKER7JHtKSD5CfjUn6PuytnH3MVh8RmW/ZKNaYMcqpqCMmzDNk5gw2hEa1jlkJi54R98Ax8RB/Oul/RR2Vu23vY2+ndvfVEtoZByLqXYEAgsQIB1AXXeiApcI5+9m9g8Q+FuuVdIiMgtkHVcqmZVt9ADyNV+PuXMYZARktZgrDwm42maDJ8IiNCJPpW3+mvBf8AysJdCwXW5bJhJOUqUjOQN33O0E8qx3DTlUKrwF0jw3EHQZlA/BopSSTtFLlFMl3Jlykq86C0NdhA2BkGfeY6xAg1tOG4prtsMrwRo6OA2U/1CG131ms/xLCOrd5GhIzLbPtNOkhl0U9DmE/1VW2+IizcU5lRWdQ/dlmyqd2JUgNAM5QY8hSa3dDui17TWcrqxAUvOYLDZ8o3jwtEaGdNtetRgMV3LMreCzd9udT/AJWVdCIJkQB61teL9mb2CvZ7zLeTEAJavFfCViVtEA/ZEiT7wbrIistxLANbzKSFVjmksXmCQIECWEnUifFuM1H4eGC9xV4zh7WLpC6ssMr+6RoVYe7EayxjlUrE4dbr27uFuLau3Ps7tpS0s++ZZ9yNSSQBl60rEWgUa1dZi1vW0c4YPr7ChZmZlSJGpHOo3Dcf9Xuq8LEENaChiQTtJ2OgOpmRtFX2hdDnH+HXrFxTduFmABRlkajeJ9iD+8VfYfijX8MWQkXlVpRsp2UkMC3iKmD8T853GMCuIsK1hirKc2VyUWDABQNoGB0ga69dsfYutYvexJTw3M4hTJ8QPIk9TOwIGlTSkqDlOybw/i1u5hx3hUEhgwGnOPx00p7s4E7hktsHKOSM8KyKTIIYtETI25nQTTuA4FhmsG4AA9zNOWVVB9y3nGpEDfUkHaYqhe09m5uBlkgADxAAmdfIbkyCNNRFZwxRW5LyayyyltvwaMsCCu+sGCBHyPKoPDOJl7roQRkOXU7jUoYjfTfTlUPgzO+Ku92jBbniBcxyJ9qIzEz+dLOPIuEsgt8idQ0qdM3NoM7aVyvSuO5dnWtSpbX0aG0NP5NMX8cFaInaag8Wa6LYeySTmVmXTxADVYiadxNiCCQRy5/DUkljynypRbePcJwisu19FkrSJ+VDLOmwG5qEuLOi7EfiNtI25VIsK11ghOUe91+HWeRpxyXKvBnPFtVi7Vk3jA0truevUDz8+VXSoAAAIA2FKtYcKAqiANhRsK2s5xEUIo6KgQVGKMUqKYAFOKtJVaruIcS9xD6t+g/egBXEuJRKIfU/oP3qqy0arSgKoBGWhS5oUwKg/SZdA+zV56XHW4vz7tX+bGtX2V7Hvxuwb13FC0BcaLVm2pNsrGXOWbNLTIEEQN+VcssBTWu7GcauYK+L1k+Tr7txeat+h5GqySjDwXDBKa4Y5f7MYmzimsrZe46MYAQsCJ9Iy6hgBG8TWt7KfRkwYPjmFtZn6up8bw2UFihkCSDMk68q6OMfcxKJcsgC06g5s4DGQQwIjwlW056qafw/CE3fxk6nkNYnzIMbEx5VnLJJ8R/czpeSP2f4NhVM28MAVA+0YKxBk+EMWZgwgH4jWZrSCoT4y3aAkhRpAA84Gg8yB8afw2KW4JWSJI2I1Bg7gSJ57GiMvDZnJeTAfTbwx3wlq8gzCxcBuD/IxWT5gMqb9a55ih3qi54VzFgoW5JWD7Izt4Y0ACoxIEya77xTE2kt/bEBGIUg6hs3ukcwRMjpNc64z9Gb2c97huS4lxf8BzsCQfsrkiRAjIxiDvGlbfi4XY4Srs581xlVld1KwcwcEaRrLLEadVmqyzwq7ixbw9q2xuXTKCIAUkDOwHugAsWIBEmZkCupdluxWCvIVxTm9dGUvh8r2jZhgSGtDKYkjxEZeY610Pg3ArGHX7CylrNq0AZm6Zm1LfEmqxxFKXwVPars+H4TcwxlilgBGjUPaTNbby8SDXzrjNq4b2FW4bijwh8zLGQgeI5liBvy/GvRly2GBB2IIPx0NeZ27PPZxFzC3iVWw7SAT9p4s1lirSuTLDbanfaqyx4sUHyRDhMwDr4dpI8VzWfE0xl0BMgaR6SxfWAl0AqlwvDZH+1ymGKOQsgxJAIjWdIFX3FMGSrEsGBENoRygMcphiNBsOR5Vqvoh4EMXwvFYXELNoX2FtuaNlBLIeTK0H1J6ms4vg0m6MJwDjhw027i/ZsTCkkuDzJEQAekDWPOi4rY7wHEZe7M+C0RkhdgxYQC53IBECBPhMw7mDe21yw057L3LbhdMxUwxZ20VTpoNDptvU5OI3BaaMrFVOVgWI0BgSZzERqDGmuoM0Ph2g7RG4DxdrDQYdG0YCAiR73466QepirXtLbS4FCoReOqkQRk95iwJAXaDoZIHM05a7FDEcJt4+wWY2gwxNk6+xpcuW4jWPEUPImDpBruzvFMjEeHx5QrN4ZjRUXX2Rygbk7TTlGnuEnfBB4LxI4Zs3tW3JFwMSCY2IGxOp6nQzE1Y9ouHgqL4CFXjKRENI0kAxmA+ECeVDj+CBbvRbiY7yfEo8xE77arvrGpIj8E4hkurnPh8Qtm63slyPZUbA7ZtfgCaXfuQ/oUuIuMVKZ2ygyQNgOnKR8h6U/b46y2SrAnIBkk6kTqATtAPIctdqtOO8IKMTl8B9kAjKp3OuhA08tJE6a0V6yQCCBrBJM5Rocu+p0Jjeeh3qkoyVBbTtEvi2ItvZ0YBjlbTXUDSa0VnEi7aDDxeEkHYkxpAG2vnpUHh+Ds4jCm1lS3esgtMZVbQEsTOxET0MHbSqLBcRezIU5s2pAEBfPTl1iBtrXNLT3HbHtPybrUe65eUazhfam41oE2wYkMCxzDLoQdBBkHrVtguLLc02bSR5mdBzO1YjhXFmDhbhUhiTy8J1IOgjU/nT10ILzXVaMqEXDO+0a9dDPwqdsoyarjwP2yin5N6aICsn/1rEKLYQBhnSQI8SGFCjTTrNbILTXKtGTTTpiAKWq0tUqs4jxHdEP9R/QfvTEJ4jxHdEP9TfoP3qtVKUq0sCqASBRUrfQVNw2Fy6nf8qYDdvh4jxEz5UKmRR0hHKeK8JvYS6bd5crDY+6w6qeYp/h2PgiuwdseAri8K6kDOgZrZ5hgJ+RAiuG4ZtRW/GWLsMc3jkqPR30QcRL4W5bMkJc06KHWTPlmU/FqvDj7t0xbV0U82Qq8GQfbAC6wRv6VjvoNxihMQrED/BIkxzdfzKj4iuk8UxAtrmIY6wMqs3zygwNN641H2VZrldZWQsHwMTmdixO8E6yAD4t4MDQZR5VdoAAANI2rP2cbfuDwLlB5gdVM+J4EgwZAbnpTfEXt2Vz4vEJbWDIzNmIKgNBkQCF91RzgilD/AEoymr7Zd3MRadu7bI2uimDJEyIPMQaGNxFm2IdlSRPtBDAI5ggnlWV4Pxfhyk4m0GBMgSGzaR7KnWD1203prinayzddScNnyHwl3j8FBHzNGTULDH3ySfj8iseCWR+xNo1PF+A2cSFZwVdNbd1Dku2/NXGo/pMg8wag2ON3MM62sYQysQtnEqAFuMYAt3V2t3Tyjwtyg6VQcS7fI9so9p1Gnit3BmEHSJA/Os52l+kbDtgLmFs2rzG4pXNdyQCTJfRiWedeWsGujFqo5ZexpqvqKemyQVyR2Wsn2u7IYXiJyP4L6ARcXRgu4B+8sxofgRrVf9GXbP6xg4vvNyyNWO7JrB8yAIPoDzra4XFrcXMhzL15H0611OSfFnPTRyVfo87t8mNxD2bRMA2x9jcB2Hf3GY2WO0FV3gFq6hwjhNrDWVs2ECW0EKo+ZJJ1JJ1JO9OYbFWrwdV1GzjLA6EGRroKqHwDYVv/AIjBk1zYQsNNJPcEn7No9w+A8sm9c8o2rix8+Tj/ANI3DTZ4ridABdW3dSfZYFO7uaSJhgdP3NQ8H2TxeIINrD3mY6BmtlQPMs4Fu0nkMzRsNa7JxnhFjiNuzeRlF20xNlnQNDAxctXbbQSsiGQwQRoQRUzh3HznW3ilOHvHRVJmzdJj/DuR4jpojZXEnQjWqhUnyVupUN9h+yAwGBXDEq7HO10wcrM/tAA+6BC+grz1i8AMPevWgDNm7etk7QFYrbOcnw+Ejbf416prj30p9gri32x2Htm4jgHEIoDOjKI7xFIMgqADAJEE8zG8lwRF8mT4Jwu5j8Jeu25d8K6l8OxBF1QsiCqgkyrtBJBIA050N3DkQUJKv4lKklmnqzewRoCd/Xl2L6Iez7WMPcxDlc+LKuFVgwVFBCAsuhYySY/Oa5j2iwptYu/hViUvsbamMqIT3gOwOmaAAdZGm9ccJ3JxXg1v5ItjFXbqrh18ZcMYX7TKie1ofEzgjSNOYmoGKwoG5nQ5T7p12Cj4z0I1HOrPs3h7h4rgjbk3BfUHUk5QZuEmIC5JMDYHzrZfTH2eS1ibd+2Qi383ejYC4AcrbwpcAyetqdya3ri0K+aOWXFymTow2zxG48JQHaJ016RrNWPFyuIt9+ARt3qTlk7KTP8ACOhmixFnwkoIbl6gGYjVtTPlG/W6wPZIXeGLxLDyzWSRirLa/wCGAGuI3kDnK+ZI21ffIPgxgMErIiNcomByGaf1I9dqt+C8e+qpdttbzJdGqZ4I8LKSfCdCrRGmwNRsfaXTKRkaSgJhUO7aAST6fjQt4C6LVt2VhZuFhbuBZDmSGEicmqmViTE5TVdolEvgeM0yE6x4DOpEDStnwfiOfwORmG3n/v8Az05u9vLLD+7KZKk7QRpHmD5TtN7wviOeFf2+RnfyJ5Ga4ssNj3x/U6oSU1sl+hrOI8QmUQ+p/QVXKtIs3J9afFEWmrREk4umCKTE6ClgToN6sMPhcvr/ADaqENYfC5dTv+VP0oiiikIKKKlRQoA1WIWAfQz8q852Par0NYxwu2i3+Ug+sV56sDWtsPTJfaOjfR5x44S+t2MyxldeqmCY8wQCPSu/YPi1q9b7y24dYnSSR5FRqD5RXmjgrQK1eEYEV5OTVPBJqrR7EtGs6Urpmy7bdsMRbvmxhsgEKzXQQ2XXxZjsgifPTcaVzTiWOss0s1zEXCNbjMwtu0eHIpGe6FYnUBfInUm5xvChdUCcsEGQFJ0M6BgRuBT3DuD27Wqr4ju5OZz/AHHX4bVP9UgoXXPx/cy/p0t1XwMcBfFs4e77Ghy3PIMPDaQgKNZ8ZYmNZ5XjsACYGv4a8qZbGBRVZiuKV5Us+bPkU2uul4PQhpoQi4ryP9oscWt20tXTayBiWBIliSdRBzSMomREHeq5+J2cjnE5bvhIGRYcnqbkCNJ+9ykVV4/HAbmoeExNkMXvhjaGuQGHukahFMaTsW2AnnAP0umlkyczSPK1OHHiXtbs2H0ecUezirNq0hdrtm+z2joFDNaNoyYmUTN6MI6HouO7Wsha3bRFyGCZDAbxAUwNuevkK5L9Hd7EYjFYjFqttcwyS2fImaDlVEZc6qqquUkAAjet73TKpBd3kg6kBRAhQttAERQOQA853rm+0ddHDCUYS9308GWm07m1KS4JqdpsQWhXEnkVQD4mBHxNRn7VX1LXRYtXGiGdQ0geZRiBt5bU0yEqVMFSrAaAxM+WupnXT4VSYng1lDnL3ly6xbu5MxkEkmNBI2UCsNJNTUX6sm/r/wCfybTg0392q/79SH2M7YseJMt8K9vFXZdcvht3f+26gzHJSeYIPKuyYy3Zf7K7lYOI7t4IcH/K3tbV537Rcee5iluqqIWe2koump0k82gEzvpXasTxtw2Y92ImDl2+Jau/V6nHp3Hf2/o/4OHHilkvaSTgsRg/Fhy2Isj2sO7TdQf/AMLrnWB/27h9GXarTh+PTFKt2zcJSSGWI1BhldWGZHUiCDBFZXGdpXJUtZF2NRkZ1J56gZgw0n4Vh8N9JLWOLm8yZLF/Il5AZkgZVunQA3BoCY1UEdK2waqOXhfyi56XJCO9rj9DqmN7MeNruHf6vdPiJQTbutr/AItknK06eIFX/wAwrlf0g9mw+OtXsbbuWg4CXXseNHIUi3ctEjMTtmskB4WUzwTXUzxxA5cK502z6euXafOqvjHa7CsrLiC/dkeK21rMD5grrIiRroYPKojqtPkl7ZK/zEtNmr8L/Yldh+zGBsWxewgz94IF9n713UHYPJyrPuiNRqJFJ+k3gDYvAMLYLXLTLdRRqWyTmUdSULADmYrn/wBHXHPrF29atXHsYhSzWbuh+tICYXE2j4Ll0LEv4XIk5vCSejYPtY1u4tjHWxYuOYt3VJOHvnkFc623P/jfXoWrrUk/a+znZxTgXZTHYhg2GsTbJ8FwsqWzlJBckkNCtpAUnQ+Udr7G9jlwOB+rFg7OXa80aMz+3Cn3YhQOgon4S6lr9rNh2JLPZYd5Zdh4ixW0SVcwPEkE6yrzFWGG4+M4tX17m6SAoLBkcnbu7g0YmDCsFbQ+GpSG3Z5sx/B1w+Iu2XEi29y2w1lQGhGmOa5GmenSuj/Q12cN/h2Ms4hc2Fu3SLXQwsO9v0YJBHNfKtl2m7HW7mI+spas3rjKFu2LvsXwpGUjQ5biwNSCpAAMQCLrg/HLNw90oNm4g1sOoR1A00XZkH3kLL51aEzzfg+BXnx1zAg2xet96qBgVW4VJLDQwpZQSJB316isxODNpiCGUKxVlOhtOp8SvzLA7R/tXb+0fYlbfGbPEmbLZibhjRboQW7Zc+7bZY8R0DLqRmmsn9KvCO7xy3QBlxVvxAA6vayg7ScxRkOgk5R5mok6lRcWZbh3Ee8hWMOOvvaEyQNm5+e/WrOzcnTn+caUj6NOEq+Pu4a4ve2LtlnbXVCpARpHs3ASQGGutN3rL2+KJgrtxlXvTa71MskvHcXCCCCIZZXTXNtFc3pbZ+w6PVUo+7shL23SzeZHsuMphmzAsOvh2j41rcJjEuoHtsGVtiP5ofKsR9JPCjYvd3dAGIQwxUHJdQibd1Z2B2jcEEcprN2cbesR3dx0B1hWIE7ajY10empJUYJvk7ARSYrN9ke1v1j7K7AugSDsLgG+nJh0rTRWMouLplJ2JihSqOpGReF8U7m5B9k7jyrm2OwPd3G0kZnAP9LEflHzFb+9ZDqCPh+1ZjHCGdWMB9fRh+6j8Ku2ui4JN8jPDL4G9aLDcREb1BwvYzGlQyYe5EbnL7wgH4gz8qmYfsPjABK21/rvWk16QWn8K4M+nU2eri1KiixTjA8qbxPHlFQbvA8RZ1P1RwDOt+y0+UC5JHpVJxjGsSSbVlImRbmN/wCs1hH7NTZctbFFre41mqBiOJb/AD1MVm73FWmFOvQfzzo7lp28V9zAgRmk+Q8tBXpYtDCHZwZdfKXESfd4uocqqi+2ymWFsE89gzR0MD1FWnZ/sldxl2GeBp3jCBCjZVXr8I6+cHg9hZBy5Ry6n9qvxxk4YrcTSCAR1B3FRqdRKP3eHsyx4nN3M6Tw/hqYa0tq0uVFGg5nqSeZJ50/BNZmz23tkBtDI0BP51F4hx6Yy3AgIBzN4Qs9WJiI1kT6V4ODQZMs7lf1s9GcliVSdGoxN9UBBPoBqT5eVc97UcTvFC5U2rIbLmMgFuYBOrNHIVPX6UEw8rhbQxV//wA7grZT+hfaf1OX41kOIvfx1/vcZeNxuXRR91FGijyFfSYtPi08bZ5k888r2wXBO+j/AIbexeMsuZFjDP3g6Tuv9xYL8F8q7FjLIdYJIHOOfrWV7F8VtJZ7lVCFddPf8z1I2+VT8fx8KDrXzetz5s2oUoWtvX/P6nq6XQ+yn57G+KYRQ7XBcuI8jK6EBgojKCABLQImR6Vhe0nEFuPaUgk22LXLxb7VlWXaW2kAGCZMxqdqk8Z7Ukzl+fIeprIWbL4y8FByozqrOdBqRMegk/Cvb0nr1vzPjvow1cNPiXp4uZPjtnacBcZ8Nhy2h7qyW3mcizzg/GqDifFrloNmvB5zArdtC6Mp+70mNtImB1qVxXjyW1CqQABA8gNB+Arn/GuMlyRy67D51yfZ/rPilV/Btn0+LDDdkbT8JMncM4tbs4+3fwysttb+GDBiMxLs2cJuQpVWGpJ11OtdL4r27w90XVvrcey6x3BtIQdpls4PIweRM6wBXIuxqd9jLLkRZsN3jNHiYj2ZO51yiOQnzrccVxgfOfrKCTP2louABsB4CSSI6RqJ5n18kVKaV9Hjwj7HJxfPkv8A6P8At87WXsXHWbf/AOvcvNAZBr3btM5woMNzAbfLrs8T2gsXMPlZrF9iAHt50husC4ddetcPxV639YtfVlZbbXrWhMaSVdtWOUQ5ESdxWt43w8LbtmyiXc05w1wyogcgRBOu4qcs5xnUa68sMeOEo3K+/CNda4/Zw+Ks4e8yut0HuSzLcuYdjlHdtcklrbFgFY6grBkEEaDFYbD4lmsupYoQ2ucFCNmR/cbzQg71xKxwOwSlx1W05uW0Ng3VuG4rHLcK5Ia2IPvTvvW+7O8Ze/hrDm85Z1jNncZirG2W0PMifjRmyvEotRbt1x+REYKTauqLluLPhcwe79ZwqaXH0OIw41B7wL/i2xBlgA4AkhxLCF2k7Bri7BTDutpYV7EHvLUlTJRf+2pVo8JykNqpOoy/FePl81pcUylyQUfw55ld8pOu2pG+tOdg+M3MI/cXw8L3htKXyquQqLq8ww+1RxyGduUQ45m4b5qq+f7WOWOmqd2WfZazY4e31e9Z+qX7keJ3LpiCNu7xDaN5WzlYT7POk9p+ylo8SwmNukrZQqLx5LcQk4ZnPu2yzZS3KEmASRN7R9pcPcS4uItXbtpljulRHGYbENIZWHI8jrWZ7B9q7r4dktsjXbWjYS8wy3VIMNYcnwGAQ1oyk7d2DURaleSDE4uPDLf6W+yS4l8Ld5lmsFjoFa4M2HzH7pujJJ276uOcZ4CygqVhl5HcEbiu84TALfwp+qkPh3VluYa7mNqRo9saC5hrgMiACFK+wDBrO8R4V3pFm9bc3AAEzZBisgGvS1jVUe8jLcAAzKSaHu4ce14OjT5YRuGRcM4RZdrbBl8NxCCPUV1nhPElv2Uur7w1HQjRh8DVH2g7BEKbiFbiAwWWQyN925bYB7TeTAVRcLxd/BEwveW2MspMa9QeRj1mtN6mq6Y8mnlFbocx+V/J0WhVBh+2uGZZZzbPNXVpHyBBFCo2S+DntDHZTEsbKq3IR+RH4EUjj+Azgz8Y/Ajzqbg+H9zbUSWK6sx3Yk+I1PxNqVqm+bQI5liWv2/CGbKPZ10/nlUZuJXOZb8a1+MsZWjkdqaucOQoGyjodPxrVTXlCp+GZJsW7dTUnC8IuXNTIA3rXYXCpAIRQfQUplyuDyOhoeT4Qbb7ZWYfgKrbORvHGh8/jWSxFpgxzTIOs7/Gt1ibGVtNjt+1V+JwaXPaGo2I0I+NKOSnyEoX0UWD40UABExtQ4jx1roAiAPPerF+zo+8CPNdfmCKfHAkQ6hTzBg6/M0bcW7dXI92SqKTBO5EAFuk+zU7iHEO8K/Wbz3iihVQNoigQFE6KAP+KsMZg89sqDlPIjT4EDlWWvYZlMEEHp+3WtYyUujOSa7Lg8UXTIuRY2mfx6Ul+J+dU2op2xg7lz2VJ/L57VLxJu2bQ1GxUkazsjxHPi7SszKmb7RwM3drsWbUQuoknafgbjtB2hwwvFcJnxbA6FhltadRuw+IG3pWLHDkswbxzk7Iu3xfb5Gm8Rx18rIirbUxoqw2m3i3/KksME7SHLV5Wtu50WPFcWbjF8VcBblZtgKi9BlWAo/mtRLfGCWCqIGyqvKdvjNVNu0WMKCT0AmptvAomt5oP/jWC3xOy/nWjin2YRm48xNhiONYfu1nPir7KPs0lEttz7y5rmOmy/8AsKzOMVmM3SF10trsPz/Ez601/wBbKqVtAW1YQQN2Hm25qva+aSjXEVRcpbnuyO2XXDuM906keyDqOo511HHdibgtd80LaCh+8ZwqgGDzOukR1riVsEmBJJ5DUmtpi+KYnFIiYu+3dWwoW1m0AVcolRpMVElGHuY985+2PRJ4Y64niCG2WGHsHwkx42Gx06tB9AK1fGscqKZ5VksDxCwv2aEgDeCAB5k/rR8X45aYgYZTeuQM1xye7UkCcoPtmZ8vWvNlpnqcyyy4S6PQx6iOmxuMeZMhY3iZTNcYnMwIspzJOmYj7q7+ZgbTHWOz9kYfAYe20BktLm8mPib4hiflXL+C4FLVzv8AEP3l3dQdQDyJ9OQG2nw0OJ7SrctMVuglRLKLbwvXM7AIPnS1cJalxx4ul5/2FhxrHeXPxf7kjtDxwiRaEQAJHLXlzGvSo/ZPEfWcYEYlkw9q61w5jrcvOkjNr7qL8VaqLDccfEAYfD20Uu32mKfcAnXKTpbUblhJ6Rsej8A7D2sJYy4fGYdnbW4xcLmP7CdJ6nrXW8c8eHZjdyOWU45Mm5qoldxXJhSXts6lZyZXClZM6kCG9YBPMmshh+PXX4j3odrT3bdzvGtIJAIBJygjNqATJ1q04z2hw+Ge4LoXFXxpbRGD2QfvOy+1B90b8zWQw+EcBrrkZ7g/9V35ddPlWuLHOMKm7ZE5Y3JbOEvJr+yXGLvDuJqj3+9s4s5iQ5UO7ao7qRmRs3hII1ncgCuk8e4p3iFnt3GtgBlCAEo42dLvha2w5EbHqJB4X2RwHe8QsKNRbcXXI5C34t/MwPiK6T2iNi2zXFN9LhbNmt3xbOixAIXaBWGZwWVK+fih4cblFtKyd2Z7WWuIpkvqbeNtAq19O7QshOjOGIW4h1D2yCubkMwjMjh63L9yz4TctsfZByXFzQrpJJynTQkx1OhNThuM3cVxIXMPaQObd0EE5VZQo8TlSupYLrzNaq7hmS/hLxIW4l2ytxFbOg768tllVzBIKNmgzDLuYmtMuH1OPPgvT6iWDldefgcHYHKBmW0SdfEsn/ihUntv2lAxbKjeFAFEeRM/jNCuZ55R4PVjpfUSm0ueejPo+ZT6U9hLuZfMaGq4XIn0o7WIytI2O9dNHiEPi9rQ+RqPgbsqydQYqz4hbzAx7wrOJcKmRypoZPwV3WKk3FkEdaqRc1mrG1ezDz50hhl8yTzX8xvUDE6NpsdRTzXsj/5W3qJfaDHSY9NxQMdtXKkgZrZHNdv5/NqrleKk27+Ug8ufpQA2GoMoPtAMOhAP50V4Qxjbl6cqSGoGPNw62IIWBzgn5xNIuJlMHlTuHuyMppu+877jQ+cbH5flTtk0hsEcwCOYOoIpu7wxFOi6ctTHymjJqQlzMsc11Hpzp20FIp+JYVwPASB0BInyPWqIrGla+aafDq3tKD6if+KuORrsiUEzKVJt4I7t4F6kan+ldz+XnWoXDIoDIqqRoYAB9Z3pDqCIIBHQ61Xq/QXplB/1FUkWky6EZixz67nQwPh+NRrSO2gzGtF9TQe7+dLAAo9RC2MoQiIPEc7fdB8I9W5+g+dMvjGMDYDYDQD/AH86vL+BRjJEHy5/Dam04XbHKfnVb0La10V1rEXbjaaxr5DzYnSPWpmO40z5RduNfyA5UBy2kP8AlUCDr5CakX7AK5YgdBoPkKhHAL0/P9KScfA5bpO27IacQcNmzGdtNBHSBsKmniFyPG5QHkCSxHpOg9YqO1hh7IUfn8Dqfypv6iRqxgc9yf2+Zq+COeg8RixJFuQvIn2z6mT8hWg4x2na+ihLaYdAomCXuOY8Rk+yC0kDSJiTVAmJVPZEH7x1b9l+HzqM1wk0wO1/QpcwIw98ubaXQy52uNBZCDlg8gGDaDynlUb6Qe1/DIZLNo372oBW6wtD/MdPFryEetcktOUBlis7ge0f2po3CxhRE8hqT6nnWaxR3bq5L9SSVJnQ/orwRu3MTdBh0VAW0CIjE5vESAvsjU8hU3McXjG7i9mtYJTibl3XLcuWtbYWYkZyAD5sddK5os2wZJ8W6g6GD7xG+v8ABUrhnHb1lLy2yFW8qo5jkrBwB8QKpx7EpvheEXWO4+pcljqaFZhrincMTzOYa/CNNKKsv8PA7H9o5vk6Wh5VHR4JU9aOhUHOOW70eE/CqfH2srnz1HxoUKBjCmnrN7KZoUKBj+MXMsjlrVeTQoUkAU0u2/LlRUKBgJ/CgGoUKAFBqcuNInnsf0oUKQDJNBWgzRUKYg5oTQoUDFK8UkmhQoAKaSTQoUIQmaImhQpiEk0hhQoVQhOSjFoGhQoEODh9o7oPhIqNe4G3/bYR0iD8wNaFCjc0G1MRZ7NsT4mAHlrVmOz9vLClgebCJPkdNvKhQoc5MNiG/wD8aWNDr1KyPlNP2Owr3IJurHkDp6CABQoUb2Lai4w/YTDqsNnY9Zj8KKhQo3P5FSP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http://www.chicagomusicexchange.net/blog/wp-content/uploads/2012/01/405779_338640516160703_147410738617016_1195142_1857574923_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2961015" cy="1963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assisted by METADATA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30" name="29 Redondear rectángulo de esquina diagonal"/>
          <p:cNvSpPr/>
          <p:nvPr/>
        </p:nvSpPr>
        <p:spPr bwMode="auto">
          <a:xfrm>
            <a:off x="3643306" y="1142984"/>
            <a:ext cx="1357322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Model editor</a:t>
            </a:r>
          </a:p>
        </p:txBody>
      </p:sp>
      <p:sp>
        <p:nvSpPr>
          <p:cNvPr id="31" name="30 Redondear rectángulo de esquina diagonal"/>
          <p:cNvSpPr/>
          <p:nvPr/>
        </p:nvSpPr>
        <p:spPr bwMode="auto">
          <a:xfrm>
            <a:off x="6500826" y="2000240"/>
            <a:ext cx="1357322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Taxonomy viewer</a:t>
            </a:r>
          </a:p>
        </p:txBody>
      </p:sp>
      <p:sp>
        <p:nvSpPr>
          <p:cNvPr id="33" name="32 Redondear rectángulo de esquina diagonal"/>
          <p:cNvSpPr/>
          <p:nvPr/>
        </p:nvSpPr>
        <p:spPr bwMode="auto">
          <a:xfrm>
            <a:off x="6572264" y="3929066"/>
            <a:ext cx="1571636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Instance editor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4" name="33 Redondear rectángulo de esquina diagonal"/>
          <p:cNvSpPr/>
          <p:nvPr/>
        </p:nvSpPr>
        <p:spPr bwMode="auto">
          <a:xfrm>
            <a:off x="5286380" y="5072074"/>
            <a:ext cx="1571636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Validation system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5" name="34 Redondear rectángulo de esquina diagonal"/>
          <p:cNvSpPr/>
          <p:nvPr/>
        </p:nvSpPr>
        <p:spPr bwMode="auto">
          <a:xfrm>
            <a:off x="2071670" y="5000636"/>
            <a:ext cx="1857388" cy="428628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Extraction for statistics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6" name="35 Redondear rectángulo de esquina diagonal"/>
          <p:cNvSpPr/>
          <p:nvPr/>
        </p:nvSpPr>
        <p:spPr bwMode="auto">
          <a:xfrm>
            <a:off x="1000100" y="1714488"/>
            <a:ext cx="1571636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Data warehouses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7" name="36 Redondear rectángulo de esquina diagonal"/>
          <p:cNvSpPr/>
          <p:nvPr/>
        </p:nvSpPr>
        <p:spPr bwMode="auto">
          <a:xfrm>
            <a:off x="500034" y="3429000"/>
            <a:ext cx="1571636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Publishing system (2013)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8" name="37 Cilindro"/>
          <p:cNvSpPr/>
          <p:nvPr/>
        </p:nvSpPr>
        <p:spPr bwMode="auto">
          <a:xfrm>
            <a:off x="3500430" y="3000372"/>
            <a:ext cx="1714512" cy="128588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METADATA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  <a:latin typeface="BdE Neue Helvetica 55 Roman" pitchFamily="34" charset="0"/>
              </a:rPr>
              <a:t>(taxonomy repository)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9" name="38 Redondear rectángulo de esquina diagonal"/>
          <p:cNvSpPr/>
          <p:nvPr/>
        </p:nvSpPr>
        <p:spPr bwMode="auto">
          <a:xfrm>
            <a:off x="2071670" y="5429264"/>
            <a:ext cx="1857388" cy="428628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Submission to EBA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9" name="28 Flecha arriba y abajo"/>
          <p:cNvSpPr/>
          <p:nvPr/>
        </p:nvSpPr>
        <p:spPr bwMode="auto">
          <a:xfrm>
            <a:off x="4071934" y="1714488"/>
            <a:ext cx="500066" cy="142876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1" name="40 Flecha abajo"/>
          <p:cNvSpPr/>
          <p:nvPr/>
        </p:nvSpPr>
        <p:spPr bwMode="auto">
          <a:xfrm rot="14373422">
            <a:off x="5625251" y="2149837"/>
            <a:ext cx="500066" cy="1569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2" name="41 Flecha abajo"/>
          <p:cNvSpPr/>
          <p:nvPr/>
        </p:nvSpPr>
        <p:spPr bwMode="auto">
          <a:xfrm rot="7631008">
            <a:off x="2669377" y="1960422"/>
            <a:ext cx="500066" cy="1569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3" name="42 Flecha abajo"/>
          <p:cNvSpPr/>
          <p:nvPr/>
        </p:nvSpPr>
        <p:spPr bwMode="auto">
          <a:xfrm rot="5400000">
            <a:off x="2534918" y="3037189"/>
            <a:ext cx="500066" cy="15694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4" name="43 Flecha abajo"/>
          <p:cNvSpPr/>
          <p:nvPr/>
        </p:nvSpPr>
        <p:spPr bwMode="auto">
          <a:xfrm rot="2400573">
            <a:off x="3452919" y="4098642"/>
            <a:ext cx="500066" cy="114541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5" name="44 Flecha abajo"/>
          <p:cNvSpPr/>
          <p:nvPr/>
        </p:nvSpPr>
        <p:spPr bwMode="auto">
          <a:xfrm rot="19409574">
            <a:off x="4935093" y="4108318"/>
            <a:ext cx="500066" cy="114541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6" name="45 Flecha abajo"/>
          <p:cNvSpPr/>
          <p:nvPr/>
        </p:nvSpPr>
        <p:spPr bwMode="auto">
          <a:xfrm rot="17310482">
            <a:off x="5654801" y="3338127"/>
            <a:ext cx="500066" cy="158898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786058"/>
            <a:ext cx="6427791" cy="871538"/>
          </a:xfrm>
        </p:spPr>
        <p:txBody>
          <a:bodyPr/>
          <a:lstStyle/>
          <a:p>
            <a:pPr algn="ctr"/>
            <a:r>
              <a:rPr lang="en-US" dirty="0" smtClean="0"/>
              <a:t>Brief history of XBRL usage in </a:t>
            </a:r>
            <a:r>
              <a:rPr lang="en-US" dirty="0" err="1" smtClean="0"/>
              <a:t>Banco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NSAs provide supporting tools?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400" dirty="0" smtClean="0"/>
              <a:t>YES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Reduces the resistance to changes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Increases internal costs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Unfair competition against the market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Discourages investments by credit institutions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n-US" sz="2000" dirty="0" smtClean="0"/>
          </a:p>
          <a:p>
            <a:pPr marL="342900" indent="-342900"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F369-98F3-436F-9495-3E736AEC7BF7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4876" y="1428736"/>
            <a:ext cx="4211637" cy="4567237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400" dirty="0" smtClean="0"/>
              <a:t>NO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If there is demand, the market will provide solutions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000" dirty="0" smtClean="0"/>
              <a:t>There is no such a thing as a “small” bank (appraisal companies example)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F981F6-4A25-42FE-8A22-FA6FA70B1D39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in International Groups</a:t>
            </a:r>
            <a:endParaRPr lang="en-US" dirty="0" smtClean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77938"/>
            <a:ext cx="8575675" cy="4567237"/>
          </a:xfrm>
        </p:spPr>
        <p:txBody>
          <a:bodyPr/>
          <a:lstStyle/>
          <a:p>
            <a:pPr marL="742950" lvl="1" indent="-285750">
              <a:buFont typeface="Arial" charset="0"/>
              <a:buChar char="–"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International Accounting Standards Committee Foundation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XBRL Advisory Council (XAC)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XBRL Quality Review Team (XQRT)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XBRL International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Standards Board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Best Practices Board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Abstract Model Task Force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API Signatures Task Force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Formula Working Group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Rendering Working Group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1600" dirty="0" smtClean="0"/>
              <a:t>Specification Working Group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1600" dirty="0" smtClean="0"/>
          </a:p>
          <a:p>
            <a:pPr marL="547687" indent="-285750">
              <a:buFont typeface="Arial" charset="0"/>
              <a:buChar char="–"/>
              <a:defRPr/>
            </a:pPr>
            <a:endParaRPr lang="en-US" sz="1600" dirty="0"/>
          </a:p>
        </p:txBody>
      </p:sp>
      <p:pic>
        <p:nvPicPr>
          <p:cNvPr id="12292" name="Picture 4" descr="http://t0.gstatic.com/images?q=tbn:ANd9GcQO2Fj_P9UvJphEWNUfTIUdQDJBbyV8A5mF95jI09Pl6HtZccJh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2935169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0FA6C4-F5F4-4704-9988-AB185B1856CE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XBRL Projects</a:t>
            </a:r>
            <a:endParaRPr lang="es-ES_tradnl" smtClean="0"/>
          </a:p>
        </p:txBody>
      </p:sp>
      <p:sp>
        <p:nvSpPr>
          <p:cNvPr id="53259" name="Oval 20"/>
          <p:cNvSpPr>
            <a:spLocks noChangeArrowheads="1"/>
          </p:cNvSpPr>
          <p:nvPr/>
        </p:nvSpPr>
        <p:spPr bwMode="auto">
          <a:xfrm>
            <a:off x="628650" y="4684713"/>
            <a:ext cx="1177925" cy="8207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Appraisal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Companies</a:t>
            </a:r>
          </a:p>
        </p:txBody>
      </p:sp>
      <p:sp>
        <p:nvSpPr>
          <p:cNvPr id="53265" name="Oval 28"/>
          <p:cNvSpPr>
            <a:spLocks noChangeArrowheads="1"/>
          </p:cNvSpPr>
          <p:nvPr/>
        </p:nvSpPr>
        <p:spPr bwMode="auto">
          <a:xfrm>
            <a:off x="3443288" y="3228975"/>
            <a:ext cx="1704975" cy="10779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Solvency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Information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(COREP)</a:t>
            </a:r>
          </a:p>
        </p:txBody>
      </p:sp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184150" y="3752850"/>
            <a:ext cx="145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&gt; 50</a:t>
            </a:r>
          </a:p>
          <a:p>
            <a:r>
              <a:rPr lang="en-US" sz="1000">
                <a:cs typeface="Arial" charset="0"/>
              </a:rPr>
              <a:t>Nº Filings/year: &gt; 200</a:t>
            </a:r>
          </a:p>
          <a:p>
            <a:r>
              <a:rPr lang="en-US" sz="1000">
                <a:cs typeface="Arial" charset="0"/>
              </a:rPr>
              <a:t>Nº Concepts: &gt; 950</a:t>
            </a: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1008063" y="2871788"/>
            <a:ext cx="152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&gt; 300</a:t>
            </a:r>
          </a:p>
          <a:p>
            <a:r>
              <a:rPr lang="en-US" sz="1000">
                <a:cs typeface="Arial" charset="0"/>
              </a:rPr>
              <a:t>Nº Filings/year: &gt; 7000</a:t>
            </a:r>
          </a:p>
          <a:p>
            <a:r>
              <a:rPr lang="en-US" sz="1000">
                <a:cs typeface="Arial" charset="0"/>
              </a:rPr>
              <a:t>Nº Concepts: &gt; 650</a:t>
            </a:r>
          </a:p>
        </p:txBody>
      </p:sp>
      <p:sp>
        <p:nvSpPr>
          <p:cNvPr id="12296" name="Text Box 33"/>
          <p:cNvSpPr txBox="1">
            <a:spLocks noChangeArrowheads="1"/>
          </p:cNvSpPr>
          <p:nvPr/>
        </p:nvSpPr>
        <p:spPr bwMode="auto">
          <a:xfrm>
            <a:off x="2814638" y="2133600"/>
            <a:ext cx="1746250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</a:t>
            </a:r>
            <a:r>
              <a:rPr lang="en-US" sz="1200">
                <a:cs typeface="Arial" charset="0"/>
              </a:rPr>
              <a:t>&gt; </a:t>
            </a:r>
            <a:r>
              <a:rPr lang="en-US" sz="1000">
                <a:cs typeface="Arial" charset="0"/>
              </a:rPr>
              <a:t>300</a:t>
            </a:r>
          </a:p>
          <a:p>
            <a:r>
              <a:rPr lang="en-US" sz="1000">
                <a:cs typeface="Arial" charset="0"/>
              </a:rPr>
              <a:t>Nº Filings/year: ~1000</a:t>
            </a:r>
          </a:p>
          <a:p>
            <a:r>
              <a:rPr lang="en-US" sz="1000">
                <a:cs typeface="Arial" charset="0"/>
              </a:rPr>
              <a:t>Nº Concepts (EU): ~ 950</a:t>
            </a:r>
          </a:p>
          <a:p>
            <a:r>
              <a:rPr lang="en-US" sz="1000">
                <a:cs typeface="Arial" charset="0"/>
              </a:rPr>
              <a:t>Nº Dimensions (EU):  22</a:t>
            </a:r>
          </a:p>
          <a:p>
            <a:r>
              <a:rPr lang="en-US" sz="1000">
                <a:cs typeface="Arial" charset="0"/>
              </a:rPr>
              <a:t>Add. Concepts (ES): ~ 553</a:t>
            </a:r>
          </a:p>
          <a:p>
            <a:r>
              <a:rPr lang="en-US" sz="1000">
                <a:cs typeface="Arial" charset="0"/>
              </a:rPr>
              <a:t>Add. Dimensions (ES): 8</a:t>
            </a:r>
          </a:p>
        </p:txBody>
      </p:sp>
      <p:cxnSp>
        <p:nvCxnSpPr>
          <p:cNvPr id="12297" name="AutoShape 35"/>
          <p:cNvCxnSpPr>
            <a:cxnSpLocks noChangeShapeType="1"/>
            <a:stCxn id="12294" idx="2"/>
            <a:endCxn id="53259" idx="1"/>
          </p:cNvCxnSpPr>
          <p:nvPr/>
        </p:nvCxnSpPr>
        <p:spPr bwMode="auto">
          <a:xfrm rot="5400000">
            <a:off x="604838" y="4498975"/>
            <a:ext cx="503238" cy="10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AutoShape 36"/>
          <p:cNvCxnSpPr>
            <a:cxnSpLocks noChangeShapeType="1"/>
            <a:stCxn id="12295" idx="2"/>
            <a:endCxn id="53263" idx="1"/>
          </p:cNvCxnSpPr>
          <p:nvPr/>
        </p:nvCxnSpPr>
        <p:spPr bwMode="auto">
          <a:xfrm rot="16200000" flipH="1">
            <a:off x="1535907" y="3655219"/>
            <a:ext cx="590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AutoShape 38"/>
          <p:cNvCxnSpPr>
            <a:cxnSpLocks noChangeShapeType="1"/>
            <a:stCxn id="12296" idx="2"/>
            <a:endCxn id="53265" idx="1"/>
          </p:cNvCxnSpPr>
          <p:nvPr/>
        </p:nvCxnSpPr>
        <p:spPr bwMode="auto">
          <a:xfrm rot="16200000" flipH="1">
            <a:off x="3582194" y="3275807"/>
            <a:ext cx="2159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1" name="Oval 29"/>
          <p:cNvSpPr>
            <a:spLocks noChangeArrowheads="1"/>
          </p:cNvSpPr>
          <p:nvPr/>
        </p:nvSpPr>
        <p:spPr bwMode="auto">
          <a:xfrm>
            <a:off x="4845050" y="2709863"/>
            <a:ext cx="1601788" cy="877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200" dirty="0" err="1">
                <a:cs typeface="Arial" charset="0"/>
              </a:rPr>
              <a:t>Sectorial</a:t>
            </a:r>
            <a:endParaRPr lang="en-GB" sz="1200" dirty="0">
              <a:cs typeface="Arial" charset="0"/>
            </a:endParaRP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Statements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(FINREP)</a:t>
            </a:r>
          </a:p>
        </p:txBody>
      </p:sp>
      <p:sp>
        <p:nvSpPr>
          <p:cNvPr id="12301" name="Text Box 34"/>
          <p:cNvSpPr txBox="1">
            <a:spLocks noChangeArrowheads="1"/>
          </p:cNvSpPr>
          <p:nvPr/>
        </p:nvSpPr>
        <p:spPr bwMode="auto">
          <a:xfrm>
            <a:off x="4308475" y="1773238"/>
            <a:ext cx="1724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</a:t>
            </a:r>
            <a:r>
              <a:rPr lang="en-US" sz="1200">
                <a:cs typeface="Arial" charset="0"/>
              </a:rPr>
              <a:t>&gt; </a:t>
            </a:r>
            <a:r>
              <a:rPr lang="en-US" sz="1000">
                <a:cs typeface="Arial" charset="0"/>
              </a:rPr>
              <a:t>300</a:t>
            </a:r>
          </a:p>
          <a:p>
            <a:r>
              <a:rPr lang="en-US" sz="1000">
                <a:cs typeface="Arial" charset="0"/>
              </a:rPr>
              <a:t>Nº Concepts (EU): ~ 1.700</a:t>
            </a:r>
          </a:p>
          <a:p>
            <a:r>
              <a:rPr lang="en-US" sz="1000">
                <a:cs typeface="Arial" charset="0"/>
              </a:rPr>
              <a:t>Nº Dimensions (EU):  12</a:t>
            </a:r>
          </a:p>
        </p:txBody>
      </p:sp>
      <p:cxnSp>
        <p:nvCxnSpPr>
          <p:cNvPr id="12302" name="AutoShape 39"/>
          <p:cNvCxnSpPr>
            <a:cxnSpLocks noChangeShapeType="1"/>
            <a:stCxn id="12301" idx="2"/>
            <a:endCxn id="53281" idx="0"/>
          </p:cNvCxnSpPr>
          <p:nvPr/>
        </p:nvCxnSpPr>
        <p:spPr bwMode="auto">
          <a:xfrm rot="16200000" flipH="1">
            <a:off x="5229225" y="2293938"/>
            <a:ext cx="357188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75" name="Rectangle 40"/>
          <p:cNvSpPr>
            <a:spLocks noChangeArrowheads="1"/>
          </p:cNvSpPr>
          <p:nvPr/>
        </p:nvSpPr>
        <p:spPr bwMode="auto">
          <a:xfrm>
            <a:off x="468313" y="981075"/>
            <a:ext cx="179387" cy="179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304" name="Text Box 42"/>
          <p:cNvSpPr txBox="1">
            <a:spLocks noChangeArrowheads="1"/>
          </p:cNvSpPr>
          <p:nvPr/>
        </p:nvSpPr>
        <p:spPr bwMode="auto">
          <a:xfrm>
            <a:off x="684213" y="909638"/>
            <a:ext cx="2064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 dirty="0" smtClean="0"/>
              <a:t>Reporting requirements</a:t>
            </a:r>
            <a:endParaRPr lang="en-GB" sz="1400" b="0" dirty="0"/>
          </a:p>
        </p:txBody>
      </p:sp>
      <p:sp>
        <p:nvSpPr>
          <p:cNvPr id="12305" name="Line 3"/>
          <p:cNvSpPr>
            <a:spLocks noChangeShapeType="1"/>
          </p:cNvSpPr>
          <p:nvPr/>
        </p:nvSpPr>
        <p:spPr bwMode="auto">
          <a:xfrm>
            <a:off x="320675" y="6049963"/>
            <a:ext cx="851217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2306" name="Line 4"/>
          <p:cNvSpPr>
            <a:spLocks noChangeShapeType="1"/>
          </p:cNvSpPr>
          <p:nvPr/>
        </p:nvSpPr>
        <p:spPr bwMode="auto">
          <a:xfrm>
            <a:off x="301625" y="5735638"/>
            <a:ext cx="8529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6713" y="5602288"/>
            <a:ext cx="520700" cy="536575"/>
            <a:chOff x="260" y="3476"/>
            <a:chExt cx="328" cy="338"/>
          </a:xfrm>
        </p:grpSpPr>
        <p:sp>
          <p:nvSpPr>
            <p:cNvPr id="12335" name="Line 6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36" name="Text Box 7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2004</a:t>
              </a:r>
            </a:p>
          </p:txBody>
        </p:sp>
      </p:grpSp>
      <p:sp>
        <p:nvSpPr>
          <p:cNvPr id="53263" name="Oval 26"/>
          <p:cNvSpPr>
            <a:spLocks noChangeArrowheads="1"/>
          </p:cNvSpPr>
          <p:nvPr/>
        </p:nvSpPr>
        <p:spPr bwMode="auto">
          <a:xfrm>
            <a:off x="1671638" y="3883025"/>
            <a:ext cx="1511300" cy="877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Public Statements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(IFRS)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2700" y="5602288"/>
            <a:ext cx="520700" cy="536575"/>
            <a:chOff x="260" y="3476"/>
            <a:chExt cx="328" cy="338"/>
          </a:xfrm>
        </p:grpSpPr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34" name="Text Box 13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2006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06938" y="5602288"/>
            <a:ext cx="520700" cy="536575"/>
            <a:chOff x="260" y="3476"/>
            <a:chExt cx="328" cy="338"/>
          </a:xfrm>
        </p:grpSpPr>
        <p:sp>
          <p:nvSpPr>
            <p:cNvPr id="12331" name="Line 15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32" name="Text Box 16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2008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783263" y="5602288"/>
            <a:ext cx="520700" cy="536575"/>
            <a:chOff x="260" y="3476"/>
            <a:chExt cx="328" cy="338"/>
          </a:xfrm>
        </p:grpSpPr>
        <p:sp>
          <p:nvSpPr>
            <p:cNvPr id="12329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30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2009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629025" y="5602288"/>
            <a:ext cx="520700" cy="536575"/>
            <a:chOff x="260" y="3476"/>
            <a:chExt cx="328" cy="338"/>
          </a:xfrm>
        </p:grpSpPr>
        <p:sp>
          <p:nvSpPr>
            <p:cNvPr id="12327" name="Line 24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28" name="Text Box 25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2007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643702" y="5572140"/>
            <a:ext cx="520700" cy="536575"/>
            <a:chOff x="260" y="3476"/>
            <a:chExt cx="328" cy="338"/>
          </a:xfrm>
        </p:grpSpPr>
        <p:sp>
          <p:nvSpPr>
            <p:cNvPr id="12325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26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2010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572396" y="5572140"/>
            <a:ext cx="520700" cy="536575"/>
            <a:chOff x="260" y="3476"/>
            <a:chExt cx="328" cy="338"/>
          </a:xfrm>
        </p:grpSpPr>
        <p:sp>
          <p:nvSpPr>
            <p:cNvPr id="12323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24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dirty="0" smtClean="0">
                  <a:cs typeface="Arial" charset="0"/>
                </a:rPr>
                <a:t>2011</a:t>
              </a:r>
              <a:endParaRPr lang="es-ES_tradnl" sz="1200" dirty="0">
                <a:cs typeface="Arial" charset="0"/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465263" y="5580063"/>
            <a:ext cx="520700" cy="536575"/>
            <a:chOff x="260" y="3476"/>
            <a:chExt cx="328" cy="338"/>
          </a:xfrm>
        </p:grpSpPr>
        <p:sp>
          <p:nvSpPr>
            <p:cNvPr id="12321" name="Line 12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2322" name="Text Box 13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2005</a:t>
              </a:r>
            </a:p>
          </p:txBody>
        </p:sp>
      </p:grp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6164263" y="1993900"/>
            <a:ext cx="1438275" cy="877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Mutual guarantee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Exchange offices</a:t>
            </a:r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5618163" y="1252538"/>
            <a:ext cx="1666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Arial" charset="0"/>
              </a:rPr>
              <a:t>Nº Participants: &gt; 300</a:t>
            </a:r>
          </a:p>
          <a:p>
            <a:r>
              <a:rPr lang="en-GB" sz="1000">
                <a:cs typeface="Arial" charset="0"/>
              </a:rPr>
              <a:t>Nº Filings / year: &gt; 1000</a:t>
            </a:r>
          </a:p>
        </p:txBody>
      </p:sp>
      <p:cxnSp>
        <p:nvCxnSpPr>
          <p:cNvPr id="12318" name="AutoShape 39"/>
          <p:cNvCxnSpPr>
            <a:cxnSpLocks noChangeShapeType="1"/>
            <a:stCxn id="12317" idx="2"/>
            <a:endCxn id="96" idx="0"/>
          </p:cNvCxnSpPr>
          <p:nvPr/>
        </p:nvCxnSpPr>
        <p:spPr bwMode="auto">
          <a:xfrm rot="16200000" flipH="1">
            <a:off x="6496844" y="1607344"/>
            <a:ext cx="341312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" name="Oval 29"/>
          <p:cNvSpPr>
            <a:spLocks noChangeArrowheads="1"/>
          </p:cNvSpPr>
          <p:nvPr/>
        </p:nvSpPr>
        <p:spPr bwMode="auto">
          <a:xfrm>
            <a:off x="7891463" y="687388"/>
            <a:ext cx="1601787" cy="1096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sz="1200" dirty="0">
                <a:cs typeface="Arial" charset="0"/>
              </a:rPr>
              <a:t>FINREP 2012</a:t>
            </a:r>
          </a:p>
          <a:p>
            <a:pPr algn="ctr">
              <a:defRPr/>
            </a:pPr>
            <a:r>
              <a:rPr lang="es-ES_tradnl" sz="1200" dirty="0">
                <a:cs typeface="Arial" charset="0"/>
              </a:rPr>
              <a:t>COREP 2012</a:t>
            </a:r>
          </a:p>
        </p:txBody>
      </p:sp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7180263" y="1444625"/>
            <a:ext cx="1417637" cy="8159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sz="1200" dirty="0">
                <a:cs typeface="Arial" charset="0"/>
              </a:rPr>
              <a:t>ECB BSI and MRI</a:t>
            </a:r>
          </a:p>
          <a:p>
            <a:pPr algn="ctr">
              <a:defRPr/>
            </a:pPr>
            <a:r>
              <a:rPr lang="en-GB" sz="1200" dirty="0">
                <a:cs typeface="Arial" charset="0"/>
              </a:rPr>
              <a:t>statistics</a:t>
            </a:r>
          </a:p>
        </p:txBody>
      </p: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8286776" y="5572140"/>
            <a:ext cx="520700" cy="536575"/>
            <a:chOff x="260" y="3476"/>
            <a:chExt cx="328" cy="338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dirty="0" smtClean="0">
                  <a:cs typeface="Arial" charset="0"/>
                </a:rPr>
                <a:t>2012</a:t>
              </a:r>
              <a:endParaRPr lang="es-ES_tradnl" sz="12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393B3A-AFD0-4DF7-8F90-A39A1548FB08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XBRL Projects</a:t>
            </a:r>
            <a:endParaRPr lang="es-ES_tradnl" smtClean="0"/>
          </a:p>
        </p:txBody>
      </p:sp>
      <p:sp>
        <p:nvSpPr>
          <p:cNvPr id="53259" name="Oval 20"/>
          <p:cNvSpPr>
            <a:spLocks noChangeArrowheads="1"/>
          </p:cNvSpPr>
          <p:nvPr/>
        </p:nvSpPr>
        <p:spPr bwMode="auto">
          <a:xfrm>
            <a:off x="628650" y="4684713"/>
            <a:ext cx="1177925" cy="8207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Appraisal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Companies</a:t>
            </a:r>
          </a:p>
        </p:txBody>
      </p:sp>
      <p:sp>
        <p:nvSpPr>
          <p:cNvPr id="53265" name="Oval 28"/>
          <p:cNvSpPr>
            <a:spLocks noChangeArrowheads="1"/>
          </p:cNvSpPr>
          <p:nvPr/>
        </p:nvSpPr>
        <p:spPr bwMode="auto">
          <a:xfrm>
            <a:off x="3443288" y="3228975"/>
            <a:ext cx="1704975" cy="10779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Solvency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Information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(COREP)</a:t>
            </a:r>
          </a:p>
        </p:txBody>
      </p:sp>
      <p:sp>
        <p:nvSpPr>
          <p:cNvPr id="13318" name="Text Box 30"/>
          <p:cNvSpPr txBox="1">
            <a:spLocks noChangeArrowheads="1"/>
          </p:cNvSpPr>
          <p:nvPr/>
        </p:nvSpPr>
        <p:spPr bwMode="auto">
          <a:xfrm>
            <a:off x="184150" y="3752850"/>
            <a:ext cx="145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&gt; 50</a:t>
            </a:r>
          </a:p>
          <a:p>
            <a:r>
              <a:rPr lang="en-US" sz="1000">
                <a:cs typeface="Arial" charset="0"/>
              </a:rPr>
              <a:t>Nº Filings/year: &gt; 200</a:t>
            </a:r>
          </a:p>
          <a:p>
            <a:r>
              <a:rPr lang="en-US" sz="1000">
                <a:cs typeface="Arial" charset="0"/>
              </a:rPr>
              <a:t>Nº Concepts: &gt; 950</a:t>
            </a:r>
          </a:p>
        </p:txBody>
      </p:sp>
      <p:sp>
        <p:nvSpPr>
          <p:cNvPr id="13319" name="Text Box 31"/>
          <p:cNvSpPr txBox="1">
            <a:spLocks noChangeArrowheads="1"/>
          </p:cNvSpPr>
          <p:nvPr/>
        </p:nvSpPr>
        <p:spPr bwMode="auto">
          <a:xfrm>
            <a:off x="1008063" y="2871788"/>
            <a:ext cx="152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&gt; 300</a:t>
            </a:r>
          </a:p>
          <a:p>
            <a:r>
              <a:rPr lang="en-US" sz="1000">
                <a:cs typeface="Arial" charset="0"/>
              </a:rPr>
              <a:t>Nº Filings/year: &gt; 7000</a:t>
            </a:r>
          </a:p>
          <a:p>
            <a:r>
              <a:rPr lang="en-US" sz="1000">
                <a:cs typeface="Arial" charset="0"/>
              </a:rPr>
              <a:t>Nº Concepts: &gt; 650</a:t>
            </a:r>
          </a:p>
        </p:txBody>
      </p:sp>
      <p:sp>
        <p:nvSpPr>
          <p:cNvPr id="13320" name="Text Box 33"/>
          <p:cNvSpPr txBox="1">
            <a:spLocks noChangeArrowheads="1"/>
          </p:cNvSpPr>
          <p:nvPr/>
        </p:nvSpPr>
        <p:spPr bwMode="auto">
          <a:xfrm>
            <a:off x="2814638" y="2133600"/>
            <a:ext cx="1746250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</a:t>
            </a:r>
            <a:r>
              <a:rPr lang="en-US" sz="1200">
                <a:cs typeface="Arial" charset="0"/>
              </a:rPr>
              <a:t>&gt; </a:t>
            </a:r>
            <a:r>
              <a:rPr lang="en-US" sz="1000">
                <a:cs typeface="Arial" charset="0"/>
              </a:rPr>
              <a:t>300</a:t>
            </a:r>
          </a:p>
          <a:p>
            <a:r>
              <a:rPr lang="en-US" sz="1000">
                <a:cs typeface="Arial" charset="0"/>
              </a:rPr>
              <a:t>Nº Filings/year: ~1000</a:t>
            </a:r>
          </a:p>
          <a:p>
            <a:r>
              <a:rPr lang="en-US" sz="1000">
                <a:cs typeface="Arial" charset="0"/>
              </a:rPr>
              <a:t>Nº Concepts (EU): ~ 950</a:t>
            </a:r>
          </a:p>
          <a:p>
            <a:r>
              <a:rPr lang="en-US" sz="1000">
                <a:cs typeface="Arial" charset="0"/>
              </a:rPr>
              <a:t>Nº Dimensions (EU):  22</a:t>
            </a:r>
          </a:p>
          <a:p>
            <a:r>
              <a:rPr lang="en-US" sz="1000">
                <a:cs typeface="Arial" charset="0"/>
              </a:rPr>
              <a:t>Add. Concepts (ES): ~ 553</a:t>
            </a:r>
          </a:p>
          <a:p>
            <a:r>
              <a:rPr lang="en-US" sz="1000">
                <a:cs typeface="Arial" charset="0"/>
              </a:rPr>
              <a:t>Add. Dimensions (ES): 8</a:t>
            </a:r>
          </a:p>
        </p:txBody>
      </p:sp>
      <p:cxnSp>
        <p:nvCxnSpPr>
          <p:cNvPr id="13321" name="AutoShape 35"/>
          <p:cNvCxnSpPr>
            <a:cxnSpLocks noChangeShapeType="1"/>
            <a:stCxn id="13318" idx="2"/>
            <a:endCxn id="53259" idx="1"/>
          </p:cNvCxnSpPr>
          <p:nvPr/>
        </p:nvCxnSpPr>
        <p:spPr bwMode="auto">
          <a:xfrm rot="5400000">
            <a:off x="604838" y="4498975"/>
            <a:ext cx="503238" cy="10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2" name="AutoShape 36"/>
          <p:cNvCxnSpPr>
            <a:cxnSpLocks noChangeShapeType="1"/>
            <a:stCxn id="13319" idx="2"/>
            <a:endCxn id="53263" idx="1"/>
          </p:cNvCxnSpPr>
          <p:nvPr/>
        </p:nvCxnSpPr>
        <p:spPr bwMode="auto">
          <a:xfrm rot="16200000" flipH="1">
            <a:off x="1535907" y="3655219"/>
            <a:ext cx="590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3" name="AutoShape 38"/>
          <p:cNvCxnSpPr>
            <a:cxnSpLocks noChangeShapeType="1"/>
            <a:stCxn id="13320" idx="2"/>
            <a:endCxn id="53265" idx="1"/>
          </p:cNvCxnSpPr>
          <p:nvPr/>
        </p:nvCxnSpPr>
        <p:spPr bwMode="auto">
          <a:xfrm rot="16200000" flipH="1">
            <a:off x="3582194" y="3275807"/>
            <a:ext cx="2159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1" name="Oval 29"/>
          <p:cNvSpPr>
            <a:spLocks noChangeArrowheads="1"/>
          </p:cNvSpPr>
          <p:nvPr/>
        </p:nvSpPr>
        <p:spPr bwMode="auto">
          <a:xfrm>
            <a:off x="4845050" y="2709863"/>
            <a:ext cx="1601788" cy="877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 err="1">
                <a:cs typeface="Arial" charset="0"/>
              </a:rPr>
              <a:t>Sectorial</a:t>
            </a:r>
            <a:endParaRPr lang="en-US" sz="1200" dirty="0">
              <a:cs typeface="Arial" charset="0"/>
            </a:endParaRP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Statements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(FINREP)</a:t>
            </a:r>
          </a:p>
        </p:txBody>
      </p:sp>
      <p:sp>
        <p:nvSpPr>
          <p:cNvPr id="13325" name="Text Box 34"/>
          <p:cNvSpPr txBox="1">
            <a:spLocks noChangeArrowheads="1"/>
          </p:cNvSpPr>
          <p:nvPr/>
        </p:nvSpPr>
        <p:spPr bwMode="auto">
          <a:xfrm>
            <a:off x="4308475" y="1773238"/>
            <a:ext cx="1724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Nº Participants: </a:t>
            </a:r>
            <a:r>
              <a:rPr lang="en-US" sz="1200">
                <a:cs typeface="Arial" charset="0"/>
              </a:rPr>
              <a:t>&gt; </a:t>
            </a:r>
            <a:r>
              <a:rPr lang="en-US" sz="1000">
                <a:cs typeface="Arial" charset="0"/>
              </a:rPr>
              <a:t>300</a:t>
            </a:r>
          </a:p>
          <a:p>
            <a:r>
              <a:rPr lang="en-US" sz="1000">
                <a:cs typeface="Arial" charset="0"/>
              </a:rPr>
              <a:t>Nº Concepts (EU): ~ 1.700</a:t>
            </a:r>
          </a:p>
          <a:p>
            <a:r>
              <a:rPr lang="en-US" sz="1000">
                <a:cs typeface="Arial" charset="0"/>
              </a:rPr>
              <a:t>Nº Dimensions (EU):  12</a:t>
            </a:r>
          </a:p>
        </p:txBody>
      </p:sp>
      <p:cxnSp>
        <p:nvCxnSpPr>
          <p:cNvPr id="13326" name="AutoShape 39"/>
          <p:cNvCxnSpPr>
            <a:cxnSpLocks noChangeShapeType="1"/>
            <a:stCxn id="13325" idx="2"/>
            <a:endCxn id="53281" idx="0"/>
          </p:cNvCxnSpPr>
          <p:nvPr/>
        </p:nvCxnSpPr>
        <p:spPr bwMode="auto">
          <a:xfrm rot="16200000" flipH="1">
            <a:off x="5229225" y="2293938"/>
            <a:ext cx="357188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75" name="Rectangle 40"/>
          <p:cNvSpPr>
            <a:spLocks noChangeArrowheads="1"/>
          </p:cNvSpPr>
          <p:nvPr/>
        </p:nvSpPr>
        <p:spPr bwMode="auto">
          <a:xfrm>
            <a:off x="468313" y="981075"/>
            <a:ext cx="179387" cy="179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328" name="Text Box 42"/>
          <p:cNvSpPr txBox="1">
            <a:spLocks noChangeArrowheads="1"/>
          </p:cNvSpPr>
          <p:nvPr/>
        </p:nvSpPr>
        <p:spPr bwMode="auto">
          <a:xfrm>
            <a:off x="684213" y="909638"/>
            <a:ext cx="2097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/>
              <a:t>Taxonomy development</a:t>
            </a:r>
          </a:p>
        </p:txBody>
      </p:sp>
      <p:sp>
        <p:nvSpPr>
          <p:cNvPr id="13329" name="Line 3"/>
          <p:cNvSpPr>
            <a:spLocks noChangeShapeType="1"/>
          </p:cNvSpPr>
          <p:nvPr/>
        </p:nvSpPr>
        <p:spPr bwMode="auto">
          <a:xfrm>
            <a:off x="320675" y="6049963"/>
            <a:ext cx="851217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3330" name="Line 4"/>
          <p:cNvSpPr>
            <a:spLocks noChangeShapeType="1"/>
          </p:cNvSpPr>
          <p:nvPr/>
        </p:nvSpPr>
        <p:spPr bwMode="auto">
          <a:xfrm>
            <a:off x="301625" y="5735638"/>
            <a:ext cx="8529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6713" y="5602288"/>
            <a:ext cx="520700" cy="536575"/>
            <a:chOff x="260" y="3476"/>
            <a:chExt cx="328" cy="338"/>
          </a:xfrm>
        </p:grpSpPr>
        <p:sp>
          <p:nvSpPr>
            <p:cNvPr id="13393" name="Line 6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94" name="Text Box 7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2004</a:t>
              </a:r>
            </a:p>
          </p:txBody>
        </p:sp>
      </p:grpSp>
      <p:sp>
        <p:nvSpPr>
          <p:cNvPr id="53263" name="Oval 26"/>
          <p:cNvSpPr>
            <a:spLocks noChangeArrowheads="1"/>
          </p:cNvSpPr>
          <p:nvPr/>
        </p:nvSpPr>
        <p:spPr bwMode="auto">
          <a:xfrm>
            <a:off x="1671638" y="3883025"/>
            <a:ext cx="1511300" cy="877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Public Statements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(IFRS)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2700" y="5602288"/>
            <a:ext cx="520700" cy="536575"/>
            <a:chOff x="260" y="3476"/>
            <a:chExt cx="328" cy="338"/>
          </a:xfrm>
        </p:grpSpPr>
        <p:sp>
          <p:nvSpPr>
            <p:cNvPr id="13391" name="Line 12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92" name="Text Box 13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2006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06938" y="5602288"/>
            <a:ext cx="520700" cy="536575"/>
            <a:chOff x="260" y="3476"/>
            <a:chExt cx="328" cy="338"/>
          </a:xfrm>
        </p:grpSpPr>
        <p:sp>
          <p:nvSpPr>
            <p:cNvPr id="13389" name="Line 15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90" name="Text Box 16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2008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783263" y="5602288"/>
            <a:ext cx="520700" cy="536575"/>
            <a:chOff x="260" y="3476"/>
            <a:chExt cx="328" cy="338"/>
          </a:xfrm>
        </p:grpSpPr>
        <p:sp>
          <p:nvSpPr>
            <p:cNvPr id="13387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88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2009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629025" y="5602288"/>
            <a:ext cx="520700" cy="536575"/>
            <a:chOff x="260" y="3476"/>
            <a:chExt cx="328" cy="338"/>
          </a:xfrm>
        </p:grpSpPr>
        <p:sp>
          <p:nvSpPr>
            <p:cNvPr id="13385" name="Line 24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86" name="Text Box 25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2007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715140" y="5643578"/>
            <a:ext cx="520700" cy="536575"/>
            <a:chOff x="260" y="3476"/>
            <a:chExt cx="328" cy="338"/>
          </a:xfrm>
        </p:grpSpPr>
        <p:sp>
          <p:nvSpPr>
            <p:cNvPr id="13383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84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2010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572396" y="5643578"/>
            <a:ext cx="520700" cy="536575"/>
            <a:chOff x="260" y="3476"/>
            <a:chExt cx="328" cy="338"/>
          </a:xfrm>
        </p:grpSpPr>
        <p:sp>
          <p:nvSpPr>
            <p:cNvPr id="13381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82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2011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465263" y="5580063"/>
            <a:ext cx="520700" cy="536575"/>
            <a:chOff x="260" y="3476"/>
            <a:chExt cx="328" cy="338"/>
          </a:xfrm>
        </p:grpSpPr>
        <p:sp>
          <p:nvSpPr>
            <p:cNvPr id="13379" name="Line 12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3380" name="Text Box 13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cs typeface="Arial" charset="0"/>
                </a:rPr>
                <a:t>2005</a:t>
              </a:r>
            </a:p>
          </p:txBody>
        </p:sp>
      </p:grp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6164263" y="1993900"/>
            <a:ext cx="1438275" cy="877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Arial" charset="0"/>
              </a:rPr>
              <a:t>Mutual guarantee</a:t>
            </a:r>
          </a:p>
          <a:p>
            <a:pPr algn="ctr">
              <a:defRPr/>
            </a:pPr>
            <a:r>
              <a:rPr lang="en-US" sz="1200" dirty="0">
                <a:cs typeface="Arial" charset="0"/>
              </a:rPr>
              <a:t>Exchange offices</a:t>
            </a:r>
          </a:p>
        </p:txBody>
      </p:sp>
      <p:sp>
        <p:nvSpPr>
          <p:cNvPr id="13341" name="Text Box 32"/>
          <p:cNvSpPr txBox="1">
            <a:spLocks noChangeArrowheads="1"/>
          </p:cNvSpPr>
          <p:nvPr/>
        </p:nvSpPr>
        <p:spPr bwMode="auto">
          <a:xfrm>
            <a:off x="5618163" y="1252538"/>
            <a:ext cx="1666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Arial" charset="0"/>
              </a:rPr>
              <a:t>Nº Participants: &gt; 300</a:t>
            </a:r>
          </a:p>
          <a:p>
            <a:r>
              <a:rPr lang="en-GB" sz="1000">
                <a:cs typeface="Arial" charset="0"/>
              </a:rPr>
              <a:t>Nº Filings / year: &gt; 1000</a:t>
            </a:r>
          </a:p>
        </p:txBody>
      </p:sp>
      <p:cxnSp>
        <p:nvCxnSpPr>
          <p:cNvPr id="13342" name="AutoShape 39"/>
          <p:cNvCxnSpPr>
            <a:cxnSpLocks noChangeShapeType="1"/>
            <a:stCxn id="13341" idx="2"/>
            <a:endCxn id="96" idx="0"/>
          </p:cNvCxnSpPr>
          <p:nvPr/>
        </p:nvCxnSpPr>
        <p:spPr bwMode="auto">
          <a:xfrm rot="16200000" flipH="1">
            <a:off x="6496844" y="1607344"/>
            <a:ext cx="341312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7180263" y="1444625"/>
            <a:ext cx="1417637" cy="8159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sz="1200" dirty="0">
                <a:cs typeface="Arial" charset="0"/>
              </a:rPr>
              <a:t>ECB BSI and MRI</a:t>
            </a:r>
          </a:p>
          <a:p>
            <a:pPr algn="ctr">
              <a:defRPr/>
            </a:pPr>
            <a:r>
              <a:rPr lang="es-ES_tradnl" sz="1200" dirty="0" err="1">
                <a:cs typeface="Arial" charset="0"/>
              </a:rPr>
              <a:t>statistics</a:t>
            </a:r>
            <a:endParaRPr lang="es-ES_tradnl" sz="1200" dirty="0">
              <a:cs typeface="Arial" charset="0"/>
            </a:endParaRPr>
          </a:p>
        </p:txBody>
      </p:sp>
      <p:sp>
        <p:nvSpPr>
          <p:cNvPr id="110" name="Oval 29"/>
          <p:cNvSpPr>
            <a:spLocks noChangeArrowheads="1"/>
          </p:cNvSpPr>
          <p:nvPr/>
        </p:nvSpPr>
        <p:spPr bwMode="auto">
          <a:xfrm>
            <a:off x="7891463" y="687388"/>
            <a:ext cx="1601787" cy="1096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sz="1200" dirty="0">
                <a:cs typeface="Arial" charset="0"/>
              </a:rPr>
              <a:t>FINREP 2012</a:t>
            </a:r>
          </a:p>
          <a:p>
            <a:pPr algn="ctr">
              <a:defRPr/>
            </a:pPr>
            <a:r>
              <a:rPr lang="es-ES_tradnl" sz="1200" dirty="0">
                <a:cs typeface="Arial" charset="0"/>
              </a:rPr>
              <a:t>COREP 2012</a:t>
            </a:r>
          </a:p>
        </p:txBody>
      </p:sp>
      <p:grpSp>
        <p:nvGrpSpPr>
          <p:cNvPr id="10" name="62 Grupo"/>
          <p:cNvGrpSpPr>
            <a:grpSpLocks/>
          </p:cNvGrpSpPr>
          <p:nvPr/>
        </p:nvGrpSpPr>
        <p:grpSpPr bwMode="auto">
          <a:xfrm>
            <a:off x="0" y="1214422"/>
            <a:ext cx="9944894" cy="4443439"/>
            <a:chOff x="0" y="1214422"/>
            <a:chExt cx="9944894" cy="4443439"/>
          </a:xfrm>
        </p:grpSpPr>
        <p:grpSp>
          <p:nvGrpSpPr>
            <p:cNvPr id="11" name="127 Grupo"/>
            <p:cNvGrpSpPr>
              <a:grpSpLocks/>
            </p:cNvGrpSpPr>
            <p:nvPr/>
          </p:nvGrpSpPr>
          <p:grpSpPr bwMode="auto">
            <a:xfrm>
              <a:off x="468313" y="1270000"/>
              <a:ext cx="2514600" cy="307975"/>
              <a:chOff x="468313" y="1270000"/>
              <a:chExt cx="2514927" cy="307777"/>
            </a:xfrm>
          </p:grpSpPr>
          <p:sp>
            <p:nvSpPr>
              <p:cNvPr id="53277" name="Rectangle 45"/>
              <p:cNvSpPr>
                <a:spLocks noChangeArrowheads="1"/>
              </p:cNvSpPr>
              <p:nvPr/>
            </p:nvSpPr>
            <p:spPr bwMode="auto">
              <a:xfrm>
                <a:off x="468313" y="1341438"/>
                <a:ext cx="179387" cy="1793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78" name="Text Box 46"/>
              <p:cNvSpPr txBox="1">
                <a:spLocks noChangeArrowheads="1"/>
              </p:cNvSpPr>
              <p:nvPr/>
            </p:nvSpPr>
            <p:spPr bwMode="auto">
              <a:xfrm>
                <a:off x="684213" y="1270000"/>
                <a:ext cx="22990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0"/>
                  <a:t>Application / infrastructure</a:t>
                </a:r>
              </a:p>
            </p:txBody>
          </p:sp>
        </p:grpSp>
        <p:grpSp>
          <p:nvGrpSpPr>
            <p:cNvPr id="12" name="61 Grupo"/>
            <p:cNvGrpSpPr>
              <a:grpSpLocks/>
            </p:cNvGrpSpPr>
            <p:nvPr/>
          </p:nvGrpSpPr>
          <p:grpSpPr bwMode="auto">
            <a:xfrm>
              <a:off x="0" y="1214422"/>
              <a:ext cx="9944894" cy="4443439"/>
              <a:chOff x="0" y="1214422"/>
              <a:chExt cx="9944894" cy="4443439"/>
            </a:xfrm>
          </p:grpSpPr>
          <p:sp>
            <p:nvSpPr>
              <p:cNvPr id="60" name="Oval 21"/>
              <p:cNvSpPr>
                <a:spLocks noChangeArrowheads="1"/>
              </p:cNvSpPr>
              <p:nvPr/>
            </p:nvSpPr>
            <p:spPr bwMode="auto">
              <a:xfrm>
                <a:off x="0" y="5000636"/>
                <a:ext cx="1073150" cy="6572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XBRL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Prototype</a:t>
                </a:r>
              </a:p>
            </p:txBody>
          </p:sp>
          <p:sp>
            <p:nvSpPr>
              <p:cNvPr id="120" name="Oval 21"/>
              <p:cNvSpPr>
                <a:spLocks noChangeArrowheads="1"/>
              </p:cNvSpPr>
              <p:nvPr/>
            </p:nvSpPr>
            <p:spPr bwMode="auto">
              <a:xfrm>
                <a:off x="906463" y="4655904"/>
                <a:ext cx="1601788" cy="878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Basic XBRL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Infrastructure</a:t>
                </a:r>
              </a:p>
            </p:txBody>
          </p:sp>
          <p:sp>
            <p:nvSpPr>
              <p:cNvPr id="121" name="Oval 21"/>
              <p:cNvSpPr>
                <a:spLocks noChangeArrowheads="1"/>
              </p:cNvSpPr>
              <p:nvPr/>
            </p:nvSpPr>
            <p:spPr bwMode="auto">
              <a:xfrm>
                <a:off x="1465262" y="4011613"/>
                <a:ext cx="1456647" cy="8473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SIIF System</a:t>
                </a:r>
              </a:p>
            </p:txBody>
          </p:sp>
          <p:sp>
            <p:nvSpPr>
              <p:cNvPr id="122" name="Oval 21"/>
              <p:cNvSpPr>
                <a:spLocks noChangeArrowheads="1"/>
              </p:cNvSpPr>
              <p:nvPr/>
            </p:nvSpPr>
            <p:spPr bwMode="auto">
              <a:xfrm>
                <a:off x="4149725" y="3386138"/>
                <a:ext cx="1601788" cy="878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XBRL Formula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integration</a:t>
                </a:r>
              </a:p>
            </p:txBody>
          </p:sp>
          <p:sp>
            <p:nvSpPr>
              <p:cNvPr id="123" name="Oval 21"/>
              <p:cNvSpPr>
                <a:spLocks noChangeArrowheads="1"/>
              </p:cNvSpPr>
              <p:nvPr/>
            </p:nvSpPr>
            <p:spPr bwMode="auto">
              <a:xfrm>
                <a:off x="5489351" y="3153281"/>
                <a:ext cx="1601788" cy="49361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Taxonomy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viewer</a:t>
                </a:r>
              </a:p>
            </p:txBody>
          </p:sp>
          <p:sp>
            <p:nvSpPr>
              <p:cNvPr id="124" name="Oval 21"/>
              <p:cNvSpPr>
                <a:spLocks noChangeArrowheads="1"/>
              </p:cNvSpPr>
              <p:nvPr/>
            </p:nvSpPr>
            <p:spPr bwMode="auto">
              <a:xfrm>
                <a:off x="5957435" y="2587075"/>
                <a:ext cx="1601788" cy="51539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XBRL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Forms</a:t>
                </a:r>
              </a:p>
            </p:txBody>
          </p:sp>
          <p:sp>
            <p:nvSpPr>
              <p:cNvPr id="125" name="Oval 21"/>
              <p:cNvSpPr>
                <a:spLocks noChangeArrowheads="1"/>
              </p:cNvSpPr>
              <p:nvPr/>
            </p:nvSpPr>
            <p:spPr bwMode="auto">
              <a:xfrm>
                <a:off x="6305781" y="1781318"/>
                <a:ext cx="1601788" cy="878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Database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migration</a:t>
                </a:r>
              </a:p>
            </p:txBody>
          </p:sp>
          <p:sp>
            <p:nvSpPr>
              <p:cNvPr id="126" name="Oval 21"/>
              <p:cNvSpPr>
                <a:spLocks noChangeArrowheads="1"/>
              </p:cNvSpPr>
              <p:nvPr/>
            </p:nvSpPr>
            <p:spPr bwMode="auto">
              <a:xfrm>
                <a:off x="8343106" y="1214422"/>
                <a:ext cx="1601788" cy="878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Analysis DB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evolution</a:t>
                </a:r>
              </a:p>
            </p:txBody>
          </p:sp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2642394" y="3646897"/>
                <a:ext cx="1601788" cy="878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SIIF  Dimensions</a:t>
                </a:r>
              </a:p>
              <a:p>
                <a:pPr algn="ctr">
                  <a:defRPr/>
                </a:pPr>
                <a:r>
                  <a:rPr lang="en-US" sz="1200" dirty="0">
                    <a:cs typeface="Arial" charset="0"/>
                  </a:rPr>
                  <a:t>Evolution</a:t>
                </a:r>
              </a:p>
            </p:txBody>
          </p:sp>
        </p:grpSp>
      </p:grpSp>
      <p:grpSp>
        <p:nvGrpSpPr>
          <p:cNvPr id="63" name="Group 17"/>
          <p:cNvGrpSpPr>
            <a:grpSpLocks/>
          </p:cNvGrpSpPr>
          <p:nvPr/>
        </p:nvGrpSpPr>
        <p:grpSpPr bwMode="auto">
          <a:xfrm>
            <a:off x="8215338" y="5643578"/>
            <a:ext cx="520700" cy="536575"/>
            <a:chOff x="260" y="3476"/>
            <a:chExt cx="328" cy="338"/>
          </a:xfrm>
        </p:grpSpPr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424" y="3476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260" y="3641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dirty="0" smtClean="0">
                  <a:cs typeface="Arial" charset="0"/>
                </a:rPr>
                <a:t>2012</a:t>
              </a:r>
              <a:endParaRPr lang="es-ES_tradnl" sz="1200" dirty="0">
                <a:cs typeface="Arial" charset="0"/>
              </a:endParaRPr>
            </a:p>
          </p:txBody>
        </p:sp>
      </p:grp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7542212" y="1500174"/>
            <a:ext cx="1601788" cy="87812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dirty="0" smtClean="0">
                <a:cs typeface="Arial" charset="0"/>
              </a:rPr>
              <a:t>Model editor</a:t>
            </a:r>
            <a:endParaRPr lang="en-US" sz="1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 bwMode="auto">
          <a:xfrm>
            <a:off x="2637519" y="1524000"/>
            <a:ext cx="6360431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55" name="54 Rectángulo"/>
          <p:cNvSpPr/>
          <p:nvPr/>
        </p:nvSpPr>
        <p:spPr bwMode="auto">
          <a:xfrm>
            <a:off x="2925195" y="1828800"/>
            <a:ext cx="4923406" cy="259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SIIF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344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936B94-2D66-4529-97FF-6EA6F3DEEB12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1434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 for the Exchange of Financial Information –REPORTING PROCESS</a:t>
            </a:r>
          </a:p>
        </p:txBody>
      </p:sp>
      <p:pic>
        <p:nvPicPr>
          <p:cNvPr id="14346" name="Picture 3" descr="C:\WINNT\Profiles\infvmp\Archivos temporales de Internet\Content.IE5\OL71NIVJ\MCj043161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4063"/>
            <a:ext cx="12954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Rectángulo"/>
          <p:cNvSpPr/>
          <p:nvPr/>
        </p:nvSpPr>
        <p:spPr bwMode="auto">
          <a:xfrm>
            <a:off x="2925194" y="4419600"/>
            <a:ext cx="5819097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600" i="1" dirty="0">
                <a:solidFill>
                  <a:schemeClr val="bg1"/>
                </a:solidFill>
              </a:rPr>
              <a:t>Multi-channel / Multi-protocol </a:t>
            </a:r>
          </a:p>
          <a:p>
            <a:pPr algn="ctr">
              <a:defRPr/>
            </a:pPr>
            <a:r>
              <a:rPr lang="en-GB" sz="1600" i="1" dirty="0">
                <a:solidFill>
                  <a:schemeClr val="bg1"/>
                </a:solidFill>
              </a:rPr>
              <a:t>C</a:t>
            </a:r>
            <a:r>
              <a:rPr lang="en-GB" sz="1600" dirty="0">
                <a:solidFill>
                  <a:schemeClr val="bg1"/>
                </a:solidFill>
              </a:rPr>
              <a:t>ommunication architecture</a:t>
            </a:r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 rot="5400000" flipV="1">
            <a:off x="1157288" y="1587"/>
            <a:ext cx="431800" cy="22828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en-GB" sz="1400" b="0" dirty="0">
                <a:solidFill>
                  <a:schemeClr val="tx2"/>
                </a:solidFill>
                <a:latin typeface="Arial Black" pitchFamily="34" charset="0"/>
              </a:rPr>
              <a:t>Financial Institutions</a:t>
            </a:r>
          </a:p>
        </p:txBody>
      </p:sp>
      <p:sp>
        <p:nvSpPr>
          <p:cNvPr id="50" name="AutoShape 43"/>
          <p:cNvSpPr>
            <a:spLocks noChangeArrowheads="1"/>
          </p:cNvSpPr>
          <p:nvPr/>
        </p:nvSpPr>
        <p:spPr bwMode="auto">
          <a:xfrm rot="5400000" flipV="1">
            <a:off x="5572919" y="-2008981"/>
            <a:ext cx="431800" cy="6303962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en-GB" sz="1400" b="0">
                <a:solidFill>
                  <a:schemeClr val="tx2"/>
                </a:solidFill>
                <a:latin typeface="Arial Black" pitchFamily="34" charset="0"/>
              </a:rPr>
              <a:t>Banco de España</a:t>
            </a:r>
          </a:p>
        </p:txBody>
      </p:sp>
      <p:sp>
        <p:nvSpPr>
          <p:cNvPr id="61" name="60 Rectángulo"/>
          <p:cNvSpPr/>
          <p:nvPr/>
        </p:nvSpPr>
        <p:spPr bwMode="auto">
          <a:xfrm>
            <a:off x="5480211" y="2209800"/>
            <a:ext cx="1974689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Submissions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63" name="62 Flecha derecha"/>
          <p:cNvSpPr/>
          <p:nvPr/>
        </p:nvSpPr>
        <p:spPr bwMode="auto">
          <a:xfrm flipH="1">
            <a:off x="1181100" y="2597150"/>
            <a:ext cx="1866900" cy="1054100"/>
          </a:xfrm>
          <a:prstGeom prst="rightArrow">
            <a:avLst/>
          </a:prstGeom>
          <a:ln w="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Validation results</a:t>
            </a:r>
          </a:p>
        </p:txBody>
      </p:sp>
      <p:sp>
        <p:nvSpPr>
          <p:cNvPr id="57" name="56 Flecha derecha"/>
          <p:cNvSpPr/>
          <p:nvPr/>
        </p:nvSpPr>
        <p:spPr bwMode="auto">
          <a:xfrm>
            <a:off x="1295400" y="1790700"/>
            <a:ext cx="1752600" cy="1143000"/>
          </a:xfrm>
          <a:prstGeom prst="rightArrow">
            <a:avLst/>
          </a:prstGeom>
          <a:ln w="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XBRL filings</a:t>
            </a:r>
          </a:p>
        </p:txBody>
      </p:sp>
      <p:grpSp>
        <p:nvGrpSpPr>
          <p:cNvPr id="3" name="24 Grupo"/>
          <p:cNvGrpSpPr>
            <a:grpSpLocks/>
          </p:cNvGrpSpPr>
          <p:nvPr/>
        </p:nvGrpSpPr>
        <p:grpSpPr bwMode="auto">
          <a:xfrm>
            <a:off x="3581400" y="2209800"/>
            <a:ext cx="4025900" cy="2003425"/>
            <a:chOff x="3581399" y="2209800"/>
            <a:chExt cx="4025901" cy="2002971"/>
          </a:xfrm>
        </p:grpSpPr>
        <p:sp>
          <p:nvSpPr>
            <p:cNvPr id="52" name="51 Cilindro"/>
            <p:cNvSpPr/>
            <p:nvPr/>
          </p:nvSpPr>
          <p:spPr bwMode="auto">
            <a:xfrm>
              <a:off x="5834063" y="3504906"/>
              <a:ext cx="1773237" cy="707865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/>
                <a:t>Main</a:t>
              </a:r>
            </a:p>
            <a:p>
              <a:pPr algn="ctr">
                <a:defRPr/>
              </a:pPr>
              <a:r>
                <a:rPr lang="en-GB" sz="1400" dirty="0"/>
                <a:t>Data repository</a:t>
              </a:r>
            </a:p>
          </p:txBody>
        </p:sp>
        <p:sp>
          <p:nvSpPr>
            <p:cNvPr id="54" name="53 Cilindro"/>
            <p:cNvSpPr/>
            <p:nvPr/>
          </p:nvSpPr>
          <p:spPr bwMode="auto">
            <a:xfrm>
              <a:off x="3924299" y="3504906"/>
              <a:ext cx="1447800" cy="707865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/>
                <a:t>XBRL</a:t>
              </a:r>
            </a:p>
            <a:p>
              <a:pPr algn="ctr">
                <a:defRPr/>
              </a:pPr>
              <a:r>
                <a:rPr lang="en-GB" sz="1400" dirty="0"/>
                <a:t>Metadata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 bwMode="auto">
            <a:xfrm>
              <a:off x="3581399" y="2209800"/>
              <a:ext cx="1898811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XBRL Formula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Validation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Process</a:t>
              </a:r>
            </a:p>
          </p:txBody>
        </p:sp>
        <p:sp>
          <p:nvSpPr>
            <p:cNvPr id="67" name="66 Flecha arriba"/>
            <p:cNvSpPr/>
            <p:nvPr/>
          </p:nvSpPr>
          <p:spPr bwMode="auto">
            <a:xfrm>
              <a:off x="4267200" y="3008143"/>
              <a:ext cx="381000" cy="568096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68 Flecha arriba"/>
            <p:cNvSpPr/>
            <p:nvPr/>
          </p:nvSpPr>
          <p:spPr bwMode="auto">
            <a:xfrm rot="18130754">
              <a:off x="5406934" y="2840556"/>
              <a:ext cx="381000" cy="108842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0" name="69 Flecha arriba"/>
          <p:cNvSpPr/>
          <p:nvPr/>
        </p:nvSpPr>
        <p:spPr bwMode="auto">
          <a:xfrm rot="10800000" flipH="1">
            <a:off x="6559550" y="3008141"/>
            <a:ext cx="304800" cy="568097"/>
          </a:xfrm>
          <a:prstGeom prst="up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67 Flecha arriba"/>
          <p:cNvSpPr/>
          <p:nvPr/>
        </p:nvSpPr>
        <p:spPr bwMode="auto">
          <a:xfrm rot="3354726">
            <a:off x="5250832" y="2901808"/>
            <a:ext cx="381000" cy="91537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" name="25 Grupo"/>
          <p:cNvGrpSpPr>
            <a:grpSpLocks/>
          </p:cNvGrpSpPr>
          <p:nvPr/>
        </p:nvGrpSpPr>
        <p:grpSpPr bwMode="auto">
          <a:xfrm>
            <a:off x="7454900" y="2362200"/>
            <a:ext cx="1485900" cy="1662113"/>
            <a:chOff x="7454900" y="2362200"/>
            <a:chExt cx="1485903" cy="1662566"/>
          </a:xfrm>
        </p:grpSpPr>
        <p:sp>
          <p:nvSpPr>
            <p:cNvPr id="64" name="63 Rectángulo"/>
            <p:cNvSpPr/>
            <p:nvPr/>
          </p:nvSpPr>
          <p:spPr bwMode="auto">
            <a:xfrm>
              <a:off x="8045113" y="2362200"/>
              <a:ext cx="895690" cy="16625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Other applications</a:t>
              </a:r>
            </a:p>
          </p:txBody>
        </p:sp>
        <p:sp>
          <p:nvSpPr>
            <p:cNvPr id="66" name="65 Flecha izquierda y derecha"/>
            <p:cNvSpPr/>
            <p:nvPr/>
          </p:nvSpPr>
          <p:spPr bwMode="auto">
            <a:xfrm>
              <a:off x="7454900" y="3650683"/>
              <a:ext cx="774700" cy="374083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29 Grupo"/>
          <p:cNvGrpSpPr/>
          <p:nvPr/>
        </p:nvGrpSpPr>
        <p:grpSpPr>
          <a:xfrm>
            <a:off x="7397785" y="906462"/>
            <a:ext cx="1600165" cy="1565277"/>
            <a:chOff x="7397785" y="906462"/>
            <a:chExt cx="1600165" cy="1565277"/>
          </a:xfrm>
        </p:grpSpPr>
        <p:pic>
          <p:nvPicPr>
            <p:cNvPr id="27" name="Picture 2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7788" y="906462"/>
              <a:ext cx="1300162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Flecha izquierda y derecha"/>
            <p:cNvSpPr/>
            <p:nvPr/>
          </p:nvSpPr>
          <p:spPr bwMode="auto">
            <a:xfrm rot="18845068">
              <a:off x="7159625" y="1814549"/>
              <a:ext cx="895350" cy="419029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30" name="29 Rectángulo"/>
          <p:cNvSpPr/>
          <p:nvPr/>
        </p:nvSpPr>
        <p:spPr bwMode="auto">
          <a:xfrm>
            <a:off x="2143108" y="4071942"/>
            <a:ext cx="3286148" cy="21431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800" i="1" dirty="0">
                <a:solidFill>
                  <a:schemeClr val="bg1"/>
                </a:solidFill>
              </a:rPr>
              <a:t>Helper services</a:t>
            </a:r>
          </a:p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en-GB" sz="1600" dirty="0">
                <a:solidFill>
                  <a:schemeClr val="bg1"/>
                </a:solidFill>
              </a:rPr>
              <a:t> Fulfilment state </a:t>
            </a:r>
            <a:r>
              <a:rPr lang="en-GB" sz="1600" dirty="0" smtClean="0">
                <a:solidFill>
                  <a:schemeClr val="bg1"/>
                </a:solidFill>
              </a:rPr>
              <a:t>querying 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 Pre-validation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XBRL viewer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XBRL on-line forms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Taxonomy </a:t>
            </a:r>
            <a:r>
              <a:rPr lang="en-GB" sz="1600" dirty="0" smtClean="0">
                <a:solidFill>
                  <a:schemeClr val="bg1"/>
                </a:solidFill>
              </a:rPr>
              <a:t>browsing</a:t>
            </a:r>
          </a:p>
          <a:p>
            <a:pPr>
              <a:buFontTx/>
              <a:buChar char="-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 Conversion tool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786058"/>
            <a:ext cx="6427791" cy="871538"/>
          </a:xfrm>
        </p:spPr>
        <p:txBody>
          <a:bodyPr/>
          <a:lstStyle/>
          <a:p>
            <a:pPr algn="ctr"/>
            <a:r>
              <a:rPr lang="en-US" dirty="0" smtClean="0"/>
              <a:t>Benefits of XBRL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6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F394BD-312E-42E9-A48D-8C52180ABCEF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96863" y="3694113"/>
            <a:ext cx="8637587" cy="2232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r>
              <a:rPr lang="en-US" b="0" i="1">
                <a:latin typeface="Arial" charset="0"/>
                <a:ea typeface="ＭＳ Ｐゴシック" pitchFamily="1" charset="-128"/>
              </a:rPr>
              <a:t>Commercial bank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96863" y="1462088"/>
            <a:ext cx="86375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/>
            <a:r>
              <a:rPr lang="en-US" b="0" i="1" dirty="0" smtClean="0">
                <a:latin typeface="Arial" charset="0"/>
                <a:ea typeface="ＭＳ Ｐゴシック" pitchFamily="1" charset="-128"/>
              </a:rPr>
              <a:t>Supervisor</a:t>
            </a:r>
            <a:endParaRPr lang="en-US" b="0" i="1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a new regulation law (classic approach)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08550" y="1641475"/>
            <a:ext cx="1313603" cy="1128713"/>
            <a:chOff x="2989" y="1268"/>
            <a:chExt cx="967" cy="948"/>
          </a:xfrm>
        </p:grpSpPr>
        <p:pic>
          <p:nvPicPr>
            <p:cNvPr id="72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4" y="1268"/>
              <a:ext cx="40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989" y="1480"/>
              <a:ext cx="967" cy="736"/>
              <a:chOff x="494" y="1616"/>
              <a:chExt cx="967" cy="736"/>
            </a:xfrm>
          </p:grpSpPr>
          <p:sp>
            <p:nvSpPr>
              <p:cNvPr id="7241" name="Text Box 8"/>
              <p:cNvSpPr txBox="1">
                <a:spLocks noChangeArrowheads="1"/>
              </p:cNvSpPr>
              <p:nvPr/>
            </p:nvSpPr>
            <p:spPr bwMode="auto">
              <a:xfrm>
                <a:off x="494" y="2069"/>
                <a:ext cx="967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>
                    <a:latin typeface="Arial" charset="0"/>
                    <a:ea typeface="ＭＳ Ｐゴシック" pitchFamily="1" charset="-128"/>
                  </a:rPr>
                  <a:t>IT developer</a:t>
                </a:r>
              </a:p>
            </p:txBody>
          </p:sp>
          <p:pic>
            <p:nvPicPr>
              <p:cNvPr id="7242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3" y="1616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500" y="1893888"/>
            <a:ext cx="1727200" cy="1093787"/>
            <a:chOff x="2200" y="1570"/>
            <a:chExt cx="1088" cy="689"/>
          </a:xfrm>
        </p:grpSpPr>
        <p:sp>
          <p:nvSpPr>
            <p:cNvPr id="7235" name="AutoShape 11"/>
            <p:cNvSpPr>
              <a:spLocks noChangeArrowheads="1"/>
            </p:cNvSpPr>
            <p:nvPr/>
          </p:nvSpPr>
          <p:spPr bwMode="auto">
            <a:xfrm>
              <a:off x="2200" y="1706"/>
              <a:ext cx="1088" cy="182"/>
            </a:xfrm>
            <a:prstGeom prst="rightArrow">
              <a:avLst>
                <a:gd name="adj1" fmla="val 59343"/>
                <a:gd name="adj2" fmla="val 824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321" y="1570"/>
              <a:ext cx="824" cy="689"/>
              <a:chOff x="779" y="1616"/>
              <a:chExt cx="824" cy="689"/>
            </a:xfrm>
          </p:grpSpPr>
          <p:pic>
            <p:nvPicPr>
              <p:cNvPr id="7237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66" y="1616"/>
                <a:ext cx="29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8" name="Text Box 14"/>
              <p:cNvSpPr txBox="1">
                <a:spLocks noChangeArrowheads="1"/>
              </p:cNvSpPr>
              <p:nvPr/>
            </p:nvSpPr>
            <p:spPr bwMode="auto">
              <a:xfrm>
                <a:off x="779" y="1979"/>
                <a:ext cx="82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System</a:t>
                </a:r>
              </a:p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requirements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81113" y="2543175"/>
            <a:ext cx="1446212" cy="1298575"/>
            <a:chOff x="807" y="1979"/>
            <a:chExt cx="911" cy="818"/>
          </a:xfrm>
        </p:grpSpPr>
        <p:sp>
          <p:nvSpPr>
            <p:cNvPr id="7231" name="AutoShape 17"/>
            <p:cNvSpPr>
              <a:spLocks noChangeArrowheads="1"/>
            </p:cNvSpPr>
            <p:nvPr/>
          </p:nvSpPr>
          <p:spPr bwMode="auto">
            <a:xfrm rot="2764424">
              <a:off x="839" y="2070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807" y="2296"/>
              <a:ext cx="911" cy="501"/>
              <a:chOff x="761" y="1616"/>
              <a:chExt cx="911" cy="501"/>
            </a:xfrm>
          </p:grpSpPr>
          <p:pic>
            <p:nvPicPr>
              <p:cNvPr id="7233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66" y="1616"/>
                <a:ext cx="29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4" name="Text Box 20"/>
              <p:cNvSpPr txBox="1">
                <a:spLocks noChangeArrowheads="1"/>
              </p:cNvSpPr>
              <p:nvPr/>
            </p:nvSpPr>
            <p:spPr bwMode="auto">
              <a:xfrm>
                <a:off x="761" y="1787"/>
                <a:ext cx="91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 dirty="0">
                    <a:latin typeface="Arial" charset="0"/>
                    <a:ea typeface="ＭＳ Ｐゴシック" pitchFamily="1" charset="-128"/>
                  </a:rPr>
                  <a:t>Regulation law</a:t>
                </a:r>
              </a:p>
              <a:p>
                <a:pPr algn="ctr" eaLnBrk="0" hangingPunct="0"/>
                <a:endParaRPr lang="en-US" sz="1400" i="1" dirty="0"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787900" y="4519613"/>
            <a:ext cx="1606550" cy="1058862"/>
            <a:chOff x="2989" y="1327"/>
            <a:chExt cx="1183" cy="889"/>
          </a:xfrm>
        </p:grpSpPr>
        <p:pic>
          <p:nvPicPr>
            <p:cNvPr id="7225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1" y="1327"/>
              <a:ext cx="401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989" y="1480"/>
              <a:ext cx="967" cy="736"/>
              <a:chOff x="494" y="1616"/>
              <a:chExt cx="967" cy="736"/>
            </a:xfrm>
          </p:grpSpPr>
          <p:sp>
            <p:nvSpPr>
              <p:cNvPr id="7227" name="Text Box 25"/>
              <p:cNvSpPr txBox="1">
                <a:spLocks noChangeArrowheads="1"/>
              </p:cNvSpPr>
              <p:nvPr/>
            </p:nvSpPr>
            <p:spPr bwMode="auto">
              <a:xfrm>
                <a:off x="494" y="2069"/>
                <a:ext cx="967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>
                    <a:latin typeface="Arial" charset="0"/>
                    <a:ea typeface="ＭＳ Ｐゴシック" pitchFamily="1" charset="-128"/>
                  </a:rPr>
                  <a:t>IT developer</a:t>
                </a:r>
              </a:p>
            </p:txBody>
          </p:sp>
          <p:pic>
            <p:nvPicPr>
              <p:cNvPr id="7228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3" y="1616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73 Grupo"/>
          <p:cNvGrpSpPr/>
          <p:nvPr/>
        </p:nvGrpSpPr>
        <p:grpSpPr>
          <a:xfrm>
            <a:off x="538163" y="1641872"/>
            <a:ext cx="1006475" cy="1372791"/>
            <a:chOff x="538163" y="1641872"/>
            <a:chExt cx="1006475" cy="1372791"/>
          </a:xfrm>
        </p:grpSpPr>
        <p:sp>
          <p:nvSpPr>
            <p:cNvPr id="7243" name="PubPieSlice"/>
            <p:cNvSpPr>
              <a:spLocks noEditPoints="1" noChangeArrowheads="1"/>
            </p:cNvSpPr>
            <p:nvPr/>
          </p:nvSpPr>
          <p:spPr bwMode="auto">
            <a:xfrm>
              <a:off x="1076325" y="1641872"/>
              <a:ext cx="409576" cy="379421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0"/>
                <a:gd name="G4" fmla="cos 10800 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538163" y="1893888"/>
              <a:ext cx="1006475" cy="1120775"/>
              <a:chOff x="603" y="1616"/>
              <a:chExt cx="742" cy="940"/>
            </a:xfrm>
          </p:grpSpPr>
          <p:sp>
            <p:nvSpPr>
              <p:cNvPr id="7223" name="Text Box 30"/>
              <p:cNvSpPr txBox="1">
                <a:spLocks noChangeArrowheads="1"/>
              </p:cNvSpPr>
              <p:nvPr/>
            </p:nvSpPr>
            <p:spPr bwMode="auto">
              <a:xfrm>
                <a:off x="603" y="2069"/>
                <a:ext cx="74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latin typeface="Arial" charset="0"/>
                    <a:ea typeface="ＭＳ Ｐゴシック" pitchFamily="1" charset="-128"/>
                  </a:rPr>
                  <a:t>Business</a:t>
                </a:r>
              </a:p>
              <a:p>
                <a:pPr algn="ctr" eaLnBrk="0" hangingPunct="0"/>
                <a:r>
                  <a:rPr lang="en-US" sz="1600" b="0" dirty="0">
                    <a:latin typeface="Arial" charset="0"/>
                    <a:ea typeface="ＭＳ Ｐゴシック" pitchFamily="1" charset="-128"/>
                  </a:rPr>
                  <a:t>user</a:t>
                </a:r>
              </a:p>
            </p:txBody>
          </p:sp>
          <p:pic>
            <p:nvPicPr>
              <p:cNvPr id="7224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3" y="1616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222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1893888"/>
            <a:ext cx="7413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8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270376"/>
            <a:ext cx="7413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2195513" y="3983038"/>
            <a:ext cx="1090612" cy="1595437"/>
            <a:chOff x="1383" y="2886"/>
            <a:chExt cx="687" cy="1005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383" y="3224"/>
              <a:ext cx="687" cy="667"/>
              <a:chOff x="1854" y="1372"/>
              <a:chExt cx="803" cy="889"/>
            </a:xfrm>
          </p:grpSpPr>
          <p:pic>
            <p:nvPicPr>
              <p:cNvPr id="7212" name="Picture 3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90" y="1372"/>
                <a:ext cx="36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854" y="1525"/>
                <a:ext cx="784" cy="736"/>
                <a:chOff x="584" y="1616"/>
                <a:chExt cx="784" cy="736"/>
              </a:xfrm>
            </p:grpSpPr>
            <p:sp>
              <p:nvSpPr>
                <p:cNvPr id="721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84" y="2069"/>
                  <a:ext cx="784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IT analyst</a:t>
                  </a:r>
                </a:p>
              </p:txBody>
            </p:sp>
            <p:pic>
              <p:nvPicPr>
                <p:cNvPr id="7215" name="Picture 4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93" y="1616"/>
                  <a:ext cx="374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211" name="AutoShape 43"/>
            <p:cNvSpPr>
              <a:spLocks noChangeArrowheads="1"/>
            </p:cNvSpPr>
            <p:nvPr/>
          </p:nvSpPr>
          <p:spPr bwMode="auto">
            <a:xfrm rot="2764424">
              <a:off x="1338" y="2977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419475" y="4559300"/>
            <a:ext cx="1727200" cy="1093788"/>
            <a:chOff x="2200" y="1570"/>
            <a:chExt cx="1088" cy="689"/>
          </a:xfrm>
        </p:grpSpPr>
        <p:sp>
          <p:nvSpPr>
            <p:cNvPr id="7206" name="AutoShape 45"/>
            <p:cNvSpPr>
              <a:spLocks noChangeArrowheads="1"/>
            </p:cNvSpPr>
            <p:nvPr/>
          </p:nvSpPr>
          <p:spPr bwMode="auto">
            <a:xfrm>
              <a:off x="2200" y="1706"/>
              <a:ext cx="1088" cy="182"/>
            </a:xfrm>
            <a:prstGeom prst="rightArrow">
              <a:avLst>
                <a:gd name="adj1" fmla="val 59343"/>
                <a:gd name="adj2" fmla="val 824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2321" y="1570"/>
              <a:ext cx="824" cy="689"/>
              <a:chOff x="779" y="1616"/>
              <a:chExt cx="824" cy="689"/>
            </a:xfrm>
          </p:grpSpPr>
          <p:pic>
            <p:nvPicPr>
              <p:cNvPr id="7208" name="Picture 4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66" y="1616"/>
                <a:ext cx="29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9" name="Text Box 48"/>
              <p:cNvSpPr txBox="1">
                <a:spLocks noChangeArrowheads="1"/>
              </p:cNvSpPr>
              <p:nvPr/>
            </p:nvSpPr>
            <p:spPr bwMode="auto">
              <a:xfrm>
                <a:off x="779" y="1979"/>
                <a:ext cx="82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System</a:t>
                </a:r>
              </a:p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requirements</a:t>
                </a:r>
              </a:p>
            </p:txBody>
          </p:sp>
        </p:grp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6227763" y="4559300"/>
            <a:ext cx="1727200" cy="981075"/>
            <a:chOff x="3787" y="1570"/>
            <a:chExt cx="1088" cy="618"/>
          </a:xfrm>
        </p:grpSpPr>
        <p:sp>
          <p:nvSpPr>
            <p:cNvPr id="7200" name="AutoShape 50"/>
            <p:cNvSpPr>
              <a:spLocks noChangeArrowheads="1"/>
            </p:cNvSpPr>
            <p:nvPr/>
          </p:nvSpPr>
          <p:spPr bwMode="auto">
            <a:xfrm>
              <a:off x="3787" y="1706"/>
              <a:ext cx="1088" cy="182"/>
            </a:xfrm>
            <a:prstGeom prst="rightArrow">
              <a:avLst>
                <a:gd name="adj1" fmla="val 49454"/>
                <a:gd name="adj2" fmla="val 917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4241" y="1570"/>
              <a:ext cx="395" cy="618"/>
              <a:chOff x="4122" y="1570"/>
              <a:chExt cx="395" cy="618"/>
            </a:xfrm>
          </p:grpSpPr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4168" y="1570"/>
                <a:ext cx="304" cy="363"/>
                <a:chOff x="4230" y="1570"/>
                <a:chExt cx="304" cy="363"/>
              </a:xfrm>
            </p:grpSpPr>
            <p:pic>
              <p:nvPicPr>
                <p:cNvPr id="7204" name="Picture 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41" y="1570"/>
                  <a:ext cx="293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0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30" y="1698"/>
                  <a:ext cx="18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C</a:t>
                  </a:r>
                </a:p>
              </p:txBody>
            </p:sp>
          </p:grpSp>
          <p:sp>
            <p:nvSpPr>
              <p:cNvPr id="7203" name="Text Box 55"/>
              <p:cNvSpPr txBox="1">
                <a:spLocks noChangeArrowheads="1"/>
              </p:cNvSpPr>
              <p:nvPr/>
            </p:nvSpPr>
            <p:spPr bwMode="auto">
              <a:xfrm>
                <a:off x="4122" y="1996"/>
                <a:ext cx="3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Code</a:t>
                </a:r>
              </a:p>
            </p:txBody>
          </p:sp>
        </p:grpSp>
      </p:grpSp>
      <p:sp>
        <p:nvSpPr>
          <p:cNvPr id="7182" name="Line 56"/>
          <p:cNvSpPr>
            <a:spLocks noChangeShapeType="1"/>
          </p:cNvSpPr>
          <p:nvPr/>
        </p:nvSpPr>
        <p:spPr bwMode="auto">
          <a:xfrm>
            <a:off x="250825" y="3694113"/>
            <a:ext cx="8713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6300788" y="1966913"/>
            <a:ext cx="1727200" cy="981075"/>
            <a:chOff x="3787" y="1570"/>
            <a:chExt cx="1088" cy="618"/>
          </a:xfrm>
        </p:grpSpPr>
        <p:sp>
          <p:nvSpPr>
            <p:cNvPr id="7194" name="AutoShape 58"/>
            <p:cNvSpPr>
              <a:spLocks noChangeArrowheads="1"/>
            </p:cNvSpPr>
            <p:nvPr/>
          </p:nvSpPr>
          <p:spPr bwMode="auto">
            <a:xfrm>
              <a:off x="3787" y="1706"/>
              <a:ext cx="1088" cy="182"/>
            </a:xfrm>
            <a:prstGeom prst="rightArrow">
              <a:avLst>
                <a:gd name="adj1" fmla="val 49454"/>
                <a:gd name="adj2" fmla="val 917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4241" y="1570"/>
              <a:ext cx="395" cy="618"/>
              <a:chOff x="4122" y="1570"/>
              <a:chExt cx="395" cy="618"/>
            </a:xfrm>
          </p:grpSpPr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4168" y="1570"/>
                <a:ext cx="304" cy="363"/>
                <a:chOff x="4230" y="1570"/>
                <a:chExt cx="304" cy="363"/>
              </a:xfrm>
            </p:grpSpPr>
            <p:pic>
              <p:nvPicPr>
                <p:cNvPr id="7198" name="Picture 6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41" y="1570"/>
                  <a:ext cx="293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230" y="1698"/>
                  <a:ext cx="18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C</a:t>
                  </a:r>
                </a:p>
              </p:txBody>
            </p:sp>
          </p:grpSp>
          <p:sp>
            <p:nvSpPr>
              <p:cNvPr id="7197" name="Text Box 63"/>
              <p:cNvSpPr txBox="1">
                <a:spLocks noChangeArrowheads="1"/>
              </p:cNvSpPr>
              <p:nvPr/>
            </p:nvSpPr>
            <p:spPr bwMode="auto">
              <a:xfrm>
                <a:off x="4122" y="1996"/>
                <a:ext cx="3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Code</a:t>
                </a:r>
              </a:p>
            </p:txBody>
          </p:sp>
        </p:grpSp>
      </p:grp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2268538" y="1689100"/>
            <a:ext cx="1414462" cy="1284288"/>
            <a:chOff x="1429" y="1441"/>
            <a:chExt cx="891" cy="809"/>
          </a:xfrm>
        </p:grpSpPr>
        <p:sp>
          <p:nvSpPr>
            <p:cNvPr id="7188" name="AutoShape 65"/>
            <p:cNvSpPr>
              <a:spLocks noChangeArrowheads="1"/>
            </p:cNvSpPr>
            <p:nvPr/>
          </p:nvSpPr>
          <p:spPr bwMode="auto">
            <a:xfrm rot="-2023380">
              <a:off x="1429" y="2069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1606" y="1441"/>
              <a:ext cx="714" cy="679"/>
              <a:chOff x="1854" y="1355"/>
              <a:chExt cx="835" cy="906"/>
            </a:xfrm>
          </p:grpSpPr>
          <p:pic>
            <p:nvPicPr>
              <p:cNvPr id="7190" name="Picture 6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21" y="1355"/>
                <a:ext cx="368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68"/>
              <p:cNvGrpSpPr>
                <a:grpSpLocks/>
              </p:cNvGrpSpPr>
              <p:nvPr/>
            </p:nvGrpSpPr>
            <p:grpSpPr bwMode="auto">
              <a:xfrm>
                <a:off x="1854" y="1525"/>
                <a:ext cx="784" cy="736"/>
                <a:chOff x="584" y="1616"/>
                <a:chExt cx="784" cy="736"/>
              </a:xfrm>
            </p:grpSpPr>
            <p:sp>
              <p:nvSpPr>
                <p:cNvPr id="719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84" y="2069"/>
                  <a:ext cx="784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IT analyst</a:t>
                  </a:r>
                </a:p>
              </p:txBody>
            </p:sp>
            <p:pic>
              <p:nvPicPr>
                <p:cNvPr id="7193" name="Picture 7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93" y="1616"/>
                  <a:ext cx="374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72" name="71 Flecha abajo"/>
          <p:cNvSpPr/>
          <p:nvPr/>
        </p:nvSpPr>
        <p:spPr bwMode="auto">
          <a:xfrm rot="10800000">
            <a:off x="8001000" y="3037114"/>
            <a:ext cx="500743" cy="104502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76 Grupo"/>
          <p:cNvGrpSpPr/>
          <p:nvPr/>
        </p:nvGrpSpPr>
        <p:grpSpPr>
          <a:xfrm>
            <a:off x="900113" y="3983037"/>
            <a:ext cx="1006475" cy="1768476"/>
            <a:chOff x="900113" y="3983037"/>
            <a:chExt cx="1006475" cy="1768476"/>
          </a:xfrm>
        </p:grpSpPr>
        <p:sp>
          <p:nvSpPr>
            <p:cNvPr id="7230" name="AutoShape 21"/>
            <p:cNvSpPr>
              <a:spLocks noChangeArrowheads="1"/>
            </p:cNvSpPr>
            <p:nvPr/>
          </p:nvSpPr>
          <p:spPr bwMode="auto">
            <a:xfrm rot="7779873">
              <a:off x="1331913" y="4127500"/>
              <a:ext cx="576263" cy="287337"/>
            </a:xfrm>
            <a:prstGeom prst="right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" name="75 Grupo"/>
            <p:cNvGrpSpPr/>
            <p:nvPr/>
          </p:nvGrpSpPr>
          <p:grpSpPr>
            <a:xfrm>
              <a:off x="900113" y="4441027"/>
              <a:ext cx="1006475" cy="1310486"/>
              <a:chOff x="900113" y="4441027"/>
              <a:chExt cx="1006475" cy="1310486"/>
            </a:xfrm>
          </p:grpSpPr>
          <p:grpSp>
            <p:nvGrpSpPr>
              <p:cNvPr id="28" name="Group 33"/>
              <p:cNvGrpSpPr>
                <a:grpSpLocks/>
              </p:cNvGrpSpPr>
              <p:nvPr/>
            </p:nvGrpSpPr>
            <p:grpSpPr bwMode="auto">
              <a:xfrm>
                <a:off x="900113" y="4630738"/>
                <a:ext cx="1006475" cy="1120775"/>
                <a:chOff x="603" y="1616"/>
                <a:chExt cx="742" cy="940"/>
              </a:xfrm>
            </p:grpSpPr>
            <p:sp>
              <p:nvSpPr>
                <p:cNvPr id="721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03" y="2069"/>
                  <a:ext cx="742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Business</a:t>
                  </a:r>
                </a:p>
                <a:p>
                  <a:pPr algn="ctr"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user</a:t>
                  </a:r>
                </a:p>
              </p:txBody>
            </p:sp>
            <p:pic>
              <p:nvPicPr>
                <p:cNvPr id="7220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93" y="1616"/>
                  <a:ext cx="374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5" name="PubPieSlice"/>
              <p:cNvSpPr>
                <a:spLocks noEditPoints="1" noChangeArrowheads="1"/>
              </p:cNvSpPr>
              <p:nvPr/>
            </p:nvSpPr>
            <p:spPr bwMode="auto">
              <a:xfrm>
                <a:off x="1497012" y="4441027"/>
                <a:ext cx="409576" cy="379421"/>
              </a:xfrm>
              <a:custGeom>
                <a:avLst/>
                <a:gdLst>
                  <a:gd name="G0" fmla="+- 0 0 0"/>
                  <a:gd name="G1" fmla="sin 10800 17694720"/>
                  <a:gd name="G2" fmla="cos 10800 17694720"/>
                  <a:gd name="G3" fmla="sin 10800 0"/>
                  <a:gd name="G4" fmla="cos 10800 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T0" fmla="*/ 10799 w 21600"/>
                  <a:gd name="T1" fmla="*/ 0 h 21600"/>
                  <a:gd name="T2" fmla="*/ 10800 w 21600"/>
                  <a:gd name="T3" fmla="*/ 10800 h 21600"/>
                  <a:gd name="T4" fmla="*/ 21600 w 21600"/>
                  <a:gd name="T5" fmla="*/ 10800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65F57D-30FD-4827-8390-D3285351DBA0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96863" y="3813175"/>
            <a:ext cx="8637587" cy="2232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r>
              <a:rPr lang="en-US" b="0" i="1">
                <a:latin typeface="Arial" charset="0"/>
                <a:ea typeface="ＭＳ Ｐゴシック" pitchFamily="1" charset="-128"/>
              </a:rPr>
              <a:t>Commercial bank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96863" y="1436688"/>
            <a:ext cx="8637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/>
            <a:r>
              <a:rPr lang="en-US" b="0" i="1" dirty="0" smtClean="0">
                <a:latin typeface="Arial" charset="0"/>
                <a:ea typeface="ＭＳ Ｐゴシック" pitchFamily="1" charset="-128"/>
              </a:rPr>
              <a:t>Supervisor</a:t>
            </a:r>
            <a:endParaRPr lang="en-US" b="0" i="1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filing and validation process (classic approach)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2743200"/>
            <a:ext cx="57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4022725"/>
            <a:ext cx="57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720725" y="23098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 b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3" y="1844675"/>
            <a:ext cx="50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5110163"/>
            <a:ext cx="50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1403350" y="2157413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1403350" y="3165475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1403350" y="4389438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1403350" y="5470525"/>
            <a:ext cx="729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36674" y="3309940"/>
            <a:ext cx="1389063" cy="936625"/>
            <a:chOff x="842" y="2387"/>
            <a:chExt cx="875" cy="590"/>
          </a:xfrm>
        </p:grpSpPr>
        <p:sp>
          <p:nvSpPr>
            <p:cNvPr id="8225" name="Text Box 15"/>
            <p:cNvSpPr txBox="1">
              <a:spLocks noChangeArrowheads="1"/>
            </p:cNvSpPr>
            <p:nvPr/>
          </p:nvSpPr>
          <p:spPr bwMode="auto">
            <a:xfrm>
              <a:off x="842" y="2750"/>
              <a:ext cx="8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smtClean="0">
                  <a:latin typeface="Arial" charset="0"/>
                  <a:ea typeface="ＭＳ Ｐゴシック" pitchFamily="1" charset="-128"/>
                </a:rPr>
                <a:t>Data extraction</a:t>
              </a:r>
              <a:endParaRPr lang="en-US" sz="1400" b="0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226" name="Line 16"/>
            <p:cNvSpPr>
              <a:spLocks noChangeShapeType="1"/>
            </p:cNvSpPr>
            <p:nvPr/>
          </p:nvSpPr>
          <p:spPr bwMode="auto">
            <a:xfrm flipV="1">
              <a:off x="1292" y="2387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20888" y="2157413"/>
            <a:ext cx="1408113" cy="936625"/>
            <a:chOff x="1273" y="1661"/>
            <a:chExt cx="887" cy="590"/>
          </a:xfrm>
        </p:grpSpPr>
        <p:sp>
          <p:nvSpPr>
            <p:cNvPr id="8223" name="Text Box 18"/>
            <p:cNvSpPr txBox="1">
              <a:spLocks noChangeArrowheads="1"/>
            </p:cNvSpPr>
            <p:nvPr/>
          </p:nvSpPr>
          <p:spPr bwMode="auto">
            <a:xfrm>
              <a:off x="1273" y="1969"/>
              <a:ext cx="8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Errors detected</a:t>
              </a:r>
            </a:p>
          </p:txBody>
        </p:sp>
        <p:sp>
          <p:nvSpPr>
            <p:cNvPr id="8224" name="Line 19"/>
            <p:cNvSpPr>
              <a:spLocks noChangeShapeType="1"/>
            </p:cNvSpPr>
            <p:nvPr/>
          </p:nvSpPr>
          <p:spPr bwMode="auto">
            <a:xfrm flipV="1">
              <a:off x="1565" y="1661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280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435602" y="4389438"/>
            <a:ext cx="1408113" cy="1100137"/>
            <a:chOff x="3606" y="3067"/>
            <a:chExt cx="887" cy="693"/>
          </a:xfrm>
        </p:grpSpPr>
        <p:sp>
          <p:nvSpPr>
            <p:cNvPr id="8221" name="Text Box 21"/>
            <p:cNvSpPr txBox="1">
              <a:spLocks noChangeArrowheads="1"/>
            </p:cNvSpPr>
            <p:nvPr/>
          </p:nvSpPr>
          <p:spPr bwMode="auto">
            <a:xfrm>
              <a:off x="3606" y="3430"/>
              <a:ext cx="8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smtClean="0">
                  <a:latin typeface="Arial" charset="0"/>
                  <a:ea typeface="ＭＳ Ｐゴシック" pitchFamily="1" charset="-128"/>
                </a:rPr>
                <a:t>Analysis</a:t>
              </a:r>
              <a:endParaRPr lang="en-US" sz="1400" b="0" dirty="0">
                <a:latin typeface="Arial" charset="0"/>
                <a:ea typeface="ＭＳ Ｐゴシック" pitchFamily="1" charset="-128"/>
              </a:endParaRPr>
            </a:p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and corrections</a:t>
              </a:r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flipV="1">
              <a:off x="3969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588125" y="3381373"/>
            <a:ext cx="1389063" cy="936625"/>
            <a:chOff x="4332" y="2432"/>
            <a:chExt cx="875" cy="590"/>
          </a:xfrm>
        </p:grpSpPr>
        <p:sp>
          <p:nvSpPr>
            <p:cNvPr id="8219" name="Text Box 24"/>
            <p:cNvSpPr txBox="1">
              <a:spLocks noChangeArrowheads="1"/>
            </p:cNvSpPr>
            <p:nvPr/>
          </p:nvSpPr>
          <p:spPr bwMode="auto">
            <a:xfrm>
              <a:off x="4332" y="2795"/>
              <a:ext cx="8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Data </a:t>
              </a:r>
              <a:r>
                <a:rPr lang="en-US" sz="1400" b="0" dirty="0" smtClean="0">
                  <a:latin typeface="Arial" charset="0"/>
                  <a:ea typeface="ＭＳ Ｐゴシック" pitchFamily="1" charset="-128"/>
                </a:rPr>
                <a:t>extraction</a:t>
              </a:r>
              <a:endParaRPr lang="en-US" sz="1400" b="0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220" name="Line 25"/>
            <p:cNvSpPr>
              <a:spLocks noChangeShapeType="1"/>
            </p:cNvSpPr>
            <p:nvPr/>
          </p:nvSpPr>
          <p:spPr bwMode="auto">
            <a:xfrm flipV="1">
              <a:off x="4468" y="2432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258052" y="2228850"/>
            <a:ext cx="1444626" cy="936625"/>
            <a:chOff x="4740" y="1661"/>
            <a:chExt cx="910" cy="590"/>
          </a:xfrm>
        </p:grpSpPr>
        <p:sp>
          <p:nvSpPr>
            <p:cNvPr id="8217" name="Text Box 27"/>
            <p:cNvSpPr txBox="1">
              <a:spLocks noChangeArrowheads="1"/>
            </p:cNvSpPr>
            <p:nvPr/>
          </p:nvSpPr>
          <p:spPr bwMode="auto">
            <a:xfrm>
              <a:off x="4851" y="1972"/>
              <a:ext cx="7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Validation OK</a:t>
              </a:r>
            </a:p>
          </p:txBody>
        </p:sp>
        <p:sp>
          <p:nvSpPr>
            <p:cNvPr id="8218" name="Line 28"/>
            <p:cNvSpPr>
              <a:spLocks noChangeShapeType="1"/>
            </p:cNvSpPr>
            <p:nvPr/>
          </p:nvSpPr>
          <p:spPr bwMode="auto">
            <a:xfrm flipV="1">
              <a:off x="4740" y="1661"/>
              <a:ext cx="18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9933" name="Text Box 29"/>
          <p:cNvSpPr txBox="1">
            <a:spLocks noChangeArrowheads="1"/>
          </p:cNvSpPr>
          <p:nvPr/>
        </p:nvSpPr>
        <p:spPr bwMode="auto">
          <a:xfrm>
            <a:off x="7667625" y="1870075"/>
            <a:ext cx="1116013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0">
                <a:latin typeface="Arial" charset="0"/>
                <a:ea typeface="ＭＳ Ｐゴシック" pitchFamily="1" charset="-128"/>
              </a:rPr>
              <a:t>Analysis</a:t>
            </a:r>
          </a:p>
        </p:txBody>
      </p:sp>
      <p:sp>
        <p:nvSpPr>
          <p:cNvPr id="8213" name="Line 30"/>
          <p:cNvSpPr>
            <a:spLocks noChangeShapeType="1"/>
          </p:cNvSpPr>
          <p:nvPr/>
        </p:nvSpPr>
        <p:spPr bwMode="auto">
          <a:xfrm>
            <a:off x="250825" y="3813175"/>
            <a:ext cx="8713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635375" y="2157413"/>
            <a:ext cx="1368425" cy="3313112"/>
            <a:chOff x="2290" y="1661"/>
            <a:chExt cx="862" cy="2087"/>
          </a:xfrm>
        </p:grpSpPr>
        <p:sp>
          <p:nvSpPr>
            <p:cNvPr id="8215" name="Line 32"/>
            <p:cNvSpPr>
              <a:spLocks noChangeShapeType="1"/>
            </p:cNvSpPr>
            <p:nvPr/>
          </p:nvSpPr>
          <p:spPr bwMode="auto">
            <a:xfrm>
              <a:off x="2290" y="1661"/>
              <a:ext cx="862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Text Box 33"/>
            <p:cNvSpPr txBox="1">
              <a:spLocks noChangeArrowheads="1"/>
            </p:cNvSpPr>
            <p:nvPr/>
          </p:nvSpPr>
          <p:spPr bwMode="auto">
            <a:xfrm>
              <a:off x="2477" y="1969"/>
              <a:ext cx="6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>
                  <a:latin typeface="Arial" charset="0"/>
                  <a:ea typeface="ＭＳ Ｐゴシック" pitchFamily="1" charset="-128"/>
                </a:rPr>
                <a:t>Notification</a:t>
              </a:r>
              <a:endParaRPr lang="en-US" sz="1200" b="0" dirty="0"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8B6282-7252-4C8D-88AF-73A96DE967B9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44475" y="3649663"/>
            <a:ext cx="8636000" cy="2232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r>
              <a:rPr lang="en-US" b="0" i="1">
                <a:latin typeface="Arial" charset="0"/>
                <a:ea typeface="ＭＳ Ｐゴシック" pitchFamily="1" charset="-128"/>
              </a:rPr>
              <a:t>Commercial banks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196850" y="3649663"/>
            <a:ext cx="8713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44475" y="1417638"/>
            <a:ext cx="8636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/>
            <a:r>
              <a:rPr lang="en-US" b="0" i="1" dirty="0" smtClean="0">
                <a:latin typeface="Arial" charset="0"/>
                <a:ea typeface="ＭＳ Ｐゴシック" pitchFamily="1" charset="-128"/>
              </a:rPr>
              <a:t>Supervisor</a:t>
            </a:r>
            <a:endParaRPr lang="en-US" b="0" i="1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a new regulation law (XBRL approach)</a:t>
            </a: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713" y="1922463"/>
            <a:ext cx="741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4298950"/>
            <a:ext cx="7413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89463" y="2738438"/>
            <a:ext cx="2033587" cy="1430337"/>
            <a:chOff x="2925" y="2130"/>
            <a:chExt cx="1281" cy="901"/>
          </a:xfrm>
        </p:grpSpPr>
        <p:sp>
          <p:nvSpPr>
            <p:cNvPr id="24608" name="AutoShape 9"/>
            <p:cNvSpPr>
              <a:spLocks noChangeArrowheads="1"/>
            </p:cNvSpPr>
            <p:nvPr/>
          </p:nvSpPr>
          <p:spPr bwMode="auto">
            <a:xfrm rot="-1467092">
              <a:off x="2935" y="2130"/>
              <a:ext cx="1271" cy="164"/>
            </a:xfrm>
            <a:prstGeom prst="rightArrow">
              <a:avLst>
                <a:gd name="adj1" fmla="val 30722"/>
                <a:gd name="adj2" fmla="val 791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9" name="AutoShape 10"/>
            <p:cNvSpPr>
              <a:spLocks noChangeArrowheads="1"/>
            </p:cNvSpPr>
            <p:nvPr/>
          </p:nvSpPr>
          <p:spPr bwMode="auto">
            <a:xfrm rot="1233229" flipV="1">
              <a:off x="2925" y="2840"/>
              <a:ext cx="1225" cy="191"/>
            </a:xfrm>
            <a:prstGeom prst="rightArrow">
              <a:avLst>
                <a:gd name="adj1" fmla="val 30722"/>
                <a:gd name="adj2" fmla="val 6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62263" y="1177925"/>
            <a:ext cx="2197100" cy="1792288"/>
            <a:chOff x="1837" y="1147"/>
            <a:chExt cx="1384" cy="1129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837" y="1570"/>
              <a:ext cx="634" cy="706"/>
              <a:chOff x="603" y="1616"/>
              <a:chExt cx="742" cy="940"/>
            </a:xfrm>
          </p:grpSpPr>
          <p:sp>
            <p:nvSpPr>
              <p:cNvPr id="24606" name="Text Box 13"/>
              <p:cNvSpPr txBox="1">
                <a:spLocks noChangeArrowheads="1"/>
              </p:cNvSpPr>
              <p:nvPr/>
            </p:nvSpPr>
            <p:spPr bwMode="auto">
              <a:xfrm>
                <a:off x="603" y="2069"/>
                <a:ext cx="74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>
                    <a:latin typeface="Arial" charset="0"/>
                    <a:ea typeface="ＭＳ Ｐゴシック" pitchFamily="1" charset="-128"/>
                  </a:rPr>
                  <a:t>Business</a:t>
                </a:r>
              </a:p>
              <a:p>
                <a:pPr algn="ctr" eaLnBrk="0" hangingPunct="0"/>
                <a:r>
                  <a:rPr lang="en-US" sz="1600" b="0">
                    <a:latin typeface="Arial" charset="0"/>
                    <a:ea typeface="ＭＳ Ｐゴシック" pitchFamily="1" charset="-128"/>
                  </a:rPr>
                  <a:t>user</a:t>
                </a:r>
              </a:p>
            </p:txBody>
          </p:sp>
          <p:pic>
            <p:nvPicPr>
              <p:cNvPr id="24607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3" y="1616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426" y="1147"/>
              <a:ext cx="795" cy="975"/>
              <a:chOff x="1854" y="961"/>
              <a:chExt cx="929" cy="1300"/>
            </a:xfrm>
          </p:grpSpPr>
          <p:pic>
            <p:nvPicPr>
              <p:cNvPr id="24602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6" y="961"/>
                <a:ext cx="367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1854" y="1525"/>
                <a:ext cx="784" cy="736"/>
                <a:chOff x="584" y="1616"/>
                <a:chExt cx="784" cy="736"/>
              </a:xfrm>
            </p:grpSpPr>
            <p:sp>
              <p:nvSpPr>
                <p:cNvPr id="2460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84" y="2069"/>
                  <a:ext cx="784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0">
                      <a:latin typeface="Arial" charset="0"/>
                      <a:ea typeface="ＭＳ Ｐゴシック" pitchFamily="1" charset="-128"/>
                    </a:rPr>
                    <a:t>IT analyst</a:t>
                  </a:r>
                </a:p>
              </p:txBody>
            </p:sp>
            <p:pic>
              <p:nvPicPr>
                <p:cNvPr id="24605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93" y="1616"/>
                  <a:ext cx="374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05138" y="2713038"/>
            <a:ext cx="1935162" cy="2017712"/>
            <a:chOff x="1927" y="2114"/>
            <a:chExt cx="1219" cy="1271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927" y="2114"/>
              <a:ext cx="862" cy="1271"/>
              <a:chOff x="1927" y="2114"/>
              <a:chExt cx="862" cy="1271"/>
            </a:xfrm>
          </p:grpSpPr>
          <p:sp>
            <p:nvSpPr>
              <p:cNvPr id="24595" name="AutoShape 22"/>
              <p:cNvSpPr>
                <a:spLocks noChangeArrowheads="1"/>
              </p:cNvSpPr>
              <p:nvPr/>
            </p:nvSpPr>
            <p:spPr bwMode="auto">
              <a:xfrm>
                <a:off x="2245" y="2114"/>
                <a:ext cx="544" cy="31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6" name="AutoShape 23"/>
              <p:cNvSpPr>
                <a:spLocks noChangeArrowheads="1"/>
              </p:cNvSpPr>
              <p:nvPr/>
            </p:nvSpPr>
            <p:spPr bwMode="auto">
              <a:xfrm>
                <a:off x="2200" y="3067"/>
                <a:ext cx="544" cy="31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927" y="2432"/>
                <a:ext cx="698" cy="693"/>
                <a:chOff x="884" y="1616"/>
                <a:chExt cx="698" cy="693"/>
              </a:xfrm>
            </p:grpSpPr>
            <p:pic>
              <p:nvPicPr>
                <p:cNvPr id="24598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66" y="1616"/>
                  <a:ext cx="293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9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84" y="1979"/>
                  <a:ext cx="69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i="1">
                      <a:latin typeface="Arial" charset="0"/>
                      <a:ea typeface="ＭＳ Ｐゴシック" pitchFamily="1" charset="-128"/>
                    </a:rPr>
                    <a:t>Regulation</a:t>
                  </a:r>
                </a:p>
                <a:p>
                  <a:pPr algn="ctr" eaLnBrk="0" hangingPunct="0"/>
                  <a:r>
                    <a:rPr lang="en-US" sz="1400" i="1">
                      <a:latin typeface="Arial" charset="0"/>
                      <a:ea typeface="ＭＳ Ｐゴシック" pitchFamily="1" charset="-128"/>
                    </a:rPr>
                    <a:t>Law</a:t>
                  </a:r>
                </a:p>
              </p:txBody>
            </p:sp>
          </p:grp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472" y="2432"/>
              <a:ext cx="674" cy="689"/>
              <a:chOff x="853" y="1616"/>
              <a:chExt cx="674" cy="689"/>
            </a:xfrm>
          </p:grpSpPr>
          <p:pic>
            <p:nvPicPr>
              <p:cNvPr id="24593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66" y="1616"/>
                <a:ext cx="29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4" name="Text Box 29"/>
              <p:cNvSpPr txBox="1">
                <a:spLocks noChangeArrowheads="1"/>
              </p:cNvSpPr>
              <p:nvPr/>
            </p:nvSpPr>
            <p:spPr bwMode="auto">
              <a:xfrm>
                <a:off x="853" y="1979"/>
                <a:ext cx="67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XBRL</a:t>
                </a:r>
              </a:p>
              <a:p>
                <a:pPr algn="ctr" eaLnBrk="0" hangingPunct="0"/>
                <a:r>
                  <a:rPr lang="en-US" sz="1400" i="1">
                    <a:latin typeface="Arial" charset="0"/>
                    <a:ea typeface="ＭＳ Ｐゴシック" pitchFamily="1" charset="-128"/>
                  </a:rPr>
                  <a:t>Taxonomy</a:t>
                </a: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3365500" y="4586288"/>
            <a:ext cx="1006475" cy="1120775"/>
            <a:chOff x="603" y="1616"/>
            <a:chExt cx="742" cy="940"/>
          </a:xfrm>
        </p:grpSpPr>
        <p:sp>
          <p:nvSpPr>
            <p:cNvPr id="24589" name="Text Box 31"/>
            <p:cNvSpPr txBox="1">
              <a:spLocks noChangeArrowheads="1"/>
            </p:cNvSpPr>
            <p:nvPr/>
          </p:nvSpPr>
          <p:spPr bwMode="auto">
            <a:xfrm>
              <a:off x="603" y="2069"/>
              <a:ext cx="74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0">
                  <a:latin typeface="Arial" charset="0"/>
                  <a:ea typeface="ＭＳ Ｐゴシック" pitchFamily="1" charset="-128"/>
                </a:rPr>
                <a:t>Business</a:t>
              </a:r>
            </a:p>
            <a:p>
              <a:pPr algn="ctr" eaLnBrk="0" hangingPunct="0"/>
              <a:r>
                <a:rPr lang="en-US" sz="1600" b="0">
                  <a:latin typeface="Arial" charset="0"/>
                  <a:ea typeface="ＭＳ Ｐゴシック" pitchFamily="1" charset="-128"/>
                </a:rPr>
                <a:t>user</a:t>
              </a:r>
            </a:p>
          </p:txBody>
        </p:sp>
        <p:pic>
          <p:nvPicPr>
            <p:cNvPr id="24590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1616"/>
              <a:ext cx="37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33 Flecha abajo"/>
          <p:cNvSpPr/>
          <p:nvPr/>
        </p:nvSpPr>
        <p:spPr bwMode="auto">
          <a:xfrm rot="10800000">
            <a:off x="6525481" y="3011321"/>
            <a:ext cx="500743" cy="104502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Presentacion_fondo_clar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s Diapositivas de contenid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IV_presentacion_fondo_clar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IV_presentacion_fondo_cla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sitiva de cierre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Presentacion_fondo_claro</Template>
  <TotalTime>6023</TotalTime>
  <Words>876</Words>
  <Application>Microsoft Office PowerPoint</Application>
  <PresentationFormat>Presentación en pantalla (4:3)</PresentationFormat>
  <Paragraphs>311</Paragraphs>
  <Slides>22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BdE Neue Helvetica 55 Roman</vt:lpstr>
      <vt:lpstr>Arial Black</vt:lpstr>
      <vt:lpstr>ＭＳ Ｐゴシック</vt:lpstr>
      <vt:lpstr>Segoe Semibold</vt:lpstr>
      <vt:lpstr>Wingdings</vt:lpstr>
      <vt:lpstr>Presentacion_fondo_claro</vt:lpstr>
      <vt:lpstr>Modelos Diapositivas de contenido</vt:lpstr>
      <vt:lpstr>Diapositiva de cierre</vt:lpstr>
      <vt:lpstr>Diapositiva 1</vt:lpstr>
      <vt:lpstr>Brief history of XBRL usage in Banco de españa</vt:lpstr>
      <vt:lpstr>XBRL Projects</vt:lpstr>
      <vt:lpstr>XBRL Projects</vt:lpstr>
      <vt:lpstr>System for the Exchange of Financial Information –REPORTING PROCESS</vt:lpstr>
      <vt:lpstr>Benefits of XBRL</vt:lpstr>
      <vt:lpstr>Implementation of a new regulation law (classic approach)</vt:lpstr>
      <vt:lpstr>Data filing and validation process (classic approach)</vt:lpstr>
      <vt:lpstr>Implementation of a new regulation law (XBRL approach)</vt:lpstr>
      <vt:lpstr>Data filing and validation process (XBRL approach)</vt:lpstr>
      <vt:lpstr>The business INFORMATION reporting CHAIN</vt:lpstr>
      <vt:lpstr>The business reporting reality</vt:lpstr>
      <vt:lpstr>Long term BENEFITS</vt:lpstr>
      <vt:lpstr>STABILITY OF THE REPORTING PROCESS</vt:lpstr>
      <vt:lpstr>Don’t leave the STANDARD path</vt:lpstr>
      <vt:lpstr>Diapositiva 16</vt:lpstr>
      <vt:lpstr>Lessons learnt</vt:lpstr>
      <vt:lpstr>MARKET TOOLS VS IN-HOUSE DEVELOPMENTS</vt:lpstr>
      <vt:lpstr>TOOLS assisted by METADATA</vt:lpstr>
      <vt:lpstr>Should NSAs provide supporting tools?</vt:lpstr>
      <vt:lpstr>Representation in International Groups</vt:lpstr>
      <vt:lpstr>Diapositiva 22</vt:lpstr>
    </vt:vector>
  </TitlesOfParts>
  <Company>Banco de España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infvmp</dc:creator>
  <cp:lastModifiedBy>Víctor Morilla</cp:lastModifiedBy>
  <cp:revision>849</cp:revision>
  <dcterms:created xsi:type="dcterms:W3CDTF">2010-11-19T11:47:21Z</dcterms:created>
  <dcterms:modified xsi:type="dcterms:W3CDTF">2012-06-01T09:31:17Z</dcterms:modified>
</cp:coreProperties>
</file>