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0" r:id="rId1"/>
  </p:sldMasterIdLst>
  <p:notesMasterIdLst>
    <p:notesMasterId r:id="rId79"/>
  </p:notesMasterIdLst>
  <p:handoutMasterIdLst>
    <p:handoutMasterId r:id="rId80"/>
  </p:handoutMasterIdLst>
  <p:sldIdLst>
    <p:sldId id="288" r:id="rId2"/>
    <p:sldId id="289" r:id="rId3"/>
    <p:sldId id="361" r:id="rId4"/>
    <p:sldId id="290" r:id="rId5"/>
    <p:sldId id="323" r:id="rId6"/>
    <p:sldId id="324" r:id="rId7"/>
    <p:sldId id="325" r:id="rId8"/>
    <p:sldId id="318" r:id="rId9"/>
    <p:sldId id="315" r:id="rId10"/>
    <p:sldId id="316" r:id="rId11"/>
    <p:sldId id="296" r:id="rId12"/>
    <p:sldId id="319" r:id="rId13"/>
    <p:sldId id="302" r:id="rId14"/>
    <p:sldId id="301" r:id="rId15"/>
    <p:sldId id="297" r:id="rId16"/>
    <p:sldId id="320" r:id="rId17"/>
    <p:sldId id="390" r:id="rId18"/>
    <p:sldId id="391" r:id="rId19"/>
    <p:sldId id="392" r:id="rId20"/>
    <p:sldId id="395" r:id="rId21"/>
    <p:sldId id="396" r:id="rId22"/>
    <p:sldId id="397" r:id="rId23"/>
    <p:sldId id="398" r:id="rId24"/>
    <p:sldId id="399" r:id="rId25"/>
    <p:sldId id="429" r:id="rId26"/>
    <p:sldId id="426" r:id="rId27"/>
    <p:sldId id="427" r:id="rId28"/>
    <p:sldId id="428" r:id="rId29"/>
    <p:sldId id="403" r:id="rId30"/>
    <p:sldId id="405" r:id="rId31"/>
    <p:sldId id="407" r:id="rId32"/>
    <p:sldId id="409" r:id="rId33"/>
    <p:sldId id="412" r:id="rId34"/>
    <p:sldId id="414" r:id="rId35"/>
    <p:sldId id="415" r:id="rId36"/>
    <p:sldId id="416" r:id="rId37"/>
    <p:sldId id="417" r:id="rId38"/>
    <p:sldId id="418" r:id="rId39"/>
    <p:sldId id="419" r:id="rId40"/>
    <p:sldId id="420" r:id="rId41"/>
    <p:sldId id="421" r:id="rId42"/>
    <p:sldId id="422" r:id="rId43"/>
    <p:sldId id="423" r:id="rId44"/>
    <p:sldId id="424" r:id="rId45"/>
    <p:sldId id="326" r:id="rId46"/>
    <p:sldId id="330" r:id="rId47"/>
    <p:sldId id="331" r:id="rId48"/>
    <p:sldId id="332" r:id="rId49"/>
    <p:sldId id="345" r:id="rId50"/>
    <p:sldId id="346" r:id="rId51"/>
    <p:sldId id="347" r:id="rId52"/>
    <p:sldId id="348" r:id="rId53"/>
    <p:sldId id="327" r:id="rId54"/>
    <p:sldId id="386" r:id="rId55"/>
    <p:sldId id="387" r:id="rId56"/>
    <p:sldId id="388" r:id="rId57"/>
    <p:sldId id="349" r:id="rId58"/>
    <p:sldId id="350" r:id="rId59"/>
    <p:sldId id="351" r:id="rId60"/>
    <p:sldId id="352" r:id="rId61"/>
    <p:sldId id="334" r:id="rId62"/>
    <p:sldId id="335" r:id="rId63"/>
    <p:sldId id="336" r:id="rId64"/>
    <p:sldId id="337" r:id="rId65"/>
    <p:sldId id="338" r:id="rId66"/>
    <p:sldId id="339" r:id="rId67"/>
    <p:sldId id="340" r:id="rId68"/>
    <p:sldId id="341" r:id="rId69"/>
    <p:sldId id="342" r:id="rId70"/>
    <p:sldId id="343" r:id="rId71"/>
    <p:sldId id="344" r:id="rId72"/>
    <p:sldId id="389" r:id="rId73"/>
    <p:sldId id="356" r:id="rId74"/>
    <p:sldId id="359" r:id="rId75"/>
    <p:sldId id="357" r:id="rId76"/>
    <p:sldId id="358" r:id="rId77"/>
    <p:sldId id="353" r:id="rId78"/>
  </p:sldIdLst>
  <p:sldSz cx="9144000" cy="6858000" type="screen4x3"/>
  <p:notesSz cx="6858000" cy="9296400"/>
  <p:defaultTextStyle>
    <a:defPPr>
      <a:defRPr lang="en-GB"/>
    </a:defPPr>
    <a:lvl1pPr algn="l" rtl="0" eaLnBrk="0" fontAlgn="base" hangingPunct="0">
      <a:spcBef>
        <a:spcPct val="0"/>
      </a:spcBef>
      <a:spcAft>
        <a:spcPct val="0"/>
      </a:spcAft>
      <a:defRPr sz="28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FFFFFF"/>
    <a:srgbClr val="0033CC"/>
    <a:srgbClr val="0066FF"/>
    <a:srgbClr val="6699FF"/>
    <a:srgbClr val="3366FF"/>
    <a:srgbClr val="3333CC"/>
    <a:srgbClr val="4471A8"/>
    <a:srgbClr val="3A497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85925" autoAdjust="0"/>
  </p:normalViewPr>
  <p:slideViewPr>
    <p:cSldViewPr>
      <p:cViewPr varScale="1">
        <p:scale>
          <a:sx n="67" d="100"/>
          <a:sy n="67" d="100"/>
        </p:scale>
        <p:origin x="-126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84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9858"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249859" name="Rectangle 3"/>
          <p:cNvSpPr>
            <a:spLocks noGrp="1" noChangeArrowheads="1"/>
          </p:cNvSpPr>
          <p:nvPr>
            <p:ph type="dt" sz="quarter" idx="1"/>
          </p:nvPr>
        </p:nvSpPr>
        <p:spPr bwMode="auto">
          <a:xfrm>
            <a:off x="388620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249860" name="Rectangle 4"/>
          <p:cNvSpPr>
            <a:spLocks noGrp="1" noChangeArrowheads="1"/>
          </p:cNvSpPr>
          <p:nvPr>
            <p:ph type="ftr" sz="quarter" idx="2"/>
          </p:nvPr>
        </p:nvSpPr>
        <p:spPr bwMode="auto">
          <a:xfrm>
            <a:off x="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249861" name="Rectangle 5"/>
          <p:cNvSpPr>
            <a:spLocks noGrp="1" noChangeArrowheads="1"/>
          </p:cNvSpPr>
          <p:nvPr>
            <p:ph type="sldNum" sz="quarter" idx="3"/>
          </p:nvPr>
        </p:nvSpPr>
        <p:spPr bwMode="auto">
          <a:xfrm>
            <a:off x="388620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3952126-838B-4C2E-8CA4-C48AF2871096}" type="slidenum">
              <a:rPr lang="en-GB"/>
              <a:pPr/>
              <a:t>‹Nº›</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ltLang="en-US"/>
          </a:p>
        </p:txBody>
      </p:sp>
      <p:sp>
        <p:nvSpPr>
          <p:cNvPr id="47107" name="Rectangle 3"/>
          <p:cNvSpPr>
            <a:spLocks noGrp="1" noChangeArrowheads="1"/>
          </p:cNvSpPr>
          <p:nvPr>
            <p:ph type="dt" idx="1"/>
          </p:nvPr>
        </p:nvSpPr>
        <p:spPr bwMode="auto">
          <a:xfrm>
            <a:off x="388620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GB" altLang="en-US"/>
          </a:p>
        </p:txBody>
      </p:sp>
      <p:sp>
        <p:nvSpPr>
          <p:cNvPr id="47108" name="Rectangle 4"/>
          <p:cNvSpPr>
            <a:spLocks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p:spPr>
      </p:sp>
      <p:sp>
        <p:nvSpPr>
          <p:cNvPr id="47109" name="Rectangle 5"/>
          <p:cNvSpPr>
            <a:spLocks noGrp="1" noChangeArrowheads="1"/>
          </p:cNvSpPr>
          <p:nvPr>
            <p:ph type="body" sz="quarter" idx="3"/>
          </p:nvPr>
        </p:nvSpPr>
        <p:spPr bwMode="auto">
          <a:xfrm>
            <a:off x="914400" y="4416425"/>
            <a:ext cx="50292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0"/>
            <a:r>
              <a:rPr lang="en-GB" altLang="en-US" smtClean="0"/>
              <a:t>Second level</a:t>
            </a:r>
          </a:p>
          <a:p>
            <a:pPr lvl="0"/>
            <a:r>
              <a:rPr lang="en-GB" altLang="en-US" smtClean="0"/>
              <a:t>Third level</a:t>
            </a:r>
          </a:p>
          <a:p>
            <a:pPr lvl="0"/>
            <a:r>
              <a:rPr lang="en-GB" altLang="en-US" smtClean="0"/>
              <a:t>Fourth level</a:t>
            </a:r>
          </a:p>
          <a:p>
            <a:pPr lvl="0"/>
            <a:r>
              <a:rPr lang="en-GB" altLang="en-US" smtClean="0"/>
              <a:t>Fifth level</a:t>
            </a:r>
          </a:p>
        </p:txBody>
      </p:sp>
      <p:sp>
        <p:nvSpPr>
          <p:cNvPr id="47110" name="Rectangle 6"/>
          <p:cNvSpPr>
            <a:spLocks noGrp="1" noChangeArrowheads="1"/>
          </p:cNvSpPr>
          <p:nvPr>
            <p:ph type="ftr" sz="quarter" idx="4"/>
          </p:nvPr>
        </p:nvSpPr>
        <p:spPr bwMode="auto">
          <a:xfrm>
            <a:off x="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GB" altLang="en-US"/>
          </a:p>
        </p:txBody>
      </p:sp>
      <p:sp>
        <p:nvSpPr>
          <p:cNvPr id="47111" name="Rectangle 7"/>
          <p:cNvSpPr>
            <a:spLocks noGrp="1" noChangeArrowheads="1"/>
          </p:cNvSpPr>
          <p:nvPr>
            <p:ph type="sldNum" sz="quarter" idx="5"/>
          </p:nvPr>
        </p:nvSpPr>
        <p:spPr bwMode="auto">
          <a:xfrm>
            <a:off x="388620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DCAD68B-CDB4-4E72-B77F-8F63942976C1}" type="slidenum">
              <a:rPr lang="en-GB" altLang="en-US"/>
              <a:pPr/>
              <a:t>‹Nº›</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04F005-0F78-4A59-AAC8-46FA7D7BB200}" type="slidenum">
              <a:rPr lang="en-GB" altLang="en-US"/>
              <a:pPr/>
              <a:t>4</a:t>
            </a:fld>
            <a:endParaRPr lang="en-GB" altLang="en-US"/>
          </a:p>
        </p:txBody>
      </p:sp>
      <p:sp>
        <p:nvSpPr>
          <p:cNvPr id="403458" name="Rectangle 2"/>
          <p:cNvSpPr>
            <a:spLocks noChangeArrowheads="1" noTextEdit="1"/>
          </p:cNvSpPr>
          <p:nvPr>
            <p:ph type="sldImg"/>
          </p:nvPr>
        </p:nvSpPr>
        <p:spPr>
          <a:xfrm>
            <a:off x="1106488" y="698500"/>
            <a:ext cx="4648200" cy="3486150"/>
          </a:xfrm>
          <a:ln/>
        </p:spPr>
      </p:sp>
      <p:sp>
        <p:nvSpPr>
          <p:cNvPr id="403459" name="Rectangle 3"/>
          <p:cNvSpPr>
            <a:spLocks noGrp="1" noChangeArrowheads="1"/>
          </p:cNvSpPr>
          <p:nvPr>
            <p:ph type="body" idx="1"/>
          </p:nvPr>
        </p:nvSpPr>
        <p:spPr>
          <a:xfrm>
            <a:off x="685800" y="4416425"/>
            <a:ext cx="5486400" cy="4181475"/>
          </a:xfrm>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942169-289B-498E-8F25-8C1001E98047}" type="slidenum">
              <a:rPr lang="en-GB" altLang="en-US"/>
              <a:pPr/>
              <a:t>47</a:t>
            </a:fld>
            <a:endParaRPr lang="en-GB" altLang="en-US"/>
          </a:p>
        </p:txBody>
      </p:sp>
      <p:sp>
        <p:nvSpPr>
          <p:cNvPr id="463874" name="Rectangle 2"/>
          <p:cNvSpPr>
            <a:spLocks noChangeArrowheads="1" noTextEdit="1"/>
          </p:cNvSpPr>
          <p:nvPr>
            <p:ph type="sldImg"/>
          </p:nvPr>
        </p:nvSpPr>
        <p:spPr>
          <a:ln/>
        </p:spPr>
      </p:sp>
      <p:sp>
        <p:nvSpPr>
          <p:cNvPr id="463875" name="Rectangle 3"/>
          <p:cNvSpPr>
            <a:spLocks noGrp="1" noChangeArrowheads="1"/>
          </p:cNvSpPr>
          <p:nvPr>
            <p:ph type="body" idx="1"/>
          </p:nvPr>
        </p:nvSpPr>
        <p:spPr/>
        <p:txBody>
          <a:bodyPr/>
          <a:lstStyle/>
          <a:p>
            <a:pPr>
              <a:buClr>
                <a:srgbClr val="000000"/>
              </a:buClr>
            </a:pPr>
            <a:r>
              <a:rPr lang="en-GB" sz="1400">
                <a:cs typeface="Courier New" pitchFamily="49" charset="0"/>
              </a:rPr>
              <a:t>XBRL Benefits for Consumers </a:t>
            </a:r>
          </a:p>
          <a:p>
            <a:pPr>
              <a:buClr>
                <a:srgbClr val="000000"/>
              </a:buClr>
            </a:pPr>
            <a:r>
              <a:rPr lang="en-US" sz="1400">
                <a:cs typeface="Courier New" pitchFamily="49" charset="0"/>
              </a:rPr>
              <a:t>	More timely, accurate, data for decisions </a:t>
            </a:r>
            <a:r>
              <a:rPr lang="en-US" sz="1400">
                <a:latin typeface="Lucida Sans Unicode"/>
                <a:cs typeface="Courier New" pitchFamily="49" charset="0"/>
              </a:rPr>
              <a:t>–</a:t>
            </a:r>
            <a:r>
              <a:rPr lang="en-US" sz="1400">
                <a:cs typeface="Courier New" pitchFamily="49" charset="0"/>
              </a:rPr>
              <a:t> as demonstrated in the NASDAQ.com demo; this provides consumers with significant abilities to access and analyze the information contained with in the reports</a:t>
            </a:r>
            <a:endParaRPr lang="en-GB" sz="1400">
              <a:cs typeface="Courier New" pitchFamily="49" charset="0"/>
            </a:endParaRPr>
          </a:p>
          <a:p>
            <a:pPr>
              <a:buClr>
                <a:srgbClr val="000000"/>
              </a:buClr>
            </a:pPr>
            <a:r>
              <a:rPr lang="en-US" sz="1400">
                <a:cs typeface="Courier New" pitchFamily="49" charset="0"/>
              </a:rPr>
              <a:t>Accelerate adoption of reporting models </a:t>
            </a:r>
            <a:r>
              <a:rPr lang="en-US" sz="1400">
                <a:latin typeface="Lucida Sans Unicode"/>
                <a:cs typeface="Courier New" pitchFamily="49" charset="0"/>
              </a:rPr>
              <a:t>–</a:t>
            </a:r>
            <a:r>
              <a:rPr lang="en-US" sz="1400">
                <a:cs typeface="Courier New" pitchFamily="49" charset="0"/>
              </a:rPr>
              <a:t> Certain consumers (regulators and other governmental authorities) promote flexibility in the adjustments needed for changes in the reporting models</a:t>
            </a:r>
          </a:p>
          <a:p>
            <a:pPr>
              <a:buClr>
                <a:srgbClr val="000000"/>
              </a:buClr>
            </a:pPr>
            <a:r>
              <a:rPr lang="en-US" sz="1400">
                <a:cs typeface="Courier New" pitchFamily="49" charset="0"/>
              </a:rPr>
              <a:t>Lowers cost of e-filing initiatives </a:t>
            </a:r>
            <a:r>
              <a:rPr lang="en-US" sz="1400">
                <a:latin typeface="Lucida Sans Unicode"/>
                <a:cs typeface="Courier New" pitchFamily="49" charset="0"/>
              </a:rPr>
              <a:t>–</a:t>
            </a:r>
            <a:r>
              <a:rPr lang="en-US" sz="1400">
                <a:cs typeface="Courier New" pitchFamily="49" charset="0"/>
              </a:rPr>
              <a:t> the re-use of reported information in a universally accepted format lowers the overall costs of supply chain participants and decreases the costs of other e-filing initiatives</a:t>
            </a:r>
          </a:p>
          <a:p>
            <a:pPr>
              <a:buClr>
                <a:srgbClr val="000000"/>
              </a:buClr>
            </a:pPr>
            <a:r>
              <a:rPr lang="en-US" sz="1400">
                <a:cs typeface="Courier New" pitchFamily="49" charset="0"/>
              </a:rPr>
              <a:t>Facilitates language translations </a:t>
            </a:r>
            <a:r>
              <a:rPr lang="en-US" sz="1400">
                <a:latin typeface="Lucida Sans Unicode"/>
                <a:cs typeface="Courier New" pitchFamily="49" charset="0"/>
              </a:rPr>
              <a:t>–</a:t>
            </a:r>
            <a:r>
              <a:rPr lang="en-US" sz="1400">
                <a:cs typeface="Courier New" pitchFamily="49" charset="0"/>
              </a:rPr>
              <a:t> promotes the capability to have on the fly language translation of the primary statements and some (say 70%) of the more narrative disclosures.</a:t>
            </a:r>
          </a:p>
          <a:p>
            <a:pPr>
              <a:buClr>
                <a:srgbClr val="000000"/>
              </a:buClr>
            </a:pPr>
            <a:endParaRPr lang="en-US" sz="1400">
              <a:cs typeface="Courier New" pitchFamily="49" charset="0"/>
            </a:endParaRPr>
          </a:p>
          <a:p>
            <a:pPr>
              <a:buClr>
                <a:srgbClr val="000000"/>
              </a:buClr>
            </a:pPr>
            <a:endParaRPr lang="en-GB" sz="1400"/>
          </a:p>
          <a:p>
            <a:pPr>
              <a:buClr>
                <a:srgbClr val="000000"/>
              </a:buClr>
            </a:pPr>
            <a:r>
              <a:rPr lang="en-GB" sz="1400">
                <a:cs typeface="Courier New" pitchFamily="49" charset="0"/>
              </a:rPr>
              <a:t>XBRL Benefits for Preparers</a:t>
            </a:r>
          </a:p>
          <a:p>
            <a:pPr>
              <a:buClr>
                <a:srgbClr val="000000"/>
              </a:buClr>
            </a:pPr>
            <a:r>
              <a:rPr lang="en-GB" sz="1400">
                <a:cs typeface="Courier New" pitchFamily="49" charset="0"/>
              </a:rPr>
              <a:t>More </a:t>
            </a:r>
            <a:r>
              <a:rPr lang="en-US" sz="1400">
                <a:cs typeface="Courier New" pitchFamily="49" charset="0"/>
              </a:rPr>
              <a:t>precise &amp; clear reporting </a:t>
            </a:r>
            <a:r>
              <a:rPr lang="en-US" sz="1400">
                <a:latin typeface="Lucida Sans Unicode"/>
                <a:cs typeface="Courier New" pitchFamily="49" charset="0"/>
              </a:rPr>
              <a:t>–</a:t>
            </a:r>
            <a:r>
              <a:rPr lang="en-US" sz="1400">
                <a:cs typeface="Courier New" pitchFamily="49" charset="0"/>
              </a:rPr>
              <a:t> preparer determines the structure of the information used by the consumers rather than a third party aggregator &amp; distributor.</a:t>
            </a:r>
          </a:p>
          <a:p>
            <a:pPr>
              <a:buClr>
                <a:srgbClr val="000000"/>
              </a:buClr>
            </a:pPr>
            <a:r>
              <a:rPr lang="en-US" sz="1400">
                <a:cs typeface="Courier New" pitchFamily="49" charset="0"/>
              </a:rPr>
              <a:t>Enhanced functionality </a:t>
            </a:r>
            <a:r>
              <a:rPr lang="en-US" sz="1400">
                <a:latin typeface="Lucida Sans Unicode"/>
                <a:cs typeface="Courier New" pitchFamily="49" charset="0"/>
              </a:rPr>
              <a:t>–</a:t>
            </a:r>
            <a:r>
              <a:rPr lang="en-US" sz="1400">
                <a:cs typeface="Courier New" pitchFamily="49" charset="0"/>
              </a:rPr>
              <a:t> The linkage of relevant resources to the document provides for a better preparation environment.  Company policies, reporting resources and other relevant content is contextually available via the XBRL document.</a:t>
            </a:r>
          </a:p>
          <a:p>
            <a:pPr>
              <a:buClr>
                <a:srgbClr val="000000"/>
              </a:buClr>
            </a:pPr>
            <a:r>
              <a:rPr lang="en-US" sz="1400">
                <a:cs typeface="Courier New" pitchFamily="49" charset="0"/>
              </a:rPr>
              <a:t>Better controls &amp; audit trail </a:t>
            </a:r>
            <a:r>
              <a:rPr lang="en-US" sz="1400">
                <a:latin typeface="Lucida Sans Unicode"/>
                <a:cs typeface="Courier New" pitchFamily="49" charset="0"/>
              </a:rPr>
              <a:t>–</a:t>
            </a:r>
            <a:r>
              <a:rPr lang="en-US" sz="1400">
                <a:cs typeface="Courier New" pitchFamily="49" charset="0"/>
              </a:rPr>
              <a:t> As a result of the enhanced automation of the reporting process and tighter connection between underlying systems and the company report, enhanced documentation and controls are provided.</a:t>
            </a:r>
            <a:endParaRPr lang="en-GB" sz="1400">
              <a:cs typeface="Courier New" pitchFamily="49" charset="0"/>
            </a:endParaRPr>
          </a:p>
          <a:p>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B5E270-ED17-49C5-94A9-381098DDBF1A}" type="slidenum">
              <a:rPr lang="en-GB" altLang="en-US"/>
              <a:pPr/>
              <a:t>48</a:t>
            </a:fld>
            <a:endParaRPr lang="en-GB" altLang="en-US"/>
          </a:p>
        </p:txBody>
      </p:sp>
      <p:sp>
        <p:nvSpPr>
          <p:cNvPr id="465922" name="Rectangle 2"/>
          <p:cNvSpPr>
            <a:spLocks noChangeArrowheads="1" noTextEdit="1"/>
          </p:cNvSpPr>
          <p:nvPr>
            <p:ph type="sldImg"/>
          </p:nvPr>
        </p:nvSpPr>
        <p:spPr>
          <a:ln/>
        </p:spPr>
      </p:sp>
      <p:sp>
        <p:nvSpPr>
          <p:cNvPr id="465923" name="Rectangle 3"/>
          <p:cNvSpPr>
            <a:spLocks noGrp="1" noChangeArrowheads="1"/>
          </p:cNvSpPr>
          <p:nvPr>
            <p:ph type="body" idx="1"/>
          </p:nvPr>
        </p:nvSpPr>
        <p:spPr/>
        <p:txBody>
          <a:bodyPr/>
          <a:lstStyle/>
          <a:p>
            <a:pPr>
              <a:buClr>
                <a:srgbClr val="000000"/>
              </a:buClr>
            </a:pPr>
            <a:r>
              <a:rPr lang="en-GB" sz="1400">
                <a:cs typeface="Courier New" pitchFamily="49" charset="0"/>
              </a:rPr>
              <a:t>XBRL Benefits for Consumers </a:t>
            </a:r>
          </a:p>
          <a:p>
            <a:pPr>
              <a:buClr>
                <a:srgbClr val="000000"/>
              </a:buClr>
            </a:pPr>
            <a:r>
              <a:rPr lang="en-US" sz="1400">
                <a:cs typeface="Courier New" pitchFamily="49" charset="0"/>
              </a:rPr>
              <a:t>	More timely, accurate, data for decisions </a:t>
            </a:r>
            <a:r>
              <a:rPr lang="en-US" sz="1400">
                <a:latin typeface="Lucida Sans Unicode"/>
                <a:cs typeface="Courier New" pitchFamily="49" charset="0"/>
              </a:rPr>
              <a:t>–</a:t>
            </a:r>
            <a:r>
              <a:rPr lang="en-US" sz="1400">
                <a:cs typeface="Courier New" pitchFamily="49" charset="0"/>
              </a:rPr>
              <a:t> as demonstrated in the NASDAQ.com demo; this provides consumers with significant abilities to access and analyze the information contained with in the reports</a:t>
            </a:r>
            <a:endParaRPr lang="en-GB" sz="1400">
              <a:cs typeface="Courier New" pitchFamily="49" charset="0"/>
            </a:endParaRPr>
          </a:p>
          <a:p>
            <a:pPr>
              <a:buClr>
                <a:srgbClr val="000000"/>
              </a:buClr>
            </a:pPr>
            <a:r>
              <a:rPr lang="en-US" sz="1400">
                <a:cs typeface="Courier New" pitchFamily="49" charset="0"/>
              </a:rPr>
              <a:t>Accelerate adoption of reporting models </a:t>
            </a:r>
            <a:r>
              <a:rPr lang="en-US" sz="1400">
                <a:latin typeface="Lucida Sans Unicode"/>
                <a:cs typeface="Courier New" pitchFamily="49" charset="0"/>
              </a:rPr>
              <a:t>–</a:t>
            </a:r>
            <a:r>
              <a:rPr lang="en-US" sz="1400">
                <a:cs typeface="Courier New" pitchFamily="49" charset="0"/>
              </a:rPr>
              <a:t> Certain consumers (regulators and other governmental authorities) promote flexibility in the adjustments needed for changes in the reporting models</a:t>
            </a:r>
          </a:p>
          <a:p>
            <a:pPr>
              <a:buClr>
                <a:srgbClr val="000000"/>
              </a:buClr>
            </a:pPr>
            <a:r>
              <a:rPr lang="en-US" sz="1400">
                <a:cs typeface="Courier New" pitchFamily="49" charset="0"/>
              </a:rPr>
              <a:t>Lowers cost of e-filing initiatives </a:t>
            </a:r>
            <a:r>
              <a:rPr lang="en-US" sz="1400">
                <a:latin typeface="Lucida Sans Unicode"/>
                <a:cs typeface="Courier New" pitchFamily="49" charset="0"/>
              </a:rPr>
              <a:t>–</a:t>
            </a:r>
            <a:r>
              <a:rPr lang="en-US" sz="1400">
                <a:cs typeface="Courier New" pitchFamily="49" charset="0"/>
              </a:rPr>
              <a:t> the re-use of reported information in a universally accepted format lowers the overall costs of supply chain participants and decreases the costs of other e-filing initiatives</a:t>
            </a:r>
          </a:p>
          <a:p>
            <a:pPr>
              <a:buClr>
                <a:srgbClr val="000000"/>
              </a:buClr>
            </a:pPr>
            <a:r>
              <a:rPr lang="en-US" sz="1400">
                <a:cs typeface="Courier New" pitchFamily="49" charset="0"/>
              </a:rPr>
              <a:t>Facilitates language translations </a:t>
            </a:r>
            <a:r>
              <a:rPr lang="en-US" sz="1400">
                <a:latin typeface="Lucida Sans Unicode"/>
                <a:cs typeface="Courier New" pitchFamily="49" charset="0"/>
              </a:rPr>
              <a:t>–</a:t>
            </a:r>
            <a:r>
              <a:rPr lang="en-US" sz="1400">
                <a:cs typeface="Courier New" pitchFamily="49" charset="0"/>
              </a:rPr>
              <a:t> promotes the capability to have on the fly language translation of the primary statements and some (say 70%) of the more narrative disclosures.</a:t>
            </a:r>
          </a:p>
          <a:p>
            <a:pPr>
              <a:buClr>
                <a:srgbClr val="000000"/>
              </a:buClr>
            </a:pPr>
            <a:endParaRPr lang="en-US" sz="1400">
              <a:cs typeface="Courier New" pitchFamily="49" charset="0"/>
            </a:endParaRPr>
          </a:p>
          <a:p>
            <a:pPr>
              <a:buClr>
                <a:srgbClr val="000000"/>
              </a:buClr>
            </a:pPr>
            <a:endParaRPr lang="en-GB" sz="1400"/>
          </a:p>
          <a:p>
            <a:pPr>
              <a:buClr>
                <a:srgbClr val="000000"/>
              </a:buClr>
            </a:pPr>
            <a:r>
              <a:rPr lang="en-GB" sz="1400">
                <a:cs typeface="Courier New" pitchFamily="49" charset="0"/>
              </a:rPr>
              <a:t>XBRL Benefits for Preparers</a:t>
            </a:r>
          </a:p>
          <a:p>
            <a:pPr>
              <a:buClr>
                <a:srgbClr val="000000"/>
              </a:buClr>
            </a:pPr>
            <a:r>
              <a:rPr lang="en-GB" sz="1400">
                <a:cs typeface="Courier New" pitchFamily="49" charset="0"/>
              </a:rPr>
              <a:t>More </a:t>
            </a:r>
            <a:r>
              <a:rPr lang="en-US" sz="1400">
                <a:cs typeface="Courier New" pitchFamily="49" charset="0"/>
              </a:rPr>
              <a:t>precise &amp; clear reporting </a:t>
            </a:r>
            <a:r>
              <a:rPr lang="en-US" sz="1400">
                <a:latin typeface="Lucida Sans Unicode"/>
                <a:cs typeface="Courier New" pitchFamily="49" charset="0"/>
              </a:rPr>
              <a:t>–</a:t>
            </a:r>
            <a:r>
              <a:rPr lang="en-US" sz="1400">
                <a:cs typeface="Courier New" pitchFamily="49" charset="0"/>
              </a:rPr>
              <a:t> preparer determines the structure of the information used by the consumers rather than a third party aggregator &amp; distributor.</a:t>
            </a:r>
          </a:p>
          <a:p>
            <a:pPr>
              <a:buClr>
                <a:srgbClr val="000000"/>
              </a:buClr>
            </a:pPr>
            <a:r>
              <a:rPr lang="en-US" sz="1400">
                <a:cs typeface="Courier New" pitchFamily="49" charset="0"/>
              </a:rPr>
              <a:t>Enhanced functionality </a:t>
            </a:r>
            <a:r>
              <a:rPr lang="en-US" sz="1400">
                <a:latin typeface="Lucida Sans Unicode"/>
                <a:cs typeface="Courier New" pitchFamily="49" charset="0"/>
              </a:rPr>
              <a:t>–</a:t>
            </a:r>
            <a:r>
              <a:rPr lang="en-US" sz="1400">
                <a:cs typeface="Courier New" pitchFamily="49" charset="0"/>
              </a:rPr>
              <a:t> The linkage of relevant resources to the document provides for a better preparation environment.  Company policies, reporting resources and other relevant content is contextually available via the XBRL document.</a:t>
            </a:r>
          </a:p>
          <a:p>
            <a:pPr>
              <a:buClr>
                <a:srgbClr val="000000"/>
              </a:buClr>
            </a:pPr>
            <a:r>
              <a:rPr lang="en-US" sz="1400">
                <a:cs typeface="Courier New" pitchFamily="49" charset="0"/>
              </a:rPr>
              <a:t>Better controls &amp; audit trail </a:t>
            </a:r>
            <a:r>
              <a:rPr lang="en-US" sz="1400">
                <a:latin typeface="Lucida Sans Unicode"/>
                <a:cs typeface="Courier New" pitchFamily="49" charset="0"/>
              </a:rPr>
              <a:t>–</a:t>
            </a:r>
            <a:r>
              <a:rPr lang="en-US" sz="1400">
                <a:cs typeface="Courier New" pitchFamily="49" charset="0"/>
              </a:rPr>
              <a:t> As a result of the enhanced automation of the reporting process and tighter connection between underlying systems and the company report, enhanced documentation and controls are provided.</a:t>
            </a:r>
            <a:endParaRPr lang="en-GB" sz="1400">
              <a:cs typeface="Courier New" pitchFamily="49" charset="0"/>
            </a:endParaRPr>
          </a:p>
          <a:p>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9F8294-4037-4426-9C31-2061A21602B1}" type="slidenum">
              <a:rPr lang="en-GB" altLang="en-US"/>
              <a:pPr/>
              <a:t>51</a:t>
            </a:fld>
            <a:endParaRPr lang="en-GB" altLang="en-US"/>
          </a:p>
        </p:txBody>
      </p:sp>
      <p:sp>
        <p:nvSpPr>
          <p:cNvPr id="486402" name="Rectangle 2"/>
          <p:cNvSpPr>
            <a:spLocks noChangeArrowheads="1" noTextEdit="1"/>
          </p:cNvSpPr>
          <p:nvPr>
            <p:ph type="sldImg"/>
          </p:nvPr>
        </p:nvSpPr>
        <p:spPr>
          <a:ln/>
        </p:spPr>
      </p:sp>
      <p:sp>
        <p:nvSpPr>
          <p:cNvPr id="486403" name="Rectangle 3"/>
          <p:cNvSpPr>
            <a:spLocks noGrp="1" noChangeArrowheads="1"/>
          </p:cNvSpPr>
          <p:nvPr>
            <p:ph type="body" idx="1"/>
          </p:nvPr>
        </p:nvSpPr>
        <p:spPr>
          <a:xfrm>
            <a:off x="685800" y="4416425"/>
            <a:ext cx="5486400" cy="4183063"/>
          </a:xfrm>
        </p:spPr>
        <p:txBody>
          <a:bodyPr/>
          <a:lstStyle/>
          <a:p>
            <a:r>
              <a:rPr lang="en-GB"/>
              <a:t>Well, paper financial statements are pretty much like that.</a:t>
            </a:r>
          </a:p>
          <a:p>
            <a:r>
              <a:rPr lang="en-GB"/>
              <a:t>There’s an awful lot of detail there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55DC76-5921-4840-81CF-E1745DCB697F}" type="slidenum">
              <a:rPr lang="en-GB" altLang="en-US"/>
              <a:pPr/>
              <a:t>52</a:t>
            </a:fld>
            <a:endParaRPr lang="en-GB" altLang="en-US"/>
          </a:p>
        </p:txBody>
      </p:sp>
      <p:sp>
        <p:nvSpPr>
          <p:cNvPr id="488450" name="Rectangle 2"/>
          <p:cNvSpPr>
            <a:spLocks noChangeArrowheads="1" noTextEdit="1"/>
          </p:cNvSpPr>
          <p:nvPr>
            <p:ph type="sldImg"/>
          </p:nvPr>
        </p:nvSpPr>
        <p:spPr>
          <a:ln/>
        </p:spPr>
      </p:sp>
      <p:sp>
        <p:nvSpPr>
          <p:cNvPr id="488451" name="Rectangle 3"/>
          <p:cNvSpPr>
            <a:spLocks noGrp="1" noChangeArrowheads="1"/>
          </p:cNvSpPr>
          <p:nvPr>
            <p:ph type="body" idx="1"/>
          </p:nvPr>
        </p:nvSpPr>
        <p:spPr>
          <a:xfrm>
            <a:off x="685800" y="4416425"/>
            <a:ext cx="5486400" cy="4183063"/>
          </a:xfrm>
        </p:spPr>
        <p:txBody>
          <a:bodyPr/>
          <a:lstStyle/>
          <a:p>
            <a:r>
              <a:rPr lang="en-GB"/>
              <a:t>But if there isn’t agreement on what each of those details mean, naturally this is what you’ll get.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33BBCB-010C-49A3-8C3E-3A70A51CAA36}" type="slidenum">
              <a:rPr lang="en-GB" altLang="en-US"/>
              <a:pPr/>
              <a:t>68</a:t>
            </a:fld>
            <a:endParaRPr lang="en-GB" altLang="en-US"/>
          </a:p>
        </p:txBody>
      </p:sp>
      <p:sp>
        <p:nvSpPr>
          <p:cNvPr id="476162" name="Rectangle 2"/>
          <p:cNvSpPr>
            <a:spLocks noChangeArrowheads="1" noTextEdit="1"/>
          </p:cNvSpPr>
          <p:nvPr>
            <p:ph type="sldImg"/>
          </p:nvPr>
        </p:nvSpPr>
        <p:spPr>
          <a:xfrm>
            <a:off x="1106488" y="698500"/>
            <a:ext cx="4648200" cy="3486150"/>
          </a:xfrm>
          <a:ln/>
        </p:spPr>
      </p:sp>
      <p:sp>
        <p:nvSpPr>
          <p:cNvPr id="476163" name="Rectangle 3"/>
          <p:cNvSpPr>
            <a:spLocks noGrp="1" noChangeArrowheads="1"/>
          </p:cNvSpPr>
          <p:nvPr>
            <p:ph type="body" idx="1"/>
          </p:nvPr>
        </p:nvSpPr>
        <p:spPr>
          <a:xfrm>
            <a:off x="685800" y="4416425"/>
            <a:ext cx="5486400" cy="4181475"/>
          </a:xfrm>
        </p:spPr>
        <p:txBody>
          <a:bodyPr/>
          <a:lstStyle/>
          <a:p>
            <a:r>
              <a:rPr lang="en-US"/>
              <a:t>End 12:00</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DB65BB-BA50-46B7-B336-BA3922E8EEDD}" type="slidenum">
              <a:rPr lang="en-GB" altLang="en-US"/>
              <a:pPr/>
              <a:t>69</a:t>
            </a:fld>
            <a:endParaRPr lang="en-GB" altLang="en-US"/>
          </a:p>
        </p:txBody>
      </p:sp>
      <p:sp>
        <p:nvSpPr>
          <p:cNvPr id="478210" name="Rectangle 2"/>
          <p:cNvSpPr>
            <a:spLocks noChangeArrowheads="1" noTextEdit="1"/>
          </p:cNvSpPr>
          <p:nvPr>
            <p:ph type="sldImg"/>
          </p:nvPr>
        </p:nvSpPr>
        <p:spPr>
          <a:xfrm>
            <a:off x="1106488" y="698500"/>
            <a:ext cx="4648200" cy="3486150"/>
          </a:xfrm>
          <a:ln/>
        </p:spPr>
      </p:sp>
      <p:sp>
        <p:nvSpPr>
          <p:cNvPr id="478211" name="Rectangle 3"/>
          <p:cNvSpPr>
            <a:spLocks noGrp="1" noChangeArrowheads="1"/>
          </p:cNvSpPr>
          <p:nvPr>
            <p:ph type="body" idx="1"/>
          </p:nvPr>
        </p:nvSpPr>
        <p:spPr>
          <a:xfrm>
            <a:off x="685800" y="4416425"/>
            <a:ext cx="5486400" cy="4181475"/>
          </a:xfrm>
        </p:spPr>
        <p:txBody>
          <a:bodyPr/>
          <a:lstStyle/>
          <a:p>
            <a:r>
              <a:rPr lang="en-US"/>
              <a:t>End 12:30</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C38158-1B59-45E1-B50D-A38755D694B4}" type="slidenum">
              <a:rPr lang="en-GB" altLang="en-US"/>
              <a:pPr/>
              <a:t>70</a:t>
            </a:fld>
            <a:endParaRPr lang="en-GB" altLang="en-US"/>
          </a:p>
        </p:txBody>
      </p:sp>
      <p:sp>
        <p:nvSpPr>
          <p:cNvPr id="480258" name="Rectangle 2"/>
          <p:cNvSpPr>
            <a:spLocks noChangeArrowheads="1" noTextEdit="1"/>
          </p:cNvSpPr>
          <p:nvPr>
            <p:ph type="sldImg"/>
          </p:nvPr>
        </p:nvSpPr>
        <p:spPr>
          <a:xfrm>
            <a:off x="1106488" y="698500"/>
            <a:ext cx="4648200" cy="3486150"/>
          </a:xfrm>
          <a:ln/>
        </p:spPr>
      </p:sp>
      <p:sp>
        <p:nvSpPr>
          <p:cNvPr id="480259" name="Rectangle 3"/>
          <p:cNvSpPr>
            <a:spLocks noGrp="1" noChangeArrowheads="1"/>
          </p:cNvSpPr>
          <p:nvPr>
            <p:ph type="body" idx="1"/>
          </p:nvPr>
        </p:nvSpPr>
        <p:spPr>
          <a:xfrm>
            <a:off x="685800" y="4416425"/>
            <a:ext cx="5486400" cy="4181475"/>
          </a:xfrm>
        </p:spPr>
        <p:txBody>
          <a:bodyPr/>
          <a:lstStyle/>
          <a:p>
            <a:r>
              <a:rPr lang="en-US"/>
              <a:t>End 13:00</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51F2AF-8EC2-42BA-A9C4-C5455293C9D2}" type="slidenum">
              <a:rPr lang="en-GB" altLang="en-US"/>
              <a:pPr/>
              <a:t>71</a:t>
            </a:fld>
            <a:endParaRPr lang="en-GB" altLang="en-US"/>
          </a:p>
        </p:txBody>
      </p:sp>
      <p:sp>
        <p:nvSpPr>
          <p:cNvPr id="482306" name="Rectangle 2"/>
          <p:cNvSpPr>
            <a:spLocks noChangeArrowheads="1" noTextEdit="1"/>
          </p:cNvSpPr>
          <p:nvPr>
            <p:ph type="sldImg"/>
          </p:nvPr>
        </p:nvSpPr>
        <p:spPr>
          <a:xfrm>
            <a:off x="1106488" y="698500"/>
            <a:ext cx="4648200" cy="3486150"/>
          </a:xfrm>
          <a:ln/>
        </p:spPr>
      </p:sp>
      <p:sp>
        <p:nvSpPr>
          <p:cNvPr id="482307" name="Rectangle 3"/>
          <p:cNvSpPr>
            <a:spLocks noGrp="1" noChangeArrowheads="1"/>
          </p:cNvSpPr>
          <p:nvPr>
            <p:ph type="body" idx="1"/>
          </p:nvPr>
        </p:nvSpPr>
        <p:spPr>
          <a:xfrm>
            <a:off x="685800" y="4416425"/>
            <a:ext cx="5486400" cy="4181475"/>
          </a:xfrm>
        </p:spPr>
        <p:txBody>
          <a:bodyPr/>
          <a:lstStyle/>
          <a:p>
            <a:r>
              <a:rPr lang="en-US"/>
              <a:t>End 13:30</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FC712D-3D13-410A-BFDD-95D787241587}" type="slidenum">
              <a:rPr lang="en-GB" altLang="en-US"/>
              <a:pPr/>
              <a:t>74</a:t>
            </a:fld>
            <a:endParaRPr lang="en-GB" altLang="en-US"/>
          </a:p>
        </p:txBody>
      </p:sp>
      <p:sp>
        <p:nvSpPr>
          <p:cNvPr id="510978" name="Rectangle 2"/>
          <p:cNvSpPr>
            <a:spLocks noChangeArrowheads="1" noTextEdit="1"/>
          </p:cNvSpPr>
          <p:nvPr>
            <p:ph type="sldImg"/>
          </p:nvPr>
        </p:nvSpPr>
        <p:spPr>
          <a:ln/>
        </p:spPr>
      </p:sp>
      <p:sp>
        <p:nvSpPr>
          <p:cNvPr id="510979" name="Rectangle 3"/>
          <p:cNvSpPr>
            <a:spLocks noGrp="1" noChangeArrowheads="1"/>
          </p:cNvSpPr>
          <p:nvPr>
            <p:ph type="body" idx="1"/>
          </p:nvPr>
        </p:nvSpPr>
        <p:spPr>
          <a:xfrm>
            <a:off x="685800" y="4416425"/>
            <a:ext cx="5486400" cy="4183063"/>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768577-E378-4444-A958-AA02D1492521}" type="slidenum">
              <a:rPr lang="en-GB" altLang="en-US"/>
              <a:pPr/>
              <a:t>5</a:t>
            </a:fld>
            <a:endParaRPr lang="en-GB" altLang="en-US"/>
          </a:p>
        </p:txBody>
      </p:sp>
      <p:sp>
        <p:nvSpPr>
          <p:cNvPr id="441346" name="Rectangle 2"/>
          <p:cNvSpPr>
            <a:spLocks noChangeArrowheads="1" noTextEdit="1"/>
          </p:cNvSpPr>
          <p:nvPr>
            <p:ph type="sldImg"/>
          </p:nvPr>
        </p:nvSpPr>
        <p:spPr>
          <a:ln/>
        </p:spPr>
      </p:sp>
      <p:sp>
        <p:nvSpPr>
          <p:cNvPr id="441347" name="Rectangle 3"/>
          <p:cNvSpPr>
            <a:spLocks noGrp="1" noChangeArrowheads="1"/>
          </p:cNvSpPr>
          <p:nvPr>
            <p:ph type="body" idx="1"/>
          </p:nvPr>
        </p:nvSpPr>
        <p:spPr>
          <a:xfrm>
            <a:off x="685800" y="4416425"/>
            <a:ext cx="5486400" cy="4183063"/>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398829-F5D8-45DC-9B05-312B8C116CF4}" type="slidenum">
              <a:rPr lang="en-GB" altLang="en-US"/>
              <a:pPr/>
              <a:t>6</a:t>
            </a:fld>
            <a:endParaRPr lang="en-GB" altLang="en-US"/>
          </a:p>
        </p:txBody>
      </p:sp>
      <p:sp>
        <p:nvSpPr>
          <p:cNvPr id="443394" name="Rectangle 2"/>
          <p:cNvSpPr>
            <a:spLocks noChangeArrowheads="1" noTextEdit="1"/>
          </p:cNvSpPr>
          <p:nvPr>
            <p:ph type="sldImg"/>
          </p:nvPr>
        </p:nvSpPr>
        <p:spPr>
          <a:ln/>
        </p:spPr>
      </p:sp>
      <p:sp>
        <p:nvSpPr>
          <p:cNvPr id="443395" name="Rectangle 3"/>
          <p:cNvSpPr>
            <a:spLocks noGrp="1" noChangeArrowheads="1"/>
          </p:cNvSpPr>
          <p:nvPr>
            <p:ph type="body" idx="1"/>
          </p:nvPr>
        </p:nvSpPr>
        <p:spPr>
          <a:xfrm>
            <a:off x="685800" y="4416425"/>
            <a:ext cx="5486400" cy="4183063"/>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38FE6A-0B21-4DA1-9F55-A549C443D840}" type="slidenum">
              <a:rPr lang="en-GB" altLang="en-US"/>
              <a:pPr/>
              <a:t>7</a:t>
            </a:fld>
            <a:endParaRPr lang="en-GB" altLang="en-US"/>
          </a:p>
        </p:txBody>
      </p:sp>
      <p:sp>
        <p:nvSpPr>
          <p:cNvPr id="445442" name="Rectangle 2"/>
          <p:cNvSpPr>
            <a:spLocks noChangeArrowheads="1" noTextEdit="1"/>
          </p:cNvSpPr>
          <p:nvPr>
            <p:ph type="sldImg"/>
          </p:nvPr>
        </p:nvSpPr>
        <p:spPr>
          <a:ln/>
        </p:spPr>
      </p:sp>
      <p:sp>
        <p:nvSpPr>
          <p:cNvPr id="445443" name="Rectangle 3"/>
          <p:cNvSpPr>
            <a:spLocks noGrp="1" noChangeArrowheads="1"/>
          </p:cNvSpPr>
          <p:nvPr>
            <p:ph type="body" idx="1"/>
          </p:nvPr>
        </p:nvSpPr>
        <p:spPr>
          <a:xfrm>
            <a:off x="685800" y="4416425"/>
            <a:ext cx="5486400" cy="4183063"/>
          </a:xfrm>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D14E64-11B1-45B0-BBA9-69A1D8B3F62A}" type="slidenum">
              <a:rPr lang="en-GB" altLang="en-US"/>
              <a:pPr/>
              <a:t>11</a:t>
            </a:fld>
            <a:endParaRPr lang="en-GB" altLang="en-US"/>
          </a:p>
        </p:txBody>
      </p:sp>
      <p:sp>
        <p:nvSpPr>
          <p:cNvPr id="410626" name="Rectangle 2"/>
          <p:cNvSpPr>
            <a:spLocks noChangeArrowheads="1" noTextEdit="1"/>
          </p:cNvSpPr>
          <p:nvPr>
            <p:ph type="sldImg"/>
          </p:nvPr>
        </p:nvSpPr>
        <p:spPr>
          <a:xfrm>
            <a:off x="1106488" y="698500"/>
            <a:ext cx="4648200" cy="3486150"/>
          </a:xfrm>
          <a:ln/>
        </p:spPr>
      </p:sp>
      <p:sp>
        <p:nvSpPr>
          <p:cNvPr id="410627" name="Rectangle 3"/>
          <p:cNvSpPr>
            <a:spLocks noGrp="1" noChangeArrowheads="1"/>
          </p:cNvSpPr>
          <p:nvPr>
            <p:ph type="body" idx="1"/>
          </p:nvPr>
        </p:nvSpPr>
        <p:spPr>
          <a:xfrm>
            <a:off x="685800" y="4416425"/>
            <a:ext cx="5486400" cy="4181475"/>
          </a:xfrm>
        </p:spPr>
        <p:txBody>
          <a:bodyPr/>
          <a:lstStyle/>
          <a:p>
            <a:r>
              <a:rPr lang="en-US"/>
              <a:t>End 22:00</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026305-EE8F-42E2-BBA1-F6941D2E9433}" type="slidenum">
              <a:rPr lang="en-GB" altLang="en-US"/>
              <a:pPr/>
              <a:t>13</a:t>
            </a:fld>
            <a:endParaRPr lang="en-GB" altLang="en-US"/>
          </a:p>
        </p:txBody>
      </p:sp>
      <p:sp>
        <p:nvSpPr>
          <p:cNvPr id="417794" name="Rectangle 2"/>
          <p:cNvSpPr>
            <a:spLocks noChangeArrowheads="1" noTextEdit="1"/>
          </p:cNvSpPr>
          <p:nvPr>
            <p:ph type="sldImg"/>
          </p:nvPr>
        </p:nvSpPr>
        <p:spPr>
          <a:xfrm>
            <a:off x="1106488" y="700088"/>
            <a:ext cx="4648200" cy="3486150"/>
          </a:xfrm>
          <a:ln/>
        </p:spPr>
      </p:sp>
      <p:sp>
        <p:nvSpPr>
          <p:cNvPr id="417795" name="Rectangle 3"/>
          <p:cNvSpPr>
            <a:spLocks noGrp="1" noChangeArrowheads="1"/>
          </p:cNvSpPr>
          <p:nvPr>
            <p:ph type="body" idx="1"/>
          </p:nvPr>
        </p:nvSpPr>
        <p:spPr>
          <a:xfrm>
            <a:off x="685800" y="4416425"/>
            <a:ext cx="5486400" cy="4179888"/>
          </a:xfrm>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FB0B5D-38CE-4679-A9E3-0273CE663806}" type="slidenum">
              <a:rPr lang="en-GB" altLang="en-US"/>
              <a:pPr/>
              <a:t>18</a:t>
            </a:fld>
            <a:endParaRPr lang="en-GB" altLang="en-US"/>
          </a:p>
        </p:txBody>
      </p:sp>
      <p:sp>
        <p:nvSpPr>
          <p:cNvPr id="567298" name="Rectangle 2"/>
          <p:cNvSpPr>
            <a:spLocks noChangeArrowheads="1" noTextEdit="1"/>
          </p:cNvSpPr>
          <p:nvPr>
            <p:ph type="sldImg"/>
          </p:nvPr>
        </p:nvSpPr>
        <p:spPr>
          <a:ln/>
        </p:spPr>
      </p:sp>
      <p:sp>
        <p:nvSpPr>
          <p:cNvPr id="567299" name="Rectangle 3"/>
          <p:cNvSpPr>
            <a:spLocks noGrp="1" noChangeArrowheads="1"/>
          </p:cNvSpPr>
          <p:nvPr>
            <p:ph type="body" idx="1"/>
          </p:nvPr>
        </p:nvSpPr>
        <p:spPr>
          <a:xfrm>
            <a:off x="685800" y="4416425"/>
            <a:ext cx="5486400" cy="4183063"/>
          </a:xfrm>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55A0E8-13D7-4388-80CE-1249EB3A7791}" type="slidenum">
              <a:rPr lang="en-GB" altLang="en-US"/>
              <a:pPr/>
              <a:t>23</a:t>
            </a:fld>
            <a:endParaRPr lang="en-GB" altLang="en-US"/>
          </a:p>
        </p:txBody>
      </p:sp>
      <p:sp>
        <p:nvSpPr>
          <p:cNvPr id="575490" name="Rectangle 2"/>
          <p:cNvSpPr>
            <a:spLocks noChangeArrowheads="1" noTextEdit="1"/>
          </p:cNvSpPr>
          <p:nvPr>
            <p:ph type="sldImg"/>
          </p:nvPr>
        </p:nvSpPr>
        <p:spPr>
          <a:ln/>
        </p:spPr>
      </p:sp>
      <p:sp>
        <p:nvSpPr>
          <p:cNvPr id="575491" name="Rectangle 3"/>
          <p:cNvSpPr>
            <a:spLocks noGrp="1" noChangeArrowheads="1"/>
          </p:cNvSpPr>
          <p:nvPr>
            <p:ph type="body" idx="1"/>
          </p:nvPr>
        </p:nvSpPr>
        <p:spPr>
          <a:xfrm>
            <a:off x="685800" y="4416425"/>
            <a:ext cx="5486400" cy="4183063"/>
          </a:xfrm>
        </p:spPr>
        <p:txBody>
          <a:bodyPr/>
          <a:lstStyle/>
          <a:p>
            <a:r>
              <a:rPr lang="en-GB"/>
              <a:t>Let’s compare what the typical e-business standard has to do, compared to XBRL.</a:t>
            </a:r>
          </a:p>
          <a:p>
            <a:r>
              <a:rPr lang="en-GB"/>
              <a:t>On the left is a typical standard ‘invoice’ – this has been done many, many, many times.</a:t>
            </a:r>
          </a:p>
          <a:p>
            <a:r>
              <a:rPr lang="en-GB"/>
              <a:t>On the right is the kind of thing we need to do in XBRL.</a:t>
            </a:r>
          </a:p>
          <a:p>
            <a:r>
              <a:rPr lang="en-GB"/>
              <a:t>Notice the variability of what might go in there. </a:t>
            </a:r>
          </a:p>
          <a:p>
            <a:r>
              <a:rPr lang="en-GB"/>
              <a:t>The terms are common, but the meanings are different.</a:t>
            </a:r>
          </a:p>
          <a:p>
            <a:r>
              <a:rPr lang="en-GB"/>
              <a:t>And sometimes the meanings are the same but the terms are different!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64C087-A588-4F05-B415-37E3C6EEC374}" type="slidenum">
              <a:rPr lang="en-GB" altLang="en-US"/>
              <a:pPr/>
              <a:t>46</a:t>
            </a:fld>
            <a:endParaRPr lang="en-GB" altLang="en-US"/>
          </a:p>
        </p:txBody>
      </p:sp>
      <p:sp>
        <p:nvSpPr>
          <p:cNvPr id="461826" name="Rectangle 2"/>
          <p:cNvSpPr>
            <a:spLocks noChangeArrowheads="1" noTextEdit="1"/>
          </p:cNvSpPr>
          <p:nvPr>
            <p:ph type="sldImg"/>
          </p:nvPr>
        </p:nvSpPr>
        <p:spPr>
          <a:ln/>
        </p:spPr>
      </p:sp>
      <p:sp>
        <p:nvSpPr>
          <p:cNvPr id="461827" name="Rectangle 3"/>
          <p:cNvSpPr>
            <a:spLocks noGrp="1" noChangeArrowheads="1"/>
          </p:cNvSpPr>
          <p:nvPr>
            <p:ph type="body" idx="1"/>
          </p:nvPr>
        </p:nvSpPr>
        <p:spPr>
          <a:xfrm>
            <a:off x="685800" y="4416425"/>
            <a:ext cx="5486400" cy="4183063"/>
          </a:xfrm>
        </p:spPr>
        <p:txBody>
          <a:bodyPr/>
          <a:lstStyle/>
          <a:p>
            <a:pPr>
              <a:lnSpc>
                <a:spcPct val="99000"/>
              </a:lnSpc>
            </a:pPr>
            <a:r>
              <a:rPr lang="en-US"/>
              <a:t>Information = Reduction of uncertainty</a:t>
            </a:r>
          </a:p>
          <a:p>
            <a:pPr lvl="1">
              <a:lnSpc>
                <a:spcPct val="99000"/>
              </a:lnSpc>
            </a:pPr>
            <a:r>
              <a:rPr lang="en-US"/>
              <a:t>Surprises</a:t>
            </a:r>
          </a:p>
          <a:p>
            <a:pPr lvl="1">
              <a:lnSpc>
                <a:spcPct val="99000"/>
              </a:lnSpc>
            </a:pPr>
            <a:r>
              <a:rPr lang="en-US"/>
              <a:t>Timeliness</a:t>
            </a:r>
          </a:p>
          <a:p>
            <a:pPr lvl="1">
              <a:lnSpc>
                <a:spcPct val="99000"/>
              </a:lnSpc>
            </a:pPr>
            <a:r>
              <a:rPr lang="en-US"/>
              <a:t>Comparability</a:t>
            </a:r>
          </a:p>
          <a:p>
            <a:pPr lvl="1">
              <a:lnSpc>
                <a:spcPct val="99000"/>
              </a:lnSpc>
            </a:pPr>
            <a:endParaRPr lang="en-US"/>
          </a:p>
          <a:p>
            <a:pPr lvl="1">
              <a:lnSpc>
                <a:spcPct val="99000"/>
              </a:lnSpc>
            </a:pPr>
            <a:r>
              <a:rPr lang="en-US"/>
              <a:t>Unstructured: free-form prose</a:t>
            </a:r>
          </a:p>
          <a:p>
            <a:pPr lvl="1">
              <a:lnSpc>
                <a:spcPct val="99000"/>
              </a:lnSpc>
            </a:pPr>
            <a:r>
              <a:rPr lang="en-US"/>
              <a:t>Structured: multiple-choice quiz, a rolodex, number table</a:t>
            </a:r>
          </a:p>
          <a:p>
            <a:pPr lvl="1">
              <a:lnSpc>
                <a:spcPct val="99000"/>
              </a:lnSpc>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10946" name="Rectangle 4098"/>
          <p:cNvSpPr>
            <a:spLocks noGrp="1" noChangeArrowheads="1"/>
          </p:cNvSpPr>
          <p:nvPr>
            <p:ph type="ctrTitle"/>
          </p:nvPr>
        </p:nvSpPr>
        <p:spPr bwMode="auto">
          <a:xfrm>
            <a:off x="914400" y="762000"/>
            <a:ext cx="7315200" cy="2819400"/>
          </a:xfrm>
        </p:spPr>
        <p:txBody>
          <a:bodyPr lIns="0" tIns="0" rIns="0" bIns="0" anchor="b" anchorCtr="1"/>
          <a:lstStyle>
            <a:lvl1pPr algn="ctr">
              <a:defRPr sz="5600" b="1"/>
            </a:lvl1pPr>
          </a:lstStyle>
          <a:p>
            <a:r>
              <a:rPr lang="en-GB" altLang="en-US"/>
              <a:t>Click to edit Master </a:t>
            </a:r>
            <a:br>
              <a:rPr lang="en-GB" altLang="en-US"/>
            </a:br>
            <a:r>
              <a:rPr lang="en-GB" altLang="en-US"/>
              <a:t>title style</a:t>
            </a:r>
          </a:p>
        </p:txBody>
      </p:sp>
      <p:sp>
        <p:nvSpPr>
          <p:cNvPr id="210947" name="Rectangle 4099"/>
          <p:cNvSpPr>
            <a:spLocks noGrp="1" noChangeArrowheads="1"/>
          </p:cNvSpPr>
          <p:nvPr>
            <p:ph type="subTitle" idx="1"/>
          </p:nvPr>
        </p:nvSpPr>
        <p:spPr>
          <a:xfrm>
            <a:off x="914400" y="4038600"/>
            <a:ext cx="7315200" cy="2057400"/>
          </a:xfrm>
        </p:spPr>
        <p:txBody>
          <a:bodyPr anchorCtr="1"/>
          <a:lstStyle>
            <a:lvl1pPr algn="ctr">
              <a:lnSpc>
                <a:spcPct val="100000"/>
              </a:lnSpc>
              <a:spcBef>
                <a:spcPct val="0"/>
              </a:spcBef>
              <a:defRPr/>
            </a:lvl1pPr>
          </a:lstStyle>
          <a:p>
            <a:r>
              <a:rPr lang="en-GB" altLang="en-US"/>
              <a:t>Click to edit Master subtitle style</a:t>
            </a:r>
          </a:p>
        </p:txBody>
      </p:sp>
      <p:sp>
        <p:nvSpPr>
          <p:cNvPr id="210970" name="Rectangle 4122"/>
          <p:cNvSpPr>
            <a:spLocks noChangeArrowheads="1"/>
          </p:cNvSpPr>
          <p:nvPr/>
        </p:nvSpPr>
        <p:spPr bwMode="auto">
          <a:xfrm>
            <a:off x="2260600" y="5715000"/>
            <a:ext cx="4624388" cy="677863"/>
          </a:xfrm>
          <a:prstGeom prst="rect">
            <a:avLst/>
          </a:prstGeom>
          <a:noFill/>
          <a:ln w="9525">
            <a:noFill/>
            <a:miter lim="800000"/>
            <a:headEnd/>
            <a:tailEnd/>
          </a:ln>
          <a:effectLst/>
        </p:spPr>
        <p:txBody>
          <a:bodyPr lIns="90000" tIns="46800" rIns="90000" bIns="46800" anchor="ctr" anchorCtr="1"/>
          <a:lstStyle/>
          <a:p>
            <a:pPr marL="285750" indent="-285750" algn="ctr">
              <a:lnSpc>
                <a:spcPts val="1300"/>
              </a:lnSpc>
              <a:spcBef>
                <a:spcPts val="400"/>
              </a:spcBef>
              <a:spcAft>
                <a:spcPts val="700"/>
              </a:spcAft>
              <a:tabLst>
                <a:tab pos="292100" algn="l"/>
              </a:tabLst>
            </a:pPr>
            <a:r>
              <a:rPr lang="en-GB" altLang="en-US" sz="4000">
                <a:solidFill>
                  <a:schemeClr val="tx2"/>
                </a:solidFill>
                <a:latin typeface="PwC_Logo" pitchFamily="2" charset="2"/>
              </a:rPr>
              <a:t>PwC</a:t>
            </a:r>
          </a:p>
        </p:txBody>
      </p:sp>
      <p:sp>
        <p:nvSpPr>
          <p:cNvPr id="211014" name="Text Box 4166"/>
          <p:cNvSpPr txBox="1">
            <a:spLocks noChangeArrowheads="1"/>
          </p:cNvSpPr>
          <p:nvPr/>
        </p:nvSpPr>
        <p:spPr bwMode="auto">
          <a:xfrm>
            <a:off x="5791200" y="6226175"/>
            <a:ext cx="3238500" cy="503238"/>
          </a:xfrm>
          <a:prstGeom prst="rect">
            <a:avLst/>
          </a:prstGeom>
          <a:noFill/>
          <a:ln w="9525">
            <a:noFill/>
            <a:miter lim="800000"/>
            <a:headEnd/>
            <a:tailEnd/>
          </a:ln>
          <a:effectLst/>
        </p:spPr>
        <p:txBody>
          <a:bodyPr rIns="0" bIns="0" anchor="b">
            <a:spAutoFit/>
          </a:bodyPr>
          <a:lstStyle/>
          <a:p>
            <a:pPr algn="r" eaLnBrk="1" hangingPunct="1">
              <a:spcBef>
                <a:spcPct val="50000"/>
              </a:spcBef>
            </a:pPr>
            <a:r>
              <a:rPr lang="en-US" sz="3000" noProof="1">
                <a:solidFill>
                  <a:srgbClr val="4471A8"/>
                </a:solidFill>
                <a:latin typeface="+mj-lt"/>
                <a:cs typeface="Arial" charset="0"/>
              </a:rPr>
              <a:t>PwC</a:t>
            </a:r>
          </a:p>
        </p:txBody>
      </p:sp>
      <p:sp>
        <p:nvSpPr>
          <p:cNvPr id="211016" name="Text Box 4168"/>
          <p:cNvSpPr txBox="1">
            <a:spLocks noChangeArrowheads="1"/>
          </p:cNvSpPr>
          <p:nvPr/>
        </p:nvSpPr>
        <p:spPr bwMode="auto">
          <a:xfrm>
            <a:off x="139700" y="6261100"/>
            <a:ext cx="2755900" cy="457200"/>
          </a:xfrm>
          <a:prstGeom prst="rect">
            <a:avLst/>
          </a:prstGeom>
          <a:noFill/>
          <a:ln w="9525">
            <a:noFill/>
            <a:miter lim="800000"/>
            <a:headEnd/>
            <a:tailEnd/>
          </a:ln>
          <a:effectLst/>
        </p:spPr>
        <p:txBody>
          <a:bodyPr lIns="0" bIns="0" anchor="b"/>
          <a:lstStyle/>
          <a:p>
            <a:pPr eaLnBrk="1" hangingPunct="1">
              <a:spcBef>
                <a:spcPct val="50000"/>
              </a:spcBef>
            </a:pPr>
            <a:r>
              <a:rPr lang="en-US" sz="2300" noProof="1">
                <a:solidFill>
                  <a:srgbClr val="4471A8"/>
                </a:solidFill>
                <a:latin typeface="Arial" charset="0"/>
                <a:cs typeface="Arial" charset="0"/>
              </a:rPr>
              <a:t>*connectedthinking</a:t>
            </a:r>
          </a:p>
        </p:txBody>
      </p:sp>
      <p:pic>
        <p:nvPicPr>
          <p:cNvPr id="211017" name="Picture 4169" descr="LOGO-XBRL with R"/>
          <p:cNvPicPr>
            <a:picLocks noChangeAspect="1" noChangeArrowheads="1"/>
          </p:cNvPicPr>
          <p:nvPr/>
        </p:nvPicPr>
        <p:blipFill>
          <a:blip r:embed="rId3" cstate="print"/>
          <a:srcRect/>
          <a:stretch>
            <a:fillRect/>
          </a:stretch>
        </p:blipFill>
        <p:spPr bwMode="auto">
          <a:xfrm>
            <a:off x="8001000" y="-4763"/>
            <a:ext cx="1143000" cy="538163"/>
          </a:xfrm>
          <a:prstGeom prst="rect">
            <a:avLst/>
          </a:prstGeom>
          <a:noFill/>
        </p:spPr>
      </p:pic>
    </p:spTree>
  </p:cSld>
  <p:clrMapOvr>
    <a:overrideClrMapping bg1="dk2" tx1="lt1" bg2="dk1" tx2="lt2" accent1="accent1" accent2="accent2" accent3="accent3" accent4="accent4" accent5="accent5" accent6="accent6" hlink="hlink" folHlink="folHlink"/>
  </p:clrMapOvr>
  <p:transition>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3513" y="0"/>
            <a:ext cx="2170112" cy="6400800"/>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0" y="0"/>
            <a:ext cx="6361113" cy="64008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0" y="0"/>
            <a:ext cx="7924800" cy="1295400"/>
          </a:xfrm>
        </p:spPr>
        <p:txBody>
          <a:bodyPr/>
          <a:lstStyle/>
          <a:p>
            <a:r>
              <a:rPr lang="es-ES" smtClean="0"/>
              <a:t>Haga clic para modificar el estilo de título del patrón</a:t>
            </a:r>
            <a:endParaRPr lang="en-US"/>
          </a:p>
        </p:txBody>
      </p:sp>
      <p:sp>
        <p:nvSpPr>
          <p:cNvPr id="3" name="2 Marcador de contenido"/>
          <p:cNvSpPr>
            <a:spLocks noGrp="1"/>
          </p:cNvSpPr>
          <p:nvPr>
            <p:ph sz="quarter" idx="1"/>
          </p:nvPr>
        </p:nvSpPr>
        <p:spPr>
          <a:xfrm>
            <a:off x="457200" y="1371600"/>
            <a:ext cx="4037013" cy="24384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quarter" idx="2"/>
          </p:nvPr>
        </p:nvSpPr>
        <p:spPr>
          <a:xfrm>
            <a:off x="4646613" y="1371600"/>
            <a:ext cx="4037012" cy="24384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contenido"/>
          <p:cNvSpPr>
            <a:spLocks noGrp="1"/>
          </p:cNvSpPr>
          <p:nvPr>
            <p:ph sz="quarter" idx="3"/>
          </p:nvPr>
        </p:nvSpPr>
        <p:spPr>
          <a:xfrm>
            <a:off x="457200" y="3962400"/>
            <a:ext cx="4037013" cy="24384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4646613" y="3962400"/>
            <a:ext cx="4037012" cy="24384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7924800" cy="1295400"/>
          </a:xfrm>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371600"/>
            <a:ext cx="4037013" cy="5029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quarter" idx="2"/>
          </p:nvPr>
        </p:nvSpPr>
        <p:spPr>
          <a:xfrm>
            <a:off x="4646613" y="1371600"/>
            <a:ext cx="4037012" cy="24384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contenido"/>
          <p:cNvSpPr>
            <a:spLocks noGrp="1"/>
          </p:cNvSpPr>
          <p:nvPr>
            <p:ph sz="quarter" idx="3"/>
          </p:nvPr>
        </p:nvSpPr>
        <p:spPr>
          <a:xfrm>
            <a:off x="4646613" y="3962400"/>
            <a:ext cx="4037012" cy="24384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ítulo, objetos y texto">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7924800" cy="1295400"/>
          </a:xfrm>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371600"/>
            <a:ext cx="4037013" cy="5029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646613" y="1371600"/>
            <a:ext cx="4037012" cy="5029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7924800" cy="1295400"/>
          </a:xfrm>
        </p:spPr>
        <p:txBody>
          <a:bodyPr/>
          <a:lstStyle/>
          <a:p>
            <a:r>
              <a:rPr lang="es-ES" smtClean="0"/>
              <a:t>Haga clic para modificar el estilo de título del patrón</a:t>
            </a:r>
            <a:endParaRPr lang="en-US"/>
          </a:p>
        </p:txBody>
      </p:sp>
      <p:sp>
        <p:nvSpPr>
          <p:cNvPr id="3" name="2 Marcador de tabla"/>
          <p:cNvSpPr>
            <a:spLocks noGrp="1"/>
          </p:cNvSpPr>
          <p:nvPr>
            <p:ph type="tbl" idx="1"/>
          </p:nvPr>
        </p:nvSpPr>
        <p:spPr>
          <a:xfrm>
            <a:off x="457200" y="1371600"/>
            <a:ext cx="8226425" cy="5029200"/>
          </a:xfrm>
        </p:spPr>
        <p:txBody>
          <a:bodyPr/>
          <a:lstStyle/>
          <a:p>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371600"/>
            <a:ext cx="4037013"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6613" y="1371600"/>
            <a:ext cx="4037012"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9923" name="Rectangle 3"/>
          <p:cNvSpPr>
            <a:spLocks noGrp="1" noChangeArrowheads="1"/>
          </p:cNvSpPr>
          <p:nvPr>
            <p:ph type="title"/>
          </p:nvPr>
        </p:nvSpPr>
        <p:spPr bwMode="gray">
          <a:xfrm>
            <a:off x="0" y="0"/>
            <a:ext cx="7924800" cy="1295400"/>
          </a:xfrm>
          <a:prstGeom prst="rect">
            <a:avLst/>
          </a:prstGeom>
          <a:noFill/>
          <a:ln w="9525">
            <a:noFill/>
            <a:miter lim="800000"/>
            <a:headEnd/>
            <a:tailEnd/>
          </a:ln>
          <a:effectLst/>
        </p:spPr>
        <p:txBody>
          <a:bodyPr vert="horz" wrap="square" lIns="457200" tIns="228600" rIns="457200" bIns="228600" numCol="1" anchor="t" anchorCtr="0" compatLnSpc="1">
            <a:prstTxWarp prst="textNoShape">
              <a:avLst/>
            </a:prstTxWarp>
          </a:bodyPr>
          <a:lstStyle/>
          <a:p>
            <a:pPr lvl="0"/>
            <a:r>
              <a:rPr lang="en-GB" altLang="en-US" smtClean="0"/>
              <a:t>Click to edit Master title style</a:t>
            </a:r>
          </a:p>
        </p:txBody>
      </p:sp>
      <p:sp>
        <p:nvSpPr>
          <p:cNvPr id="209924" name="Rectangle 4"/>
          <p:cNvSpPr>
            <a:spLocks noGrp="1" noChangeArrowheads="1"/>
          </p:cNvSpPr>
          <p:nvPr>
            <p:ph type="body" idx="1"/>
          </p:nvPr>
        </p:nvSpPr>
        <p:spPr bwMode="auto">
          <a:xfrm>
            <a:off x="457200" y="1371600"/>
            <a:ext cx="8226425" cy="5029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altLang="en-US" smtClean="0"/>
              <a:t>Introduction level</a:t>
            </a:r>
          </a:p>
          <a:p>
            <a:pPr lvl="1"/>
            <a:r>
              <a:rPr lang="en-GB" altLang="en-US" smtClean="0"/>
              <a:t>First level</a:t>
            </a:r>
          </a:p>
          <a:p>
            <a:pPr lvl="2"/>
            <a:r>
              <a:rPr lang="en-GB" altLang="en-US" smtClean="0"/>
              <a:t>Second level</a:t>
            </a:r>
          </a:p>
          <a:p>
            <a:pPr lvl="3"/>
            <a:r>
              <a:rPr lang="en-GB" altLang="en-US" smtClean="0"/>
              <a:t>Third level</a:t>
            </a:r>
          </a:p>
          <a:p>
            <a:pPr lvl="4"/>
            <a:r>
              <a:rPr lang="en-GB" altLang="en-US" smtClean="0"/>
              <a:t>Fourth level</a:t>
            </a:r>
          </a:p>
        </p:txBody>
      </p:sp>
      <p:sp>
        <p:nvSpPr>
          <p:cNvPr id="210020" name="Text Box 100"/>
          <p:cNvSpPr txBox="1">
            <a:spLocks noChangeArrowheads="1"/>
          </p:cNvSpPr>
          <p:nvPr userDrawn="1"/>
        </p:nvSpPr>
        <p:spPr bwMode="auto">
          <a:xfrm>
            <a:off x="6629400" y="6400800"/>
            <a:ext cx="2476500" cy="381000"/>
          </a:xfrm>
          <a:prstGeom prst="rect">
            <a:avLst/>
          </a:prstGeom>
          <a:noFill/>
          <a:ln w="9525">
            <a:noFill/>
            <a:miter lim="800000"/>
            <a:headEnd/>
            <a:tailEnd/>
          </a:ln>
          <a:effectLst/>
        </p:spPr>
        <p:txBody>
          <a:bodyPr rIns="0" bIns="0" anchor="b">
            <a:spAutoFit/>
          </a:bodyPr>
          <a:lstStyle/>
          <a:p>
            <a:pPr algn="r" eaLnBrk="1" hangingPunct="1">
              <a:spcBef>
                <a:spcPct val="50000"/>
              </a:spcBef>
            </a:pPr>
            <a:r>
              <a:rPr lang="en-US" sz="2200" noProof="1">
                <a:solidFill>
                  <a:srgbClr val="4471A8"/>
                </a:solidFill>
                <a:latin typeface="+mj-lt"/>
                <a:cs typeface="Arial" charset="0"/>
              </a:rPr>
              <a:t>PwC</a:t>
            </a:r>
          </a:p>
        </p:txBody>
      </p:sp>
      <p:pic>
        <p:nvPicPr>
          <p:cNvPr id="210021" name="Picture 101" descr="LOGO-XBRL with R"/>
          <p:cNvPicPr>
            <a:picLocks noChangeAspect="1" noChangeArrowheads="1"/>
          </p:cNvPicPr>
          <p:nvPr userDrawn="1"/>
        </p:nvPicPr>
        <p:blipFill>
          <a:blip r:embed="rId17" cstate="print"/>
          <a:srcRect/>
          <a:stretch>
            <a:fillRect/>
          </a:stretch>
        </p:blipFill>
        <p:spPr bwMode="auto">
          <a:xfrm>
            <a:off x="8001000" y="0"/>
            <a:ext cx="1143000" cy="538163"/>
          </a:xfrm>
          <a:prstGeom prst="rect">
            <a:avLst/>
          </a:prstGeom>
          <a:noFill/>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Lst>
  <p:transition/>
  <p:timing>
    <p:tnLst>
      <p:par>
        <p:cTn id="1" dur="indefinite" restart="never" nodeType="tmRoot"/>
      </p:par>
    </p:tnLst>
  </p:timing>
  <p:txStyles>
    <p:titleStyle>
      <a:lvl1pPr algn="l" rtl="0" eaLnBrk="0" fontAlgn="base" hangingPunct="0">
        <a:spcBef>
          <a:spcPct val="0"/>
        </a:spcBef>
        <a:spcAft>
          <a:spcPct val="0"/>
        </a:spcAft>
        <a:defRPr sz="3600">
          <a:solidFill>
            <a:srgbClr val="3A4972"/>
          </a:solidFill>
          <a:latin typeface="+mj-lt"/>
          <a:ea typeface="+mj-ea"/>
          <a:cs typeface="+mj-cs"/>
        </a:defRPr>
      </a:lvl1pPr>
      <a:lvl2pPr algn="l" rtl="0" eaLnBrk="0" fontAlgn="base" hangingPunct="0">
        <a:spcBef>
          <a:spcPct val="0"/>
        </a:spcBef>
        <a:spcAft>
          <a:spcPct val="0"/>
        </a:spcAft>
        <a:defRPr sz="3600">
          <a:solidFill>
            <a:srgbClr val="3A4972"/>
          </a:solidFill>
          <a:latin typeface="Arial" charset="0"/>
        </a:defRPr>
      </a:lvl2pPr>
      <a:lvl3pPr algn="l" rtl="0" eaLnBrk="0" fontAlgn="base" hangingPunct="0">
        <a:spcBef>
          <a:spcPct val="0"/>
        </a:spcBef>
        <a:spcAft>
          <a:spcPct val="0"/>
        </a:spcAft>
        <a:defRPr sz="3600">
          <a:solidFill>
            <a:srgbClr val="3A4972"/>
          </a:solidFill>
          <a:latin typeface="Arial" charset="0"/>
        </a:defRPr>
      </a:lvl3pPr>
      <a:lvl4pPr algn="l" rtl="0" eaLnBrk="0" fontAlgn="base" hangingPunct="0">
        <a:spcBef>
          <a:spcPct val="0"/>
        </a:spcBef>
        <a:spcAft>
          <a:spcPct val="0"/>
        </a:spcAft>
        <a:defRPr sz="3600">
          <a:solidFill>
            <a:srgbClr val="3A4972"/>
          </a:solidFill>
          <a:latin typeface="Arial" charset="0"/>
        </a:defRPr>
      </a:lvl4pPr>
      <a:lvl5pPr algn="l" rtl="0" eaLnBrk="0" fontAlgn="base" hangingPunct="0">
        <a:spcBef>
          <a:spcPct val="0"/>
        </a:spcBef>
        <a:spcAft>
          <a:spcPct val="0"/>
        </a:spcAft>
        <a:defRPr sz="3600">
          <a:solidFill>
            <a:srgbClr val="3A4972"/>
          </a:solidFill>
          <a:latin typeface="Arial" charset="0"/>
        </a:defRPr>
      </a:lvl5pPr>
      <a:lvl6pPr marL="457200" algn="l" rtl="0" eaLnBrk="0" fontAlgn="base" hangingPunct="0">
        <a:spcBef>
          <a:spcPct val="0"/>
        </a:spcBef>
        <a:spcAft>
          <a:spcPct val="0"/>
        </a:spcAft>
        <a:defRPr sz="3600">
          <a:solidFill>
            <a:srgbClr val="3A4972"/>
          </a:solidFill>
          <a:latin typeface="Arial" charset="0"/>
        </a:defRPr>
      </a:lvl6pPr>
      <a:lvl7pPr marL="914400" algn="l" rtl="0" eaLnBrk="0" fontAlgn="base" hangingPunct="0">
        <a:spcBef>
          <a:spcPct val="0"/>
        </a:spcBef>
        <a:spcAft>
          <a:spcPct val="0"/>
        </a:spcAft>
        <a:defRPr sz="3600">
          <a:solidFill>
            <a:srgbClr val="3A4972"/>
          </a:solidFill>
          <a:latin typeface="Arial" charset="0"/>
        </a:defRPr>
      </a:lvl7pPr>
      <a:lvl8pPr marL="1371600" algn="l" rtl="0" eaLnBrk="0" fontAlgn="base" hangingPunct="0">
        <a:spcBef>
          <a:spcPct val="0"/>
        </a:spcBef>
        <a:spcAft>
          <a:spcPct val="0"/>
        </a:spcAft>
        <a:defRPr sz="3600">
          <a:solidFill>
            <a:srgbClr val="3A4972"/>
          </a:solidFill>
          <a:latin typeface="Arial" charset="0"/>
        </a:defRPr>
      </a:lvl8pPr>
      <a:lvl9pPr marL="1828800" algn="l" rtl="0" eaLnBrk="0" fontAlgn="base" hangingPunct="0">
        <a:spcBef>
          <a:spcPct val="0"/>
        </a:spcBef>
        <a:spcAft>
          <a:spcPct val="0"/>
        </a:spcAft>
        <a:defRPr sz="3600">
          <a:solidFill>
            <a:srgbClr val="3A4972"/>
          </a:solidFill>
          <a:latin typeface="Arial" charset="0"/>
        </a:defRPr>
      </a:lvl9pPr>
    </p:titleStyle>
    <p:bodyStyle>
      <a:lvl1pPr algn="l" defTabSz="912813" rtl="0" eaLnBrk="0" fontAlgn="base" hangingPunct="0">
        <a:lnSpc>
          <a:spcPct val="109000"/>
        </a:lnSpc>
        <a:spcBef>
          <a:spcPct val="55000"/>
        </a:spcBef>
        <a:spcAft>
          <a:spcPct val="0"/>
        </a:spcAft>
        <a:buClr>
          <a:srgbClr val="1E6E04"/>
        </a:buClr>
        <a:defRPr sz="2800">
          <a:solidFill>
            <a:srgbClr val="4471A8"/>
          </a:solidFill>
          <a:latin typeface="+mn-lt"/>
          <a:ea typeface="+mn-ea"/>
          <a:cs typeface="+mn-cs"/>
        </a:defRPr>
      </a:lvl1pPr>
      <a:lvl2pPr marL="228600" indent="-227013" algn="l" defTabSz="912813" rtl="0" eaLnBrk="0" fontAlgn="base" hangingPunct="0">
        <a:lnSpc>
          <a:spcPct val="109000"/>
        </a:lnSpc>
        <a:spcBef>
          <a:spcPct val="52000"/>
        </a:spcBef>
        <a:spcAft>
          <a:spcPct val="0"/>
        </a:spcAft>
        <a:buClr>
          <a:schemeClr val="accent1"/>
        </a:buClr>
        <a:buChar char="•"/>
        <a:defRPr sz="2400">
          <a:solidFill>
            <a:srgbClr val="4471A8"/>
          </a:solidFill>
          <a:latin typeface="+mn-lt"/>
        </a:defRPr>
      </a:lvl2pPr>
      <a:lvl3pPr marL="627063" indent="-284163" algn="l" defTabSz="912813" rtl="0" eaLnBrk="0" fontAlgn="base" hangingPunct="0">
        <a:lnSpc>
          <a:spcPct val="109000"/>
        </a:lnSpc>
        <a:spcBef>
          <a:spcPct val="0"/>
        </a:spcBef>
        <a:spcAft>
          <a:spcPct val="0"/>
        </a:spcAft>
        <a:buClr>
          <a:schemeClr val="accent1"/>
        </a:buClr>
        <a:buChar char="–"/>
        <a:defRPr sz="2000">
          <a:solidFill>
            <a:srgbClr val="4471A8"/>
          </a:solidFill>
          <a:latin typeface="+mn-lt"/>
        </a:defRPr>
      </a:lvl3pPr>
      <a:lvl4pPr marL="1036638" indent="-228600" algn="l" defTabSz="912813" rtl="0" eaLnBrk="0" fontAlgn="base" hangingPunct="0">
        <a:spcBef>
          <a:spcPct val="20000"/>
        </a:spcBef>
        <a:spcAft>
          <a:spcPct val="0"/>
        </a:spcAft>
        <a:buChar char="–"/>
        <a:defRPr>
          <a:solidFill>
            <a:srgbClr val="4471A8"/>
          </a:solidFill>
          <a:latin typeface="+mn-lt"/>
        </a:defRPr>
      </a:lvl4pPr>
      <a:lvl5pPr marL="1431925" indent="-228600" algn="l" defTabSz="912813" rtl="0" eaLnBrk="0" fontAlgn="base" hangingPunct="0">
        <a:spcBef>
          <a:spcPct val="20000"/>
        </a:spcBef>
        <a:spcAft>
          <a:spcPct val="0"/>
        </a:spcAft>
        <a:buChar char="»"/>
        <a:defRPr>
          <a:solidFill>
            <a:srgbClr val="4471A8"/>
          </a:solidFill>
          <a:latin typeface="+mn-lt"/>
        </a:defRPr>
      </a:lvl5pPr>
      <a:lvl6pPr marL="1889125" indent="-228600" algn="l" defTabSz="912813" rtl="0" eaLnBrk="0" fontAlgn="base" hangingPunct="0">
        <a:spcBef>
          <a:spcPct val="20000"/>
        </a:spcBef>
        <a:spcAft>
          <a:spcPct val="0"/>
        </a:spcAft>
        <a:buChar char="»"/>
        <a:defRPr>
          <a:solidFill>
            <a:srgbClr val="4471A8"/>
          </a:solidFill>
          <a:latin typeface="+mn-lt"/>
        </a:defRPr>
      </a:lvl6pPr>
      <a:lvl7pPr marL="2346325" indent="-228600" algn="l" defTabSz="912813" rtl="0" eaLnBrk="0" fontAlgn="base" hangingPunct="0">
        <a:spcBef>
          <a:spcPct val="20000"/>
        </a:spcBef>
        <a:spcAft>
          <a:spcPct val="0"/>
        </a:spcAft>
        <a:buChar char="»"/>
        <a:defRPr>
          <a:solidFill>
            <a:srgbClr val="4471A8"/>
          </a:solidFill>
          <a:latin typeface="+mn-lt"/>
        </a:defRPr>
      </a:lvl7pPr>
      <a:lvl8pPr marL="2803525" indent="-228600" algn="l" defTabSz="912813" rtl="0" eaLnBrk="0" fontAlgn="base" hangingPunct="0">
        <a:spcBef>
          <a:spcPct val="20000"/>
        </a:spcBef>
        <a:spcAft>
          <a:spcPct val="0"/>
        </a:spcAft>
        <a:buChar char="»"/>
        <a:defRPr>
          <a:solidFill>
            <a:srgbClr val="4471A8"/>
          </a:solidFill>
          <a:latin typeface="+mn-lt"/>
        </a:defRPr>
      </a:lvl8pPr>
      <a:lvl9pPr marL="3260725" indent="-228600" algn="l" defTabSz="912813" rtl="0" eaLnBrk="0" fontAlgn="base" hangingPunct="0">
        <a:spcBef>
          <a:spcPct val="20000"/>
        </a:spcBef>
        <a:spcAft>
          <a:spcPct val="0"/>
        </a:spcAft>
        <a:buChar char="»"/>
        <a:defRPr>
          <a:solidFill>
            <a:srgbClr val="4471A8"/>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slide" Target="slide4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slideLayout" Target="../slideLayouts/slideLayout12.xml"/><Relationship Id="rId5" Type="http://schemas.openxmlformats.org/officeDocument/2006/relationships/image" Target="../media/image48.wmf"/><Relationship Id="rId4" Type="http://schemas.openxmlformats.org/officeDocument/2006/relationships/image" Target="../media/image47.wmf"/></Relationships>
</file>

<file path=ppt/slides/_rels/slide33.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slideLayout" Target="../slideLayouts/slideLayout13.xml"/><Relationship Id="rId4" Type="http://schemas.openxmlformats.org/officeDocument/2006/relationships/image" Target="../media/image51.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slide" Target="slide5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5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slide" Target="slide5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slide" Target="slide7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6.png"/><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61.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4.pn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image" Target="../media/image6.png"/><Relationship Id="rId5" Type="http://schemas.openxmlformats.org/officeDocument/2006/relationships/image" Target="../media/image9.jpeg"/><Relationship Id="rId10" Type="http://schemas.openxmlformats.org/officeDocument/2006/relationships/image" Target="../media/image5.png"/><Relationship Id="rId4" Type="http://schemas.openxmlformats.org/officeDocument/2006/relationships/image" Target="../media/image8.jpeg"/><Relationship Id="rId9" Type="http://schemas.openxmlformats.org/officeDocument/2006/relationships/image" Target="../media/image4.png"/></Relationships>
</file>

<file path=ppt/slides/_rels/slide7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slide" Target="slide7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80.emf"/><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5.emf"/><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p:cNvSpPr>
            <a:spLocks noGrp="1" noChangeArrowheads="1"/>
          </p:cNvSpPr>
          <p:nvPr>
            <p:ph type="ctrTitle"/>
          </p:nvPr>
        </p:nvSpPr>
        <p:spPr/>
        <p:txBody>
          <a:bodyPr/>
          <a:lstStyle/>
          <a:p>
            <a:r>
              <a:rPr lang="en-US" sz="5000"/>
              <a:t>Extensible Business Reporting Language (XBRL) Update</a:t>
            </a:r>
          </a:p>
        </p:txBody>
      </p:sp>
      <p:sp>
        <p:nvSpPr>
          <p:cNvPr id="400387" name="Rectangle 3"/>
          <p:cNvSpPr>
            <a:spLocks noGrp="1" noChangeArrowheads="1"/>
          </p:cNvSpPr>
          <p:nvPr>
            <p:ph type="subTitle" idx="1"/>
          </p:nvPr>
        </p:nvSpPr>
        <p:spPr>
          <a:xfrm>
            <a:off x="52388" y="4419600"/>
            <a:ext cx="9012237" cy="1503363"/>
          </a:xfrm>
        </p:spPr>
        <p:txBody>
          <a:bodyPr/>
          <a:lstStyle/>
          <a:p>
            <a:pPr>
              <a:lnSpc>
                <a:spcPct val="110000"/>
              </a:lnSpc>
            </a:pPr>
            <a:r>
              <a:rPr lang="en-US" sz="2400"/>
              <a:t>Walter Hamscher (walter@hamscher.com)</a:t>
            </a:r>
          </a:p>
          <a:p>
            <a:pPr>
              <a:lnSpc>
                <a:spcPct val="110000"/>
              </a:lnSpc>
            </a:pPr>
            <a:r>
              <a:rPr lang="en-US" sz="2400"/>
              <a:t>Executive Committee, XBRL International</a:t>
            </a:r>
          </a:p>
          <a:p>
            <a:pPr>
              <a:lnSpc>
                <a:spcPct val="110000"/>
              </a:lnSpc>
            </a:pPr>
            <a:r>
              <a:rPr lang="en-US" sz="2400"/>
              <a:t>Consultant to PricewaterhouseCoopers</a:t>
            </a:r>
          </a:p>
        </p:txBody>
      </p:sp>
    </p:spTree>
  </p:cSld>
  <p:clrMapOvr>
    <a:masterClrMapping/>
  </p:clrMapOvr>
  <p:transition>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ChangeArrowheads="1"/>
          </p:cNvSpPr>
          <p:nvPr>
            <p:ph type="title"/>
          </p:nvPr>
        </p:nvSpPr>
        <p:spPr/>
        <p:txBody>
          <a:bodyPr/>
          <a:lstStyle/>
          <a:p>
            <a:r>
              <a:rPr lang="en-US" sz="3200"/>
              <a:t>XBRL-enabled software tools</a:t>
            </a:r>
            <a:endParaRPr lang="en-GB" sz="3200"/>
          </a:p>
        </p:txBody>
      </p:sp>
      <p:sp>
        <p:nvSpPr>
          <p:cNvPr id="432131" name="Rectangle 3"/>
          <p:cNvSpPr>
            <a:spLocks noGrp="1" noChangeArrowheads="1"/>
          </p:cNvSpPr>
          <p:nvPr>
            <p:ph type="body" idx="1"/>
          </p:nvPr>
        </p:nvSpPr>
        <p:spPr/>
        <p:txBody>
          <a:bodyPr/>
          <a:lstStyle/>
          <a:p>
            <a:pPr>
              <a:lnSpc>
                <a:spcPct val="80000"/>
              </a:lnSpc>
            </a:pPr>
            <a:r>
              <a:rPr lang="en-US"/>
              <a:t>BlastRadius XMetal</a:t>
            </a:r>
          </a:p>
          <a:p>
            <a:pPr>
              <a:lnSpc>
                <a:spcPct val="80000"/>
              </a:lnSpc>
            </a:pPr>
            <a:r>
              <a:rPr lang="en-US"/>
              <a:t>DecisionSoft XBRL suite</a:t>
            </a:r>
          </a:p>
          <a:p>
            <a:pPr>
              <a:lnSpc>
                <a:spcPct val="80000"/>
              </a:lnSpc>
            </a:pPr>
            <a:r>
              <a:rPr lang="en-US"/>
              <a:t>EDGAR Online iMetrics</a:t>
            </a:r>
          </a:p>
          <a:p>
            <a:pPr>
              <a:lnSpc>
                <a:spcPct val="80000"/>
              </a:lnSpc>
            </a:pPr>
            <a:r>
              <a:rPr lang="en-US"/>
              <a:t>Fujitsu XWand</a:t>
            </a:r>
          </a:p>
          <a:p>
            <a:pPr>
              <a:lnSpc>
                <a:spcPct val="80000"/>
              </a:lnSpc>
            </a:pPr>
            <a:r>
              <a:rPr lang="en-US"/>
              <a:t>Ipedo XBRL Adapter</a:t>
            </a:r>
          </a:p>
          <a:p>
            <a:pPr>
              <a:lnSpc>
                <a:spcPct val="80000"/>
              </a:lnSpc>
            </a:pPr>
            <a:r>
              <a:rPr lang="en-US"/>
              <a:t>Rivet Software Dragon Tag </a:t>
            </a:r>
          </a:p>
          <a:p>
            <a:pPr>
              <a:lnSpc>
                <a:spcPct val="80000"/>
              </a:lnSpc>
            </a:pPr>
            <a:r>
              <a:rPr lang="en-US"/>
              <a:t>Semansys Composer</a:t>
            </a:r>
          </a:p>
          <a:p>
            <a:pPr>
              <a:lnSpc>
                <a:spcPct val="80000"/>
              </a:lnSpc>
            </a:pPr>
            <a:r>
              <a:rPr lang="en-US"/>
              <a:t>Software AG XBRL tools</a:t>
            </a:r>
          </a:p>
          <a:p>
            <a:pPr>
              <a:lnSpc>
                <a:spcPct val="80000"/>
              </a:lnSpc>
            </a:pPr>
            <a:r>
              <a:rPr lang="en-US"/>
              <a:t>UBmatrix Automator</a:t>
            </a:r>
          </a:p>
        </p:txBody>
      </p:sp>
      <p:pic>
        <p:nvPicPr>
          <p:cNvPr id="432132" name="Picture 4" descr="ipedo"/>
          <p:cNvPicPr>
            <a:picLocks noChangeAspect="1" noChangeArrowheads="1"/>
          </p:cNvPicPr>
          <p:nvPr/>
        </p:nvPicPr>
        <p:blipFill>
          <a:blip r:embed="rId2" cstate="print"/>
          <a:srcRect/>
          <a:stretch>
            <a:fillRect/>
          </a:stretch>
        </p:blipFill>
        <p:spPr bwMode="auto">
          <a:xfrm>
            <a:off x="6338888" y="3192463"/>
            <a:ext cx="1571625" cy="666750"/>
          </a:xfrm>
          <a:prstGeom prst="rect">
            <a:avLst/>
          </a:prstGeom>
          <a:noFill/>
        </p:spPr>
      </p:pic>
      <p:pic>
        <p:nvPicPr>
          <p:cNvPr id="432133" name="Picture 5" descr="Fujitsu104x40"/>
          <p:cNvPicPr>
            <a:picLocks noChangeAspect="1" noChangeArrowheads="1"/>
          </p:cNvPicPr>
          <p:nvPr/>
        </p:nvPicPr>
        <p:blipFill>
          <a:blip r:embed="rId3" cstate="print"/>
          <a:srcRect/>
          <a:stretch>
            <a:fillRect/>
          </a:stretch>
        </p:blipFill>
        <p:spPr bwMode="auto">
          <a:xfrm>
            <a:off x="6429375" y="2395538"/>
            <a:ext cx="1390650" cy="661987"/>
          </a:xfrm>
          <a:prstGeom prst="rect">
            <a:avLst/>
          </a:prstGeom>
          <a:noFill/>
        </p:spPr>
      </p:pic>
      <p:pic>
        <p:nvPicPr>
          <p:cNvPr id="432134" name="Picture 6" descr="ubmatrix_logo"/>
          <p:cNvPicPr>
            <a:picLocks noChangeAspect="1" noChangeArrowheads="1"/>
          </p:cNvPicPr>
          <p:nvPr/>
        </p:nvPicPr>
        <p:blipFill>
          <a:blip r:embed="rId4" cstate="print"/>
          <a:srcRect/>
          <a:stretch>
            <a:fillRect/>
          </a:stretch>
        </p:blipFill>
        <p:spPr bwMode="auto">
          <a:xfrm>
            <a:off x="6038850" y="5915025"/>
            <a:ext cx="2171700" cy="638175"/>
          </a:xfrm>
          <a:prstGeom prst="rect">
            <a:avLst/>
          </a:prstGeom>
          <a:noFill/>
        </p:spPr>
      </p:pic>
      <p:pic>
        <p:nvPicPr>
          <p:cNvPr id="432135" name="Picture 7" descr="blastradius"/>
          <p:cNvPicPr>
            <a:picLocks noChangeAspect="1" noChangeArrowheads="1"/>
          </p:cNvPicPr>
          <p:nvPr/>
        </p:nvPicPr>
        <p:blipFill>
          <a:blip r:embed="rId5" cstate="print"/>
          <a:srcRect/>
          <a:stretch>
            <a:fillRect/>
          </a:stretch>
        </p:blipFill>
        <p:spPr bwMode="auto">
          <a:xfrm>
            <a:off x="5562600" y="685800"/>
            <a:ext cx="3124200" cy="588963"/>
          </a:xfrm>
          <a:prstGeom prst="rect">
            <a:avLst/>
          </a:prstGeom>
          <a:noFill/>
        </p:spPr>
      </p:pic>
      <p:pic>
        <p:nvPicPr>
          <p:cNvPr id="432136" name="Picture 8" descr="sag_logo"/>
          <p:cNvPicPr>
            <a:picLocks noChangeAspect="1" noChangeArrowheads="1"/>
          </p:cNvPicPr>
          <p:nvPr/>
        </p:nvPicPr>
        <p:blipFill>
          <a:blip r:embed="rId6" cstate="print"/>
          <a:srcRect/>
          <a:stretch>
            <a:fillRect/>
          </a:stretch>
        </p:blipFill>
        <p:spPr bwMode="auto">
          <a:xfrm>
            <a:off x="6153150" y="5395913"/>
            <a:ext cx="1943100" cy="384175"/>
          </a:xfrm>
          <a:prstGeom prst="rect">
            <a:avLst/>
          </a:prstGeom>
          <a:noFill/>
        </p:spPr>
      </p:pic>
      <p:pic>
        <p:nvPicPr>
          <p:cNvPr id="432137" name="Picture 9" descr="semansys"/>
          <p:cNvPicPr>
            <a:picLocks noChangeAspect="1" noChangeArrowheads="1"/>
          </p:cNvPicPr>
          <p:nvPr/>
        </p:nvPicPr>
        <p:blipFill>
          <a:blip r:embed="rId7" cstate="print"/>
          <a:srcRect/>
          <a:stretch>
            <a:fillRect/>
          </a:stretch>
        </p:blipFill>
        <p:spPr bwMode="auto">
          <a:xfrm>
            <a:off x="6229350" y="4727575"/>
            <a:ext cx="1790700" cy="533400"/>
          </a:xfrm>
          <a:prstGeom prst="rect">
            <a:avLst/>
          </a:prstGeom>
          <a:noFill/>
        </p:spPr>
      </p:pic>
      <p:pic>
        <p:nvPicPr>
          <p:cNvPr id="432138" name="Picture 10" descr="DecisionSoft"/>
          <p:cNvPicPr>
            <a:picLocks noChangeAspect="1" noChangeArrowheads="1"/>
          </p:cNvPicPr>
          <p:nvPr/>
        </p:nvPicPr>
        <p:blipFill>
          <a:blip r:embed="rId8" cstate="print"/>
          <a:srcRect/>
          <a:stretch>
            <a:fillRect/>
          </a:stretch>
        </p:blipFill>
        <p:spPr bwMode="auto">
          <a:xfrm>
            <a:off x="5956300" y="1408113"/>
            <a:ext cx="2336800" cy="381000"/>
          </a:xfrm>
          <a:prstGeom prst="rect">
            <a:avLst/>
          </a:prstGeom>
          <a:noFill/>
        </p:spPr>
      </p:pic>
      <p:pic>
        <p:nvPicPr>
          <p:cNvPr id="432139" name="Picture 11" descr="RivetNoFrog"/>
          <p:cNvPicPr>
            <a:picLocks noChangeAspect="1" noChangeArrowheads="1"/>
          </p:cNvPicPr>
          <p:nvPr/>
        </p:nvPicPr>
        <p:blipFill>
          <a:blip r:embed="rId9" cstate="print"/>
          <a:srcRect/>
          <a:stretch>
            <a:fillRect/>
          </a:stretch>
        </p:blipFill>
        <p:spPr bwMode="auto">
          <a:xfrm>
            <a:off x="6569075" y="3994150"/>
            <a:ext cx="1109663" cy="600075"/>
          </a:xfrm>
          <a:prstGeom prst="rect">
            <a:avLst/>
          </a:prstGeom>
          <a:noFill/>
        </p:spPr>
      </p:pic>
      <p:pic>
        <p:nvPicPr>
          <p:cNvPr id="432140" name="Picture 12" descr="EdgarOnline"/>
          <p:cNvPicPr>
            <a:picLocks noChangeAspect="1" noChangeArrowheads="1"/>
          </p:cNvPicPr>
          <p:nvPr/>
        </p:nvPicPr>
        <p:blipFill>
          <a:blip r:embed="rId10" cstate="print"/>
          <a:srcRect/>
          <a:stretch>
            <a:fillRect/>
          </a:stretch>
        </p:blipFill>
        <p:spPr bwMode="auto">
          <a:xfrm>
            <a:off x="5962650" y="1924050"/>
            <a:ext cx="2324100" cy="338138"/>
          </a:xfrm>
          <a:prstGeom prst="rect">
            <a:avLst/>
          </a:prstGeom>
          <a:noFill/>
        </p:spPr>
      </p:pic>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02" name="Picture 2" descr="WorldWithActivity-2004-03"/>
          <p:cNvPicPr>
            <a:picLocks noChangeAspect="1" noChangeArrowheads="1"/>
          </p:cNvPicPr>
          <p:nvPr/>
        </p:nvPicPr>
        <p:blipFill>
          <a:blip r:embed="rId3" cstate="print"/>
          <a:srcRect/>
          <a:stretch>
            <a:fillRect/>
          </a:stretch>
        </p:blipFill>
        <p:spPr bwMode="auto">
          <a:xfrm>
            <a:off x="0" y="1143000"/>
            <a:ext cx="9144000" cy="5197475"/>
          </a:xfrm>
          <a:prstGeom prst="rect">
            <a:avLst/>
          </a:prstGeom>
          <a:noFill/>
        </p:spPr>
      </p:pic>
      <p:sp>
        <p:nvSpPr>
          <p:cNvPr id="409603" name="Rectangle 3"/>
          <p:cNvSpPr>
            <a:spLocks noGrp="1" noChangeArrowheads="1"/>
          </p:cNvSpPr>
          <p:nvPr>
            <p:ph type="title"/>
          </p:nvPr>
        </p:nvSpPr>
        <p:spPr/>
        <p:txBody>
          <a:bodyPr/>
          <a:lstStyle/>
          <a:p>
            <a:r>
              <a:rPr lang="en-US"/>
              <a:t>No competing XML standard for business reporting in sight</a:t>
            </a:r>
          </a:p>
        </p:txBody>
      </p:sp>
      <p:sp>
        <p:nvSpPr>
          <p:cNvPr id="409604" name="Oval 4"/>
          <p:cNvSpPr>
            <a:spLocks noChangeArrowheads="1"/>
          </p:cNvSpPr>
          <p:nvPr/>
        </p:nvSpPr>
        <p:spPr bwMode="auto">
          <a:xfrm>
            <a:off x="1295400" y="2819400"/>
            <a:ext cx="814388" cy="342900"/>
          </a:xfrm>
          <a:prstGeom prst="ellipse">
            <a:avLst/>
          </a:prstGeom>
          <a:solidFill>
            <a:srgbClr val="FF5050"/>
          </a:solidFill>
          <a:ln w="12700" algn="ctr">
            <a:solidFill>
              <a:schemeClr val="tx1"/>
            </a:solidFill>
            <a:round/>
            <a:headEnd/>
            <a:tailEnd/>
          </a:ln>
          <a:effectLst>
            <a:outerShdw dist="107763" dir="2700000" algn="ctr" rotWithShape="0">
              <a:schemeClr val="bg2">
                <a:alpha val="50000"/>
              </a:schemeClr>
            </a:outerShdw>
          </a:effectLst>
        </p:spPr>
        <p:txBody>
          <a:bodyPr wrap="none" lIns="92075" tIns="46038" rIns="92075" bIns="46038" anchor="ctr">
            <a:spAutoFit/>
          </a:bodyPr>
          <a:lstStyle/>
          <a:p>
            <a:pPr algn="ctr" eaLnBrk="1" hangingPunct="1"/>
            <a:r>
              <a:rPr lang="en-US" sz="1100" b="1">
                <a:solidFill>
                  <a:schemeClr val="tx2"/>
                </a:solidFill>
                <a:latin typeface="Arial" charset="0"/>
              </a:rPr>
              <a:t>AICPA</a:t>
            </a:r>
          </a:p>
        </p:txBody>
      </p:sp>
      <p:sp>
        <p:nvSpPr>
          <p:cNvPr id="409605" name="Oval 5"/>
          <p:cNvSpPr>
            <a:spLocks noChangeArrowheads="1"/>
          </p:cNvSpPr>
          <p:nvPr/>
        </p:nvSpPr>
        <p:spPr bwMode="auto">
          <a:xfrm>
            <a:off x="7734300" y="5257800"/>
            <a:ext cx="681038" cy="342900"/>
          </a:xfrm>
          <a:prstGeom prst="ellipse">
            <a:avLst/>
          </a:prstGeom>
          <a:solidFill>
            <a:srgbClr val="FF5050"/>
          </a:solidFill>
          <a:ln w="12700" algn="ctr">
            <a:solidFill>
              <a:schemeClr val="tx1"/>
            </a:solidFill>
            <a:round/>
            <a:headEnd/>
            <a:tailEnd/>
          </a:ln>
          <a:effectLst>
            <a:outerShdw dist="107763" dir="2700000" algn="ctr" rotWithShape="0">
              <a:schemeClr val="bg2">
                <a:alpha val="50000"/>
              </a:schemeClr>
            </a:outerShdw>
          </a:effectLst>
        </p:spPr>
        <p:txBody>
          <a:bodyPr wrap="none" lIns="92075" tIns="46038" rIns="92075" bIns="46038" anchor="ctr">
            <a:spAutoFit/>
          </a:bodyPr>
          <a:lstStyle/>
          <a:p>
            <a:pPr algn="ctr" eaLnBrk="1" hangingPunct="1"/>
            <a:r>
              <a:rPr lang="en-US" sz="1100" b="1">
                <a:solidFill>
                  <a:schemeClr val="tx2"/>
                </a:solidFill>
                <a:latin typeface="Arial" charset="0"/>
              </a:rPr>
              <a:t>ICAA</a:t>
            </a:r>
          </a:p>
        </p:txBody>
      </p:sp>
      <p:sp>
        <p:nvSpPr>
          <p:cNvPr id="409606" name="Oval 6"/>
          <p:cNvSpPr>
            <a:spLocks noChangeArrowheads="1"/>
          </p:cNvSpPr>
          <p:nvPr/>
        </p:nvSpPr>
        <p:spPr bwMode="auto">
          <a:xfrm>
            <a:off x="3675063" y="2514600"/>
            <a:ext cx="857250" cy="342900"/>
          </a:xfrm>
          <a:prstGeom prst="ellipse">
            <a:avLst/>
          </a:prstGeom>
          <a:solidFill>
            <a:srgbClr val="FF5050"/>
          </a:solidFill>
          <a:ln w="12700" algn="ctr">
            <a:solidFill>
              <a:schemeClr val="tx1"/>
            </a:solidFill>
            <a:round/>
            <a:headEnd/>
            <a:tailEnd/>
          </a:ln>
          <a:effectLst>
            <a:outerShdw dist="107763" dir="2700000" algn="ctr" rotWithShape="0">
              <a:schemeClr val="bg2">
                <a:alpha val="50000"/>
              </a:schemeClr>
            </a:outerShdw>
          </a:effectLst>
        </p:spPr>
        <p:txBody>
          <a:bodyPr wrap="none" lIns="92075" tIns="46038" rIns="92075" bIns="46038" anchor="ctr">
            <a:spAutoFit/>
          </a:bodyPr>
          <a:lstStyle/>
          <a:p>
            <a:pPr algn="ctr" eaLnBrk="1" hangingPunct="1"/>
            <a:r>
              <a:rPr lang="en-US" sz="1100" b="1">
                <a:solidFill>
                  <a:schemeClr val="tx2"/>
                </a:solidFill>
                <a:latin typeface="Arial" charset="0"/>
              </a:rPr>
              <a:t>ICAEW</a:t>
            </a:r>
          </a:p>
        </p:txBody>
      </p:sp>
      <p:sp>
        <p:nvSpPr>
          <p:cNvPr id="409607" name="Oval 7"/>
          <p:cNvSpPr>
            <a:spLocks noChangeArrowheads="1"/>
          </p:cNvSpPr>
          <p:nvPr/>
        </p:nvSpPr>
        <p:spPr bwMode="auto">
          <a:xfrm>
            <a:off x="3505200" y="2895600"/>
            <a:ext cx="814388" cy="342900"/>
          </a:xfrm>
          <a:prstGeom prst="ellipse">
            <a:avLst/>
          </a:prstGeom>
          <a:solidFill>
            <a:srgbClr val="FF5050"/>
          </a:solidFill>
          <a:ln w="12700" algn="ctr">
            <a:solidFill>
              <a:schemeClr val="tx1"/>
            </a:solidFill>
            <a:round/>
            <a:headEnd/>
            <a:tailEnd/>
          </a:ln>
          <a:effectLst>
            <a:outerShdw dist="107763" dir="2700000" algn="ctr" rotWithShape="0">
              <a:schemeClr val="bg2">
                <a:alpha val="50000"/>
              </a:schemeClr>
            </a:outerShdw>
          </a:effectLst>
        </p:spPr>
        <p:txBody>
          <a:bodyPr wrap="none" lIns="92075" tIns="46038" rIns="92075" bIns="46038" anchor="ctr">
            <a:spAutoFit/>
          </a:bodyPr>
          <a:lstStyle/>
          <a:p>
            <a:pPr algn="ctr" eaLnBrk="1" hangingPunct="1"/>
            <a:r>
              <a:rPr lang="en-US" sz="1100" b="1">
                <a:solidFill>
                  <a:schemeClr val="tx2"/>
                </a:solidFill>
                <a:latin typeface="Arial" charset="0"/>
              </a:rPr>
              <a:t>NIVRA</a:t>
            </a:r>
          </a:p>
        </p:txBody>
      </p:sp>
      <p:sp>
        <p:nvSpPr>
          <p:cNvPr id="409608" name="Oval 8"/>
          <p:cNvSpPr>
            <a:spLocks noChangeArrowheads="1"/>
          </p:cNvSpPr>
          <p:nvPr/>
        </p:nvSpPr>
        <p:spPr bwMode="auto">
          <a:xfrm>
            <a:off x="4419600" y="2743200"/>
            <a:ext cx="581025" cy="342900"/>
          </a:xfrm>
          <a:prstGeom prst="ellipse">
            <a:avLst/>
          </a:prstGeom>
          <a:solidFill>
            <a:srgbClr val="FF5050"/>
          </a:solidFill>
          <a:ln w="12700" algn="ctr">
            <a:solidFill>
              <a:schemeClr val="tx1"/>
            </a:solidFill>
            <a:round/>
            <a:headEnd/>
            <a:tailEnd/>
          </a:ln>
          <a:effectLst>
            <a:outerShdw dist="107763" dir="2700000" algn="ctr" rotWithShape="0">
              <a:schemeClr val="bg2">
                <a:alpha val="50000"/>
              </a:schemeClr>
            </a:outerShdw>
          </a:effectLst>
        </p:spPr>
        <p:txBody>
          <a:bodyPr wrap="none" lIns="92075" tIns="46038" rIns="92075" bIns="46038" anchor="ctr">
            <a:spAutoFit/>
          </a:bodyPr>
          <a:lstStyle/>
          <a:p>
            <a:pPr algn="ctr" eaLnBrk="1" hangingPunct="1"/>
            <a:r>
              <a:rPr lang="en-US" sz="1100" b="1">
                <a:solidFill>
                  <a:schemeClr val="tx2"/>
                </a:solidFill>
                <a:latin typeface="Arial" charset="0"/>
              </a:rPr>
              <a:t>IDW</a:t>
            </a:r>
          </a:p>
        </p:txBody>
      </p:sp>
      <p:sp>
        <p:nvSpPr>
          <p:cNvPr id="409609" name="Oval 9"/>
          <p:cNvSpPr>
            <a:spLocks noChangeArrowheads="1"/>
          </p:cNvSpPr>
          <p:nvPr/>
        </p:nvSpPr>
        <p:spPr bwMode="auto">
          <a:xfrm>
            <a:off x="6705600" y="3124200"/>
            <a:ext cx="814388" cy="342900"/>
          </a:xfrm>
          <a:prstGeom prst="ellipse">
            <a:avLst/>
          </a:prstGeom>
          <a:solidFill>
            <a:srgbClr val="FF5050"/>
          </a:solidFill>
          <a:ln w="12700" algn="ctr">
            <a:solidFill>
              <a:schemeClr val="tx1"/>
            </a:solidFill>
            <a:round/>
            <a:headEnd/>
            <a:tailEnd/>
          </a:ln>
          <a:effectLst>
            <a:outerShdw dist="107763" dir="2700000" algn="ctr" rotWithShape="0">
              <a:schemeClr val="bg2">
                <a:alpha val="50000"/>
              </a:schemeClr>
            </a:outerShdw>
          </a:effectLst>
        </p:spPr>
        <p:txBody>
          <a:bodyPr wrap="none" lIns="92075" tIns="46038" rIns="92075" bIns="46038" anchor="ctr">
            <a:spAutoFit/>
          </a:bodyPr>
          <a:lstStyle/>
          <a:p>
            <a:pPr algn="ctr" eaLnBrk="1" hangingPunct="1"/>
            <a:r>
              <a:rPr lang="en-US" sz="1100" b="1">
                <a:solidFill>
                  <a:schemeClr val="tx2"/>
                </a:solidFill>
                <a:latin typeface="Arial" charset="0"/>
              </a:rPr>
              <a:t>KICPA</a:t>
            </a:r>
          </a:p>
        </p:txBody>
      </p:sp>
      <p:sp>
        <p:nvSpPr>
          <p:cNvPr id="409610" name="Oval 10"/>
          <p:cNvSpPr>
            <a:spLocks noChangeArrowheads="1"/>
          </p:cNvSpPr>
          <p:nvPr/>
        </p:nvSpPr>
        <p:spPr bwMode="auto">
          <a:xfrm>
            <a:off x="7467600" y="3276600"/>
            <a:ext cx="781050" cy="342900"/>
          </a:xfrm>
          <a:prstGeom prst="ellipse">
            <a:avLst/>
          </a:prstGeom>
          <a:solidFill>
            <a:srgbClr val="FF5050"/>
          </a:solidFill>
          <a:ln w="12700" algn="ctr">
            <a:solidFill>
              <a:schemeClr val="tx1"/>
            </a:solidFill>
            <a:round/>
            <a:headEnd/>
            <a:tailEnd/>
          </a:ln>
          <a:effectLst>
            <a:outerShdw dist="107763" dir="2700000" algn="ctr" rotWithShape="0">
              <a:schemeClr val="bg2">
                <a:alpha val="50000"/>
              </a:schemeClr>
            </a:outerShdw>
          </a:effectLst>
        </p:spPr>
        <p:txBody>
          <a:bodyPr wrap="none" lIns="92075" tIns="46038" rIns="92075" bIns="46038" anchor="ctr">
            <a:spAutoFit/>
          </a:bodyPr>
          <a:lstStyle/>
          <a:p>
            <a:pPr algn="ctr" eaLnBrk="1" hangingPunct="1"/>
            <a:r>
              <a:rPr lang="en-US" sz="1100" b="1">
                <a:solidFill>
                  <a:schemeClr val="tx2"/>
                </a:solidFill>
                <a:latin typeface="Arial" charset="0"/>
              </a:rPr>
              <a:t>JICPA</a:t>
            </a:r>
          </a:p>
        </p:txBody>
      </p:sp>
      <p:sp>
        <p:nvSpPr>
          <p:cNvPr id="409611" name="Oval 11"/>
          <p:cNvSpPr>
            <a:spLocks noChangeArrowheads="1"/>
          </p:cNvSpPr>
          <p:nvPr/>
        </p:nvSpPr>
        <p:spPr bwMode="auto">
          <a:xfrm>
            <a:off x="6613525" y="4343400"/>
            <a:ext cx="803275" cy="342900"/>
          </a:xfrm>
          <a:prstGeom prst="ellipse">
            <a:avLst/>
          </a:prstGeom>
          <a:solidFill>
            <a:srgbClr val="FF5050"/>
          </a:solidFill>
          <a:ln w="12700" algn="ctr">
            <a:solidFill>
              <a:schemeClr val="tx1"/>
            </a:solidFill>
            <a:round/>
            <a:headEnd/>
            <a:tailEnd/>
          </a:ln>
          <a:effectLst>
            <a:outerShdw dist="107763" dir="2700000" algn="ctr" rotWithShape="0">
              <a:schemeClr val="bg2">
                <a:alpha val="50000"/>
              </a:schemeClr>
            </a:outerShdw>
          </a:effectLst>
        </p:spPr>
        <p:txBody>
          <a:bodyPr wrap="none" lIns="92075" tIns="46038" rIns="92075" bIns="46038" anchor="ctr">
            <a:spAutoFit/>
          </a:bodyPr>
          <a:lstStyle/>
          <a:p>
            <a:pPr algn="ctr" eaLnBrk="1" hangingPunct="1"/>
            <a:r>
              <a:rPr lang="en-US" sz="1100" b="1">
                <a:solidFill>
                  <a:schemeClr val="tx2"/>
                </a:solidFill>
                <a:latin typeface="Arial" charset="0"/>
              </a:rPr>
              <a:t>ICPAS</a:t>
            </a:r>
          </a:p>
        </p:txBody>
      </p:sp>
      <p:sp>
        <p:nvSpPr>
          <p:cNvPr id="409612" name="Oval 12"/>
          <p:cNvSpPr>
            <a:spLocks noChangeArrowheads="1"/>
          </p:cNvSpPr>
          <p:nvPr/>
        </p:nvSpPr>
        <p:spPr bwMode="auto">
          <a:xfrm>
            <a:off x="2160588" y="2667000"/>
            <a:ext cx="681037" cy="342900"/>
          </a:xfrm>
          <a:prstGeom prst="ellipse">
            <a:avLst/>
          </a:prstGeom>
          <a:solidFill>
            <a:srgbClr val="FF5050"/>
          </a:solidFill>
          <a:ln w="12700" algn="ctr">
            <a:solidFill>
              <a:schemeClr val="tx1"/>
            </a:solidFill>
            <a:round/>
            <a:headEnd/>
            <a:tailEnd/>
          </a:ln>
          <a:effectLst>
            <a:outerShdw dist="107763" dir="2700000" algn="ctr" rotWithShape="0">
              <a:schemeClr val="bg2">
                <a:alpha val="50000"/>
              </a:schemeClr>
            </a:outerShdw>
          </a:effectLst>
        </p:spPr>
        <p:txBody>
          <a:bodyPr wrap="none" lIns="92075" tIns="46038" rIns="92075" bIns="46038" anchor="ctr">
            <a:spAutoFit/>
          </a:bodyPr>
          <a:lstStyle/>
          <a:p>
            <a:pPr algn="ctr" eaLnBrk="1" hangingPunct="1"/>
            <a:r>
              <a:rPr lang="en-US" sz="1100" b="1">
                <a:solidFill>
                  <a:schemeClr val="tx2"/>
                </a:solidFill>
                <a:latin typeface="Arial" charset="0"/>
              </a:rPr>
              <a:t>CICA</a:t>
            </a:r>
          </a:p>
        </p:txBody>
      </p:sp>
      <p:sp>
        <p:nvSpPr>
          <p:cNvPr id="409613" name="Oval 13"/>
          <p:cNvSpPr>
            <a:spLocks noChangeArrowheads="1"/>
          </p:cNvSpPr>
          <p:nvPr/>
        </p:nvSpPr>
        <p:spPr bwMode="auto">
          <a:xfrm>
            <a:off x="4392613" y="2286000"/>
            <a:ext cx="604837" cy="342900"/>
          </a:xfrm>
          <a:prstGeom prst="ellipse">
            <a:avLst/>
          </a:prstGeom>
          <a:solidFill>
            <a:srgbClr val="FF5050"/>
          </a:solidFill>
          <a:ln w="12700" algn="ctr">
            <a:solidFill>
              <a:schemeClr val="tx1"/>
            </a:solidFill>
            <a:round/>
            <a:headEnd/>
            <a:tailEnd/>
          </a:ln>
          <a:effectLst>
            <a:outerShdw dist="107763" dir="2700000" algn="ctr" rotWithShape="0">
              <a:schemeClr val="bg2">
                <a:alpha val="50000"/>
              </a:schemeClr>
            </a:outerShdw>
          </a:effectLst>
        </p:spPr>
        <p:txBody>
          <a:bodyPr wrap="none" lIns="92075" tIns="46038" rIns="92075" bIns="46038" anchor="ctr">
            <a:spAutoFit/>
          </a:bodyPr>
          <a:lstStyle/>
          <a:p>
            <a:pPr algn="ctr" eaLnBrk="1" hangingPunct="1"/>
            <a:r>
              <a:rPr lang="en-US" sz="1100" b="1">
                <a:solidFill>
                  <a:schemeClr val="tx2"/>
                </a:solidFill>
                <a:latin typeface="Arial" charset="0"/>
              </a:rPr>
              <a:t>FAR</a:t>
            </a:r>
          </a:p>
        </p:txBody>
      </p:sp>
      <p:sp>
        <p:nvSpPr>
          <p:cNvPr id="409614" name="Oval 14"/>
          <p:cNvSpPr>
            <a:spLocks noChangeArrowheads="1"/>
          </p:cNvSpPr>
          <p:nvPr/>
        </p:nvSpPr>
        <p:spPr bwMode="auto">
          <a:xfrm>
            <a:off x="3505200" y="2133600"/>
            <a:ext cx="857250" cy="342900"/>
          </a:xfrm>
          <a:prstGeom prst="ellipse">
            <a:avLst/>
          </a:prstGeom>
          <a:solidFill>
            <a:srgbClr val="CC0000"/>
          </a:solidFill>
          <a:ln w="12700" algn="ctr">
            <a:solidFill>
              <a:schemeClr val="tx1"/>
            </a:solidFill>
            <a:round/>
            <a:headEnd/>
            <a:tailEnd/>
          </a:ln>
          <a:effectLst>
            <a:outerShdw dist="107763" dir="2700000" algn="ctr" rotWithShape="0">
              <a:schemeClr val="bg2">
                <a:alpha val="50000"/>
              </a:schemeClr>
            </a:outerShdw>
          </a:effectLst>
        </p:spPr>
        <p:txBody>
          <a:bodyPr lIns="92075" tIns="46038" rIns="92075" bIns="46038" anchor="ctr">
            <a:spAutoFit/>
          </a:bodyPr>
          <a:lstStyle/>
          <a:p>
            <a:pPr algn="ctr" eaLnBrk="1" hangingPunct="1"/>
            <a:r>
              <a:rPr lang="en-US" sz="1100" b="1">
                <a:solidFill>
                  <a:schemeClr val="tx2"/>
                </a:solidFill>
                <a:latin typeface="Arial" charset="0"/>
              </a:rPr>
              <a:t>IASB</a:t>
            </a:r>
          </a:p>
        </p:txBody>
      </p:sp>
      <p:sp>
        <p:nvSpPr>
          <p:cNvPr id="409615" name="Oval 15"/>
          <p:cNvSpPr>
            <a:spLocks noChangeArrowheads="1"/>
          </p:cNvSpPr>
          <p:nvPr/>
        </p:nvSpPr>
        <p:spPr bwMode="auto">
          <a:xfrm>
            <a:off x="1981200" y="3048000"/>
            <a:ext cx="857250" cy="342900"/>
          </a:xfrm>
          <a:prstGeom prst="ellipse">
            <a:avLst/>
          </a:prstGeom>
          <a:solidFill>
            <a:srgbClr val="CC0000"/>
          </a:solidFill>
          <a:ln w="12700" algn="ctr">
            <a:solidFill>
              <a:schemeClr val="tx1"/>
            </a:solidFill>
            <a:round/>
            <a:headEnd/>
            <a:tailEnd/>
          </a:ln>
          <a:effectLst>
            <a:outerShdw dist="107763" dir="2700000" algn="ctr" rotWithShape="0">
              <a:schemeClr val="bg2">
                <a:alpha val="50000"/>
              </a:schemeClr>
            </a:outerShdw>
          </a:effectLst>
        </p:spPr>
        <p:txBody>
          <a:bodyPr lIns="92075" tIns="46038" rIns="92075" bIns="46038" anchor="ctr">
            <a:spAutoFit/>
          </a:bodyPr>
          <a:lstStyle/>
          <a:p>
            <a:pPr algn="ctr" eaLnBrk="1" hangingPunct="1"/>
            <a:r>
              <a:rPr lang="en-US" sz="1100" b="1">
                <a:solidFill>
                  <a:schemeClr val="tx2"/>
                </a:solidFill>
                <a:latin typeface="Arial" charset="0"/>
              </a:rPr>
              <a:t>FASB</a:t>
            </a:r>
          </a:p>
        </p:txBody>
      </p:sp>
      <p:sp>
        <p:nvSpPr>
          <p:cNvPr id="409616" name="Oval 16"/>
          <p:cNvSpPr>
            <a:spLocks noChangeArrowheads="1"/>
          </p:cNvSpPr>
          <p:nvPr/>
        </p:nvSpPr>
        <p:spPr bwMode="auto">
          <a:xfrm>
            <a:off x="8267700" y="5486400"/>
            <a:ext cx="803275" cy="342900"/>
          </a:xfrm>
          <a:prstGeom prst="ellipse">
            <a:avLst/>
          </a:prstGeom>
          <a:solidFill>
            <a:srgbClr val="FF5050"/>
          </a:solidFill>
          <a:ln w="12700" algn="ctr">
            <a:solidFill>
              <a:schemeClr val="tx1"/>
            </a:solidFill>
            <a:round/>
            <a:headEnd/>
            <a:tailEnd/>
          </a:ln>
          <a:effectLst>
            <a:outerShdw dist="107763" dir="2700000" algn="ctr" rotWithShape="0">
              <a:schemeClr val="bg2">
                <a:alpha val="50000"/>
              </a:schemeClr>
            </a:outerShdw>
          </a:effectLst>
        </p:spPr>
        <p:txBody>
          <a:bodyPr wrap="none" lIns="92075" tIns="46038" rIns="92075" bIns="46038" anchor="ctr">
            <a:spAutoFit/>
          </a:bodyPr>
          <a:lstStyle/>
          <a:p>
            <a:pPr algn="ctr" eaLnBrk="1" hangingPunct="1"/>
            <a:r>
              <a:rPr lang="en-US" sz="1100" b="1">
                <a:solidFill>
                  <a:schemeClr val="tx2"/>
                </a:solidFill>
                <a:latin typeface="Arial" charset="0"/>
              </a:rPr>
              <a:t>ICANZ</a:t>
            </a:r>
          </a:p>
        </p:txBody>
      </p:sp>
      <p:sp>
        <p:nvSpPr>
          <p:cNvPr id="409617" name="Oval 17"/>
          <p:cNvSpPr>
            <a:spLocks noChangeArrowheads="1"/>
          </p:cNvSpPr>
          <p:nvPr/>
        </p:nvSpPr>
        <p:spPr bwMode="auto">
          <a:xfrm>
            <a:off x="7315200" y="2819400"/>
            <a:ext cx="760413" cy="342900"/>
          </a:xfrm>
          <a:prstGeom prst="ellipse">
            <a:avLst/>
          </a:prstGeom>
          <a:solidFill>
            <a:srgbClr val="CC0000"/>
          </a:solidFill>
          <a:ln w="12700" algn="ctr">
            <a:solidFill>
              <a:schemeClr val="tx1"/>
            </a:solidFill>
            <a:round/>
            <a:headEnd/>
            <a:tailEnd/>
          </a:ln>
          <a:effectLst>
            <a:outerShdw dist="107763" dir="2700000" algn="ctr" rotWithShape="0">
              <a:schemeClr val="bg2">
                <a:alpha val="50000"/>
              </a:schemeClr>
            </a:outerShdw>
          </a:effectLst>
        </p:spPr>
        <p:txBody>
          <a:bodyPr wrap="none" lIns="92075" tIns="46038" rIns="92075" bIns="46038" anchor="ctr">
            <a:spAutoFit/>
          </a:bodyPr>
          <a:lstStyle/>
          <a:p>
            <a:pPr algn="ctr" eaLnBrk="1" hangingPunct="1"/>
            <a:r>
              <a:rPr lang="en-US" sz="1100" b="1">
                <a:solidFill>
                  <a:schemeClr val="tx2"/>
                </a:solidFill>
                <a:latin typeface="Arial" charset="0"/>
              </a:rPr>
              <a:t>KASB</a:t>
            </a:r>
          </a:p>
        </p:txBody>
      </p:sp>
      <p:sp>
        <p:nvSpPr>
          <p:cNvPr id="409618" name="Oval 18"/>
          <p:cNvSpPr>
            <a:spLocks noChangeArrowheads="1"/>
          </p:cNvSpPr>
          <p:nvPr/>
        </p:nvSpPr>
        <p:spPr bwMode="auto">
          <a:xfrm>
            <a:off x="3027363" y="2514600"/>
            <a:ext cx="592137" cy="342900"/>
          </a:xfrm>
          <a:prstGeom prst="ellipse">
            <a:avLst/>
          </a:prstGeom>
          <a:solidFill>
            <a:srgbClr val="FF5050"/>
          </a:solidFill>
          <a:ln w="12700" algn="ctr">
            <a:solidFill>
              <a:schemeClr val="tx1"/>
            </a:solidFill>
            <a:round/>
            <a:headEnd/>
            <a:tailEnd/>
          </a:ln>
          <a:effectLst>
            <a:outerShdw dist="107763" dir="2700000" algn="ctr" rotWithShape="0">
              <a:schemeClr val="bg2">
                <a:alpha val="50000"/>
              </a:schemeClr>
            </a:outerShdw>
          </a:effectLst>
        </p:spPr>
        <p:txBody>
          <a:bodyPr wrap="none" lIns="92075" tIns="46038" rIns="92075" bIns="46038" anchor="ctr">
            <a:spAutoFit/>
          </a:bodyPr>
          <a:lstStyle/>
          <a:p>
            <a:pPr algn="ctr" eaLnBrk="1" hangingPunct="1"/>
            <a:r>
              <a:rPr lang="en-US" sz="1100" b="1">
                <a:solidFill>
                  <a:schemeClr val="tx2"/>
                </a:solidFill>
                <a:latin typeface="Arial" charset="0"/>
              </a:rPr>
              <a:t>ICAI</a:t>
            </a:r>
          </a:p>
        </p:txBody>
      </p:sp>
      <p:sp>
        <p:nvSpPr>
          <p:cNvPr id="409620" name="Oval 20"/>
          <p:cNvSpPr>
            <a:spLocks noChangeArrowheads="1"/>
          </p:cNvSpPr>
          <p:nvPr/>
        </p:nvSpPr>
        <p:spPr bwMode="auto">
          <a:xfrm>
            <a:off x="6707188" y="3543300"/>
            <a:ext cx="760412" cy="342900"/>
          </a:xfrm>
          <a:prstGeom prst="ellipse">
            <a:avLst/>
          </a:prstGeom>
          <a:solidFill>
            <a:srgbClr val="CC0000"/>
          </a:solidFill>
          <a:ln w="12700" algn="ctr">
            <a:solidFill>
              <a:schemeClr val="tx1"/>
            </a:solidFill>
            <a:round/>
            <a:headEnd/>
            <a:tailEnd/>
          </a:ln>
          <a:effectLst>
            <a:outerShdw dist="107763" dir="2700000" algn="ctr" rotWithShape="0">
              <a:schemeClr val="bg2">
                <a:alpha val="50000"/>
              </a:schemeClr>
            </a:outerShdw>
          </a:effectLst>
        </p:spPr>
        <p:txBody>
          <a:bodyPr wrap="none" lIns="92075" tIns="46038" rIns="92075" bIns="46038" anchor="ctr">
            <a:spAutoFit/>
          </a:bodyPr>
          <a:lstStyle/>
          <a:p>
            <a:pPr algn="ctr" eaLnBrk="1" hangingPunct="1"/>
            <a:r>
              <a:rPr lang="en-US" sz="1100" b="1">
                <a:solidFill>
                  <a:schemeClr val="tx2"/>
                </a:solidFill>
                <a:latin typeface="Arial" charset="0"/>
              </a:rPr>
              <a:t>CSRC</a:t>
            </a:r>
          </a:p>
        </p:txBody>
      </p:sp>
      <p:sp>
        <p:nvSpPr>
          <p:cNvPr id="409621" name="Oval 21"/>
          <p:cNvSpPr>
            <a:spLocks noChangeArrowheads="1"/>
          </p:cNvSpPr>
          <p:nvPr/>
        </p:nvSpPr>
        <p:spPr bwMode="auto">
          <a:xfrm>
            <a:off x="4392613" y="5029200"/>
            <a:ext cx="814387" cy="342900"/>
          </a:xfrm>
          <a:prstGeom prst="ellipse">
            <a:avLst/>
          </a:prstGeom>
          <a:solidFill>
            <a:srgbClr val="FF5050"/>
          </a:solidFill>
          <a:ln w="12700" algn="ctr">
            <a:solidFill>
              <a:schemeClr val="tx1"/>
            </a:solidFill>
            <a:round/>
            <a:headEnd/>
            <a:tailEnd/>
          </a:ln>
          <a:effectLst>
            <a:outerShdw dist="107763" dir="2700000" algn="ctr" rotWithShape="0">
              <a:schemeClr val="bg2">
                <a:alpha val="50000"/>
              </a:schemeClr>
            </a:outerShdw>
          </a:effectLst>
        </p:spPr>
        <p:txBody>
          <a:bodyPr wrap="none" lIns="92075" tIns="46038" rIns="92075" bIns="46038" anchor="ctr">
            <a:spAutoFit/>
          </a:bodyPr>
          <a:lstStyle/>
          <a:p>
            <a:pPr algn="ctr" eaLnBrk="1" hangingPunct="1"/>
            <a:r>
              <a:rPr lang="en-US" sz="1100" b="1">
                <a:solidFill>
                  <a:schemeClr val="tx2"/>
                </a:solidFill>
                <a:latin typeface="Arial" charset="0"/>
              </a:rPr>
              <a:t>SAICA</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04"/>
                                        </p:tgtEl>
                                        <p:attrNameLst>
                                          <p:attrName>style.visibility</p:attrName>
                                        </p:attrNameLst>
                                      </p:cBhvr>
                                      <p:to>
                                        <p:strVal val="visible"/>
                                      </p:to>
                                    </p:set>
                                    <p:animEffect transition="in" filter="fade">
                                      <p:cBhvr>
                                        <p:cTn id="7" dur="2000"/>
                                        <p:tgtEl>
                                          <p:spTgt spid="40960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9605"/>
                                        </p:tgtEl>
                                        <p:attrNameLst>
                                          <p:attrName>style.visibility</p:attrName>
                                        </p:attrNameLst>
                                      </p:cBhvr>
                                      <p:to>
                                        <p:strVal val="visible"/>
                                      </p:to>
                                    </p:set>
                                    <p:animEffect transition="in" filter="fade">
                                      <p:cBhvr>
                                        <p:cTn id="10" dur="2000"/>
                                        <p:tgtEl>
                                          <p:spTgt spid="40960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9606"/>
                                        </p:tgtEl>
                                        <p:attrNameLst>
                                          <p:attrName>style.visibility</p:attrName>
                                        </p:attrNameLst>
                                      </p:cBhvr>
                                      <p:to>
                                        <p:strVal val="visible"/>
                                      </p:to>
                                    </p:set>
                                    <p:animEffect transition="in" filter="fade">
                                      <p:cBhvr>
                                        <p:cTn id="13" dur="2000"/>
                                        <p:tgtEl>
                                          <p:spTgt spid="40960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09607"/>
                                        </p:tgtEl>
                                        <p:attrNameLst>
                                          <p:attrName>style.visibility</p:attrName>
                                        </p:attrNameLst>
                                      </p:cBhvr>
                                      <p:to>
                                        <p:strVal val="visible"/>
                                      </p:to>
                                    </p:set>
                                    <p:animEffect transition="in" filter="fade">
                                      <p:cBhvr>
                                        <p:cTn id="16" dur="2000"/>
                                        <p:tgtEl>
                                          <p:spTgt spid="40960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09608"/>
                                        </p:tgtEl>
                                        <p:attrNameLst>
                                          <p:attrName>style.visibility</p:attrName>
                                        </p:attrNameLst>
                                      </p:cBhvr>
                                      <p:to>
                                        <p:strVal val="visible"/>
                                      </p:to>
                                    </p:set>
                                    <p:animEffect transition="in" filter="fade">
                                      <p:cBhvr>
                                        <p:cTn id="19" dur="2000"/>
                                        <p:tgtEl>
                                          <p:spTgt spid="40960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09609"/>
                                        </p:tgtEl>
                                        <p:attrNameLst>
                                          <p:attrName>style.visibility</p:attrName>
                                        </p:attrNameLst>
                                      </p:cBhvr>
                                      <p:to>
                                        <p:strVal val="visible"/>
                                      </p:to>
                                    </p:set>
                                    <p:animEffect transition="in" filter="fade">
                                      <p:cBhvr>
                                        <p:cTn id="22" dur="2000"/>
                                        <p:tgtEl>
                                          <p:spTgt spid="40960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09610"/>
                                        </p:tgtEl>
                                        <p:attrNameLst>
                                          <p:attrName>style.visibility</p:attrName>
                                        </p:attrNameLst>
                                      </p:cBhvr>
                                      <p:to>
                                        <p:strVal val="visible"/>
                                      </p:to>
                                    </p:set>
                                    <p:animEffect transition="in" filter="fade">
                                      <p:cBhvr>
                                        <p:cTn id="25" dur="2000"/>
                                        <p:tgtEl>
                                          <p:spTgt spid="4096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09611"/>
                                        </p:tgtEl>
                                        <p:attrNameLst>
                                          <p:attrName>style.visibility</p:attrName>
                                        </p:attrNameLst>
                                      </p:cBhvr>
                                      <p:to>
                                        <p:strVal val="visible"/>
                                      </p:to>
                                    </p:set>
                                    <p:animEffect transition="in" filter="fade">
                                      <p:cBhvr>
                                        <p:cTn id="28" dur="2000"/>
                                        <p:tgtEl>
                                          <p:spTgt spid="4096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09612"/>
                                        </p:tgtEl>
                                        <p:attrNameLst>
                                          <p:attrName>style.visibility</p:attrName>
                                        </p:attrNameLst>
                                      </p:cBhvr>
                                      <p:to>
                                        <p:strVal val="visible"/>
                                      </p:to>
                                    </p:set>
                                    <p:animEffect transition="in" filter="fade">
                                      <p:cBhvr>
                                        <p:cTn id="31" dur="2000"/>
                                        <p:tgtEl>
                                          <p:spTgt spid="4096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09613"/>
                                        </p:tgtEl>
                                        <p:attrNameLst>
                                          <p:attrName>style.visibility</p:attrName>
                                        </p:attrNameLst>
                                      </p:cBhvr>
                                      <p:to>
                                        <p:strVal val="visible"/>
                                      </p:to>
                                    </p:set>
                                    <p:animEffect transition="in" filter="fade">
                                      <p:cBhvr>
                                        <p:cTn id="34" dur="2000"/>
                                        <p:tgtEl>
                                          <p:spTgt spid="40961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09614"/>
                                        </p:tgtEl>
                                        <p:attrNameLst>
                                          <p:attrName>style.visibility</p:attrName>
                                        </p:attrNameLst>
                                      </p:cBhvr>
                                      <p:to>
                                        <p:strVal val="visible"/>
                                      </p:to>
                                    </p:set>
                                    <p:animEffect transition="in" filter="fade">
                                      <p:cBhvr>
                                        <p:cTn id="37" dur="2000"/>
                                        <p:tgtEl>
                                          <p:spTgt spid="40961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09615"/>
                                        </p:tgtEl>
                                        <p:attrNameLst>
                                          <p:attrName>style.visibility</p:attrName>
                                        </p:attrNameLst>
                                      </p:cBhvr>
                                      <p:to>
                                        <p:strVal val="visible"/>
                                      </p:to>
                                    </p:set>
                                    <p:animEffect transition="in" filter="fade">
                                      <p:cBhvr>
                                        <p:cTn id="40" dur="2000"/>
                                        <p:tgtEl>
                                          <p:spTgt spid="40961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09616"/>
                                        </p:tgtEl>
                                        <p:attrNameLst>
                                          <p:attrName>style.visibility</p:attrName>
                                        </p:attrNameLst>
                                      </p:cBhvr>
                                      <p:to>
                                        <p:strVal val="visible"/>
                                      </p:to>
                                    </p:set>
                                    <p:animEffect transition="in" filter="fade">
                                      <p:cBhvr>
                                        <p:cTn id="43" dur="2000"/>
                                        <p:tgtEl>
                                          <p:spTgt spid="40961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09617"/>
                                        </p:tgtEl>
                                        <p:attrNameLst>
                                          <p:attrName>style.visibility</p:attrName>
                                        </p:attrNameLst>
                                      </p:cBhvr>
                                      <p:to>
                                        <p:strVal val="visible"/>
                                      </p:to>
                                    </p:set>
                                    <p:animEffect transition="in" filter="fade">
                                      <p:cBhvr>
                                        <p:cTn id="46" dur="2000"/>
                                        <p:tgtEl>
                                          <p:spTgt spid="40961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09618"/>
                                        </p:tgtEl>
                                        <p:attrNameLst>
                                          <p:attrName>style.visibility</p:attrName>
                                        </p:attrNameLst>
                                      </p:cBhvr>
                                      <p:to>
                                        <p:strVal val="visible"/>
                                      </p:to>
                                    </p:set>
                                    <p:animEffect transition="in" filter="fade">
                                      <p:cBhvr>
                                        <p:cTn id="49" dur="2000"/>
                                        <p:tgtEl>
                                          <p:spTgt spid="40961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09620"/>
                                        </p:tgtEl>
                                        <p:attrNameLst>
                                          <p:attrName>style.visibility</p:attrName>
                                        </p:attrNameLst>
                                      </p:cBhvr>
                                      <p:to>
                                        <p:strVal val="visible"/>
                                      </p:to>
                                    </p:set>
                                    <p:animEffect transition="in" filter="fade">
                                      <p:cBhvr>
                                        <p:cTn id="52" dur="2000"/>
                                        <p:tgtEl>
                                          <p:spTgt spid="40962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09621"/>
                                        </p:tgtEl>
                                        <p:attrNameLst>
                                          <p:attrName>style.visibility</p:attrName>
                                        </p:attrNameLst>
                                      </p:cBhvr>
                                      <p:to>
                                        <p:strVal val="visible"/>
                                      </p:to>
                                    </p:set>
                                    <p:animEffect transition="in" filter="fade">
                                      <p:cBhvr>
                                        <p:cTn id="55" dur="2000"/>
                                        <p:tgtEl>
                                          <p:spTgt spid="4096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4" grpId="0" animBg="1"/>
      <p:bldP spid="409605" grpId="0" animBg="1"/>
      <p:bldP spid="409606" grpId="0" animBg="1"/>
      <p:bldP spid="409607" grpId="0" animBg="1"/>
      <p:bldP spid="409608" grpId="0" animBg="1"/>
      <p:bldP spid="409609" grpId="0" animBg="1"/>
      <p:bldP spid="409610" grpId="0" animBg="1"/>
      <p:bldP spid="409611" grpId="0" animBg="1"/>
      <p:bldP spid="409612" grpId="0" animBg="1"/>
      <p:bldP spid="409613" grpId="0" animBg="1"/>
      <p:bldP spid="409614" grpId="0" animBg="1"/>
      <p:bldP spid="409615" grpId="0" animBg="1"/>
      <p:bldP spid="409616" grpId="0" animBg="1"/>
      <p:bldP spid="409617" grpId="0" animBg="1"/>
      <p:bldP spid="409618" grpId="0" animBg="1"/>
      <p:bldP spid="409620" grpId="0" animBg="1"/>
      <p:bldP spid="4096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a:hlinkClick r:id="rId2" action="ppaction://hlinksldjump"/>
          </p:cNvPr>
          <p:cNvSpPr>
            <a:spLocks noChangeArrowheads="1"/>
          </p:cNvSpPr>
          <p:nvPr/>
        </p:nvSpPr>
        <p:spPr bwMode="auto">
          <a:xfrm>
            <a:off x="0" y="2514600"/>
            <a:ext cx="9144000" cy="609600"/>
          </a:xfrm>
          <a:prstGeom prst="rect">
            <a:avLst/>
          </a:prstGeom>
          <a:solidFill>
            <a:schemeClr val="accent1">
              <a:alpha val="33000"/>
            </a:schemeClr>
          </a:solidFill>
          <a:ln w="9525">
            <a:noFill/>
            <a:miter lim="800000"/>
            <a:headEnd/>
            <a:tailEnd/>
          </a:ln>
          <a:effectLst/>
        </p:spPr>
        <p:txBody>
          <a:bodyPr wrap="none" anchor="ctr"/>
          <a:lstStyle/>
          <a:p>
            <a:endParaRPr lang="en-US"/>
          </a:p>
        </p:txBody>
      </p:sp>
      <p:sp>
        <p:nvSpPr>
          <p:cNvPr id="436227" name="Rectangle 3"/>
          <p:cNvSpPr>
            <a:spLocks noGrp="1" noChangeArrowheads="1"/>
          </p:cNvSpPr>
          <p:nvPr>
            <p:ph type="title"/>
          </p:nvPr>
        </p:nvSpPr>
        <p:spPr>
          <a:noFill/>
        </p:spPr>
        <p:txBody>
          <a:bodyPr/>
          <a:lstStyle/>
          <a:p>
            <a:r>
              <a:rPr lang="en-US"/>
              <a:t>Topics</a:t>
            </a:r>
          </a:p>
        </p:txBody>
      </p:sp>
      <p:sp>
        <p:nvSpPr>
          <p:cNvPr id="436228" name="Rectangle 4"/>
          <p:cNvSpPr>
            <a:spLocks noGrp="1" noChangeArrowheads="1"/>
          </p:cNvSpPr>
          <p:nvPr>
            <p:ph type="body" idx="1"/>
          </p:nvPr>
        </p:nvSpPr>
        <p:spPr>
          <a:xfrm>
            <a:off x="457200" y="1371600"/>
            <a:ext cx="8178800" cy="4892675"/>
          </a:xfrm>
        </p:spPr>
        <p:txBody>
          <a:bodyPr/>
          <a:lstStyle/>
          <a:p>
            <a:r>
              <a:rPr lang="en-US"/>
              <a:t>Standards-based Reporting with XBRL</a:t>
            </a:r>
          </a:p>
          <a:p>
            <a:pPr lvl="1"/>
            <a:r>
              <a:rPr lang="en-US"/>
              <a:t>XBRL enabled software in the market</a:t>
            </a:r>
          </a:p>
          <a:p>
            <a:pPr lvl="1"/>
            <a:r>
              <a:rPr lang="en-US"/>
              <a:t>XBRL implementations worldwide</a:t>
            </a:r>
          </a:p>
          <a:p>
            <a:pPr lvl="1"/>
            <a:r>
              <a:rPr lang="en-US"/>
              <a:t>XBRL technology revealed</a:t>
            </a:r>
          </a:p>
          <a:p>
            <a:r>
              <a:rPr lang="en-US"/>
              <a:t>Value propositions</a:t>
            </a:r>
          </a:p>
          <a:p>
            <a:pPr lvl="1"/>
            <a:r>
              <a:rPr lang="en-US"/>
              <a:t>Enterprises of all types</a:t>
            </a:r>
          </a:p>
          <a:p>
            <a:pPr lvl="1"/>
            <a:r>
              <a:rPr lang="en-US"/>
              <a:t>Investors and analysts</a:t>
            </a:r>
          </a:p>
          <a:p>
            <a:pPr lvl="1"/>
            <a:r>
              <a:rPr lang="en-US"/>
              <a:t>Regulators and government agencies</a:t>
            </a: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6770" name="Picture 2" descr="WorldWithStockExchangeActivity-2004-11"/>
          <p:cNvPicPr>
            <a:picLocks noChangeAspect="1" noChangeArrowheads="1"/>
          </p:cNvPicPr>
          <p:nvPr/>
        </p:nvPicPr>
        <p:blipFill>
          <a:blip r:embed="rId3" cstate="print"/>
          <a:srcRect/>
          <a:stretch>
            <a:fillRect/>
          </a:stretch>
        </p:blipFill>
        <p:spPr bwMode="auto">
          <a:xfrm>
            <a:off x="0" y="1209675"/>
            <a:ext cx="9144000" cy="4886325"/>
          </a:xfrm>
          <a:prstGeom prst="rect">
            <a:avLst/>
          </a:prstGeom>
          <a:noFill/>
        </p:spPr>
      </p:pic>
      <p:sp>
        <p:nvSpPr>
          <p:cNvPr id="416771" name="Rectangle 3"/>
          <p:cNvSpPr>
            <a:spLocks noGrp="1" noChangeArrowheads="1"/>
          </p:cNvSpPr>
          <p:nvPr>
            <p:ph type="title"/>
          </p:nvPr>
        </p:nvSpPr>
        <p:spPr/>
        <p:txBody>
          <a:bodyPr/>
          <a:lstStyle/>
          <a:p>
            <a:r>
              <a:rPr lang="en-US"/>
              <a:t>Exchanges</a:t>
            </a:r>
          </a:p>
        </p:txBody>
      </p:sp>
      <p:sp>
        <p:nvSpPr>
          <p:cNvPr id="416772" name="Rectangle 4"/>
          <p:cNvSpPr>
            <a:spLocks noChangeArrowheads="1"/>
          </p:cNvSpPr>
          <p:nvPr/>
        </p:nvSpPr>
        <p:spPr bwMode="auto">
          <a:xfrm>
            <a:off x="3657600" y="5638800"/>
            <a:ext cx="2497138" cy="508000"/>
          </a:xfrm>
          <a:prstGeom prst="rect">
            <a:avLst/>
          </a:prstGeom>
          <a:solidFill>
            <a:srgbClr val="33CC33"/>
          </a:solidFill>
          <a:ln w="12700" algn="ctr">
            <a:solidFill>
              <a:schemeClr val="tx1"/>
            </a:solidFill>
            <a:miter lim="800000"/>
            <a:headEnd/>
            <a:tailEnd/>
          </a:ln>
          <a:effectLst>
            <a:outerShdw dist="107763" dir="2700000" algn="ctr" rotWithShape="0">
              <a:schemeClr val="bg2">
                <a:alpha val="50000"/>
              </a:schemeClr>
            </a:outerShdw>
          </a:effectLst>
        </p:spPr>
        <p:txBody>
          <a:bodyPr wrap="none" lIns="92075" tIns="46038" rIns="92075" bIns="46038" anchor="ctr"/>
          <a:lstStyle/>
          <a:p>
            <a:pPr algn="ctr"/>
            <a:endParaRPr lang="en-US"/>
          </a:p>
        </p:txBody>
      </p:sp>
      <p:sp>
        <p:nvSpPr>
          <p:cNvPr id="416773" name="Oval 5"/>
          <p:cNvSpPr>
            <a:spLocks noChangeArrowheads="1"/>
          </p:cNvSpPr>
          <p:nvPr/>
        </p:nvSpPr>
        <p:spPr bwMode="auto">
          <a:xfrm>
            <a:off x="1536700" y="2819400"/>
            <a:ext cx="1033463" cy="342900"/>
          </a:xfrm>
          <a:prstGeom prst="ellipse">
            <a:avLst/>
          </a:prstGeom>
          <a:solidFill>
            <a:srgbClr val="FF6699"/>
          </a:solidFill>
          <a:ln w="12700" algn="ctr">
            <a:solidFill>
              <a:schemeClr val="tx1"/>
            </a:solidFill>
            <a:round/>
            <a:headEnd/>
            <a:tailEnd/>
          </a:ln>
          <a:effectLst>
            <a:outerShdw dist="107763" dir="2700000" algn="ctr" rotWithShape="0">
              <a:schemeClr val="bg2">
                <a:alpha val="50000"/>
              </a:schemeClr>
            </a:outerShdw>
          </a:effectLst>
        </p:spPr>
        <p:txBody>
          <a:bodyPr wrap="none" lIns="92075" tIns="46038" rIns="92075" bIns="46038" anchor="ctr">
            <a:spAutoFit/>
          </a:bodyPr>
          <a:lstStyle/>
          <a:p>
            <a:pPr algn="ctr" eaLnBrk="1" hangingPunct="1"/>
            <a:r>
              <a:rPr lang="en-US" sz="1100" b="1">
                <a:latin typeface="Arial Unicode MS" pitchFamily="34" charset="-128"/>
              </a:rPr>
              <a:t>NASDAQ</a:t>
            </a:r>
          </a:p>
        </p:txBody>
      </p:sp>
      <p:sp>
        <p:nvSpPr>
          <p:cNvPr id="416774" name="Oval 6"/>
          <p:cNvSpPr>
            <a:spLocks noChangeArrowheads="1"/>
          </p:cNvSpPr>
          <p:nvPr/>
        </p:nvSpPr>
        <p:spPr bwMode="auto">
          <a:xfrm>
            <a:off x="2444750" y="4572000"/>
            <a:ext cx="1144588" cy="342900"/>
          </a:xfrm>
          <a:prstGeom prst="ellipse">
            <a:avLst/>
          </a:prstGeom>
          <a:solidFill>
            <a:srgbClr val="FFCCCC"/>
          </a:solidFill>
          <a:ln w="12700" algn="ctr">
            <a:solidFill>
              <a:schemeClr val="tx1"/>
            </a:solidFill>
            <a:round/>
            <a:headEnd/>
            <a:tailEnd/>
          </a:ln>
          <a:effectLst>
            <a:outerShdw dist="107763" dir="2700000" algn="ctr" rotWithShape="0">
              <a:schemeClr val="bg2">
                <a:alpha val="50000"/>
              </a:schemeClr>
            </a:outerShdw>
          </a:effectLst>
        </p:spPr>
        <p:txBody>
          <a:bodyPr wrap="none" lIns="92075" tIns="46038" rIns="92075" bIns="46038" anchor="ctr">
            <a:spAutoFit/>
          </a:bodyPr>
          <a:lstStyle/>
          <a:p>
            <a:pPr algn="ctr" eaLnBrk="1" hangingPunct="1"/>
            <a:r>
              <a:rPr lang="en-US" sz="1100" b="1">
                <a:latin typeface="Arial Unicode MS" pitchFamily="34" charset="-128"/>
              </a:rPr>
              <a:t>BOVESPA</a:t>
            </a:r>
          </a:p>
        </p:txBody>
      </p:sp>
      <p:sp>
        <p:nvSpPr>
          <p:cNvPr id="416776" name="Oval 8"/>
          <p:cNvSpPr>
            <a:spLocks noChangeArrowheads="1"/>
          </p:cNvSpPr>
          <p:nvPr/>
        </p:nvSpPr>
        <p:spPr bwMode="auto">
          <a:xfrm>
            <a:off x="7777163" y="5029200"/>
            <a:ext cx="593725" cy="342900"/>
          </a:xfrm>
          <a:prstGeom prst="ellipse">
            <a:avLst/>
          </a:prstGeom>
          <a:solidFill>
            <a:srgbClr val="FFCCCC"/>
          </a:solidFill>
          <a:ln w="12700" algn="ctr">
            <a:solidFill>
              <a:schemeClr val="tx1"/>
            </a:solidFill>
            <a:round/>
            <a:headEnd/>
            <a:tailEnd/>
          </a:ln>
          <a:effectLst>
            <a:outerShdw dist="107763" dir="2700000" algn="ctr" rotWithShape="0">
              <a:schemeClr val="bg2">
                <a:alpha val="50000"/>
              </a:schemeClr>
            </a:outerShdw>
          </a:effectLst>
        </p:spPr>
        <p:txBody>
          <a:bodyPr wrap="none" lIns="92075" tIns="46038" rIns="92075" bIns="46038" anchor="ctr">
            <a:spAutoFit/>
          </a:bodyPr>
          <a:lstStyle/>
          <a:p>
            <a:pPr algn="ctr" eaLnBrk="1" hangingPunct="1"/>
            <a:r>
              <a:rPr lang="en-US" sz="1100" b="1">
                <a:latin typeface="Arial Unicode MS" pitchFamily="34" charset="-128"/>
              </a:rPr>
              <a:t>ASX</a:t>
            </a:r>
          </a:p>
        </p:txBody>
      </p:sp>
      <p:sp>
        <p:nvSpPr>
          <p:cNvPr id="416777" name="Oval 9"/>
          <p:cNvSpPr>
            <a:spLocks noChangeArrowheads="1"/>
          </p:cNvSpPr>
          <p:nvPr/>
        </p:nvSpPr>
        <p:spPr bwMode="auto">
          <a:xfrm>
            <a:off x="4616450" y="4953000"/>
            <a:ext cx="560388" cy="342900"/>
          </a:xfrm>
          <a:prstGeom prst="ellipse">
            <a:avLst/>
          </a:prstGeom>
          <a:solidFill>
            <a:srgbClr val="FF6699"/>
          </a:solidFill>
          <a:ln w="12700" algn="ctr">
            <a:solidFill>
              <a:schemeClr val="tx1"/>
            </a:solidFill>
            <a:round/>
            <a:headEnd/>
            <a:tailEnd/>
          </a:ln>
          <a:effectLst>
            <a:outerShdw dist="107763" dir="2700000" algn="ctr" rotWithShape="0">
              <a:schemeClr val="bg2">
                <a:alpha val="50000"/>
              </a:schemeClr>
            </a:outerShdw>
          </a:effectLst>
        </p:spPr>
        <p:txBody>
          <a:bodyPr wrap="none" lIns="92075" tIns="46038" rIns="92075" bIns="46038" anchor="ctr">
            <a:spAutoFit/>
          </a:bodyPr>
          <a:lstStyle/>
          <a:p>
            <a:pPr algn="ctr" eaLnBrk="1" hangingPunct="1"/>
            <a:r>
              <a:rPr lang="en-US" sz="1100" b="1">
                <a:latin typeface="Arial Unicode MS" pitchFamily="34" charset="-128"/>
              </a:rPr>
              <a:t>JSE</a:t>
            </a:r>
          </a:p>
        </p:txBody>
      </p:sp>
      <p:sp>
        <p:nvSpPr>
          <p:cNvPr id="416778" name="Oval 10"/>
          <p:cNvSpPr>
            <a:spLocks noChangeArrowheads="1"/>
          </p:cNvSpPr>
          <p:nvPr/>
        </p:nvSpPr>
        <p:spPr bwMode="auto">
          <a:xfrm>
            <a:off x="7026275" y="3200400"/>
            <a:ext cx="977900" cy="342900"/>
          </a:xfrm>
          <a:prstGeom prst="ellipse">
            <a:avLst/>
          </a:prstGeom>
          <a:solidFill>
            <a:srgbClr val="FF6699"/>
          </a:solidFill>
          <a:ln w="12700" algn="ctr">
            <a:solidFill>
              <a:schemeClr val="tx1"/>
            </a:solidFill>
            <a:round/>
            <a:headEnd/>
            <a:tailEnd/>
          </a:ln>
          <a:effectLst>
            <a:outerShdw dist="107763" dir="2700000" algn="ctr" rotWithShape="0">
              <a:schemeClr val="bg2">
                <a:alpha val="50000"/>
              </a:schemeClr>
            </a:outerShdw>
          </a:effectLst>
        </p:spPr>
        <p:txBody>
          <a:bodyPr wrap="none" lIns="92075" tIns="46038" rIns="92075" bIns="46038" anchor="ctr">
            <a:spAutoFit/>
          </a:bodyPr>
          <a:lstStyle/>
          <a:p>
            <a:pPr algn="ctr" eaLnBrk="1" hangingPunct="1"/>
            <a:r>
              <a:rPr lang="en-US" sz="1100" b="1">
                <a:latin typeface="Arial Unicode MS" pitchFamily="34" charset="-128"/>
              </a:rPr>
              <a:t>Shenzen</a:t>
            </a:r>
          </a:p>
        </p:txBody>
      </p:sp>
      <p:sp>
        <p:nvSpPr>
          <p:cNvPr id="416779" name="Oval 11"/>
          <p:cNvSpPr>
            <a:spLocks noChangeArrowheads="1"/>
          </p:cNvSpPr>
          <p:nvPr/>
        </p:nvSpPr>
        <p:spPr bwMode="auto">
          <a:xfrm>
            <a:off x="3303588" y="2667000"/>
            <a:ext cx="1020762" cy="342900"/>
          </a:xfrm>
          <a:prstGeom prst="ellipse">
            <a:avLst/>
          </a:prstGeom>
          <a:solidFill>
            <a:srgbClr val="FFCCCC"/>
          </a:solidFill>
          <a:ln w="12700" algn="ctr">
            <a:solidFill>
              <a:schemeClr val="tx1"/>
            </a:solidFill>
            <a:round/>
            <a:headEnd/>
            <a:tailEnd/>
          </a:ln>
          <a:effectLst>
            <a:outerShdw dist="107763" dir="2700000" algn="ctr" rotWithShape="0">
              <a:schemeClr val="bg2">
                <a:alpha val="50000"/>
              </a:schemeClr>
            </a:outerShdw>
          </a:effectLst>
        </p:spPr>
        <p:txBody>
          <a:bodyPr wrap="none" lIns="92075" tIns="46038" rIns="92075" bIns="46038" anchor="ctr">
            <a:spAutoFit/>
          </a:bodyPr>
          <a:lstStyle/>
          <a:p>
            <a:pPr algn="ctr" eaLnBrk="1" hangingPunct="1"/>
            <a:r>
              <a:rPr lang="en-US" sz="1100" b="1">
                <a:latin typeface="Arial Unicode MS" pitchFamily="34" charset="-128"/>
              </a:rPr>
              <a:t>EuroNext</a:t>
            </a:r>
          </a:p>
        </p:txBody>
      </p:sp>
      <p:sp>
        <p:nvSpPr>
          <p:cNvPr id="416780" name="Oval 12"/>
          <p:cNvSpPr>
            <a:spLocks noChangeArrowheads="1"/>
          </p:cNvSpPr>
          <p:nvPr/>
        </p:nvSpPr>
        <p:spPr bwMode="auto">
          <a:xfrm>
            <a:off x="6400800" y="2514600"/>
            <a:ext cx="1042988" cy="342900"/>
          </a:xfrm>
          <a:prstGeom prst="ellipse">
            <a:avLst/>
          </a:prstGeom>
          <a:solidFill>
            <a:srgbClr val="FF6699"/>
          </a:solidFill>
          <a:ln w="12700" algn="ctr">
            <a:solidFill>
              <a:schemeClr val="tx1"/>
            </a:solidFill>
            <a:round/>
            <a:headEnd/>
            <a:tailEnd/>
          </a:ln>
          <a:effectLst>
            <a:outerShdw dist="107763" dir="2700000" algn="ctr" rotWithShape="0">
              <a:schemeClr val="bg2">
                <a:alpha val="50000"/>
              </a:schemeClr>
            </a:outerShdw>
          </a:effectLst>
        </p:spPr>
        <p:txBody>
          <a:bodyPr wrap="none" lIns="92075" tIns="46038" rIns="92075" bIns="46038" anchor="ctr">
            <a:spAutoFit/>
          </a:bodyPr>
          <a:lstStyle/>
          <a:p>
            <a:pPr algn="ctr" eaLnBrk="1" hangingPunct="1"/>
            <a:r>
              <a:rPr lang="en-US" sz="1100" b="1">
                <a:latin typeface="Arial Unicode MS" pitchFamily="34" charset="-128"/>
              </a:rPr>
              <a:t>KOSDAQ</a:t>
            </a:r>
          </a:p>
        </p:txBody>
      </p:sp>
      <p:sp>
        <p:nvSpPr>
          <p:cNvPr id="416781" name="Oval 13"/>
          <p:cNvSpPr>
            <a:spLocks noChangeArrowheads="1"/>
          </p:cNvSpPr>
          <p:nvPr/>
        </p:nvSpPr>
        <p:spPr bwMode="auto">
          <a:xfrm>
            <a:off x="7413625" y="2743200"/>
            <a:ext cx="735013" cy="342900"/>
          </a:xfrm>
          <a:prstGeom prst="ellipse">
            <a:avLst/>
          </a:prstGeom>
          <a:solidFill>
            <a:srgbClr val="CC0066"/>
          </a:solidFill>
          <a:ln w="12700" algn="ctr">
            <a:solidFill>
              <a:schemeClr val="tx1"/>
            </a:solidFill>
            <a:round/>
            <a:headEnd/>
            <a:tailEnd/>
          </a:ln>
          <a:effectLst>
            <a:outerShdw dist="107763" dir="2700000" algn="ctr" rotWithShape="0">
              <a:schemeClr val="bg2">
                <a:alpha val="50000"/>
              </a:schemeClr>
            </a:outerShdw>
          </a:effectLst>
        </p:spPr>
        <p:txBody>
          <a:bodyPr wrap="none" lIns="92075" tIns="46038" rIns="92075" bIns="46038" anchor="ctr">
            <a:spAutoFit/>
          </a:bodyPr>
          <a:lstStyle/>
          <a:p>
            <a:pPr algn="ctr" eaLnBrk="1" hangingPunct="1"/>
            <a:r>
              <a:rPr lang="en-US" sz="1100" b="1">
                <a:latin typeface="Arial Unicode MS" pitchFamily="34" charset="-128"/>
              </a:rPr>
              <a:t>Tokyo</a:t>
            </a:r>
          </a:p>
        </p:txBody>
      </p:sp>
      <p:sp>
        <p:nvSpPr>
          <p:cNvPr id="416782" name="Oval 14"/>
          <p:cNvSpPr>
            <a:spLocks noChangeArrowheads="1"/>
          </p:cNvSpPr>
          <p:nvPr/>
        </p:nvSpPr>
        <p:spPr bwMode="auto">
          <a:xfrm>
            <a:off x="6705600" y="4114800"/>
            <a:ext cx="614363" cy="342900"/>
          </a:xfrm>
          <a:prstGeom prst="ellipse">
            <a:avLst/>
          </a:prstGeom>
          <a:solidFill>
            <a:srgbClr val="FFCCCC"/>
          </a:solidFill>
          <a:ln w="12700" algn="ctr">
            <a:solidFill>
              <a:schemeClr val="tx1"/>
            </a:solidFill>
            <a:round/>
            <a:headEnd/>
            <a:tailEnd/>
          </a:ln>
          <a:effectLst>
            <a:outerShdw dist="107763" dir="2700000" algn="ctr" rotWithShape="0">
              <a:schemeClr val="bg2">
                <a:alpha val="50000"/>
              </a:schemeClr>
            </a:outerShdw>
          </a:effectLst>
        </p:spPr>
        <p:txBody>
          <a:bodyPr wrap="none" lIns="92075" tIns="46038" rIns="92075" bIns="46038" anchor="ctr">
            <a:spAutoFit/>
          </a:bodyPr>
          <a:lstStyle/>
          <a:p>
            <a:pPr algn="ctr" eaLnBrk="1" hangingPunct="1"/>
            <a:r>
              <a:rPr lang="en-US" sz="1100" b="1">
                <a:latin typeface="Arial Unicode MS" pitchFamily="34" charset="-128"/>
              </a:rPr>
              <a:t>SGX</a:t>
            </a:r>
          </a:p>
        </p:txBody>
      </p:sp>
      <p:sp>
        <p:nvSpPr>
          <p:cNvPr id="416784" name="Oval 16"/>
          <p:cNvSpPr>
            <a:spLocks noChangeArrowheads="1"/>
          </p:cNvSpPr>
          <p:nvPr/>
        </p:nvSpPr>
        <p:spPr bwMode="auto">
          <a:xfrm>
            <a:off x="4054475" y="2971800"/>
            <a:ext cx="515938" cy="342900"/>
          </a:xfrm>
          <a:prstGeom prst="ellipse">
            <a:avLst/>
          </a:prstGeom>
          <a:solidFill>
            <a:srgbClr val="FF6699"/>
          </a:solidFill>
          <a:ln w="12700" algn="ctr">
            <a:solidFill>
              <a:schemeClr val="tx1"/>
            </a:solidFill>
            <a:round/>
            <a:headEnd/>
            <a:tailEnd/>
          </a:ln>
          <a:effectLst>
            <a:outerShdw dist="107763" dir="2700000" algn="ctr" rotWithShape="0">
              <a:schemeClr val="bg2">
                <a:alpha val="50000"/>
              </a:schemeClr>
            </a:outerShdw>
          </a:effectLst>
        </p:spPr>
        <p:txBody>
          <a:bodyPr wrap="none" lIns="92075" tIns="46038" rIns="92075" bIns="46038" anchor="ctr">
            <a:spAutoFit/>
          </a:bodyPr>
          <a:lstStyle/>
          <a:p>
            <a:pPr algn="ctr" eaLnBrk="1" hangingPunct="1"/>
            <a:r>
              <a:rPr lang="en-US" sz="1100" b="1">
                <a:latin typeface="Arial Unicode MS" pitchFamily="34" charset="-128"/>
              </a:rPr>
              <a:t>Lux</a:t>
            </a:r>
          </a:p>
        </p:txBody>
      </p:sp>
      <p:sp>
        <p:nvSpPr>
          <p:cNvPr id="416785" name="Oval 17"/>
          <p:cNvSpPr>
            <a:spLocks noChangeArrowheads="1"/>
          </p:cNvSpPr>
          <p:nvPr/>
        </p:nvSpPr>
        <p:spPr bwMode="auto">
          <a:xfrm>
            <a:off x="4668838" y="5726113"/>
            <a:ext cx="582612" cy="342900"/>
          </a:xfrm>
          <a:prstGeom prst="ellipse">
            <a:avLst/>
          </a:prstGeom>
          <a:solidFill>
            <a:srgbClr val="FF6699"/>
          </a:solidFill>
          <a:ln w="12700" algn="ctr">
            <a:solidFill>
              <a:schemeClr val="tx1"/>
            </a:solidFill>
            <a:round/>
            <a:headEnd/>
            <a:tailEnd/>
          </a:ln>
          <a:effectLst/>
        </p:spPr>
        <p:txBody>
          <a:bodyPr wrap="none" lIns="92075" tIns="46038" rIns="92075" bIns="46038" anchor="ctr">
            <a:spAutoFit/>
          </a:bodyPr>
          <a:lstStyle/>
          <a:p>
            <a:pPr algn="ctr" eaLnBrk="1" hangingPunct="1"/>
            <a:r>
              <a:rPr lang="en-US" sz="1100" b="1">
                <a:latin typeface="Arial Unicode MS" pitchFamily="34" charset="-128"/>
              </a:rPr>
              <a:t>Pilot</a:t>
            </a:r>
          </a:p>
        </p:txBody>
      </p:sp>
      <p:sp>
        <p:nvSpPr>
          <p:cNvPr id="416786" name="Oval 18"/>
          <p:cNvSpPr>
            <a:spLocks noChangeArrowheads="1"/>
          </p:cNvSpPr>
          <p:nvPr/>
        </p:nvSpPr>
        <p:spPr bwMode="auto">
          <a:xfrm>
            <a:off x="5478463" y="5715000"/>
            <a:ext cx="560387" cy="342900"/>
          </a:xfrm>
          <a:prstGeom prst="ellipse">
            <a:avLst/>
          </a:prstGeom>
          <a:solidFill>
            <a:srgbClr val="CC0066"/>
          </a:solidFill>
          <a:ln w="12700" algn="ctr">
            <a:solidFill>
              <a:schemeClr val="tx1"/>
            </a:solidFill>
            <a:round/>
            <a:headEnd/>
            <a:tailEnd/>
          </a:ln>
          <a:effectLst/>
        </p:spPr>
        <p:txBody>
          <a:bodyPr wrap="none" lIns="92075" tIns="46038" rIns="92075" bIns="46038" anchor="ctr">
            <a:spAutoFit/>
          </a:bodyPr>
          <a:lstStyle/>
          <a:p>
            <a:pPr algn="ctr" eaLnBrk="1" hangingPunct="1"/>
            <a:r>
              <a:rPr lang="en-US" sz="1100" b="1">
                <a:latin typeface="Arial Unicode MS" pitchFamily="34" charset="-128"/>
              </a:rPr>
              <a:t>Live</a:t>
            </a:r>
          </a:p>
        </p:txBody>
      </p:sp>
      <p:sp>
        <p:nvSpPr>
          <p:cNvPr id="416787" name="Oval 19"/>
          <p:cNvSpPr>
            <a:spLocks noChangeArrowheads="1"/>
          </p:cNvSpPr>
          <p:nvPr/>
        </p:nvSpPr>
        <p:spPr bwMode="auto">
          <a:xfrm>
            <a:off x="3975100" y="5726113"/>
            <a:ext cx="582613" cy="342900"/>
          </a:xfrm>
          <a:prstGeom prst="ellipse">
            <a:avLst/>
          </a:prstGeom>
          <a:solidFill>
            <a:srgbClr val="FFCCCC"/>
          </a:solidFill>
          <a:ln w="12700" algn="ctr">
            <a:solidFill>
              <a:schemeClr val="tx1"/>
            </a:solidFill>
            <a:round/>
            <a:headEnd/>
            <a:tailEnd/>
          </a:ln>
          <a:effectLst/>
        </p:spPr>
        <p:txBody>
          <a:bodyPr wrap="none" lIns="92075" tIns="46038" rIns="92075" bIns="46038" anchor="ctr">
            <a:spAutoFit/>
          </a:bodyPr>
          <a:lstStyle/>
          <a:p>
            <a:pPr algn="ctr" eaLnBrk="1" hangingPunct="1"/>
            <a:r>
              <a:rPr lang="en-US" sz="1100" b="1">
                <a:latin typeface="Arial Unicode MS" pitchFamily="34" charset="-128"/>
              </a:rPr>
              <a:t>Eval</a:t>
            </a:r>
          </a:p>
        </p:txBody>
      </p:sp>
      <p:sp>
        <p:nvSpPr>
          <p:cNvPr id="416788" name="Oval 20"/>
          <p:cNvSpPr>
            <a:spLocks noChangeArrowheads="1"/>
          </p:cNvSpPr>
          <p:nvPr/>
        </p:nvSpPr>
        <p:spPr bwMode="auto">
          <a:xfrm>
            <a:off x="2209800" y="2438400"/>
            <a:ext cx="582613" cy="342900"/>
          </a:xfrm>
          <a:prstGeom prst="ellipse">
            <a:avLst/>
          </a:prstGeom>
          <a:solidFill>
            <a:srgbClr val="FF6699"/>
          </a:solidFill>
          <a:ln w="12700" algn="ctr">
            <a:solidFill>
              <a:schemeClr val="tx1"/>
            </a:solidFill>
            <a:round/>
            <a:headEnd/>
            <a:tailEnd/>
          </a:ln>
          <a:effectLst/>
        </p:spPr>
        <p:txBody>
          <a:bodyPr wrap="none" lIns="92075" tIns="46038" rIns="92075" bIns="46038" anchor="ctr">
            <a:spAutoFit/>
          </a:bodyPr>
          <a:lstStyle/>
          <a:p>
            <a:pPr algn="ctr" eaLnBrk="1" hangingPunct="1"/>
            <a:r>
              <a:rPr lang="en-US" sz="1100" b="1">
                <a:latin typeface="Arial Unicode MS" pitchFamily="34" charset="-128"/>
              </a:rPr>
              <a:t>TSX</a:t>
            </a:r>
          </a:p>
        </p:txBody>
      </p:sp>
      <p:sp>
        <p:nvSpPr>
          <p:cNvPr id="416789" name="Oval 21"/>
          <p:cNvSpPr>
            <a:spLocks noChangeArrowheads="1"/>
          </p:cNvSpPr>
          <p:nvPr/>
        </p:nvSpPr>
        <p:spPr bwMode="auto">
          <a:xfrm>
            <a:off x="3729038" y="1905000"/>
            <a:ext cx="614362" cy="342900"/>
          </a:xfrm>
          <a:prstGeom prst="ellipse">
            <a:avLst/>
          </a:prstGeom>
          <a:solidFill>
            <a:srgbClr val="FFCCCC"/>
          </a:solidFill>
          <a:ln w="12700" algn="ctr">
            <a:solidFill>
              <a:schemeClr val="tx1"/>
            </a:solidFill>
            <a:round/>
            <a:headEnd/>
            <a:tailEnd/>
          </a:ln>
          <a:effectLst>
            <a:outerShdw dist="107763" dir="2700000" algn="ctr" rotWithShape="0">
              <a:schemeClr val="bg2">
                <a:alpha val="50000"/>
              </a:schemeClr>
            </a:outerShdw>
          </a:effectLst>
        </p:spPr>
        <p:txBody>
          <a:bodyPr wrap="none" lIns="92075" tIns="46038" rIns="92075" bIns="46038" anchor="ctr">
            <a:spAutoFit/>
          </a:bodyPr>
          <a:lstStyle/>
          <a:p>
            <a:pPr algn="ctr" eaLnBrk="1" hangingPunct="1"/>
            <a:r>
              <a:rPr lang="en-US" sz="1100" b="1">
                <a:latin typeface="Arial Unicode MS" pitchFamily="34" charset="-128"/>
              </a:rPr>
              <a:t>OBX</a:t>
            </a:r>
          </a:p>
        </p:txBody>
      </p:sp>
      <p:sp>
        <p:nvSpPr>
          <p:cNvPr id="416790" name="Oval 22"/>
          <p:cNvSpPr>
            <a:spLocks noChangeArrowheads="1"/>
          </p:cNvSpPr>
          <p:nvPr/>
        </p:nvSpPr>
        <p:spPr bwMode="auto">
          <a:xfrm>
            <a:off x="3814763" y="2286000"/>
            <a:ext cx="571500" cy="342900"/>
          </a:xfrm>
          <a:prstGeom prst="ellipse">
            <a:avLst/>
          </a:prstGeom>
          <a:solidFill>
            <a:srgbClr val="FFCCCC"/>
          </a:solidFill>
          <a:ln w="12700" algn="ctr">
            <a:solidFill>
              <a:schemeClr val="tx1"/>
            </a:solidFill>
            <a:round/>
            <a:headEnd/>
            <a:tailEnd/>
          </a:ln>
          <a:effectLst>
            <a:outerShdw dist="107763" dir="2700000" algn="ctr" rotWithShape="0">
              <a:schemeClr val="bg2">
                <a:alpha val="50000"/>
              </a:schemeClr>
            </a:outerShdw>
          </a:effectLst>
        </p:spPr>
        <p:txBody>
          <a:bodyPr wrap="none" lIns="92075" tIns="46038" rIns="92075" bIns="46038" anchor="ctr">
            <a:spAutoFit/>
          </a:bodyPr>
          <a:lstStyle/>
          <a:p>
            <a:pPr algn="ctr" eaLnBrk="1" hangingPunct="1"/>
            <a:r>
              <a:rPr lang="en-US" sz="1100" b="1">
                <a:latin typeface="Arial Unicode MS" pitchFamily="34" charset="-128"/>
              </a:rPr>
              <a:t>LSE</a:t>
            </a:r>
          </a:p>
        </p:txBody>
      </p:sp>
      <p:sp>
        <p:nvSpPr>
          <p:cNvPr id="416791" name="Oval 23"/>
          <p:cNvSpPr>
            <a:spLocks noChangeArrowheads="1"/>
          </p:cNvSpPr>
          <p:nvPr/>
        </p:nvSpPr>
        <p:spPr bwMode="auto">
          <a:xfrm>
            <a:off x="4333875" y="2057400"/>
            <a:ext cx="604838" cy="342900"/>
          </a:xfrm>
          <a:prstGeom prst="ellipse">
            <a:avLst/>
          </a:prstGeom>
          <a:solidFill>
            <a:srgbClr val="FFCCCC"/>
          </a:solidFill>
          <a:ln w="12700" algn="ctr">
            <a:solidFill>
              <a:schemeClr val="tx1"/>
            </a:solidFill>
            <a:round/>
            <a:headEnd/>
            <a:tailEnd/>
          </a:ln>
          <a:effectLst>
            <a:outerShdw dist="107763" dir="2700000" algn="ctr" rotWithShape="0">
              <a:schemeClr val="bg2">
                <a:alpha val="50000"/>
              </a:schemeClr>
            </a:outerShdw>
          </a:effectLst>
        </p:spPr>
        <p:txBody>
          <a:bodyPr wrap="none" lIns="92075" tIns="46038" rIns="92075" bIns="46038" anchor="ctr">
            <a:spAutoFit/>
          </a:bodyPr>
          <a:lstStyle/>
          <a:p>
            <a:pPr algn="ctr" eaLnBrk="1" hangingPunct="1"/>
            <a:r>
              <a:rPr lang="en-US" sz="1100" b="1">
                <a:latin typeface="Arial Unicode MS" pitchFamily="34" charset="-128"/>
              </a:rPr>
              <a:t>CSE</a:t>
            </a:r>
          </a:p>
        </p:txBody>
      </p:sp>
      <p:sp>
        <p:nvSpPr>
          <p:cNvPr id="416792" name="Oval 24"/>
          <p:cNvSpPr>
            <a:spLocks noChangeArrowheads="1"/>
          </p:cNvSpPr>
          <p:nvPr/>
        </p:nvSpPr>
        <p:spPr bwMode="auto">
          <a:xfrm>
            <a:off x="4370388" y="2438400"/>
            <a:ext cx="1031875" cy="581025"/>
          </a:xfrm>
          <a:prstGeom prst="ellipse">
            <a:avLst/>
          </a:prstGeom>
          <a:solidFill>
            <a:srgbClr val="FF6699"/>
          </a:solidFill>
          <a:ln w="12700" algn="ctr">
            <a:solidFill>
              <a:schemeClr val="tx1"/>
            </a:solidFill>
            <a:round/>
            <a:headEnd/>
            <a:tailEnd/>
          </a:ln>
          <a:effectLst>
            <a:outerShdw dist="107763" dir="2700000" algn="ctr" rotWithShape="0">
              <a:schemeClr val="bg2">
                <a:alpha val="50000"/>
              </a:schemeClr>
            </a:outerShdw>
          </a:effectLst>
        </p:spPr>
        <p:txBody>
          <a:bodyPr wrap="none" lIns="92075" tIns="46038" rIns="92075" bIns="46038" anchor="ctr">
            <a:spAutoFit/>
          </a:bodyPr>
          <a:lstStyle/>
          <a:p>
            <a:pPr algn="ctr" eaLnBrk="1" hangingPunct="1"/>
            <a:r>
              <a:rPr lang="en-US" sz="1100" b="1">
                <a:latin typeface="Arial Unicode MS" pitchFamily="34" charset="-128"/>
              </a:rPr>
              <a:t>Deutsche</a:t>
            </a:r>
          </a:p>
          <a:p>
            <a:pPr algn="ctr" eaLnBrk="1" hangingPunct="1"/>
            <a:r>
              <a:rPr lang="en-US" sz="1100" b="1">
                <a:latin typeface="Arial Unicode MS" pitchFamily="34" charset="-128"/>
              </a:rPr>
              <a:t>Börse</a:t>
            </a:r>
          </a:p>
        </p:txBody>
      </p:sp>
      <p:sp>
        <p:nvSpPr>
          <p:cNvPr id="416793" name="Oval 25"/>
          <p:cNvSpPr>
            <a:spLocks noChangeArrowheads="1"/>
          </p:cNvSpPr>
          <p:nvPr/>
        </p:nvSpPr>
        <p:spPr bwMode="auto">
          <a:xfrm>
            <a:off x="6351588" y="2895600"/>
            <a:ext cx="1033462" cy="342900"/>
          </a:xfrm>
          <a:prstGeom prst="ellipse">
            <a:avLst/>
          </a:prstGeom>
          <a:solidFill>
            <a:srgbClr val="FF6699"/>
          </a:solidFill>
          <a:ln w="12700" algn="ctr">
            <a:solidFill>
              <a:schemeClr val="tx1"/>
            </a:solidFill>
            <a:round/>
            <a:headEnd/>
            <a:tailEnd/>
          </a:ln>
          <a:effectLst>
            <a:outerShdw dist="107763" dir="2700000" algn="ctr" rotWithShape="0">
              <a:schemeClr val="bg2">
                <a:alpha val="50000"/>
              </a:schemeClr>
            </a:outerShdw>
          </a:effectLst>
        </p:spPr>
        <p:txBody>
          <a:bodyPr wrap="none" lIns="92075" tIns="46038" rIns="92075" bIns="46038" anchor="ctr">
            <a:spAutoFit/>
          </a:bodyPr>
          <a:lstStyle/>
          <a:p>
            <a:pPr algn="ctr" eaLnBrk="1" hangingPunct="1"/>
            <a:r>
              <a:rPr lang="en-US" sz="1100" b="1">
                <a:latin typeface="Arial Unicode MS" pitchFamily="34" charset="-128"/>
              </a:rPr>
              <a:t>Shanghai</a:t>
            </a:r>
          </a:p>
        </p:txBody>
      </p:sp>
      <p:sp>
        <p:nvSpPr>
          <p:cNvPr id="416794" name="Oval 26"/>
          <p:cNvSpPr>
            <a:spLocks noChangeArrowheads="1"/>
          </p:cNvSpPr>
          <p:nvPr/>
        </p:nvSpPr>
        <p:spPr bwMode="auto">
          <a:xfrm>
            <a:off x="7710488" y="3581400"/>
            <a:ext cx="738187" cy="342900"/>
          </a:xfrm>
          <a:prstGeom prst="ellipse">
            <a:avLst/>
          </a:prstGeom>
          <a:solidFill>
            <a:srgbClr val="FFCCCC"/>
          </a:solidFill>
          <a:ln w="12700" algn="ctr">
            <a:solidFill>
              <a:schemeClr val="tx1"/>
            </a:solidFill>
            <a:round/>
            <a:headEnd/>
            <a:tailEnd/>
          </a:ln>
          <a:effectLst/>
        </p:spPr>
        <p:txBody>
          <a:bodyPr wrap="none" lIns="92075" tIns="46038" rIns="92075" bIns="46038" anchor="ctr">
            <a:spAutoFit/>
          </a:bodyPr>
          <a:lstStyle/>
          <a:p>
            <a:pPr algn="ctr" eaLnBrk="1" hangingPunct="1"/>
            <a:r>
              <a:rPr lang="en-US" sz="1100" b="1">
                <a:latin typeface="Arial Unicode MS" pitchFamily="34" charset="-128"/>
              </a:rPr>
              <a:t>Taipei</a:t>
            </a:r>
          </a:p>
        </p:txBody>
      </p:sp>
      <p:sp>
        <p:nvSpPr>
          <p:cNvPr id="416795" name="Oval 27"/>
          <p:cNvSpPr>
            <a:spLocks noChangeArrowheads="1"/>
          </p:cNvSpPr>
          <p:nvPr/>
        </p:nvSpPr>
        <p:spPr bwMode="auto">
          <a:xfrm>
            <a:off x="7467600" y="2286000"/>
            <a:ext cx="593725" cy="342900"/>
          </a:xfrm>
          <a:prstGeom prst="ellipse">
            <a:avLst/>
          </a:prstGeom>
          <a:solidFill>
            <a:srgbClr val="FF6699"/>
          </a:solidFill>
          <a:ln w="12700" algn="ctr">
            <a:solidFill>
              <a:schemeClr val="tx1"/>
            </a:solidFill>
            <a:round/>
            <a:headEnd/>
            <a:tailEnd/>
          </a:ln>
          <a:effectLst>
            <a:outerShdw dist="107763" dir="2700000" algn="ctr" rotWithShape="0">
              <a:schemeClr val="bg2">
                <a:alpha val="50000"/>
              </a:schemeClr>
            </a:outerShdw>
          </a:effectLst>
        </p:spPr>
        <p:txBody>
          <a:bodyPr wrap="none" lIns="92075" tIns="46038" rIns="92075" bIns="46038" anchor="ctr">
            <a:spAutoFit/>
          </a:bodyPr>
          <a:lstStyle/>
          <a:p>
            <a:pPr algn="ctr" eaLnBrk="1" hangingPunct="1"/>
            <a:r>
              <a:rPr lang="en-US" sz="1100" b="1">
                <a:latin typeface="Arial Unicode MS" pitchFamily="34" charset="-128"/>
              </a:rPr>
              <a:t>KSE</a:t>
            </a:r>
          </a:p>
        </p:txBody>
      </p:sp>
      <p:sp>
        <p:nvSpPr>
          <p:cNvPr id="416783" name="Oval 15"/>
          <p:cNvSpPr>
            <a:spLocks noChangeArrowheads="1"/>
          </p:cNvSpPr>
          <p:nvPr/>
        </p:nvSpPr>
        <p:spPr bwMode="auto">
          <a:xfrm>
            <a:off x="4648200" y="3048000"/>
            <a:ext cx="647700" cy="342900"/>
          </a:xfrm>
          <a:prstGeom prst="ellipse">
            <a:avLst/>
          </a:prstGeom>
          <a:solidFill>
            <a:srgbClr val="FFCCCC"/>
          </a:solidFill>
          <a:ln w="12700" algn="ctr">
            <a:solidFill>
              <a:schemeClr val="tx1"/>
            </a:solidFill>
            <a:round/>
            <a:headEnd/>
            <a:tailEnd/>
          </a:ln>
          <a:effectLst>
            <a:outerShdw dist="107763" dir="2700000" algn="ctr" rotWithShape="0">
              <a:schemeClr val="bg2">
                <a:alpha val="50000"/>
              </a:schemeClr>
            </a:outerShdw>
          </a:effectLst>
        </p:spPr>
        <p:txBody>
          <a:bodyPr wrap="none" lIns="92075" tIns="46038" rIns="92075" bIns="46038" anchor="ctr">
            <a:spAutoFit/>
          </a:bodyPr>
          <a:lstStyle/>
          <a:p>
            <a:pPr algn="ctr" eaLnBrk="1" hangingPunct="1"/>
            <a:r>
              <a:rPr lang="en-US" sz="1100" b="1">
                <a:latin typeface="Arial Unicode MS" pitchFamily="34" charset="-128"/>
              </a:rPr>
              <a:t>SWX</a:t>
            </a:r>
          </a:p>
        </p:txBody>
      </p:sp>
      <p:sp>
        <p:nvSpPr>
          <p:cNvPr id="416775" name="Oval 7"/>
          <p:cNvSpPr>
            <a:spLocks noChangeArrowheads="1"/>
          </p:cNvSpPr>
          <p:nvPr/>
        </p:nvSpPr>
        <p:spPr bwMode="auto">
          <a:xfrm>
            <a:off x="8305800" y="5257800"/>
            <a:ext cx="727075" cy="342900"/>
          </a:xfrm>
          <a:prstGeom prst="ellipse">
            <a:avLst/>
          </a:prstGeom>
          <a:solidFill>
            <a:srgbClr val="FF6699"/>
          </a:solidFill>
          <a:ln w="12700" algn="ctr">
            <a:solidFill>
              <a:schemeClr val="tx1"/>
            </a:solidFill>
            <a:round/>
            <a:headEnd/>
            <a:tailEnd/>
          </a:ln>
          <a:effectLst>
            <a:outerShdw dist="107763" dir="2700000" algn="ctr" rotWithShape="0">
              <a:schemeClr val="bg2">
                <a:alpha val="50000"/>
              </a:schemeClr>
            </a:outerShdw>
          </a:effectLst>
        </p:spPr>
        <p:txBody>
          <a:bodyPr wrap="none" lIns="92075" tIns="46038" rIns="92075" bIns="46038" anchor="ctr">
            <a:spAutoFit/>
          </a:bodyPr>
          <a:lstStyle/>
          <a:p>
            <a:pPr algn="ctr" eaLnBrk="1" hangingPunct="1"/>
            <a:r>
              <a:rPr lang="en-US" sz="1100" b="1">
                <a:latin typeface="Arial Unicode MS" pitchFamily="34" charset="-128"/>
              </a:rPr>
              <a:t>NZSE</a:t>
            </a:r>
          </a:p>
        </p:txBody>
      </p:sp>
    </p:spTree>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5746" name="Picture 2"/>
          <p:cNvPicPr>
            <a:picLocks noChangeAspect="1" noChangeArrowheads="1"/>
          </p:cNvPicPr>
          <p:nvPr/>
        </p:nvPicPr>
        <p:blipFill>
          <a:blip r:embed="rId2" cstate="print"/>
          <a:srcRect/>
          <a:stretch>
            <a:fillRect/>
          </a:stretch>
        </p:blipFill>
        <p:spPr bwMode="auto">
          <a:xfrm>
            <a:off x="0" y="1141413"/>
            <a:ext cx="9142413" cy="4886325"/>
          </a:xfrm>
          <a:prstGeom prst="rect">
            <a:avLst/>
          </a:prstGeom>
          <a:solidFill>
            <a:schemeClr val="hlink"/>
          </a:solidFill>
          <a:ln w="9525">
            <a:noFill/>
            <a:miter lim="800000"/>
            <a:headEnd/>
            <a:tailEnd/>
          </a:ln>
          <a:effectLst/>
        </p:spPr>
      </p:pic>
      <p:sp>
        <p:nvSpPr>
          <p:cNvPr id="415747" name="Oval 3"/>
          <p:cNvSpPr>
            <a:spLocks noChangeArrowheads="1"/>
          </p:cNvSpPr>
          <p:nvPr/>
        </p:nvSpPr>
        <p:spPr bwMode="auto">
          <a:xfrm>
            <a:off x="1905000" y="1981200"/>
            <a:ext cx="990600" cy="447675"/>
          </a:xfrm>
          <a:prstGeom prst="ellipse">
            <a:avLst/>
          </a:prstGeom>
          <a:solidFill>
            <a:srgbClr val="FF9999"/>
          </a:solidFill>
          <a:ln w="9525">
            <a:solidFill>
              <a:schemeClr val="tx1"/>
            </a:solidFill>
            <a:round/>
            <a:headEnd/>
            <a:tailEnd/>
          </a:ln>
          <a:effectLst>
            <a:outerShdw dist="107763" dir="2700000" algn="ctr" rotWithShape="0">
              <a:schemeClr val="bg2">
                <a:alpha val="50000"/>
              </a:schemeClr>
            </a:outerShdw>
          </a:effectLst>
        </p:spPr>
        <p:txBody>
          <a:bodyPr anchor="ctr">
            <a:spAutoFit/>
          </a:bodyPr>
          <a:lstStyle/>
          <a:p>
            <a:pPr algn="ctr" eaLnBrk="1" hangingPunct="1"/>
            <a:r>
              <a:rPr lang="en-GB" sz="1600" b="1">
                <a:solidFill>
                  <a:schemeClr val="tx2"/>
                </a:solidFill>
                <a:latin typeface="Arial Unicode MS" pitchFamily="34" charset="-128"/>
              </a:rPr>
              <a:t>CA</a:t>
            </a:r>
          </a:p>
        </p:txBody>
      </p:sp>
      <p:sp>
        <p:nvSpPr>
          <p:cNvPr id="415748" name="Oval 4"/>
          <p:cNvSpPr>
            <a:spLocks noChangeArrowheads="1"/>
          </p:cNvSpPr>
          <p:nvPr/>
        </p:nvSpPr>
        <p:spPr bwMode="auto">
          <a:xfrm>
            <a:off x="3429000" y="1981200"/>
            <a:ext cx="990600" cy="447675"/>
          </a:xfrm>
          <a:prstGeom prst="ellipse">
            <a:avLst/>
          </a:prstGeom>
          <a:solidFill>
            <a:srgbClr val="FF3399"/>
          </a:solidFill>
          <a:ln w="9525">
            <a:solidFill>
              <a:schemeClr val="tx1"/>
            </a:solidFill>
            <a:round/>
            <a:headEnd/>
            <a:tailEnd/>
          </a:ln>
          <a:effectLst>
            <a:outerShdw dist="107763" dir="2700000" algn="ctr" rotWithShape="0">
              <a:schemeClr val="bg2">
                <a:alpha val="50000"/>
              </a:schemeClr>
            </a:outerShdw>
          </a:effectLst>
        </p:spPr>
        <p:txBody>
          <a:bodyPr anchor="ctr">
            <a:spAutoFit/>
          </a:bodyPr>
          <a:lstStyle/>
          <a:p>
            <a:pPr algn="ctr" eaLnBrk="1" hangingPunct="1"/>
            <a:r>
              <a:rPr lang="en-GB" sz="1600" b="1">
                <a:solidFill>
                  <a:schemeClr val="tx2"/>
                </a:solidFill>
                <a:latin typeface="Arial Unicode MS" pitchFamily="34" charset="-128"/>
              </a:rPr>
              <a:t>UK</a:t>
            </a:r>
          </a:p>
        </p:txBody>
      </p:sp>
      <p:sp>
        <p:nvSpPr>
          <p:cNvPr id="415749" name="Oval 5"/>
          <p:cNvSpPr>
            <a:spLocks noChangeArrowheads="1"/>
          </p:cNvSpPr>
          <p:nvPr/>
        </p:nvSpPr>
        <p:spPr bwMode="auto">
          <a:xfrm>
            <a:off x="3048000" y="2514600"/>
            <a:ext cx="990600" cy="447675"/>
          </a:xfrm>
          <a:prstGeom prst="ellipse">
            <a:avLst/>
          </a:prstGeom>
          <a:solidFill>
            <a:srgbClr val="FF9999"/>
          </a:solidFill>
          <a:ln w="9525">
            <a:solidFill>
              <a:schemeClr val="tx1"/>
            </a:solidFill>
            <a:round/>
            <a:headEnd/>
            <a:tailEnd/>
          </a:ln>
          <a:effectLst>
            <a:outerShdw dist="107763" dir="2700000" algn="ctr" rotWithShape="0">
              <a:schemeClr val="bg2">
                <a:alpha val="50000"/>
              </a:schemeClr>
            </a:outerShdw>
          </a:effectLst>
        </p:spPr>
        <p:txBody>
          <a:bodyPr anchor="ctr">
            <a:spAutoFit/>
          </a:bodyPr>
          <a:lstStyle/>
          <a:p>
            <a:pPr algn="ctr" eaLnBrk="1" hangingPunct="1"/>
            <a:r>
              <a:rPr lang="en-GB" sz="1600" b="1">
                <a:solidFill>
                  <a:schemeClr val="tx2"/>
                </a:solidFill>
                <a:latin typeface="Arial Unicode MS" pitchFamily="34" charset="-128"/>
              </a:rPr>
              <a:t>IE</a:t>
            </a:r>
          </a:p>
        </p:txBody>
      </p:sp>
      <p:sp>
        <p:nvSpPr>
          <p:cNvPr id="415750" name="Oval 6"/>
          <p:cNvSpPr>
            <a:spLocks noChangeArrowheads="1"/>
          </p:cNvSpPr>
          <p:nvPr/>
        </p:nvSpPr>
        <p:spPr bwMode="auto">
          <a:xfrm>
            <a:off x="6934200" y="4876800"/>
            <a:ext cx="990600" cy="447675"/>
          </a:xfrm>
          <a:prstGeom prst="ellipse">
            <a:avLst/>
          </a:prstGeom>
          <a:solidFill>
            <a:srgbClr val="FF3399"/>
          </a:solidFill>
          <a:ln w="9525">
            <a:solidFill>
              <a:schemeClr val="tx1"/>
            </a:solidFill>
            <a:round/>
            <a:headEnd/>
            <a:tailEnd/>
          </a:ln>
          <a:effectLst>
            <a:outerShdw dist="107763" dir="2700000" algn="ctr" rotWithShape="0">
              <a:schemeClr val="bg2">
                <a:alpha val="50000"/>
              </a:schemeClr>
            </a:outerShdw>
          </a:effectLst>
        </p:spPr>
        <p:txBody>
          <a:bodyPr anchor="ctr">
            <a:spAutoFit/>
          </a:bodyPr>
          <a:lstStyle/>
          <a:p>
            <a:pPr algn="ctr" eaLnBrk="1" hangingPunct="1"/>
            <a:r>
              <a:rPr lang="en-GB" sz="1600" b="1">
                <a:solidFill>
                  <a:schemeClr val="tx2"/>
                </a:solidFill>
                <a:latin typeface="Arial Unicode MS" pitchFamily="34" charset="-128"/>
              </a:rPr>
              <a:t>AU</a:t>
            </a:r>
          </a:p>
        </p:txBody>
      </p:sp>
      <p:sp>
        <p:nvSpPr>
          <p:cNvPr id="415751" name="Oval 7"/>
          <p:cNvSpPr>
            <a:spLocks noChangeArrowheads="1"/>
          </p:cNvSpPr>
          <p:nvPr/>
        </p:nvSpPr>
        <p:spPr bwMode="auto">
          <a:xfrm>
            <a:off x="4495800" y="1752600"/>
            <a:ext cx="990600" cy="447675"/>
          </a:xfrm>
          <a:prstGeom prst="ellipse">
            <a:avLst/>
          </a:prstGeom>
          <a:solidFill>
            <a:srgbClr val="FF9999"/>
          </a:solidFill>
          <a:ln w="9525">
            <a:solidFill>
              <a:schemeClr val="tx1"/>
            </a:solidFill>
            <a:round/>
            <a:headEnd/>
            <a:tailEnd/>
          </a:ln>
          <a:effectLst>
            <a:outerShdw dist="107763" dir="2700000" algn="ctr" rotWithShape="0">
              <a:schemeClr val="bg2">
                <a:alpha val="50000"/>
              </a:schemeClr>
            </a:outerShdw>
          </a:effectLst>
        </p:spPr>
        <p:txBody>
          <a:bodyPr anchor="ctr">
            <a:spAutoFit/>
          </a:bodyPr>
          <a:lstStyle/>
          <a:p>
            <a:pPr algn="ctr" eaLnBrk="1" hangingPunct="1"/>
            <a:r>
              <a:rPr lang="en-GB" sz="1600" b="1">
                <a:solidFill>
                  <a:schemeClr val="tx2"/>
                </a:solidFill>
                <a:latin typeface="Arial Unicode MS" pitchFamily="34" charset="-128"/>
              </a:rPr>
              <a:t>NO</a:t>
            </a:r>
          </a:p>
        </p:txBody>
      </p:sp>
      <p:sp>
        <p:nvSpPr>
          <p:cNvPr id="415752" name="Oval 8"/>
          <p:cNvSpPr>
            <a:spLocks noChangeArrowheads="1"/>
          </p:cNvSpPr>
          <p:nvPr/>
        </p:nvSpPr>
        <p:spPr bwMode="auto">
          <a:xfrm>
            <a:off x="7772400" y="2743200"/>
            <a:ext cx="990600" cy="447675"/>
          </a:xfrm>
          <a:prstGeom prst="ellipse">
            <a:avLst/>
          </a:prstGeom>
          <a:solidFill>
            <a:srgbClr val="FF3399"/>
          </a:solidFill>
          <a:ln w="9525">
            <a:solidFill>
              <a:schemeClr val="tx1"/>
            </a:solidFill>
            <a:round/>
            <a:headEnd/>
            <a:tailEnd/>
          </a:ln>
          <a:effectLst>
            <a:outerShdw dist="107763" dir="2700000" algn="ctr" rotWithShape="0">
              <a:schemeClr val="bg2">
                <a:alpha val="50000"/>
              </a:schemeClr>
            </a:outerShdw>
          </a:effectLst>
        </p:spPr>
        <p:txBody>
          <a:bodyPr anchor="ctr">
            <a:spAutoFit/>
          </a:bodyPr>
          <a:lstStyle/>
          <a:p>
            <a:pPr algn="ctr" eaLnBrk="1" hangingPunct="1"/>
            <a:r>
              <a:rPr lang="en-GB" sz="1600" b="1">
                <a:solidFill>
                  <a:schemeClr val="tx2"/>
                </a:solidFill>
                <a:latin typeface="Arial Unicode MS" pitchFamily="34" charset="-128"/>
              </a:rPr>
              <a:t>JP</a:t>
            </a:r>
          </a:p>
        </p:txBody>
      </p:sp>
      <p:sp>
        <p:nvSpPr>
          <p:cNvPr id="415753" name="Oval 9"/>
          <p:cNvSpPr>
            <a:spLocks noChangeArrowheads="1"/>
          </p:cNvSpPr>
          <p:nvPr/>
        </p:nvSpPr>
        <p:spPr bwMode="auto">
          <a:xfrm>
            <a:off x="7467600" y="5486400"/>
            <a:ext cx="990600" cy="447675"/>
          </a:xfrm>
          <a:prstGeom prst="ellipse">
            <a:avLst/>
          </a:prstGeom>
          <a:solidFill>
            <a:srgbClr val="FF9999"/>
          </a:solidFill>
          <a:ln w="9525">
            <a:solidFill>
              <a:schemeClr val="tx1"/>
            </a:solidFill>
            <a:round/>
            <a:headEnd/>
            <a:tailEnd/>
          </a:ln>
          <a:effectLst>
            <a:outerShdw dist="107763" dir="2700000" algn="ctr" rotWithShape="0">
              <a:schemeClr val="bg2">
                <a:alpha val="50000"/>
              </a:schemeClr>
            </a:outerShdw>
          </a:effectLst>
        </p:spPr>
        <p:txBody>
          <a:bodyPr anchor="ctr">
            <a:spAutoFit/>
          </a:bodyPr>
          <a:lstStyle/>
          <a:p>
            <a:pPr algn="ctr" eaLnBrk="1" hangingPunct="1"/>
            <a:r>
              <a:rPr lang="en-GB" sz="1600" b="1">
                <a:solidFill>
                  <a:schemeClr val="tx2"/>
                </a:solidFill>
                <a:latin typeface="Arial Unicode MS" pitchFamily="34" charset="-128"/>
              </a:rPr>
              <a:t>NZ</a:t>
            </a:r>
          </a:p>
        </p:txBody>
      </p:sp>
      <p:sp>
        <p:nvSpPr>
          <p:cNvPr id="415754" name="Oval 10"/>
          <p:cNvSpPr>
            <a:spLocks noChangeArrowheads="1"/>
          </p:cNvSpPr>
          <p:nvPr/>
        </p:nvSpPr>
        <p:spPr bwMode="auto">
          <a:xfrm>
            <a:off x="4114800" y="2514600"/>
            <a:ext cx="990600" cy="447675"/>
          </a:xfrm>
          <a:prstGeom prst="ellipse">
            <a:avLst/>
          </a:prstGeom>
          <a:solidFill>
            <a:srgbClr val="FF3399"/>
          </a:solidFill>
          <a:ln w="9525">
            <a:solidFill>
              <a:schemeClr val="tx1"/>
            </a:solidFill>
            <a:round/>
            <a:headEnd/>
            <a:tailEnd/>
          </a:ln>
          <a:effectLst>
            <a:outerShdw dist="107763" dir="2700000" algn="ctr" rotWithShape="0">
              <a:schemeClr val="bg2">
                <a:alpha val="50000"/>
              </a:schemeClr>
            </a:outerShdw>
          </a:effectLst>
        </p:spPr>
        <p:txBody>
          <a:bodyPr anchor="ctr">
            <a:spAutoFit/>
          </a:bodyPr>
          <a:lstStyle/>
          <a:p>
            <a:pPr algn="ctr" eaLnBrk="1" hangingPunct="1"/>
            <a:r>
              <a:rPr lang="en-GB" sz="1600" b="1">
                <a:solidFill>
                  <a:schemeClr val="tx2"/>
                </a:solidFill>
                <a:latin typeface="Arial Unicode MS" pitchFamily="34" charset="-128"/>
              </a:rPr>
              <a:t>NL</a:t>
            </a:r>
          </a:p>
        </p:txBody>
      </p:sp>
      <p:sp>
        <p:nvSpPr>
          <p:cNvPr id="415755" name="Oval 11"/>
          <p:cNvSpPr>
            <a:spLocks noChangeArrowheads="1"/>
          </p:cNvSpPr>
          <p:nvPr/>
        </p:nvSpPr>
        <p:spPr bwMode="auto">
          <a:xfrm>
            <a:off x="4953000" y="2209800"/>
            <a:ext cx="990600" cy="447675"/>
          </a:xfrm>
          <a:prstGeom prst="ellipse">
            <a:avLst/>
          </a:prstGeom>
          <a:solidFill>
            <a:srgbClr val="FF3399"/>
          </a:solidFill>
          <a:ln w="9525">
            <a:solidFill>
              <a:schemeClr val="tx1"/>
            </a:solidFill>
            <a:round/>
            <a:headEnd/>
            <a:tailEnd/>
          </a:ln>
          <a:effectLst>
            <a:outerShdw dist="107763" dir="2700000" algn="ctr" rotWithShape="0">
              <a:schemeClr val="bg2">
                <a:alpha val="50000"/>
              </a:schemeClr>
            </a:outerShdw>
          </a:effectLst>
        </p:spPr>
        <p:txBody>
          <a:bodyPr anchor="ctr">
            <a:spAutoFit/>
          </a:bodyPr>
          <a:lstStyle/>
          <a:p>
            <a:pPr algn="ctr" eaLnBrk="1" hangingPunct="1"/>
            <a:r>
              <a:rPr lang="en-GB" sz="1600" b="1">
                <a:solidFill>
                  <a:schemeClr val="tx2"/>
                </a:solidFill>
                <a:latin typeface="Arial Unicode MS" pitchFamily="34" charset="-128"/>
              </a:rPr>
              <a:t>DE</a:t>
            </a:r>
          </a:p>
        </p:txBody>
      </p:sp>
      <p:sp>
        <p:nvSpPr>
          <p:cNvPr id="415756" name="Oval 12"/>
          <p:cNvSpPr>
            <a:spLocks noChangeArrowheads="1"/>
          </p:cNvSpPr>
          <p:nvPr/>
        </p:nvSpPr>
        <p:spPr bwMode="auto">
          <a:xfrm>
            <a:off x="6400800" y="3048000"/>
            <a:ext cx="990600" cy="447675"/>
          </a:xfrm>
          <a:prstGeom prst="ellipse">
            <a:avLst/>
          </a:prstGeom>
          <a:solidFill>
            <a:srgbClr val="FF9999"/>
          </a:solidFill>
          <a:ln w="9525" algn="ctr">
            <a:solidFill>
              <a:schemeClr val="tx1"/>
            </a:solidFill>
            <a:round/>
            <a:headEnd/>
            <a:tailEnd/>
          </a:ln>
          <a:effectLst>
            <a:outerShdw dist="107763" dir="2700000" algn="ctr" rotWithShape="0">
              <a:schemeClr val="bg2">
                <a:alpha val="50000"/>
              </a:schemeClr>
            </a:outerShdw>
          </a:effectLst>
        </p:spPr>
        <p:txBody>
          <a:bodyPr anchor="ctr">
            <a:spAutoFit/>
          </a:bodyPr>
          <a:lstStyle/>
          <a:p>
            <a:pPr algn="ctr" eaLnBrk="1" hangingPunct="1"/>
            <a:r>
              <a:rPr lang="en-GB" sz="1600" b="1">
                <a:solidFill>
                  <a:schemeClr val="tx2"/>
                </a:solidFill>
                <a:latin typeface="Arial Unicode MS" pitchFamily="34" charset="-128"/>
              </a:rPr>
              <a:t>CN</a:t>
            </a:r>
          </a:p>
        </p:txBody>
      </p:sp>
      <p:sp>
        <p:nvSpPr>
          <p:cNvPr id="415757" name="Rectangle 13"/>
          <p:cNvSpPr>
            <a:spLocks noGrp="1" noChangeArrowheads="1"/>
          </p:cNvSpPr>
          <p:nvPr>
            <p:ph type="title"/>
          </p:nvPr>
        </p:nvSpPr>
        <p:spPr/>
        <p:txBody>
          <a:bodyPr/>
          <a:lstStyle/>
          <a:p>
            <a:r>
              <a:rPr lang="en-US"/>
              <a:t>Tax Authorities</a:t>
            </a:r>
            <a:br>
              <a:rPr lang="en-US"/>
            </a:br>
            <a:endParaRPr lang="en-US"/>
          </a:p>
        </p:txBody>
      </p:sp>
      <p:sp>
        <p:nvSpPr>
          <p:cNvPr id="415758" name="Rectangle 14"/>
          <p:cNvSpPr>
            <a:spLocks noChangeArrowheads="1"/>
          </p:cNvSpPr>
          <p:nvPr/>
        </p:nvSpPr>
        <p:spPr bwMode="auto">
          <a:xfrm>
            <a:off x="3333750" y="5638800"/>
            <a:ext cx="3143250" cy="508000"/>
          </a:xfrm>
          <a:prstGeom prst="rect">
            <a:avLst/>
          </a:prstGeom>
          <a:solidFill>
            <a:srgbClr val="33CC33"/>
          </a:solidFill>
          <a:ln w="12700" algn="ctr">
            <a:solidFill>
              <a:schemeClr val="tx1"/>
            </a:solidFill>
            <a:miter lim="800000"/>
            <a:headEnd/>
            <a:tailEnd/>
          </a:ln>
          <a:effectLst>
            <a:outerShdw dist="107763" dir="2700000" algn="ctr" rotWithShape="0">
              <a:schemeClr val="bg2">
                <a:alpha val="50000"/>
              </a:schemeClr>
            </a:outerShdw>
          </a:effectLst>
        </p:spPr>
        <p:txBody>
          <a:bodyPr wrap="none" lIns="92075" tIns="46038" rIns="92075" bIns="46038" anchor="ctr"/>
          <a:lstStyle/>
          <a:p>
            <a:pPr algn="ctr"/>
            <a:endParaRPr lang="en-US" b="1"/>
          </a:p>
        </p:txBody>
      </p:sp>
      <p:sp>
        <p:nvSpPr>
          <p:cNvPr id="415759" name="Oval 15"/>
          <p:cNvSpPr>
            <a:spLocks noChangeArrowheads="1"/>
          </p:cNvSpPr>
          <p:nvPr/>
        </p:nvSpPr>
        <p:spPr bwMode="auto">
          <a:xfrm>
            <a:off x="3733800" y="5681663"/>
            <a:ext cx="990600" cy="360362"/>
          </a:xfrm>
          <a:prstGeom prst="ellipse">
            <a:avLst/>
          </a:prstGeom>
          <a:solidFill>
            <a:srgbClr val="FF9999"/>
          </a:solidFill>
          <a:ln w="9525">
            <a:solidFill>
              <a:schemeClr val="tx1"/>
            </a:solidFill>
            <a:round/>
            <a:headEnd/>
            <a:tailEnd/>
          </a:ln>
          <a:effectLst>
            <a:outerShdw dist="107763" dir="2700000" algn="ctr" rotWithShape="0">
              <a:schemeClr val="bg2">
                <a:alpha val="50000"/>
              </a:schemeClr>
            </a:outerShdw>
          </a:effectLst>
        </p:spPr>
        <p:txBody>
          <a:bodyPr anchor="ctr">
            <a:spAutoFit/>
          </a:bodyPr>
          <a:lstStyle/>
          <a:p>
            <a:pPr algn="ctr" eaLnBrk="1" hangingPunct="1"/>
            <a:r>
              <a:rPr lang="en-GB" sz="1200" b="1">
                <a:solidFill>
                  <a:schemeClr val="tx2"/>
                </a:solidFill>
                <a:latin typeface="Arial Unicode MS" pitchFamily="34" charset="-128"/>
              </a:rPr>
              <a:t>Study</a:t>
            </a:r>
          </a:p>
        </p:txBody>
      </p:sp>
      <p:sp>
        <p:nvSpPr>
          <p:cNvPr id="415760" name="Oval 16"/>
          <p:cNvSpPr>
            <a:spLocks noChangeArrowheads="1"/>
          </p:cNvSpPr>
          <p:nvPr/>
        </p:nvSpPr>
        <p:spPr bwMode="auto">
          <a:xfrm>
            <a:off x="4953000" y="5681663"/>
            <a:ext cx="1371600" cy="360362"/>
          </a:xfrm>
          <a:prstGeom prst="ellipse">
            <a:avLst/>
          </a:prstGeom>
          <a:solidFill>
            <a:srgbClr val="FF3399"/>
          </a:solidFill>
          <a:ln w="9525">
            <a:solidFill>
              <a:schemeClr val="tx1"/>
            </a:solidFill>
            <a:round/>
            <a:headEnd/>
            <a:tailEnd/>
          </a:ln>
          <a:effectLst>
            <a:outerShdw dist="107763" dir="2700000" algn="ctr" rotWithShape="0">
              <a:schemeClr val="bg2">
                <a:alpha val="50000"/>
              </a:schemeClr>
            </a:outerShdw>
          </a:effectLst>
        </p:spPr>
        <p:txBody>
          <a:bodyPr anchor="ctr">
            <a:spAutoFit/>
          </a:bodyPr>
          <a:lstStyle/>
          <a:p>
            <a:pPr algn="ctr" eaLnBrk="1" hangingPunct="1"/>
            <a:r>
              <a:rPr lang="en-GB" sz="1200" b="1">
                <a:solidFill>
                  <a:schemeClr val="tx2"/>
                </a:solidFill>
                <a:latin typeface="Arial Unicode MS" pitchFamily="34" charset="-128"/>
              </a:rPr>
              <a:t>Committed</a:t>
            </a: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650" name="Picture 2"/>
          <p:cNvPicPr>
            <a:picLocks noChangeAspect="1" noChangeArrowheads="1"/>
          </p:cNvPicPr>
          <p:nvPr/>
        </p:nvPicPr>
        <p:blipFill>
          <a:blip r:embed="rId2" cstate="print"/>
          <a:srcRect/>
          <a:stretch>
            <a:fillRect/>
          </a:stretch>
        </p:blipFill>
        <p:spPr bwMode="auto">
          <a:xfrm>
            <a:off x="0" y="1141413"/>
            <a:ext cx="9142413" cy="4886325"/>
          </a:xfrm>
          <a:prstGeom prst="rect">
            <a:avLst/>
          </a:prstGeom>
          <a:noFill/>
          <a:ln w="9525">
            <a:noFill/>
            <a:miter lim="800000"/>
            <a:headEnd/>
            <a:tailEnd/>
          </a:ln>
          <a:effectLst/>
        </p:spPr>
      </p:pic>
      <p:sp>
        <p:nvSpPr>
          <p:cNvPr id="411651" name="Oval 3"/>
          <p:cNvSpPr>
            <a:spLocks noChangeArrowheads="1"/>
          </p:cNvSpPr>
          <p:nvPr/>
        </p:nvSpPr>
        <p:spPr bwMode="auto">
          <a:xfrm>
            <a:off x="1676400" y="2819400"/>
            <a:ext cx="990600" cy="447675"/>
          </a:xfrm>
          <a:prstGeom prst="ellipse">
            <a:avLst/>
          </a:prstGeom>
          <a:solidFill>
            <a:srgbClr val="FF3399"/>
          </a:solidFill>
          <a:ln w="9525">
            <a:solidFill>
              <a:schemeClr val="tx1"/>
            </a:solidFill>
            <a:round/>
            <a:headEnd/>
            <a:tailEnd/>
          </a:ln>
          <a:effectLst>
            <a:outerShdw dist="107763" dir="2700000" algn="ctr" rotWithShape="0">
              <a:schemeClr val="bg2">
                <a:alpha val="50000"/>
              </a:schemeClr>
            </a:outerShdw>
          </a:effectLst>
        </p:spPr>
        <p:txBody>
          <a:bodyPr anchor="ctr">
            <a:spAutoFit/>
          </a:bodyPr>
          <a:lstStyle/>
          <a:p>
            <a:pPr algn="ctr" eaLnBrk="1" hangingPunct="1"/>
            <a:r>
              <a:rPr lang="en-GB" sz="1600" b="1">
                <a:solidFill>
                  <a:schemeClr val="tx2"/>
                </a:solidFill>
                <a:latin typeface="Arial Unicode MS" pitchFamily="34" charset="-128"/>
              </a:rPr>
              <a:t>US</a:t>
            </a:r>
          </a:p>
        </p:txBody>
      </p:sp>
      <p:sp>
        <p:nvSpPr>
          <p:cNvPr id="411652" name="Oval 4"/>
          <p:cNvSpPr>
            <a:spLocks noChangeArrowheads="1"/>
          </p:cNvSpPr>
          <p:nvPr/>
        </p:nvSpPr>
        <p:spPr bwMode="auto">
          <a:xfrm>
            <a:off x="3352800" y="1549400"/>
            <a:ext cx="990600" cy="447675"/>
          </a:xfrm>
          <a:prstGeom prst="ellipse">
            <a:avLst/>
          </a:prstGeom>
          <a:solidFill>
            <a:srgbClr val="FF3399"/>
          </a:solidFill>
          <a:ln w="9525">
            <a:solidFill>
              <a:schemeClr val="tx1"/>
            </a:solidFill>
            <a:round/>
            <a:headEnd/>
            <a:tailEnd/>
          </a:ln>
          <a:effectLst>
            <a:outerShdw dist="107763" dir="2700000" algn="ctr" rotWithShape="0">
              <a:schemeClr val="bg2">
                <a:alpha val="50000"/>
              </a:schemeClr>
            </a:outerShdw>
          </a:effectLst>
        </p:spPr>
        <p:txBody>
          <a:bodyPr anchor="ctr">
            <a:spAutoFit/>
          </a:bodyPr>
          <a:lstStyle/>
          <a:p>
            <a:pPr algn="ctr" eaLnBrk="1" hangingPunct="1"/>
            <a:r>
              <a:rPr lang="en-GB" sz="1600" b="1">
                <a:solidFill>
                  <a:schemeClr val="tx2"/>
                </a:solidFill>
                <a:latin typeface="Arial Unicode MS" pitchFamily="34" charset="-128"/>
              </a:rPr>
              <a:t>UK</a:t>
            </a:r>
          </a:p>
        </p:txBody>
      </p:sp>
      <p:sp>
        <p:nvSpPr>
          <p:cNvPr id="411653" name="Oval 5"/>
          <p:cNvSpPr>
            <a:spLocks noChangeArrowheads="1"/>
          </p:cNvSpPr>
          <p:nvPr/>
        </p:nvSpPr>
        <p:spPr bwMode="auto">
          <a:xfrm>
            <a:off x="7772400" y="2844800"/>
            <a:ext cx="990600" cy="447675"/>
          </a:xfrm>
          <a:prstGeom prst="ellipse">
            <a:avLst/>
          </a:prstGeom>
          <a:solidFill>
            <a:srgbClr val="FF3399"/>
          </a:solidFill>
          <a:ln w="9525" algn="ctr">
            <a:solidFill>
              <a:schemeClr val="tx1"/>
            </a:solidFill>
            <a:round/>
            <a:headEnd/>
            <a:tailEnd/>
          </a:ln>
          <a:effectLst>
            <a:outerShdw dist="107763" dir="2700000" algn="ctr" rotWithShape="0">
              <a:schemeClr val="bg2">
                <a:alpha val="50000"/>
              </a:schemeClr>
            </a:outerShdw>
          </a:effectLst>
        </p:spPr>
        <p:txBody>
          <a:bodyPr anchor="ctr">
            <a:spAutoFit/>
          </a:bodyPr>
          <a:lstStyle/>
          <a:p>
            <a:pPr algn="ctr" eaLnBrk="1" hangingPunct="1"/>
            <a:r>
              <a:rPr lang="en-GB" sz="1600" b="1">
                <a:solidFill>
                  <a:schemeClr val="tx2"/>
                </a:solidFill>
                <a:latin typeface="Arial Unicode MS" pitchFamily="34" charset="-128"/>
              </a:rPr>
              <a:t>JP</a:t>
            </a:r>
          </a:p>
        </p:txBody>
      </p:sp>
      <p:sp>
        <p:nvSpPr>
          <p:cNvPr id="411655" name="Oval 7"/>
          <p:cNvSpPr>
            <a:spLocks noChangeArrowheads="1"/>
          </p:cNvSpPr>
          <p:nvPr/>
        </p:nvSpPr>
        <p:spPr bwMode="auto">
          <a:xfrm>
            <a:off x="3276600" y="2997200"/>
            <a:ext cx="990600" cy="447675"/>
          </a:xfrm>
          <a:prstGeom prst="ellipse">
            <a:avLst/>
          </a:prstGeom>
          <a:solidFill>
            <a:srgbClr val="FF3399"/>
          </a:solidFill>
          <a:ln w="9525">
            <a:solidFill>
              <a:schemeClr val="tx1"/>
            </a:solidFill>
            <a:round/>
            <a:headEnd/>
            <a:tailEnd/>
          </a:ln>
          <a:effectLst>
            <a:outerShdw dist="107763" dir="2700000" algn="ctr" rotWithShape="0">
              <a:schemeClr val="bg2">
                <a:alpha val="50000"/>
              </a:schemeClr>
            </a:outerShdw>
          </a:effectLst>
        </p:spPr>
        <p:txBody>
          <a:bodyPr anchor="ctr">
            <a:spAutoFit/>
          </a:bodyPr>
          <a:lstStyle/>
          <a:p>
            <a:pPr algn="ctr" eaLnBrk="1" hangingPunct="1"/>
            <a:r>
              <a:rPr lang="en-GB" sz="1600" b="1">
                <a:solidFill>
                  <a:schemeClr val="tx2"/>
                </a:solidFill>
                <a:latin typeface="Arial Unicode MS" pitchFamily="34" charset="-128"/>
              </a:rPr>
              <a:t>ES</a:t>
            </a:r>
          </a:p>
        </p:txBody>
      </p:sp>
      <p:sp>
        <p:nvSpPr>
          <p:cNvPr id="411656" name="Oval 8"/>
          <p:cNvSpPr>
            <a:spLocks noChangeArrowheads="1"/>
          </p:cNvSpPr>
          <p:nvPr/>
        </p:nvSpPr>
        <p:spPr bwMode="auto">
          <a:xfrm>
            <a:off x="4572000" y="1320800"/>
            <a:ext cx="990600" cy="447675"/>
          </a:xfrm>
          <a:prstGeom prst="ellipse">
            <a:avLst/>
          </a:prstGeom>
          <a:solidFill>
            <a:srgbClr val="FFCCCC"/>
          </a:solidFill>
          <a:ln w="9525">
            <a:solidFill>
              <a:schemeClr val="tx1"/>
            </a:solidFill>
            <a:round/>
            <a:headEnd/>
            <a:tailEnd/>
          </a:ln>
          <a:effectLst>
            <a:outerShdw dist="107763" dir="2700000" algn="ctr" rotWithShape="0">
              <a:schemeClr val="bg2">
                <a:alpha val="50000"/>
              </a:schemeClr>
            </a:outerShdw>
          </a:effectLst>
        </p:spPr>
        <p:txBody>
          <a:bodyPr anchor="ctr">
            <a:spAutoFit/>
          </a:bodyPr>
          <a:lstStyle/>
          <a:p>
            <a:pPr algn="ctr" eaLnBrk="1" hangingPunct="1"/>
            <a:r>
              <a:rPr lang="en-GB" sz="1600" b="1">
                <a:solidFill>
                  <a:schemeClr val="tx2"/>
                </a:solidFill>
                <a:latin typeface="Arial Unicode MS" pitchFamily="34" charset="-128"/>
              </a:rPr>
              <a:t>SE</a:t>
            </a:r>
          </a:p>
        </p:txBody>
      </p:sp>
      <p:sp>
        <p:nvSpPr>
          <p:cNvPr id="411657" name="Oval 9"/>
          <p:cNvSpPr>
            <a:spLocks noChangeArrowheads="1"/>
          </p:cNvSpPr>
          <p:nvPr/>
        </p:nvSpPr>
        <p:spPr bwMode="auto">
          <a:xfrm>
            <a:off x="6324600" y="2997200"/>
            <a:ext cx="990600" cy="447675"/>
          </a:xfrm>
          <a:prstGeom prst="ellipse">
            <a:avLst/>
          </a:prstGeom>
          <a:solidFill>
            <a:srgbClr val="FF3399"/>
          </a:solidFill>
          <a:ln w="9525" algn="ctr">
            <a:solidFill>
              <a:schemeClr val="tx1"/>
            </a:solidFill>
            <a:round/>
            <a:headEnd/>
            <a:tailEnd/>
          </a:ln>
          <a:effectLst>
            <a:outerShdw dist="107763" dir="2700000" algn="ctr" rotWithShape="0">
              <a:schemeClr val="bg2">
                <a:alpha val="50000"/>
              </a:schemeClr>
            </a:outerShdw>
          </a:effectLst>
        </p:spPr>
        <p:txBody>
          <a:bodyPr anchor="ctr">
            <a:spAutoFit/>
          </a:bodyPr>
          <a:lstStyle/>
          <a:p>
            <a:pPr algn="ctr" eaLnBrk="1" hangingPunct="1"/>
            <a:r>
              <a:rPr lang="en-GB" sz="1600" b="1">
                <a:solidFill>
                  <a:schemeClr val="tx2"/>
                </a:solidFill>
                <a:latin typeface="Arial Unicode MS" pitchFamily="34" charset="-128"/>
              </a:rPr>
              <a:t>CN</a:t>
            </a:r>
          </a:p>
        </p:txBody>
      </p:sp>
      <p:sp>
        <p:nvSpPr>
          <p:cNvPr id="411658" name="Oval 10"/>
          <p:cNvSpPr>
            <a:spLocks noChangeArrowheads="1"/>
          </p:cNvSpPr>
          <p:nvPr/>
        </p:nvSpPr>
        <p:spPr bwMode="auto">
          <a:xfrm>
            <a:off x="4876800" y="5054600"/>
            <a:ext cx="990600" cy="447675"/>
          </a:xfrm>
          <a:prstGeom prst="ellipse">
            <a:avLst/>
          </a:prstGeom>
          <a:solidFill>
            <a:srgbClr val="FF3399"/>
          </a:solidFill>
          <a:ln w="9525" algn="ctr">
            <a:solidFill>
              <a:schemeClr val="tx1"/>
            </a:solidFill>
            <a:round/>
            <a:headEnd/>
            <a:tailEnd/>
          </a:ln>
          <a:effectLst>
            <a:outerShdw dist="107763" dir="2700000" algn="ctr" rotWithShape="0">
              <a:schemeClr val="bg2">
                <a:alpha val="50000"/>
              </a:schemeClr>
            </a:outerShdw>
          </a:effectLst>
        </p:spPr>
        <p:txBody>
          <a:bodyPr anchor="ctr">
            <a:spAutoFit/>
          </a:bodyPr>
          <a:lstStyle/>
          <a:p>
            <a:pPr algn="ctr" eaLnBrk="1" hangingPunct="1"/>
            <a:r>
              <a:rPr lang="en-GB" sz="1600" b="1">
                <a:solidFill>
                  <a:schemeClr val="tx2"/>
                </a:solidFill>
                <a:latin typeface="Arial Unicode MS" pitchFamily="34" charset="-128"/>
              </a:rPr>
              <a:t>ZA</a:t>
            </a:r>
          </a:p>
        </p:txBody>
      </p:sp>
      <p:sp>
        <p:nvSpPr>
          <p:cNvPr id="411659" name="Oval 11"/>
          <p:cNvSpPr>
            <a:spLocks noChangeArrowheads="1"/>
          </p:cNvSpPr>
          <p:nvPr/>
        </p:nvSpPr>
        <p:spPr bwMode="auto">
          <a:xfrm>
            <a:off x="7239000" y="5130800"/>
            <a:ext cx="990600" cy="447675"/>
          </a:xfrm>
          <a:prstGeom prst="ellipse">
            <a:avLst/>
          </a:prstGeom>
          <a:solidFill>
            <a:srgbClr val="FF3399"/>
          </a:solidFill>
          <a:ln w="9525" algn="ctr">
            <a:solidFill>
              <a:schemeClr val="tx1"/>
            </a:solidFill>
            <a:round/>
            <a:headEnd/>
            <a:tailEnd/>
          </a:ln>
          <a:effectLst>
            <a:outerShdw dist="107763" dir="2700000" algn="ctr" rotWithShape="0">
              <a:schemeClr val="bg2">
                <a:alpha val="50000"/>
              </a:schemeClr>
            </a:outerShdw>
          </a:effectLst>
        </p:spPr>
        <p:txBody>
          <a:bodyPr anchor="ctr">
            <a:spAutoFit/>
          </a:bodyPr>
          <a:lstStyle/>
          <a:p>
            <a:pPr algn="ctr" eaLnBrk="1" hangingPunct="1"/>
            <a:r>
              <a:rPr lang="en-GB" sz="1600" b="1">
                <a:solidFill>
                  <a:schemeClr val="tx2"/>
                </a:solidFill>
                <a:latin typeface="Arial Unicode MS" pitchFamily="34" charset="-128"/>
              </a:rPr>
              <a:t>AU</a:t>
            </a:r>
          </a:p>
        </p:txBody>
      </p:sp>
      <p:sp>
        <p:nvSpPr>
          <p:cNvPr id="411661" name="Oval 13"/>
          <p:cNvSpPr>
            <a:spLocks noChangeArrowheads="1"/>
          </p:cNvSpPr>
          <p:nvPr/>
        </p:nvSpPr>
        <p:spPr bwMode="auto">
          <a:xfrm>
            <a:off x="4267200" y="1854200"/>
            <a:ext cx="990600" cy="447675"/>
          </a:xfrm>
          <a:prstGeom prst="ellipse">
            <a:avLst/>
          </a:prstGeom>
          <a:solidFill>
            <a:srgbClr val="FF3399"/>
          </a:solidFill>
          <a:ln w="9525">
            <a:solidFill>
              <a:schemeClr val="tx1"/>
            </a:solidFill>
            <a:round/>
            <a:headEnd/>
            <a:tailEnd/>
          </a:ln>
          <a:effectLst>
            <a:outerShdw dist="107763" dir="2700000" algn="ctr" rotWithShape="0">
              <a:schemeClr val="bg2">
                <a:alpha val="50000"/>
              </a:schemeClr>
            </a:outerShdw>
          </a:effectLst>
        </p:spPr>
        <p:txBody>
          <a:bodyPr anchor="ctr">
            <a:spAutoFit/>
          </a:bodyPr>
          <a:lstStyle/>
          <a:p>
            <a:pPr algn="ctr" eaLnBrk="1" hangingPunct="1"/>
            <a:r>
              <a:rPr lang="en-GB" sz="1600" b="1">
                <a:solidFill>
                  <a:schemeClr val="tx2"/>
                </a:solidFill>
                <a:latin typeface="Arial Unicode MS" pitchFamily="34" charset="-128"/>
              </a:rPr>
              <a:t>DK</a:t>
            </a:r>
          </a:p>
        </p:txBody>
      </p:sp>
      <p:sp>
        <p:nvSpPr>
          <p:cNvPr id="411662" name="Rectangle 14"/>
          <p:cNvSpPr>
            <a:spLocks noGrp="1" noChangeArrowheads="1"/>
          </p:cNvSpPr>
          <p:nvPr>
            <p:ph type="title"/>
          </p:nvPr>
        </p:nvSpPr>
        <p:spPr/>
        <p:txBody>
          <a:bodyPr/>
          <a:lstStyle/>
          <a:p>
            <a:r>
              <a:rPr lang="en-US"/>
              <a:t>Financial Regulators</a:t>
            </a:r>
            <a:br>
              <a:rPr lang="en-US"/>
            </a:br>
            <a:endParaRPr lang="en-US"/>
          </a:p>
        </p:txBody>
      </p:sp>
      <p:sp>
        <p:nvSpPr>
          <p:cNvPr id="411663" name="Rectangle 15"/>
          <p:cNvSpPr>
            <a:spLocks noChangeArrowheads="1"/>
          </p:cNvSpPr>
          <p:nvPr/>
        </p:nvSpPr>
        <p:spPr bwMode="auto">
          <a:xfrm>
            <a:off x="3333750" y="5740400"/>
            <a:ext cx="3143250" cy="508000"/>
          </a:xfrm>
          <a:prstGeom prst="rect">
            <a:avLst/>
          </a:prstGeom>
          <a:solidFill>
            <a:srgbClr val="33CC33"/>
          </a:solidFill>
          <a:ln w="12700" algn="ctr">
            <a:solidFill>
              <a:schemeClr val="tx1"/>
            </a:solidFill>
            <a:miter lim="800000"/>
            <a:headEnd/>
            <a:tailEnd/>
          </a:ln>
          <a:effectLst>
            <a:outerShdw dist="107763" dir="2700000" algn="ctr" rotWithShape="0">
              <a:schemeClr val="bg2">
                <a:alpha val="50000"/>
              </a:schemeClr>
            </a:outerShdw>
          </a:effectLst>
        </p:spPr>
        <p:txBody>
          <a:bodyPr wrap="none" lIns="92075" tIns="46038" rIns="92075" bIns="46038" anchor="ctr"/>
          <a:lstStyle/>
          <a:p>
            <a:pPr algn="ctr"/>
            <a:endParaRPr lang="en-US" b="1"/>
          </a:p>
        </p:txBody>
      </p:sp>
      <p:sp>
        <p:nvSpPr>
          <p:cNvPr id="411664" name="Oval 16"/>
          <p:cNvSpPr>
            <a:spLocks noChangeArrowheads="1"/>
          </p:cNvSpPr>
          <p:nvPr/>
        </p:nvSpPr>
        <p:spPr bwMode="auto">
          <a:xfrm>
            <a:off x="3733800" y="5783263"/>
            <a:ext cx="990600" cy="360362"/>
          </a:xfrm>
          <a:prstGeom prst="ellipse">
            <a:avLst/>
          </a:prstGeom>
          <a:solidFill>
            <a:srgbClr val="FFCCCC"/>
          </a:solidFill>
          <a:ln w="9525">
            <a:solidFill>
              <a:schemeClr val="tx1"/>
            </a:solidFill>
            <a:round/>
            <a:headEnd/>
            <a:tailEnd/>
          </a:ln>
          <a:effectLst>
            <a:outerShdw dist="107763" dir="2700000" algn="ctr" rotWithShape="0">
              <a:schemeClr val="bg2">
                <a:alpha val="50000"/>
              </a:schemeClr>
            </a:outerShdw>
          </a:effectLst>
        </p:spPr>
        <p:txBody>
          <a:bodyPr anchor="ctr">
            <a:spAutoFit/>
          </a:bodyPr>
          <a:lstStyle/>
          <a:p>
            <a:pPr algn="ctr" eaLnBrk="1" hangingPunct="1"/>
            <a:r>
              <a:rPr lang="en-GB" sz="1200" b="1">
                <a:solidFill>
                  <a:schemeClr val="tx2"/>
                </a:solidFill>
                <a:latin typeface="Arial Unicode MS" pitchFamily="34" charset="-128"/>
              </a:rPr>
              <a:t>Pilot</a:t>
            </a:r>
          </a:p>
        </p:txBody>
      </p:sp>
      <p:sp>
        <p:nvSpPr>
          <p:cNvPr id="411665" name="Oval 17"/>
          <p:cNvSpPr>
            <a:spLocks noChangeArrowheads="1"/>
          </p:cNvSpPr>
          <p:nvPr/>
        </p:nvSpPr>
        <p:spPr bwMode="auto">
          <a:xfrm>
            <a:off x="4953000" y="5783263"/>
            <a:ext cx="1371600" cy="360362"/>
          </a:xfrm>
          <a:prstGeom prst="ellipse">
            <a:avLst/>
          </a:prstGeom>
          <a:solidFill>
            <a:srgbClr val="FF3399"/>
          </a:solidFill>
          <a:ln w="9525">
            <a:solidFill>
              <a:schemeClr val="tx1"/>
            </a:solidFill>
            <a:round/>
            <a:headEnd/>
            <a:tailEnd/>
          </a:ln>
          <a:effectLst>
            <a:outerShdw dist="107763" dir="2700000" algn="ctr" rotWithShape="0">
              <a:schemeClr val="bg2">
                <a:alpha val="50000"/>
              </a:schemeClr>
            </a:outerShdw>
          </a:effectLst>
        </p:spPr>
        <p:txBody>
          <a:bodyPr anchor="ctr">
            <a:spAutoFit/>
          </a:bodyPr>
          <a:lstStyle/>
          <a:p>
            <a:pPr algn="ctr" eaLnBrk="1" hangingPunct="1"/>
            <a:r>
              <a:rPr lang="en-GB" sz="1200" b="1">
                <a:solidFill>
                  <a:schemeClr val="tx2"/>
                </a:solidFill>
                <a:latin typeface="Arial Unicode MS" pitchFamily="34" charset="-128"/>
              </a:rPr>
              <a:t>Committed</a:t>
            </a:r>
          </a:p>
        </p:txBody>
      </p:sp>
      <p:sp>
        <p:nvSpPr>
          <p:cNvPr id="411666" name="Oval 18"/>
          <p:cNvSpPr>
            <a:spLocks noChangeArrowheads="1"/>
          </p:cNvSpPr>
          <p:nvPr/>
        </p:nvSpPr>
        <p:spPr bwMode="auto">
          <a:xfrm>
            <a:off x="3352800" y="2082800"/>
            <a:ext cx="990600" cy="447675"/>
          </a:xfrm>
          <a:prstGeom prst="ellipse">
            <a:avLst/>
          </a:prstGeom>
          <a:solidFill>
            <a:srgbClr val="FF3399"/>
          </a:solidFill>
          <a:ln w="9525">
            <a:solidFill>
              <a:schemeClr val="tx1"/>
            </a:solidFill>
            <a:round/>
            <a:headEnd/>
            <a:tailEnd/>
          </a:ln>
          <a:effectLst>
            <a:outerShdw dist="107763" dir="2700000" algn="ctr" rotWithShape="0">
              <a:schemeClr val="bg2">
                <a:alpha val="50000"/>
              </a:schemeClr>
            </a:outerShdw>
          </a:effectLst>
        </p:spPr>
        <p:txBody>
          <a:bodyPr anchor="ctr">
            <a:spAutoFit/>
          </a:bodyPr>
          <a:lstStyle/>
          <a:p>
            <a:pPr algn="ctr" eaLnBrk="1" hangingPunct="1"/>
            <a:r>
              <a:rPr lang="en-GB" sz="1600" b="1">
                <a:solidFill>
                  <a:schemeClr val="tx2"/>
                </a:solidFill>
                <a:latin typeface="Arial Unicode MS" pitchFamily="34" charset="-128"/>
              </a:rPr>
              <a:t>BE</a:t>
            </a:r>
          </a:p>
        </p:txBody>
      </p:sp>
      <p:sp>
        <p:nvSpPr>
          <p:cNvPr id="411654" name="Oval 6"/>
          <p:cNvSpPr>
            <a:spLocks noChangeArrowheads="1"/>
          </p:cNvSpPr>
          <p:nvPr/>
        </p:nvSpPr>
        <p:spPr bwMode="auto">
          <a:xfrm>
            <a:off x="3657600" y="2540000"/>
            <a:ext cx="990600" cy="447675"/>
          </a:xfrm>
          <a:prstGeom prst="ellipse">
            <a:avLst/>
          </a:prstGeom>
          <a:solidFill>
            <a:srgbClr val="FF3399"/>
          </a:solidFill>
          <a:ln w="9525">
            <a:solidFill>
              <a:schemeClr val="tx1"/>
            </a:solidFill>
            <a:round/>
            <a:headEnd/>
            <a:tailEnd/>
          </a:ln>
          <a:effectLst>
            <a:outerShdw dist="107763" dir="2700000" algn="ctr" rotWithShape="0">
              <a:schemeClr val="bg2">
                <a:alpha val="50000"/>
              </a:schemeClr>
            </a:outerShdw>
          </a:effectLst>
        </p:spPr>
        <p:txBody>
          <a:bodyPr anchor="ctr">
            <a:spAutoFit/>
          </a:bodyPr>
          <a:lstStyle/>
          <a:p>
            <a:pPr algn="ctr" eaLnBrk="1" hangingPunct="1"/>
            <a:r>
              <a:rPr lang="en-GB" sz="1600" b="1">
                <a:solidFill>
                  <a:schemeClr val="tx2"/>
                </a:solidFill>
                <a:latin typeface="Arial Unicode MS" pitchFamily="34" charset="-128"/>
              </a:rPr>
              <a:t>NL</a:t>
            </a:r>
          </a:p>
        </p:txBody>
      </p:sp>
      <p:sp>
        <p:nvSpPr>
          <p:cNvPr id="411667" name="Oval 19"/>
          <p:cNvSpPr>
            <a:spLocks noChangeArrowheads="1"/>
          </p:cNvSpPr>
          <p:nvPr/>
        </p:nvSpPr>
        <p:spPr bwMode="auto">
          <a:xfrm>
            <a:off x="6934200" y="2540000"/>
            <a:ext cx="990600" cy="447675"/>
          </a:xfrm>
          <a:prstGeom prst="ellipse">
            <a:avLst/>
          </a:prstGeom>
          <a:solidFill>
            <a:srgbClr val="FFCCCC"/>
          </a:solidFill>
          <a:ln w="9525">
            <a:solidFill>
              <a:schemeClr val="tx1"/>
            </a:solidFill>
            <a:round/>
            <a:headEnd/>
            <a:tailEnd/>
          </a:ln>
          <a:effectLst>
            <a:outerShdw dist="107763" dir="2700000" algn="ctr" rotWithShape="0">
              <a:schemeClr val="bg2">
                <a:alpha val="50000"/>
              </a:schemeClr>
            </a:outerShdw>
          </a:effectLst>
        </p:spPr>
        <p:txBody>
          <a:bodyPr anchor="ctr">
            <a:spAutoFit/>
          </a:bodyPr>
          <a:lstStyle/>
          <a:p>
            <a:pPr algn="ctr" eaLnBrk="1" hangingPunct="1"/>
            <a:r>
              <a:rPr lang="en-GB" sz="1600" b="1">
                <a:solidFill>
                  <a:schemeClr val="tx2"/>
                </a:solidFill>
                <a:latin typeface="Arial Unicode MS" pitchFamily="34" charset="-128"/>
              </a:rPr>
              <a:t>KR</a:t>
            </a:r>
          </a:p>
        </p:txBody>
      </p:sp>
      <p:sp>
        <p:nvSpPr>
          <p:cNvPr id="411668" name="Oval 20"/>
          <p:cNvSpPr>
            <a:spLocks noChangeArrowheads="1"/>
          </p:cNvSpPr>
          <p:nvPr/>
        </p:nvSpPr>
        <p:spPr bwMode="auto">
          <a:xfrm>
            <a:off x="7162800" y="3302000"/>
            <a:ext cx="990600" cy="447675"/>
          </a:xfrm>
          <a:prstGeom prst="ellipse">
            <a:avLst/>
          </a:prstGeom>
          <a:solidFill>
            <a:srgbClr val="FFCCCC"/>
          </a:solidFill>
          <a:ln w="9525">
            <a:solidFill>
              <a:schemeClr val="tx1"/>
            </a:solidFill>
            <a:round/>
            <a:headEnd/>
            <a:tailEnd/>
          </a:ln>
          <a:effectLst>
            <a:outerShdw dist="107763" dir="2700000" algn="ctr" rotWithShape="0">
              <a:schemeClr val="bg2">
                <a:alpha val="50000"/>
              </a:schemeClr>
            </a:outerShdw>
          </a:effectLst>
        </p:spPr>
        <p:txBody>
          <a:bodyPr anchor="ctr">
            <a:spAutoFit/>
          </a:bodyPr>
          <a:lstStyle/>
          <a:p>
            <a:pPr algn="ctr" eaLnBrk="1" hangingPunct="1"/>
            <a:r>
              <a:rPr lang="en-GB" sz="1600" b="1">
                <a:solidFill>
                  <a:schemeClr val="tx2"/>
                </a:solidFill>
                <a:latin typeface="Arial Unicode MS" pitchFamily="34" charset="-128"/>
              </a:rPr>
              <a:t>TW</a:t>
            </a:r>
          </a:p>
        </p:txBody>
      </p:sp>
      <p:sp>
        <p:nvSpPr>
          <p:cNvPr id="411669" name="Oval 21"/>
          <p:cNvSpPr>
            <a:spLocks noChangeArrowheads="1"/>
          </p:cNvSpPr>
          <p:nvPr/>
        </p:nvSpPr>
        <p:spPr bwMode="auto">
          <a:xfrm>
            <a:off x="6477000" y="4140200"/>
            <a:ext cx="990600" cy="447675"/>
          </a:xfrm>
          <a:prstGeom prst="ellipse">
            <a:avLst/>
          </a:prstGeom>
          <a:solidFill>
            <a:srgbClr val="FFCCCC"/>
          </a:solidFill>
          <a:ln w="9525">
            <a:solidFill>
              <a:schemeClr val="tx1"/>
            </a:solidFill>
            <a:round/>
            <a:headEnd/>
            <a:tailEnd/>
          </a:ln>
          <a:effectLst>
            <a:outerShdw dist="107763" dir="2700000" algn="ctr" rotWithShape="0">
              <a:schemeClr val="bg2">
                <a:alpha val="50000"/>
              </a:schemeClr>
            </a:outerShdw>
          </a:effectLst>
        </p:spPr>
        <p:txBody>
          <a:bodyPr anchor="ctr">
            <a:spAutoFit/>
          </a:bodyPr>
          <a:lstStyle/>
          <a:p>
            <a:pPr algn="ctr" eaLnBrk="1" hangingPunct="1"/>
            <a:r>
              <a:rPr lang="en-GB" sz="1600" b="1">
                <a:solidFill>
                  <a:schemeClr val="tx2"/>
                </a:solidFill>
                <a:latin typeface="Arial Unicode MS" pitchFamily="34" charset="-128"/>
              </a:rPr>
              <a:t>SG</a:t>
            </a:r>
          </a:p>
        </p:txBody>
      </p:sp>
      <p:sp>
        <p:nvSpPr>
          <p:cNvPr id="411660" name="Oval 12"/>
          <p:cNvSpPr>
            <a:spLocks noChangeArrowheads="1"/>
          </p:cNvSpPr>
          <p:nvPr/>
        </p:nvSpPr>
        <p:spPr bwMode="auto">
          <a:xfrm>
            <a:off x="4572000" y="2311400"/>
            <a:ext cx="990600" cy="447675"/>
          </a:xfrm>
          <a:prstGeom prst="ellipse">
            <a:avLst/>
          </a:prstGeom>
          <a:solidFill>
            <a:srgbClr val="FFCCCC"/>
          </a:solidFill>
          <a:ln w="9525">
            <a:solidFill>
              <a:schemeClr val="tx1"/>
            </a:solidFill>
            <a:round/>
            <a:headEnd/>
            <a:tailEnd/>
          </a:ln>
          <a:effectLst>
            <a:outerShdw dist="107763" dir="2700000" algn="ctr" rotWithShape="0">
              <a:schemeClr val="bg2">
                <a:alpha val="50000"/>
              </a:schemeClr>
            </a:outerShdw>
          </a:effectLst>
        </p:spPr>
        <p:txBody>
          <a:bodyPr anchor="ctr">
            <a:spAutoFit/>
          </a:bodyPr>
          <a:lstStyle/>
          <a:p>
            <a:pPr algn="ctr" eaLnBrk="1" hangingPunct="1"/>
            <a:r>
              <a:rPr lang="en-GB" sz="1600" b="1">
                <a:solidFill>
                  <a:schemeClr val="tx2"/>
                </a:solidFill>
                <a:latin typeface="Arial Unicode MS" pitchFamily="34" charset="-128"/>
              </a:rPr>
              <a:t>DE</a:t>
            </a:r>
          </a:p>
        </p:txBody>
      </p:sp>
    </p:spTree>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a:hlinkClick r:id="rId2" action="ppaction://hlinksldjump"/>
          </p:cNvPr>
          <p:cNvSpPr>
            <a:spLocks noChangeArrowheads="1"/>
          </p:cNvSpPr>
          <p:nvPr/>
        </p:nvSpPr>
        <p:spPr bwMode="auto">
          <a:xfrm>
            <a:off x="0" y="3200400"/>
            <a:ext cx="9144000" cy="609600"/>
          </a:xfrm>
          <a:prstGeom prst="rect">
            <a:avLst/>
          </a:prstGeom>
          <a:solidFill>
            <a:schemeClr val="accent1">
              <a:alpha val="33000"/>
            </a:schemeClr>
          </a:solidFill>
          <a:ln w="9525">
            <a:noFill/>
            <a:miter lim="800000"/>
            <a:headEnd/>
            <a:tailEnd/>
          </a:ln>
          <a:effectLst/>
        </p:spPr>
        <p:txBody>
          <a:bodyPr wrap="none" anchor="ctr"/>
          <a:lstStyle/>
          <a:p>
            <a:endParaRPr lang="en-US"/>
          </a:p>
        </p:txBody>
      </p:sp>
      <p:sp>
        <p:nvSpPr>
          <p:cNvPr id="437251" name="Rectangle 3"/>
          <p:cNvSpPr>
            <a:spLocks noGrp="1" noChangeArrowheads="1"/>
          </p:cNvSpPr>
          <p:nvPr>
            <p:ph type="title"/>
          </p:nvPr>
        </p:nvSpPr>
        <p:spPr>
          <a:noFill/>
        </p:spPr>
        <p:txBody>
          <a:bodyPr/>
          <a:lstStyle/>
          <a:p>
            <a:r>
              <a:rPr lang="en-US"/>
              <a:t>Topics</a:t>
            </a:r>
          </a:p>
        </p:txBody>
      </p:sp>
      <p:sp>
        <p:nvSpPr>
          <p:cNvPr id="437252" name="Rectangle 4"/>
          <p:cNvSpPr>
            <a:spLocks noGrp="1" noChangeArrowheads="1"/>
          </p:cNvSpPr>
          <p:nvPr>
            <p:ph type="body" idx="1"/>
          </p:nvPr>
        </p:nvSpPr>
        <p:spPr>
          <a:xfrm>
            <a:off x="457200" y="1371600"/>
            <a:ext cx="8178800" cy="4892675"/>
          </a:xfrm>
        </p:spPr>
        <p:txBody>
          <a:bodyPr/>
          <a:lstStyle/>
          <a:p>
            <a:r>
              <a:rPr lang="en-US"/>
              <a:t>Standards-based Reporting with XBRL</a:t>
            </a:r>
          </a:p>
          <a:p>
            <a:pPr lvl="1"/>
            <a:r>
              <a:rPr lang="en-US"/>
              <a:t>XBRL enabled software in the market</a:t>
            </a:r>
          </a:p>
          <a:p>
            <a:pPr lvl="1"/>
            <a:r>
              <a:rPr lang="en-US"/>
              <a:t>XBRL implementations worldwide</a:t>
            </a:r>
          </a:p>
          <a:p>
            <a:pPr lvl="1"/>
            <a:r>
              <a:rPr lang="en-US"/>
              <a:t>XBRL technology revealed</a:t>
            </a:r>
          </a:p>
          <a:p>
            <a:r>
              <a:rPr lang="en-US"/>
              <a:t>Value propositions</a:t>
            </a:r>
          </a:p>
          <a:p>
            <a:pPr lvl="1"/>
            <a:r>
              <a:rPr lang="en-US"/>
              <a:t>Enterprises of all types</a:t>
            </a:r>
          </a:p>
          <a:p>
            <a:pPr lvl="1"/>
            <a:r>
              <a:rPr lang="en-US"/>
              <a:t>Investors and analysts</a:t>
            </a:r>
          </a:p>
          <a:p>
            <a:pPr lvl="1"/>
            <a:r>
              <a:rPr lang="en-US"/>
              <a:t>Regulators and government agencies</a:t>
            </a: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ChangeArrowheads="1"/>
          </p:cNvSpPr>
          <p:nvPr/>
        </p:nvSpPr>
        <p:spPr bwMode="auto">
          <a:xfrm>
            <a:off x="7772400" y="2819400"/>
            <a:ext cx="1143000" cy="685800"/>
          </a:xfrm>
          <a:prstGeom prst="rect">
            <a:avLst/>
          </a:prstGeom>
          <a:solidFill>
            <a:srgbClr val="CCFFCC"/>
          </a:solidFill>
          <a:ln w="9525">
            <a:solidFill>
              <a:schemeClr val="tx1"/>
            </a:solidFill>
            <a:miter lim="800000"/>
            <a:headEnd/>
            <a:tailEnd/>
          </a:ln>
          <a:effectLst/>
        </p:spPr>
        <p:txBody>
          <a:bodyPr/>
          <a:lstStyle/>
          <a:p>
            <a:pPr algn="r" eaLnBrk="1" hangingPunct="1"/>
            <a:r>
              <a:rPr lang="en-US" sz="1600">
                <a:latin typeface="Arial" charset="0"/>
              </a:rPr>
              <a:t>XFRML</a:t>
            </a:r>
            <a:endParaRPr lang="en-GB" sz="1600">
              <a:latin typeface="Arial" charset="0"/>
            </a:endParaRPr>
          </a:p>
        </p:txBody>
      </p:sp>
      <p:sp>
        <p:nvSpPr>
          <p:cNvPr id="565251" name="Rectangle 3"/>
          <p:cNvSpPr>
            <a:spLocks noGrp="1" noChangeArrowheads="1"/>
          </p:cNvSpPr>
          <p:nvPr>
            <p:ph type="title"/>
          </p:nvPr>
        </p:nvSpPr>
        <p:spPr/>
        <p:txBody>
          <a:bodyPr/>
          <a:lstStyle/>
          <a:p>
            <a:r>
              <a:rPr lang="en-US"/>
              <a:t>Ancient (Biased) History</a:t>
            </a:r>
            <a:endParaRPr lang="en-GB"/>
          </a:p>
        </p:txBody>
      </p:sp>
      <p:sp>
        <p:nvSpPr>
          <p:cNvPr id="565252" name="Rectangle 4"/>
          <p:cNvSpPr>
            <a:spLocks noGrp="1" noChangeArrowheads="1"/>
          </p:cNvSpPr>
          <p:nvPr>
            <p:ph type="body" idx="1"/>
          </p:nvPr>
        </p:nvSpPr>
        <p:spPr/>
        <p:txBody>
          <a:bodyPr/>
          <a:lstStyle/>
          <a:p>
            <a:r>
              <a:rPr lang="en-US"/>
              <a:t>Knowledge-based applications for financial domains don’t work until well-structured knowledge about business is easy to obtain</a:t>
            </a:r>
            <a:endParaRPr lang="en-GB"/>
          </a:p>
        </p:txBody>
      </p:sp>
      <p:sp>
        <p:nvSpPr>
          <p:cNvPr id="565253" name="Rectangle 5"/>
          <p:cNvSpPr>
            <a:spLocks noChangeArrowheads="1"/>
          </p:cNvSpPr>
          <p:nvPr/>
        </p:nvSpPr>
        <p:spPr bwMode="auto">
          <a:xfrm>
            <a:off x="685800" y="4419600"/>
            <a:ext cx="1676400" cy="579438"/>
          </a:xfrm>
          <a:prstGeom prst="rect">
            <a:avLst/>
          </a:prstGeom>
          <a:solidFill>
            <a:srgbClr val="6699FF"/>
          </a:solidFill>
          <a:ln w="9525">
            <a:solidFill>
              <a:schemeClr val="tx1"/>
            </a:solidFill>
            <a:miter lim="800000"/>
            <a:headEnd/>
            <a:tailEnd/>
          </a:ln>
          <a:effectLst/>
        </p:spPr>
        <p:txBody>
          <a:bodyPr lIns="50800" tIns="50800" rIns="50800" bIns="50800" anchor="ctr"/>
          <a:lstStyle/>
          <a:p>
            <a:pPr algn="ctr" eaLnBrk="1" hangingPunct="1"/>
            <a:r>
              <a:rPr lang="en-US" sz="1600">
                <a:solidFill>
                  <a:schemeClr val="tx2"/>
                </a:solidFill>
                <a:latin typeface="Arial" charset="0"/>
              </a:rPr>
              <a:t>Crosby</a:t>
            </a:r>
            <a:endParaRPr lang="en-GB" sz="1600">
              <a:solidFill>
                <a:schemeClr val="tx2"/>
              </a:solidFill>
              <a:latin typeface="Arial" charset="0"/>
            </a:endParaRPr>
          </a:p>
        </p:txBody>
      </p:sp>
      <p:sp>
        <p:nvSpPr>
          <p:cNvPr id="565254" name="Line 6"/>
          <p:cNvSpPr>
            <a:spLocks noChangeShapeType="1"/>
          </p:cNvSpPr>
          <p:nvPr/>
        </p:nvSpPr>
        <p:spPr bwMode="auto">
          <a:xfrm>
            <a:off x="381000" y="5334000"/>
            <a:ext cx="8686800" cy="0"/>
          </a:xfrm>
          <a:prstGeom prst="line">
            <a:avLst/>
          </a:prstGeom>
          <a:noFill/>
          <a:ln w="38100">
            <a:solidFill>
              <a:schemeClr val="tx1"/>
            </a:solidFill>
            <a:round/>
            <a:headEnd type="oval" w="med" len="med"/>
            <a:tailEnd type="triangle" w="med" len="med"/>
          </a:ln>
          <a:effectLst/>
        </p:spPr>
        <p:txBody>
          <a:bodyPr anchor="ctr">
            <a:spAutoFit/>
          </a:bodyPr>
          <a:lstStyle/>
          <a:p>
            <a:endParaRPr lang="en-US"/>
          </a:p>
        </p:txBody>
      </p:sp>
      <p:sp>
        <p:nvSpPr>
          <p:cNvPr id="565255" name="Rectangle 7"/>
          <p:cNvSpPr>
            <a:spLocks noChangeArrowheads="1"/>
          </p:cNvSpPr>
          <p:nvPr/>
        </p:nvSpPr>
        <p:spPr bwMode="auto">
          <a:xfrm>
            <a:off x="7239000" y="3581400"/>
            <a:ext cx="1676400" cy="685800"/>
          </a:xfrm>
          <a:prstGeom prst="rect">
            <a:avLst/>
          </a:prstGeom>
          <a:solidFill>
            <a:srgbClr val="CCFFCC"/>
          </a:solidFill>
          <a:ln w="9525">
            <a:solidFill>
              <a:schemeClr val="tx1"/>
            </a:solidFill>
            <a:miter lim="800000"/>
            <a:headEnd/>
            <a:tailEnd/>
          </a:ln>
          <a:effectLst/>
        </p:spPr>
        <p:txBody>
          <a:bodyPr/>
          <a:lstStyle/>
          <a:p>
            <a:pPr algn="ctr" eaLnBrk="1" hangingPunct="1"/>
            <a:r>
              <a:rPr lang="en-US" sz="1600">
                <a:latin typeface="Arial" charset="0"/>
              </a:rPr>
              <a:t>Dot Com Boom</a:t>
            </a:r>
            <a:endParaRPr lang="en-GB" sz="1600">
              <a:latin typeface="Arial" charset="0"/>
            </a:endParaRPr>
          </a:p>
        </p:txBody>
      </p:sp>
      <p:sp>
        <p:nvSpPr>
          <p:cNvPr id="565256" name="Rectangle 8"/>
          <p:cNvSpPr>
            <a:spLocks noChangeArrowheads="1"/>
          </p:cNvSpPr>
          <p:nvPr/>
        </p:nvSpPr>
        <p:spPr bwMode="auto">
          <a:xfrm>
            <a:off x="7239000" y="3921125"/>
            <a:ext cx="685800" cy="346075"/>
          </a:xfrm>
          <a:prstGeom prst="rect">
            <a:avLst/>
          </a:prstGeom>
          <a:solidFill>
            <a:srgbClr val="CCFFCC"/>
          </a:solidFill>
          <a:ln w="9525">
            <a:solidFill>
              <a:schemeClr val="tx1"/>
            </a:solidFill>
            <a:miter lim="800000"/>
            <a:headEnd/>
            <a:tailEnd/>
          </a:ln>
          <a:effectLst/>
        </p:spPr>
        <p:txBody>
          <a:bodyPr anchor="ctr">
            <a:spAutoFit/>
          </a:bodyPr>
          <a:lstStyle/>
          <a:p>
            <a:pPr algn="ctr" eaLnBrk="1" hangingPunct="1"/>
            <a:r>
              <a:rPr lang="en-US" sz="1600">
                <a:latin typeface="Arial" charset="0"/>
              </a:rPr>
              <a:t>XML</a:t>
            </a:r>
            <a:endParaRPr lang="en-GB" sz="1600">
              <a:latin typeface="Arial" charset="0"/>
            </a:endParaRPr>
          </a:p>
        </p:txBody>
      </p:sp>
      <p:sp>
        <p:nvSpPr>
          <p:cNvPr id="565257" name="Text Box 9"/>
          <p:cNvSpPr txBox="1">
            <a:spLocks noChangeArrowheads="1"/>
          </p:cNvSpPr>
          <p:nvPr/>
        </p:nvSpPr>
        <p:spPr bwMode="auto">
          <a:xfrm>
            <a:off x="381000" y="5562600"/>
            <a:ext cx="635000" cy="336550"/>
          </a:xfrm>
          <a:prstGeom prst="rect">
            <a:avLst/>
          </a:prstGeom>
          <a:noFill/>
          <a:ln w="9525">
            <a:noFill/>
            <a:miter lim="800000"/>
            <a:headEnd/>
            <a:tailEnd/>
          </a:ln>
          <a:effectLst/>
        </p:spPr>
        <p:txBody>
          <a:bodyPr wrap="none">
            <a:spAutoFit/>
          </a:bodyPr>
          <a:lstStyle/>
          <a:p>
            <a:pPr eaLnBrk="1" hangingPunct="1"/>
            <a:r>
              <a:rPr lang="en-US" sz="1600">
                <a:latin typeface="Arial" charset="0"/>
              </a:rPr>
              <a:t>1990</a:t>
            </a:r>
            <a:endParaRPr lang="en-GB" sz="1600">
              <a:latin typeface="Arial" charset="0"/>
            </a:endParaRPr>
          </a:p>
        </p:txBody>
      </p:sp>
      <p:sp>
        <p:nvSpPr>
          <p:cNvPr id="565258" name="Text Box 10"/>
          <p:cNvSpPr txBox="1">
            <a:spLocks noChangeArrowheads="1"/>
          </p:cNvSpPr>
          <p:nvPr/>
        </p:nvSpPr>
        <p:spPr bwMode="auto">
          <a:xfrm>
            <a:off x="1244600" y="5562600"/>
            <a:ext cx="635000" cy="336550"/>
          </a:xfrm>
          <a:prstGeom prst="rect">
            <a:avLst/>
          </a:prstGeom>
          <a:noFill/>
          <a:ln w="9525">
            <a:noFill/>
            <a:miter lim="800000"/>
            <a:headEnd/>
            <a:tailEnd/>
          </a:ln>
          <a:effectLst/>
        </p:spPr>
        <p:txBody>
          <a:bodyPr wrap="none">
            <a:spAutoFit/>
          </a:bodyPr>
          <a:lstStyle/>
          <a:p>
            <a:pPr eaLnBrk="1" hangingPunct="1"/>
            <a:r>
              <a:rPr lang="en-US" sz="1600">
                <a:latin typeface="Arial" charset="0"/>
              </a:rPr>
              <a:t>1991</a:t>
            </a:r>
            <a:endParaRPr lang="en-GB" sz="1600">
              <a:latin typeface="Arial" charset="0"/>
            </a:endParaRPr>
          </a:p>
        </p:txBody>
      </p:sp>
      <p:sp>
        <p:nvSpPr>
          <p:cNvPr id="565259" name="Text Box 11"/>
          <p:cNvSpPr txBox="1">
            <a:spLocks noChangeArrowheads="1"/>
          </p:cNvSpPr>
          <p:nvPr/>
        </p:nvSpPr>
        <p:spPr bwMode="auto">
          <a:xfrm>
            <a:off x="2971800" y="5562600"/>
            <a:ext cx="635000" cy="336550"/>
          </a:xfrm>
          <a:prstGeom prst="rect">
            <a:avLst/>
          </a:prstGeom>
          <a:noFill/>
          <a:ln w="9525">
            <a:noFill/>
            <a:miter lim="800000"/>
            <a:headEnd/>
            <a:tailEnd/>
          </a:ln>
          <a:effectLst/>
        </p:spPr>
        <p:txBody>
          <a:bodyPr wrap="none">
            <a:spAutoFit/>
          </a:bodyPr>
          <a:lstStyle/>
          <a:p>
            <a:pPr eaLnBrk="1" hangingPunct="1"/>
            <a:r>
              <a:rPr lang="en-US" sz="1600">
                <a:latin typeface="Arial" charset="0"/>
              </a:rPr>
              <a:t>1993</a:t>
            </a:r>
            <a:endParaRPr lang="en-GB" sz="1600">
              <a:latin typeface="Arial" charset="0"/>
            </a:endParaRPr>
          </a:p>
        </p:txBody>
      </p:sp>
      <p:sp>
        <p:nvSpPr>
          <p:cNvPr id="565260" name="Text Box 12"/>
          <p:cNvSpPr txBox="1">
            <a:spLocks noChangeArrowheads="1"/>
          </p:cNvSpPr>
          <p:nvPr/>
        </p:nvSpPr>
        <p:spPr bwMode="auto">
          <a:xfrm>
            <a:off x="8153400" y="5562600"/>
            <a:ext cx="635000" cy="336550"/>
          </a:xfrm>
          <a:prstGeom prst="rect">
            <a:avLst/>
          </a:prstGeom>
          <a:noFill/>
          <a:ln w="9525">
            <a:noFill/>
            <a:miter lim="800000"/>
            <a:headEnd/>
            <a:tailEnd/>
          </a:ln>
          <a:effectLst/>
        </p:spPr>
        <p:txBody>
          <a:bodyPr wrap="none">
            <a:spAutoFit/>
          </a:bodyPr>
          <a:lstStyle/>
          <a:p>
            <a:pPr eaLnBrk="1" hangingPunct="1"/>
            <a:r>
              <a:rPr lang="en-US" sz="1600">
                <a:latin typeface="Arial" charset="0"/>
              </a:rPr>
              <a:t>1999</a:t>
            </a:r>
            <a:endParaRPr lang="en-GB" sz="1600">
              <a:latin typeface="Arial" charset="0"/>
            </a:endParaRPr>
          </a:p>
        </p:txBody>
      </p:sp>
      <p:sp>
        <p:nvSpPr>
          <p:cNvPr id="565261" name="Text Box 13"/>
          <p:cNvSpPr txBox="1">
            <a:spLocks noChangeArrowheads="1"/>
          </p:cNvSpPr>
          <p:nvPr/>
        </p:nvSpPr>
        <p:spPr bwMode="auto">
          <a:xfrm>
            <a:off x="2108200" y="5562600"/>
            <a:ext cx="635000" cy="336550"/>
          </a:xfrm>
          <a:prstGeom prst="rect">
            <a:avLst/>
          </a:prstGeom>
          <a:noFill/>
          <a:ln w="9525">
            <a:noFill/>
            <a:miter lim="800000"/>
            <a:headEnd/>
            <a:tailEnd/>
          </a:ln>
          <a:effectLst/>
        </p:spPr>
        <p:txBody>
          <a:bodyPr wrap="none">
            <a:spAutoFit/>
          </a:bodyPr>
          <a:lstStyle/>
          <a:p>
            <a:pPr eaLnBrk="1" hangingPunct="1"/>
            <a:r>
              <a:rPr lang="en-US" sz="1600">
                <a:latin typeface="Arial" charset="0"/>
              </a:rPr>
              <a:t>1992</a:t>
            </a:r>
            <a:endParaRPr lang="en-GB" sz="1600">
              <a:latin typeface="Arial" charset="0"/>
            </a:endParaRPr>
          </a:p>
        </p:txBody>
      </p:sp>
      <p:sp>
        <p:nvSpPr>
          <p:cNvPr id="565262" name="Text Box 14"/>
          <p:cNvSpPr txBox="1">
            <a:spLocks noChangeArrowheads="1"/>
          </p:cNvSpPr>
          <p:nvPr/>
        </p:nvSpPr>
        <p:spPr bwMode="auto">
          <a:xfrm>
            <a:off x="3835400" y="5562600"/>
            <a:ext cx="635000" cy="336550"/>
          </a:xfrm>
          <a:prstGeom prst="rect">
            <a:avLst/>
          </a:prstGeom>
          <a:noFill/>
          <a:ln w="9525">
            <a:noFill/>
            <a:miter lim="800000"/>
            <a:headEnd/>
            <a:tailEnd/>
          </a:ln>
          <a:effectLst/>
        </p:spPr>
        <p:txBody>
          <a:bodyPr wrap="none">
            <a:spAutoFit/>
          </a:bodyPr>
          <a:lstStyle/>
          <a:p>
            <a:pPr eaLnBrk="1" hangingPunct="1"/>
            <a:r>
              <a:rPr lang="en-US" sz="1600">
                <a:latin typeface="Arial" charset="0"/>
              </a:rPr>
              <a:t>1994</a:t>
            </a:r>
            <a:endParaRPr lang="en-GB" sz="1600">
              <a:latin typeface="Arial" charset="0"/>
            </a:endParaRPr>
          </a:p>
        </p:txBody>
      </p:sp>
      <p:sp>
        <p:nvSpPr>
          <p:cNvPr id="565263" name="Text Box 15"/>
          <p:cNvSpPr txBox="1">
            <a:spLocks noChangeArrowheads="1"/>
          </p:cNvSpPr>
          <p:nvPr/>
        </p:nvSpPr>
        <p:spPr bwMode="auto">
          <a:xfrm>
            <a:off x="4699000" y="5562600"/>
            <a:ext cx="635000" cy="336550"/>
          </a:xfrm>
          <a:prstGeom prst="rect">
            <a:avLst/>
          </a:prstGeom>
          <a:noFill/>
          <a:ln w="9525">
            <a:noFill/>
            <a:miter lim="800000"/>
            <a:headEnd/>
            <a:tailEnd/>
          </a:ln>
          <a:effectLst/>
        </p:spPr>
        <p:txBody>
          <a:bodyPr wrap="none">
            <a:spAutoFit/>
          </a:bodyPr>
          <a:lstStyle/>
          <a:p>
            <a:pPr eaLnBrk="1" hangingPunct="1"/>
            <a:r>
              <a:rPr lang="en-US" sz="1600">
                <a:latin typeface="Arial" charset="0"/>
              </a:rPr>
              <a:t>1995</a:t>
            </a:r>
            <a:endParaRPr lang="en-GB" sz="1600">
              <a:latin typeface="Arial" charset="0"/>
            </a:endParaRPr>
          </a:p>
        </p:txBody>
      </p:sp>
      <p:sp>
        <p:nvSpPr>
          <p:cNvPr id="565264" name="Text Box 16"/>
          <p:cNvSpPr txBox="1">
            <a:spLocks noChangeArrowheads="1"/>
          </p:cNvSpPr>
          <p:nvPr/>
        </p:nvSpPr>
        <p:spPr bwMode="auto">
          <a:xfrm>
            <a:off x="7289800" y="5562600"/>
            <a:ext cx="635000" cy="336550"/>
          </a:xfrm>
          <a:prstGeom prst="rect">
            <a:avLst/>
          </a:prstGeom>
          <a:noFill/>
          <a:ln w="9525">
            <a:noFill/>
            <a:miter lim="800000"/>
            <a:headEnd/>
            <a:tailEnd/>
          </a:ln>
          <a:effectLst/>
        </p:spPr>
        <p:txBody>
          <a:bodyPr wrap="none">
            <a:spAutoFit/>
          </a:bodyPr>
          <a:lstStyle/>
          <a:p>
            <a:pPr eaLnBrk="1" hangingPunct="1"/>
            <a:r>
              <a:rPr lang="en-US" sz="1600">
                <a:latin typeface="Arial" charset="0"/>
              </a:rPr>
              <a:t>1998</a:t>
            </a:r>
            <a:endParaRPr lang="en-GB" sz="1600">
              <a:latin typeface="Arial" charset="0"/>
            </a:endParaRPr>
          </a:p>
        </p:txBody>
      </p:sp>
      <p:sp>
        <p:nvSpPr>
          <p:cNvPr id="565265" name="Text Box 17"/>
          <p:cNvSpPr txBox="1">
            <a:spLocks noChangeArrowheads="1"/>
          </p:cNvSpPr>
          <p:nvPr/>
        </p:nvSpPr>
        <p:spPr bwMode="auto">
          <a:xfrm>
            <a:off x="5562600" y="5562600"/>
            <a:ext cx="635000" cy="336550"/>
          </a:xfrm>
          <a:prstGeom prst="rect">
            <a:avLst/>
          </a:prstGeom>
          <a:noFill/>
          <a:ln w="9525">
            <a:noFill/>
            <a:miter lim="800000"/>
            <a:headEnd/>
            <a:tailEnd/>
          </a:ln>
          <a:effectLst/>
        </p:spPr>
        <p:txBody>
          <a:bodyPr wrap="none">
            <a:spAutoFit/>
          </a:bodyPr>
          <a:lstStyle/>
          <a:p>
            <a:pPr eaLnBrk="1" hangingPunct="1"/>
            <a:r>
              <a:rPr lang="en-US" sz="1600">
                <a:latin typeface="Arial" charset="0"/>
              </a:rPr>
              <a:t>1996</a:t>
            </a:r>
            <a:endParaRPr lang="en-GB" sz="1600">
              <a:latin typeface="Arial" charset="0"/>
            </a:endParaRPr>
          </a:p>
        </p:txBody>
      </p:sp>
      <p:sp>
        <p:nvSpPr>
          <p:cNvPr id="565266" name="Text Box 18"/>
          <p:cNvSpPr txBox="1">
            <a:spLocks noChangeArrowheads="1"/>
          </p:cNvSpPr>
          <p:nvPr/>
        </p:nvSpPr>
        <p:spPr bwMode="auto">
          <a:xfrm>
            <a:off x="6426200" y="5562600"/>
            <a:ext cx="635000" cy="336550"/>
          </a:xfrm>
          <a:prstGeom prst="rect">
            <a:avLst/>
          </a:prstGeom>
          <a:noFill/>
          <a:ln w="9525">
            <a:noFill/>
            <a:miter lim="800000"/>
            <a:headEnd/>
            <a:tailEnd/>
          </a:ln>
          <a:effectLst/>
        </p:spPr>
        <p:txBody>
          <a:bodyPr wrap="none">
            <a:spAutoFit/>
          </a:bodyPr>
          <a:lstStyle/>
          <a:p>
            <a:pPr eaLnBrk="1" hangingPunct="1"/>
            <a:r>
              <a:rPr lang="en-US" sz="1600">
                <a:latin typeface="Arial" charset="0"/>
              </a:rPr>
              <a:t>1997</a:t>
            </a:r>
            <a:endParaRPr lang="en-GB" sz="1600">
              <a:latin typeface="Arial" charset="0"/>
            </a:endParaRPr>
          </a:p>
        </p:txBody>
      </p:sp>
      <p:sp>
        <p:nvSpPr>
          <p:cNvPr id="565267" name="Rectangle 19"/>
          <p:cNvSpPr>
            <a:spLocks noChangeArrowheads="1"/>
          </p:cNvSpPr>
          <p:nvPr/>
        </p:nvSpPr>
        <p:spPr bwMode="auto">
          <a:xfrm>
            <a:off x="2438400" y="4419600"/>
            <a:ext cx="2819400" cy="579438"/>
          </a:xfrm>
          <a:prstGeom prst="rect">
            <a:avLst/>
          </a:prstGeom>
          <a:solidFill>
            <a:srgbClr val="6699FF"/>
          </a:solidFill>
          <a:ln w="9525">
            <a:solidFill>
              <a:schemeClr val="tx1"/>
            </a:solidFill>
            <a:miter lim="800000"/>
            <a:headEnd/>
            <a:tailEnd/>
          </a:ln>
          <a:effectLst/>
        </p:spPr>
        <p:txBody>
          <a:bodyPr lIns="50800" tIns="50800" rIns="50800" bIns="50800" anchor="ctr"/>
          <a:lstStyle/>
          <a:p>
            <a:pPr algn="ctr" eaLnBrk="1" hangingPunct="1"/>
            <a:r>
              <a:rPr lang="en-US" sz="1600">
                <a:solidFill>
                  <a:schemeClr val="tx2"/>
                </a:solidFill>
                <a:latin typeface="Arial" charset="0"/>
              </a:rPr>
              <a:t>EdgarScan</a:t>
            </a:r>
            <a:endParaRPr lang="en-GB" sz="1600">
              <a:solidFill>
                <a:schemeClr val="tx2"/>
              </a:solidFill>
              <a:latin typeface="Arial" charset="0"/>
            </a:endParaRPr>
          </a:p>
        </p:txBody>
      </p:sp>
      <p:sp>
        <p:nvSpPr>
          <p:cNvPr id="565268" name="Rectangle 20"/>
          <p:cNvSpPr>
            <a:spLocks noChangeArrowheads="1"/>
          </p:cNvSpPr>
          <p:nvPr/>
        </p:nvSpPr>
        <p:spPr bwMode="auto">
          <a:xfrm>
            <a:off x="5334000" y="4419600"/>
            <a:ext cx="2590800" cy="579438"/>
          </a:xfrm>
          <a:prstGeom prst="rect">
            <a:avLst/>
          </a:prstGeom>
          <a:solidFill>
            <a:srgbClr val="6699FF"/>
          </a:solidFill>
          <a:ln w="9525">
            <a:solidFill>
              <a:schemeClr val="tx1"/>
            </a:solidFill>
            <a:miter lim="800000"/>
            <a:headEnd/>
            <a:tailEnd/>
          </a:ln>
          <a:effectLst/>
        </p:spPr>
        <p:txBody>
          <a:bodyPr lIns="50800" tIns="50800" rIns="50800" bIns="50800" anchor="ctr"/>
          <a:lstStyle/>
          <a:p>
            <a:pPr algn="ctr" eaLnBrk="1" hangingPunct="1"/>
            <a:r>
              <a:rPr lang="en-US" sz="1600">
                <a:solidFill>
                  <a:schemeClr val="tx2"/>
                </a:solidFill>
                <a:latin typeface="Arial" charset="0"/>
              </a:rPr>
              <a:t>Structured Retrieval…</a:t>
            </a:r>
            <a:endParaRPr lang="en-GB" sz="1600">
              <a:solidFill>
                <a:schemeClr val="tx2"/>
              </a:solidFill>
              <a:latin typeface="Arial" charset="0"/>
            </a:endParaRPr>
          </a:p>
        </p:txBody>
      </p:sp>
      <p:sp>
        <p:nvSpPr>
          <p:cNvPr id="565269" name="Rectangle 21"/>
          <p:cNvSpPr>
            <a:spLocks noChangeArrowheads="1"/>
          </p:cNvSpPr>
          <p:nvPr/>
        </p:nvSpPr>
        <p:spPr bwMode="auto">
          <a:xfrm>
            <a:off x="4114800" y="3921125"/>
            <a:ext cx="2971800" cy="346075"/>
          </a:xfrm>
          <a:prstGeom prst="rect">
            <a:avLst/>
          </a:prstGeom>
          <a:solidFill>
            <a:srgbClr val="CCFFCC"/>
          </a:solidFill>
          <a:ln w="9525">
            <a:solidFill>
              <a:schemeClr val="tx1"/>
            </a:solidFill>
            <a:miter lim="800000"/>
            <a:headEnd/>
            <a:tailEnd/>
          </a:ln>
          <a:effectLst/>
        </p:spPr>
        <p:txBody>
          <a:bodyPr anchor="ctr">
            <a:spAutoFit/>
          </a:bodyPr>
          <a:lstStyle/>
          <a:p>
            <a:pPr algn="ctr" eaLnBrk="1" hangingPunct="1"/>
            <a:r>
              <a:rPr lang="en-US" sz="1600">
                <a:latin typeface="Arial" charset="0"/>
              </a:rPr>
              <a:t>WWW</a:t>
            </a:r>
            <a:endParaRPr lang="en-GB" sz="1600">
              <a:latin typeface="Arial" charset="0"/>
            </a:endParaRPr>
          </a:p>
        </p:txBody>
      </p:sp>
      <p:sp>
        <p:nvSpPr>
          <p:cNvPr id="565270" name="AutoShape 22"/>
          <p:cNvSpPr>
            <a:spLocks noChangeArrowheads="1"/>
          </p:cNvSpPr>
          <p:nvPr/>
        </p:nvSpPr>
        <p:spPr bwMode="auto">
          <a:xfrm>
            <a:off x="0" y="2667000"/>
            <a:ext cx="2362200" cy="2057400"/>
          </a:xfrm>
          <a:prstGeom prst="leftArrow">
            <a:avLst>
              <a:gd name="adj1" fmla="val 50000"/>
              <a:gd name="adj2" fmla="val 28704"/>
            </a:avLst>
          </a:prstGeom>
          <a:solidFill>
            <a:srgbClr val="CCFFCC"/>
          </a:solidFill>
          <a:ln w="9525">
            <a:solidFill>
              <a:schemeClr val="tx1"/>
            </a:solidFill>
            <a:miter lim="800000"/>
            <a:headEnd/>
            <a:tailEnd/>
          </a:ln>
          <a:effectLst/>
        </p:spPr>
        <p:txBody>
          <a:bodyPr anchor="ctr">
            <a:spAutoFit/>
          </a:bodyPr>
          <a:lstStyle/>
          <a:p>
            <a:pPr algn="ctr" eaLnBrk="1" hangingPunct="1"/>
            <a:r>
              <a:rPr lang="en-US" sz="1600">
                <a:latin typeface="Arial" charset="0"/>
              </a:rPr>
              <a:t>AI Boom and Bust; Golden Age of Knowledge Representation, etc.</a:t>
            </a:r>
            <a:endParaRPr lang="en-GB" sz="1600">
              <a:latin typeface="Arial" charset="0"/>
            </a:endParaRPr>
          </a:p>
        </p:txBody>
      </p:sp>
      <p:pic>
        <p:nvPicPr>
          <p:cNvPr id="565271" name="Picture 23" descr="j0078717"/>
          <p:cNvPicPr>
            <a:picLocks noChangeAspect="1" noChangeArrowheads="1"/>
          </p:cNvPicPr>
          <p:nvPr/>
        </p:nvPicPr>
        <p:blipFill>
          <a:blip r:embed="rId2" cstate="print"/>
          <a:srcRect/>
          <a:stretch>
            <a:fillRect/>
          </a:stretch>
        </p:blipFill>
        <p:spPr bwMode="auto">
          <a:xfrm>
            <a:off x="7780338" y="2895600"/>
            <a:ext cx="296862" cy="592138"/>
          </a:xfrm>
          <a:prstGeom prst="rect">
            <a:avLst/>
          </a:prstGeom>
          <a:noFill/>
        </p:spPr>
      </p:pic>
    </p:spTree>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Grp="1" noChangeArrowheads="1"/>
          </p:cNvSpPr>
          <p:nvPr>
            <p:ph type="title"/>
          </p:nvPr>
        </p:nvSpPr>
        <p:spPr/>
        <p:txBody>
          <a:bodyPr/>
          <a:lstStyle/>
          <a:p>
            <a:r>
              <a:rPr lang="en-US"/>
              <a:t>The business reporting </a:t>
            </a:r>
            <a:br>
              <a:rPr lang="en-US"/>
            </a:br>
            <a:r>
              <a:rPr lang="en-US"/>
              <a:t>supply-chain</a:t>
            </a:r>
          </a:p>
        </p:txBody>
      </p:sp>
      <p:sp>
        <p:nvSpPr>
          <p:cNvPr id="566275" name="AutoShape 3"/>
          <p:cNvSpPr>
            <a:spLocks noChangeArrowheads="1"/>
          </p:cNvSpPr>
          <p:nvPr/>
        </p:nvSpPr>
        <p:spPr bwMode="auto">
          <a:xfrm>
            <a:off x="5138738" y="2057400"/>
            <a:ext cx="1676400" cy="838200"/>
          </a:xfrm>
          <a:prstGeom prst="chevron">
            <a:avLst>
              <a:gd name="adj" fmla="val 42611"/>
            </a:avLst>
          </a:prstGeom>
          <a:solidFill>
            <a:srgbClr val="6699FF"/>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6699FF"/>
            </a:extrusionClr>
          </a:sp3d>
        </p:spPr>
        <p:txBody>
          <a:bodyPr anchor="ctr">
            <a:flatTx/>
          </a:bodyPr>
          <a:lstStyle/>
          <a:p>
            <a:pPr algn="ctr"/>
            <a:r>
              <a:rPr lang="en-GB" sz="1400" b="1">
                <a:solidFill>
                  <a:schemeClr val="tx2"/>
                </a:solidFill>
                <a:latin typeface="Verdana" pitchFamily="34" charset="0"/>
              </a:rPr>
              <a:t>External</a:t>
            </a:r>
          </a:p>
          <a:p>
            <a:pPr algn="ctr"/>
            <a:r>
              <a:rPr lang="en-GB" sz="1400" b="1">
                <a:solidFill>
                  <a:schemeClr val="tx2"/>
                </a:solidFill>
                <a:latin typeface="Verdana" pitchFamily="34" charset="0"/>
              </a:rPr>
              <a:t>Financial</a:t>
            </a:r>
          </a:p>
          <a:p>
            <a:pPr algn="ctr"/>
            <a:r>
              <a:rPr lang="en-GB" sz="1400" b="1">
                <a:solidFill>
                  <a:schemeClr val="tx2"/>
                </a:solidFill>
                <a:latin typeface="Verdana" pitchFamily="34" charset="0"/>
              </a:rPr>
              <a:t>Reporting</a:t>
            </a:r>
          </a:p>
        </p:txBody>
      </p:sp>
      <p:sp>
        <p:nvSpPr>
          <p:cNvPr id="566276" name="AutoShape 4"/>
          <p:cNvSpPr>
            <a:spLocks noChangeArrowheads="1"/>
          </p:cNvSpPr>
          <p:nvPr/>
        </p:nvSpPr>
        <p:spPr bwMode="auto">
          <a:xfrm>
            <a:off x="1600200" y="2057400"/>
            <a:ext cx="1676400" cy="838200"/>
          </a:xfrm>
          <a:prstGeom prst="homePlate">
            <a:avLst>
              <a:gd name="adj" fmla="val 40907"/>
            </a:avLst>
          </a:prstGeom>
          <a:solidFill>
            <a:srgbClr val="6699FF"/>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6699FF"/>
            </a:extrusionClr>
          </a:sp3d>
        </p:spPr>
        <p:txBody>
          <a:bodyPr anchor="ctr">
            <a:flatTx/>
          </a:bodyPr>
          <a:lstStyle/>
          <a:p>
            <a:pPr algn="ctr"/>
            <a:r>
              <a:rPr lang="en-GB" sz="1400" b="1">
                <a:solidFill>
                  <a:schemeClr val="tx2"/>
                </a:solidFill>
                <a:latin typeface="Verdana" pitchFamily="34" charset="0"/>
              </a:rPr>
              <a:t>Business</a:t>
            </a:r>
          </a:p>
          <a:p>
            <a:pPr algn="ctr"/>
            <a:r>
              <a:rPr lang="en-GB" sz="1400" b="1">
                <a:solidFill>
                  <a:schemeClr val="tx2"/>
                </a:solidFill>
                <a:latin typeface="Verdana" pitchFamily="34" charset="0"/>
              </a:rPr>
              <a:t>Operations</a:t>
            </a:r>
          </a:p>
        </p:txBody>
      </p:sp>
      <p:sp>
        <p:nvSpPr>
          <p:cNvPr id="566277" name="AutoShape 5"/>
          <p:cNvSpPr>
            <a:spLocks noChangeArrowheads="1"/>
          </p:cNvSpPr>
          <p:nvPr/>
        </p:nvSpPr>
        <p:spPr bwMode="auto">
          <a:xfrm>
            <a:off x="3309938" y="2057400"/>
            <a:ext cx="1828800" cy="838200"/>
          </a:xfrm>
          <a:prstGeom prst="chevron">
            <a:avLst>
              <a:gd name="adj" fmla="val 37313"/>
            </a:avLst>
          </a:prstGeom>
          <a:solidFill>
            <a:srgbClr val="6699FF"/>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6699FF"/>
            </a:extrusionClr>
          </a:sp3d>
        </p:spPr>
        <p:txBody>
          <a:bodyPr anchor="ctr">
            <a:flatTx/>
          </a:bodyPr>
          <a:lstStyle/>
          <a:p>
            <a:pPr algn="ctr"/>
            <a:r>
              <a:rPr lang="en-GB" sz="1400" b="1">
                <a:solidFill>
                  <a:schemeClr val="tx2"/>
                </a:solidFill>
                <a:latin typeface="Verdana" pitchFamily="34" charset="0"/>
              </a:rPr>
              <a:t>Internal</a:t>
            </a:r>
          </a:p>
          <a:p>
            <a:pPr algn="ctr"/>
            <a:r>
              <a:rPr lang="en-GB" sz="1400" b="1">
                <a:solidFill>
                  <a:schemeClr val="tx2"/>
                </a:solidFill>
                <a:latin typeface="Verdana" pitchFamily="34" charset="0"/>
              </a:rPr>
              <a:t>Financial</a:t>
            </a:r>
          </a:p>
          <a:p>
            <a:pPr algn="ctr"/>
            <a:r>
              <a:rPr lang="en-GB" sz="1400" b="1">
                <a:solidFill>
                  <a:schemeClr val="tx2"/>
                </a:solidFill>
                <a:latin typeface="Verdana" pitchFamily="34" charset="0"/>
              </a:rPr>
              <a:t>Reporting</a:t>
            </a:r>
          </a:p>
        </p:txBody>
      </p:sp>
      <p:sp>
        <p:nvSpPr>
          <p:cNvPr id="566278" name="AutoShape 6"/>
          <p:cNvSpPr>
            <a:spLocks noChangeArrowheads="1"/>
          </p:cNvSpPr>
          <p:nvPr/>
        </p:nvSpPr>
        <p:spPr bwMode="auto">
          <a:xfrm>
            <a:off x="6858000" y="2057400"/>
            <a:ext cx="1981200" cy="838200"/>
          </a:xfrm>
          <a:prstGeom prst="chevron">
            <a:avLst>
              <a:gd name="adj" fmla="val 30224"/>
            </a:avLst>
          </a:prstGeom>
          <a:solidFill>
            <a:srgbClr val="6699FF"/>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6699FF"/>
            </a:extrusionClr>
          </a:sp3d>
        </p:spPr>
        <p:txBody>
          <a:bodyPr anchor="ctr">
            <a:flatTx/>
          </a:bodyPr>
          <a:lstStyle/>
          <a:p>
            <a:pPr algn="ctr"/>
            <a:r>
              <a:rPr lang="en-GB" sz="1400" b="1">
                <a:solidFill>
                  <a:schemeClr val="tx2"/>
                </a:solidFill>
                <a:latin typeface="Verdana" pitchFamily="34" charset="0"/>
              </a:rPr>
              <a:t>Investment,</a:t>
            </a:r>
          </a:p>
          <a:p>
            <a:pPr algn="ctr"/>
            <a:r>
              <a:rPr lang="en-GB" sz="1400" b="1">
                <a:solidFill>
                  <a:schemeClr val="tx2"/>
                </a:solidFill>
                <a:latin typeface="Verdana" pitchFamily="34" charset="0"/>
              </a:rPr>
              <a:t>Lending, and</a:t>
            </a:r>
          </a:p>
          <a:p>
            <a:pPr algn="ctr"/>
            <a:r>
              <a:rPr lang="en-GB" sz="1400" b="1">
                <a:solidFill>
                  <a:schemeClr val="tx2"/>
                </a:solidFill>
                <a:latin typeface="Verdana" pitchFamily="34" charset="0"/>
              </a:rPr>
              <a:t>Regulation</a:t>
            </a:r>
          </a:p>
        </p:txBody>
      </p:sp>
      <p:sp>
        <p:nvSpPr>
          <p:cNvPr id="566279" name="Text Box 7"/>
          <p:cNvSpPr txBox="1">
            <a:spLocks noChangeArrowheads="1"/>
          </p:cNvSpPr>
          <p:nvPr/>
        </p:nvSpPr>
        <p:spPr bwMode="auto">
          <a:xfrm>
            <a:off x="111125" y="2270125"/>
            <a:ext cx="1325563" cy="336550"/>
          </a:xfrm>
          <a:prstGeom prst="rect">
            <a:avLst/>
          </a:prstGeom>
          <a:noFill/>
          <a:ln w="12700">
            <a:noFill/>
            <a:miter lim="800000"/>
            <a:headEnd/>
            <a:tailEnd/>
          </a:ln>
          <a:effectLst/>
        </p:spPr>
        <p:txBody>
          <a:bodyPr wrap="none" anchor="ctr">
            <a:spAutoFit/>
          </a:bodyPr>
          <a:lstStyle/>
          <a:p>
            <a:pPr algn="r"/>
            <a:r>
              <a:rPr lang="en-US" sz="1600" b="1">
                <a:latin typeface="Verdana" pitchFamily="34" charset="0"/>
              </a:rPr>
              <a:t>Processes</a:t>
            </a:r>
          </a:p>
        </p:txBody>
      </p:sp>
      <p:sp>
        <p:nvSpPr>
          <p:cNvPr id="566280" name="Text Box 8"/>
          <p:cNvSpPr txBox="1">
            <a:spLocks noChangeArrowheads="1"/>
          </p:cNvSpPr>
          <p:nvPr/>
        </p:nvSpPr>
        <p:spPr bwMode="auto">
          <a:xfrm>
            <a:off x="17463" y="4343400"/>
            <a:ext cx="1558925" cy="336550"/>
          </a:xfrm>
          <a:prstGeom prst="rect">
            <a:avLst/>
          </a:prstGeom>
          <a:noFill/>
          <a:ln w="12700">
            <a:noFill/>
            <a:miter lim="800000"/>
            <a:headEnd/>
            <a:tailEnd/>
          </a:ln>
          <a:effectLst/>
        </p:spPr>
        <p:txBody>
          <a:bodyPr wrap="none" anchor="ctr">
            <a:spAutoFit/>
          </a:bodyPr>
          <a:lstStyle/>
          <a:p>
            <a:pPr algn="r"/>
            <a:r>
              <a:rPr lang="en-US" sz="1600" b="1">
                <a:latin typeface="Verdana" pitchFamily="34" charset="0"/>
              </a:rPr>
              <a:t>Participants</a:t>
            </a:r>
          </a:p>
        </p:txBody>
      </p:sp>
      <p:sp>
        <p:nvSpPr>
          <p:cNvPr id="566281" name="Rectangle 9"/>
          <p:cNvSpPr>
            <a:spLocks noChangeArrowheads="1"/>
          </p:cNvSpPr>
          <p:nvPr/>
        </p:nvSpPr>
        <p:spPr bwMode="auto">
          <a:xfrm>
            <a:off x="4986338" y="5086350"/>
            <a:ext cx="1066800" cy="533400"/>
          </a:xfrm>
          <a:prstGeom prst="rect">
            <a:avLst/>
          </a:prstGeom>
          <a:solidFill>
            <a:srgbClr val="6699FF"/>
          </a:solidFill>
          <a:ln w="12700">
            <a:miter lim="800000"/>
            <a:headEnd/>
            <a:tailEnd/>
          </a:ln>
          <a:effectLst/>
          <a:scene3d>
            <a:camera prst="legacyObliqueTopLeft"/>
            <a:lightRig rig="legacyFlat3" dir="t"/>
          </a:scene3d>
          <a:sp3d extrusionH="430200" prstMaterial="legacyMatte">
            <a:bevelT w="13500" h="13500" prst="angle"/>
            <a:bevelB w="13500" h="13500" prst="angle"/>
            <a:extrusionClr>
              <a:srgbClr val="6699FF"/>
            </a:extrusionClr>
          </a:sp3d>
        </p:spPr>
        <p:txBody>
          <a:bodyPr wrap="none" anchor="ctr">
            <a:flatTx/>
          </a:bodyPr>
          <a:lstStyle/>
          <a:p>
            <a:pPr algn="ctr"/>
            <a:r>
              <a:rPr lang="en-US" sz="1400" b="1">
                <a:solidFill>
                  <a:schemeClr val="tx2"/>
                </a:solidFill>
                <a:latin typeface="Verdana" pitchFamily="34" charset="0"/>
              </a:rPr>
              <a:t>Auditors</a:t>
            </a:r>
          </a:p>
        </p:txBody>
      </p:sp>
      <p:sp>
        <p:nvSpPr>
          <p:cNvPr id="566282" name="Rectangle 10"/>
          <p:cNvSpPr>
            <a:spLocks noChangeArrowheads="1"/>
          </p:cNvSpPr>
          <p:nvPr/>
        </p:nvSpPr>
        <p:spPr bwMode="auto">
          <a:xfrm>
            <a:off x="1709738" y="5086350"/>
            <a:ext cx="1566862" cy="533400"/>
          </a:xfrm>
          <a:prstGeom prst="rect">
            <a:avLst/>
          </a:prstGeom>
          <a:solidFill>
            <a:srgbClr val="6699FF"/>
          </a:solidFill>
          <a:ln w="12700">
            <a:miter lim="800000"/>
            <a:headEnd/>
            <a:tailEnd/>
          </a:ln>
          <a:effectLst/>
          <a:scene3d>
            <a:camera prst="legacyObliqueTopLeft"/>
            <a:lightRig rig="legacyFlat3" dir="t"/>
          </a:scene3d>
          <a:sp3d extrusionH="430200" prstMaterial="legacyMatte">
            <a:bevelT w="13500" h="13500" prst="angle"/>
            <a:bevelB w="13500" h="13500" prst="angle"/>
            <a:extrusionClr>
              <a:srgbClr val="6699FF"/>
            </a:extrusionClr>
          </a:sp3d>
        </p:spPr>
        <p:txBody>
          <a:bodyPr wrap="none" anchor="ctr">
            <a:flatTx/>
          </a:bodyPr>
          <a:lstStyle/>
          <a:p>
            <a:pPr algn="ctr"/>
            <a:r>
              <a:rPr lang="en-US" sz="1400" b="1">
                <a:solidFill>
                  <a:schemeClr val="tx2"/>
                </a:solidFill>
                <a:latin typeface="Verdana" pitchFamily="34" charset="0"/>
              </a:rPr>
              <a:t>Trading</a:t>
            </a:r>
          </a:p>
          <a:p>
            <a:pPr algn="ctr"/>
            <a:r>
              <a:rPr lang="en-US" sz="1400" b="1">
                <a:solidFill>
                  <a:schemeClr val="tx2"/>
                </a:solidFill>
                <a:latin typeface="Verdana" pitchFamily="34" charset="0"/>
              </a:rPr>
              <a:t>Partners</a:t>
            </a:r>
          </a:p>
        </p:txBody>
      </p:sp>
      <p:sp>
        <p:nvSpPr>
          <p:cNvPr id="566283" name="Rectangle 11"/>
          <p:cNvSpPr>
            <a:spLocks noChangeArrowheads="1"/>
          </p:cNvSpPr>
          <p:nvPr/>
        </p:nvSpPr>
        <p:spPr bwMode="auto">
          <a:xfrm>
            <a:off x="7848600" y="3962400"/>
            <a:ext cx="990600" cy="914400"/>
          </a:xfrm>
          <a:prstGeom prst="rect">
            <a:avLst/>
          </a:prstGeom>
          <a:solidFill>
            <a:srgbClr val="6699FF"/>
          </a:solidFill>
          <a:ln w="12700">
            <a:miter lim="800000"/>
            <a:headEnd/>
            <a:tailEnd/>
          </a:ln>
          <a:effectLst/>
          <a:scene3d>
            <a:camera prst="legacyObliqueTopLeft"/>
            <a:lightRig rig="legacyFlat3" dir="t"/>
          </a:scene3d>
          <a:sp3d extrusionH="430200" prstMaterial="legacyMatte">
            <a:bevelT w="13500" h="13500" prst="angle"/>
            <a:bevelB w="13500" h="13500" prst="angle"/>
            <a:extrusionClr>
              <a:srgbClr val="6699FF"/>
            </a:extrusionClr>
          </a:sp3d>
        </p:spPr>
        <p:txBody>
          <a:bodyPr wrap="none" anchor="ctr">
            <a:flatTx/>
          </a:bodyPr>
          <a:lstStyle/>
          <a:p>
            <a:pPr algn="ctr"/>
            <a:r>
              <a:rPr lang="en-US" sz="1400" b="1">
                <a:solidFill>
                  <a:schemeClr val="tx2"/>
                </a:solidFill>
                <a:latin typeface="Verdana" pitchFamily="34" charset="0"/>
              </a:rPr>
              <a:t>Investors</a:t>
            </a:r>
          </a:p>
        </p:txBody>
      </p:sp>
      <p:sp>
        <p:nvSpPr>
          <p:cNvPr id="566284" name="Rectangle 12"/>
          <p:cNvSpPr>
            <a:spLocks noChangeArrowheads="1"/>
          </p:cNvSpPr>
          <p:nvPr/>
        </p:nvSpPr>
        <p:spPr bwMode="auto">
          <a:xfrm>
            <a:off x="6248400" y="3962400"/>
            <a:ext cx="1371600" cy="914400"/>
          </a:xfrm>
          <a:prstGeom prst="rect">
            <a:avLst/>
          </a:prstGeom>
          <a:solidFill>
            <a:srgbClr val="6699FF"/>
          </a:solidFill>
          <a:ln w="12700">
            <a:miter lim="800000"/>
            <a:headEnd/>
            <a:tailEnd/>
          </a:ln>
          <a:effectLst/>
          <a:scene3d>
            <a:camera prst="legacyObliqueTopLeft"/>
            <a:lightRig rig="legacyFlat3" dir="t"/>
          </a:scene3d>
          <a:sp3d extrusionH="430200" prstMaterial="legacyMatte">
            <a:bevelT w="13500" h="13500" prst="angle"/>
            <a:bevelB w="13500" h="13500" prst="angle"/>
            <a:extrusionClr>
              <a:srgbClr val="6699FF"/>
            </a:extrusionClr>
          </a:sp3d>
        </p:spPr>
        <p:txBody>
          <a:bodyPr wrap="none" anchor="ctr">
            <a:flatTx/>
          </a:bodyPr>
          <a:lstStyle/>
          <a:p>
            <a:pPr algn="ctr"/>
            <a:r>
              <a:rPr lang="en-US" sz="1400" b="1">
                <a:solidFill>
                  <a:schemeClr val="tx2"/>
                </a:solidFill>
                <a:latin typeface="Verdana" pitchFamily="34" charset="0"/>
              </a:rPr>
              <a:t>Financial</a:t>
            </a:r>
          </a:p>
          <a:p>
            <a:pPr algn="ctr"/>
            <a:r>
              <a:rPr lang="en-US" sz="1400" b="1">
                <a:solidFill>
                  <a:schemeClr val="tx2"/>
                </a:solidFill>
                <a:latin typeface="Verdana" pitchFamily="34" charset="0"/>
              </a:rPr>
              <a:t>Publishers</a:t>
            </a:r>
          </a:p>
          <a:p>
            <a:pPr algn="ctr"/>
            <a:r>
              <a:rPr lang="en-US" sz="1400" b="1">
                <a:solidFill>
                  <a:schemeClr val="tx2"/>
                </a:solidFill>
                <a:latin typeface="Verdana" pitchFamily="34" charset="0"/>
              </a:rPr>
              <a:t>and Data</a:t>
            </a:r>
          </a:p>
          <a:p>
            <a:pPr algn="ctr"/>
            <a:r>
              <a:rPr lang="en-US" sz="1400" b="1">
                <a:solidFill>
                  <a:schemeClr val="tx2"/>
                </a:solidFill>
                <a:latin typeface="Verdana" pitchFamily="34" charset="0"/>
              </a:rPr>
              <a:t>Aggregators</a:t>
            </a:r>
          </a:p>
        </p:txBody>
      </p:sp>
      <p:sp>
        <p:nvSpPr>
          <p:cNvPr id="566285" name="Rectangle 13"/>
          <p:cNvSpPr>
            <a:spLocks noChangeArrowheads="1"/>
          </p:cNvSpPr>
          <p:nvPr/>
        </p:nvSpPr>
        <p:spPr bwMode="auto">
          <a:xfrm>
            <a:off x="6248400" y="5086350"/>
            <a:ext cx="2590800" cy="533400"/>
          </a:xfrm>
          <a:prstGeom prst="rect">
            <a:avLst/>
          </a:prstGeom>
          <a:solidFill>
            <a:srgbClr val="6699FF"/>
          </a:solidFill>
          <a:ln w="12700">
            <a:miter lim="800000"/>
            <a:headEnd/>
            <a:tailEnd/>
          </a:ln>
          <a:effectLst/>
          <a:scene3d>
            <a:camera prst="legacyObliqueTopLeft"/>
            <a:lightRig rig="legacyFlat3" dir="t"/>
          </a:scene3d>
          <a:sp3d extrusionH="430200" prstMaterial="legacyMatte">
            <a:bevelT w="13500" h="13500" prst="angle"/>
            <a:bevelB w="13500" h="13500" prst="angle"/>
            <a:extrusionClr>
              <a:srgbClr val="6699FF"/>
            </a:extrusionClr>
          </a:sp3d>
        </p:spPr>
        <p:txBody>
          <a:bodyPr wrap="none" anchor="ctr">
            <a:flatTx/>
          </a:bodyPr>
          <a:lstStyle/>
          <a:p>
            <a:pPr algn="ctr"/>
            <a:r>
              <a:rPr lang="en-US" sz="1400" b="1">
                <a:solidFill>
                  <a:schemeClr val="tx2"/>
                </a:solidFill>
                <a:latin typeface="Verdana" pitchFamily="34" charset="0"/>
              </a:rPr>
              <a:t>Regulators</a:t>
            </a:r>
          </a:p>
        </p:txBody>
      </p:sp>
      <p:sp>
        <p:nvSpPr>
          <p:cNvPr id="566286" name="Rectangle 14"/>
          <p:cNvSpPr>
            <a:spLocks noChangeArrowheads="1"/>
          </p:cNvSpPr>
          <p:nvPr/>
        </p:nvSpPr>
        <p:spPr bwMode="auto">
          <a:xfrm>
            <a:off x="1676400" y="5867400"/>
            <a:ext cx="7162800" cy="304800"/>
          </a:xfrm>
          <a:prstGeom prst="rect">
            <a:avLst/>
          </a:prstGeom>
          <a:solidFill>
            <a:srgbClr val="6699FF"/>
          </a:solidFill>
          <a:ln w="12700">
            <a:miter lim="800000"/>
            <a:headEnd/>
            <a:tailEnd/>
          </a:ln>
          <a:effectLst/>
          <a:scene3d>
            <a:camera prst="legacyObliqueTopLeft"/>
            <a:lightRig rig="legacyFlat3" dir="t"/>
          </a:scene3d>
          <a:sp3d extrusionH="430200" prstMaterial="legacyMatte">
            <a:bevelT w="13500" h="13500" prst="angle"/>
            <a:bevelB w="13500" h="13500" prst="angle"/>
            <a:extrusionClr>
              <a:srgbClr val="6699FF"/>
            </a:extrusionClr>
          </a:sp3d>
        </p:spPr>
        <p:txBody>
          <a:bodyPr wrap="none" anchor="ctr">
            <a:flatTx/>
          </a:bodyPr>
          <a:lstStyle/>
          <a:p>
            <a:pPr algn="ctr"/>
            <a:r>
              <a:rPr lang="en-US" sz="1400" b="1">
                <a:solidFill>
                  <a:schemeClr val="tx2"/>
                </a:solidFill>
                <a:latin typeface="Verdana" pitchFamily="34" charset="0"/>
              </a:rPr>
              <a:t>Software Vendors</a:t>
            </a:r>
          </a:p>
        </p:txBody>
      </p:sp>
      <p:sp>
        <p:nvSpPr>
          <p:cNvPr id="566287" name="Rectangle 15"/>
          <p:cNvSpPr>
            <a:spLocks noChangeArrowheads="1"/>
          </p:cNvSpPr>
          <p:nvPr/>
        </p:nvSpPr>
        <p:spPr bwMode="auto">
          <a:xfrm>
            <a:off x="3462338" y="5086350"/>
            <a:ext cx="1371600" cy="533400"/>
          </a:xfrm>
          <a:prstGeom prst="rect">
            <a:avLst/>
          </a:prstGeom>
          <a:solidFill>
            <a:srgbClr val="6699FF"/>
          </a:solidFill>
          <a:ln w="12700">
            <a:miter lim="800000"/>
            <a:headEnd/>
            <a:tailEnd/>
          </a:ln>
          <a:effectLst/>
          <a:scene3d>
            <a:camera prst="legacyObliqueTopLeft"/>
            <a:lightRig rig="legacyFlat3" dir="t"/>
          </a:scene3d>
          <a:sp3d extrusionH="430200" prstMaterial="legacyMatte">
            <a:bevelT w="13500" h="13500" prst="angle"/>
            <a:bevelB w="13500" h="13500" prst="angle"/>
            <a:extrusionClr>
              <a:srgbClr val="6699FF"/>
            </a:extrusionClr>
          </a:sp3d>
        </p:spPr>
        <p:txBody>
          <a:bodyPr wrap="none" anchor="ctr">
            <a:flatTx/>
          </a:bodyPr>
          <a:lstStyle/>
          <a:p>
            <a:pPr algn="ctr"/>
            <a:r>
              <a:rPr lang="en-US" sz="1400" b="1">
                <a:solidFill>
                  <a:schemeClr val="tx2"/>
                </a:solidFill>
                <a:latin typeface="Verdana" pitchFamily="34" charset="0"/>
              </a:rPr>
              <a:t>Management</a:t>
            </a:r>
          </a:p>
          <a:p>
            <a:pPr algn="ctr"/>
            <a:r>
              <a:rPr lang="en-US" sz="1400" b="1">
                <a:solidFill>
                  <a:schemeClr val="tx2"/>
                </a:solidFill>
                <a:latin typeface="Verdana" pitchFamily="34" charset="0"/>
              </a:rPr>
              <a:t>Accountants</a:t>
            </a:r>
          </a:p>
        </p:txBody>
      </p:sp>
      <p:sp>
        <p:nvSpPr>
          <p:cNvPr id="566288" name="Rectangle 16"/>
          <p:cNvSpPr>
            <a:spLocks noChangeArrowheads="1"/>
          </p:cNvSpPr>
          <p:nvPr/>
        </p:nvSpPr>
        <p:spPr bwMode="auto">
          <a:xfrm>
            <a:off x="1676400" y="3962400"/>
            <a:ext cx="4343400" cy="895350"/>
          </a:xfrm>
          <a:prstGeom prst="rect">
            <a:avLst/>
          </a:prstGeom>
          <a:solidFill>
            <a:srgbClr val="6699FF"/>
          </a:solidFill>
          <a:ln w="12700">
            <a:miter lim="800000"/>
            <a:headEnd/>
            <a:tailEnd/>
          </a:ln>
          <a:effectLst/>
          <a:scene3d>
            <a:camera prst="legacyObliqueTopLeft"/>
            <a:lightRig rig="legacyFlat3" dir="t"/>
          </a:scene3d>
          <a:sp3d extrusionH="430200" prstMaterial="legacyMatte">
            <a:bevelT w="13500" h="13500" prst="angle"/>
            <a:bevelB w="13500" h="13500" prst="angle"/>
            <a:extrusionClr>
              <a:srgbClr val="6699FF"/>
            </a:extrusionClr>
          </a:sp3d>
        </p:spPr>
        <p:txBody>
          <a:bodyPr wrap="none" anchor="ctr">
            <a:flatTx/>
          </a:bodyPr>
          <a:lstStyle/>
          <a:p>
            <a:pPr algn="ctr"/>
            <a:r>
              <a:rPr lang="en-US" sz="1400" b="1">
                <a:solidFill>
                  <a:schemeClr val="tx2"/>
                </a:solidFill>
                <a:latin typeface="Verdana" pitchFamily="34" charset="0"/>
              </a:rPr>
              <a:t>Companies</a:t>
            </a:r>
          </a:p>
        </p:txBody>
      </p:sp>
      <p:sp>
        <p:nvSpPr>
          <p:cNvPr id="566289" name="AutoShape 17"/>
          <p:cNvSpPr>
            <a:spLocks noChangeArrowheads="1"/>
          </p:cNvSpPr>
          <p:nvPr/>
        </p:nvSpPr>
        <p:spPr bwMode="auto">
          <a:xfrm>
            <a:off x="5661025" y="3276600"/>
            <a:ext cx="1273175" cy="317500"/>
          </a:xfrm>
          <a:prstGeom prst="wedgeRectCallout">
            <a:avLst>
              <a:gd name="adj1" fmla="val 58181"/>
              <a:gd name="adj2" fmla="val -252500"/>
            </a:avLst>
          </a:prstGeom>
          <a:solidFill>
            <a:srgbClr val="6699FF"/>
          </a:solidFill>
          <a:ln w="12700">
            <a:solidFill>
              <a:schemeClr val="tx1"/>
            </a:solidFill>
            <a:miter lim="800000"/>
            <a:headEnd/>
            <a:tailEnd/>
          </a:ln>
          <a:effectLst>
            <a:outerShdw dist="107763" dir="13500000" algn="ctr" rotWithShape="0">
              <a:schemeClr val="bg2">
                <a:alpha val="50000"/>
              </a:schemeClr>
            </a:outerShdw>
          </a:effectLst>
        </p:spPr>
        <p:txBody>
          <a:bodyPr anchor="ctr">
            <a:spAutoFit/>
          </a:bodyPr>
          <a:lstStyle/>
          <a:p>
            <a:pPr algn="ctr"/>
            <a:r>
              <a:rPr lang="en-US" sz="1400" b="1">
                <a:solidFill>
                  <a:schemeClr val="tx2"/>
                </a:solidFill>
                <a:latin typeface="Verdana" pitchFamily="34" charset="0"/>
              </a:rPr>
              <a:t>XBRL</a:t>
            </a:r>
          </a:p>
        </p:txBody>
      </p:sp>
      <p:sp>
        <p:nvSpPr>
          <p:cNvPr id="566290" name="AutoShape 18"/>
          <p:cNvSpPr>
            <a:spLocks noChangeArrowheads="1"/>
          </p:cNvSpPr>
          <p:nvPr/>
        </p:nvSpPr>
        <p:spPr bwMode="auto">
          <a:xfrm>
            <a:off x="3910013" y="3276600"/>
            <a:ext cx="1271587" cy="317500"/>
          </a:xfrm>
          <a:prstGeom prst="wedgeRectCallout">
            <a:avLst>
              <a:gd name="adj1" fmla="val 65356"/>
              <a:gd name="adj2" fmla="val -243500"/>
            </a:avLst>
          </a:prstGeom>
          <a:solidFill>
            <a:srgbClr val="6699FF"/>
          </a:solidFill>
          <a:ln w="12700">
            <a:solidFill>
              <a:schemeClr val="tx1"/>
            </a:solidFill>
            <a:miter lim="800000"/>
            <a:headEnd/>
            <a:tailEnd/>
          </a:ln>
          <a:effectLst>
            <a:outerShdw dist="107763" dir="13500000" algn="ctr" rotWithShape="0">
              <a:schemeClr val="bg2">
                <a:alpha val="50000"/>
              </a:schemeClr>
            </a:outerShdw>
          </a:effectLst>
        </p:spPr>
        <p:txBody>
          <a:bodyPr anchor="ctr">
            <a:spAutoFit/>
          </a:bodyPr>
          <a:lstStyle/>
          <a:p>
            <a:pPr algn="ctr"/>
            <a:r>
              <a:rPr lang="en-US" sz="1400" b="1">
                <a:solidFill>
                  <a:schemeClr val="tx2"/>
                </a:solidFill>
                <a:latin typeface="Verdana" pitchFamily="34" charset="0"/>
              </a:rPr>
              <a:t>XBRL</a:t>
            </a:r>
          </a:p>
        </p:txBody>
      </p:sp>
      <p:sp>
        <p:nvSpPr>
          <p:cNvPr id="566291" name="AutoShape 19"/>
          <p:cNvSpPr>
            <a:spLocks noChangeArrowheads="1"/>
          </p:cNvSpPr>
          <p:nvPr/>
        </p:nvSpPr>
        <p:spPr bwMode="auto">
          <a:xfrm>
            <a:off x="1981200" y="3276600"/>
            <a:ext cx="1273175" cy="317500"/>
          </a:xfrm>
          <a:prstGeom prst="wedgeRectCallout">
            <a:avLst>
              <a:gd name="adj1" fmla="val 70199"/>
              <a:gd name="adj2" fmla="val -252500"/>
            </a:avLst>
          </a:prstGeom>
          <a:solidFill>
            <a:srgbClr val="6699FF"/>
          </a:solidFill>
          <a:ln w="12700">
            <a:solidFill>
              <a:schemeClr val="tx1"/>
            </a:solidFill>
            <a:miter lim="800000"/>
            <a:headEnd/>
            <a:tailEnd/>
          </a:ln>
          <a:effectLst>
            <a:outerShdw dist="107763" dir="13500000" algn="ctr" rotWithShape="0">
              <a:schemeClr val="bg2">
                <a:alpha val="50000"/>
              </a:schemeClr>
            </a:outerShdw>
          </a:effectLst>
        </p:spPr>
        <p:txBody>
          <a:bodyPr anchor="ctr">
            <a:spAutoFit/>
          </a:bodyPr>
          <a:lstStyle/>
          <a:p>
            <a:pPr algn="ctr"/>
            <a:r>
              <a:rPr lang="en-US" sz="1400" b="1">
                <a:solidFill>
                  <a:schemeClr val="tx2"/>
                </a:solidFill>
                <a:latin typeface="Verdana" pitchFamily="34" charset="0"/>
              </a:rPr>
              <a:t>XBRL</a:t>
            </a:r>
          </a:p>
        </p:txBody>
      </p:sp>
      <p:sp>
        <p:nvSpPr>
          <p:cNvPr id="566292" name="WordArt 20"/>
          <p:cNvSpPr>
            <a:spLocks noChangeArrowheads="1" noChangeShapeType="1" noTextEdit="1"/>
          </p:cNvSpPr>
          <p:nvPr/>
        </p:nvSpPr>
        <p:spPr bwMode="auto">
          <a:xfrm>
            <a:off x="7239000" y="228600"/>
            <a:ext cx="1676400" cy="762000"/>
          </a:xfrm>
          <a:prstGeom prst="rect">
            <a:avLst/>
          </a:prstGeom>
        </p:spPr>
        <p:txBody>
          <a:bodyPr wrap="none" fromWordArt="1">
            <a:prstTxWarp prst="textSlantUp">
              <a:avLst>
                <a:gd name="adj" fmla="val 53921"/>
              </a:avLst>
            </a:prstTxWarp>
          </a:bodyPr>
          <a:lstStyle/>
          <a:p>
            <a:pPr algn="ctr"/>
            <a:r>
              <a:rPr lang="en-US" sz="3600" kern="10">
                <a:ln w="9525">
                  <a:solidFill>
                    <a:srgbClr val="000000"/>
                  </a:solidFill>
                  <a:round/>
                  <a:headEnd/>
                  <a:tailEnd/>
                </a:ln>
                <a:solidFill>
                  <a:srgbClr val="000000"/>
                </a:solidFill>
                <a:latin typeface="Arial Black"/>
              </a:rPr>
              <a:t>Dec 1999</a:t>
            </a: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8322" name="Picture 2"/>
          <p:cNvPicPr>
            <a:picLocks noChangeAspect="1" noChangeArrowheads="1"/>
          </p:cNvPicPr>
          <p:nvPr/>
        </p:nvPicPr>
        <p:blipFill>
          <a:blip r:embed="rId2" cstate="print"/>
          <a:srcRect/>
          <a:stretch>
            <a:fillRect/>
          </a:stretch>
        </p:blipFill>
        <p:spPr bwMode="auto">
          <a:xfrm>
            <a:off x="76200" y="0"/>
            <a:ext cx="8915400" cy="6858000"/>
          </a:xfrm>
          <a:prstGeom prst="rect">
            <a:avLst/>
          </a:prstGeom>
          <a:noFill/>
          <a:ln w="9525">
            <a:noFill/>
            <a:miter lim="800000"/>
            <a:headEnd/>
            <a:tailEnd/>
          </a:ln>
          <a:effectLst/>
        </p:spPr>
      </p:pic>
      <p:sp>
        <p:nvSpPr>
          <p:cNvPr id="568323" name="WordArt 3"/>
          <p:cNvSpPr>
            <a:spLocks noChangeArrowheads="1" noChangeShapeType="1" noTextEdit="1"/>
          </p:cNvSpPr>
          <p:nvPr/>
        </p:nvSpPr>
        <p:spPr bwMode="auto">
          <a:xfrm>
            <a:off x="6781800" y="228600"/>
            <a:ext cx="1905000" cy="762000"/>
          </a:xfrm>
          <a:prstGeom prst="rect">
            <a:avLst/>
          </a:prstGeom>
        </p:spPr>
        <p:txBody>
          <a:bodyPr wrap="none" fromWordArt="1">
            <a:prstTxWarp prst="textSlantUp">
              <a:avLst>
                <a:gd name="adj" fmla="val 53921"/>
              </a:avLst>
            </a:prstTxWarp>
          </a:bodyPr>
          <a:lstStyle/>
          <a:p>
            <a:pPr algn="ctr"/>
            <a:r>
              <a:rPr lang="en-US" sz="3600" kern="10">
                <a:ln w="9525">
                  <a:solidFill>
                    <a:srgbClr val="000000"/>
                  </a:solidFill>
                  <a:round/>
                  <a:headEnd/>
                  <a:tailEnd/>
                </a:ln>
                <a:solidFill>
                  <a:srgbClr val="FF3300"/>
                </a:solidFill>
                <a:latin typeface="Arial Black"/>
              </a:rPr>
              <a:t>Dec 1999</a:t>
            </a:r>
          </a:p>
        </p:txBody>
      </p:sp>
    </p:spTree>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Grp="1" noChangeArrowheads="1"/>
          </p:cNvSpPr>
          <p:nvPr>
            <p:ph type="title"/>
          </p:nvPr>
        </p:nvSpPr>
        <p:spPr>
          <a:noFill/>
        </p:spPr>
        <p:txBody>
          <a:bodyPr/>
          <a:lstStyle/>
          <a:p>
            <a:r>
              <a:rPr lang="en-US"/>
              <a:t>Topics</a:t>
            </a:r>
          </a:p>
        </p:txBody>
      </p:sp>
      <p:sp>
        <p:nvSpPr>
          <p:cNvPr id="401411" name="Rectangle 3"/>
          <p:cNvSpPr>
            <a:spLocks noGrp="1" noChangeArrowheads="1"/>
          </p:cNvSpPr>
          <p:nvPr>
            <p:ph type="body" idx="1"/>
          </p:nvPr>
        </p:nvSpPr>
        <p:spPr>
          <a:xfrm>
            <a:off x="457200" y="1371600"/>
            <a:ext cx="8178800" cy="4892675"/>
          </a:xfrm>
        </p:spPr>
        <p:txBody>
          <a:bodyPr/>
          <a:lstStyle/>
          <a:p>
            <a:r>
              <a:rPr lang="en-US"/>
              <a:t>Standards-based Reporting with XBRL</a:t>
            </a:r>
          </a:p>
          <a:p>
            <a:pPr lvl="1"/>
            <a:r>
              <a:rPr lang="en-US"/>
              <a:t>XBRL enabled software in the market</a:t>
            </a:r>
          </a:p>
          <a:p>
            <a:pPr lvl="1"/>
            <a:r>
              <a:rPr lang="en-US"/>
              <a:t>XBRL implementations worldwide</a:t>
            </a:r>
          </a:p>
          <a:p>
            <a:pPr lvl="1"/>
            <a:r>
              <a:rPr lang="en-US"/>
              <a:t>XBRL technology revealed</a:t>
            </a:r>
          </a:p>
          <a:p>
            <a:r>
              <a:rPr lang="en-US"/>
              <a:t>Value propositions</a:t>
            </a:r>
          </a:p>
          <a:p>
            <a:pPr lvl="1"/>
            <a:r>
              <a:rPr lang="en-US"/>
              <a:t>Enterprises of all types</a:t>
            </a:r>
          </a:p>
          <a:p>
            <a:pPr lvl="1"/>
            <a:r>
              <a:rPr lang="en-US"/>
              <a:t>Investors and analysts</a:t>
            </a:r>
          </a:p>
          <a:p>
            <a:pPr lvl="1"/>
            <a:r>
              <a:rPr lang="en-US"/>
              <a:t>Regulators and government agencies</a:t>
            </a:r>
          </a:p>
        </p:txBody>
      </p:sp>
    </p:spTree>
  </p:cSld>
  <p:clrMapOvr>
    <a:masterClrMapping/>
  </p:clrMapOvr>
  <p:transition>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Rectangle 2"/>
          <p:cNvSpPr>
            <a:spLocks noGrp="1" noChangeArrowheads="1"/>
          </p:cNvSpPr>
          <p:nvPr>
            <p:ph type="title"/>
          </p:nvPr>
        </p:nvSpPr>
        <p:spPr/>
        <p:txBody>
          <a:bodyPr/>
          <a:lstStyle/>
          <a:p>
            <a:r>
              <a:rPr lang="en-US"/>
              <a:t>XBRL Specification History</a:t>
            </a:r>
            <a:endParaRPr lang="en-GB"/>
          </a:p>
        </p:txBody>
      </p:sp>
      <p:sp>
        <p:nvSpPr>
          <p:cNvPr id="571395" name="Rectangle 3"/>
          <p:cNvSpPr>
            <a:spLocks noGrp="1" noChangeArrowheads="1"/>
          </p:cNvSpPr>
          <p:nvPr>
            <p:ph type="body" idx="1"/>
          </p:nvPr>
        </p:nvSpPr>
        <p:spPr/>
        <p:txBody>
          <a:bodyPr/>
          <a:lstStyle/>
          <a:p>
            <a:pPr>
              <a:lnSpc>
                <a:spcPct val="79000"/>
              </a:lnSpc>
            </a:pPr>
            <a:r>
              <a:rPr lang="en-US"/>
              <a:t>Increasing resources applied</a:t>
            </a:r>
          </a:p>
          <a:p>
            <a:pPr>
              <a:lnSpc>
                <a:spcPct val="79000"/>
              </a:lnSpc>
            </a:pPr>
            <a:r>
              <a:rPr lang="en-US"/>
              <a:t>Increasingly thorough</a:t>
            </a:r>
          </a:p>
          <a:p>
            <a:pPr>
              <a:lnSpc>
                <a:spcPct val="79000"/>
              </a:lnSpc>
            </a:pPr>
            <a:r>
              <a:rPr lang="en-US"/>
              <a:t>Higher standards</a:t>
            </a:r>
          </a:p>
        </p:txBody>
      </p:sp>
      <p:sp>
        <p:nvSpPr>
          <p:cNvPr id="571396" name="Rectangle 4"/>
          <p:cNvSpPr>
            <a:spLocks noChangeArrowheads="1"/>
          </p:cNvSpPr>
          <p:nvPr/>
        </p:nvSpPr>
        <p:spPr bwMode="auto">
          <a:xfrm>
            <a:off x="1371600" y="4433888"/>
            <a:ext cx="720725" cy="579437"/>
          </a:xfrm>
          <a:prstGeom prst="rect">
            <a:avLst/>
          </a:prstGeom>
          <a:solidFill>
            <a:srgbClr val="6699FF"/>
          </a:solidFill>
          <a:ln w="9525">
            <a:solidFill>
              <a:schemeClr val="tx1"/>
            </a:solidFill>
            <a:miter lim="800000"/>
            <a:headEnd/>
            <a:tailEnd/>
          </a:ln>
          <a:effectLst/>
        </p:spPr>
        <p:txBody>
          <a:bodyPr lIns="9144" tIns="50800" rIns="9144" bIns="50800" anchor="ctr"/>
          <a:lstStyle/>
          <a:p>
            <a:pPr algn="ctr" eaLnBrk="1" hangingPunct="1"/>
            <a:r>
              <a:rPr lang="en-US" sz="1400">
                <a:solidFill>
                  <a:schemeClr val="tx2"/>
                </a:solidFill>
                <a:latin typeface="Verdana" pitchFamily="34" charset="0"/>
              </a:rPr>
              <a:t>XBRL 1.0</a:t>
            </a:r>
            <a:endParaRPr lang="en-GB" sz="1400">
              <a:solidFill>
                <a:schemeClr val="tx2"/>
              </a:solidFill>
              <a:latin typeface="Verdana" pitchFamily="34" charset="0"/>
            </a:endParaRPr>
          </a:p>
        </p:txBody>
      </p:sp>
      <p:sp>
        <p:nvSpPr>
          <p:cNvPr id="571397" name="Rectangle 5"/>
          <p:cNvSpPr>
            <a:spLocks noChangeArrowheads="1"/>
          </p:cNvSpPr>
          <p:nvPr/>
        </p:nvSpPr>
        <p:spPr bwMode="auto">
          <a:xfrm>
            <a:off x="3352800" y="4433888"/>
            <a:ext cx="720725" cy="579437"/>
          </a:xfrm>
          <a:prstGeom prst="rect">
            <a:avLst/>
          </a:prstGeom>
          <a:solidFill>
            <a:srgbClr val="6699FF"/>
          </a:solidFill>
          <a:ln w="9525">
            <a:solidFill>
              <a:schemeClr val="tx1"/>
            </a:solidFill>
            <a:miter lim="800000"/>
            <a:headEnd/>
            <a:tailEnd/>
          </a:ln>
          <a:effectLst/>
        </p:spPr>
        <p:txBody>
          <a:bodyPr lIns="9144" tIns="50800" rIns="9144" bIns="50800" anchor="ctr"/>
          <a:lstStyle/>
          <a:p>
            <a:pPr algn="ctr" eaLnBrk="1" hangingPunct="1"/>
            <a:r>
              <a:rPr lang="en-US" sz="1400">
                <a:solidFill>
                  <a:schemeClr val="tx2"/>
                </a:solidFill>
                <a:latin typeface="Verdana" pitchFamily="34" charset="0"/>
              </a:rPr>
              <a:t>XBRL 2.0</a:t>
            </a:r>
            <a:endParaRPr lang="en-GB" sz="1400">
              <a:solidFill>
                <a:schemeClr val="tx2"/>
              </a:solidFill>
              <a:latin typeface="Verdana" pitchFamily="34" charset="0"/>
            </a:endParaRPr>
          </a:p>
        </p:txBody>
      </p:sp>
      <p:sp>
        <p:nvSpPr>
          <p:cNvPr id="571398" name="Rectangle 6"/>
          <p:cNvSpPr>
            <a:spLocks noChangeArrowheads="1"/>
          </p:cNvSpPr>
          <p:nvPr/>
        </p:nvSpPr>
        <p:spPr bwMode="auto">
          <a:xfrm>
            <a:off x="5029200" y="4432300"/>
            <a:ext cx="609600" cy="584200"/>
          </a:xfrm>
          <a:prstGeom prst="rect">
            <a:avLst/>
          </a:prstGeom>
          <a:solidFill>
            <a:srgbClr val="6699FF"/>
          </a:solidFill>
          <a:ln w="9525">
            <a:solidFill>
              <a:schemeClr val="tx1"/>
            </a:solidFill>
            <a:miter lim="800000"/>
            <a:headEnd/>
            <a:tailEnd/>
          </a:ln>
          <a:effectLst/>
        </p:spPr>
        <p:txBody>
          <a:bodyPr lIns="9144" tIns="50800" rIns="9144" bIns="50800" anchor="ctr"/>
          <a:lstStyle/>
          <a:p>
            <a:pPr algn="ctr" eaLnBrk="1" hangingPunct="1"/>
            <a:r>
              <a:rPr lang="en-US" sz="1400">
                <a:solidFill>
                  <a:schemeClr val="tx2"/>
                </a:solidFill>
                <a:latin typeface="Verdana" pitchFamily="34" charset="0"/>
              </a:rPr>
              <a:t>XBRL 2.0a</a:t>
            </a:r>
            <a:endParaRPr lang="en-GB" sz="1400">
              <a:solidFill>
                <a:schemeClr val="tx2"/>
              </a:solidFill>
              <a:latin typeface="Verdana" pitchFamily="34" charset="0"/>
            </a:endParaRPr>
          </a:p>
        </p:txBody>
      </p:sp>
      <p:sp>
        <p:nvSpPr>
          <p:cNvPr id="571399" name="Rectangle 7"/>
          <p:cNvSpPr>
            <a:spLocks noChangeArrowheads="1"/>
          </p:cNvSpPr>
          <p:nvPr/>
        </p:nvSpPr>
        <p:spPr bwMode="auto">
          <a:xfrm>
            <a:off x="152400" y="4433888"/>
            <a:ext cx="685800" cy="579437"/>
          </a:xfrm>
          <a:prstGeom prst="rect">
            <a:avLst/>
          </a:prstGeom>
          <a:solidFill>
            <a:srgbClr val="6699FF"/>
          </a:solidFill>
          <a:ln w="9525">
            <a:solidFill>
              <a:schemeClr val="tx1"/>
            </a:solidFill>
            <a:miter lim="800000"/>
            <a:headEnd/>
            <a:tailEnd/>
          </a:ln>
          <a:effectLst/>
        </p:spPr>
        <p:txBody>
          <a:bodyPr lIns="9144" tIns="50800" rIns="9144" bIns="50800" anchor="ctr"/>
          <a:lstStyle/>
          <a:p>
            <a:pPr algn="ctr" eaLnBrk="1" hangingPunct="1"/>
            <a:r>
              <a:rPr lang="en-US" sz="1400">
                <a:solidFill>
                  <a:schemeClr val="tx2"/>
                </a:solidFill>
                <a:latin typeface="Verdana" pitchFamily="34" charset="0"/>
              </a:rPr>
              <a:t>XFRML</a:t>
            </a:r>
            <a:endParaRPr lang="en-GB" sz="1400">
              <a:solidFill>
                <a:schemeClr val="tx2"/>
              </a:solidFill>
              <a:latin typeface="Verdana" pitchFamily="34" charset="0"/>
            </a:endParaRPr>
          </a:p>
        </p:txBody>
      </p:sp>
      <p:sp>
        <p:nvSpPr>
          <p:cNvPr id="571400" name="Rectangle 8"/>
          <p:cNvSpPr>
            <a:spLocks noChangeArrowheads="1"/>
          </p:cNvSpPr>
          <p:nvPr/>
        </p:nvSpPr>
        <p:spPr bwMode="auto">
          <a:xfrm>
            <a:off x="5715000" y="4432300"/>
            <a:ext cx="990600" cy="584200"/>
          </a:xfrm>
          <a:prstGeom prst="rect">
            <a:avLst/>
          </a:prstGeom>
          <a:solidFill>
            <a:srgbClr val="6699FF"/>
          </a:solidFill>
          <a:ln w="9525">
            <a:solidFill>
              <a:schemeClr val="tx1"/>
            </a:solidFill>
            <a:miter lim="800000"/>
            <a:headEnd/>
            <a:tailEnd/>
          </a:ln>
          <a:effectLst/>
        </p:spPr>
        <p:txBody>
          <a:bodyPr lIns="9144" tIns="50800" rIns="9144" bIns="50800" anchor="ctr"/>
          <a:lstStyle/>
          <a:p>
            <a:pPr algn="ctr" eaLnBrk="1" hangingPunct="1"/>
            <a:r>
              <a:rPr lang="en-US" sz="1400">
                <a:solidFill>
                  <a:schemeClr val="tx2"/>
                </a:solidFill>
                <a:latin typeface="Verdana" pitchFamily="34" charset="0"/>
              </a:rPr>
              <a:t>Tulip</a:t>
            </a:r>
            <a:endParaRPr lang="en-GB" sz="1400">
              <a:solidFill>
                <a:schemeClr val="tx2"/>
              </a:solidFill>
              <a:latin typeface="Verdana" pitchFamily="34" charset="0"/>
            </a:endParaRPr>
          </a:p>
        </p:txBody>
      </p:sp>
      <p:sp>
        <p:nvSpPr>
          <p:cNvPr id="571401" name="Rectangle 9"/>
          <p:cNvSpPr>
            <a:spLocks noChangeArrowheads="1"/>
          </p:cNvSpPr>
          <p:nvPr/>
        </p:nvSpPr>
        <p:spPr bwMode="auto">
          <a:xfrm>
            <a:off x="6781800" y="4432300"/>
            <a:ext cx="533400" cy="584200"/>
          </a:xfrm>
          <a:prstGeom prst="rect">
            <a:avLst/>
          </a:prstGeom>
          <a:solidFill>
            <a:srgbClr val="6699FF"/>
          </a:solidFill>
          <a:ln w="9525">
            <a:solidFill>
              <a:schemeClr val="tx1"/>
            </a:solidFill>
            <a:miter lim="800000"/>
            <a:headEnd/>
            <a:tailEnd/>
          </a:ln>
          <a:effectLst/>
        </p:spPr>
        <p:txBody>
          <a:bodyPr lIns="9144" tIns="50800" rIns="9144" bIns="50800" anchor="ctr"/>
          <a:lstStyle/>
          <a:p>
            <a:pPr algn="ctr" eaLnBrk="1" hangingPunct="1"/>
            <a:r>
              <a:rPr lang="en-US" sz="1400">
                <a:solidFill>
                  <a:schemeClr val="tx2"/>
                </a:solidFill>
                <a:latin typeface="Verdana" pitchFamily="34" charset="0"/>
              </a:rPr>
              <a:t>XBRL</a:t>
            </a:r>
          </a:p>
          <a:p>
            <a:pPr algn="ctr" eaLnBrk="1" hangingPunct="1"/>
            <a:r>
              <a:rPr lang="en-US" sz="1400">
                <a:solidFill>
                  <a:schemeClr val="tx2"/>
                </a:solidFill>
                <a:latin typeface="Verdana" pitchFamily="34" charset="0"/>
              </a:rPr>
              <a:t>2.1</a:t>
            </a:r>
            <a:endParaRPr lang="en-GB" sz="1400">
              <a:solidFill>
                <a:schemeClr val="tx2"/>
              </a:solidFill>
              <a:latin typeface="Verdana" pitchFamily="34" charset="0"/>
            </a:endParaRPr>
          </a:p>
        </p:txBody>
      </p:sp>
      <p:sp>
        <p:nvSpPr>
          <p:cNvPr id="571402" name="Line 10"/>
          <p:cNvSpPr>
            <a:spLocks noChangeShapeType="1"/>
          </p:cNvSpPr>
          <p:nvPr/>
        </p:nvSpPr>
        <p:spPr bwMode="auto">
          <a:xfrm>
            <a:off x="381000" y="5334000"/>
            <a:ext cx="8686800" cy="0"/>
          </a:xfrm>
          <a:prstGeom prst="line">
            <a:avLst/>
          </a:prstGeom>
          <a:noFill/>
          <a:ln w="38100">
            <a:solidFill>
              <a:schemeClr val="tx1"/>
            </a:solidFill>
            <a:round/>
            <a:headEnd type="oval" w="med" len="med"/>
            <a:tailEnd type="triangle" w="med" len="med"/>
          </a:ln>
          <a:effectLst/>
        </p:spPr>
        <p:txBody>
          <a:bodyPr anchor="ctr">
            <a:spAutoFit/>
          </a:bodyPr>
          <a:lstStyle/>
          <a:p>
            <a:endParaRPr lang="en-US"/>
          </a:p>
        </p:txBody>
      </p:sp>
      <p:sp>
        <p:nvSpPr>
          <p:cNvPr id="571403" name="Text Box 11"/>
          <p:cNvSpPr txBox="1">
            <a:spLocks noChangeArrowheads="1"/>
          </p:cNvSpPr>
          <p:nvPr/>
        </p:nvSpPr>
        <p:spPr bwMode="auto">
          <a:xfrm>
            <a:off x="155575" y="5664200"/>
            <a:ext cx="531813" cy="304800"/>
          </a:xfrm>
          <a:prstGeom prst="rect">
            <a:avLst/>
          </a:prstGeom>
          <a:noFill/>
          <a:ln w="9525">
            <a:noFill/>
            <a:miter lim="800000"/>
            <a:headEnd/>
            <a:tailEnd/>
          </a:ln>
          <a:effectLst/>
        </p:spPr>
        <p:txBody>
          <a:bodyPr wrap="none" lIns="0" rIns="0">
            <a:spAutoFit/>
          </a:bodyPr>
          <a:lstStyle/>
          <a:p>
            <a:pPr algn="ctr" eaLnBrk="1" hangingPunct="1"/>
            <a:r>
              <a:rPr lang="en-US" sz="1400">
                <a:latin typeface="Verdana" pitchFamily="34" charset="0"/>
              </a:rPr>
              <a:t>10/99</a:t>
            </a:r>
            <a:endParaRPr lang="en-GB" sz="1400">
              <a:latin typeface="Verdana" pitchFamily="34" charset="0"/>
            </a:endParaRPr>
          </a:p>
        </p:txBody>
      </p:sp>
      <p:sp>
        <p:nvSpPr>
          <p:cNvPr id="571404" name="Text Box 12"/>
          <p:cNvSpPr txBox="1">
            <a:spLocks noChangeArrowheads="1"/>
          </p:cNvSpPr>
          <p:nvPr/>
        </p:nvSpPr>
        <p:spPr bwMode="auto">
          <a:xfrm>
            <a:off x="1371600" y="5664200"/>
            <a:ext cx="419100" cy="304800"/>
          </a:xfrm>
          <a:prstGeom prst="rect">
            <a:avLst/>
          </a:prstGeom>
          <a:noFill/>
          <a:ln w="9525">
            <a:noFill/>
            <a:miter lim="800000"/>
            <a:headEnd/>
            <a:tailEnd/>
          </a:ln>
          <a:effectLst/>
        </p:spPr>
        <p:txBody>
          <a:bodyPr wrap="none" lIns="0" rIns="0">
            <a:spAutoFit/>
          </a:bodyPr>
          <a:lstStyle/>
          <a:p>
            <a:pPr algn="ctr" eaLnBrk="1" hangingPunct="1"/>
            <a:r>
              <a:rPr lang="en-US" sz="1400">
                <a:latin typeface="Verdana" pitchFamily="34" charset="0"/>
              </a:rPr>
              <a:t>6/00</a:t>
            </a:r>
            <a:endParaRPr lang="en-GB" sz="1400">
              <a:latin typeface="Verdana" pitchFamily="34" charset="0"/>
            </a:endParaRPr>
          </a:p>
        </p:txBody>
      </p:sp>
      <p:sp>
        <p:nvSpPr>
          <p:cNvPr id="571405" name="Text Box 13"/>
          <p:cNvSpPr txBox="1">
            <a:spLocks noChangeArrowheads="1"/>
          </p:cNvSpPr>
          <p:nvPr/>
        </p:nvSpPr>
        <p:spPr bwMode="auto">
          <a:xfrm>
            <a:off x="3506788" y="5664200"/>
            <a:ext cx="531812" cy="304800"/>
          </a:xfrm>
          <a:prstGeom prst="rect">
            <a:avLst/>
          </a:prstGeom>
          <a:noFill/>
          <a:ln w="9525">
            <a:noFill/>
            <a:miter lim="800000"/>
            <a:headEnd/>
            <a:tailEnd/>
          </a:ln>
          <a:effectLst/>
        </p:spPr>
        <p:txBody>
          <a:bodyPr wrap="none" lIns="0" rIns="0">
            <a:spAutoFit/>
          </a:bodyPr>
          <a:lstStyle/>
          <a:p>
            <a:pPr algn="ctr" eaLnBrk="1" hangingPunct="1"/>
            <a:r>
              <a:rPr lang="en-US" sz="1400">
                <a:latin typeface="Verdana" pitchFamily="34" charset="0"/>
              </a:rPr>
              <a:t>12/01</a:t>
            </a:r>
            <a:endParaRPr lang="en-GB" sz="1400">
              <a:latin typeface="Verdana" pitchFamily="34" charset="0"/>
            </a:endParaRPr>
          </a:p>
        </p:txBody>
      </p:sp>
      <p:sp>
        <p:nvSpPr>
          <p:cNvPr id="571406" name="Line 14"/>
          <p:cNvSpPr>
            <a:spLocks noChangeShapeType="1"/>
          </p:cNvSpPr>
          <p:nvPr/>
        </p:nvSpPr>
        <p:spPr bwMode="auto">
          <a:xfrm>
            <a:off x="7315200" y="5105400"/>
            <a:ext cx="0" cy="1219200"/>
          </a:xfrm>
          <a:prstGeom prst="line">
            <a:avLst/>
          </a:prstGeom>
          <a:noFill/>
          <a:ln w="9525">
            <a:solidFill>
              <a:schemeClr val="tx1"/>
            </a:solidFill>
            <a:round/>
            <a:headEnd/>
            <a:tailEnd/>
          </a:ln>
          <a:effectLst/>
        </p:spPr>
        <p:txBody>
          <a:bodyPr anchor="ctr">
            <a:spAutoFit/>
          </a:bodyPr>
          <a:lstStyle/>
          <a:p>
            <a:endParaRPr lang="en-US"/>
          </a:p>
        </p:txBody>
      </p:sp>
      <p:sp>
        <p:nvSpPr>
          <p:cNvPr id="571407" name="Line 15"/>
          <p:cNvSpPr>
            <a:spLocks noChangeShapeType="1"/>
          </p:cNvSpPr>
          <p:nvPr/>
        </p:nvSpPr>
        <p:spPr bwMode="auto">
          <a:xfrm>
            <a:off x="4114800" y="5105400"/>
            <a:ext cx="0" cy="1219200"/>
          </a:xfrm>
          <a:prstGeom prst="line">
            <a:avLst/>
          </a:prstGeom>
          <a:noFill/>
          <a:ln w="9525">
            <a:solidFill>
              <a:schemeClr val="tx1"/>
            </a:solidFill>
            <a:round/>
            <a:headEnd/>
            <a:tailEnd/>
          </a:ln>
          <a:effectLst/>
        </p:spPr>
        <p:txBody>
          <a:bodyPr anchor="ctr">
            <a:spAutoFit/>
          </a:bodyPr>
          <a:lstStyle/>
          <a:p>
            <a:endParaRPr lang="en-US"/>
          </a:p>
        </p:txBody>
      </p:sp>
      <p:sp>
        <p:nvSpPr>
          <p:cNvPr id="571408" name="Line 16"/>
          <p:cNvSpPr>
            <a:spLocks noChangeShapeType="1"/>
          </p:cNvSpPr>
          <p:nvPr/>
        </p:nvSpPr>
        <p:spPr bwMode="auto">
          <a:xfrm flipH="1">
            <a:off x="2514600" y="5029200"/>
            <a:ext cx="0" cy="1295400"/>
          </a:xfrm>
          <a:prstGeom prst="line">
            <a:avLst/>
          </a:prstGeom>
          <a:noFill/>
          <a:ln w="9525">
            <a:solidFill>
              <a:schemeClr val="tx1"/>
            </a:solidFill>
            <a:round/>
            <a:headEnd/>
            <a:tailEnd/>
          </a:ln>
          <a:effectLst/>
        </p:spPr>
        <p:txBody>
          <a:bodyPr anchor="ctr">
            <a:spAutoFit/>
          </a:bodyPr>
          <a:lstStyle/>
          <a:p>
            <a:endParaRPr lang="en-US"/>
          </a:p>
        </p:txBody>
      </p:sp>
      <p:sp>
        <p:nvSpPr>
          <p:cNvPr id="571409" name="Line 17"/>
          <p:cNvSpPr>
            <a:spLocks noChangeShapeType="1"/>
          </p:cNvSpPr>
          <p:nvPr/>
        </p:nvSpPr>
        <p:spPr bwMode="auto">
          <a:xfrm>
            <a:off x="914400" y="5105400"/>
            <a:ext cx="0" cy="1219200"/>
          </a:xfrm>
          <a:prstGeom prst="line">
            <a:avLst/>
          </a:prstGeom>
          <a:noFill/>
          <a:ln w="9525">
            <a:solidFill>
              <a:schemeClr val="tx1"/>
            </a:solidFill>
            <a:round/>
            <a:headEnd/>
            <a:tailEnd/>
          </a:ln>
          <a:effectLst/>
        </p:spPr>
        <p:txBody>
          <a:bodyPr anchor="ctr">
            <a:spAutoFit/>
          </a:bodyPr>
          <a:lstStyle/>
          <a:p>
            <a:endParaRPr lang="en-US"/>
          </a:p>
        </p:txBody>
      </p:sp>
      <p:sp>
        <p:nvSpPr>
          <p:cNvPr id="571410" name="Line 18"/>
          <p:cNvSpPr>
            <a:spLocks noChangeShapeType="1"/>
          </p:cNvSpPr>
          <p:nvPr/>
        </p:nvSpPr>
        <p:spPr bwMode="auto">
          <a:xfrm>
            <a:off x="5715000" y="5105400"/>
            <a:ext cx="0" cy="1143000"/>
          </a:xfrm>
          <a:prstGeom prst="line">
            <a:avLst/>
          </a:prstGeom>
          <a:noFill/>
          <a:ln w="9525">
            <a:solidFill>
              <a:schemeClr val="tx1"/>
            </a:solidFill>
            <a:round/>
            <a:headEnd/>
            <a:tailEnd/>
          </a:ln>
          <a:effectLst/>
        </p:spPr>
        <p:txBody>
          <a:bodyPr anchor="ctr">
            <a:spAutoFit/>
          </a:bodyPr>
          <a:lstStyle/>
          <a:p>
            <a:endParaRPr lang="en-US"/>
          </a:p>
        </p:txBody>
      </p:sp>
      <p:sp>
        <p:nvSpPr>
          <p:cNvPr id="571411" name="Text Box 19"/>
          <p:cNvSpPr txBox="1">
            <a:spLocks noChangeArrowheads="1"/>
          </p:cNvSpPr>
          <p:nvPr/>
        </p:nvSpPr>
        <p:spPr bwMode="auto">
          <a:xfrm>
            <a:off x="6705600" y="5638800"/>
            <a:ext cx="531813" cy="304800"/>
          </a:xfrm>
          <a:prstGeom prst="rect">
            <a:avLst/>
          </a:prstGeom>
          <a:noFill/>
          <a:ln w="9525">
            <a:noFill/>
            <a:miter lim="800000"/>
            <a:headEnd/>
            <a:tailEnd/>
          </a:ln>
          <a:effectLst/>
        </p:spPr>
        <p:txBody>
          <a:bodyPr wrap="none" lIns="0" rIns="0">
            <a:spAutoFit/>
          </a:bodyPr>
          <a:lstStyle/>
          <a:p>
            <a:pPr algn="ctr" eaLnBrk="1" hangingPunct="1"/>
            <a:r>
              <a:rPr lang="en-US" sz="1400">
                <a:latin typeface="Verdana" pitchFamily="34" charset="0"/>
              </a:rPr>
              <a:t>12/03</a:t>
            </a:r>
            <a:endParaRPr lang="en-GB" sz="1400">
              <a:latin typeface="Verdana" pitchFamily="34" charset="0"/>
            </a:endParaRPr>
          </a:p>
        </p:txBody>
      </p:sp>
      <p:sp>
        <p:nvSpPr>
          <p:cNvPr id="571412" name="Text Box 20"/>
          <p:cNvSpPr txBox="1">
            <a:spLocks noChangeArrowheads="1"/>
          </p:cNvSpPr>
          <p:nvPr/>
        </p:nvSpPr>
        <p:spPr bwMode="auto">
          <a:xfrm>
            <a:off x="5792788" y="5638800"/>
            <a:ext cx="419100" cy="304800"/>
          </a:xfrm>
          <a:prstGeom prst="rect">
            <a:avLst/>
          </a:prstGeom>
          <a:noFill/>
          <a:ln w="9525">
            <a:noFill/>
            <a:miter lim="800000"/>
            <a:headEnd/>
            <a:tailEnd/>
          </a:ln>
          <a:effectLst/>
        </p:spPr>
        <p:txBody>
          <a:bodyPr wrap="none" lIns="0" rIns="0">
            <a:spAutoFit/>
          </a:bodyPr>
          <a:lstStyle/>
          <a:p>
            <a:pPr algn="ctr" eaLnBrk="1" hangingPunct="1"/>
            <a:r>
              <a:rPr lang="en-US" sz="1400">
                <a:latin typeface="Verdana" pitchFamily="34" charset="0"/>
              </a:rPr>
              <a:t>1/03</a:t>
            </a:r>
            <a:endParaRPr lang="en-GB" sz="1400">
              <a:latin typeface="Verdana" pitchFamily="34" charset="0"/>
            </a:endParaRPr>
          </a:p>
        </p:txBody>
      </p:sp>
      <p:sp>
        <p:nvSpPr>
          <p:cNvPr id="571413" name="Text Box 21"/>
          <p:cNvSpPr txBox="1">
            <a:spLocks noChangeArrowheads="1"/>
          </p:cNvSpPr>
          <p:nvPr/>
        </p:nvSpPr>
        <p:spPr bwMode="auto">
          <a:xfrm>
            <a:off x="5030788" y="5664200"/>
            <a:ext cx="531812" cy="304800"/>
          </a:xfrm>
          <a:prstGeom prst="rect">
            <a:avLst/>
          </a:prstGeom>
          <a:noFill/>
          <a:ln w="9525">
            <a:noFill/>
            <a:miter lim="800000"/>
            <a:headEnd/>
            <a:tailEnd/>
          </a:ln>
          <a:effectLst/>
        </p:spPr>
        <p:txBody>
          <a:bodyPr wrap="none" lIns="0" rIns="0">
            <a:spAutoFit/>
          </a:bodyPr>
          <a:lstStyle/>
          <a:p>
            <a:pPr algn="ctr" eaLnBrk="1" hangingPunct="1"/>
            <a:r>
              <a:rPr lang="en-US" sz="1400">
                <a:latin typeface="Verdana" pitchFamily="34" charset="0"/>
              </a:rPr>
              <a:t>11/02</a:t>
            </a:r>
            <a:endParaRPr lang="en-GB" sz="1400">
              <a:latin typeface="Verdana" pitchFamily="34" charset="0"/>
            </a:endParaRPr>
          </a:p>
        </p:txBody>
      </p:sp>
      <p:sp>
        <p:nvSpPr>
          <p:cNvPr id="571414" name="Rectangle 22"/>
          <p:cNvSpPr>
            <a:spLocks noChangeArrowheads="1"/>
          </p:cNvSpPr>
          <p:nvPr/>
        </p:nvSpPr>
        <p:spPr bwMode="auto">
          <a:xfrm>
            <a:off x="1905000" y="3765550"/>
            <a:ext cx="685800" cy="527050"/>
          </a:xfrm>
          <a:prstGeom prst="rect">
            <a:avLst/>
          </a:prstGeom>
          <a:solidFill>
            <a:srgbClr val="CCFFCC"/>
          </a:solidFill>
          <a:ln w="9525">
            <a:solidFill>
              <a:schemeClr val="tx1"/>
            </a:solidFill>
            <a:miter lim="800000"/>
            <a:headEnd/>
            <a:tailEnd/>
          </a:ln>
          <a:effectLst/>
        </p:spPr>
        <p:txBody>
          <a:bodyPr lIns="9144" rIns="9144" anchor="ctr">
            <a:spAutoFit/>
          </a:bodyPr>
          <a:lstStyle/>
          <a:p>
            <a:pPr algn="ctr" eaLnBrk="1" hangingPunct="1"/>
            <a:r>
              <a:rPr lang="en-US" sz="1400">
                <a:latin typeface="Verdana" pitchFamily="34" charset="0"/>
              </a:rPr>
              <a:t>Boston</a:t>
            </a:r>
          </a:p>
          <a:p>
            <a:pPr algn="ctr" eaLnBrk="1" hangingPunct="1"/>
            <a:r>
              <a:rPr lang="en-US" sz="1400">
                <a:latin typeface="Verdana" pitchFamily="34" charset="0"/>
              </a:rPr>
              <a:t>Mtg.</a:t>
            </a:r>
            <a:endParaRPr lang="en-GB" sz="1400">
              <a:latin typeface="Verdana" pitchFamily="34" charset="0"/>
            </a:endParaRPr>
          </a:p>
        </p:txBody>
      </p:sp>
      <p:sp>
        <p:nvSpPr>
          <p:cNvPr id="571415" name="Text Box 23"/>
          <p:cNvSpPr txBox="1">
            <a:spLocks noChangeArrowheads="1"/>
          </p:cNvSpPr>
          <p:nvPr/>
        </p:nvSpPr>
        <p:spPr bwMode="auto">
          <a:xfrm>
            <a:off x="1905000" y="5664200"/>
            <a:ext cx="531813" cy="304800"/>
          </a:xfrm>
          <a:prstGeom prst="rect">
            <a:avLst/>
          </a:prstGeom>
          <a:noFill/>
          <a:ln w="9525">
            <a:noFill/>
            <a:miter lim="800000"/>
            <a:headEnd/>
            <a:tailEnd/>
          </a:ln>
          <a:effectLst/>
        </p:spPr>
        <p:txBody>
          <a:bodyPr wrap="none" lIns="0" rIns="0">
            <a:spAutoFit/>
          </a:bodyPr>
          <a:lstStyle/>
          <a:p>
            <a:pPr algn="ctr" eaLnBrk="1" hangingPunct="1"/>
            <a:r>
              <a:rPr lang="en-US" sz="1400">
                <a:latin typeface="Verdana" pitchFamily="34" charset="0"/>
              </a:rPr>
              <a:t>12/00</a:t>
            </a:r>
            <a:endParaRPr lang="en-GB" sz="1400">
              <a:latin typeface="Verdana" pitchFamily="34" charset="0"/>
            </a:endParaRPr>
          </a:p>
        </p:txBody>
      </p:sp>
      <p:sp>
        <p:nvSpPr>
          <p:cNvPr id="571416" name="Rectangle 24"/>
          <p:cNvSpPr>
            <a:spLocks noChangeArrowheads="1"/>
          </p:cNvSpPr>
          <p:nvPr/>
        </p:nvSpPr>
        <p:spPr bwMode="auto">
          <a:xfrm>
            <a:off x="5562600" y="3765550"/>
            <a:ext cx="685800" cy="527050"/>
          </a:xfrm>
          <a:prstGeom prst="rect">
            <a:avLst/>
          </a:prstGeom>
          <a:solidFill>
            <a:srgbClr val="CCFFCC"/>
          </a:solidFill>
          <a:ln w="9525">
            <a:solidFill>
              <a:schemeClr val="tx1"/>
            </a:solidFill>
            <a:miter lim="800000"/>
            <a:headEnd/>
            <a:tailEnd/>
          </a:ln>
          <a:effectLst/>
        </p:spPr>
        <p:txBody>
          <a:bodyPr lIns="9144" rIns="9144" anchor="ctr">
            <a:spAutoFit/>
          </a:bodyPr>
          <a:lstStyle/>
          <a:p>
            <a:pPr algn="ctr" eaLnBrk="1" hangingPunct="1"/>
            <a:r>
              <a:rPr lang="en-US" sz="1400">
                <a:latin typeface="Verdana" pitchFamily="34" charset="0"/>
              </a:rPr>
              <a:t>Tampa</a:t>
            </a:r>
          </a:p>
          <a:p>
            <a:pPr algn="ctr" eaLnBrk="1" hangingPunct="1"/>
            <a:r>
              <a:rPr lang="en-US" sz="1400">
                <a:latin typeface="Verdana" pitchFamily="34" charset="0"/>
              </a:rPr>
              <a:t>Mtg.</a:t>
            </a:r>
            <a:endParaRPr lang="en-GB" sz="1400">
              <a:latin typeface="Verdana" pitchFamily="34" charset="0"/>
            </a:endParaRPr>
          </a:p>
        </p:txBody>
      </p:sp>
      <p:sp>
        <p:nvSpPr>
          <p:cNvPr id="571417" name="Rectangle 25"/>
          <p:cNvSpPr>
            <a:spLocks noChangeArrowheads="1"/>
          </p:cNvSpPr>
          <p:nvPr/>
        </p:nvSpPr>
        <p:spPr bwMode="auto">
          <a:xfrm>
            <a:off x="2743200" y="3765550"/>
            <a:ext cx="838200" cy="527050"/>
          </a:xfrm>
          <a:prstGeom prst="rect">
            <a:avLst/>
          </a:prstGeom>
          <a:solidFill>
            <a:srgbClr val="CCFFCC"/>
          </a:solidFill>
          <a:ln w="9525">
            <a:solidFill>
              <a:schemeClr val="tx1"/>
            </a:solidFill>
            <a:miter lim="800000"/>
            <a:headEnd/>
            <a:tailEnd/>
          </a:ln>
          <a:effectLst/>
        </p:spPr>
        <p:txBody>
          <a:bodyPr lIns="9144" rIns="9144" anchor="ctr">
            <a:spAutoFit/>
          </a:bodyPr>
          <a:lstStyle/>
          <a:p>
            <a:pPr algn="ctr" eaLnBrk="1" hangingPunct="1"/>
            <a:r>
              <a:rPr lang="en-US" sz="1400">
                <a:latin typeface="Verdana" pitchFamily="34" charset="0"/>
              </a:rPr>
              <a:t>XML</a:t>
            </a:r>
          </a:p>
          <a:p>
            <a:pPr algn="ctr" eaLnBrk="1" hangingPunct="1"/>
            <a:r>
              <a:rPr lang="en-US" sz="1400">
                <a:latin typeface="Verdana" pitchFamily="34" charset="0"/>
              </a:rPr>
              <a:t>Schema</a:t>
            </a:r>
            <a:endParaRPr lang="en-GB" sz="1400">
              <a:latin typeface="Verdana" pitchFamily="34" charset="0"/>
            </a:endParaRPr>
          </a:p>
        </p:txBody>
      </p:sp>
      <p:sp>
        <p:nvSpPr>
          <p:cNvPr id="571418" name="Text Box 26"/>
          <p:cNvSpPr txBox="1">
            <a:spLocks noChangeArrowheads="1"/>
          </p:cNvSpPr>
          <p:nvPr/>
        </p:nvSpPr>
        <p:spPr bwMode="auto">
          <a:xfrm>
            <a:off x="2971800" y="5664200"/>
            <a:ext cx="419100" cy="304800"/>
          </a:xfrm>
          <a:prstGeom prst="rect">
            <a:avLst/>
          </a:prstGeom>
          <a:noFill/>
          <a:ln w="9525">
            <a:noFill/>
            <a:miter lim="800000"/>
            <a:headEnd/>
            <a:tailEnd/>
          </a:ln>
          <a:effectLst/>
        </p:spPr>
        <p:txBody>
          <a:bodyPr wrap="none" lIns="0" rIns="0">
            <a:spAutoFit/>
          </a:bodyPr>
          <a:lstStyle/>
          <a:p>
            <a:pPr algn="ctr" eaLnBrk="1" hangingPunct="1"/>
            <a:r>
              <a:rPr lang="en-US" sz="1400">
                <a:latin typeface="Verdana" pitchFamily="34" charset="0"/>
              </a:rPr>
              <a:t>5/01</a:t>
            </a:r>
            <a:endParaRPr lang="en-GB" sz="1400">
              <a:latin typeface="Verdana" pitchFamily="34" charset="0"/>
            </a:endParaRPr>
          </a:p>
        </p:txBody>
      </p:sp>
      <p:sp>
        <p:nvSpPr>
          <p:cNvPr id="571419" name="Rectangle 27"/>
          <p:cNvSpPr>
            <a:spLocks noChangeArrowheads="1"/>
          </p:cNvSpPr>
          <p:nvPr/>
        </p:nvSpPr>
        <p:spPr bwMode="auto">
          <a:xfrm>
            <a:off x="6400800" y="2870200"/>
            <a:ext cx="914400" cy="739775"/>
          </a:xfrm>
          <a:prstGeom prst="rect">
            <a:avLst/>
          </a:prstGeom>
          <a:solidFill>
            <a:srgbClr val="CCFFCC"/>
          </a:solidFill>
          <a:ln w="9525">
            <a:solidFill>
              <a:schemeClr val="tx1"/>
            </a:solidFill>
            <a:miter lim="800000"/>
            <a:headEnd/>
            <a:tailEnd/>
          </a:ln>
          <a:effectLst/>
        </p:spPr>
        <p:txBody>
          <a:bodyPr lIns="9144" rIns="9144" anchor="ctr">
            <a:spAutoFit/>
          </a:bodyPr>
          <a:lstStyle/>
          <a:p>
            <a:pPr algn="ctr" eaLnBrk="1" hangingPunct="1"/>
            <a:r>
              <a:rPr lang="en-US" sz="1400">
                <a:latin typeface="Verdana" pitchFamily="34" charset="0"/>
              </a:rPr>
              <a:t>External</a:t>
            </a:r>
          </a:p>
          <a:p>
            <a:pPr algn="ctr" eaLnBrk="1" hangingPunct="1"/>
            <a:r>
              <a:rPr lang="en-US" sz="1400">
                <a:latin typeface="Verdana" pitchFamily="34" charset="0"/>
              </a:rPr>
              <a:t>Deadline on 2.1</a:t>
            </a:r>
            <a:endParaRPr lang="en-GB" sz="1400">
              <a:latin typeface="Verdana" pitchFamily="34" charset="0"/>
            </a:endParaRPr>
          </a:p>
        </p:txBody>
      </p:sp>
      <p:sp>
        <p:nvSpPr>
          <p:cNvPr id="571420" name="Rectangle 28"/>
          <p:cNvSpPr>
            <a:spLocks noChangeArrowheads="1"/>
          </p:cNvSpPr>
          <p:nvPr/>
        </p:nvSpPr>
        <p:spPr bwMode="auto">
          <a:xfrm>
            <a:off x="3048000" y="3079750"/>
            <a:ext cx="990600" cy="527050"/>
          </a:xfrm>
          <a:prstGeom prst="rect">
            <a:avLst/>
          </a:prstGeom>
          <a:solidFill>
            <a:srgbClr val="CCFFCC"/>
          </a:solidFill>
          <a:ln w="9525">
            <a:solidFill>
              <a:schemeClr val="tx1"/>
            </a:solidFill>
            <a:miter lim="800000"/>
            <a:headEnd/>
            <a:tailEnd/>
          </a:ln>
          <a:effectLst/>
        </p:spPr>
        <p:txBody>
          <a:bodyPr lIns="9144" rIns="9144" anchor="ctr">
            <a:spAutoFit/>
          </a:bodyPr>
          <a:lstStyle/>
          <a:p>
            <a:pPr algn="ctr" eaLnBrk="1" hangingPunct="1"/>
            <a:r>
              <a:rPr lang="en-US" sz="1400">
                <a:latin typeface="Verdana" pitchFamily="34" charset="0"/>
              </a:rPr>
              <a:t>XML</a:t>
            </a:r>
          </a:p>
          <a:p>
            <a:pPr algn="ctr" eaLnBrk="1" hangingPunct="1"/>
            <a:r>
              <a:rPr lang="en-US" sz="1400">
                <a:latin typeface="Verdana" pitchFamily="34" charset="0"/>
              </a:rPr>
              <a:t>Linking</a:t>
            </a:r>
            <a:endParaRPr lang="en-GB" sz="1400">
              <a:latin typeface="Verdana" pitchFamily="34" charset="0"/>
            </a:endParaRPr>
          </a:p>
        </p:txBody>
      </p:sp>
      <p:sp>
        <p:nvSpPr>
          <p:cNvPr id="571421" name="Text Box 29"/>
          <p:cNvSpPr txBox="1">
            <a:spLocks noChangeArrowheads="1"/>
          </p:cNvSpPr>
          <p:nvPr/>
        </p:nvSpPr>
        <p:spPr bwMode="auto">
          <a:xfrm>
            <a:off x="1600200" y="6238875"/>
            <a:ext cx="450850" cy="304800"/>
          </a:xfrm>
          <a:prstGeom prst="rect">
            <a:avLst/>
          </a:prstGeom>
          <a:noFill/>
          <a:ln w="9525">
            <a:noFill/>
            <a:miter lim="800000"/>
            <a:headEnd/>
            <a:tailEnd/>
          </a:ln>
          <a:effectLst/>
        </p:spPr>
        <p:txBody>
          <a:bodyPr wrap="none" lIns="0" rIns="0">
            <a:spAutoFit/>
          </a:bodyPr>
          <a:lstStyle/>
          <a:p>
            <a:pPr eaLnBrk="1" hangingPunct="1"/>
            <a:r>
              <a:rPr lang="en-US" sz="1400">
                <a:latin typeface="Verdana" pitchFamily="34" charset="0"/>
              </a:rPr>
              <a:t>2000</a:t>
            </a:r>
            <a:endParaRPr lang="en-GB" sz="1400">
              <a:latin typeface="Verdana" pitchFamily="34" charset="0"/>
            </a:endParaRPr>
          </a:p>
        </p:txBody>
      </p:sp>
      <p:sp>
        <p:nvSpPr>
          <p:cNvPr id="571422" name="Text Box 30"/>
          <p:cNvSpPr txBox="1">
            <a:spLocks noChangeArrowheads="1"/>
          </p:cNvSpPr>
          <p:nvPr/>
        </p:nvSpPr>
        <p:spPr bwMode="auto">
          <a:xfrm>
            <a:off x="3200400" y="6238875"/>
            <a:ext cx="450850" cy="304800"/>
          </a:xfrm>
          <a:prstGeom prst="rect">
            <a:avLst/>
          </a:prstGeom>
          <a:noFill/>
          <a:ln w="9525">
            <a:noFill/>
            <a:miter lim="800000"/>
            <a:headEnd/>
            <a:tailEnd/>
          </a:ln>
          <a:effectLst/>
        </p:spPr>
        <p:txBody>
          <a:bodyPr wrap="none" lIns="0" rIns="0">
            <a:spAutoFit/>
          </a:bodyPr>
          <a:lstStyle/>
          <a:p>
            <a:pPr eaLnBrk="1" hangingPunct="1"/>
            <a:r>
              <a:rPr lang="en-US" sz="1400">
                <a:latin typeface="Verdana" pitchFamily="34" charset="0"/>
              </a:rPr>
              <a:t>2001</a:t>
            </a:r>
            <a:endParaRPr lang="en-GB" sz="1400">
              <a:latin typeface="Verdana" pitchFamily="34" charset="0"/>
            </a:endParaRPr>
          </a:p>
        </p:txBody>
      </p:sp>
      <p:sp>
        <p:nvSpPr>
          <p:cNvPr id="571423" name="Text Box 31"/>
          <p:cNvSpPr txBox="1">
            <a:spLocks noChangeArrowheads="1"/>
          </p:cNvSpPr>
          <p:nvPr/>
        </p:nvSpPr>
        <p:spPr bwMode="auto">
          <a:xfrm>
            <a:off x="4800600" y="6238875"/>
            <a:ext cx="450850" cy="304800"/>
          </a:xfrm>
          <a:prstGeom prst="rect">
            <a:avLst/>
          </a:prstGeom>
          <a:noFill/>
          <a:ln w="9525">
            <a:noFill/>
            <a:miter lim="800000"/>
            <a:headEnd/>
            <a:tailEnd/>
          </a:ln>
          <a:effectLst/>
        </p:spPr>
        <p:txBody>
          <a:bodyPr wrap="none" lIns="0" rIns="0">
            <a:spAutoFit/>
          </a:bodyPr>
          <a:lstStyle/>
          <a:p>
            <a:pPr eaLnBrk="1" hangingPunct="1"/>
            <a:r>
              <a:rPr lang="en-US" sz="1400">
                <a:latin typeface="Verdana" pitchFamily="34" charset="0"/>
              </a:rPr>
              <a:t>2002</a:t>
            </a:r>
            <a:endParaRPr lang="en-GB" sz="1400">
              <a:latin typeface="Verdana" pitchFamily="34" charset="0"/>
            </a:endParaRPr>
          </a:p>
        </p:txBody>
      </p:sp>
      <p:sp>
        <p:nvSpPr>
          <p:cNvPr id="571424" name="Text Box 32"/>
          <p:cNvSpPr txBox="1">
            <a:spLocks noChangeArrowheads="1"/>
          </p:cNvSpPr>
          <p:nvPr/>
        </p:nvSpPr>
        <p:spPr bwMode="auto">
          <a:xfrm>
            <a:off x="6400800" y="6238875"/>
            <a:ext cx="450850" cy="304800"/>
          </a:xfrm>
          <a:prstGeom prst="rect">
            <a:avLst/>
          </a:prstGeom>
          <a:noFill/>
          <a:ln w="9525">
            <a:noFill/>
            <a:miter lim="800000"/>
            <a:headEnd/>
            <a:tailEnd/>
          </a:ln>
          <a:effectLst/>
        </p:spPr>
        <p:txBody>
          <a:bodyPr wrap="none" lIns="0" rIns="0">
            <a:spAutoFit/>
          </a:bodyPr>
          <a:lstStyle/>
          <a:p>
            <a:pPr eaLnBrk="1" hangingPunct="1"/>
            <a:r>
              <a:rPr lang="en-US" sz="1400">
                <a:latin typeface="Verdana" pitchFamily="34" charset="0"/>
              </a:rPr>
              <a:t>2003</a:t>
            </a:r>
            <a:endParaRPr lang="en-GB" sz="1400">
              <a:latin typeface="Verdana" pitchFamily="34" charset="0"/>
            </a:endParaRPr>
          </a:p>
        </p:txBody>
      </p:sp>
      <p:pic>
        <p:nvPicPr>
          <p:cNvPr id="571425" name="Picture 33" descr="j0078717"/>
          <p:cNvPicPr preferRelativeResize="0">
            <a:picLocks noChangeAspect="1" noChangeArrowheads="1"/>
          </p:cNvPicPr>
          <p:nvPr/>
        </p:nvPicPr>
        <p:blipFill>
          <a:blip r:embed="rId2" cstate="print"/>
          <a:srcRect/>
          <a:stretch>
            <a:fillRect/>
          </a:stretch>
        </p:blipFill>
        <p:spPr bwMode="auto">
          <a:xfrm>
            <a:off x="381000" y="3733800"/>
            <a:ext cx="296863" cy="592138"/>
          </a:xfrm>
          <a:prstGeom prst="rect">
            <a:avLst/>
          </a:prstGeom>
          <a:noFill/>
        </p:spPr>
      </p:pic>
      <p:pic>
        <p:nvPicPr>
          <p:cNvPr id="571426" name="Picture 34" descr="j0078717"/>
          <p:cNvPicPr preferRelativeResize="0">
            <a:picLocks noChangeAspect="1" noChangeArrowheads="1"/>
          </p:cNvPicPr>
          <p:nvPr/>
        </p:nvPicPr>
        <p:blipFill>
          <a:blip r:embed="rId2" cstate="print"/>
          <a:srcRect/>
          <a:stretch>
            <a:fillRect/>
          </a:stretch>
        </p:blipFill>
        <p:spPr bwMode="auto">
          <a:xfrm>
            <a:off x="1608138" y="3733800"/>
            <a:ext cx="296862" cy="592138"/>
          </a:xfrm>
          <a:prstGeom prst="rect">
            <a:avLst/>
          </a:prstGeom>
          <a:noFill/>
        </p:spPr>
      </p:pic>
      <p:pic>
        <p:nvPicPr>
          <p:cNvPr id="571427" name="Picture 35" descr="j0078717"/>
          <p:cNvPicPr preferRelativeResize="0">
            <a:picLocks noChangeAspect="1" noChangeArrowheads="1"/>
          </p:cNvPicPr>
          <p:nvPr/>
        </p:nvPicPr>
        <p:blipFill>
          <a:blip r:embed="rId2" cstate="print"/>
          <a:srcRect/>
          <a:stretch>
            <a:fillRect/>
          </a:stretch>
        </p:blipFill>
        <p:spPr bwMode="auto">
          <a:xfrm>
            <a:off x="1303338" y="3733800"/>
            <a:ext cx="296862" cy="592138"/>
          </a:xfrm>
          <a:prstGeom prst="rect">
            <a:avLst/>
          </a:prstGeom>
          <a:noFill/>
        </p:spPr>
      </p:pic>
      <p:pic>
        <p:nvPicPr>
          <p:cNvPr id="571428" name="Picture 36" descr="j0078717"/>
          <p:cNvPicPr preferRelativeResize="0">
            <a:picLocks noChangeAspect="1" noChangeArrowheads="1"/>
          </p:cNvPicPr>
          <p:nvPr/>
        </p:nvPicPr>
        <p:blipFill>
          <a:blip r:embed="rId2" cstate="print"/>
          <a:srcRect/>
          <a:stretch>
            <a:fillRect/>
          </a:stretch>
        </p:blipFill>
        <p:spPr bwMode="auto">
          <a:xfrm>
            <a:off x="3657600" y="3733800"/>
            <a:ext cx="296863" cy="592138"/>
          </a:xfrm>
          <a:prstGeom prst="rect">
            <a:avLst/>
          </a:prstGeom>
          <a:noFill/>
        </p:spPr>
      </p:pic>
      <p:pic>
        <p:nvPicPr>
          <p:cNvPr id="571429" name="Picture 37" descr="j0078717"/>
          <p:cNvPicPr preferRelativeResize="0">
            <a:picLocks noChangeAspect="1" noChangeArrowheads="1"/>
          </p:cNvPicPr>
          <p:nvPr/>
        </p:nvPicPr>
        <p:blipFill>
          <a:blip r:embed="rId2" cstate="print"/>
          <a:srcRect/>
          <a:stretch>
            <a:fillRect/>
          </a:stretch>
        </p:blipFill>
        <p:spPr bwMode="auto">
          <a:xfrm>
            <a:off x="4876800" y="3733800"/>
            <a:ext cx="296863" cy="592138"/>
          </a:xfrm>
          <a:prstGeom prst="rect">
            <a:avLst/>
          </a:prstGeom>
          <a:noFill/>
        </p:spPr>
      </p:pic>
      <p:pic>
        <p:nvPicPr>
          <p:cNvPr id="571430" name="Picture 38" descr="j0078717"/>
          <p:cNvPicPr preferRelativeResize="0">
            <a:picLocks noChangeAspect="1" noChangeArrowheads="1"/>
          </p:cNvPicPr>
          <p:nvPr/>
        </p:nvPicPr>
        <p:blipFill>
          <a:blip r:embed="rId2" cstate="print"/>
          <a:srcRect/>
          <a:stretch>
            <a:fillRect/>
          </a:stretch>
        </p:blipFill>
        <p:spPr bwMode="auto">
          <a:xfrm>
            <a:off x="7162800" y="3733800"/>
            <a:ext cx="296863" cy="592138"/>
          </a:xfrm>
          <a:prstGeom prst="rect">
            <a:avLst/>
          </a:prstGeom>
          <a:noFill/>
        </p:spPr>
      </p:pic>
      <p:pic>
        <p:nvPicPr>
          <p:cNvPr id="571431" name="Picture 39" descr="j0078717"/>
          <p:cNvPicPr preferRelativeResize="0">
            <a:picLocks noChangeAspect="1" noChangeArrowheads="1"/>
          </p:cNvPicPr>
          <p:nvPr/>
        </p:nvPicPr>
        <p:blipFill>
          <a:blip r:embed="rId2" cstate="print"/>
          <a:srcRect/>
          <a:stretch>
            <a:fillRect/>
          </a:stretch>
        </p:blipFill>
        <p:spPr bwMode="auto">
          <a:xfrm>
            <a:off x="6934200" y="3733800"/>
            <a:ext cx="296863" cy="592138"/>
          </a:xfrm>
          <a:prstGeom prst="rect">
            <a:avLst/>
          </a:prstGeom>
          <a:noFill/>
        </p:spPr>
      </p:pic>
      <p:pic>
        <p:nvPicPr>
          <p:cNvPr id="571432" name="Picture 40" descr="j0078717"/>
          <p:cNvPicPr preferRelativeResize="0">
            <a:picLocks noChangeAspect="1" noChangeArrowheads="1"/>
          </p:cNvPicPr>
          <p:nvPr/>
        </p:nvPicPr>
        <p:blipFill>
          <a:blip r:embed="rId2" cstate="print"/>
          <a:srcRect/>
          <a:stretch>
            <a:fillRect/>
          </a:stretch>
        </p:blipFill>
        <p:spPr bwMode="auto">
          <a:xfrm>
            <a:off x="6705600" y="3733800"/>
            <a:ext cx="296863" cy="592138"/>
          </a:xfrm>
          <a:prstGeom prst="rect">
            <a:avLst/>
          </a:prstGeom>
          <a:noFill/>
        </p:spPr>
      </p:pic>
      <p:pic>
        <p:nvPicPr>
          <p:cNvPr id="571433" name="Picture 41" descr="j0078717"/>
          <p:cNvPicPr preferRelativeResize="0">
            <a:picLocks noChangeAspect="1" noChangeArrowheads="1"/>
          </p:cNvPicPr>
          <p:nvPr/>
        </p:nvPicPr>
        <p:blipFill>
          <a:blip r:embed="rId2" cstate="print"/>
          <a:srcRect/>
          <a:stretch>
            <a:fillRect/>
          </a:stretch>
        </p:blipFill>
        <p:spPr bwMode="auto">
          <a:xfrm>
            <a:off x="6477000" y="3733800"/>
            <a:ext cx="296863" cy="592138"/>
          </a:xfrm>
          <a:prstGeom prst="rect">
            <a:avLst/>
          </a:prstGeom>
          <a:noFill/>
        </p:spPr>
      </p:pic>
      <p:pic>
        <p:nvPicPr>
          <p:cNvPr id="571434" name="Picture 42" descr="j0078717"/>
          <p:cNvPicPr preferRelativeResize="0">
            <a:picLocks noChangeAspect="1" noChangeArrowheads="1"/>
          </p:cNvPicPr>
          <p:nvPr/>
        </p:nvPicPr>
        <p:blipFill>
          <a:blip r:embed="rId2" cstate="print"/>
          <a:srcRect/>
          <a:stretch>
            <a:fillRect/>
          </a:stretch>
        </p:blipFill>
        <p:spPr bwMode="auto">
          <a:xfrm>
            <a:off x="6248400" y="3733800"/>
            <a:ext cx="296863" cy="592138"/>
          </a:xfrm>
          <a:prstGeom prst="rect">
            <a:avLst/>
          </a:prstGeom>
          <a:noFill/>
        </p:spPr>
      </p:pic>
      <p:pic>
        <p:nvPicPr>
          <p:cNvPr id="571435" name="Picture 43" descr="j0078717"/>
          <p:cNvPicPr preferRelativeResize="0">
            <a:picLocks noChangeAspect="1" noChangeArrowheads="1"/>
          </p:cNvPicPr>
          <p:nvPr/>
        </p:nvPicPr>
        <p:blipFill>
          <a:blip r:embed="rId2" cstate="print"/>
          <a:srcRect/>
          <a:stretch>
            <a:fillRect/>
          </a:stretch>
        </p:blipFill>
        <p:spPr bwMode="auto">
          <a:xfrm>
            <a:off x="3962400" y="3733800"/>
            <a:ext cx="296863" cy="592138"/>
          </a:xfrm>
          <a:prstGeom prst="rect">
            <a:avLst/>
          </a:prstGeom>
          <a:noFill/>
        </p:spPr>
      </p:pic>
      <p:sp>
        <p:nvSpPr>
          <p:cNvPr id="571436" name="Line 44"/>
          <p:cNvSpPr>
            <a:spLocks noChangeShapeType="1"/>
          </p:cNvSpPr>
          <p:nvPr/>
        </p:nvSpPr>
        <p:spPr bwMode="auto">
          <a:xfrm>
            <a:off x="8915400" y="5105400"/>
            <a:ext cx="0" cy="1219200"/>
          </a:xfrm>
          <a:prstGeom prst="line">
            <a:avLst/>
          </a:prstGeom>
          <a:noFill/>
          <a:ln w="9525">
            <a:solidFill>
              <a:schemeClr val="tx1"/>
            </a:solidFill>
            <a:round/>
            <a:headEnd/>
            <a:tailEnd/>
          </a:ln>
          <a:effectLst/>
        </p:spPr>
        <p:txBody>
          <a:bodyPr anchor="ctr">
            <a:spAutoFit/>
          </a:bodyPr>
          <a:lstStyle/>
          <a:p>
            <a:endParaRPr lang="en-US"/>
          </a:p>
        </p:txBody>
      </p:sp>
      <p:sp>
        <p:nvSpPr>
          <p:cNvPr id="571437" name="Text Box 45"/>
          <p:cNvSpPr txBox="1">
            <a:spLocks noChangeArrowheads="1"/>
          </p:cNvSpPr>
          <p:nvPr/>
        </p:nvSpPr>
        <p:spPr bwMode="auto">
          <a:xfrm>
            <a:off x="7854950" y="6248400"/>
            <a:ext cx="450850" cy="304800"/>
          </a:xfrm>
          <a:prstGeom prst="rect">
            <a:avLst/>
          </a:prstGeom>
          <a:noFill/>
          <a:ln w="9525">
            <a:noFill/>
            <a:miter lim="800000"/>
            <a:headEnd/>
            <a:tailEnd/>
          </a:ln>
          <a:effectLst/>
        </p:spPr>
        <p:txBody>
          <a:bodyPr wrap="none" lIns="0" rIns="0">
            <a:spAutoFit/>
          </a:bodyPr>
          <a:lstStyle/>
          <a:p>
            <a:pPr eaLnBrk="1" hangingPunct="1"/>
            <a:r>
              <a:rPr lang="en-US" sz="1400">
                <a:latin typeface="Verdana" pitchFamily="34" charset="0"/>
              </a:rPr>
              <a:t>2004</a:t>
            </a:r>
            <a:endParaRPr lang="en-GB" sz="1400">
              <a:latin typeface="Verdana" pitchFamily="34" charset="0"/>
            </a:endParaRPr>
          </a:p>
        </p:txBody>
      </p:sp>
      <p:sp>
        <p:nvSpPr>
          <p:cNvPr id="571438" name="Rectangle 46"/>
          <p:cNvSpPr>
            <a:spLocks noChangeArrowheads="1"/>
          </p:cNvSpPr>
          <p:nvPr/>
        </p:nvSpPr>
        <p:spPr bwMode="auto">
          <a:xfrm>
            <a:off x="8382000" y="3759200"/>
            <a:ext cx="533400" cy="584200"/>
          </a:xfrm>
          <a:prstGeom prst="rect">
            <a:avLst/>
          </a:prstGeom>
          <a:solidFill>
            <a:srgbClr val="6699FF"/>
          </a:solidFill>
          <a:ln w="9525">
            <a:solidFill>
              <a:schemeClr val="tx1"/>
            </a:solidFill>
            <a:miter lim="800000"/>
            <a:headEnd/>
            <a:tailEnd/>
          </a:ln>
          <a:effectLst/>
        </p:spPr>
        <p:txBody>
          <a:bodyPr lIns="9144" tIns="50800" rIns="9144" bIns="50800" anchor="ctr"/>
          <a:lstStyle/>
          <a:p>
            <a:pPr algn="ctr" eaLnBrk="1" hangingPunct="1"/>
            <a:r>
              <a:rPr lang="en-US" sz="1400">
                <a:solidFill>
                  <a:schemeClr val="tx2"/>
                </a:solidFill>
                <a:latin typeface="Verdana" pitchFamily="34" charset="0"/>
              </a:rPr>
              <a:t>FRTA</a:t>
            </a:r>
          </a:p>
          <a:p>
            <a:pPr algn="ctr" eaLnBrk="1" hangingPunct="1"/>
            <a:r>
              <a:rPr lang="en-US" sz="1400">
                <a:solidFill>
                  <a:schemeClr val="tx2"/>
                </a:solidFill>
                <a:latin typeface="Verdana" pitchFamily="34" charset="0"/>
              </a:rPr>
              <a:t>1.0</a:t>
            </a:r>
            <a:endParaRPr lang="en-GB" sz="1400">
              <a:solidFill>
                <a:schemeClr val="tx2"/>
              </a:solidFill>
              <a:latin typeface="Verdana" pitchFamily="34" charset="0"/>
            </a:endParaRPr>
          </a:p>
        </p:txBody>
      </p:sp>
      <p:sp>
        <p:nvSpPr>
          <p:cNvPr id="571439" name="Rectangle 47"/>
          <p:cNvSpPr>
            <a:spLocks noChangeArrowheads="1"/>
          </p:cNvSpPr>
          <p:nvPr/>
        </p:nvSpPr>
        <p:spPr bwMode="auto">
          <a:xfrm>
            <a:off x="8382000" y="3073400"/>
            <a:ext cx="533400" cy="584200"/>
          </a:xfrm>
          <a:prstGeom prst="rect">
            <a:avLst/>
          </a:prstGeom>
          <a:solidFill>
            <a:srgbClr val="6699FF"/>
          </a:solidFill>
          <a:ln w="9525">
            <a:solidFill>
              <a:schemeClr val="tx1"/>
            </a:solidFill>
            <a:miter lim="800000"/>
            <a:headEnd/>
            <a:tailEnd/>
          </a:ln>
          <a:effectLst/>
        </p:spPr>
        <p:txBody>
          <a:bodyPr lIns="9144" tIns="50800" rIns="9144" bIns="50800" anchor="ctr"/>
          <a:lstStyle/>
          <a:p>
            <a:pPr algn="ctr" eaLnBrk="1" hangingPunct="1"/>
            <a:r>
              <a:rPr lang="en-US" sz="1400">
                <a:solidFill>
                  <a:schemeClr val="tx2"/>
                </a:solidFill>
                <a:latin typeface="Verdana" pitchFamily="34" charset="0"/>
              </a:rPr>
              <a:t>FRIS</a:t>
            </a:r>
          </a:p>
          <a:p>
            <a:pPr algn="ctr" eaLnBrk="1" hangingPunct="1"/>
            <a:r>
              <a:rPr lang="en-US" sz="1400">
                <a:solidFill>
                  <a:schemeClr val="tx2"/>
                </a:solidFill>
                <a:latin typeface="Verdana" pitchFamily="34" charset="0"/>
              </a:rPr>
              <a:t>1.0</a:t>
            </a:r>
            <a:endParaRPr lang="en-GB" sz="1400">
              <a:solidFill>
                <a:schemeClr val="tx2"/>
              </a:solidFill>
              <a:latin typeface="Verdana" pitchFamily="34" charset="0"/>
            </a:endParaRPr>
          </a:p>
        </p:txBody>
      </p:sp>
      <p:pic>
        <p:nvPicPr>
          <p:cNvPr id="571440" name="Picture 48" descr="j0078717"/>
          <p:cNvPicPr preferRelativeResize="0">
            <a:picLocks noChangeAspect="1" noChangeArrowheads="1"/>
          </p:cNvPicPr>
          <p:nvPr/>
        </p:nvPicPr>
        <p:blipFill>
          <a:blip r:embed="rId2" cstate="print"/>
          <a:srcRect/>
          <a:stretch>
            <a:fillRect/>
          </a:stretch>
        </p:blipFill>
        <p:spPr bwMode="auto">
          <a:xfrm>
            <a:off x="7391400" y="3733800"/>
            <a:ext cx="296863" cy="592138"/>
          </a:xfrm>
          <a:prstGeom prst="rect">
            <a:avLst/>
          </a:prstGeom>
          <a:noFill/>
        </p:spPr>
      </p:pic>
      <p:pic>
        <p:nvPicPr>
          <p:cNvPr id="571441" name="Picture 49" descr="j0078717"/>
          <p:cNvPicPr preferRelativeResize="0">
            <a:picLocks noChangeAspect="1" noChangeArrowheads="1"/>
          </p:cNvPicPr>
          <p:nvPr/>
        </p:nvPicPr>
        <p:blipFill>
          <a:blip r:embed="rId2" cstate="print"/>
          <a:srcRect/>
          <a:stretch>
            <a:fillRect/>
          </a:stretch>
        </p:blipFill>
        <p:spPr bwMode="auto">
          <a:xfrm>
            <a:off x="7620000" y="3733800"/>
            <a:ext cx="296863" cy="592138"/>
          </a:xfrm>
          <a:prstGeom prst="rect">
            <a:avLst/>
          </a:prstGeom>
          <a:noFill/>
        </p:spPr>
      </p:pic>
      <p:pic>
        <p:nvPicPr>
          <p:cNvPr id="571442" name="Picture 50" descr="j0078717"/>
          <p:cNvPicPr preferRelativeResize="0">
            <a:picLocks noChangeAspect="1" noChangeArrowheads="1"/>
          </p:cNvPicPr>
          <p:nvPr/>
        </p:nvPicPr>
        <p:blipFill>
          <a:blip r:embed="rId2" cstate="print"/>
          <a:srcRect/>
          <a:stretch>
            <a:fillRect/>
          </a:stretch>
        </p:blipFill>
        <p:spPr bwMode="auto">
          <a:xfrm>
            <a:off x="7848600" y="3733800"/>
            <a:ext cx="296863" cy="592138"/>
          </a:xfrm>
          <a:prstGeom prst="rect">
            <a:avLst/>
          </a:prstGeom>
          <a:noFill/>
        </p:spPr>
      </p:pic>
      <p:pic>
        <p:nvPicPr>
          <p:cNvPr id="571443" name="Picture 51" descr="j0078717"/>
          <p:cNvPicPr preferRelativeResize="0">
            <a:picLocks noChangeAspect="1" noChangeArrowheads="1"/>
          </p:cNvPicPr>
          <p:nvPr/>
        </p:nvPicPr>
        <p:blipFill>
          <a:blip r:embed="rId2" cstate="print"/>
          <a:srcRect/>
          <a:stretch>
            <a:fillRect/>
          </a:stretch>
        </p:blipFill>
        <p:spPr bwMode="auto">
          <a:xfrm>
            <a:off x="8077200" y="3733800"/>
            <a:ext cx="296863" cy="592138"/>
          </a:xfrm>
          <a:prstGeom prst="rect">
            <a:avLst/>
          </a:prstGeom>
          <a:noFill/>
        </p:spPr>
      </p:pic>
      <p:sp>
        <p:nvSpPr>
          <p:cNvPr id="571444" name="Rectangle 52"/>
          <p:cNvSpPr>
            <a:spLocks noChangeArrowheads="1"/>
          </p:cNvSpPr>
          <p:nvPr/>
        </p:nvSpPr>
        <p:spPr bwMode="auto">
          <a:xfrm>
            <a:off x="8382000" y="4419600"/>
            <a:ext cx="533400" cy="584200"/>
          </a:xfrm>
          <a:prstGeom prst="rect">
            <a:avLst/>
          </a:prstGeom>
          <a:solidFill>
            <a:srgbClr val="6699FF"/>
          </a:solidFill>
          <a:ln w="9525">
            <a:solidFill>
              <a:schemeClr val="tx1"/>
            </a:solidFill>
            <a:miter lim="800000"/>
            <a:headEnd/>
            <a:tailEnd/>
          </a:ln>
          <a:effectLst/>
        </p:spPr>
        <p:txBody>
          <a:bodyPr lIns="9144" tIns="50800" rIns="9144" bIns="50800" anchor="ctr"/>
          <a:lstStyle/>
          <a:p>
            <a:pPr algn="ctr" eaLnBrk="1" hangingPunct="1"/>
            <a:r>
              <a:rPr lang="en-US" sz="1400">
                <a:solidFill>
                  <a:schemeClr val="tx2"/>
                </a:solidFill>
                <a:latin typeface="Verdana" pitchFamily="34" charset="0"/>
              </a:rPr>
              <a:t>LRR</a:t>
            </a:r>
          </a:p>
          <a:p>
            <a:pPr algn="ctr" eaLnBrk="1" hangingPunct="1"/>
            <a:r>
              <a:rPr lang="en-US" sz="1400">
                <a:solidFill>
                  <a:schemeClr val="tx2"/>
                </a:solidFill>
                <a:latin typeface="Verdana" pitchFamily="34" charset="0"/>
              </a:rPr>
              <a:t>1.0</a:t>
            </a:r>
            <a:endParaRPr lang="en-GB" sz="1400">
              <a:solidFill>
                <a:schemeClr val="tx2"/>
              </a:solidFill>
              <a:latin typeface="Verdana" pitchFamily="34" charset="0"/>
            </a:endParaRPr>
          </a:p>
        </p:txBody>
      </p:sp>
      <p:sp>
        <p:nvSpPr>
          <p:cNvPr id="571445" name="Text Box 53"/>
          <p:cNvSpPr txBox="1">
            <a:spLocks noChangeArrowheads="1"/>
          </p:cNvSpPr>
          <p:nvPr/>
        </p:nvSpPr>
        <p:spPr bwMode="auto">
          <a:xfrm>
            <a:off x="8305800" y="5562600"/>
            <a:ext cx="531813" cy="304800"/>
          </a:xfrm>
          <a:prstGeom prst="rect">
            <a:avLst/>
          </a:prstGeom>
          <a:noFill/>
          <a:ln w="9525">
            <a:noFill/>
            <a:miter lim="800000"/>
            <a:headEnd/>
            <a:tailEnd/>
          </a:ln>
          <a:effectLst/>
        </p:spPr>
        <p:txBody>
          <a:bodyPr wrap="none" lIns="0" rIns="0">
            <a:spAutoFit/>
          </a:bodyPr>
          <a:lstStyle/>
          <a:p>
            <a:pPr algn="ctr" eaLnBrk="1" hangingPunct="1"/>
            <a:r>
              <a:rPr lang="en-US" sz="1400">
                <a:latin typeface="Verdana" pitchFamily="34" charset="0"/>
              </a:rPr>
              <a:t>12/04</a:t>
            </a:r>
            <a:endParaRPr lang="en-GB" sz="1400">
              <a:latin typeface="Verdana" pitchFamily="34" charset="0"/>
            </a:endParaRPr>
          </a:p>
        </p:txBody>
      </p:sp>
      <p:pic>
        <p:nvPicPr>
          <p:cNvPr id="571446" name="Picture 54" descr="j0078717"/>
          <p:cNvPicPr preferRelativeResize="0">
            <a:picLocks noChangeAspect="1" noChangeArrowheads="1"/>
          </p:cNvPicPr>
          <p:nvPr/>
        </p:nvPicPr>
        <p:blipFill>
          <a:blip r:embed="rId2" cstate="print"/>
          <a:srcRect/>
          <a:stretch>
            <a:fillRect/>
          </a:stretch>
        </p:blipFill>
        <p:spPr bwMode="auto">
          <a:xfrm>
            <a:off x="8077200" y="3048000"/>
            <a:ext cx="296863" cy="592138"/>
          </a:xfrm>
          <a:prstGeom prst="rect">
            <a:avLst/>
          </a:prstGeom>
          <a:noFill/>
        </p:spPr>
      </p:pic>
      <p:pic>
        <p:nvPicPr>
          <p:cNvPr id="571447" name="Picture 55" descr="j0078717"/>
          <p:cNvPicPr preferRelativeResize="0">
            <a:picLocks noChangeAspect="1" noChangeArrowheads="1"/>
          </p:cNvPicPr>
          <p:nvPr/>
        </p:nvPicPr>
        <p:blipFill>
          <a:blip r:embed="rId2" cstate="print"/>
          <a:srcRect/>
          <a:stretch>
            <a:fillRect/>
          </a:stretch>
        </p:blipFill>
        <p:spPr bwMode="auto">
          <a:xfrm>
            <a:off x="8077200" y="4360863"/>
            <a:ext cx="296863" cy="592137"/>
          </a:xfrm>
          <a:prstGeom prst="rect">
            <a:avLst/>
          </a:prstGeom>
          <a:noFill/>
        </p:spPr>
      </p:pic>
      <p:pic>
        <p:nvPicPr>
          <p:cNvPr id="571448" name="Picture 56" descr="j0078717"/>
          <p:cNvPicPr preferRelativeResize="0">
            <a:picLocks noChangeAspect="1" noChangeArrowheads="1"/>
          </p:cNvPicPr>
          <p:nvPr/>
        </p:nvPicPr>
        <p:blipFill>
          <a:blip r:embed="rId2" cstate="print"/>
          <a:srcRect/>
          <a:stretch>
            <a:fillRect/>
          </a:stretch>
        </p:blipFill>
        <p:spPr bwMode="auto">
          <a:xfrm>
            <a:off x="7848600" y="3048000"/>
            <a:ext cx="296863" cy="592138"/>
          </a:xfrm>
          <a:prstGeom prst="rect">
            <a:avLst/>
          </a:prstGeom>
          <a:noFill/>
        </p:spPr>
      </p:pic>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2"/>
          <p:cNvSpPr>
            <a:spLocks noGrp="1" noChangeArrowheads="1"/>
          </p:cNvSpPr>
          <p:nvPr>
            <p:ph type="title"/>
          </p:nvPr>
        </p:nvSpPr>
        <p:spPr/>
        <p:txBody>
          <a:bodyPr/>
          <a:lstStyle/>
          <a:p>
            <a:r>
              <a:rPr lang="en-US"/>
              <a:t>XBRL 2.1 Documents</a:t>
            </a:r>
            <a:endParaRPr lang="en-GB"/>
          </a:p>
        </p:txBody>
      </p:sp>
      <p:sp>
        <p:nvSpPr>
          <p:cNvPr id="572419" name="AutoShape 3"/>
          <p:cNvSpPr>
            <a:spLocks noChangeArrowheads="1"/>
          </p:cNvSpPr>
          <p:nvPr/>
        </p:nvSpPr>
        <p:spPr bwMode="auto">
          <a:xfrm>
            <a:off x="838200" y="3733800"/>
            <a:ext cx="1905000" cy="2438400"/>
          </a:xfrm>
          <a:prstGeom prst="foldedCorner">
            <a:avLst>
              <a:gd name="adj" fmla="val 12500"/>
            </a:avLst>
          </a:prstGeom>
          <a:solidFill>
            <a:srgbClr val="CCFFCC"/>
          </a:solidFill>
          <a:ln w="9525">
            <a:solidFill>
              <a:schemeClr val="tx1"/>
            </a:solidFill>
            <a:round/>
            <a:headEnd/>
            <a:tailEnd/>
          </a:ln>
          <a:effectLst/>
        </p:spPr>
        <p:txBody>
          <a:bodyPr/>
          <a:lstStyle/>
          <a:p>
            <a:pPr eaLnBrk="1" hangingPunct="1"/>
            <a:r>
              <a:rPr lang="en-US" sz="1600">
                <a:latin typeface="Arial" charset="0"/>
              </a:rPr>
              <a:t>XBRL 2.1</a:t>
            </a:r>
          </a:p>
          <a:p>
            <a:pPr eaLnBrk="1" hangingPunct="1"/>
            <a:r>
              <a:rPr lang="en-US" sz="1600">
                <a:latin typeface="Arial" charset="0"/>
              </a:rPr>
              <a:t>Specification</a:t>
            </a:r>
          </a:p>
          <a:p>
            <a:pPr eaLnBrk="1" hangingPunct="1"/>
            <a:r>
              <a:rPr lang="en-US" sz="1600">
                <a:latin typeface="Arial" charset="0"/>
              </a:rPr>
              <a:t>2003-12-31</a:t>
            </a:r>
          </a:p>
          <a:p>
            <a:pPr eaLnBrk="1" hangingPunct="1"/>
            <a:r>
              <a:rPr lang="en-US" sz="1600">
                <a:latin typeface="Arial" charset="0"/>
              </a:rPr>
              <a:t>Recommendation</a:t>
            </a:r>
            <a:endParaRPr lang="en-GB" sz="1600">
              <a:latin typeface="Arial" charset="0"/>
            </a:endParaRPr>
          </a:p>
        </p:txBody>
      </p:sp>
      <p:sp>
        <p:nvSpPr>
          <p:cNvPr id="572420" name="AutoShape 4"/>
          <p:cNvSpPr>
            <a:spLocks noChangeArrowheads="1"/>
          </p:cNvSpPr>
          <p:nvPr/>
        </p:nvSpPr>
        <p:spPr bwMode="auto">
          <a:xfrm>
            <a:off x="4191000" y="5029200"/>
            <a:ext cx="1524000" cy="1371600"/>
          </a:xfrm>
          <a:prstGeom prst="foldedCorner">
            <a:avLst>
              <a:gd name="adj" fmla="val 12500"/>
            </a:avLst>
          </a:prstGeom>
          <a:solidFill>
            <a:srgbClr val="CCFFFF"/>
          </a:solidFill>
          <a:ln w="9525">
            <a:solidFill>
              <a:schemeClr val="tx1"/>
            </a:solidFill>
            <a:round/>
            <a:headEnd/>
            <a:tailEnd/>
          </a:ln>
          <a:effectLst/>
        </p:spPr>
        <p:txBody>
          <a:bodyPr/>
          <a:lstStyle/>
          <a:p>
            <a:pPr eaLnBrk="1" hangingPunct="1"/>
            <a:r>
              <a:rPr lang="en-US" sz="1600">
                <a:latin typeface="Arial" charset="0"/>
              </a:rPr>
              <a:t>XBRL 2.1</a:t>
            </a:r>
          </a:p>
          <a:p>
            <a:pPr eaLnBrk="1" hangingPunct="1"/>
            <a:r>
              <a:rPr lang="en-US" sz="1600">
                <a:latin typeface="Arial" charset="0"/>
              </a:rPr>
              <a:t>Conformance</a:t>
            </a:r>
          </a:p>
          <a:p>
            <a:pPr eaLnBrk="1" hangingPunct="1"/>
            <a:r>
              <a:rPr lang="en-US" sz="1600">
                <a:latin typeface="Arial" charset="0"/>
              </a:rPr>
              <a:t>Suite</a:t>
            </a:r>
          </a:p>
          <a:p>
            <a:pPr eaLnBrk="1" hangingPunct="1"/>
            <a:r>
              <a:rPr lang="en-US" sz="1600">
                <a:latin typeface="Arial" charset="0"/>
              </a:rPr>
              <a:t>PWD</a:t>
            </a:r>
          </a:p>
          <a:p>
            <a:pPr eaLnBrk="1" hangingPunct="1"/>
            <a:r>
              <a:rPr lang="en-US" sz="1600">
                <a:latin typeface="Arial" charset="0"/>
              </a:rPr>
              <a:t>2003-12-31</a:t>
            </a:r>
            <a:endParaRPr lang="en-GB" sz="1600">
              <a:latin typeface="Arial" charset="0"/>
            </a:endParaRPr>
          </a:p>
        </p:txBody>
      </p:sp>
      <p:sp>
        <p:nvSpPr>
          <p:cNvPr id="572421" name="AutoShape 5"/>
          <p:cNvSpPr>
            <a:spLocks noChangeArrowheads="1"/>
          </p:cNvSpPr>
          <p:nvPr/>
        </p:nvSpPr>
        <p:spPr bwMode="auto">
          <a:xfrm>
            <a:off x="1447800" y="5181600"/>
            <a:ext cx="1295400" cy="990600"/>
          </a:xfrm>
          <a:prstGeom prst="foldedCorner">
            <a:avLst>
              <a:gd name="adj" fmla="val 12500"/>
            </a:avLst>
          </a:prstGeom>
          <a:solidFill>
            <a:srgbClr val="CCFFCC"/>
          </a:solidFill>
          <a:ln w="9525">
            <a:solidFill>
              <a:schemeClr val="tx1"/>
            </a:solidFill>
            <a:round/>
            <a:headEnd/>
            <a:tailEnd/>
          </a:ln>
          <a:effectLst/>
        </p:spPr>
        <p:txBody>
          <a:bodyPr/>
          <a:lstStyle/>
          <a:p>
            <a:pPr eaLnBrk="1" hangingPunct="1"/>
            <a:r>
              <a:rPr lang="en-US" sz="1600">
                <a:latin typeface="Arial" charset="0"/>
              </a:rPr>
              <a:t>XBRL 2.1</a:t>
            </a:r>
          </a:p>
          <a:p>
            <a:pPr eaLnBrk="1" hangingPunct="1"/>
            <a:r>
              <a:rPr lang="en-US" sz="1600">
                <a:latin typeface="Arial" charset="0"/>
              </a:rPr>
              <a:t>Schemas</a:t>
            </a:r>
          </a:p>
          <a:p>
            <a:pPr eaLnBrk="1" hangingPunct="1"/>
            <a:r>
              <a:rPr lang="en-US" sz="1600">
                <a:latin typeface="Arial" charset="0"/>
              </a:rPr>
              <a:t>2003-12-31</a:t>
            </a:r>
            <a:endParaRPr lang="en-GB" sz="1600">
              <a:latin typeface="Arial" charset="0"/>
            </a:endParaRPr>
          </a:p>
        </p:txBody>
      </p:sp>
      <p:sp>
        <p:nvSpPr>
          <p:cNvPr id="572422" name="AutoShape 6"/>
          <p:cNvSpPr>
            <a:spLocks noChangeArrowheads="1"/>
          </p:cNvSpPr>
          <p:nvPr/>
        </p:nvSpPr>
        <p:spPr bwMode="auto">
          <a:xfrm>
            <a:off x="3048000" y="1676400"/>
            <a:ext cx="2133600" cy="1147763"/>
          </a:xfrm>
          <a:prstGeom prst="foldedCorner">
            <a:avLst>
              <a:gd name="adj" fmla="val 12500"/>
            </a:avLst>
          </a:prstGeom>
          <a:solidFill>
            <a:srgbClr val="CCFFCC"/>
          </a:solidFill>
          <a:ln w="9525">
            <a:solidFill>
              <a:schemeClr val="tx1"/>
            </a:solidFill>
            <a:round/>
            <a:headEnd/>
            <a:tailEnd/>
          </a:ln>
          <a:effectLst/>
        </p:spPr>
        <p:txBody>
          <a:bodyPr/>
          <a:lstStyle/>
          <a:p>
            <a:pPr eaLnBrk="1" hangingPunct="1"/>
            <a:r>
              <a:rPr lang="en-US" sz="1600">
                <a:latin typeface="Arial" charset="0"/>
              </a:rPr>
              <a:t>FRTA 1.0</a:t>
            </a:r>
          </a:p>
          <a:p>
            <a:pPr eaLnBrk="1" hangingPunct="1"/>
            <a:r>
              <a:rPr lang="en-US" sz="1600">
                <a:latin typeface="Arial" charset="0"/>
              </a:rPr>
              <a:t>Candidate Recommendation 1</a:t>
            </a:r>
          </a:p>
          <a:p>
            <a:pPr eaLnBrk="1" hangingPunct="1"/>
            <a:r>
              <a:rPr lang="en-US" sz="1600">
                <a:latin typeface="Arial" charset="0"/>
              </a:rPr>
              <a:t>2003-12-31</a:t>
            </a:r>
            <a:endParaRPr lang="en-GB" sz="1600">
              <a:latin typeface="Arial" charset="0"/>
            </a:endParaRPr>
          </a:p>
        </p:txBody>
      </p:sp>
      <p:sp>
        <p:nvSpPr>
          <p:cNvPr id="572423" name="AutoShape 7"/>
          <p:cNvSpPr>
            <a:spLocks noChangeArrowheads="1"/>
          </p:cNvSpPr>
          <p:nvPr/>
        </p:nvSpPr>
        <p:spPr bwMode="auto">
          <a:xfrm>
            <a:off x="6705600" y="3276600"/>
            <a:ext cx="1447800" cy="1528763"/>
          </a:xfrm>
          <a:prstGeom prst="foldedCorner">
            <a:avLst>
              <a:gd name="adj" fmla="val 12500"/>
            </a:avLst>
          </a:prstGeom>
          <a:solidFill>
            <a:srgbClr val="FFFFCC"/>
          </a:solidFill>
          <a:ln w="9525">
            <a:solidFill>
              <a:schemeClr val="tx1"/>
            </a:solidFill>
            <a:round/>
            <a:headEnd/>
            <a:tailEnd/>
          </a:ln>
          <a:effectLst/>
        </p:spPr>
        <p:txBody>
          <a:bodyPr/>
          <a:lstStyle/>
          <a:p>
            <a:pPr eaLnBrk="1" hangingPunct="1"/>
            <a:r>
              <a:rPr lang="en-US" sz="1600">
                <a:latin typeface="Arial" charset="0"/>
              </a:rPr>
              <a:t>XBRL 2.1 Spec Primer</a:t>
            </a:r>
          </a:p>
          <a:p>
            <a:pPr eaLnBrk="1" hangingPunct="1"/>
            <a:r>
              <a:rPr lang="en-US" sz="1600">
                <a:latin typeface="Arial" charset="0"/>
              </a:rPr>
              <a:t>Internal Working Draft</a:t>
            </a:r>
          </a:p>
          <a:p>
            <a:pPr eaLnBrk="1" hangingPunct="1"/>
            <a:r>
              <a:rPr lang="en-US" sz="1600">
                <a:latin typeface="Arial" charset="0"/>
              </a:rPr>
              <a:t>2004-11-14</a:t>
            </a:r>
            <a:endParaRPr lang="en-GB" sz="1600">
              <a:latin typeface="Arial" charset="0"/>
            </a:endParaRPr>
          </a:p>
        </p:txBody>
      </p:sp>
      <p:cxnSp>
        <p:nvCxnSpPr>
          <p:cNvPr id="572424" name="AutoShape 8"/>
          <p:cNvCxnSpPr>
            <a:cxnSpLocks noChangeShapeType="1"/>
            <a:stCxn id="572419" idx="3"/>
            <a:endCxn id="572420" idx="1"/>
          </p:cNvCxnSpPr>
          <p:nvPr/>
        </p:nvCxnSpPr>
        <p:spPr bwMode="auto">
          <a:xfrm>
            <a:off x="2743200" y="4953000"/>
            <a:ext cx="1447800" cy="762000"/>
          </a:xfrm>
          <a:prstGeom prst="curvedConnector3">
            <a:avLst>
              <a:gd name="adj1" fmla="val 50000"/>
            </a:avLst>
          </a:prstGeom>
          <a:noFill/>
          <a:ln w="9525">
            <a:solidFill>
              <a:schemeClr val="tx1"/>
            </a:solidFill>
            <a:round/>
            <a:headEnd/>
            <a:tailEnd type="triangle" w="med" len="med"/>
          </a:ln>
          <a:effectLst/>
        </p:spPr>
      </p:cxnSp>
      <p:cxnSp>
        <p:nvCxnSpPr>
          <p:cNvPr id="572425" name="AutoShape 9"/>
          <p:cNvCxnSpPr>
            <a:cxnSpLocks noChangeShapeType="1"/>
            <a:stCxn id="572419" idx="0"/>
            <a:endCxn id="572422" idx="1"/>
          </p:cNvCxnSpPr>
          <p:nvPr/>
        </p:nvCxnSpPr>
        <p:spPr bwMode="auto">
          <a:xfrm rot="16200000">
            <a:off x="1677987" y="2363788"/>
            <a:ext cx="1482725" cy="1257300"/>
          </a:xfrm>
          <a:prstGeom prst="curvedConnector2">
            <a:avLst/>
          </a:prstGeom>
          <a:noFill/>
          <a:ln w="9525">
            <a:solidFill>
              <a:schemeClr val="tx1"/>
            </a:solidFill>
            <a:round/>
            <a:headEnd type="triangle" w="med" len="med"/>
            <a:tailEnd/>
          </a:ln>
          <a:effectLst/>
        </p:spPr>
      </p:cxnSp>
      <p:cxnSp>
        <p:nvCxnSpPr>
          <p:cNvPr id="572426" name="AutoShape 10"/>
          <p:cNvCxnSpPr>
            <a:cxnSpLocks noChangeShapeType="1"/>
            <a:stCxn id="572419" idx="3"/>
            <a:endCxn id="572423" idx="1"/>
          </p:cNvCxnSpPr>
          <p:nvPr/>
        </p:nvCxnSpPr>
        <p:spPr bwMode="auto">
          <a:xfrm flipV="1">
            <a:off x="2743200" y="4041775"/>
            <a:ext cx="3962400" cy="911225"/>
          </a:xfrm>
          <a:prstGeom prst="curvedConnector3">
            <a:avLst>
              <a:gd name="adj1" fmla="val 50000"/>
            </a:avLst>
          </a:prstGeom>
          <a:noFill/>
          <a:ln w="9525">
            <a:solidFill>
              <a:schemeClr val="tx1"/>
            </a:solidFill>
            <a:round/>
            <a:headEnd type="triangle" w="med" len="med"/>
            <a:tailEnd/>
          </a:ln>
          <a:effectLst/>
        </p:spPr>
      </p:cxnSp>
      <p:cxnSp>
        <p:nvCxnSpPr>
          <p:cNvPr id="572427" name="AutoShape 11"/>
          <p:cNvCxnSpPr>
            <a:cxnSpLocks noChangeShapeType="1"/>
            <a:stCxn id="572420" idx="3"/>
            <a:endCxn id="572423" idx="2"/>
          </p:cNvCxnSpPr>
          <p:nvPr/>
        </p:nvCxnSpPr>
        <p:spPr bwMode="auto">
          <a:xfrm flipV="1">
            <a:off x="5715000" y="4805363"/>
            <a:ext cx="1714500" cy="909637"/>
          </a:xfrm>
          <a:prstGeom prst="curvedConnector2">
            <a:avLst/>
          </a:prstGeom>
          <a:noFill/>
          <a:ln w="9525">
            <a:solidFill>
              <a:schemeClr val="tx1"/>
            </a:solidFill>
            <a:prstDash val="dash"/>
            <a:round/>
            <a:headEnd/>
            <a:tailEnd type="triangle" w="med" len="med"/>
          </a:ln>
          <a:effectLst/>
        </p:spPr>
      </p:cxnSp>
      <p:cxnSp>
        <p:nvCxnSpPr>
          <p:cNvPr id="572428" name="AutoShape 12"/>
          <p:cNvCxnSpPr>
            <a:cxnSpLocks noChangeShapeType="1"/>
            <a:stCxn id="572422" idx="3"/>
            <a:endCxn id="572423" idx="0"/>
          </p:cNvCxnSpPr>
          <p:nvPr/>
        </p:nvCxnSpPr>
        <p:spPr bwMode="auto">
          <a:xfrm>
            <a:off x="5181600" y="2251075"/>
            <a:ext cx="2247900" cy="1025525"/>
          </a:xfrm>
          <a:prstGeom prst="curvedConnector2">
            <a:avLst/>
          </a:prstGeom>
          <a:noFill/>
          <a:ln w="9525">
            <a:solidFill>
              <a:schemeClr val="tx1"/>
            </a:solidFill>
            <a:prstDash val="dash"/>
            <a:round/>
            <a:headEnd/>
            <a:tailEnd type="triangle" w="med" len="med"/>
          </a:ln>
          <a:effectLst/>
        </p:spPr>
      </p:cxnSp>
      <p:sp useBgFill="1">
        <p:nvSpPr>
          <p:cNvPr id="572429" name="Text Box 13"/>
          <p:cNvSpPr txBox="1">
            <a:spLocks noChangeArrowheads="1"/>
          </p:cNvSpPr>
          <p:nvPr/>
        </p:nvSpPr>
        <p:spPr bwMode="auto">
          <a:xfrm>
            <a:off x="1752600" y="2209800"/>
            <a:ext cx="657225" cy="581025"/>
          </a:xfrm>
          <a:prstGeom prst="rect">
            <a:avLst/>
          </a:prstGeom>
          <a:ln w="9525">
            <a:noFill/>
            <a:miter lim="800000"/>
            <a:headEnd/>
            <a:tailEnd/>
          </a:ln>
          <a:effectLst/>
        </p:spPr>
        <p:txBody>
          <a:bodyPr wrap="none">
            <a:spAutoFit/>
          </a:bodyPr>
          <a:lstStyle/>
          <a:p>
            <a:pPr algn="ctr" eaLnBrk="1" hangingPunct="1"/>
            <a:r>
              <a:rPr lang="en-US" sz="1600">
                <a:latin typeface="Arial" charset="0"/>
              </a:rPr>
              <a:t>Must</a:t>
            </a:r>
          </a:p>
          <a:p>
            <a:pPr algn="ctr" eaLnBrk="1" hangingPunct="1"/>
            <a:r>
              <a:rPr lang="en-US" sz="1600">
                <a:latin typeface="Arial" charset="0"/>
              </a:rPr>
              <a:t>Have</a:t>
            </a:r>
            <a:endParaRPr lang="en-GB" sz="1600">
              <a:latin typeface="Arial" charset="0"/>
            </a:endParaRPr>
          </a:p>
        </p:txBody>
      </p:sp>
      <p:sp useBgFill="1">
        <p:nvSpPr>
          <p:cNvPr id="572430" name="Text Box 14"/>
          <p:cNvSpPr txBox="1">
            <a:spLocks noChangeArrowheads="1"/>
          </p:cNvSpPr>
          <p:nvPr/>
        </p:nvSpPr>
        <p:spPr bwMode="auto">
          <a:xfrm>
            <a:off x="4876800" y="3810000"/>
            <a:ext cx="815975" cy="581025"/>
          </a:xfrm>
          <a:prstGeom prst="rect">
            <a:avLst/>
          </a:prstGeom>
          <a:ln w="9525">
            <a:noFill/>
            <a:miter lim="800000"/>
            <a:headEnd/>
            <a:tailEnd/>
          </a:ln>
          <a:effectLst/>
        </p:spPr>
        <p:txBody>
          <a:bodyPr wrap="none">
            <a:spAutoFit/>
          </a:bodyPr>
          <a:lstStyle/>
          <a:p>
            <a:pPr algn="ctr" eaLnBrk="1" hangingPunct="1"/>
            <a:r>
              <a:rPr lang="en-US" sz="1600">
                <a:latin typeface="Arial" charset="0"/>
              </a:rPr>
              <a:t>Nice to</a:t>
            </a:r>
          </a:p>
          <a:p>
            <a:pPr algn="ctr" eaLnBrk="1" hangingPunct="1"/>
            <a:r>
              <a:rPr lang="en-US" sz="1600">
                <a:latin typeface="Arial" charset="0"/>
              </a:rPr>
              <a:t>Have</a:t>
            </a:r>
            <a:endParaRPr lang="en-GB" sz="1600">
              <a:latin typeface="Arial" charset="0"/>
            </a:endParaRPr>
          </a:p>
        </p:txBody>
      </p:sp>
      <p:sp useBgFill="1">
        <p:nvSpPr>
          <p:cNvPr id="572431" name="Text Box 15"/>
          <p:cNvSpPr txBox="1">
            <a:spLocks noChangeArrowheads="1"/>
          </p:cNvSpPr>
          <p:nvPr/>
        </p:nvSpPr>
        <p:spPr bwMode="auto">
          <a:xfrm>
            <a:off x="2971800" y="5181600"/>
            <a:ext cx="657225" cy="581025"/>
          </a:xfrm>
          <a:prstGeom prst="rect">
            <a:avLst/>
          </a:prstGeom>
          <a:ln w="9525">
            <a:noFill/>
            <a:miter lim="800000"/>
            <a:headEnd/>
            <a:tailEnd/>
          </a:ln>
          <a:effectLst/>
        </p:spPr>
        <p:txBody>
          <a:bodyPr wrap="none">
            <a:spAutoFit/>
          </a:bodyPr>
          <a:lstStyle/>
          <a:p>
            <a:pPr algn="ctr" eaLnBrk="1" hangingPunct="1"/>
            <a:r>
              <a:rPr lang="en-US" sz="1600">
                <a:latin typeface="Arial" charset="0"/>
              </a:rPr>
              <a:t>Must</a:t>
            </a:r>
          </a:p>
          <a:p>
            <a:pPr algn="ctr" eaLnBrk="1" hangingPunct="1"/>
            <a:r>
              <a:rPr lang="en-US" sz="1600">
                <a:latin typeface="Arial" charset="0"/>
              </a:rPr>
              <a:t>Have</a:t>
            </a:r>
            <a:endParaRPr lang="en-GB" sz="1600">
              <a:latin typeface="Arial" charset="0"/>
            </a:endParaRPr>
          </a:p>
        </p:txBody>
      </p:sp>
      <p:sp useBgFill="1">
        <p:nvSpPr>
          <p:cNvPr id="572432" name="Text Box 16"/>
          <p:cNvSpPr txBox="1">
            <a:spLocks noChangeArrowheads="1"/>
          </p:cNvSpPr>
          <p:nvPr/>
        </p:nvSpPr>
        <p:spPr bwMode="auto">
          <a:xfrm>
            <a:off x="6400800" y="2133600"/>
            <a:ext cx="657225" cy="825500"/>
          </a:xfrm>
          <a:prstGeom prst="rect">
            <a:avLst/>
          </a:prstGeom>
          <a:ln w="9525">
            <a:noFill/>
            <a:miter lim="800000"/>
            <a:headEnd/>
            <a:tailEnd/>
          </a:ln>
          <a:effectLst/>
        </p:spPr>
        <p:txBody>
          <a:bodyPr wrap="none">
            <a:spAutoFit/>
          </a:bodyPr>
          <a:lstStyle/>
          <a:p>
            <a:pPr algn="ctr" eaLnBrk="1" hangingPunct="1"/>
            <a:r>
              <a:rPr lang="en-US" sz="1600">
                <a:latin typeface="Arial" charset="0"/>
              </a:rPr>
              <a:t>Nice</a:t>
            </a:r>
          </a:p>
          <a:p>
            <a:pPr algn="ctr" eaLnBrk="1" hangingPunct="1"/>
            <a:r>
              <a:rPr lang="en-US" sz="1600">
                <a:latin typeface="Arial" charset="0"/>
              </a:rPr>
              <a:t>to</a:t>
            </a:r>
          </a:p>
          <a:p>
            <a:pPr algn="ctr" eaLnBrk="1" hangingPunct="1"/>
            <a:r>
              <a:rPr lang="en-US" sz="1600">
                <a:latin typeface="Arial" charset="0"/>
              </a:rPr>
              <a:t>Have</a:t>
            </a:r>
            <a:endParaRPr lang="en-GB" sz="1600">
              <a:latin typeface="Arial" charset="0"/>
            </a:endParaRPr>
          </a:p>
        </p:txBody>
      </p:sp>
      <p:sp useBgFill="1">
        <p:nvSpPr>
          <p:cNvPr id="572433" name="Text Box 17"/>
          <p:cNvSpPr txBox="1">
            <a:spLocks noChangeArrowheads="1"/>
          </p:cNvSpPr>
          <p:nvPr/>
        </p:nvSpPr>
        <p:spPr bwMode="auto">
          <a:xfrm>
            <a:off x="5943600" y="5181600"/>
            <a:ext cx="657225" cy="825500"/>
          </a:xfrm>
          <a:prstGeom prst="rect">
            <a:avLst/>
          </a:prstGeom>
          <a:ln w="9525">
            <a:noFill/>
            <a:miter lim="800000"/>
            <a:headEnd/>
            <a:tailEnd/>
          </a:ln>
          <a:effectLst/>
        </p:spPr>
        <p:txBody>
          <a:bodyPr wrap="none">
            <a:spAutoFit/>
          </a:bodyPr>
          <a:lstStyle/>
          <a:p>
            <a:pPr algn="ctr" eaLnBrk="1" hangingPunct="1"/>
            <a:r>
              <a:rPr lang="en-US" sz="1600">
                <a:latin typeface="Arial" charset="0"/>
              </a:rPr>
              <a:t>Nice</a:t>
            </a:r>
          </a:p>
          <a:p>
            <a:pPr algn="ctr" eaLnBrk="1" hangingPunct="1"/>
            <a:r>
              <a:rPr lang="en-US" sz="1600">
                <a:latin typeface="Arial" charset="0"/>
              </a:rPr>
              <a:t>to</a:t>
            </a:r>
          </a:p>
          <a:p>
            <a:pPr algn="ctr" eaLnBrk="1" hangingPunct="1"/>
            <a:r>
              <a:rPr lang="en-US" sz="1600">
                <a:latin typeface="Arial" charset="0"/>
              </a:rPr>
              <a:t>Have</a:t>
            </a:r>
            <a:endParaRPr lang="en-GB" sz="1600">
              <a:latin typeface="Arial" charset="0"/>
            </a:endParaRPr>
          </a:p>
        </p:txBody>
      </p:sp>
      <p:sp>
        <p:nvSpPr>
          <p:cNvPr id="572434" name="AutoShape 18"/>
          <p:cNvSpPr>
            <a:spLocks noChangeArrowheads="1"/>
          </p:cNvSpPr>
          <p:nvPr/>
        </p:nvSpPr>
        <p:spPr bwMode="auto">
          <a:xfrm>
            <a:off x="7239000" y="533400"/>
            <a:ext cx="1447800" cy="1371600"/>
          </a:xfrm>
          <a:prstGeom prst="foldedCorner">
            <a:avLst>
              <a:gd name="adj" fmla="val 12500"/>
            </a:avLst>
          </a:prstGeom>
          <a:solidFill>
            <a:srgbClr val="CCFFFF"/>
          </a:solidFill>
          <a:ln w="9525">
            <a:solidFill>
              <a:schemeClr val="tx1"/>
            </a:solidFill>
            <a:round/>
            <a:headEnd/>
            <a:tailEnd/>
          </a:ln>
          <a:effectLst/>
        </p:spPr>
        <p:txBody>
          <a:bodyPr/>
          <a:lstStyle/>
          <a:p>
            <a:pPr eaLnBrk="1" hangingPunct="1"/>
            <a:r>
              <a:rPr lang="en-US" sz="1600">
                <a:latin typeface="Arial" charset="0"/>
              </a:rPr>
              <a:t>XBRL 2.1 Instance Standards 1.0 PWD</a:t>
            </a:r>
          </a:p>
          <a:p>
            <a:pPr eaLnBrk="1" hangingPunct="1"/>
            <a:r>
              <a:rPr lang="en-US" sz="1600">
                <a:latin typeface="Arial" charset="0"/>
              </a:rPr>
              <a:t>2004-11-14</a:t>
            </a:r>
            <a:endParaRPr lang="en-GB" sz="1600">
              <a:latin typeface="Arial" charset="0"/>
            </a:endParaRPr>
          </a:p>
        </p:txBody>
      </p:sp>
      <p:cxnSp>
        <p:nvCxnSpPr>
          <p:cNvPr id="572435" name="AutoShape 19"/>
          <p:cNvCxnSpPr>
            <a:cxnSpLocks noChangeShapeType="1"/>
            <a:stCxn id="572422" idx="3"/>
            <a:endCxn id="572434" idx="1"/>
          </p:cNvCxnSpPr>
          <p:nvPr/>
        </p:nvCxnSpPr>
        <p:spPr bwMode="auto">
          <a:xfrm flipV="1">
            <a:off x="5181600" y="1219200"/>
            <a:ext cx="2057400" cy="1031875"/>
          </a:xfrm>
          <a:prstGeom prst="curvedConnector3">
            <a:avLst>
              <a:gd name="adj1" fmla="val 50000"/>
            </a:avLst>
          </a:prstGeom>
          <a:noFill/>
          <a:ln w="9525">
            <a:solidFill>
              <a:schemeClr val="tx1"/>
            </a:solidFill>
            <a:round/>
            <a:headEnd/>
            <a:tailEnd type="triangle" w="med" len="med"/>
          </a:ln>
          <a:effectLst/>
        </p:spPr>
      </p:cxnSp>
      <p:sp useBgFill="1">
        <p:nvSpPr>
          <p:cNvPr id="572436" name="Text Box 20"/>
          <p:cNvSpPr txBox="1">
            <a:spLocks noChangeArrowheads="1"/>
          </p:cNvSpPr>
          <p:nvPr/>
        </p:nvSpPr>
        <p:spPr bwMode="auto">
          <a:xfrm>
            <a:off x="5942013" y="1447800"/>
            <a:ext cx="815975" cy="581025"/>
          </a:xfrm>
          <a:prstGeom prst="rect">
            <a:avLst/>
          </a:prstGeom>
          <a:ln w="9525">
            <a:noFill/>
            <a:miter lim="800000"/>
            <a:headEnd/>
            <a:tailEnd/>
          </a:ln>
          <a:effectLst/>
        </p:spPr>
        <p:txBody>
          <a:bodyPr wrap="none">
            <a:spAutoFit/>
          </a:bodyPr>
          <a:lstStyle/>
          <a:p>
            <a:pPr algn="ctr" eaLnBrk="1" hangingPunct="1"/>
            <a:r>
              <a:rPr lang="en-US" sz="1600">
                <a:latin typeface="Arial" charset="0"/>
              </a:rPr>
              <a:t>Nice to</a:t>
            </a:r>
          </a:p>
          <a:p>
            <a:pPr algn="ctr" eaLnBrk="1" hangingPunct="1"/>
            <a:r>
              <a:rPr lang="en-US" sz="1600">
                <a:latin typeface="Arial" charset="0"/>
              </a:rPr>
              <a:t>Have</a:t>
            </a:r>
            <a:endParaRPr lang="en-GB" sz="1600">
              <a:latin typeface="Arial" charset="0"/>
            </a:endParaRPr>
          </a:p>
        </p:txBody>
      </p:sp>
      <p:sp>
        <p:nvSpPr>
          <p:cNvPr id="572437" name="AutoShape 21"/>
          <p:cNvSpPr>
            <a:spLocks noChangeArrowheads="1"/>
          </p:cNvSpPr>
          <p:nvPr/>
        </p:nvSpPr>
        <p:spPr bwMode="auto">
          <a:xfrm>
            <a:off x="3200400" y="3124200"/>
            <a:ext cx="1295400" cy="1447800"/>
          </a:xfrm>
          <a:prstGeom prst="foldedCorner">
            <a:avLst>
              <a:gd name="adj" fmla="val 12500"/>
            </a:avLst>
          </a:prstGeom>
          <a:solidFill>
            <a:srgbClr val="CCFFFF"/>
          </a:solidFill>
          <a:ln w="9525">
            <a:solidFill>
              <a:schemeClr val="tx1"/>
            </a:solidFill>
            <a:round/>
            <a:headEnd/>
            <a:tailEnd/>
          </a:ln>
          <a:effectLst/>
        </p:spPr>
        <p:txBody>
          <a:bodyPr/>
          <a:lstStyle/>
          <a:p>
            <a:pPr eaLnBrk="1" hangingPunct="1"/>
            <a:r>
              <a:rPr lang="en-US" sz="1600">
                <a:latin typeface="Arial" charset="0"/>
              </a:rPr>
              <a:t>Link Role Registry (LRR) 1.0</a:t>
            </a:r>
          </a:p>
          <a:p>
            <a:pPr eaLnBrk="1" hangingPunct="1"/>
            <a:r>
              <a:rPr lang="en-US" sz="1600">
                <a:latin typeface="Arial" charset="0"/>
              </a:rPr>
              <a:t>PWD</a:t>
            </a:r>
          </a:p>
          <a:p>
            <a:pPr eaLnBrk="1" hangingPunct="1"/>
            <a:r>
              <a:rPr lang="en-US" sz="1600">
                <a:latin typeface="Arial" charset="0"/>
              </a:rPr>
              <a:t>2004-11-14</a:t>
            </a:r>
            <a:endParaRPr lang="en-GB" sz="1600">
              <a:latin typeface="Arial" charset="0"/>
            </a:endParaRPr>
          </a:p>
        </p:txBody>
      </p:sp>
      <p:cxnSp>
        <p:nvCxnSpPr>
          <p:cNvPr id="572438" name="AutoShape 22"/>
          <p:cNvCxnSpPr>
            <a:cxnSpLocks noChangeShapeType="1"/>
            <a:stCxn id="572437" idx="1"/>
            <a:endCxn id="572422" idx="1"/>
          </p:cNvCxnSpPr>
          <p:nvPr/>
        </p:nvCxnSpPr>
        <p:spPr bwMode="auto">
          <a:xfrm rot="10800000">
            <a:off x="3048000" y="2251075"/>
            <a:ext cx="152400" cy="1597025"/>
          </a:xfrm>
          <a:prstGeom prst="curvedConnector3">
            <a:avLst>
              <a:gd name="adj1" fmla="val 250000"/>
            </a:avLst>
          </a:prstGeom>
          <a:noFill/>
          <a:ln w="9525">
            <a:solidFill>
              <a:schemeClr val="tx1"/>
            </a:solidFill>
            <a:round/>
            <a:headEnd type="triangle" w="med" len="med"/>
            <a:tailEnd/>
          </a:ln>
          <a:effectLst/>
        </p:spPr>
      </p:cxnSp>
      <p:cxnSp>
        <p:nvCxnSpPr>
          <p:cNvPr id="572439" name="AutoShape 23"/>
          <p:cNvCxnSpPr>
            <a:cxnSpLocks noChangeShapeType="1"/>
            <a:stCxn id="572419" idx="3"/>
            <a:endCxn id="572437" idx="2"/>
          </p:cNvCxnSpPr>
          <p:nvPr/>
        </p:nvCxnSpPr>
        <p:spPr bwMode="auto">
          <a:xfrm flipV="1">
            <a:off x="2743200" y="4572000"/>
            <a:ext cx="1104900" cy="381000"/>
          </a:xfrm>
          <a:prstGeom prst="curvedConnector2">
            <a:avLst/>
          </a:prstGeom>
          <a:noFill/>
          <a:ln w="9525">
            <a:solidFill>
              <a:schemeClr val="tx1"/>
            </a:solidFill>
            <a:round/>
            <a:headEnd type="triangle" w="med" len="med"/>
            <a:tailEnd/>
          </a:ln>
          <a:effectLst/>
        </p:spPr>
      </p:cxnSp>
    </p:spTree>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AutoShape 2"/>
          <p:cNvSpPr>
            <a:spLocks noChangeArrowheads="1"/>
          </p:cNvSpPr>
          <p:nvPr/>
        </p:nvSpPr>
        <p:spPr bwMode="auto">
          <a:xfrm>
            <a:off x="3200400" y="3124200"/>
            <a:ext cx="1295400" cy="1295400"/>
          </a:xfrm>
          <a:prstGeom prst="foldedCorner">
            <a:avLst>
              <a:gd name="adj" fmla="val 12500"/>
            </a:avLst>
          </a:prstGeom>
          <a:solidFill>
            <a:srgbClr val="CCFFFF"/>
          </a:solidFill>
          <a:ln w="9525">
            <a:solidFill>
              <a:schemeClr val="tx1"/>
            </a:solidFill>
            <a:round/>
            <a:headEnd/>
            <a:tailEnd/>
          </a:ln>
          <a:effectLst/>
        </p:spPr>
        <p:txBody>
          <a:bodyPr/>
          <a:lstStyle/>
          <a:p>
            <a:pPr eaLnBrk="1" hangingPunct="1"/>
            <a:r>
              <a:rPr lang="en-US" sz="1600">
                <a:latin typeface="Arial" charset="0"/>
              </a:rPr>
              <a:t>Link Role Registry (LRR) 1.0</a:t>
            </a:r>
          </a:p>
          <a:p>
            <a:pPr eaLnBrk="1" hangingPunct="1"/>
            <a:r>
              <a:rPr lang="en-US" sz="1600">
                <a:latin typeface="Arial" charset="0"/>
              </a:rPr>
              <a:t>CR1</a:t>
            </a:r>
          </a:p>
          <a:p>
            <a:pPr eaLnBrk="1" hangingPunct="1"/>
            <a:r>
              <a:rPr lang="en-US" sz="1600">
                <a:latin typeface="Arial" charset="0"/>
              </a:rPr>
              <a:t>2005-01-294</a:t>
            </a:r>
            <a:endParaRPr lang="en-GB" sz="1600">
              <a:latin typeface="Arial" charset="0"/>
            </a:endParaRPr>
          </a:p>
        </p:txBody>
      </p:sp>
      <p:cxnSp>
        <p:nvCxnSpPr>
          <p:cNvPr id="573443" name="AutoShape 3"/>
          <p:cNvCxnSpPr>
            <a:cxnSpLocks noChangeShapeType="1"/>
            <a:stCxn id="573442" idx="1"/>
          </p:cNvCxnSpPr>
          <p:nvPr/>
        </p:nvCxnSpPr>
        <p:spPr bwMode="auto">
          <a:xfrm rot="10800000">
            <a:off x="3048000" y="2251075"/>
            <a:ext cx="152400" cy="1520825"/>
          </a:xfrm>
          <a:prstGeom prst="curvedConnector3">
            <a:avLst>
              <a:gd name="adj1" fmla="val 250000"/>
            </a:avLst>
          </a:prstGeom>
          <a:noFill/>
          <a:ln w="9525">
            <a:solidFill>
              <a:schemeClr val="tx1"/>
            </a:solidFill>
            <a:round/>
            <a:headEnd type="triangle" w="med" len="med"/>
            <a:tailEnd/>
          </a:ln>
          <a:effectLst/>
        </p:spPr>
      </p:cxnSp>
      <p:cxnSp>
        <p:nvCxnSpPr>
          <p:cNvPr id="573444" name="AutoShape 4"/>
          <p:cNvCxnSpPr>
            <a:cxnSpLocks noChangeShapeType="1"/>
            <a:endCxn id="573442" idx="2"/>
          </p:cNvCxnSpPr>
          <p:nvPr/>
        </p:nvCxnSpPr>
        <p:spPr bwMode="auto">
          <a:xfrm flipV="1">
            <a:off x="2743200" y="4419600"/>
            <a:ext cx="1104900" cy="533400"/>
          </a:xfrm>
          <a:prstGeom prst="curvedConnector2">
            <a:avLst/>
          </a:prstGeom>
          <a:noFill/>
          <a:ln w="9525">
            <a:solidFill>
              <a:schemeClr val="tx1"/>
            </a:solidFill>
            <a:round/>
            <a:headEnd type="triangle" w="med" len="med"/>
            <a:tailEnd/>
          </a:ln>
          <a:effectLst/>
        </p:spPr>
      </p:cxnSp>
      <p:sp>
        <p:nvSpPr>
          <p:cNvPr id="573445" name="Rectangle 5"/>
          <p:cNvSpPr>
            <a:spLocks noGrp="1" noChangeArrowheads="1"/>
          </p:cNvSpPr>
          <p:nvPr>
            <p:ph type="title"/>
          </p:nvPr>
        </p:nvSpPr>
        <p:spPr/>
        <p:txBody>
          <a:bodyPr/>
          <a:lstStyle/>
          <a:p>
            <a:r>
              <a:rPr lang="en-US"/>
              <a:t>XBRL 2.1 Documents</a:t>
            </a:r>
            <a:endParaRPr lang="en-GB"/>
          </a:p>
        </p:txBody>
      </p:sp>
      <p:sp>
        <p:nvSpPr>
          <p:cNvPr id="573446" name="AutoShape 6"/>
          <p:cNvSpPr>
            <a:spLocks noChangeArrowheads="1"/>
          </p:cNvSpPr>
          <p:nvPr/>
        </p:nvSpPr>
        <p:spPr bwMode="auto">
          <a:xfrm>
            <a:off x="838200" y="3733800"/>
            <a:ext cx="1905000" cy="2438400"/>
          </a:xfrm>
          <a:prstGeom prst="foldedCorner">
            <a:avLst>
              <a:gd name="adj" fmla="val 12500"/>
            </a:avLst>
          </a:prstGeom>
          <a:solidFill>
            <a:srgbClr val="CCFFCC"/>
          </a:solidFill>
          <a:ln w="9525">
            <a:solidFill>
              <a:schemeClr val="tx1"/>
            </a:solidFill>
            <a:round/>
            <a:headEnd/>
            <a:tailEnd/>
          </a:ln>
          <a:effectLst/>
        </p:spPr>
        <p:txBody>
          <a:bodyPr/>
          <a:lstStyle/>
          <a:p>
            <a:pPr eaLnBrk="1" hangingPunct="1"/>
            <a:endParaRPr lang="en-US" sz="1600">
              <a:latin typeface="Arial" charset="0"/>
            </a:endParaRPr>
          </a:p>
        </p:txBody>
      </p:sp>
      <p:sp>
        <p:nvSpPr>
          <p:cNvPr id="573447" name="AutoShape 7"/>
          <p:cNvSpPr>
            <a:spLocks noChangeArrowheads="1"/>
          </p:cNvSpPr>
          <p:nvPr/>
        </p:nvSpPr>
        <p:spPr bwMode="auto">
          <a:xfrm>
            <a:off x="4191000" y="5029200"/>
            <a:ext cx="1524000" cy="1371600"/>
          </a:xfrm>
          <a:prstGeom prst="foldedCorner">
            <a:avLst>
              <a:gd name="adj" fmla="val 12500"/>
            </a:avLst>
          </a:prstGeom>
          <a:solidFill>
            <a:srgbClr val="CCFFFF"/>
          </a:solidFill>
          <a:ln w="9525">
            <a:solidFill>
              <a:schemeClr val="tx1"/>
            </a:solidFill>
            <a:round/>
            <a:headEnd/>
            <a:tailEnd/>
          </a:ln>
          <a:effectLst/>
        </p:spPr>
        <p:txBody>
          <a:bodyPr/>
          <a:lstStyle/>
          <a:p>
            <a:pPr eaLnBrk="1" hangingPunct="1"/>
            <a:endParaRPr lang="en-US" sz="1600">
              <a:latin typeface="Arial" charset="0"/>
            </a:endParaRPr>
          </a:p>
        </p:txBody>
      </p:sp>
      <p:sp>
        <p:nvSpPr>
          <p:cNvPr id="573448" name="AutoShape 8"/>
          <p:cNvSpPr>
            <a:spLocks noChangeArrowheads="1"/>
          </p:cNvSpPr>
          <p:nvPr/>
        </p:nvSpPr>
        <p:spPr bwMode="auto">
          <a:xfrm>
            <a:off x="1447800" y="5181600"/>
            <a:ext cx="1295400" cy="990600"/>
          </a:xfrm>
          <a:prstGeom prst="foldedCorner">
            <a:avLst>
              <a:gd name="adj" fmla="val 12500"/>
            </a:avLst>
          </a:prstGeom>
          <a:solidFill>
            <a:srgbClr val="CCFFCC"/>
          </a:solidFill>
          <a:ln w="9525">
            <a:solidFill>
              <a:schemeClr val="tx1"/>
            </a:solidFill>
            <a:round/>
            <a:headEnd/>
            <a:tailEnd/>
          </a:ln>
          <a:effectLst/>
        </p:spPr>
        <p:txBody>
          <a:bodyPr/>
          <a:lstStyle/>
          <a:p>
            <a:pPr eaLnBrk="1" hangingPunct="1"/>
            <a:r>
              <a:rPr lang="en-US" sz="1600">
                <a:latin typeface="Arial" charset="0"/>
              </a:rPr>
              <a:t>XBRL 2.1</a:t>
            </a:r>
          </a:p>
          <a:p>
            <a:pPr eaLnBrk="1" hangingPunct="1"/>
            <a:r>
              <a:rPr lang="en-US" sz="1600">
                <a:latin typeface="Arial" charset="0"/>
              </a:rPr>
              <a:t>Schemas</a:t>
            </a:r>
          </a:p>
          <a:p>
            <a:pPr eaLnBrk="1" hangingPunct="1"/>
            <a:r>
              <a:rPr lang="en-US" sz="1600">
                <a:latin typeface="Arial" charset="0"/>
              </a:rPr>
              <a:t>2003-12-31</a:t>
            </a:r>
            <a:endParaRPr lang="en-GB" sz="1600">
              <a:latin typeface="Arial" charset="0"/>
            </a:endParaRPr>
          </a:p>
        </p:txBody>
      </p:sp>
      <p:sp>
        <p:nvSpPr>
          <p:cNvPr id="573449" name="AutoShape 9"/>
          <p:cNvSpPr>
            <a:spLocks noChangeArrowheads="1"/>
          </p:cNvSpPr>
          <p:nvPr/>
        </p:nvSpPr>
        <p:spPr bwMode="auto">
          <a:xfrm>
            <a:off x="3048000" y="1676400"/>
            <a:ext cx="2133600" cy="1147763"/>
          </a:xfrm>
          <a:prstGeom prst="foldedCorner">
            <a:avLst>
              <a:gd name="adj" fmla="val 12500"/>
            </a:avLst>
          </a:prstGeom>
          <a:solidFill>
            <a:srgbClr val="CCFFFF"/>
          </a:solidFill>
          <a:ln w="9525">
            <a:solidFill>
              <a:schemeClr val="tx1"/>
            </a:solidFill>
            <a:round/>
            <a:headEnd/>
            <a:tailEnd/>
          </a:ln>
          <a:effectLst/>
        </p:spPr>
        <p:txBody>
          <a:bodyPr/>
          <a:lstStyle/>
          <a:p>
            <a:pPr eaLnBrk="1" hangingPunct="1"/>
            <a:endParaRPr lang="en-US" sz="1600">
              <a:latin typeface="Arial" charset="0"/>
            </a:endParaRPr>
          </a:p>
        </p:txBody>
      </p:sp>
      <p:sp>
        <p:nvSpPr>
          <p:cNvPr id="573450" name="AutoShape 10"/>
          <p:cNvSpPr>
            <a:spLocks noChangeArrowheads="1"/>
          </p:cNvSpPr>
          <p:nvPr/>
        </p:nvSpPr>
        <p:spPr bwMode="auto">
          <a:xfrm>
            <a:off x="6705600" y="3276600"/>
            <a:ext cx="1447800" cy="1528763"/>
          </a:xfrm>
          <a:prstGeom prst="foldedCorner">
            <a:avLst>
              <a:gd name="adj" fmla="val 12500"/>
            </a:avLst>
          </a:prstGeom>
          <a:solidFill>
            <a:srgbClr val="FFFFCC"/>
          </a:solidFill>
          <a:ln w="9525">
            <a:solidFill>
              <a:schemeClr val="tx1"/>
            </a:solidFill>
            <a:round/>
            <a:headEnd/>
            <a:tailEnd/>
          </a:ln>
          <a:effectLst/>
        </p:spPr>
        <p:txBody>
          <a:bodyPr/>
          <a:lstStyle/>
          <a:p>
            <a:pPr eaLnBrk="1" hangingPunct="1"/>
            <a:r>
              <a:rPr lang="en-US" sz="1600">
                <a:latin typeface="Arial" charset="0"/>
              </a:rPr>
              <a:t>XBRL 2.1 Spec Primer</a:t>
            </a:r>
          </a:p>
          <a:p>
            <a:pPr eaLnBrk="1" hangingPunct="1"/>
            <a:r>
              <a:rPr lang="en-US" sz="1600">
                <a:latin typeface="Arial" charset="0"/>
              </a:rPr>
              <a:t>Internal Working Draft</a:t>
            </a:r>
          </a:p>
          <a:p>
            <a:pPr eaLnBrk="1" hangingPunct="1"/>
            <a:r>
              <a:rPr lang="en-US" sz="1600">
                <a:latin typeface="Arial" charset="0"/>
              </a:rPr>
              <a:t>2004-11-14</a:t>
            </a:r>
            <a:endParaRPr lang="en-GB" sz="1600">
              <a:latin typeface="Arial" charset="0"/>
            </a:endParaRPr>
          </a:p>
          <a:p>
            <a:pPr eaLnBrk="1" hangingPunct="1"/>
            <a:endParaRPr lang="en-GB" sz="1600">
              <a:latin typeface="Arial" charset="0"/>
            </a:endParaRPr>
          </a:p>
        </p:txBody>
      </p:sp>
      <p:cxnSp>
        <p:nvCxnSpPr>
          <p:cNvPr id="573451" name="AutoShape 11"/>
          <p:cNvCxnSpPr>
            <a:cxnSpLocks noChangeShapeType="1"/>
            <a:stCxn id="573446" idx="3"/>
            <a:endCxn id="573447" idx="1"/>
          </p:cNvCxnSpPr>
          <p:nvPr/>
        </p:nvCxnSpPr>
        <p:spPr bwMode="auto">
          <a:xfrm>
            <a:off x="2743200" y="4953000"/>
            <a:ext cx="1447800" cy="762000"/>
          </a:xfrm>
          <a:prstGeom prst="curvedConnector3">
            <a:avLst>
              <a:gd name="adj1" fmla="val 50000"/>
            </a:avLst>
          </a:prstGeom>
          <a:noFill/>
          <a:ln w="9525">
            <a:solidFill>
              <a:schemeClr val="tx1"/>
            </a:solidFill>
            <a:round/>
            <a:headEnd/>
            <a:tailEnd type="triangle" w="med" len="med"/>
          </a:ln>
          <a:effectLst/>
        </p:spPr>
      </p:cxnSp>
      <p:cxnSp>
        <p:nvCxnSpPr>
          <p:cNvPr id="573452" name="AutoShape 12"/>
          <p:cNvCxnSpPr>
            <a:cxnSpLocks noChangeShapeType="1"/>
            <a:stCxn id="573446" idx="0"/>
            <a:endCxn id="573449" idx="1"/>
          </p:cNvCxnSpPr>
          <p:nvPr/>
        </p:nvCxnSpPr>
        <p:spPr bwMode="auto">
          <a:xfrm rot="16200000">
            <a:off x="1677987" y="2363788"/>
            <a:ext cx="1482725" cy="1257300"/>
          </a:xfrm>
          <a:prstGeom prst="curvedConnector2">
            <a:avLst/>
          </a:prstGeom>
          <a:noFill/>
          <a:ln w="9525">
            <a:solidFill>
              <a:schemeClr val="tx1"/>
            </a:solidFill>
            <a:round/>
            <a:headEnd type="triangle" w="med" len="med"/>
            <a:tailEnd/>
          </a:ln>
          <a:effectLst/>
        </p:spPr>
      </p:cxnSp>
      <p:cxnSp>
        <p:nvCxnSpPr>
          <p:cNvPr id="573453" name="AutoShape 13"/>
          <p:cNvCxnSpPr>
            <a:cxnSpLocks noChangeShapeType="1"/>
            <a:stCxn id="573446" idx="3"/>
            <a:endCxn id="573450" idx="1"/>
          </p:cNvCxnSpPr>
          <p:nvPr/>
        </p:nvCxnSpPr>
        <p:spPr bwMode="auto">
          <a:xfrm flipV="1">
            <a:off x="2743200" y="4041775"/>
            <a:ext cx="3962400" cy="911225"/>
          </a:xfrm>
          <a:prstGeom prst="curvedConnector3">
            <a:avLst>
              <a:gd name="adj1" fmla="val 50000"/>
            </a:avLst>
          </a:prstGeom>
          <a:noFill/>
          <a:ln w="9525">
            <a:solidFill>
              <a:schemeClr val="tx1"/>
            </a:solidFill>
            <a:round/>
            <a:headEnd type="triangle" w="med" len="med"/>
            <a:tailEnd/>
          </a:ln>
          <a:effectLst/>
        </p:spPr>
      </p:cxnSp>
      <p:cxnSp>
        <p:nvCxnSpPr>
          <p:cNvPr id="573454" name="AutoShape 14"/>
          <p:cNvCxnSpPr>
            <a:cxnSpLocks noChangeShapeType="1"/>
            <a:stCxn id="573447" idx="3"/>
            <a:endCxn id="573450" idx="2"/>
          </p:cNvCxnSpPr>
          <p:nvPr/>
        </p:nvCxnSpPr>
        <p:spPr bwMode="auto">
          <a:xfrm flipV="1">
            <a:off x="5715000" y="4805363"/>
            <a:ext cx="1714500" cy="909637"/>
          </a:xfrm>
          <a:prstGeom prst="curvedConnector2">
            <a:avLst/>
          </a:prstGeom>
          <a:noFill/>
          <a:ln w="9525">
            <a:solidFill>
              <a:schemeClr val="tx1"/>
            </a:solidFill>
            <a:prstDash val="dash"/>
            <a:round/>
            <a:headEnd/>
            <a:tailEnd type="triangle" w="med" len="med"/>
          </a:ln>
          <a:effectLst/>
        </p:spPr>
      </p:cxnSp>
      <p:cxnSp>
        <p:nvCxnSpPr>
          <p:cNvPr id="573455" name="AutoShape 15"/>
          <p:cNvCxnSpPr>
            <a:cxnSpLocks noChangeShapeType="1"/>
            <a:stCxn id="573449" idx="3"/>
            <a:endCxn id="573450" idx="0"/>
          </p:cNvCxnSpPr>
          <p:nvPr/>
        </p:nvCxnSpPr>
        <p:spPr bwMode="auto">
          <a:xfrm>
            <a:off x="5181600" y="2251075"/>
            <a:ext cx="2247900" cy="1025525"/>
          </a:xfrm>
          <a:prstGeom prst="curvedConnector2">
            <a:avLst/>
          </a:prstGeom>
          <a:noFill/>
          <a:ln w="9525">
            <a:solidFill>
              <a:schemeClr val="tx1"/>
            </a:solidFill>
            <a:prstDash val="dash"/>
            <a:round/>
            <a:headEnd/>
            <a:tailEnd type="triangle" w="med" len="med"/>
          </a:ln>
          <a:effectLst/>
        </p:spPr>
      </p:cxnSp>
      <p:sp useBgFill="1">
        <p:nvSpPr>
          <p:cNvPr id="573456" name="Text Box 16"/>
          <p:cNvSpPr txBox="1">
            <a:spLocks noChangeArrowheads="1"/>
          </p:cNvSpPr>
          <p:nvPr/>
        </p:nvSpPr>
        <p:spPr bwMode="auto">
          <a:xfrm>
            <a:off x="1752600" y="2209800"/>
            <a:ext cx="657225" cy="581025"/>
          </a:xfrm>
          <a:prstGeom prst="rect">
            <a:avLst/>
          </a:prstGeom>
          <a:ln w="9525">
            <a:noFill/>
            <a:miter lim="800000"/>
            <a:headEnd/>
            <a:tailEnd/>
          </a:ln>
          <a:effectLst/>
        </p:spPr>
        <p:txBody>
          <a:bodyPr wrap="none">
            <a:spAutoFit/>
          </a:bodyPr>
          <a:lstStyle/>
          <a:p>
            <a:pPr algn="ctr" eaLnBrk="1" hangingPunct="1"/>
            <a:r>
              <a:rPr lang="en-US" sz="1600">
                <a:latin typeface="Arial" charset="0"/>
              </a:rPr>
              <a:t>Must</a:t>
            </a:r>
          </a:p>
          <a:p>
            <a:pPr algn="ctr" eaLnBrk="1" hangingPunct="1"/>
            <a:r>
              <a:rPr lang="en-US" sz="1600">
                <a:latin typeface="Arial" charset="0"/>
              </a:rPr>
              <a:t>Have</a:t>
            </a:r>
            <a:endParaRPr lang="en-GB" sz="1600">
              <a:latin typeface="Arial" charset="0"/>
            </a:endParaRPr>
          </a:p>
        </p:txBody>
      </p:sp>
      <p:sp useBgFill="1">
        <p:nvSpPr>
          <p:cNvPr id="573457" name="Text Box 17"/>
          <p:cNvSpPr txBox="1">
            <a:spLocks noChangeArrowheads="1"/>
          </p:cNvSpPr>
          <p:nvPr/>
        </p:nvSpPr>
        <p:spPr bwMode="auto">
          <a:xfrm>
            <a:off x="4611688" y="3810000"/>
            <a:ext cx="884237" cy="581025"/>
          </a:xfrm>
          <a:prstGeom prst="rect">
            <a:avLst/>
          </a:prstGeom>
          <a:ln w="9525">
            <a:noFill/>
            <a:miter lim="800000"/>
            <a:headEnd/>
            <a:tailEnd/>
          </a:ln>
          <a:effectLst/>
        </p:spPr>
        <p:txBody>
          <a:bodyPr wrap="none">
            <a:spAutoFit/>
          </a:bodyPr>
          <a:lstStyle/>
          <a:p>
            <a:pPr algn="ctr" eaLnBrk="1" hangingPunct="1"/>
            <a:r>
              <a:rPr lang="en-US" sz="1600">
                <a:latin typeface="Arial" charset="0"/>
              </a:rPr>
              <a:t>Nice</a:t>
            </a:r>
          </a:p>
          <a:p>
            <a:pPr algn="ctr" eaLnBrk="1" hangingPunct="1"/>
            <a:r>
              <a:rPr lang="en-US" sz="1600">
                <a:latin typeface="Arial" charset="0"/>
              </a:rPr>
              <a:t>to Have</a:t>
            </a:r>
            <a:endParaRPr lang="en-GB" sz="1600">
              <a:latin typeface="Arial" charset="0"/>
            </a:endParaRPr>
          </a:p>
        </p:txBody>
      </p:sp>
      <p:sp useBgFill="1">
        <p:nvSpPr>
          <p:cNvPr id="573458" name="Text Box 18"/>
          <p:cNvSpPr txBox="1">
            <a:spLocks noChangeArrowheads="1"/>
          </p:cNvSpPr>
          <p:nvPr/>
        </p:nvSpPr>
        <p:spPr bwMode="auto">
          <a:xfrm>
            <a:off x="2971800" y="5181600"/>
            <a:ext cx="657225" cy="581025"/>
          </a:xfrm>
          <a:prstGeom prst="rect">
            <a:avLst/>
          </a:prstGeom>
          <a:ln w="9525">
            <a:noFill/>
            <a:miter lim="800000"/>
            <a:headEnd/>
            <a:tailEnd/>
          </a:ln>
          <a:effectLst/>
        </p:spPr>
        <p:txBody>
          <a:bodyPr wrap="none">
            <a:spAutoFit/>
          </a:bodyPr>
          <a:lstStyle/>
          <a:p>
            <a:pPr algn="ctr" eaLnBrk="1" hangingPunct="1"/>
            <a:r>
              <a:rPr lang="en-US" sz="1600">
                <a:latin typeface="Arial" charset="0"/>
              </a:rPr>
              <a:t>Must</a:t>
            </a:r>
          </a:p>
          <a:p>
            <a:pPr algn="ctr" eaLnBrk="1" hangingPunct="1"/>
            <a:r>
              <a:rPr lang="en-US" sz="1600">
                <a:latin typeface="Arial" charset="0"/>
              </a:rPr>
              <a:t>Have</a:t>
            </a:r>
            <a:endParaRPr lang="en-GB" sz="1600">
              <a:latin typeface="Arial" charset="0"/>
            </a:endParaRPr>
          </a:p>
        </p:txBody>
      </p:sp>
      <p:sp useBgFill="1">
        <p:nvSpPr>
          <p:cNvPr id="573459" name="Text Box 19"/>
          <p:cNvSpPr txBox="1">
            <a:spLocks noChangeArrowheads="1"/>
          </p:cNvSpPr>
          <p:nvPr/>
        </p:nvSpPr>
        <p:spPr bwMode="auto">
          <a:xfrm>
            <a:off x="6400800" y="2133600"/>
            <a:ext cx="657225" cy="825500"/>
          </a:xfrm>
          <a:prstGeom prst="rect">
            <a:avLst/>
          </a:prstGeom>
          <a:ln w="9525">
            <a:noFill/>
            <a:miter lim="800000"/>
            <a:headEnd/>
            <a:tailEnd/>
          </a:ln>
          <a:effectLst/>
        </p:spPr>
        <p:txBody>
          <a:bodyPr wrap="none">
            <a:spAutoFit/>
          </a:bodyPr>
          <a:lstStyle/>
          <a:p>
            <a:pPr algn="ctr" eaLnBrk="1" hangingPunct="1"/>
            <a:r>
              <a:rPr lang="en-US" sz="1600">
                <a:latin typeface="Arial" charset="0"/>
              </a:rPr>
              <a:t>Nice</a:t>
            </a:r>
          </a:p>
          <a:p>
            <a:pPr algn="ctr" eaLnBrk="1" hangingPunct="1"/>
            <a:r>
              <a:rPr lang="en-US" sz="1600">
                <a:latin typeface="Arial" charset="0"/>
              </a:rPr>
              <a:t>to</a:t>
            </a:r>
          </a:p>
          <a:p>
            <a:pPr algn="ctr" eaLnBrk="1" hangingPunct="1"/>
            <a:r>
              <a:rPr lang="en-US" sz="1600">
                <a:latin typeface="Arial" charset="0"/>
              </a:rPr>
              <a:t>Have</a:t>
            </a:r>
            <a:endParaRPr lang="en-GB" sz="1600">
              <a:latin typeface="Arial" charset="0"/>
            </a:endParaRPr>
          </a:p>
        </p:txBody>
      </p:sp>
      <p:sp useBgFill="1">
        <p:nvSpPr>
          <p:cNvPr id="573460" name="Text Box 20"/>
          <p:cNvSpPr txBox="1">
            <a:spLocks noChangeArrowheads="1"/>
          </p:cNvSpPr>
          <p:nvPr/>
        </p:nvSpPr>
        <p:spPr bwMode="auto">
          <a:xfrm>
            <a:off x="5943600" y="5181600"/>
            <a:ext cx="657225" cy="825500"/>
          </a:xfrm>
          <a:prstGeom prst="rect">
            <a:avLst/>
          </a:prstGeom>
          <a:ln w="9525">
            <a:noFill/>
            <a:miter lim="800000"/>
            <a:headEnd/>
            <a:tailEnd/>
          </a:ln>
          <a:effectLst/>
        </p:spPr>
        <p:txBody>
          <a:bodyPr wrap="none">
            <a:spAutoFit/>
          </a:bodyPr>
          <a:lstStyle/>
          <a:p>
            <a:pPr algn="ctr" eaLnBrk="1" hangingPunct="1"/>
            <a:r>
              <a:rPr lang="en-US" sz="1600">
                <a:latin typeface="Arial" charset="0"/>
              </a:rPr>
              <a:t>Nice</a:t>
            </a:r>
          </a:p>
          <a:p>
            <a:pPr algn="ctr" eaLnBrk="1" hangingPunct="1"/>
            <a:r>
              <a:rPr lang="en-US" sz="1600">
                <a:latin typeface="Arial" charset="0"/>
              </a:rPr>
              <a:t>to</a:t>
            </a:r>
          </a:p>
          <a:p>
            <a:pPr algn="ctr" eaLnBrk="1" hangingPunct="1"/>
            <a:r>
              <a:rPr lang="en-US" sz="1600">
                <a:latin typeface="Arial" charset="0"/>
              </a:rPr>
              <a:t>Have</a:t>
            </a:r>
            <a:endParaRPr lang="en-GB" sz="1600">
              <a:latin typeface="Arial" charset="0"/>
            </a:endParaRPr>
          </a:p>
        </p:txBody>
      </p:sp>
      <p:cxnSp>
        <p:nvCxnSpPr>
          <p:cNvPr id="573461" name="AutoShape 21"/>
          <p:cNvCxnSpPr>
            <a:cxnSpLocks noChangeShapeType="1"/>
            <a:stCxn id="573449" idx="3"/>
          </p:cNvCxnSpPr>
          <p:nvPr/>
        </p:nvCxnSpPr>
        <p:spPr bwMode="auto">
          <a:xfrm flipV="1">
            <a:off x="5181600" y="1219200"/>
            <a:ext cx="2057400" cy="1031875"/>
          </a:xfrm>
          <a:prstGeom prst="curvedConnector3">
            <a:avLst>
              <a:gd name="adj1" fmla="val 50000"/>
            </a:avLst>
          </a:prstGeom>
          <a:noFill/>
          <a:ln w="9525">
            <a:solidFill>
              <a:schemeClr val="tx1"/>
            </a:solidFill>
            <a:round/>
            <a:headEnd/>
            <a:tailEnd type="triangle" w="med" len="med"/>
          </a:ln>
          <a:effectLst/>
        </p:spPr>
      </p:cxnSp>
      <p:sp useBgFill="1">
        <p:nvSpPr>
          <p:cNvPr id="573462" name="Text Box 22"/>
          <p:cNvSpPr txBox="1">
            <a:spLocks noChangeArrowheads="1"/>
          </p:cNvSpPr>
          <p:nvPr/>
        </p:nvSpPr>
        <p:spPr bwMode="auto">
          <a:xfrm>
            <a:off x="5942013" y="1447800"/>
            <a:ext cx="815975" cy="581025"/>
          </a:xfrm>
          <a:prstGeom prst="rect">
            <a:avLst/>
          </a:prstGeom>
          <a:ln w="9525">
            <a:noFill/>
            <a:miter lim="800000"/>
            <a:headEnd/>
            <a:tailEnd/>
          </a:ln>
          <a:effectLst/>
        </p:spPr>
        <p:txBody>
          <a:bodyPr wrap="none">
            <a:spAutoFit/>
          </a:bodyPr>
          <a:lstStyle/>
          <a:p>
            <a:pPr algn="ctr" eaLnBrk="1" hangingPunct="1"/>
            <a:r>
              <a:rPr lang="en-US" sz="1600">
                <a:latin typeface="Arial" charset="0"/>
              </a:rPr>
              <a:t>Nice to</a:t>
            </a:r>
          </a:p>
          <a:p>
            <a:pPr algn="ctr" eaLnBrk="1" hangingPunct="1"/>
            <a:r>
              <a:rPr lang="en-US" sz="1600">
                <a:latin typeface="Arial" charset="0"/>
              </a:rPr>
              <a:t>Have</a:t>
            </a:r>
            <a:endParaRPr lang="en-GB" sz="1600">
              <a:latin typeface="Arial" charset="0"/>
            </a:endParaRPr>
          </a:p>
        </p:txBody>
      </p:sp>
      <p:sp>
        <p:nvSpPr>
          <p:cNvPr id="573463" name="AutoShape 23"/>
          <p:cNvSpPr>
            <a:spLocks noChangeArrowheads="1"/>
          </p:cNvSpPr>
          <p:nvPr/>
        </p:nvSpPr>
        <p:spPr bwMode="auto">
          <a:xfrm>
            <a:off x="1066800" y="3962400"/>
            <a:ext cx="1905000" cy="2438400"/>
          </a:xfrm>
          <a:prstGeom prst="foldedCorner">
            <a:avLst>
              <a:gd name="adj" fmla="val 12500"/>
            </a:avLst>
          </a:prstGeom>
          <a:solidFill>
            <a:srgbClr val="CCFFCC"/>
          </a:solidFill>
          <a:ln w="9525">
            <a:solidFill>
              <a:schemeClr val="tx1"/>
            </a:solidFill>
            <a:round/>
            <a:headEnd/>
            <a:tailEnd/>
          </a:ln>
          <a:effectLst/>
        </p:spPr>
        <p:txBody>
          <a:bodyPr/>
          <a:lstStyle/>
          <a:p>
            <a:pPr eaLnBrk="1" hangingPunct="1"/>
            <a:r>
              <a:rPr lang="en-US" sz="1600">
                <a:latin typeface="Arial" charset="0"/>
              </a:rPr>
              <a:t>XBRL 2.1</a:t>
            </a:r>
          </a:p>
          <a:p>
            <a:pPr eaLnBrk="1" hangingPunct="1"/>
            <a:r>
              <a:rPr lang="en-US" sz="1600">
                <a:latin typeface="Arial" charset="0"/>
              </a:rPr>
              <a:t>Corrected</a:t>
            </a:r>
          </a:p>
          <a:p>
            <a:pPr eaLnBrk="1" hangingPunct="1"/>
            <a:r>
              <a:rPr lang="en-US" sz="1600">
                <a:latin typeface="Arial" charset="0"/>
              </a:rPr>
              <a:t>Errata</a:t>
            </a:r>
            <a:endParaRPr lang="en-GB" sz="1600">
              <a:latin typeface="Arial" charset="0"/>
            </a:endParaRPr>
          </a:p>
        </p:txBody>
      </p:sp>
      <p:sp>
        <p:nvSpPr>
          <p:cNvPr id="573464" name="AutoShape 24"/>
          <p:cNvSpPr>
            <a:spLocks noChangeArrowheads="1"/>
          </p:cNvSpPr>
          <p:nvPr/>
        </p:nvSpPr>
        <p:spPr bwMode="auto">
          <a:xfrm>
            <a:off x="1600200" y="5334000"/>
            <a:ext cx="1295400" cy="990600"/>
          </a:xfrm>
          <a:prstGeom prst="foldedCorner">
            <a:avLst>
              <a:gd name="adj" fmla="val 12500"/>
            </a:avLst>
          </a:prstGeom>
          <a:solidFill>
            <a:srgbClr val="CCFFCC"/>
          </a:solidFill>
          <a:ln w="9525">
            <a:solidFill>
              <a:schemeClr val="tx1"/>
            </a:solidFill>
            <a:round/>
            <a:headEnd/>
            <a:tailEnd/>
          </a:ln>
          <a:effectLst/>
        </p:spPr>
        <p:txBody>
          <a:bodyPr/>
          <a:lstStyle/>
          <a:p>
            <a:pPr eaLnBrk="1" hangingPunct="1"/>
            <a:r>
              <a:rPr lang="en-US" sz="1600">
                <a:latin typeface="Arial" charset="0"/>
              </a:rPr>
              <a:t>XBRL 2.1 Corrected</a:t>
            </a:r>
          </a:p>
          <a:p>
            <a:pPr eaLnBrk="1" hangingPunct="1"/>
            <a:r>
              <a:rPr lang="en-US" sz="1600">
                <a:latin typeface="Arial" charset="0"/>
              </a:rPr>
              <a:t>Errata</a:t>
            </a:r>
            <a:endParaRPr lang="en-GB" sz="1600">
              <a:latin typeface="Arial" charset="0"/>
            </a:endParaRPr>
          </a:p>
        </p:txBody>
      </p:sp>
      <p:sp>
        <p:nvSpPr>
          <p:cNvPr id="573465" name="AutoShape 25"/>
          <p:cNvSpPr>
            <a:spLocks noChangeArrowheads="1"/>
          </p:cNvSpPr>
          <p:nvPr/>
        </p:nvSpPr>
        <p:spPr bwMode="auto">
          <a:xfrm>
            <a:off x="4419600" y="5257800"/>
            <a:ext cx="1524000" cy="1371600"/>
          </a:xfrm>
          <a:prstGeom prst="foldedCorner">
            <a:avLst>
              <a:gd name="adj" fmla="val 12500"/>
            </a:avLst>
          </a:prstGeom>
          <a:solidFill>
            <a:srgbClr val="CCFFFF"/>
          </a:solidFill>
          <a:ln w="9525">
            <a:solidFill>
              <a:schemeClr val="tx1"/>
            </a:solidFill>
            <a:round/>
            <a:headEnd/>
            <a:tailEnd/>
          </a:ln>
          <a:effectLst/>
        </p:spPr>
        <p:txBody>
          <a:bodyPr/>
          <a:lstStyle/>
          <a:p>
            <a:pPr eaLnBrk="1" hangingPunct="1"/>
            <a:r>
              <a:rPr lang="en-US" sz="1600">
                <a:latin typeface="Arial" charset="0"/>
              </a:rPr>
              <a:t>XBRL 2.1 Conformance Suite</a:t>
            </a:r>
          </a:p>
          <a:p>
            <a:pPr eaLnBrk="1" hangingPunct="1"/>
            <a:r>
              <a:rPr lang="en-US" sz="1600">
                <a:latin typeface="Arial" charset="0"/>
              </a:rPr>
              <a:t>CR1</a:t>
            </a:r>
          </a:p>
          <a:p>
            <a:pPr eaLnBrk="1" hangingPunct="1"/>
            <a:r>
              <a:rPr lang="en-US" sz="1600">
                <a:latin typeface="Arial" charset="0"/>
              </a:rPr>
              <a:t>2005-01-01</a:t>
            </a:r>
            <a:endParaRPr lang="en-GB" sz="1600">
              <a:latin typeface="Arial" charset="0"/>
            </a:endParaRPr>
          </a:p>
        </p:txBody>
      </p:sp>
      <p:sp>
        <p:nvSpPr>
          <p:cNvPr id="573466" name="AutoShape 26"/>
          <p:cNvSpPr>
            <a:spLocks noChangeArrowheads="1"/>
          </p:cNvSpPr>
          <p:nvPr/>
        </p:nvSpPr>
        <p:spPr bwMode="auto">
          <a:xfrm>
            <a:off x="3276600" y="1900238"/>
            <a:ext cx="2133600" cy="1147762"/>
          </a:xfrm>
          <a:prstGeom prst="foldedCorner">
            <a:avLst>
              <a:gd name="adj" fmla="val 12500"/>
            </a:avLst>
          </a:prstGeom>
          <a:solidFill>
            <a:srgbClr val="CCFFFF"/>
          </a:solidFill>
          <a:ln w="9525">
            <a:solidFill>
              <a:schemeClr val="tx1"/>
            </a:solidFill>
            <a:round/>
            <a:headEnd/>
            <a:tailEnd/>
          </a:ln>
          <a:effectLst/>
        </p:spPr>
        <p:txBody>
          <a:bodyPr/>
          <a:lstStyle/>
          <a:p>
            <a:pPr eaLnBrk="1" hangingPunct="1"/>
            <a:r>
              <a:rPr lang="en-US" sz="1600">
                <a:latin typeface="Arial" charset="0"/>
              </a:rPr>
              <a:t>FRTA 1.0</a:t>
            </a:r>
          </a:p>
          <a:p>
            <a:pPr eaLnBrk="1" hangingPunct="1"/>
            <a:r>
              <a:rPr lang="en-US" sz="1600">
                <a:latin typeface="Arial" charset="0"/>
              </a:rPr>
              <a:t>Candidate Recommendation 5</a:t>
            </a:r>
          </a:p>
          <a:p>
            <a:pPr eaLnBrk="1" hangingPunct="1"/>
            <a:r>
              <a:rPr lang="en-US" sz="1600">
                <a:latin typeface="Arial" charset="0"/>
              </a:rPr>
              <a:t>2005-01-29</a:t>
            </a:r>
          </a:p>
        </p:txBody>
      </p:sp>
      <p:sp>
        <p:nvSpPr>
          <p:cNvPr id="573467" name="AutoShape 27"/>
          <p:cNvSpPr>
            <a:spLocks noChangeArrowheads="1"/>
          </p:cNvSpPr>
          <p:nvPr/>
        </p:nvSpPr>
        <p:spPr bwMode="auto">
          <a:xfrm>
            <a:off x="7239000" y="533400"/>
            <a:ext cx="1447800" cy="1371600"/>
          </a:xfrm>
          <a:prstGeom prst="foldedCorner">
            <a:avLst>
              <a:gd name="adj" fmla="val 12500"/>
            </a:avLst>
          </a:prstGeom>
          <a:solidFill>
            <a:srgbClr val="CCFFFF"/>
          </a:solidFill>
          <a:ln w="9525">
            <a:solidFill>
              <a:schemeClr val="tx1"/>
            </a:solidFill>
            <a:round/>
            <a:headEnd/>
            <a:tailEnd/>
          </a:ln>
          <a:effectLst/>
        </p:spPr>
        <p:txBody>
          <a:bodyPr/>
          <a:lstStyle/>
          <a:p>
            <a:pPr eaLnBrk="1" hangingPunct="1"/>
            <a:r>
              <a:rPr lang="en-US" sz="1600">
                <a:latin typeface="Arial" charset="0"/>
              </a:rPr>
              <a:t>XBRL 2.1 Instance Standards 1.0 PWD</a:t>
            </a:r>
          </a:p>
          <a:p>
            <a:pPr eaLnBrk="1" hangingPunct="1"/>
            <a:r>
              <a:rPr lang="en-US" sz="1600">
                <a:latin typeface="Arial" charset="0"/>
              </a:rPr>
              <a:t>2004-11-14</a:t>
            </a:r>
            <a:endParaRPr lang="en-GB" sz="1600">
              <a:latin typeface="Arial" charset="0"/>
            </a:endParaRPr>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Rectangle 2"/>
          <p:cNvSpPr>
            <a:spLocks noGrp="1" noChangeArrowheads="1"/>
          </p:cNvSpPr>
          <p:nvPr>
            <p:ph type="title"/>
          </p:nvPr>
        </p:nvSpPr>
        <p:spPr/>
        <p:txBody>
          <a:bodyPr/>
          <a:lstStyle/>
          <a:p>
            <a:r>
              <a:rPr lang="en-GB"/>
              <a:t>Extensibility Goals of XBRL as compared to other XML standards</a:t>
            </a:r>
          </a:p>
        </p:txBody>
      </p:sp>
      <p:sp>
        <p:nvSpPr>
          <p:cNvPr id="574467" name="Rectangle 3"/>
          <p:cNvSpPr>
            <a:spLocks noGrp="1" noChangeArrowheads="1"/>
          </p:cNvSpPr>
          <p:nvPr>
            <p:ph type="body" sz="half" idx="1"/>
          </p:nvPr>
        </p:nvSpPr>
        <p:spPr>
          <a:xfrm>
            <a:off x="457200" y="1371600"/>
            <a:ext cx="4044950" cy="5029200"/>
          </a:xfrm>
        </p:spPr>
        <p:txBody>
          <a:bodyPr/>
          <a:lstStyle/>
          <a:p>
            <a:r>
              <a:rPr lang="en-GB" sz="2400"/>
              <a:t>Invoice</a:t>
            </a:r>
          </a:p>
          <a:p>
            <a:pPr lvl="1"/>
            <a:r>
              <a:rPr lang="en-GB" sz="2000"/>
              <a:t>Parties</a:t>
            </a:r>
          </a:p>
          <a:p>
            <a:pPr lvl="2"/>
            <a:r>
              <a:rPr lang="en-GB" sz="1800"/>
              <a:t>Identifier</a:t>
            </a:r>
          </a:p>
          <a:p>
            <a:pPr lvl="2"/>
            <a:r>
              <a:rPr lang="en-GB" sz="1800"/>
              <a:t>Address</a:t>
            </a:r>
          </a:p>
          <a:p>
            <a:pPr lvl="1"/>
            <a:r>
              <a:rPr lang="en-GB" sz="2000"/>
              <a:t>Line Item</a:t>
            </a:r>
          </a:p>
          <a:p>
            <a:pPr lvl="2"/>
            <a:r>
              <a:rPr lang="en-GB" sz="1800"/>
              <a:t>Item</a:t>
            </a:r>
          </a:p>
          <a:p>
            <a:pPr lvl="3"/>
            <a:r>
              <a:rPr lang="en-GB" sz="1600"/>
              <a:t>Identifier</a:t>
            </a:r>
          </a:p>
          <a:p>
            <a:pPr lvl="3"/>
            <a:r>
              <a:rPr lang="en-GB" sz="1600"/>
              <a:t>Description</a:t>
            </a:r>
          </a:p>
          <a:p>
            <a:pPr lvl="2"/>
            <a:r>
              <a:rPr lang="en-GB" sz="1800"/>
              <a:t>Quantities</a:t>
            </a:r>
          </a:p>
          <a:p>
            <a:pPr lvl="2"/>
            <a:r>
              <a:rPr lang="en-GB" sz="1800"/>
              <a:t>Amounts</a:t>
            </a:r>
          </a:p>
          <a:p>
            <a:pPr lvl="2"/>
            <a:r>
              <a:rPr lang="en-GB" sz="1800"/>
              <a:t>Discounts</a:t>
            </a:r>
          </a:p>
          <a:p>
            <a:pPr lvl="1"/>
            <a:r>
              <a:rPr lang="en-GB" sz="2000"/>
              <a:t>Taxes</a:t>
            </a:r>
          </a:p>
          <a:p>
            <a:pPr lvl="1"/>
            <a:r>
              <a:rPr lang="en-GB" sz="2000"/>
              <a:t>Delivery Terms</a:t>
            </a:r>
          </a:p>
          <a:p>
            <a:pPr lvl="1"/>
            <a:endParaRPr lang="en-GB" sz="2000"/>
          </a:p>
        </p:txBody>
      </p:sp>
      <p:sp>
        <p:nvSpPr>
          <p:cNvPr id="574468" name="Rectangle 4"/>
          <p:cNvSpPr>
            <a:spLocks noGrp="1" noChangeArrowheads="1"/>
          </p:cNvSpPr>
          <p:nvPr>
            <p:ph type="body" sz="half" idx="2"/>
          </p:nvPr>
        </p:nvSpPr>
        <p:spPr>
          <a:xfrm>
            <a:off x="4638675" y="1371600"/>
            <a:ext cx="4044950" cy="5029200"/>
          </a:xfrm>
        </p:spPr>
        <p:txBody>
          <a:bodyPr/>
          <a:lstStyle/>
          <a:p>
            <a:r>
              <a:rPr lang="en-GB" sz="2400"/>
              <a:t>Depreciation Schedule</a:t>
            </a:r>
          </a:p>
          <a:p>
            <a:pPr lvl="1"/>
            <a:r>
              <a:rPr lang="en-GB" sz="2000"/>
              <a:t>Line Item</a:t>
            </a:r>
          </a:p>
          <a:p>
            <a:pPr lvl="2"/>
            <a:r>
              <a:rPr lang="en-GB" sz="1800"/>
              <a:t>Asset name</a:t>
            </a:r>
          </a:p>
          <a:p>
            <a:pPr lvl="2"/>
            <a:r>
              <a:rPr lang="en-GB" sz="1800"/>
              <a:t>Asset category*</a:t>
            </a:r>
          </a:p>
          <a:p>
            <a:pPr lvl="2"/>
            <a:r>
              <a:rPr lang="en-GB" sz="1800"/>
              <a:t>Value brought forward**</a:t>
            </a:r>
          </a:p>
          <a:p>
            <a:pPr lvl="2"/>
            <a:r>
              <a:rPr lang="en-GB" sz="1800"/>
              <a:t>Value limitation*</a:t>
            </a:r>
          </a:p>
          <a:p>
            <a:pPr lvl="2"/>
            <a:r>
              <a:rPr lang="en-GB" sz="1800"/>
              <a:t>Period</a:t>
            </a:r>
          </a:p>
          <a:p>
            <a:pPr lvl="2"/>
            <a:r>
              <a:rPr lang="en-GB" sz="1800"/>
              <a:t>Acquisition Date</a:t>
            </a:r>
          </a:p>
          <a:p>
            <a:pPr lvl="2"/>
            <a:r>
              <a:rPr lang="en-GB" sz="1800"/>
              <a:t>Method*</a:t>
            </a:r>
          </a:p>
          <a:p>
            <a:pPr lvl="2"/>
            <a:r>
              <a:rPr lang="en-GB" sz="1800"/>
              <a:t>Amount</a:t>
            </a:r>
          </a:p>
          <a:p>
            <a:pPr lvl="2"/>
            <a:r>
              <a:rPr lang="en-GB" sz="1800"/>
              <a:t>Limitation*</a:t>
            </a:r>
          </a:p>
          <a:p>
            <a:pPr lvl="2"/>
            <a:r>
              <a:rPr lang="en-GB" sz="1800"/>
              <a:t>Value carried forward**</a:t>
            </a:r>
          </a:p>
          <a:p>
            <a:pPr lvl="2"/>
            <a:r>
              <a:rPr lang="en-GB" sz="1800"/>
              <a:t>Etc., etc., etc.</a:t>
            </a:r>
          </a:p>
        </p:txBody>
      </p:sp>
      <p:sp>
        <p:nvSpPr>
          <p:cNvPr id="574469" name="Text Box 5"/>
          <p:cNvSpPr txBox="1">
            <a:spLocks noChangeArrowheads="1"/>
          </p:cNvSpPr>
          <p:nvPr/>
        </p:nvSpPr>
        <p:spPr bwMode="auto">
          <a:xfrm>
            <a:off x="3106738" y="2209800"/>
            <a:ext cx="2532062" cy="1465263"/>
          </a:xfrm>
          <a:prstGeom prst="rect">
            <a:avLst/>
          </a:prstGeom>
          <a:noFill/>
          <a:ln w="9525">
            <a:noFill/>
            <a:miter lim="800000"/>
            <a:headEnd/>
            <a:tailEnd/>
          </a:ln>
          <a:effectLst/>
        </p:spPr>
        <p:txBody>
          <a:bodyPr>
            <a:spAutoFit/>
          </a:bodyPr>
          <a:lstStyle/>
          <a:p>
            <a:pPr eaLnBrk="1" hangingPunct="1">
              <a:spcBef>
                <a:spcPct val="50000"/>
              </a:spcBef>
            </a:pPr>
            <a:r>
              <a:rPr lang="en-GB" sz="1800" i="1">
                <a:latin typeface="Arial" charset="0"/>
              </a:rPr>
              <a:t>*Meaning varies according to accounting principles appropriate to purpose of information</a:t>
            </a:r>
          </a:p>
        </p:txBody>
      </p:sp>
      <p:sp>
        <p:nvSpPr>
          <p:cNvPr id="574470" name="Text Box 6"/>
          <p:cNvSpPr txBox="1">
            <a:spLocks noChangeArrowheads="1"/>
          </p:cNvSpPr>
          <p:nvPr/>
        </p:nvSpPr>
        <p:spPr bwMode="auto">
          <a:xfrm>
            <a:off x="3106738" y="4648200"/>
            <a:ext cx="2532062" cy="1465263"/>
          </a:xfrm>
          <a:prstGeom prst="rect">
            <a:avLst/>
          </a:prstGeom>
          <a:noFill/>
          <a:ln w="9525">
            <a:noFill/>
            <a:miter lim="800000"/>
            <a:headEnd/>
            <a:tailEnd/>
          </a:ln>
          <a:effectLst/>
        </p:spPr>
        <p:txBody>
          <a:bodyPr>
            <a:spAutoFit/>
          </a:bodyPr>
          <a:lstStyle/>
          <a:p>
            <a:pPr eaLnBrk="1" hangingPunct="1">
              <a:spcBef>
                <a:spcPct val="50000"/>
              </a:spcBef>
            </a:pPr>
            <a:r>
              <a:rPr lang="en-GB" sz="1800" i="1">
                <a:latin typeface="Arial" charset="0"/>
              </a:rPr>
              <a:t>** Name of otherwise identical concept varies by jurisdiction, not to mention native language</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74468">
                                            <p:txEl>
                                              <p:pRg st="0" end="0"/>
                                            </p:txEl>
                                          </p:spTgt>
                                        </p:tgtEl>
                                        <p:attrNameLst>
                                          <p:attrName>style.visibility</p:attrName>
                                        </p:attrNameLst>
                                      </p:cBhvr>
                                      <p:to>
                                        <p:strVal val="visible"/>
                                      </p:to>
                                    </p:set>
                                    <p:animEffect transition="in" filter="wipe(up)">
                                      <p:cBhvr>
                                        <p:cTn id="7" dur="500"/>
                                        <p:tgtEl>
                                          <p:spTgt spid="574468">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74468">
                                            <p:txEl>
                                              <p:pRg st="1" end="1"/>
                                            </p:txEl>
                                          </p:spTgt>
                                        </p:tgtEl>
                                        <p:attrNameLst>
                                          <p:attrName>style.visibility</p:attrName>
                                        </p:attrNameLst>
                                      </p:cBhvr>
                                      <p:to>
                                        <p:strVal val="visible"/>
                                      </p:to>
                                    </p:set>
                                    <p:animEffect transition="in" filter="wipe(up)">
                                      <p:cBhvr>
                                        <p:cTn id="11" dur="500"/>
                                        <p:tgtEl>
                                          <p:spTgt spid="574468">
                                            <p:txEl>
                                              <p:pRg st="1" end="1"/>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74468">
                                            <p:txEl>
                                              <p:pRg st="2" end="2"/>
                                            </p:txEl>
                                          </p:spTgt>
                                        </p:tgtEl>
                                        <p:attrNameLst>
                                          <p:attrName>style.visibility</p:attrName>
                                        </p:attrNameLst>
                                      </p:cBhvr>
                                      <p:to>
                                        <p:strVal val="visible"/>
                                      </p:to>
                                    </p:set>
                                    <p:animEffect transition="in" filter="wipe(up)">
                                      <p:cBhvr>
                                        <p:cTn id="15" dur="500"/>
                                        <p:tgtEl>
                                          <p:spTgt spid="574468">
                                            <p:txEl>
                                              <p:pRg st="2" end="2"/>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574468">
                                            <p:txEl>
                                              <p:pRg st="3" end="3"/>
                                            </p:txEl>
                                          </p:spTgt>
                                        </p:tgtEl>
                                        <p:attrNameLst>
                                          <p:attrName>style.visibility</p:attrName>
                                        </p:attrNameLst>
                                      </p:cBhvr>
                                      <p:to>
                                        <p:strVal val="visible"/>
                                      </p:to>
                                    </p:set>
                                    <p:animEffect transition="in" filter="wipe(up)">
                                      <p:cBhvr>
                                        <p:cTn id="19" dur="500"/>
                                        <p:tgtEl>
                                          <p:spTgt spid="574468">
                                            <p:txEl>
                                              <p:pRg st="3" end="3"/>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574468">
                                            <p:txEl>
                                              <p:pRg st="4" end="4"/>
                                            </p:txEl>
                                          </p:spTgt>
                                        </p:tgtEl>
                                        <p:attrNameLst>
                                          <p:attrName>style.visibility</p:attrName>
                                        </p:attrNameLst>
                                      </p:cBhvr>
                                      <p:to>
                                        <p:strVal val="visible"/>
                                      </p:to>
                                    </p:set>
                                    <p:animEffect transition="in" filter="wipe(up)">
                                      <p:cBhvr>
                                        <p:cTn id="23" dur="500"/>
                                        <p:tgtEl>
                                          <p:spTgt spid="574468">
                                            <p:txEl>
                                              <p:pRg st="4" end="4"/>
                                            </p:txEl>
                                          </p:spTgt>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574468">
                                            <p:txEl>
                                              <p:pRg st="5" end="5"/>
                                            </p:txEl>
                                          </p:spTgt>
                                        </p:tgtEl>
                                        <p:attrNameLst>
                                          <p:attrName>style.visibility</p:attrName>
                                        </p:attrNameLst>
                                      </p:cBhvr>
                                      <p:to>
                                        <p:strVal val="visible"/>
                                      </p:to>
                                    </p:set>
                                    <p:animEffect transition="in" filter="wipe(up)">
                                      <p:cBhvr>
                                        <p:cTn id="27" dur="500"/>
                                        <p:tgtEl>
                                          <p:spTgt spid="574468">
                                            <p:txEl>
                                              <p:pRg st="5" end="5"/>
                                            </p:txEl>
                                          </p:spTgt>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574468">
                                            <p:txEl>
                                              <p:pRg st="6" end="6"/>
                                            </p:txEl>
                                          </p:spTgt>
                                        </p:tgtEl>
                                        <p:attrNameLst>
                                          <p:attrName>style.visibility</p:attrName>
                                        </p:attrNameLst>
                                      </p:cBhvr>
                                      <p:to>
                                        <p:strVal val="visible"/>
                                      </p:to>
                                    </p:set>
                                    <p:animEffect transition="in" filter="wipe(up)">
                                      <p:cBhvr>
                                        <p:cTn id="31" dur="500"/>
                                        <p:tgtEl>
                                          <p:spTgt spid="574468">
                                            <p:txEl>
                                              <p:pRg st="6" end="6"/>
                                            </p:txEl>
                                          </p:spTgt>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574468">
                                            <p:txEl>
                                              <p:pRg st="7" end="7"/>
                                            </p:txEl>
                                          </p:spTgt>
                                        </p:tgtEl>
                                        <p:attrNameLst>
                                          <p:attrName>style.visibility</p:attrName>
                                        </p:attrNameLst>
                                      </p:cBhvr>
                                      <p:to>
                                        <p:strVal val="visible"/>
                                      </p:to>
                                    </p:set>
                                    <p:animEffect transition="in" filter="wipe(up)">
                                      <p:cBhvr>
                                        <p:cTn id="35" dur="500"/>
                                        <p:tgtEl>
                                          <p:spTgt spid="574468">
                                            <p:txEl>
                                              <p:pRg st="7" end="7"/>
                                            </p:txEl>
                                          </p:spTgt>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574468">
                                            <p:txEl>
                                              <p:pRg st="8" end="8"/>
                                            </p:txEl>
                                          </p:spTgt>
                                        </p:tgtEl>
                                        <p:attrNameLst>
                                          <p:attrName>style.visibility</p:attrName>
                                        </p:attrNameLst>
                                      </p:cBhvr>
                                      <p:to>
                                        <p:strVal val="visible"/>
                                      </p:to>
                                    </p:set>
                                    <p:animEffect transition="in" filter="wipe(up)">
                                      <p:cBhvr>
                                        <p:cTn id="39" dur="500"/>
                                        <p:tgtEl>
                                          <p:spTgt spid="574468">
                                            <p:txEl>
                                              <p:pRg st="8" end="8"/>
                                            </p:txEl>
                                          </p:spTgt>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574468">
                                            <p:txEl>
                                              <p:pRg st="9" end="9"/>
                                            </p:txEl>
                                          </p:spTgt>
                                        </p:tgtEl>
                                        <p:attrNameLst>
                                          <p:attrName>style.visibility</p:attrName>
                                        </p:attrNameLst>
                                      </p:cBhvr>
                                      <p:to>
                                        <p:strVal val="visible"/>
                                      </p:to>
                                    </p:set>
                                    <p:animEffect transition="in" filter="wipe(up)">
                                      <p:cBhvr>
                                        <p:cTn id="43" dur="500"/>
                                        <p:tgtEl>
                                          <p:spTgt spid="574468">
                                            <p:txEl>
                                              <p:pRg st="9" end="9"/>
                                            </p:txEl>
                                          </p:spTgt>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574468">
                                            <p:txEl>
                                              <p:pRg st="10" end="10"/>
                                            </p:txEl>
                                          </p:spTgt>
                                        </p:tgtEl>
                                        <p:attrNameLst>
                                          <p:attrName>style.visibility</p:attrName>
                                        </p:attrNameLst>
                                      </p:cBhvr>
                                      <p:to>
                                        <p:strVal val="visible"/>
                                      </p:to>
                                    </p:set>
                                    <p:animEffect transition="in" filter="wipe(up)">
                                      <p:cBhvr>
                                        <p:cTn id="47" dur="500"/>
                                        <p:tgtEl>
                                          <p:spTgt spid="574468">
                                            <p:txEl>
                                              <p:pRg st="10" end="10"/>
                                            </p:txEl>
                                          </p:spTgt>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574468">
                                            <p:txEl>
                                              <p:pRg st="11" end="11"/>
                                            </p:txEl>
                                          </p:spTgt>
                                        </p:tgtEl>
                                        <p:attrNameLst>
                                          <p:attrName>style.visibility</p:attrName>
                                        </p:attrNameLst>
                                      </p:cBhvr>
                                      <p:to>
                                        <p:strVal val="visible"/>
                                      </p:to>
                                    </p:set>
                                    <p:animEffect transition="in" filter="wipe(up)">
                                      <p:cBhvr>
                                        <p:cTn id="51" dur="500"/>
                                        <p:tgtEl>
                                          <p:spTgt spid="574468">
                                            <p:txEl>
                                              <p:pRg st="11" end="11"/>
                                            </p:txEl>
                                          </p:spTgt>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574468">
                                            <p:txEl>
                                              <p:pRg st="12" end="12"/>
                                            </p:txEl>
                                          </p:spTgt>
                                        </p:tgtEl>
                                        <p:attrNameLst>
                                          <p:attrName>style.visibility</p:attrName>
                                        </p:attrNameLst>
                                      </p:cBhvr>
                                      <p:to>
                                        <p:strVal val="visible"/>
                                      </p:to>
                                    </p:set>
                                    <p:animEffect transition="in" filter="wipe(up)">
                                      <p:cBhvr>
                                        <p:cTn id="55" dur="500"/>
                                        <p:tgtEl>
                                          <p:spTgt spid="574468">
                                            <p:txEl>
                                              <p:pRg st="12" end="1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574469"/>
                                        </p:tgtEl>
                                        <p:attrNameLst>
                                          <p:attrName>style.visibility</p:attrName>
                                        </p:attrNameLst>
                                      </p:cBhvr>
                                      <p:to>
                                        <p:strVal val="visible"/>
                                      </p:to>
                                    </p:set>
                                    <p:animEffect transition="in" filter="wipe(up)">
                                      <p:cBhvr>
                                        <p:cTn id="60" dur="500"/>
                                        <p:tgtEl>
                                          <p:spTgt spid="574469"/>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574470"/>
                                        </p:tgtEl>
                                        <p:attrNameLst>
                                          <p:attrName>style.visibility</p:attrName>
                                        </p:attrNameLst>
                                      </p:cBhvr>
                                      <p:to>
                                        <p:strVal val="visible"/>
                                      </p:to>
                                    </p:set>
                                    <p:animEffect transition="in" filter="wipe(up)">
                                      <p:cBhvr>
                                        <p:cTn id="65" dur="500"/>
                                        <p:tgtEl>
                                          <p:spTgt spid="574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4468" grpId="0" build="p"/>
      <p:bldP spid="574469" grpId="0"/>
      <p:bldP spid="57447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2"/>
          <p:cNvSpPr>
            <a:spLocks noGrp="1" noChangeArrowheads="1"/>
          </p:cNvSpPr>
          <p:nvPr>
            <p:ph type="body" sz="half" idx="1"/>
          </p:nvPr>
        </p:nvSpPr>
        <p:spPr>
          <a:xfrm>
            <a:off x="457200" y="1371600"/>
            <a:ext cx="4027488" cy="4822825"/>
          </a:xfrm>
        </p:spPr>
        <p:txBody>
          <a:bodyPr/>
          <a:lstStyle/>
          <a:p>
            <a:r>
              <a:rPr lang="en-GB" sz="2000"/>
              <a:t>Data (INSTANCE)</a:t>
            </a:r>
          </a:p>
          <a:p>
            <a:endParaRPr lang="en-GB" sz="2000"/>
          </a:p>
          <a:p>
            <a:endParaRPr lang="en-GB" sz="2000"/>
          </a:p>
          <a:p>
            <a:endParaRPr lang="en-GB" sz="2000"/>
          </a:p>
          <a:p>
            <a:endParaRPr lang="en-GB" sz="2000"/>
          </a:p>
          <a:p>
            <a:endParaRPr lang="en-GB" sz="2000"/>
          </a:p>
          <a:p>
            <a:endParaRPr lang="en-GB" sz="2000"/>
          </a:p>
          <a:p>
            <a:endParaRPr lang="en-GB" sz="2000"/>
          </a:p>
          <a:p>
            <a:r>
              <a:rPr lang="en-GB" sz="2000"/>
              <a:t>XBRL is the way that it is because </a:t>
            </a:r>
            <a:r>
              <a:rPr lang="en-GB" sz="2000" i="1"/>
              <a:t>business reporting concepts</a:t>
            </a:r>
            <a:r>
              <a:rPr lang="en-GB" sz="2000"/>
              <a:t> are extensible.</a:t>
            </a:r>
          </a:p>
        </p:txBody>
      </p:sp>
      <p:grpSp>
        <p:nvGrpSpPr>
          <p:cNvPr id="576515" name="Group 3"/>
          <p:cNvGrpSpPr>
            <a:grpSpLocks/>
          </p:cNvGrpSpPr>
          <p:nvPr/>
        </p:nvGrpSpPr>
        <p:grpSpPr bwMode="auto">
          <a:xfrm>
            <a:off x="5257800" y="2743200"/>
            <a:ext cx="2971800" cy="3810000"/>
            <a:chOff x="3312" y="1728"/>
            <a:chExt cx="1872" cy="2400"/>
          </a:xfrm>
        </p:grpSpPr>
        <p:sp>
          <p:nvSpPr>
            <p:cNvPr id="576516" name="AutoShape 4"/>
            <p:cNvSpPr>
              <a:spLocks noChangeArrowheads="1"/>
            </p:cNvSpPr>
            <p:nvPr/>
          </p:nvSpPr>
          <p:spPr bwMode="auto">
            <a:xfrm>
              <a:off x="3312" y="1728"/>
              <a:ext cx="1872" cy="2400"/>
            </a:xfrm>
            <a:prstGeom prst="foldedCorner">
              <a:avLst>
                <a:gd name="adj" fmla="val 12500"/>
              </a:avLst>
            </a:prstGeom>
            <a:solidFill>
              <a:srgbClr val="FFCC99"/>
            </a:solidFill>
            <a:ln w="9525">
              <a:solidFill>
                <a:schemeClr val="tx1"/>
              </a:solidFill>
              <a:round/>
              <a:headEnd/>
              <a:tailEnd/>
            </a:ln>
            <a:effectLst/>
          </p:spPr>
          <p:txBody>
            <a:bodyPr wrap="none"/>
            <a:lstStyle/>
            <a:p>
              <a:pPr eaLnBrk="1" hangingPunct="1"/>
              <a:r>
                <a:rPr lang="en-GB" sz="1600">
                  <a:latin typeface="Arial" charset="0"/>
                </a:rPr>
                <a:t>Taxonomy</a:t>
              </a:r>
            </a:p>
          </p:txBody>
        </p:sp>
        <p:sp>
          <p:nvSpPr>
            <p:cNvPr id="576517" name="AutoShape 5"/>
            <p:cNvSpPr>
              <a:spLocks noChangeArrowheads="1"/>
            </p:cNvSpPr>
            <p:nvPr/>
          </p:nvSpPr>
          <p:spPr bwMode="auto">
            <a:xfrm>
              <a:off x="3840" y="3648"/>
              <a:ext cx="992" cy="336"/>
            </a:xfrm>
            <a:prstGeom prst="bevel">
              <a:avLst>
                <a:gd name="adj" fmla="val 12500"/>
              </a:avLst>
            </a:prstGeom>
            <a:solidFill>
              <a:srgbClr val="FFCC99"/>
            </a:solidFill>
            <a:ln w="9525">
              <a:solidFill>
                <a:schemeClr val="tx1"/>
              </a:solidFill>
              <a:miter lim="800000"/>
              <a:headEnd/>
              <a:tailEnd/>
            </a:ln>
            <a:effectLst/>
          </p:spPr>
          <p:txBody>
            <a:bodyPr wrap="none" anchor="ctr"/>
            <a:lstStyle/>
            <a:p>
              <a:pPr algn="ctr" eaLnBrk="1" hangingPunct="1"/>
              <a:r>
                <a:rPr lang="en-GB" sz="1600">
                  <a:latin typeface="Arial" charset="0"/>
                </a:rPr>
                <a:t>Concept</a:t>
              </a:r>
            </a:p>
          </p:txBody>
        </p:sp>
      </p:grpSp>
      <p:sp>
        <p:nvSpPr>
          <p:cNvPr id="576518" name="AutoShape 6"/>
          <p:cNvSpPr>
            <a:spLocks noChangeArrowheads="1"/>
          </p:cNvSpPr>
          <p:nvPr/>
        </p:nvSpPr>
        <p:spPr bwMode="auto">
          <a:xfrm>
            <a:off x="4343400" y="1828800"/>
            <a:ext cx="2971800" cy="3810000"/>
          </a:xfrm>
          <a:prstGeom prst="foldedCorner">
            <a:avLst>
              <a:gd name="adj" fmla="val 12500"/>
            </a:avLst>
          </a:prstGeom>
          <a:solidFill>
            <a:srgbClr val="FFCC99"/>
          </a:solidFill>
          <a:ln w="9525">
            <a:solidFill>
              <a:schemeClr val="tx1"/>
            </a:solidFill>
            <a:round/>
            <a:headEnd/>
            <a:tailEnd/>
          </a:ln>
          <a:effectLst/>
        </p:spPr>
        <p:txBody>
          <a:bodyPr wrap="none" anchor="b"/>
          <a:lstStyle/>
          <a:p>
            <a:pPr eaLnBrk="1" hangingPunct="1"/>
            <a:endParaRPr lang="en-US" sz="1600">
              <a:latin typeface="Arial" charset="0"/>
            </a:endParaRPr>
          </a:p>
        </p:txBody>
      </p:sp>
      <p:sp>
        <p:nvSpPr>
          <p:cNvPr id="576519" name="AutoShape 7"/>
          <p:cNvSpPr>
            <a:spLocks noChangeArrowheads="1"/>
          </p:cNvSpPr>
          <p:nvPr/>
        </p:nvSpPr>
        <p:spPr bwMode="auto">
          <a:xfrm>
            <a:off x="304800" y="1828800"/>
            <a:ext cx="2971800" cy="3429000"/>
          </a:xfrm>
          <a:prstGeom prst="foldedCorner">
            <a:avLst>
              <a:gd name="adj" fmla="val 12500"/>
            </a:avLst>
          </a:prstGeom>
          <a:solidFill>
            <a:schemeClr val="accent2"/>
          </a:solidFill>
          <a:ln w="9525">
            <a:solidFill>
              <a:schemeClr val="tx1"/>
            </a:solidFill>
            <a:round/>
            <a:headEnd/>
            <a:tailEnd/>
          </a:ln>
          <a:effectLst/>
        </p:spPr>
        <p:txBody>
          <a:bodyPr wrap="none"/>
          <a:lstStyle/>
          <a:p>
            <a:pPr eaLnBrk="1" hangingPunct="1"/>
            <a:r>
              <a:rPr lang="en-GB" sz="1600">
                <a:latin typeface="Arial" charset="0"/>
              </a:rPr>
              <a:t>Instance</a:t>
            </a:r>
          </a:p>
        </p:txBody>
      </p:sp>
      <p:sp>
        <p:nvSpPr>
          <p:cNvPr id="576520" name="Oval 8"/>
          <p:cNvSpPr>
            <a:spLocks noChangeArrowheads="1"/>
          </p:cNvSpPr>
          <p:nvPr/>
        </p:nvSpPr>
        <p:spPr bwMode="auto">
          <a:xfrm>
            <a:off x="609600" y="3581400"/>
            <a:ext cx="2514600" cy="1524000"/>
          </a:xfrm>
          <a:prstGeom prst="ellipse">
            <a:avLst/>
          </a:prstGeom>
          <a:solidFill>
            <a:schemeClr val="accent2"/>
          </a:solidFill>
          <a:ln w="9525">
            <a:solidFill>
              <a:schemeClr val="tx1"/>
            </a:solidFill>
            <a:round/>
            <a:headEnd/>
            <a:tailEnd/>
          </a:ln>
          <a:effectLst/>
        </p:spPr>
        <p:txBody>
          <a:bodyPr wrap="none" anchor="b"/>
          <a:lstStyle/>
          <a:p>
            <a:pPr algn="ctr" eaLnBrk="1" hangingPunct="1"/>
            <a:r>
              <a:rPr lang="en-GB" sz="1600">
                <a:latin typeface="Arial" charset="0"/>
              </a:rPr>
              <a:t>Context</a:t>
            </a:r>
          </a:p>
        </p:txBody>
      </p:sp>
      <p:sp>
        <p:nvSpPr>
          <p:cNvPr id="576521" name="Oval 9"/>
          <p:cNvSpPr>
            <a:spLocks noChangeArrowheads="1"/>
          </p:cNvSpPr>
          <p:nvPr/>
        </p:nvSpPr>
        <p:spPr bwMode="auto">
          <a:xfrm>
            <a:off x="457200" y="2209800"/>
            <a:ext cx="2100263" cy="1285875"/>
          </a:xfrm>
          <a:prstGeom prst="ellipse">
            <a:avLst/>
          </a:prstGeom>
          <a:solidFill>
            <a:schemeClr val="accent2"/>
          </a:solidFill>
          <a:ln w="9525">
            <a:solidFill>
              <a:schemeClr val="tx1"/>
            </a:solidFill>
            <a:round/>
            <a:headEnd/>
            <a:tailEnd/>
          </a:ln>
          <a:effectLst/>
        </p:spPr>
        <p:txBody>
          <a:bodyPr wrap="none" anchor="b"/>
          <a:lstStyle/>
          <a:p>
            <a:pPr algn="ctr" eaLnBrk="1" hangingPunct="1"/>
            <a:r>
              <a:rPr lang="en-GB" sz="1600">
                <a:latin typeface="Arial" charset="0"/>
              </a:rPr>
              <a:t>Context</a:t>
            </a:r>
          </a:p>
        </p:txBody>
      </p:sp>
      <p:sp>
        <p:nvSpPr>
          <p:cNvPr id="576522" name="Rectangle 10"/>
          <p:cNvSpPr>
            <a:spLocks noGrp="1" noChangeArrowheads="1"/>
          </p:cNvSpPr>
          <p:nvPr>
            <p:ph type="title"/>
          </p:nvPr>
        </p:nvSpPr>
        <p:spPr/>
        <p:txBody>
          <a:bodyPr/>
          <a:lstStyle/>
          <a:p>
            <a:r>
              <a:rPr lang="en-US"/>
              <a:t>XBRL Fundamentals</a:t>
            </a:r>
          </a:p>
        </p:txBody>
      </p:sp>
      <p:sp>
        <p:nvSpPr>
          <p:cNvPr id="576523" name="Rectangle 11"/>
          <p:cNvSpPr>
            <a:spLocks noGrp="1" noChangeArrowheads="1"/>
          </p:cNvSpPr>
          <p:nvPr>
            <p:ph type="body" sz="half" idx="2"/>
          </p:nvPr>
        </p:nvSpPr>
        <p:spPr/>
        <p:txBody>
          <a:bodyPr/>
          <a:lstStyle/>
          <a:p>
            <a:r>
              <a:rPr lang="en-GB" sz="2000"/>
              <a:t>Meta Data (TAXONOMIES)</a:t>
            </a:r>
          </a:p>
        </p:txBody>
      </p:sp>
      <p:sp>
        <p:nvSpPr>
          <p:cNvPr id="576524" name="AutoShape 12"/>
          <p:cNvSpPr>
            <a:spLocks/>
          </p:cNvSpPr>
          <p:nvPr/>
        </p:nvSpPr>
        <p:spPr bwMode="auto">
          <a:xfrm>
            <a:off x="6934200" y="1855788"/>
            <a:ext cx="2209800" cy="277812"/>
          </a:xfrm>
          <a:prstGeom prst="callout1">
            <a:avLst>
              <a:gd name="adj1" fmla="val 127431"/>
              <a:gd name="adj2" fmla="val 94829"/>
              <a:gd name="adj3" fmla="val 127431"/>
              <a:gd name="adj4" fmla="val -14509"/>
            </a:avLst>
          </a:prstGeom>
          <a:noFill/>
          <a:ln w="12700">
            <a:solidFill>
              <a:schemeClr val="tx1"/>
            </a:solidFill>
            <a:miter lim="800000"/>
            <a:headEnd/>
            <a:tailEnd/>
          </a:ln>
          <a:effectLst/>
        </p:spPr>
        <p:txBody>
          <a:bodyPr anchor="ctr"/>
          <a:lstStyle/>
          <a:p>
            <a:pPr algn="ctr" eaLnBrk="1" hangingPunct="1"/>
            <a:r>
              <a:rPr lang="en-US" sz="1200">
                <a:latin typeface="Lucida Sans Unicode" pitchFamily="34" charset="0"/>
                <a:cs typeface="Times New Roman" pitchFamily="18" charset="0"/>
              </a:rPr>
              <a:t>Label and language</a:t>
            </a:r>
            <a:endParaRPr lang="en-GB" sz="1200">
              <a:latin typeface="Lucida Sans Unicode" pitchFamily="34" charset="0"/>
              <a:cs typeface="Times New Roman" pitchFamily="18" charset="0"/>
            </a:endParaRPr>
          </a:p>
        </p:txBody>
      </p:sp>
      <p:sp>
        <p:nvSpPr>
          <p:cNvPr id="576525" name="AutoShape 13"/>
          <p:cNvSpPr>
            <a:spLocks/>
          </p:cNvSpPr>
          <p:nvPr/>
        </p:nvSpPr>
        <p:spPr bwMode="auto">
          <a:xfrm>
            <a:off x="6858000" y="2184400"/>
            <a:ext cx="2209800" cy="277813"/>
          </a:xfrm>
          <a:prstGeom prst="callout1">
            <a:avLst>
              <a:gd name="adj1" fmla="val 127431"/>
              <a:gd name="adj2" fmla="val 94829"/>
              <a:gd name="adj3" fmla="val 127431"/>
              <a:gd name="adj4" fmla="val -10273"/>
            </a:avLst>
          </a:prstGeom>
          <a:noFill/>
          <a:ln w="12700">
            <a:solidFill>
              <a:schemeClr val="tx1"/>
            </a:solidFill>
            <a:miter lim="800000"/>
            <a:headEnd/>
            <a:tailEnd/>
          </a:ln>
          <a:effectLst/>
        </p:spPr>
        <p:txBody>
          <a:bodyPr anchor="ctr"/>
          <a:lstStyle/>
          <a:p>
            <a:pPr algn="ctr" eaLnBrk="1" hangingPunct="1"/>
            <a:r>
              <a:rPr lang="en-US" sz="1200">
                <a:latin typeface="Lucida Sans Unicode" pitchFamily="34" charset="0"/>
                <a:cs typeface="Times New Roman" pitchFamily="18" charset="0"/>
              </a:rPr>
              <a:t>Reference</a:t>
            </a:r>
            <a:endParaRPr lang="en-GB" sz="1200">
              <a:latin typeface="Lucida Sans Unicode" pitchFamily="34" charset="0"/>
              <a:cs typeface="Times New Roman" pitchFamily="18" charset="0"/>
            </a:endParaRPr>
          </a:p>
        </p:txBody>
      </p:sp>
      <p:sp>
        <p:nvSpPr>
          <p:cNvPr id="576526" name="AutoShape 14"/>
          <p:cNvSpPr>
            <a:spLocks/>
          </p:cNvSpPr>
          <p:nvPr/>
        </p:nvSpPr>
        <p:spPr bwMode="auto">
          <a:xfrm>
            <a:off x="6858000" y="2514600"/>
            <a:ext cx="2209800" cy="277813"/>
          </a:xfrm>
          <a:prstGeom prst="callout1">
            <a:avLst>
              <a:gd name="adj1" fmla="val 127431"/>
              <a:gd name="adj2" fmla="val 94829"/>
              <a:gd name="adj3" fmla="val 127431"/>
              <a:gd name="adj4" fmla="val -10273"/>
            </a:avLst>
          </a:prstGeom>
          <a:noFill/>
          <a:ln w="12700">
            <a:solidFill>
              <a:schemeClr val="tx1"/>
            </a:solidFill>
            <a:miter lim="800000"/>
            <a:headEnd/>
            <a:tailEnd/>
          </a:ln>
          <a:effectLst/>
        </p:spPr>
        <p:txBody>
          <a:bodyPr anchor="ctr"/>
          <a:lstStyle/>
          <a:p>
            <a:pPr algn="ctr" eaLnBrk="1" hangingPunct="1"/>
            <a:r>
              <a:rPr lang="en-US" sz="1200">
                <a:latin typeface="Lucida Sans Unicode" pitchFamily="34" charset="0"/>
                <a:cs typeface="Times New Roman" pitchFamily="18" charset="0"/>
              </a:rPr>
              <a:t>Definition</a:t>
            </a:r>
            <a:endParaRPr lang="en-GB" sz="1200">
              <a:latin typeface="Lucida Sans Unicode" pitchFamily="34" charset="0"/>
              <a:cs typeface="Times New Roman" pitchFamily="18" charset="0"/>
            </a:endParaRPr>
          </a:p>
        </p:txBody>
      </p:sp>
      <p:sp>
        <p:nvSpPr>
          <p:cNvPr id="576527" name="AutoShape 15"/>
          <p:cNvSpPr>
            <a:spLocks/>
          </p:cNvSpPr>
          <p:nvPr/>
        </p:nvSpPr>
        <p:spPr bwMode="auto">
          <a:xfrm>
            <a:off x="6858000" y="2844800"/>
            <a:ext cx="2209800" cy="277813"/>
          </a:xfrm>
          <a:prstGeom prst="callout1">
            <a:avLst>
              <a:gd name="adj1" fmla="val 127431"/>
              <a:gd name="adj2" fmla="val 94829"/>
              <a:gd name="adj3" fmla="val 127431"/>
              <a:gd name="adj4" fmla="val -10273"/>
            </a:avLst>
          </a:prstGeom>
          <a:noFill/>
          <a:ln w="12700">
            <a:solidFill>
              <a:schemeClr val="tx1"/>
            </a:solidFill>
            <a:miter lim="800000"/>
            <a:headEnd/>
            <a:tailEnd/>
          </a:ln>
          <a:effectLst/>
        </p:spPr>
        <p:txBody>
          <a:bodyPr anchor="ctr"/>
          <a:lstStyle/>
          <a:p>
            <a:pPr algn="ctr" eaLnBrk="1" hangingPunct="1"/>
            <a:r>
              <a:rPr lang="en-US" sz="1200">
                <a:latin typeface="Lucida Sans Unicode" pitchFamily="34" charset="0"/>
                <a:cs typeface="Times New Roman" pitchFamily="18" charset="0"/>
              </a:rPr>
              <a:t>Presentation Hierarchy</a:t>
            </a:r>
            <a:endParaRPr lang="en-GB" sz="1200">
              <a:latin typeface="Lucida Sans Unicode" pitchFamily="34" charset="0"/>
              <a:cs typeface="Times New Roman" pitchFamily="18" charset="0"/>
            </a:endParaRPr>
          </a:p>
        </p:txBody>
      </p:sp>
      <p:sp>
        <p:nvSpPr>
          <p:cNvPr id="576528" name="AutoShape 16"/>
          <p:cNvSpPr>
            <a:spLocks/>
          </p:cNvSpPr>
          <p:nvPr/>
        </p:nvSpPr>
        <p:spPr bwMode="auto">
          <a:xfrm>
            <a:off x="6858000" y="3175000"/>
            <a:ext cx="2209800" cy="277813"/>
          </a:xfrm>
          <a:prstGeom prst="callout1">
            <a:avLst>
              <a:gd name="adj1" fmla="val 127431"/>
              <a:gd name="adj2" fmla="val 94829"/>
              <a:gd name="adj3" fmla="val 127431"/>
              <a:gd name="adj4" fmla="val -10273"/>
            </a:avLst>
          </a:prstGeom>
          <a:noFill/>
          <a:ln w="12700">
            <a:solidFill>
              <a:schemeClr val="tx1"/>
            </a:solidFill>
            <a:miter lim="800000"/>
            <a:headEnd/>
            <a:tailEnd/>
          </a:ln>
          <a:effectLst/>
        </p:spPr>
        <p:txBody>
          <a:bodyPr anchor="ctr"/>
          <a:lstStyle/>
          <a:p>
            <a:pPr algn="ctr" eaLnBrk="1" hangingPunct="1"/>
            <a:r>
              <a:rPr lang="en-US" sz="1200">
                <a:latin typeface="Lucida Sans Unicode" pitchFamily="34" charset="0"/>
                <a:cs typeface="Times New Roman" pitchFamily="18" charset="0"/>
              </a:rPr>
              <a:t>Calculation Hierarchy</a:t>
            </a:r>
            <a:endParaRPr lang="en-GB" sz="1200">
              <a:latin typeface="Lucida Sans Unicode" pitchFamily="34" charset="0"/>
              <a:cs typeface="Times New Roman" pitchFamily="18" charset="0"/>
            </a:endParaRPr>
          </a:p>
        </p:txBody>
      </p:sp>
      <p:sp>
        <p:nvSpPr>
          <p:cNvPr id="576529" name="AutoShape 17"/>
          <p:cNvSpPr>
            <a:spLocks/>
          </p:cNvSpPr>
          <p:nvPr/>
        </p:nvSpPr>
        <p:spPr bwMode="auto">
          <a:xfrm>
            <a:off x="6858000" y="3505200"/>
            <a:ext cx="2209800" cy="277813"/>
          </a:xfrm>
          <a:prstGeom prst="callout1">
            <a:avLst>
              <a:gd name="adj1" fmla="val 127431"/>
              <a:gd name="adj2" fmla="val 94829"/>
              <a:gd name="adj3" fmla="val 127431"/>
              <a:gd name="adj4" fmla="val -10273"/>
            </a:avLst>
          </a:prstGeom>
          <a:noFill/>
          <a:ln w="12700">
            <a:solidFill>
              <a:schemeClr val="tx1"/>
            </a:solidFill>
            <a:miter lim="800000"/>
            <a:headEnd/>
            <a:tailEnd/>
          </a:ln>
          <a:effectLst/>
        </p:spPr>
        <p:txBody>
          <a:bodyPr anchor="ctr"/>
          <a:lstStyle/>
          <a:p>
            <a:pPr algn="ctr" eaLnBrk="1" hangingPunct="1"/>
            <a:r>
              <a:rPr lang="en-US" sz="1200">
                <a:latin typeface="Lucida Sans Unicode" pitchFamily="34" charset="0"/>
                <a:cs typeface="Times New Roman" pitchFamily="18" charset="0"/>
              </a:rPr>
              <a:t>Data types, normal balance</a:t>
            </a:r>
            <a:endParaRPr lang="en-GB" sz="1200">
              <a:latin typeface="Lucida Sans Unicode" pitchFamily="34" charset="0"/>
              <a:cs typeface="Times New Roman" pitchFamily="18" charset="0"/>
            </a:endParaRPr>
          </a:p>
        </p:txBody>
      </p:sp>
      <p:sp>
        <p:nvSpPr>
          <p:cNvPr id="576530" name="AutoShape 18"/>
          <p:cNvSpPr>
            <a:spLocks noChangeArrowheads="1"/>
          </p:cNvSpPr>
          <p:nvPr/>
        </p:nvSpPr>
        <p:spPr bwMode="auto">
          <a:xfrm>
            <a:off x="1293813" y="3733800"/>
            <a:ext cx="669925" cy="427038"/>
          </a:xfrm>
          <a:prstGeom prst="cube">
            <a:avLst>
              <a:gd name="adj" fmla="val 25000"/>
            </a:avLst>
          </a:prstGeom>
          <a:solidFill>
            <a:schemeClr val="accent2"/>
          </a:solidFill>
          <a:ln w="9525">
            <a:solidFill>
              <a:schemeClr val="tx1"/>
            </a:solidFill>
            <a:miter lim="800000"/>
            <a:headEnd/>
            <a:tailEnd/>
          </a:ln>
          <a:effectLst/>
        </p:spPr>
        <p:txBody>
          <a:bodyPr wrap="none" anchor="ctr">
            <a:spAutoFit/>
          </a:bodyPr>
          <a:lstStyle/>
          <a:p>
            <a:pPr algn="ctr" eaLnBrk="1" hangingPunct="1"/>
            <a:r>
              <a:rPr lang="en-GB" sz="1600">
                <a:latin typeface="Arial" charset="0"/>
              </a:rPr>
              <a:t>Fact</a:t>
            </a:r>
          </a:p>
        </p:txBody>
      </p:sp>
      <p:sp>
        <p:nvSpPr>
          <p:cNvPr id="576531" name="AutoShape 19"/>
          <p:cNvSpPr>
            <a:spLocks noChangeArrowheads="1"/>
          </p:cNvSpPr>
          <p:nvPr/>
        </p:nvSpPr>
        <p:spPr bwMode="auto">
          <a:xfrm>
            <a:off x="760413" y="4267200"/>
            <a:ext cx="669925" cy="427038"/>
          </a:xfrm>
          <a:prstGeom prst="cube">
            <a:avLst>
              <a:gd name="adj" fmla="val 25000"/>
            </a:avLst>
          </a:prstGeom>
          <a:solidFill>
            <a:schemeClr val="accent2"/>
          </a:solidFill>
          <a:ln w="9525">
            <a:solidFill>
              <a:schemeClr val="tx1"/>
            </a:solidFill>
            <a:miter lim="800000"/>
            <a:headEnd/>
            <a:tailEnd/>
          </a:ln>
          <a:effectLst/>
        </p:spPr>
        <p:txBody>
          <a:bodyPr wrap="none" anchor="ctr">
            <a:spAutoFit/>
          </a:bodyPr>
          <a:lstStyle/>
          <a:p>
            <a:pPr algn="ctr" eaLnBrk="1" hangingPunct="1"/>
            <a:r>
              <a:rPr lang="en-GB" sz="1600">
                <a:latin typeface="Arial" charset="0"/>
              </a:rPr>
              <a:t>Fact</a:t>
            </a:r>
          </a:p>
        </p:txBody>
      </p:sp>
      <p:sp>
        <p:nvSpPr>
          <p:cNvPr id="576532" name="AutoShape 20"/>
          <p:cNvSpPr>
            <a:spLocks noChangeArrowheads="1"/>
          </p:cNvSpPr>
          <p:nvPr/>
        </p:nvSpPr>
        <p:spPr bwMode="auto">
          <a:xfrm>
            <a:off x="2208213" y="3962400"/>
            <a:ext cx="669925" cy="427038"/>
          </a:xfrm>
          <a:prstGeom prst="cube">
            <a:avLst>
              <a:gd name="adj" fmla="val 25000"/>
            </a:avLst>
          </a:prstGeom>
          <a:solidFill>
            <a:schemeClr val="accent2"/>
          </a:solidFill>
          <a:ln w="9525">
            <a:solidFill>
              <a:schemeClr val="tx1"/>
            </a:solidFill>
            <a:miter lim="800000"/>
            <a:headEnd/>
            <a:tailEnd/>
          </a:ln>
          <a:effectLst/>
        </p:spPr>
        <p:txBody>
          <a:bodyPr wrap="none" anchor="ctr">
            <a:spAutoFit/>
          </a:bodyPr>
          <a:lstStyle/>
          <a:p>
            <a:pPr algn="ctr" eaLnBrk="1" hangingPunct="1"/>
            <a:r>
              <a:rPr lang="en-GB" sz="1600">
                <a:latin typeface="Arial" charset="0"/>
              </a:rPr>
              <a:t>Fact</a:t>
            </a:r>
          </a:p>
        </p:txBody>
      </p:sp>
      <p:sp>
        <p:nvSpPr>
          <p:cNvPr id="576533" name="AutoShape 21"/>
          <p:cNvSpPr>
            <a:spLocks noChangeArrowheads="1"/>
          </p:cNvSpPr>
          <p:nvPr/>
        </p:nvSpPr>
        <p:spPr bwMode="auto">
          <a:xfrm>
            <a:off x="612775" y="2590800"/>
            <a:ext cx="669925" cy="427038"/>
          </a:xfrm>
          <a:prstGeom prst="cube">
            <a:avLst>
              <a:gd name="adj" fmla="val 25000"/>
            </a:avLst>
          </a:prstGeom>
          <a:solidFill>
            <a:schemeClr val="accent2"/>
          </a:solidFill>
          <a:ln w="9525">
            <a:solidFill>
              <a:schemeClr val="tx1"/>
            </a:solidFill>
            <a:miter lim="800000"/>
            <a:headEnd/>
            <a:tailEnd/>
          </a:ln>
          <a:effectLst/>
        </p:spPr>
        <p:txBody>
          <a:bodyPr wrap="none" anchor="ctr">
            <a:spAutoFit/>
          </a:bodyPr>
          <a:lstStyle/>
          <a:p>
            <a:pPr algn="ctr" eaLnBrk="1" hangingPunct="1"/>
            <a:r>
              <a:rPr lang="en-GB" sz="1600">
                <a:latin typeface="Arial" charset="0"/>
              </a:rPr>
              <a:t>Fact</a:t>
            </a:r>
          </a:p>
        </p:txBody>
      </p:sp>
      <p:sp>
        <p:nvSpPr>
          <p:cNvPr id="576534" name="AutoShape 22"/>
          <p:cNvSpPr>
            <a:spLocks noChangeArrowheads="1"/>
          </p:cNvSpPr>
          <p:nvPr/>
        </p:nvSpPr>
        <p:spPr bwMode="auto">
          <a:xfrm>
            <a:off x="1376363" y="2362200"/>
            <a:ext cx="669925" cy="427038"/>
          </a:xfrm>
          <a:prstGeom prst="cube">
            <a:avLst>
              <a:gd name="adj" fmla="val 25000"/>
            </a:avLst>
          </a:prstGeom>
          <a:solidFill>
            <a:schemeClr val="accent2"/>
          </a:solidFill>
          <a:ln w="9525">
            <a:solidFill>
              <a:schemeClr val="tx1"/>
            </a:solidFill>
            <a:miter lim="800000"/>
            <a:headEnd/>
            <a:tailEnd/>
          </a:ln>
          <a:effectLst/>
        </p:spPr>
        <p:txBody>
          <a:bodyPr wrap="none" anchor="ctr">
            <a:spAutoFit/>
          </a:bodyPr>
          <a:lstStyle/>
          <a:p>
            <a:pPr algn="ctr" eaLnBrk="1" hangingPunct="1"/>
            <a:r>
              <a:rPr lang="en-GB" sz="1600">
                <a:latin typeface="Arial" charset="0"/>
              </a:rPr>
              <a:t>Fact</a:t>
            </a:r>
          </a:p>
        </p:txBody>
      </p:sp>
      <p:sp>
        <p:nvSpPr>
          <p:cNvPr id="576535" name="AutoShape 23"/>
          <p:cNvSpPr>
            <a:spLocks noChangeArrowheads="1"/>
          </p:cNvSpPr>
          <p:nvPr/>
        </p:nvSpPr>
        <p:spPr bwMode="auto">
          <a:xfrm>
            <a:off x="5621338" y="1905000"/>
            <a:ext cx="1041400" cy="1981200"/>
          </a:xfrm>
          <a:prstGeom prst="bevel">
            <a:avLst>
              <a:gd name="adj" fmla="val 12500"/>
            </a:avLst>
          </a:prstGeom>
          <a:solidFill>
            <a:srgbClr val="FFCC99"/>
          </a:solidFill>
          <a:ln w="9525">
            <a:solidFill>
              <a:schemeClr val="tx1"/>
            </a:solidFill>
            <a:miter lim="800000"/>
            <a:headEnd/>
            <a:tailEnd/>
          </a:ln>
          <a:effectLst/>
        </p:spPr>
        <p:txBody>
          <a:bodyPr wrap="none" anchor="ctr"/>
          <a:lstStyle/>
          <a:p>
            <a:pPr algn="ctr" eaLnBrk="1" hangingPunct="1"/>
            <a:r>
              <a:rPr lang="en-GB" sz="1600">
                <a:latin typeface="Arial" charset="0"/>
              </a:rPr>
              <a:t>Concept</a:t>
            </a:r>
          </a:p>
        </p:txBody>
      </p:sp>
      <p:sp>
        <p:nvSpPr>
          <p:cNvPr id="576536" name="AutoShape 24"/>
          <p:cNvSpPr>
            <a:spLocks noChangeArrowheads="1"/>
          </p:cNvSpPr>
          <p:nvPr/>
        </p:nvSpPr>
        <p:spPr bwMode="auto">
          <a:xfrm>
            <a:off x="4419600" y="2819400"/>
            <a:ext cx="1041400" cy="1600200"/>
          </a:xfrm>
          <a:prstGeom prst="bevel">
            <a:avLst>
              <a:gd name="adj" fmla="val 12500"/>
            </a:avLst>
          </a:prstGeom>
          <a:solidFill>
            <a:srgbClr val="FFCC99"/>
          </a:solidFill>
          <a:ln w="9525">
            <a:solidFill>
              <a:schemeClr val="tx1"/>
            </a:solidFill>
            <a:miter lim="800000"/>
            <a:headEnd/>
            <a:tailEnd/>
          </a:ln>
          <a:effectLst/>
        </p:spPr>
        <p:txBody>
          <a:bodyPr wrap="none" anchor="ctr"/>
          <a:lstStyle/>
          <a:p>
            <a:pPr algn="ctr" eaLnBrk="1" hangingPunct="1"/>
            <a:r>
              <a:rPr lang="en-GB" sz="1600">
                <a:latin typeface="Arial" charset="0"/>
              </a:rPr>
              <a:t>Concept</a:t>
            </a:r>
          </a:p>
        </p:txBody>
      </p:sp>
      <p:sp>
        <p:nvSpPr>
          <p:cNvPr id="576537" name="AutoShape 25"/>
          <p:cNvSpPr>
            <a:spLocks noChangeArrowheads="1"/>
          </p:cNvSpPr>
          <p:nvPr/>
        </p:nvSpPr>
        <p:spPr bwMode="auto">
          <a:xfrm>
            <a:off x="5943600" y="4343400"/>
            <a:ext cx="1041400" cy="762000"/>
          </a:xfrm>
          <a:prstGeom prst="bevel">
            <a:avLst>
              <a:gd name="adj" fmla="val 12500"/>
            </a:avLst>
          </a:prstGeom>
          <a:solidFill>
            <a:srgbClr val="FFCC99"/>
          </a:solidFill>
          <a:ln w="9525">
            <a:solidFill>
              <a:schemeClr val="tx1"/>
            </a:solidFill>
            <a:miter lim="800000"/>
            <a:headEnd/>
            <a:tailEnd/>
          </a:ln>
          <a:effectLst/>
        </p:spPr>
        <p:txBody>
          <a:bodyPr wrap="none" anchor="ctr"/>
          <a:lstStyle/>
          <a:p>
            <a:pPr algn="ctr" eaLnBrk="1" hangingPunct="1"/>
            <a:r>
              <a:rPr lang="en-GB" sz="1600">
                <a:latin typeface="Arial" charset="0"/>
              </a:rPr>
              <a:t>Concept</a:t>
            </a:r>
          </a:p>
        </p:txBody>
      </p:sp>
      <p:sp>
        <p:nvSpPr>
          <p:cNvPr id="576538" name="Oval 26"/>
          <p:cNvSpPr>
            <a:spLocks noChangeArrowheads="1"/>
          </p:cNvSpPr>
          <p:nvPr/>
        </p:nvSpPr>
        <p:spPr bwMode="auto">
          <a:xfrm>
            <a:off x="2438400" y="3124200"/>
            <a:ext cx="685800" cy="523875"/>
          </a:xfrm>
          <a:prstGeom prst="ellipse">
            <a:avLst/>
          </a:prstGeom>
          <a:solidFill>
            <a:schemeClr val="accent2"/>
          </a:solidFill>
          <a:ln w="9525">
            <a:solidFill>
              <a:schemeClr val="tx1"/>
            </a:solidFill>
            <a:round/>
            <a:headEnd/>
            <a:tailEnd/>
          </a:ln>
          <a:effectLst/>
        </p:spPr>
        <p:txBody>
          <a:bodyPr wrap="none" anchor="b"/>
          <a:lstStyle/>
          <a:p>
            <a:pPr algn="ctr" eaLnBrk="1" hangingPunct="1"/>
            <a:r>
              <a:rPr lang="en-GB" sz="1600">
                <a:latin typeface="Arial" charset="0"/>
              </a:rPr>
              <a:t>Unit</a:t>
            </a:r>
          </a:p>
        </p:txBody>
      </p:sp>
      <p:sp>
        <p:nvSpPr>
          <p:cNvPr id="576539" name="Oval 27"/>
          <p:cNvSpPr>
            <a:spLocks noChangeArrowheads="1"/>
          </p:cNvSpPr>
          <p:nvPr/>
        </p:nvSpPr>
        <p:spPr bwMode="auto">
          <a:xfrm>
            <a:off x="2514600" y="2133600"/>
            <a:ext cx="685800" cy="523875"/>
          </a:xfrm>
          <a:prstGeom prst="ellipse">
            <a:avLst/>
          </a:prstGeom>
          <a:solidFill>
            <a:schemeClr val="accent2"/>
          </a:solidFill>
          <a:ln w="9525">
            <a:solidFill>
              <a:schemeClr val="tx1"/>
            </a:solidFill>
            <a:round/>
            <a:headEnd/>
            <a:tailEnd/>
          </a:ln>
          <a:effectLst/>
        </p:spPr>
        <p:txBody>
          <a:bodyPr wrap="none" anchor="b"/>
          <a:lstStyle/>
          <a:p>
            <a:pPr algn="ctr" eaLnBrk="1" hangingPunct="1"/>
            <a:r>
              <a:rPr lang="en-GB" sz="1600">
                <a:latin typeface="Arial" charset="0"/>
              </a:rPr>
              <a:t>Unit</a:t>
            </a: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76515"/>
                                        </p:tgtEl>
                                        <p:attrNameLst>
                                          <p:attrName>style.visibility</p:attrName>
                                        </p:attrNameLst>
                                      </p:cBhvr>
                                      <p:to>
                                        <p:strVal val="visible"/>
                                      </p:to>
                                    </p:set>
                                    <p:animEffect transition="in" filter="wipe(up)">
                                      <p:cBhvr>
                                        <p:cTn id="7" dur="500"/>
                                        <p:tgtEl>
                                          <p:spTgt spid="576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1334" name="Picture 6" descr="er3"/>
          <p:cNvPicPr>
            <a:picLocks noChangeAspect="1" noChangeArrowheads="1"/>
          </p:cNvPicPr>
          <p:nvPr/>
        </p:nvPicPr>
        <p:blipFill>
          <a:blip r:embed="rId2" cstate="print"/>
          <a:srcRect/>
          <a:stretch>
            <a:fillRect/>
          </a:stretch>
        </p:blipFill>
        <p:spPr bwMode="auto">
          <a:xfrm>
            <a:off x="2000250" y="857250"/>
            <a:ext cx="7143750" cy="6000750"/>
          </a:xfrm>
          <a:prstGeom prst="rect">
            <a:avLst/>
          </a:prstGeom>
          <a:noFill/>
        </p:spPr>
      </p:pic>
      <p:sp>
        <p:nvSpPr>
          <p:cNvPr id="611332" name="Rectangle 4"/>
          <p:cNvSpPr>
            <a:spLocks noGrp="1" noChangeArrowheads="1"/>
          </p:cNvSpPr>
          <p:nvPr>
            <p:ph type="title"/>
          </p:nvPr>
        </p:nvSpPr>
        <p:spPr/>
        <p:txBody>
          <a:bodyPr/>
          <a:lstStyle/>
          <a:p>
            <a:r>
              <a:rPr lang="en-GB"/>
              <a:t>ER Representation of XBRL</a:t>
            </a:r>
          </a:p>
        </p:txBody>
      </p:sp>
      <p:sp>
        <p:nvSpPr>
          <p:cNvPr id="611335" name="Rectangle 7"/>
          <p:cNvSpPr>
            <a:spLocks noGrp="1" noChangeArrowheads="1"/>
          </p:cNvSpPr>
          <p:nvPr>
            <p:ph type="body" idx="1"/>
          </p:nvPr>
        </p:nvSpPr>
        <p:spPr/>
        <p:txBody>
          <a:bodyPr/>
          <a:lstStyle/>
          <a:p>
            <a:endParaRPr lang="en-GB"/>
          </a:p>
          <a:p>
            <a:endParaRPr lang="en-GB"/>
          </a:p>
          <a:p>
            <a:r>
              <a:rPr lang="en-GB"/>
              <a:t>Data</a:t>
            </a:r>
          </a:p>
          <a:p>
            <a:r>
              <a:rPr lang="en-GB"/>
              <a:t>(instance)</a:t>
            </a:r>
          </a:p>
          <a:p>
            <a:endParaRPr lang="en-GB"/>
          </a:p>
          <a:p>
            <a:r>
              <a:rPr lang="en-GB"/>
              <a:t>Meta Data</a:t>
            </a:r>
          </a:p>
          <a:p>
            <a:r>
              <a:rPr lang="en-GB"/>
              <a:t>(taxonomy)</a:t>
            </a:r>
          </a:p>
        </p:txBody>
      </p:sp>
      <p:sp>
        <p:nvSpPr>
          <p:cNvPr id="611336" name="Line 8"/>
          <p:cNvSpPr>
            <a:spLocks noChangeShapeType="1"/>
          </p:cNvSpPr>
          <p:nvPr/>
        </p:nvSpPr>
        <p:spPr bwMode="auto">
          <a:xfrm flipH="1">
            <a:off x="0" y="4114800"/>
            <a:ext cx="9144000" cy="0"/>
          </a:xfrm>
          <a:prstGeom prst="line">
            <a:avLst/>
          </a:prstGeom>
          <a:noFill/>
          <a:ln w="9525">
            <a:solidFill>
              <a:schemeClr val="tx1"/>
            </a:solidFill>
            <a:round/>
            <a:headEnd/>
            <a:tailEnd/>
          </a:ln>
          <a:effectLst/>
        </p:spPr>
        <p:txBody>
          <a:bodyPr/>
          <a:lstStyle/>
          <a:p>
            <a:endParaRPr 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8" name="Rectangle 2"/>
          <p:cNvSpPr>
            <a:spLocks noGrp="1" noChangeArrowheads="1"/>
          </p:cNvSpPr>
          <p:nvPr>
            <p:ph type="title"/>
          </p:nvPr>
        </p:nvSpPr>
        <p:spPr/>
        <p:txBody>
          <a:bodyPr/>
          <a:lstStyle/>
          <a:p>
            <a:r>
              <a:rPr lang="en-US"/>
              <a:t>XML Linking (XLink)</a:t>
            </a:r>
          </a:p>
        </p:txBody>
      </p:sp>
      <p:sp>
        <p:nvSpPr>
          <p:cNvPr id="608259" name="Rectangle 3"/>
          <p:cNvSpPr>
            <a:spLocks noGrp="1" noChangeArrowheads="1"/>
          </p:cNvSpPr>
          <p:nvPr>
            <p:ph type="body" idx="1"/>
          </p:nvPr>
        </p:nvSpPr>
        <p:spPr/>
        <p:txBody>
          <a:bodyPr/>
          <a:lstStyle/>
          <a:p>
            <a:r>
              <a:rPr lang="en-US"/>
              <a:t>XLink is a W3C standard way to use XML to represent all kinds of relationships between XML elements no matter where they are.</a:t>
            </a:r>
          </a:p>
        </p:txBody>
      </p:sp>
      <p:sp>
        <p:nvSpPr>
          <p:cNvPr id="608260" name="AutoShape 4"/>
          <p:cNvSpPr>
            <a:spLocks noChangeArrowheads="1"/>
          </p:cNvSpPr>
          <p:nvPr/>
        </p:nvSpPr>
        <p:spPr bwMode="auto">
          <a:xfrm>
            <a:off x="784225" y="3141663"/>
            <a:ext cx="2325688" cy="3095625"/>
          </a:xfrm>
          <a:prstGeom prst="foldedCorner">
            <a:avLst>
              <a:gd name="adj" fmla="val 12500"/>
            </a:avLst>
          </a:prstGeom>
          <a:solidFill>
            <a:srgbClr val="CCFFFF"/>
          </a:solidFill>
          <a:ln w="9525">
            <a:solidFill>
              <a:schemeClr val="tx1"/>
            </a:solidFill>
            <a:round/>
            <a:headEnd/>
            <a:tailEnd/>
          </a:ln>
          <a:effectLst/>
        </p:spPr>
        <p:txBody>
          <a:bodyPr/>
          <a:lstStyle/>
          <a:p>
            <a:pPr algn="ctr" eaLnBrk="1" hangingPunct="1"/>
            <a:r>
              <a:rPr lang="en-US" sz="1800">
                <a:latin typeface="Arial" charset="0"/>
                <a:cs typeface="Times New Roman" pitchFamily="18" charset="0"/>
              </a:rPr>
              <a:t>XML Document 1</a:t>
            </a:r>
          </a:p>
        </p:txBody>
      </p:sp>
      <p:sp>
        <p:nvSpPr>
          <p:cNvPr id="608261" name="AutoShape 5"/>
          <p:cNvSpPr>
            <a:spLocks noChangeArrowheads="1"/>
          </p:cNvSpPr>
          <p:nvPr/>
        </p:nvSpPr>
        <p:spPr bwMode="auto">
          <a:xfrm>
            <a:off x="6899275" y="3141663"/>
            <a:ext cx="1927225" cy="3095625"/>
          </a:xfrm>
          <a:prstGeom prst="foldedCorner">
            <a:avLst>
              <a:gd name="adj" fmla="val 12500"/>
            </a:avLst>
          </a:prstGeom>
          <a:solidFill>
            <a:srgbClr val="CCFFFF"/>
          </a:solidFill>
          <a:ln w="9525">
            <a:solidFill>
              <a:schemeClr val="tx1"/>
            </a:solidFill>
            <a:round/>
            <a:headEnd/>
            <a:tailEnd/>
          </a:ln>
          <a:effectLst/>
        </p:spPr>
        <p:txBody>
          <a:bodyPr/>
          <a:lstStyle/>
          <a:p>
            <a:pPr algn="ctr" eaLnBrk="1" hangingPunct="1"/>
            <a:r>
              <a:rPr lang="en-US" sz="1800">
                <a:latin typeface="Arial" charset="0"/>
                <a:cs typeface="Times New Roman" pitchFamily="18" charset="0"/>
              </a:rPr>
              <a:t>XML Document 2</a:t>
            </a:r>
          </a:p>
        </p:txBody>
      </p:sp>
      <p:sp>
        <p:nvSpPr>
          <p:cNvPr id="608262" name="AutoShape 6"/>
          <p:cNvSpPr>
            <a:spLocks noChangeArrowheads="1"/>
          </p:cNvSpPr>
          <p:nvPr/>
        </p:nvSpPr>
        <p:spPr bwMode="auto">
          <a:xfrm>
            <a:off x="3508375" y="3068638"/>
            <a:ext cx="3124200" cy="3240087"/>
          </a:xfrm>
          <a:prstGeom prst="foldedCorner">
            <a:avLst>
              <a:gd name="adj" fmla="val 12500"/>
            </a:avLst>
          </a:prstGeom>
          <a:solidFill>
            <a:srgbClr val="CCFFCC"/>
          </a:solidFill>
          <a:ln w="9525">
            <a:solidFill>
              <a:schemeClr val="tx1"/>
            </a:solidFill>
            <a:round/>
            <a:headEnd/>
            <a:tailEnd/>
          </a:ln>
          <a:effectLst/>
        </p:spPr>
        <p:txBody>
          <a:bodyPr/>
          <a:lstStyle/>
          <a:p>
            <a:pPr algn="ctr" eaLnBrk="1" hangingPunct="1"/>
            <a:r>
              <a:rPr lang="en-US" sz="1800">
                <a:latin typeface="Arial" charset="0"/>
                <a:cs typeface="Times New Roman" pitchFamily="18" charset="0"/>
              </a:rPr>
              <a:t>Linkbase</a:t>
            </a:r>
          </a:p>
          <a:p>
            <a:pPr algn="ctr" eaLnBrk="1" hangingPunct="1"/>
            <a:endParaRPr lang="en-US" sz="1800">
              <a:latin typeface="Arial" charset="0"/>
              <a:cs typeface="Times New Roman" pitchFamily="18" charset="0"/>
            </a:endParaRPr>
          </a:p>
        </p:txBody>
      </p:sp>
      <p:sp>
        <p:nvSpPr>
          <p:cNvPr id="608263" name="Rectangle 7"/>
          <p:cNvSpPr>
            <a:spLocks noChangeArrowheads="1"/>
          </p:cNvSpPr>
          <p:nvPr/>
        </p:nvSpPr>
        <p:spPr bwMode="auto">
          <a:xfrm>
            <a:off x="935038" y="4076700"/>
            <a:ext cx="1266825" cy="376238"/>
          </a:xfrm>
          <a:prstGeom prst="rect">
            <a:avLst/>
          </a:prstGeom>
          <a:solidFill>
            <a:srgbClr val="CCFFFF"/>
          </a:solidFill>
          <a:ln w="9525">
            <a:solidFill>
              <a:schemeClr val="tx1"/>
            </a:solidFill>
            <a:miter lim="800000"/>
            <a:headEnd/>
            <a:tailEnd/>
          </a:ln>
          <a:effectLst/>
        </p:spPr>
        <p:txBody>
          <a:bodyPr wrap="none" anchor="ctr">
            <a:spAutoFit/>
          </a:bodyPr>
          <a:lstStyle/>
          <a:p>
            <a:pPr algn="ctr" eaLnBrk="1" hangingPunct="1"/>
            <a:r>
              <a:rPr lang="en-US" sz="1800">
                <a:latin typeface="Arial" charset="0"/>
                <a:cs typeface="Times New Roman" pitchFamily="18" charset="0"/>
              </a:rPr>
              <a:t>&lt;P id=“</a:t>
            </a:r>
            <a:r>
              <a:rPr lang="en-US" sz="1800" b="1">
                <a:latin typeface="Arial" charset="0"/>
                <a:cs typeface="Times New Roman" pitchFamily="18" charset="0"/>
              </a:rPr>
              <a:t>a</a:t>
            </a:r>
            <a:r>
              <a:rPr lang="en-US" sz="1800">
                <a:latin typeface="Arial" charset="0"/>
                <a:cs typeface="Times New Roman" pitchFamily="18" charset="0"/>
              </a:rPr>
              <a:t>”&gt;</a:t>
            </a:r>
          </a:p>
        </p:txBody>
      </p:sp>
      <p:sp>
        <p:nvSpPr>
          <p:cNvPr id="608264" name="Rectangle 8"/>
          <p:cNvSpPr>
            <a:spLocks noChangeArrowheads="1"/>
          </p:cNvSpPr>
          <p:nvPr/>
        </p:nvSpPr>
        <p:spPr bwMode="auto">
          <a:xfrm>
            <a:off x="1465263" y="5229225"/>
            <a:ext cx="1279525" cy="376238"/>
          </a:xfrm>
          <a:prstGeom prst="rect">
            <a:avLst/>
          </a:prstGeom>
          <a:solidFill>
            <a:srgbClr val="CCFFFF"/>
          </a:solidFill>
          <a:ln w="9525">
            <a:solidFill>
              <a:schemeClr val="tx1"/>
            </a:solidFill>
            <a:miter lim="800000"/>
            <a:headEnd/>
            <a:tailEnd/>
          </a:ln>
          <a:effectLst/>
        </p:spPr>
        <p:txBody>
          <a:bodyPr wrap="none" anchor="ctr">
            <a:spAutoFit/>
          </a:bodyPr>
          <a:lstStyle/>
          <a:p>
            <a:pPr algn="ctr" eaLnBrk="1" hangingPunct="1"/>
            <a:r>
              <a:rPr lang="en-US" sz="1800">
                <a:latin typeface="Arial" charset="0"/>
                <a:cs typeface="Times New Roman" pitchFamily="18" charset="0"/>
              </a:rPr>
              <a:t>&lt;P id=“</a:t>
            </a:r>
            <a:r>
              <a:rPr lang="en-US" sz="1800" b="1">
                <a:latin typeface="Arial" charset="0"/>
                <a:cs typeface="Times New Roman" pitchFamily="18" charset="0"/>
              </a:rPr>
              <a:t>b</a:t>
            </a:r>
            <a:r>
              <a:rPr lang="en-US" sz="1800">
                <a:latin typeface="Arial" charset="0"/>
                <a:cs typeface="Times New Roman" pitchFamily="18" charset="0"/>
              </a:rPr>
              <a:t>”&gt;</a:t>
            </a:r>
          </a:p>
        </p:txBody>
      </p:sp>
      <p:sp>
        <p:nvSpPr>
          <p:cNvPr id="608265" name="Rectangle 9"/>
          <p:cNvSpPr>
            <a:spLocks noChangeArrowheads="1"/>
          </p:cNvSpPr>
          <p:nvPr/>
        </p:nvSpPr>
        <p:spPr bwMode="auto">
          <a:xfrm>
            <a:off x="7250113" y="3860800"/>
            <a:ext cx="1266825" cy="376238"/>
          </a:xfrm>
          <a:prstGeom prst="rect">
            <a:avLst/>
          </a:prstGeom>
          <a:solidFill>
            <a:srgbClr val="CCFFFF"/>
          </a:solidFill>
          <a:ln w="9525">
            <a:solidFill>
              <a:schemeClr val="tx1"/>
            </a:solidFill>
            <a:miter lim="800000"/>
            <a:headEnd/>
            <a:tailEnd/>
          </a:ln>
          <a:effectLst/>
        </p:spPr>
        <p:txBody>
          <a:bodyPr wrap="none" anchor="ctr">
            <a:spAutoFit/>
          </a:bodyPr>
          <a:lstStyle/>
          <a:p>
            <a:pPr algn="ctr" eaLnBrk="1" hangingPunct="1"/>
            <a:r>
              <a:rPr lang="en-US" sz="1800">
                <a:latin typeface="Arial" charset="0"/>
                <a:cs typeface="Times New Roman" pitchFamily="18" charset="0"/>
              </a:rPr>
              <a:t>&lt;P id=“</a:t>
            </a:r>
            <a:r>
              <a:rPr lang="en-US" sz="1800" b="1">
                <a:latin typeface="Arial" charset="0"/>
                <a:cs typeface="Times New Roman" pitchFamily="18" charset="0"/>
              </a:rPr>
              <a:t>c</a:t>
            </a:r>
            <a:r>
              <a:rPr lang="en-US" sz="1800">
                <a:latin typeface="Arial" charset="0"/>
                <a:cs typeface="Times New Roman" pitchFamily="18" charset="0"/>
              </a:rPr>
              <a:t>”&gt;</a:t>
            </a:r>
          </a:p>
        </p:txBody>
      </p:sp>
      <p:grpSp>
        <p:nvGrpSpPr>
          <p:cNvPr id="608266" name="Group 10"/>
          <p:cNvGrpSpPr>
            <a:grpSpLocks/>
          </p:cNvGrpSpPr>
          <p:nvPr/>
        </p:nvGrpSpPr>
        <p:grpSpPr bwMode="auto">
          <a:xfrm>
            <a:off x="2695575" y="4049713"/>
            <a:ext cx="4602163" cy="2116137"/>
            <a:chOff x="1839" y="2551"/>
            <a:chExt cx="3141" cy="1333"/>
          </a:xfrm>
        </p:grpSpPr>
        <p:sp>
          <p:nvSpPr>
            <p:cNvPr id="608267" name="AutoShape 11"/>
            <p:cNvSpPr>
              <a:spLocks noChangeArrowheads="1"/>
            </p:cNvSpPr>
            <p:nvPr/>
          </p:nvSpPr>
          <p:spPr bwMode="auto">
            <a:xfrm>
              <a:off x="3392" y="3022"/>
              <a:ext cx="998" cy="862"/>
            </a:xfrm>
            <a:prstGeom prst="pentagon">
              <a:avLst/>
            </a:prstGeom>
            <a:solidFill>
              <a:srgbClr val="CCFFFF"/>
            </a:solidFill>
            <a:ln w="9525">
              <a:solidFill>
                <a:schemeClr val="tx1"/>
              </a:solidFill>
              <a:miter lim="800000"/>
              <a:headEnd/>
              <a:tailEnd/>
            </a:ln>
            <a:effectLst/>
          </p:spPr>
          <p:txBody>
            <a:bodyPr anchor="ctr"/>
            <a:lstStyle/>
            <a:p>
              <a:pPr algn="ctr" eaLnBrk="1" hangingPunct="1"/>
              <a:r>
                <a:rPr lang="en-US" sz="1800" b="1">
                  <a:latin typeface="Arial" charset="0"/>
                  <a:cs typeface="Times New Roman" pitchFamily="18" charset="0"/>
                </a:rPr>
                <a:t>b</a:t>
              </a:r>
              <a:r>
                <a:rPr lang="en-US" sz="1800">
                  <a:latin typeface="Arial" charset="0"/>
                  <a:cs typeface="Times New Roman" pitchFamily="18" charset="0"/>
                </a:rPr>
                <a:t> isLike</a:t>
              </a:r>
            </a:p>
            <a:p>
              <a:pPr algn="ctr" eaLnBrk="1" hangingPunct="1"/>
              <a:r>
                <a:rPr lang="en-US" sz="1800">
                  <a:latin typeface="Arial" charset="0"/>
                  <a:cs typeface="Times New Roman" pitchFamily="18" charset="0"/>
                </a:rPr>
                <a:t> </a:t>
              </a:r>
              <a:r>
                <a:rPr lang="en-US" sz="1800" b="1">
                  <a:latin typeface="Arial" charset="0"/>
                  <a:cs typeface="Times New Roman" pitchFamily="18" charset="0"/>
                </a:rPr>
                <a:t>c</a:t>
              </a:r>
            </a:p>
          </p:txBody>
        </p:sp>
        <p:cxnSp>
          <p:nvCxnSpPr>
            <p:cNvPr id="608268" name="AutoShape 12"/>
            <p:cNvCxnSpPr>
              <a:cxnSpLocks noChangeShapeType="1"/>
              <a:stCxn id="608265" idx="1"/>
              <a:endCxn id="608267" idx="5"/>
            </p:cNvCxnSpPr>
            <p:nvPr/>
          </p:nvCxnSpPr>
          <p:spPr bwMode="auto">
            <a:xfrm rot="10800000" flipV="1">
              <a:off x="4390" y="2551"/>
              <a:ext cx="590" cy="801"/>
            </a:xfrm>
            <a:prstGeom prst="curvedConnector3">
              <a:avLst>
                <a:gd name="adj1" fmla="val 50000"/>
              </a:avLst>
            </a:prstGeom>
            <a:noFill/>
            <a:ln w="9525">
              <a:solidFill>
                <a:schemeClr val="tx1"/>
              </a:solidFill>
              <a:round/>
              <a:headEnd/>
              <a:tailEnd/>
            </a:ln>
            <a:effectLst/>
          </p:spPr>
        </p:cxnSp>
        <p:cxnSp>
          <p:nvCxnSpPr>
            <p:cNvPr id="608269" name="AutoShape 13"/>
            <p:cNvCxnSpPr>
              <a:cxnSpLocks noChangeShapeType="1"/>
              <a:stCxn id="608264" idx="3"/>
              <a:endCxn id="608267" idx="1"/>
            </p:cNvCxnSpPr>
            <p:nvPr/>
          </p:nvCxnSpPr>
          <p:spPr bwMode="auto">
            <a:xfrm flipV="1">
              <a:off x="1839" y="3352"/>
              <a:ext cx="1553" cy="61"/>
            </a:xfrm>
            <a:prstGeom prst="curvedConnector3">
              <a:avLst>
                <a:gd name="adj1" fmla="val 49968"/>
              </a:avLst>
            </a:prstGeom>
            <a:noFill/>
            <a:ln w="9525">
              <a:solidFill>
                <a:schemeClr val="tx1"/>
              </a:solidFill>
              <a:round/>
              <a:headEnd/>
              <a:tailEnd/>
            </a:ln>
            <a:effectLst/>
          </p:spPr>
        </p:cxnSp>
      </p:grpSp>
      <p:grpSp>
        <p:nvGrpSpPr>
          <p:cNvPr id="608270" name="Group 14"/>
          <p:cNvGrpSpPr>
            <a:grpSpLocks/>
          </p:cNvGrpSpPr>
          <p:nvPr/>
        </p:nvGrpSpPr>
        <p:grpSpPr bwMode="auto">
          <a:xfrm>
            <a:off x="2105025" y="3429000"/>
            <a:ext cx="3065463" cy="1800225"/>
            <a:chOff x="1436" y="2160"/>
            <a:chExt cx="2092" cy="1134"/>
          </a:xfrm>
        </p:grpSpPr>
        <p:sp>
          <p:nvSpPr>
            <p:cNvPr id="608271" name="AutoShape 15"/>
            <p:cNvSpPr>
              <a:spLocks noChangeArrowheads="1"/>
            </p:cNvSpPr>
            <p:nvPr/>
          </p:nvSpPr>
          <p:spPr bwMode="auto">
            <a:xfrm>
              <a:off x="2530" y="2160"/>
              <a:ext cx="998" cy="862"/>
            </a:xfrm>
            <a:prstGeom prst="pentagon">
              <a:avLst/>
            </a:prstGeom>
            <a:solidFill>
              <a:srgbClr val="CCFFFF"/>
            </a:solidFill>
            <a:ln w="9525">
              <a:solidFill>
                <a:schemeClr val="tx1"/>
              </a:solidFill>
              <a:miter lim="800000"/>
              <a:headEnd/>
              <a:tailEnd/>
            </a:ln>
            <a:effectLst/>
          </p:spPr>
          <p:txBody>
            <a:bodyPr anchor="ctr"/>
            <a:lstStyle/>
            <a:p>
              <a:pPr algn="ctr" eaLnBrk="1" hangingPunct="1"/>
              <a:r>
                <a:rPr lang="en-US" sz="1600" b="1">
                  <a:latin typeface="Arial" charset="0"/>
                  <a:cs typeface="Times New Roman" pitchFamily="18" charset="0"/>
                </a:rPr>
                <a:t>b</a:t>
              </a:r>
              <a:r>
                <a:rPr lang="en-US" sz="1600">
                  <a:latin typeface="Arial" charset="0"/>
                  <a:cs typeface="Times New Roman" pitchFamily="18" charset="0"/>
                </a:rPr>
                <a:t> explains </a:t>
              </a:r>
              <a:r>
                <a:rPr lang="en-US" sz="1600" b="1">
                  <a:latin typeface="Arial" charset="0"/>
                  <a:cs typeface="Times New Roman" pitchFamily="18" charset="0"/>
                </a:rPr>
                <a:t>a</a:t>
              </a:r>
            </a:p>
          </p:txBody>
        </p:sp>
        <p:cxnSp>
          <p:nvCxnSpPr>
            <p:cNvPr id="608272" name="AutoShape 16"/>
            <p:cNvCxnSpPr>
              <a:cxnSpLocks noChangeShapeType="1"/>
              <a:stCxn id="608263" idx="3"/>
              <a:endCxn id="608271" idx="1"/>
            </p:cNvCxnSpPr>
            <p:nvPr/>
          </p:nvCxnSpPr>
          <p:spPr bwMode="auto">
            <a:xfrm flipV="1">
              <a:off x="1469" y="2490"/>
              <a:ext cx="1061" cy="197"/>
            </a:xfrm>
            <a:prstGeom prst="curvedConnector3">
              <a:avLst>
                <a:gd name="adj1" fmla="val 49954"/>
              </a:avLst>
            </a:prstGeom>
            <a:noFill/>
            <a:ln w="9525">
              <a:solidFill>
                <a:schemeClr val="tx1"/>
              </a:solidFill>
              <a:round/>
              <a:headEnd/>
              <a:tailEnd/>
            </a:ln>
            <a:effectLst/>
          </p:spPr>
        </p:cxnSp>
        <p:cxnSp>
          <p:nvCxnSpPr>
            <p:cNvPr id="608273" name="AutoShape 17"/>
            <p:cNvCxnSpPr>
              <a:cxnSpLocks noChangeShapeType="1"/>
              <a:stCxn id="608264" idx="0"/>
              <a:endCxn id="608271" idx="2"/>
            </p:cNvCxnSpPr>
            <p:nvPr/>
          </p:nvCxnSpPr>
          <p:spPr bwMode="auto">
            <a:xfrm rot="16200000">
              <a:off x="1944" y="2514"/>
              <a:ext cx="272" cy="1288"/>
            </a:xfrm>
            <a:prstGeom prst="curvedConnector3">
              <a:avLst>
                <a:gd name="adj1" fmla="val 50000"/>
              </a:avLst>
            </a:prstGeom>
            <a:noFill/>
            <a:ln w="9525">
              <a:solidFill>
                <a:schemeClr val="tx1"/>
              </a:solidFill>
              <a:round/>
              <a:headEnd/>
              <a:tailEnd/>
            </a:ln>
            <a:effectLst/>
          </p:spPr>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08270"/>
                                        </p:tgtEl>
                                        <p:attrNameLst>
                                          <p:attrName>style.visibility</p:attrName>
                                        </p:attrNameLst>
                                      </p:cBhvr>
                                      <p:to>
                                        <p:strVal val="visible"/>
                                      </p:to>
                                    </p:set>
                                    <p:animEffect transition="in" filter="wipe(left)">
                                      <p:cBhvr>
                                        <p:cTn id="7" dur="500"/>
                                        <p:tgtEl>
                                          <p:spTgt spid="60827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08261"/>
                                        </p:tgtEl>
                                        <p:attrNameLst>
                                          <p:attrName>style.visibility</p:attrName>
                                        </p:attrNameLst>
                                      </p:cBhvr>
                                      <p:to>
                                        <p:strVal val="visible"/>
                                      </p:to>
                                    </p:set>
                                    <p:animEffect transition="in" filter="wipe(down)">
                                      <p:cBhvr>
                                        <p:cTn id="12" dur="500"/>
                                        <p:tgtEl>
                                          <p:spTgt spid="608261"/>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608265"/>
                                        </p:tgtEl>
                                        <p:attrNameLst>
                                          <p:attrName>style.visibility</p:attrName>
                                        </p:attrNameLst>
                                      </p:cBhvr>
                                      <p:to>
                                        <p:strVal val="visible"/>
                                      </p:to>
                                    </p:set>
                                    <p:animEffect transition="in" filter="wipe(down)">
                                      <p:cBhvr>
                                        <p:cTn id="16" dur="500"/>
                                        <p:tgtEl>
                                          <p:spTgt spid="60826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608266"/>
                                        </p:tgtEl>
                                        <p:attrNameLst>
                                          <p:attrName>style.visibility</p:attrName>
                                        </p:attrNameLst>
                                      </p:cBhvr>
                                      <p:to>
                                        <p:strVal val="visible"/>
                                      </p:to>
                                    </p:set>
                                    <p:animEffect transition="in" filter="wipe(left)">
                                      <p:cBhvr>
                                        <p:cTn id="21" dur="500"/>
                                        <p:tgtEl>
                                          <p:spTgt spid="60826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08262"/>
                                        </p:tgtEl>
                                        <p:attrNameLst>
                                          <p:attrName>style.visibility</p:attrName>
                                        </p:attrNameLst>
                                      </p:cBhvr>
                                      <p:to>
                                        <p:strVal val="visible"/>
                                      </p:to>
                                    </p:set>
                                    <p:animEffect transition="in" filter="wipe(left)">
                                      <p:cBhvr>
                                        <p:cTn id="26" dur="500"/>
                                        <p:tgtEl>
                                          <p:spTgt spid="608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8261" grpId="0" animBg="1" autoUpdateAnimBg="0"/>
      <p:bldP spid="608262" grpId="0" animBg="1" autoUpdateAnimBg="0"/>
      <p:bldP spid="608265"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9282" name="Group 2"/>
          <p:cNvGrpSpPr>
            <a:grpSpLocks/>
          </p:cNvGrpSpPr>
          <p:nvPr/>
        </p:nvGrpSpPr>
        <p:grpSpPr bwMode="auto">
          <a:xfrm>
            <a:off x="252413" y="1268413"/>
            <a:ext cx="8639175" cy="5184775"/>
            <a:chOff x="172" y="799"/>
            <a:chExt cx="5896" cy="3266"/>
          </a:xfrm>
        </p:grpSpPr>
        <p:sp>
          <p:nvSpPr>
            <p:cNvPr id="609283" name="AutoShape 3"/>
            <p:cNvSpPr>
              <a:spLocks noChangeArrowheads="1"/>
            </p:cNvSpPr>
            <p:nvPr/>
          </p:nvSpPr>
          <p:spPr bwMode="auto">
            <a:xfrm>
              <a:off x="3664" y="2840"/>
              <a:ext cx="1044" cy="1225"/>
            </a:xfrm>
            <a:prstGeom prst="foldedCorner">
              <a:avLst>
                <a:gd name="adj" fmla="val 12500"/>
              </a:avLst>
            </a:prstGeom>
            <a:solidFill>
              <a:srgbClr val="CCFFCC"/>
            </a:solidFill>
            <a:ln w="9525">
              <a:solidFill>
                <a:schemeClr val="tx1"/>
              </a:solidFill>
              <a:round/>
              <a:headEnd/>
              <a:tailEnd/>
            </a:ln>
            <a:effectLst/>
          </p:spPr>
          <p:txBody>
            <a:bodyPr anchor="b"/>
            <a:lstStyle/>
            <a:p>
              <a:endParaRPr lang="en-US"/>
            </a:p>
          </p:txBody>
        </p:sp>
        <p:sp>
          <p:nvSpPr>
            <p:cNvPr id="609284" name="AutoShape 4"/>
            <p:cNvSpPr>
              <a:spLocks noChangeArrowheads="1"/>
            </p:cNvSpPr>
            <p:nvPr/>
          </p:nvSpPr>
          <p:spPr bwMode="auto">
            <a:xfrm>
              <a:off x="3664" y="799"/>
              <a:ext cx="2404" cy="1815"/>
            </a:xfrm>
            <a:prstGeom prst="foldedCorner">
              <a:avLst>
                <a:gd name="adj" fmla="val 12500"/>
              </a:avLst>
            </a:prstGeom>
            <a:solidFill>
              <a:srgbClr val="CCFFCC"/>
            </a:solidFill>
            <a:ln w="9525">
              <a:solidFill>
                <a:schemeClr val="tx1"/>
              </a:solidFill>
              <a:round/>
              <a:headEnd/>
              <a:tailEnd/>
            </a:ln>
            <a:effectLst/>
          </p:spPr>
          <p:txBody>
            <a:bodyPr anchor="b"/>
            <a:lstStyle/>
            <a:p>
              <a:endParaRPr lang="en-US"/>
            </a:p>
          </p:txBody>
        </p:sp>
        <p:sp>
          <p:nvSpPr>
            <p:cNvPr id="609285" name="AutoShape 5"/>
            <p:cNvSpPr>
              <a:spLocks noChangeArrowheads="1"/>
            </p:cNvSpPr>
            <p:nvPr/>
          </p:nvSpPr>
          <p:spPr bwMode="auto">
            <a:xfrm>
              <a:off x="172" y="2387"/>
              <a:ext cx="1179" cy="1678"/>
            </a:xfrm>
            <a:prstGeom prst="foldedCorner">
              <a:avLst>
                <a:gd name="adj" fmla="val 12500"/>
              </a:avLst>
            </a:prstGeom>
            <a:solidFill>
              <a:srgbClr val="CCFFCC"/>
            </a:solidFill>
            <a:ln w="9525">
              <a:solidFill>
                <a:schemeClr val="tx1"/>
              </a:solidFill>
              <a:round/>
              <a:headEnd/>
              <a:tailEnd/>
            </a:ln>
            <a:effectLst/>
          </p:spPr>
          <p:txBody>
            <a:bodyPr anchor="b"/>
            <a:lstStyle/>
            <a:p>
              <a:endParaRPr lang="en-US"/>
            </a:p>
          </p:txBody>
        </p:sp>
        <p:sp>
          <p:nvSpPr>
            <p:cNvPr id="609286" name="AutoShape 6"/>
            <p:cNvSpPr>
              <a:spLocks noChangeArrowheads="1"/>
            </p:cNvSpPr>
            <p:nvPr/>
          </p:nvSpPr>
          <p:spPr bwMode="auto">
            <a:xfrm>
              <a:off x="172" y="799"/>
              <a:ext cx="1224" cy="1225"/>
            </a:xfrm>
            <a:prstGeom prst="foldedCorner">
              <a:avLst>
                <a:gd name="adj" fmla="val 12500"/>
              </a:avLst>
            </a:prstGeom>
            <a:solidFill>
              <a:srgbClr val="CCFFCC"/>
            </a:solidFill>
            <a:ln w="9525">
              <a:solidFill>
                <a:schemeClr val="tx1"/>
              </a:solidFill>
              <a:round/>
              <a:headEnd/>
              <a:tailEnd/>
            </a:ln>
            <a:effectLst/>
          </p:spPr>
          <p:txBody>
            <a:bodyPr anchor="b"/>
            <a:lstStyle/>
            <a:p>
              <a:pPr eaLnBrk="1" hangingPunct="1"/>
              <a:endParaRPr lang="en-US" sz="1800">
                <a:latin typeface="Arial" charset="0"/>
                <a:cs typeface="Times New Roman" pitchFamily="18" charset="0"/>
              </a:endParaRPr>
            </a:p>
          </p:txBody>
        </p:sp>
        <p:sp>
          <p:nvSpPr>
            <p:cNvPr id="609287" name="AutoShape 7"/>
            <p:cNvSpPr>
              <a:spLocks noChangeArrowheads="1"/>
            </p:cNvSpPr>
            <p:nvPr/>
          </p:nvSpPr>
          <p:spPr bwMode="auto">
            <a:xfrm>
              <a:off x="1532" y="799"/>
              <a:ext cx="1996" cy="3266"/>
            </a:xfrm>
            <a:prstGeom prst="foldedCorner">
              <a:avLst>
                <a:gd name="adj" fmla="val 12500"/>
              </a:avLst>
            </a:prstGeom>
            <a:solidFill>
              <a:srgbClr val="CCFFCC"/>
            </a:solidFill>
            <a:ln w="9525">
              <a:solidFill>
                <a:schemeClr val="tx1"/>
              </a:solidFill>
              <a:round/>
              <a:headEnd/>
              <a:tailEnd/>
            </a:ln>
            <a:effectLst/>
          </p:spPr>
          <p:txBody>
            <a:bodyPr anchor="b"/>
            <a:lstStyle/>
            <a:p>
              <a:pPr eaLnBrk="1" hangingPunct="1"/>
              <a:endParaRPr lang="en-US" sz="1800">
                <a:latin typeface="Arial" charset="0"/>
                <a:cs typeface="Times New Roman" pitchFamily="18" charset="0"/>
              </a:endParaRPr>
            </a:p>
          </p:txBody>
        </p:sp>
      </p:grpSp>
      <p:sp>
        <p:nvSpPr>
          <p:cNvPr id="609288" name="Rectangle 8"/>
          <p:cNvSpPr>
            <a:spLocks noGrp="1" noChangeArrowheads="1"/>
          </p:cNvSpPr>
          <p:nvPr>
            <p:ph type="title"/>
          </p:nvPr>
        </p:nvSpPr>
        <p:spPr/>
        <p:txBody>
          <a:bodyPr/>
          <a:lstStyle/>
          <a:p>
            <a:r>
              <a:rPr lang="en-US" sz="2800"/>
              <a:t>XBRL uses XLink to represent the relationships between concept elements</a:t>
            </a:r>
          </a:p>
        </p:txBody>
      </p:sp>
      <p:sp>
        <p:nvSpPr>
          <p:cNvPr id="609289" name="Rectangle 9"/>
          <p:cNvSpPr>
            <a:spLocks noChangeArrowheads="1"/>
          </p:cNvSpPr>
          <p:nvPr/>
        </p:nvSpPr>
        <p:spPr bwMode="auto">
          <a:xfrm>
            <a:off x="2547938" y="3141663"/>
            <a:ext cx="2524125" cy="376237"/>
          </a:xfrm>
          <a:prstGeom prst="rect">
            <a:avLst/>
          </a:prstGeom>
          <a:solidFill>
            <a:srgbClr val="CCFFFF"/>
          </a:solidFill>
          <a:ln w="9525">
            <a:solidFill>
              <a:schemeClr val="tx1"/>
            </a:solidFill>
            <a:miter lim="800000"/>
            <a:headEnd/>
            <a:tailEnd/>
          </a:ln>
          <a:effectLst/>
        </p:spPr>
        <p:txBody>
          <a:bodyPr wrap="none" anchor="ctr">
            <a:spAutoFit/>
          </a:bodyPr>
          <a:lstStyle/>
          <a:p>
            <a:pPr algn="ctr" eaLnBrk="1" hangingPunct="1"/>
            <a:r>
              <a:rPr lang="en-US" sz="1800">
                <a:latin typeface="Arial" charset="0"/>
                <a:cs typeface="Times New Roman" pitchFamily="18" charset="0"/>
              </a:rPr>
              <a:t>&lt;element id=“</a:t>
            </a:r>
            <a:r>
              <a:rPr lang="en-US" sz="1800" b="1">
                <a:latin typeface="Arial" charset="0"/>
                <a:cs typeface="Times New Roman" pitchFamily="18" charset="0"/>
              </a:rPr>
              <a:t>ast.inv</a:t>
            </a:r>
            <a:r>
              <a:rPr lang="en-US" sz="1800">
                <a:latin typeface="Arial" charset="0"/>
                <a:cs typeface="Times New Roman" pitchFamily="18" charset="0"/>
              </a:rPr>
              <a:t>”&gt;</a:t>
            </a:r>
          </a:p>
        </p:txBody>
      </p:sp>
      <p:grpSp>
        <p:nvGrpSpPr>
          <p:cNvPr id="609290" name="Group 10"/>
          <p:cNvGrpSpPr>
            <a:grpSpLocks/>
          </p:cNvGrpSpPr>
          <p:nvPr/>
        </p:nvGrpSpPr>
        <p:grpSpPr bwMode="auto">
          <a:xfrm>
            <a:off x="517525" y="1484313"/>
            <a:ext cx="4579938" cy="1657350"/>
            <a:chOff x="353" y="935"/>
            <a:chExt cx="3125" cy="1044"/>
          </a:xfrm>
        </p:grpSpPr>
        <p:sp>
          <p:nvSpPr>
            <p:cNvPr id="609291" name="Rectangle 11"/>
            <p:cNvSpPr>
              <a:spLocks noChangeArrowheads="1"/>
            </p:cNvSpPr>
            <p:nvPr/>
          </p:nvSpPr>
          <p:spPr bwMode="auto">
            <a:xfrm>
              <a:off x="1738" y="935"/>
              <a:ext cx="1740" cy="237"/>
            </a:xfrm>
            <a:prstGeom prst="rect">
              <a:avLst/>
            </a:prstGeom>
            <a:solidFill>
              <a:srgbClr val="CCFFFF"/>
            </a:solidFill>
            <a:ln w="9525">
              <a:solidFill>
                <a:schemeClr val="tx1"/>
              </a:solidFill>
              <a:miter lim="800000"/>
              <a:headEnd/>
              <a:tailEnd/>
            </a:ln>
            <a:effectLst/>
          </p:spPr>
          <p:txBody>
            <a:bodyPr wrap="none" anchor="ctr">
              <a:spAutoFit/>
            </a:bodyPr>
            <a:lstStyle/>
            <a:p>
              <a:pPr algn="ctr" eaLnBrk="1" hangingPunct="1"/>
              <a:r>
                <a:rPr lang="en-US" sz="1800">
                  <a:latin typeface="Arial" charset="0"/>
                  <a:cs typeface="Times New Roman" pitchFamily="18" charset="0"/>
                </a:rPr>
                <a:t>&lt;element id=“</a:t>
              </a:r>
              <a:r>
                <a:rPr lang="en-US" sz="1800" b="1">
                  <a:latin typeface="Arial" charset="0"/>
                  <a:cs typeface="Times New Roman" pitchFamily="18" charset="0"/>
                </a:rPr>
                <a:t>ast.cur</a:t>
              </a:r>
              <a:r>
                <a:rPr lang="en-US" sz="1800">
                  <a:latin typeface="Arial" charset="0"/>
                  <a:cs typeface="Times New Roman" pitchFamily="18" charset="0"/>
                </a:rPr>
                <a:t>”&gt;</a:t>
              </a:r>
            </a:p>
          </p:txBody>
        </p:sp>
        <p:sp>
          <p:nvSpPr>
            <p:cNvPr id="609292" name="AutoShape 12"/>
            <p:cNvSpPr>
              <a:spLocks noChangeArrowheads="1"/>
            </p:cNvSpPr>
            <p:nvPr/>
          </p:nvSpPr>
          <p:spPr bwMode="auto">
            <a:xfrm>
              <a:off x="353" y="1071"/>
              <a:ext cx="862" cy="774"/>
            </a:xfrm>
            <a:prstGeom prst="pentagon">
              <a:avLst/>
            </a:prstGeom>
            <a:solidFill>
              <a:srgbClr val="CCFFFF"/>
            </a:solidFill>
            <a:ln w="9525">
              <a:solidFill>
                <a:schemeClr val="tx1"/>
              </a:solidFill>
              <a:miter lim="800000"/>
              <a:headEnd/>
              <a:tailEnd/>
            </a:ln>
            <a:effectLst/>
          </p:spPr>
          <p:txBody>
            <a:bodyPr wrap="none" anchor="ctr"/>
            <a:lstStyle/>
            <a:p>
              <a:pPr algn="ctr" eaLnBrk="1" hangingPunct="1"/>
              <a:r>
                <a:rPr lang="en-US" sz="1800">
                  <a:latin typeface="Arial" charset="0"/>
                  <a:cs typeface="Times New Roman" pitchFamily="18" charset="0"/>
                </a:rPr>
                <a:t>Definition:</a:t>
              </a:r>
            </a:p>
            <a:p>
              <a:pPr algn="ctr" eaLnBrk="1" hangingPunct="1"/>
              <a:r>
                <a:rPr lang="en-US" sz="1800">
                  <a:latin typeface="Arial" charset="0"/>
                  <a:cs typeface="Times New Roman" pitchFamily="18" charset="0"/>
                </a:rPr>
                <a:t>more</a:t>
              </a:r>
            </a:p>
            <a:p>
              <a:pPr algn="ctr" eaLnBrk="1" hangingPunct="1"/>
              <a:r>
                <a:rPr lang="en-US" sz="1800">
                  <a:latin typeface="Arial" charset="0"/>
                  <a:cs typeface="Times New Roman" pitchFamily="18" charset="0"/>
                </a:rPr>
                <a:t>general</a:t>
              </a:r>
            </a:p>
          </p:txBody>
        </p:sp>
        <p:cxnSp>
          <p:nvCxnSpPr>
            <p:cNvPr id="609293" name="AutoShape 13"/>
            <p:cNvCxnSpPr>
              <a:cxnSpLocks noChangeShapeType="1"/>
              <a:stCxn id="609289" idx="0"/>
              <a:endCxn id="609292" idx="5"/>
            </p:cNvCxnSpPr>
            <p:nvPr/>
          </p:nvCxnSpPr>
          <p:spPr bwMode="auto">
            <a:xfrm rot="5400000" flipH="1">
              <a:off x="1602" y="980"/>
              <a:ext cx="612" cy="1385"/>
            </a:xfrm>
            <a:prstGeom prst="curvedConnector2">
              <a:avLst/>
            </a:prstGeom>
            <a:noFill/>
            <a:ln w="9525">
              <a:solidFill>
                <a:schemeClr val="tx1"/>
              </a:solidFill>
              <a:round/>
              <a:headEnd/>
              <a:tailEnd type="triangle" w="med" len="med"/>
            </a:ln>
            <a:effectLst/>
          </p:spPr>
        </p:cxnSp>
        <p:cxnSp>
          <p:nvCxnSpPr>
            <p:cNvPr id="609294" name="AutoShape 14"/>
            <p:cNvCxnSpPr>
              <a:cxnSpLocks noChangeShapeType="1"/>
              <a:stCxn id="609292" idx="0"/>
              <a:endCxn id="609291" idx="1"/>
            </p:cNvCxnSpPr>
            <p:nvPr/>
          </p:nvCxnSpPr>
          <p:spPr bwMode="auto">
            <a:xfrm rot="16200000">
              <a:off x="1286" y="552"/>
              <a:ext cx="17" cy="1021"/>
            </a:xfrm>
            <a:prstGeom prst="curvedConnector2">
              <a:avLst/>
            </a:prstGeom>
            <a:noFill/>
            <a:ln w="9525">
              <a:solidFill>
                <a:schemeClr val="tx1"/>
              </a:solidFill>
              <a:round/>
              <a:headEnd/>
              <a:tailEnd type="triangle" w="med" len="med"/>
            </a:ln>
            <a:effectLst/>
          </p:spPr>
        </p:cxnSp>
      </p:grpSp>
      <p:grpSp>
        <p:nvGrpSpPr>
          <p:cNvPr id="609295" name="Group 15"/>
          <p:cNvGrpSpPr>
            <a:grpSpLocks/>
          </p:cNvGrpSpPr>
          <p:nvPr/>
        </p:nvGrpSpPr>
        <p:grpSpPr bwMode="auto">
          <a:xfrm>
            <a:off x="4999038" y="1412875"/>
            <a:ext cx="3913187" cy="1154113"/>
            <a:chOff x="3411" y="890"/>
            <a:chExt cx="2671" cy="727"/>
          </a:xfrm>
        </p:grpSpPr>
        <p:sp>
          <p:nvSpPr>
            <p:cNvPr id="609296" name="Rectangle 16"/>
            <p:cNvSpPr>
              <a:spLocks noChangeArrowheads="1"/>
            </p:cNvSpPr>
            <p:nvPr/>
          </p:nvSpPr>
          <p:spPr bwMode="auto">
            <a:xfrm>
              <a:off x="3661" y="890"/>
              <a:ext cx="2421" cy="237"/>
            </a:xfrm>
            <a:prstGeom prst="rect">
              <a:avLst/>
            </a:prstGeom>
            <a:solidFill>
              <a:srgbClr val="CCFFFF"/>
            </a:solidFill>
            <a:ln w="9525">
              <a:solidFill>
                <a:schemeClr val="tx1"/>
              </a:solidFill>
              <a:miter lim="800000"/>
              <a:headEnd/>
              <a:tailEnd/>
            </a:ln>
            <a:effectLst/>
          </p:spPr>
          <p:txBody>
            <a:bodyPr wrap="none" anchor="ctr">
              <a:spAutoFit/>
            </a:bodyPr>
            <a:lstStyle/>
            <a:p>
              <a:pPr algn="ctr" eaLnBrk="1" hangingPunct="1"/>
              <a:r>
                <a:rPr lang="en-US" sz="1800">
                  <a:latin typeface="Arial" charset="0"/>
                  <a:cs typeface="Times New Roman" pitchFamily="18" charset="0"/>
                </a:rPr>
                <a:t>&lt;Label&gt;</a:t>
              </a:r>
              <a:r>
                <a:rPr lang="en-US" sz="1800" b="1">
                  <a:latin typeface="Arial" charset="0"/>
                  <a:cs typeface="Times New Roman" pitchFamily="18" charset="0"/>
                </a:rPr>
                <a:t>Current Assets</a:t>
              </a:r>
              <a:r>
                <a:rPr lang="en-US" sz="1800">
                  <a:latin typeface="Arial" charset="0"/>
                  <a:cs typeface="Times New Roman" pitchFamily="18" charset="0"/>
                </a:rPr>
                <a:t>&lt;/Label&gt;</a:t>
              </a:r>
            </a:p>
          </p:txBody>
        </p:sp>
        <p:sp>
          <p:nvSpPr>
            <p:cNvPr id="609297" name="AutoShape 17"/>
            <p:cNvSpPr>
              <a:spLocks noChangeArrowheads="1"/>
            </p:cNvSpPr>
            <p:nvPr/>
          </p:nvSpPr>
          <p:spPr bwMode="auto">
            <a:xfrm>
              <a:off x="4118" y="1207"/>
              <a:ext cx="620" cy="410"/>
            </a:xfrm>
            <a:prstGeom prst="pentagon">
              <a:avLst/>
            </a:prstGeom>
            <a:solidFill>
              <a:srgbClr val="CCFFFF"/>
            </a:solidFill>
            <a:ln w="9525">
              <a:solidFill>
                <a:schemeClr val="tx1"/>
              </a:solidFill>
              <a:miter lim="800000"/>
              <a:headEnd/>
              <a:tailEnd/>
            </a:ln>
            <a:effectLst/>
          </p:spPr>
          <p:txBody>
            <a:bodyPr wrap="none" anchor="ctr"/>
            <a:lstStyle/>
            <a:p>
              <a:pPr algn="ctr" eaLnBrk="1" hangingPunct="1"/>
              <a:r>
                <a:rPr lang="en-US" sz="1800">
                  <a:latin typeface="Arial" charset="0"/>
                  <a:cs typeface="Times New Roman" pitchFamily="18" charset="0"/>
                </a:rPr>
                <a:t>label</a:t>
              </a:r>
            </a:p>
          </p:txBody>
        </p:sp>
        <p:cxnSp>
          <p:nvCxnSpPr>
            <p:cNvPr id="609298" name="AutoShape 18"/>
            <p:cNvCxnSpPr>
              <a:cxnSpLocks noChangeShapeType="1"/>
              <a:stCxn id="609291" idx="3"/>
              <a:endCxn id="609297" idx="1"/>
            </p:cNvCxnSpPr>
            <p:nvPr/>
          </p:nvCxnSpPr>
          <p:spPr bwMode="auto">
            <a:xfrm>
              <a:off x="3411" y="1054"/>
              <a:ext cx="707" cy="310"/>
            </a:xfrm>
            <a:prstGeom prst="curvedConnector3">
              <a:avLst>
                <a:gd name="adj1" fmla="val 49931"/>
              </a:avLst>
            </a:prstGeom>
            <a:noFill/>
            <a:ln w="9525">
              <a:solidFill>
                <a:schemeClr val="tx1"/>
              </a:solidFill>
              <a:round/>
              <a:headEnd/>
              <a:tailEnd type="triangle" w="med" len="med"/>
            </a:ln>
            <a:effectLst/>
          </p:spPr>
        </p:cxnSp>
        <p:cxnSp>
          <p:nvCxnSpPr>
            <p:cNvPr id="609299" name="AutoShape 19"/>
            <p:cNvCxnSpPr>
              <a:cxnSpLocks noChangeShapeType="1"/>
              <a:stCxn id="609297" idx="5"/>
              <a:endCxn id="609296" idx="2"/>
            </p:cNvCxnSpPr>
            <p:nvPr/>
          </p:nvCxnSpPr>
          <p:spPr bwMode="auto">
            <a:xfrm flipV="1">
              <a:off x="4738" y="1127"/>
              <a:ext cx="134" cy="237"/>
            </a:xfrm>
            <a:prstGeom prst="curvedConnector2">
              <a:avLst/>
            </a:prstGeom>
            <a:noFill/>
            <a:ln w="9525">
              <a:solidFill>
                <a:schemeClr val="tx1"/>
              </a:solidFill>
              <a:round/>
              <a:headEnd/>
              <a:tailEnd type="triangle" w="med" len="med"/>
            </a:ln>
            <a:effectLst/>
          </p:spPr>
        </p:cxnSp>
      </p:grpSp>
      <p:grpSp>
        <p:nvGrpSpPr>
          <p:cNvPr id="609300" name="Group 20"/>
          <p:cNvGrpSpPr>
            <a:grpSpLocks/>
          </p:cNvGrpSpPr>
          <p:nvPr/>
        </p:nvGrpSpPr>
        <p:grpSpPr bwMode="auto">
          <a:xfrm>
            <a:off x="4975225" y="2636838"/>
            <a:ext cx="3417888" cy="1312862"/>
            <a:chOff x="3395" y="1661"/>
            <a:chExt cx="2333" cy="827"/>
          </a:xfrm>
        </p:grpSpPr>
        <p:sp>
          <p:nvSpPr>
            <p:cNvPr id="609301" name="Rectangle 21"/>
            <p:cNvSpPr>
              <a:spLocks noChangeArrowheads="1"/>
            </p:cNvSpPr>
            <p:nvPr/>
          </p:nvSpPr>
          <p:spPr bwMode="auto">
            <a:xfrm>
              <a:off x="3723" y="2251"/>
              <a:ext cx="2005" cy="237"/>
            </a:xfrm>
            <a:prstGeom prst="rect">
              <a:avLst/>
            </a:prstGeom>
            <a:solidFill>
              <a:srgbClr val="CCFFFF"/>
            </a:solidFill>
            <a:ln w="9525">
              <a:solidFill>
                <a:schemeClr val="tx1"/>
              </a:solidFill>
              <a:miter lim="800000"/>
              <a:headEnd/>
              <a:tailEnd/>
            </a:ln>
            <a:effectLst/>
          </p:spPr>
          <p:txBody>
            <a:bodyPr wrap="none" anchor="ctr">
              <a:spAutoFit/>
            </a:bodyPr>
            <a:lstStyle/>
            <a:p>
              <a:pPr algn="ctr" eaLnBrk="1" hangingPunct="1"/>
              <a:r>
                <a:rPr lang="en-US" sz="1800">
                  <a:latin typeface="Arial" charset="0"/>
                  <a:cs typeface="Times New Roman" pitchFamily="18" charset="0"/>
                </a:rPr>
                <a:t>&lt;Label&gt;</a:t>
              </a:r>
              <a:r>
                <a:rPr lang="en-US" sz="1800" b="1">
                  <a:latin typeface="Arial" charset="0"/>
                  <a:cs typeface="Times New Roman" pitchFamily="18" charset="0"/>
                </a:rPr>
                <a:t>Inventory</a:t>
              </a:r>
              <a:r>
                <a:rPr lang="en-US" sz="1800">
                  <a:latin typeface="Arial" charset="0"/>
                  <a:cs typeface="Times New Roman" pitchFamily="18" charset="0"/>
                </a:rPr>
                <a:t>&lt;/Label&gt;</a:t>
              </a:r>
            </a:p>
          </p:txBody>
        </p:sp>
        <p:sp>
          <p:nvSpPr>
            <p:cNvPr id="609302" name="AutoShape 22"/>
            <p:cNvSpPr>
              <a:spLocks noChangeArrowheads="1"/>
            </p:cNvSpPr>
            <p:nvPr/>
          </p:nvSpPr>
          <p:spPr bwMode="auto">
            <a:xfrm>
              <a:off x="4435" y="1661"/>
              <a:ext cx="620" cy="410"/>
            </a:xfrm>
            <a:prstGeom prst="pentagon">
              <a:avLst/>
            </a:prstGeom>
            <a:solidFill>
              <a:srgbClr val="CCFFFF"/>
            </a:solidFill>
            <a:ln w="9525">
              <a:solidFill>
                <a:schemeClr val="tx1"/>
              </a:solidFill>
              <a:miter lim="800000"/>
              <a:headEnd/>
              <a:tailEnd/>
            </a:ln>
            <a:effectLst/>
          </p:spPr>
          <p:txBody>
            <a:bodyPr wrap="none" anchor="ctr"/>
            <a:lstStyle/>
            <a:p>
              <a:pPr algn="ctr" eaLnBrk="1" hangingPunct="1"/>
              <a:r>
                <a:rPr lang="en-US" sz="1800">
                  <a:latin typeface="Arial" charset="0"/>
                  <a:cs typeface="Times New Roman" pitchFamily="18" charset="0"/>
                </a:rPr>
                <a:t>label</a:t>
              </a:r>
            </a:p>
          </p:txBody>
        </p:sp>
        <p:cxnSp>
          <p:nvCxnSpPr>
            <p:cNvPr id="609303" name="AutoShape 23"/>
            <p:cNvCxnSpPr>
              <a:cxnSpLocks noChangeShapeType="1"/>
              <a:stCxn id="609302" idx="5"/>
              <a:endCxn id="609301" idx="0"/>
            </p:cNvCxnSpPr>
            <p:nvPr/>
          </p:nvCxnSpPr>
          <p:spPr bwMode="auto">
            <a:xfrm flipH="1">
              <a:off x="4725" y="1818"/>
              <a:ext cx="330" cy="433"/>
            </a:xfrm>
            <a:prstGeom prst="curvedConnector4">
              <a:avLst>
                <a:gd name="adj1" fmla="val -43634"/>
                <a:gd name="adj2" fmla="val 79213"/>
              </a:avLst>
            </a:prstGeom>
            <a:noFill/>
            <a:ln w="9525">
              <a:solidFill>
                <a:schemeClr val="tx1"/>
              </a:solidFill>
              <a:round/>
              <a:headEnd/>
              <a:tailEnd type="triangle" w="med" len="med"/>
            </a:ln>
            <a:effectLst/>
          </p:spPr>
        </p:cxnSp>
        <p:cxnSp>
          <p:nvCxnSpPr>
            <p:cNvPr id="609304" name="AutoShape 24"/>
            <p:cNvCxnSpPr>
              <a:cxnSpLocks noChangeShapeType="1"/>
              <a:stCxn id="609289" idx="3"/>
              <a:endCxn id="609302" idx="1"/>
            </p:cNvCxnSpPr>
            <p:nvPr/>
          </p:nvCxnSpPr>
          <p:spPr bwMode="auto">
            <a:xfrm flipV="1">
              <a:off x="3395" y="1818"/>
              <a:ext cx="1040" cy="280"/>
            </a:xfrm>
            <a:prstGeom prst="curvedConnector3">
              <a:avLst>
                <a:gd name="adj1" fmla="val 50000"/>
              </a:avLst>
            </a:prstGeom>
            <a:noFill/>
            <a:ln w="9525">
              <a:solidFill>
                <a:schemeClr val="tx1"/>
              </a:solidFill>
              <a:round/>
              <a:headEnd/>
              <a:tailEnd type="triangle" w="med" len="med"/>
            </a:ln>
            <a:effectLst/>
          </p:spPr>
        </p:cxnSp>
      </p:grpSp>
      <p:grpSp>
        <p:nvGrpSpPr>
          <p:cNvPr id="609305" name="Group 25"/>
          <p:cNvGrpSpPr>
            <a:grpSpLocks/>
          </p:cNvGrpSpPr>
          <p:nvPr/>
        </p:nvGrpSpPr>
        <p:grpSpPr bwMode="auto">
          <a:xfrm>
            <a:off x="3810000" y="3517900"/>
            <a:ext cx="5097463" cy="2922588"/>
            <a:chOff x="2600" y="2216"/>
            <a:chExt cx="3479" cy="1841"/>
          </a:xfrm>
        </p:grpSpPr>
        <p:sp>
          <p:nvSpPr>
            <p:cNvPr id="609306" name="Rectangle 26"/>
            <p:cNvSpPr>
              <a:spLocks noChangeArrowheads="1"/>
            </p:cNvSpPr>
            <p:nvPr/>
          </p:nvSpPr>
          <p:spPr bwMode="auto">
            <a:xfrm>
              <a:off x="4889" y="3189"/>
              <a:ext cx="1190" cy="868"/>
            </a:xfrm>
            <a:prstGeom prst="rect">
              <a:avLst/>
            </a:prstGeom>
            <a:solidFill>
              <a:srgbClr val="CCFFFF"/>
            </a:solidFill>
            <a:ln w="9525">
              <a:solidFill>
                <a:schemeClr val="tx1"/>
              </a:solidFill>
              <a:miter lim="800000"/>
              <a:headEnd/>
              <a:tailEnd/>
            </a:ln>
            <a:effectLst/>
          </p:spPr>
          <p:txBody>
            <a:bodyPr anchor="ctr">
              <a:spAutoFit/>
            </a:bodyPr>
            <a:lstStyle/>
            <a:p>
              <a:pPr eaLnBrk="1" hangingPunct="1"/>
              <a:r>
                <a:rPr lang="en-US" sz="1400">
                  <a:latin typeface="Courier New" pitchFamily="49" charset="0"/>
                  <a:cs typeface="Times New Roman" pitchFamily="18" charset="0"/>
                </a:rPr>
                <a:t>&lt;bk&gt;</a:t>
              </a:r>
            </a:p>
            <a:p>
              <a:pPr eaLnBrk="1" hangingPunct="1"/>
              <a:r>
                <a:rPr lang="en-US" sz="1400">
                  <a:latin typeface="Courier New" pitchFamily="49" charset="0"/>
                  <a:cs typeface="Times New Roman" pitchFamily="18" charset="0"/>
                </a:rPr>
                <a:t>  &lt;ch&gt;1&lt;/ch&gt;</a:t>
              </a:r>
            </a:p>
            <a:p>
              <a:pPr eaLnBrk="1" hangingPunct="1"/>
              <a:r>
                <a:rPr lang="en-US" sz="1400">
                  <a:latin typeface="Courier New" pitchFamily="49" charset="0"/>
                  <a:cs typeface="Times New Roman" pitchFamily="18" charset="0"/>
                </a:rPr>
                <a:t>  &lt;par&gt;5&lt;/par&gt;</a:t>
              </a:r>
            </a:p>
            <a:p>
              <a:pPr eaLnBrk="1" hangingPunct="1"/>
              <a:r>
                <a:rPr lang="en-US" sz="1400">
                  <a:latin typeface="Courier New" pitchFamily="49" charset="0"/>
                  <a:cs typeface="Times New Roman" pitchFamily="18" charset="0"/>
                </a:rPr>
                <a:t>  &lt;ln&gt;7&lt;/ln&gt;</a:t>
              </a:r>
            </a:p>
            <a:p>
              <a:pPr eaLnBrk="1" hangingPunct="1"/>
              <a:r>
                <a:rPr lang="en-US" sz="1400">
                  <a:latin typeface="Courier New" pitchFamily="49" charset="0"/>
                  <a:cs typeface="Times New Roman" pitchFamily="18" charset="0"/>
                </a:rPr>
                <a:t>&lt;/bk&gt;</a:t>
              </a:r>
            </a:p>
            <a:p>
              <a:pPr eaLnBrk="1" hangingPunct="1"/>
              <a:endParaRPr lang="en-US" sz="1400">
                <a:latin typeface="Courier New" pitchFamily="49" charset="0"/>
                <a:cs typeface="Times New Roman" pitchFamily="18" charset="0"/>
              </a:endParaRPr>
            </a:p>
          </p:txBody>
        </p:sp>
        <p:sp>
          <p:nvSpPr>
            <p:cNvPr id="609307" name="AutoShape 27"/>
            <p:cNvSpPr>
              <a:spLocks noChangeArrowheads="1"/>
            </p:cNvSpPr>
            <p:nvPr/>
          </p:nvSpPr>
          <p:spPr bwMode="auto">
            <a:xfrm>
              <a:off x="3755" y="3113"/>
              <a:ext cx="817" cy="589"/>
            </a:xfrm>
            <a:prstGeom prst="pentagon">
              <a:avLst/>
            </a:prstGeom>
            <a:solidFill>
              <a:srgbClr val="CCFFFF"/>
            </a:solidFill>
            <a:ln w="9525">
              <a:solidFill>
                <a:schemeClr val="tx1"/>
              </a:solidFill>
              <a:miter lim="800000"/>
              <a:headEnd/>
              <a:tailEnd/>
            </a:ln>
            <a:effectLst/>
          </p:spPr>
          <p:txBody>
            <a:bodyPr wrap="none" anchor="ctr"/>
            <a:lstStyle/>
            <a:p>
              <a:pPr algn="ctr" eaLnBrk="1" hangingPunct="1"/>
              <a:r>
                <a:rPr lang="en-US" sz="1800">
                  <a:latin typeface="Arial" charset="0"/>
                  <a:cs typeface="Times New Roman" pitchFamily="18" charset="0"/>
                </a:rPr>
                <a:t>reference</a:t>
              </a:r>
            </a:p>
          </p:txBody>
        </p:sp>
        <p:cxnSp>
          <p:nvCxnSpPr>
            <p:cNvPr id="609308" name="AutoShape 28"/>
            <p:cNvCxnSpPr>
              <a:cxnSpLocks noChangeShapeType="1"/>
              <a:stCxn id="609289" idx="2"/>
              <a:endCxn id="609307" idx="0"/>
            </p:cNvCxnSpPr>
            <p:nvPr/>
          </p:nvCxnSpPr>
          <p:spPr bwMode="auto">
            <a:xfrm rot="16200000" flipH="1">
              <a:off x="2933" y="1883"/>
              <a:ext cx="897" cy="1564"/>
            </a:xfrm>
            <a:prstGeom prst="curvedConnector3">
              <a:avLst>
                <a:gd name="adj1" fmla="val 49944"/>
              </a:avLst>
            </a:prstGeom>
            <a:noFill/>
            <a:ln w="9525">
              <a:solidFill>
                <a:schemeClr val="tx1"/>
              </a:solidFill>
              <a:round/>
              <a:headEnd/>
              <a:tailEnd type="triangle" w="med" len="med"/>
            </a:ln>
            <a:effectLst/>
          </p:spPr>
        </p:cxnSp>
        <p:cxnSp>
          <p:nvCxnSpPr>
            <p:cNvPr id="609309" name="AutoShape 29"/>
            <p:cNvCxnSpPr>
              <a:cxnSpLocks noChangeShapeType="1"/>
              <a:stCxn id="609307" idx="5"/>
              <a:endCxn id="609306" idx="1"/>
            </p:cNvCxnSpPr>
            <p:nvPr/>
          </p:nvCxnSpPr>
          <p:spPr bwMode="auto">
            <a:xfrm>
              <a:off x="4572" y="3338"/>
              <a:ext cx="317" cy="285"/>
            </a:xfrm>
            <a:prstGeom prst="curvedConnector3">
              <a:avLst>
                <a:gd name="adj1" fmla="val 49843"/>
              </a:avLst>
            </a:prstGeom>
            <a:noFill/>
            <a:ln w="9525">
              <a:solidFill>
                <a:schemeClr val="tx1"/>
              </a:solidFill>
              <a:round/>
              <a:headEnd/>
              <a:tailEnd type="triangle" w="med" len="med"/>
            </a:ln>
            <a:effectLst/>
          </p:spPr>
        </p:cxnSp>
      </p:grpSp>
      <p:grpSp>
        <p:nvGrpSpPr>
          <p:cNvPr id="609310" name="Group 30"/>
          <p:cNvGrpSpPr>
            <a:grpSpLocks/>
          </p:cNvGrpSpPr>
          <p:nvPr/>
        </p:nvGrpSpPr>
        <p:grpSpPr bwMode="auto">
          <a:xfrm>
            <a:off x="317500" y="3330575"/>
            <a:ext cx="4741863" cy="2419350"/>
            <a:chOff x="217" y="2098"/>
            <a:chExt cx="3236" cy="1524"/>
          </a:xfrm>
        </p:grpSpPr>
        <p:sp>
          <p:nvSpPr>
            <p:cNvPr id="609311" name="AutoShape 31"/>
            <p:cNvSpPr>
              <a:spLocks noChangeArrowheads="1"/>
            </p:cNvSpPr>
            <p:nvPr/>
          </p:nvSpPr>
          <p:spPr bwMode="auto">
            <a:xfrm>
              <a:off x="217" y="2659"/>
              <a:ext cx="1044" cy="774"/>
            </a:xfrm>
            <a:prstGeom prst="pentagon">
              <a:avLst/>
            </a:prstGeom>
            <a:solidFill>
              <a:srgbClr val="CCFFFF"/>
            </a:solidFill>
            <a:ln w="9525">
              <a:solidFill>
                <a:schemeClr val="tx1"/>
              </a:solidFill>
              <a:miter lim="800000"/>
              <a:headEnd/>
              <a:tailEnd/>
            </a:ln>
            <a:effectLst/>
          </p:spPr>
          <p:txBody>
            <a:bodyPr wrap="none" anchor="ctr"/>
            <a:lstStyle/>
            <a:p>
              <a:pPr algn="ctr" eaLnBrk="1" hangingPunct="1"/>
              <a:r>
                <a:rPr lang="en-US" sz="1800">
                  <a:latin typeface="Arial" charset="0"/>
                  <a:cs typeface="Times New Roman" pitchFamily="18" charset="0"/>
                </a:rPr>
                <a:t>Presentation:</a:t>
              </a:r>
            </a:p>
            <a:p>
              <a:pPr algn="ctr" eaLnBrk="1" hangingPunct="1"/>
              <a:r>
                <a:rPr lang="en-US" sz="1800">
                  <a:latin typeface="Arial" charset="0"/>
                  <a:cs typeface="Times New Roman" pitchFamily="18" charset="0"/>
                </a:rPr>
                <a:t>below</a:t>
              </a:r>
            </a:p>
          </p:txBody>
        </p:sp>
        <p:sp>
          <p:nvSpPr>
            <p:cNvPr id="609312" name="Rectangle 32"/>
            <p:cNvSpPr>
              <a:spLocks noChangeArrowheads="1"/>
            </p:cNvSpPr>
            <p:nvPr/>
          </p:nvSpPr>
          <p:spPr bwMode="auto">
            <a:xfrm>
              <a:off x="1696" y="3385"/>
              <a:ext cx="1757" cy="237"/>
            </a:xfrm>
            <a:prstGeom prst="rect">
              <a:avLst/>
            </a:prstGeom>
            <a:solidFill>
              <a:srgbClr val="CCFFFF"/>
            </a:solidFill>
            <a:ln w="9525">
              <a:solidFill>
                <a:schemeClr val="tx1"/>
              </a:solidFill>
              <a:miter lim="800000"/>
              <a:headEnd/>
              <a:tailEnd/>
            </a:ln>
            <a:effectLst/>
          </p:spPr>
          <p:txBody>
            <a:bodyPr wrap="none" anchor="ctr">
              <a:spAutoFit/>
            </a:bodyPr>
            <a:lstStyle/>
            <a:p>
              <a:pPr algn="ctr" eaLnBrk="1" hangingPunct="1"/>
              <a:r>
                <a:rPr lang="en-US" sz="1800">
                  <a:latin typeface="Arial" charset="0"/>
                  <a:cs typeface="Times New Roman" pitchFamily="18" charset="0"/>
                </a:rPr>
                <a:t>&lt;element id=“</a:t>
              </a:r>
              <a:r>
                <a:rPr lang="en-US" sz="1800" b="1">
                  <a:latin typeface="Arial" charset="0"/>
                  <a:cs typeface="Times New Roman" pitchFamily="18" charset="0"/>
                </a:rPr>
                <a:t>ast.wip</a:t>
              </a:r>
              <a:r>
                <a:rPr lang="en-US" sz="1800">
                  <a:latin typeface="Arial" charset="0"/>
                  <a:cs typeface="Times New Roman" pitchFamily="18" charset="0"/>
                </a:rPr>
                <a:t>”&gt;</a:t>
              </a:r>
            </a:p>
          </p:txBody>
        </p:sp>
        <p:cxnSp>
          <p:nvCxnSpPr>
            <p:cNvPr id="609313" name="AutoShape 33"/>
            <p:cNvCxnSpPr>
              <a:cxnSpLocks noChangeShapeType="1"/>
              <a:stCxn id="609311" idx="5"/>
              <a:endCxn id="609312" idx="0"/>
            </p:cNvCxnSpPr>
            <p:nvPr/>
          </p:nvCxnSpPr>
          <p:spPr bwMode="auto">
            <a:xfrm>
              <a:off x="1261" y="2955"/>
              <a:ext cx="1312" cy="430"/>
            </a:xfrm>
            <a:prstGeom prst="curvedConnector2">
              <a:avLst/>
            </a:prstGeom>
            <a:noFill/>
            <a:ln w="9525">
              <a:solidFill>
                <a:schemeClr val="tx1"/>
              </a:solidFill>
              <a:round/>
              <a:headEnd/>
              <a:tailEnd type="triangle" w="med" len="med"/>
            </a:ln>
            <a:effectLst/>
          </p:spPr>
        </p:cxnSp>
        <p:cxnSp>
          <p:nvCxnSpPr>
            <p:cNvPr id="609314" name="AutoShape 34"/>
            <p:cNvCxnSpPr>
              <a:cxnSpLocks noChangeShapeType="1"/>
              <a:stCxn id="609289" idx="1"/>
              <a:endCxn id="609311" idx="0"/>
            </p:cNvCxnSpPr>
            <p:nvPr/>
          </p:nvCxnSpPr>
          <p:spPr bwMode="auto">
            <a:xfrm rot="10800000" flipV="1">
              <a:off x="739" y="2098"/>
              <a:ext cx="1066" cy="561"/>
            </a:xfrm>
            <a:prstGeom prst="curvedConnector2">
              <a:avLst/>
            </a:prstGeom>
            <a:noFill/>
            <a:ln w="9525">
              <a:solidFill>
                <a:schemeClr val="tx1"/>
              </a:solidFill>
              <a:round/>
              <a:headEnd/>
              <a:tailEnd type="triangle" w="med" len="med"/>
            </a:ln>
            <a:effectLst/>
          </p:spPr>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09300"/>
                                        </p:tgtEl>
                                        <p:attrNameLst>
                                          <p:attrName>style.visibility</p:attrName>
                                        </p:attrNameLst>
                                      </p:cBhvr>
                                      <p:to>
                                        <p:strVal val="visible"/>
                                      </p:to>
                                    </p:set>
                                    <p:animEffect transition="in" filter="wipe(left)">
                                      <p:cBhvr>
                                        <p:cTn id="7" dur="500"/>
                                        <p:tgtEl>
                                          <p:spTgt spid="6093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609290"/>
                                        </p:tgtEl>
                                        <p:attrNameLst>
                                          <p:attrName>style.visibility</p:attrName>
                                        </p:attrNameLst>
                                      </p:cBhvr>
                                      <p:to>
                                        <p:strVal val="visible"/>
                                      </p:to>
                                    </p:set>
                                    <p:animEffect transition="in" filter="wipe(right)">
                                      <p:cBhvr>
                                        <p:cTn id="12" dur="500"/>
                                        <p:tgtEl>
                                          <p:spTgt spid="60929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09295"/>
                                        </p:tgtEl>
                                        <p:attrNameLst>
                                          <p:attrName>style.visibility</p:attrName>
                                        </p:attrNameLst>
                                      </p:cBhvr>
                                      <p:to>
                                        <p:strVal val="visible"/>
                                      </p:to>
                                    </p:set>
                                    <p:animEffect transition="in" filter="wipe(left)">
                                      <p:cBhvr>
                                        <p:cTn id="17" dur="500"/>
                                        <p:tgtEl>
                                          <p:spTgt spid="60929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609310"/>
                                        </p:tgtEl>
                                        <p:attrNameLst>
                                          <p:attrName>style.visibility</p:attrName>
                                        </p:attrNameLst>
                                      </p:cBhvr>
                                      <p:to>
                                        <p:strVal val="visible"/>
                                      </p:to>
                                    </p:set>
                                    <p:animEffect transition="in" filter="wipe(up)">
                                      <p:cBhvr>
                                        <p:cTn id="22" dur="500"/>
                                        <p:tgtEl>
                                          <p:spTgt spid="6093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609305"/>
                                        </p:tgtEl>
                                        <p:attrNameLst>
                                          <p:attrName>style.visibility</p:attrName>
                                        </p:attrNameLst>
                                      </p:cBhvr>
                                      <p:to>
                                        <p:strVal val="visible"/>
                                      </p:to>
                                    </p:set>
                                    <p:animEffect transition="in" filter="wipe(up)">
                                      <p:cBhvr>
                                        <p:cTn id="27" dur="500"/>
                                        <p:tgtEl>
                                          <p:spTgt spid="60930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09282"/>
                                        </p:tgtEl>
                                        <p:attrNameLst>
                                          <p:attrName>style.visibility</p:attrName>
                                        </p:attrNameLst>
                                      </p:cBhvr>
                                      <p:to>
                                        <p:strVal val="visible"/>
                                      </p:to>
                                    </p:set>
                                    <p:animEffect transition="in" filter="wipe(down)">
                                      <p:cBhvr>
                                        <p:cTn id="32" dur="500"/>
                                        <p:tgtEl>
                                          <p:spTgt spid="609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6" name="AutoShape 2"/>
          <p:cNvSpPr>
            <a:spLocks noChangeArrowheads="1"/>
          </p:cNvSpPr>
          <p:nvPr/>
        </p:nvSpPr>
        <p:spPr bwMode="auto">
          <a:xfrm>
            <a:off x="5368925" y="4508500"/>
            <a:ext cx="1530350" cy="1944688"/>
          </a:xfrm>
          <a:prstGeom prst="foldedCorner">
            <a:avLst>
              <a:gd name="adj" fmla="val 12500"/>
            </a:avLst>
          </a:prstGeom>
          <a:solidFill>
            <a:srgbClr val="CCFFCC"/>
          </a:solidFill>
          <a:ln w="9525">
            <a:solidFill>
              <a:schemeClr val="tx1"/>
            </a:solidFill>
            <a:round/>
            <a:headEnd/>
            <a:tailEnd/>
          </a:ln>
          <a:effectLst/>
        </p:spPr>
        <p:txBody>
          <a:bodyPr anchor="b"/>
          <a:lstStyle/>
          <a:p>
            <a:endParaRPr lang="en-US"/>
          </a:p>
        </p:txBody>
      </p:sp>
      <p:sp>
        <p:nvSpPr>
          <p:cNvPr id="610307" name="AutoShape 3"/>
          <p:cNvSpPr>
            <a:spLocks noChangeArrowheads="1"/>
          </p:cNvSpPr>
          <p:nvPr/>
        </p:nvSpPr>
        <p:spPr bwMode="auto">
          <a:xfrm>
            <a:off x="5368925" y="1268413"/>
            <a:ext cx="3522663" cy="2881312"/>
          </a:xfrm>
          <a:prstGeom prst="foldedCorner">
            <a:avLst>
              <a:gd name="adj" fmla="val 12500"/>
            </a:avLst>
          </a:prstGeom>
          <a:solidFill>
            <a:srgbClr val="6699FF"/>
          </a:solidFill>
          <a:ln w="9525">
            <a:solidFill>
              <a:schemeClr val="tx1"/>
            </a:solidFill>
            <a:round/>
            <a:headEnd/>
            <a:tailEnd/>
          </a:ln>
          <a:effectLst/>
        </p:spPr>
        <p:txBody>
          <a:bodyPr anchor="b"/>
          <a:lstStyle/>
          <a:p>
            <a:endParaRPr lang="en-US"/>
          </a:p>
        </p:txBody>
      </p:sp>
      <p:sp>
        <p:nvSpPr>
          <p:cNvPr id="610308" name="AutoShape 4"/>
          <p:cNvSpPr>
            <a:spLocks noChangeArrowheads="1"/>
          </p:cNvSpPr>
          <p:nvPr/>
        </p:nvSpPr>
        <p:spPr bwMode="auto">
          <a:xfrm>
            <a:off x="252413" y="3789363"/>
            <a:ext cx="1727200" cy="2663825"/>
          </a:xfrm>
          <a:prstGeom prst="foldedCorner">
            <a:avLst>
              <a:gd name="adj" fmla="val 12500"/>
            </a:avLst>
          </a:prstGeom>
          <a:solidFill>
            <a:srgbClr val="CCFFCC"/>
          </a:solidFill>
          <a:ln w="9525">
            <a:solidFill>
              <a:schemeClr val="tx1"/>
            </a:solidFill>
            <a:round/>
            <a:headEnd/>
            <a:tailEnd/>
          </a:ln>
          <a:effectLst/>
        </p:spPr>
        <p:txBody>
          <a:bodyPr anchor="b"/>
          <a:lstStyle/>
          <a:p>
            <a:endParaRPr lang="en-US"/>
          </a:p>
        </p:txBody>
      </p:sp>
      <p:sp>
        <p:nvSpPr>
          <p:cNvPr id="610309" name="AutoShape 5"/>
          <p:cNvSpPr>
            <a:spLocks noChangeArrowheads="1"/>
          </p:cNvSpPr>
          <p:nvPr/>
        </p:nvSpPr>
        <p:spPr bwMode="auto">
          <a:xfrm>
            <a:off x="252413" y="1268413"/>
            <a:ext cx="1793875" cy="1944687"/>
          </a:xfrm>
          <a:prstGeom prst="foldedCorner">
            <a:avLst>
              <a:gd name="adj" fmla="val 12500"/>
            </a:avLst>
          </a:prstGeom>
          <a:solidFill>
            <a:srgbClr val="CCFFCC"/>
          </a:solidFill>
          <a:ln w="9525">
            <a:solidFill>
              <a:schemeClr val="tx1"/>
            </a:solidFill>
            <a:round/>
            <a:headEnd/>
            <a:tailEnd/>
          </a:ln>
          <a:effectLst/>
        </p:spPr>
        <p:txBody>
          <a:bodyPr anchor="b"/>
          <a:lstStyle/>
          <a:p>
            <a:pPr eaLnBrk="1" hangingPunct="1"/>
            <a:endParaRPr lang="en-US" sz="1800">
              <a:latin typeface="Arial" charset="0"/>
            </a:endParaRPr>
          </a:p>
        </p:txBody>
      </p:sp>
      <p:sp>
        <p:nvSpPr>
          <p:cNvPr id="610310" name="AutoShape 6"/>
          <p:cNvSpPr>
            <a:spLocks noChangeArrowheads="1"/>
          </p:cNvSpPr>
          <p:nvPr/>
        </p:nvSpPr>
        <p:spPr bwMode="auto">
          <a:xfrm>
            <a:off x="2244725" y="1268413"/>
            <a:ext cx="2925763" cy="5184775"/>
          </a:xfrm>
          <a:prstGeom prst="foldedCorner">
            <a:avLst>
              <a:gd name="adj" fmla="val 12500"/>
            </a:avLst>
          </a:prstGeom>
          <a:solidFill>
            <a:srgbClr val="CCFFCC"/>
          </a:solidFill>
          <a:ln w="9525">
            <a:solidFill>
              <a:schemeClr val="tx1"/>
            </a:solidFill>
            <a:round/>
            <a:headEnd/>
            <a:tailEnd/>
          </a:ln>
          <a:effectLst/>
        </p:spPr>
        <p:txBody>
          <a:bodyPr anchor="b"/>
          <a:lstStyle/>
          <a:p>
            <a:pPr eaLnBrk="1" hangingPunct="1"/>
            <a:endParaRPr lang="en-US" sz="1800">
              <a:latin typeface="Arial" charset="0"/>
            </a:endParaRPr>
          </a:p>
        </p:txBody>
      </p:sp>
      <p:sp>
        <p:nvSpPr>
          <p:cNvPr id="610311" name="Rectangle 7"/>
          <p:cNvSpPr>
            <a:spLocks noGrp="1" noChangeArrowheads="1"/>
          </p:cNvSpPr>
          <p:nvPr>
            <p:ph type="title"/>
          </p:nvPr>
        </p:nvSpPr>
        <p:spPr/>
        <p:txBody>
          <a:bodyPr/>
          <a:lstStyle/>
          <a:p>
            <a:r>
              <a:rPr lang="en-US" sz="2800"/>
              <a:t>XLink allows customization and explicit, modular changes to reusable material</a:t>
            </a:r>
          </a:p>
        </p:txBody>
      </p:sp>
      <p:sp>
        <p:nvSpPr>
          <p:cNvPr id="610312" name="Rectangle 8"/>
          <p:cNvSpPr>
            <a:spLocks noChangeArrowheads="1"/>
          </p:cNvSpPr>
          <p:nvPr/>
        </p:nvSpPr>
        <p:spPr bwMode="auto">
          <a:xfrm>
            <a:off x="2547938" y="3141663"/>
            <a:ext cx="2524125" cy="376237"/>
          </a:xfrm>
          <a:prstGeom prst="rect">
            <a:avLst/>
          </a:prstGeom>
          <a:solidFill>
            <a:srgbClr val="CCFFFF"/>
          </a:solidFill>
          <a:ln w="9525">
            <a:solidFill>
              <a:schemeClr val="tx1"/>
            </a:solidFill>
            <a:miter lim="800000"/>
            <a:headEnd/>
            <a:tailEnd/>
          </a:ln>
          <a:effectLst/>
        </p:spPr>
        <p:txBody>
          <a:bodyPr wrap="none" anchor="ctr">
            <a:spAutoFit/>
          </a:bodyPr>
          <a:lstStyle/>
          <a:p>
            <a:pPr algn="ctr" eaLnBrk="1" hangingPunct="1"/>
            <a:r>
              <a:rPr lang="en-US" sz="1800">
                <a:latin typeface="Arial" charset="0"/>
              </a:rPr>
              <a:t>&lt;element id=“</a:t>
            </a:r>
            <a:r>
              <a:rPr lang="en-US" sz="1800" b="1">
                <a:latin typeface="Arial" charset="0"/>
              </a:rPr>
              <a:t>ast.inv</a:t>
            </a:r>
            <a:r>
              <a:rPr lang="en-US" sz="1800">
                <a:latin typeface="Arial" charset="0"/>
              </a:rPr>
              <a:t>”&gt;</a:t>
            </a:r>
          </a:p>
        </p:txBody>
      </p:sp>
      <p:grpSp>
        <p:nvGrpSpPr>
          <p:cNvPr id="610313" name="Group 9"/>
          <p:cNvGrpSpPr>
            <a:grpSpLocks/>
          </p:cNvGrpSpPr>
          <p:nvPr/>
        </p:nvGrpSpPr>
        <p:grpSpPr bwMode="auto">
          <a:xfrm>
            <a:off x="517525" y="1484313"/>
            <a:ext cx="4579938" cy="1657350"/>
            <a:chOff x="353" y="935"/>
            <a:chExt cx="3125" cy="1044"/>
          </a:xfrm>
        </p:grpSpPr>
        <p:sp>
          <p:nvSpPr>
            <p:cNvPr id="610314" name="Rectangle 10"/>
            <p:cNvSpPr>
              <a:spLocks noChangeArrowheads="1"/>
            </p:cNvSpPr>
            <p:nvPr/>
          </p:nvSpPr>
          <p:spPr bwMode="auto">
            <a:xfrm>
              <a:off x="1738" y="935"/>
              <a:ext cx="1740" cy="237"/>
            </a:xfrm>
            <a:prstGeom prst="rect">
              <a:avLst/>
            </a:prstGeom>
            <a:solidFill>
              <a:srgbClr val="CCFFFF"/>
            </a:solidFill>
            <a:ln w="9525">
              <a:solidFill>
                <a:schemeClr val="tx1"/>
              </a:solidFill>
              <a:miter lim="800000"/>
              <a:headEnd/>
              <a:tailEnd/>
            </a:ln>
            <a:effectLst/>
          </p:spPr>
          <p:txBody>
            <a:bodyPr wrap="none" anchor="ctr">
              <a:spAutoFit/>
            </a:bodyPr>
            <a:lstStyle/>
            <a:p>
              <a:pPr algn="ctr" eaLnBrk="1" hangingPunct="1"/>
              <a:r>
                <a:rPr lang="en-US" sz="1800">
                  <a:latin typeface="Arial" charset="0"/>
                </a:rPr>
                <a:t>&lt;element id=“</a:t>
              </a:r>
              <a:r>
                <a:rPr lang="en-US" sz="1800" b="1">
                  <a:latin typeface="Arial" charset="0"/>
                </a:rPr>
                <a:t>ast.cur</a:t>
              </a:r>
              <a:r>
                <a:rPr lang="en-US" sz="1800">
                  <a:latin typeface="Arial" charset="0"/>
                </a:rPr>
                <a:t>”&gt;</a:t>
              </a:r>
            </a:p>
          </p:txBody>
        </p:sp>
        <p:sp>
          <p:nvSpPr>
            <p:cNvPr id="610315" name="AutoShape 11"/>
            <p:cNvSpPr>
              <a:spLocks noChangeArrowheads="1"/>
            </p:cNvSpPr>
            <p:nvPr/>
          </p:nvSpPr>
          <p:spPr bwMode="auto">
            <a:xfrm>
              <a:off x="353" y="1071"/>
              <a:ext cx="862" cy="774"/>
            </a:xfrm>
            <a:prstGeom prst="pentagon">
              <a:avLst/>
            </a:prstGeom>
            <a:solidFill>
              <a:srgbClr val="CCFFFF"/>
            </a:solidFill>
            <a:ln w="9525">
              <a:solidFill>
                <a:schemeClr val="tx1"/>
              </a:solidFill>
              <a:miter lim="800000"/>
              <a:headEnd/>
              <a:tailEnd/>
            </a:ln>
            <a:effectLst/>
          </p:spPr>
          <p:txBody>
            <a:bodyPr wrap="none" anchor="ctr"/>
            <a:lstStyle/>
            <a:p>
              <a:pPr algn="ctr" eaLnBrk="1" hangingPunct="1"/>
              <a:r>
                <a:rPr lang="en-US" sz="1800">
                  <a:latin typeface="Arial" charset="0"/>
                </a:rPr>
                <a:t>Definition:</a:t>
              </a:r>
            </a:p>
            <a:p>
              <a:pPr algn="ctr" eaLnBrk="1" hangingPunct="1"/>
              <a:r>
                <a:rPr lang="en-US" sz="1800">
                  <a:latin typeface="Arial" charset="0"/>
                </a:rPr>
                <a:t>more</a:t>
              </a:r>
            </a:p>
            <a:p>
              <a:pPr algn="ctr" eaLnBrk="1" hangingPunct="1"/>
              <a:r>
                <a:rPr lang="en-US" sz="1800">
                  <a:latin typeface="Arial" charset="0"/>
                </a:rPr>
                <a:t>general</a:t>
              </a:r>
            </a:p>
          </p:txBody>
        </p:sp>
        <p:cxnSp>
          <p:nvCxnSpPr>
            <p:cNvPr id="610316" name="AutoShape 12"/>
            <p:cNvCxnSpPr>
              <a:cxnSpLocks noChangeShapeType="1"/>
              <a:stCxn id="610312" idx="0"/>
              <a:endCxn id="610315" idx="5"/>
            </p:cNvCxnSpPr>
            <p:nvPr/>
          </p:nvCxnSpPr>
          <p:spPr bwMode="auto">
            <a:xfrm rot="5400000" flipH="1">
              <a:off x="1602" y="980"/>
              <a:ext cx="612" cy="1385"/>
            </a:xfrm>
            <a:prstGeom prst="curvedConnector2">
              <a:avLst/>
            </a:prstGeom>
            <a:noFill/>
            <a:ln w="9525">
              <a:solidFill>
                <a:schemeClr val="tx1"/>
              </a:solidFill>
              <a:round/>
              <a:headEnd/>
              <a:tailEnd type="triangle" w="med" len="med"/>
            </a:ln>
            <a:effectLst/>
          </p:spPr>
        </p:cxnSp>
        <p:cxnSp>
          <p:nvCxnSpPr>
            <p:cNvPr id="610317" name="AutoShape 13"/>
            <p:cNvCxnSpPr>
              <a:cxnSpLocks noChangeShapeType="1"/>
              <a:stCxn id="610315" idx="0"/>
              <a:endCxn id="610314" idx="1"/>
            </p:cNvCxnSpPr>
            <p:nvPr/>
          </p:nvCxnSpPr>
          <p:spPr bwMode="auto">
            <a:xfrm rot="16200000">
              <a:off x="1286" y="552"/>
              <a:ext cx="17" cy="1021"/>
            </a:xfrm>
            <a:prstGeom prst="curvedConnector2">
              <a:avLst/>
            </a:prstGeom>
            <a:noFill/>
            <a:ln w="9525">
              <a:solidFill>
                <a:schemeClr val="tx1"/>
              </a:solidFill>
              <a:round/>
              <a:headEnd/>
              <a:tailEnd type="triangle" w="med" len="med"/>
            </a:ln>
            <a:effectLst/>
          </p:spPr>
        </p:cxnSp>
      </p:grpSp>
      <p:sp>
        <p:nvSpPr>
          <p:cNvPr id="610318" name="AutoShape 14"/>
          <p:cNvSpPr>
            <a:spLocks noChangeArrowheads="1"/>
          </p:cNvSpPr>
          <p:nvPr/>
        </p:nvSpPr>
        <p:spPr bwMode="auto">
          <a:xfrm>
            <a:off x="6034088" y="1916113"/>
            <a:ext cx="909637" cy="650875"/>
          </a:xfrm>
          <a:prstGeom prst="pentagon">
            <a:avLst/>
          </a:prstGeom>
          <a:solidFill>
            <a:srgbClr val="CCFFFF"/>
          </a:solidFill>
          <a:ln w="9525">
            <a:solidFill>
              <a:schemeClr val="tx1"/>
            </a:solidFill>
            <a:miter lim="800000"/>
            <a:headEnd/>
            <a:tailEnd/>
          </a:ln>
          <a:effectLst/>
        </p:spPr>
        <p:txBody>
          <a:bodyPr wrap="none" anchor="ctr"/>
          <a:lstStyle/>
          <a:p>
            <a:pPr algn="ctr" eaLnBrk="1" hangingPunct="1"/>
            <a:r>
              <a:rPr lang="en-US" sz="1800">
                <a:latin typeface="Arial" charset="0"/>
              </a:rPr>
              <a:t>label</a:t>
            </a:r>
          </a:p>
        </p:txBody>
      </p:sp>
      <p:cxnSp>
        <p:nvCxnSpPr>
          <p:cNvPr id="610319" name="AutoShape 15"/>
          <p:cNvCxnSpPr>
            <a:cxnSpLocks noChangeShapeType="1"/>
          </p:cNvCxnSpPr>
          <p:nvPr/>
        </p:nvCxnSpPr>
        <p:spPr bwMode="auto">
          <a:xfrm>
            <a:off x="4978400" y="1673225"/>
            <a:ext cx="1122363" cy="492125"/>
          </a:xfrm>
          <a:prstGeom prst="curvedConnector3">
            <a:avLst>
              <a:gd name="adj1" fmla="val 49931"/>
            </a:avLst>
          </a:prstGeom>
          <a:noFill/>
          <a:ln w="9525">
            <a:solidFill>
              <a:schemeClr val="tx1"/>
            </a:solidFill>
            <a:round/>
            <a:headEnd/>
            <a:tailEnd type="triangle" w="med" len="med"/>
          </a:ln>
          <a:effectLst/>
        </p:spPr>
      </p:cxnSp>
      <p:cxnSp>
        <p:nvCxnSpPr>
          <p:cNvPr id="610320" name="AutoShape 16"/>
          <p:cNvCxnSpPr>
            <a:cxnSpLocks noChangeShapeType="1"/>
            <a:stCxn id="610318" idx="5"/>
            <a:endCxn id="610335" idx="2"/>
          </p:cNvCxnSpPr>
          <p:nvPr/>
        </p:nvCxnSpPr>
        <p:spPr bwMode="auto">
          <a:xfrm flipV="1">
            <a:off x="6943725" y="1733550"/>
            <a:ext cx="180975" cy="431800"/>
          </a:xfrm>
          <a:prstGeom prst="curvedConnector2">
            <a:avLst/>
          </a:prstGeom>
          <a:noFill/>
          <a:ln w="9525">
            <a:solidFill>
              <a:schemeClr val="tx1"/>
            </a:solidFill>
            <a:round/>
            <a:headEnd/>
            <a:tailEnd type="triangle" w="med" len="med"/>
          </a:ln>
          <a:effectLst/>
        </p:spPr>
      </p:cxnSp>
      <p:sp>
        <p:nvSpPr>
          <p:cNvPr id="610321" name="AutoShape 17"/>
          <p:cNvSpPr>
            <a:spLocks noChangeArrowheads="1"/>
          </p:cNvSpPr>
          <p:nvPr/>
        </p:nvSpPr>
        <p:spPr bwMode="auto">
          <a:xfrm>
            <a:off x="6499225" y="2636838"/>
            <a:ext cx="908050" cy="650875"/>
          </a:xfrm>
          <a:prstGeom prst="pentagon">
            <a:avLst/>
          </a:prstGeom>
          <a:solidFill>
            <a:srgbClr val="CCFFFF"/>
          </a:solidFill>
          <a:ln w="9525">
            <a:solidFill>
              <a:schemeClr val="tx1"/>
            </a:solidFill>
            <a:miter lim="800000"/>
            <a:headEnd/>
            <a:tailEnd/>
          </a:ln>
          <a:effectLst/>
        </p:spPr>
        <p:txBody>
          <a:bodyPr wrap="none" anchor="ctr"/>
          <a:lstStyle/>
          <a:p>
            <a:pPr algn="ctr" eaLnBrk="1" hangingPunct="1"/>
            <a:r>
              <a:rPr lang="en-US" sz="1800">
                <a:latin typeface="Arial" charset="0"/>
              </a:rPr>
              <a:t>label</a:t>
            </a:r>
          </a:p>
        </p:txBody>
      </p:sp>
      <p:cxnSp>
        <p:nvCxnSpPr>
          <p:cNvPr id="610322" name="AutoShape 18"/>
          <p:cNvCxnSpPr>
            <a:cxnSpLocks noChangeShapeType="1"/>
            <a:stCxn id="610321" idx="5"/>
            <a:endCxn id="610334" idx="0"/>
          </p:cNvCxnSpPr>
          <p:nvPr/>
        </p:nvCxnSpPr>
        <p:spPr bwMode="auto">
          <a:xfrm flipH="1">
            <a:off x="7069138" y="2886075"/>
            <a:ext cx="338137" cy="715963"/>
          </a:xfrm>
          <a:prstGeom prst="curvedConnector4">
            <a:avLst>
              <a:gd name="adj1" fmla="val -67606"/>
              <a:gd name="adj2" fmla="val 78051"/>
            </a:avLst>
          </a:prstGeom>
          <a:noFill/>
          <a:ln w="9525">
            <a:solidFill>
              <a:schemeClr val="tx1"/>
            </a:solidFill>
            <a:round/>
            <a:headEnd/>
            <a:tailEnd type="triangle" w="med" len="med"/>
          </a:ln>
          <a:effectLst/>
        </p:spPr>
      </p:cxnSp>
      <p:cxnSp>
        <p:nvCxnSpPr>
          <p:cNvPr id="610323" name="AutoShape 19"/>
          <p:cNvCxnSpPr>
            <a:cxnSpLocks noChangeShapeType="1"/>
          </p:cNvCxnSpPr>
          <p:nvPr/>
        </p:nvCxnSpPr>
        <p:spPr bwMode="auto">
          <a:xfrm flipV="1">
            <a:off x="4953000" y="2886075"/>
            <a:ext cx="1651000" cy="444500"/>
          </a:xfrm>
          <a:prstGeom prst="curvedConnector3">
            <a:avLst>
              <a:gd name="adj1" fmla="val 50000"/>
            </a:avLst>
          </a:prstGeom>
          <a:noFill/>
          <a:ln w="9525">
            <a:solidFill>
              <a:schemeClr val="tx1"/>
            </a:solidFill>
            <a:round/>
            <a:headEnd/>
            <a:tailEnd type="triangle" w="med" len="med"/>
          </a:ln>
          <a:effectLst/>
        </p:spPr>
      </p:cxnSp>
      <p:grpSp>
        <p:nvGrpSpPr>
          <p:cNvPr id="610324" name="Group 20"/>
          <p:cNvGrpSpPr>
            <a:grpSpLocks/>
          </p:cNvGrpSpPr>
          <p:nvPr/>
        </p:nvGrpSpPr>
        <p:grpSpPr bwMode="auto">
          <a:xfrm>
            <a:off x="3810000" y="3517900"/>
            <a:ext cx="5097463" cy="2938463"/>
            <a:chOff x="2600" y="2216"/>
            <a:chExt cx="3479" cy="1851"/>
          </a:xfrm>
        </p:grpSpPr>
        <p:sp>
          <p:nvSpPr>
            <p:cNvPr id="610325" name="Rectangle 21"/>
            <p:cNvSpPr>
              <a:spLocks noChangeArrowheads="1"/>
            </p:cNvSpPr>
            <p:nvPr/>
          </p:nvSpPr>
          <p:spPr bwMode="auto">
            <a:xfrm>
              <a:off x="4889" y="3179"/>
              <a:ext cx="1190" cy="888"/>
            </a:xfrm>
            <a:prstGeom prst="rect">
              <a:avLst/>
            </a:prstGeom>
            <a:solidFill>
              <a:srgbClr val="CCFFFF"/>
            </a:solidFill>
            <a:ln w="9525">
              <a:solidFill>
                <a:schemeClr val="tx1"/>
              </a:solidFill>
              <a:miter lim="800000"/>
              <a:headEnd/>
              <a:tailEnd/>
            </a:ln>
            <a:effectLst/>
          </p:spPr>
          <p:txBody>
            <a:bodyPr anchor="ctr">
              <a:spAutoFit/>
            </a:bodyPr>
            <a:lstStyle/>
            <a:p>
              <a:pPr eaLnBrk="1" hangingPunct="1"/>
              <a:r>
                <a:rPr lang="en-US" sz="1400">
                  <a:latin typeface="Courier New" pitchFamily="49" charset="0"/>
                  <a:cs typeface="Times New Roman" pitchFamily="18" charset="0"/>
                </a:rPr>
                <a:t>&lt;bk&gt;</a:t>
              </a:r>
            </a:p>
            <a:p>
              <a:pPr eaLnBrk="1" hangingPunct="1"/>
              <a:r>
                <a:rPr lang="en-US" sz="1400">
                  <a:latin typeface="Courier New" pitchFamily="49" charset="0"/>
                  <a:cs typeface="Times New Roman" pitchFamily="18" charset="0"/>
                </a:rPr>
                <a:t>  &lt;ch&gt;1&lt;/ch&gt;</a:t>
              </a:r>
            </a:p>
            <a:p>
              <a:pPr eaLnBrk="1" hangingPunct="1"/>
              <a:r>
                <a:rPr lang="en-US" sz="1400">
                  <a:latin typeface="Courier New" pitchFamily="49" charset="0"/>
                  <a:cs typeface="Times New Roman" pitchFamily="18" charset="0"/>
                </a:rPr>
                <a:t>  &lt;par&gt;5&lt;/par&gt;</a:t>
              </a:r>
            </a:p>
            <a:p>
              <a:pPr eaLnBrk="1" hangingPunct="1"/>
              <a:r>
                <a:rPr lang="en-US" sz="1400">
                  <a:latin typeface="Courier New" pitchFamily="49" charset="0"/>
                  <a:cs typeface="Times New Roman" pitchFamily="18" charset="0"/>
                </a:rPr>
                <a:t>  &lt;ln&gt;7&lt;/ln&gt;</a:t>
              </a:r>
            </a:p>
            <a:p>
              <a:pPr eaLnBrk="1" hangingPunct="1"/>
              <a:r>
                <a:rPr lang="en-US" sz="1400">
                  <a:latin typeface="Courier New" pitchFamily="49" charset="0"/>
                  <a:cs typeface="Times New Roman" pitchFamily="18" charset="0"/>
                </a:rPr>
                <a:t>&lt;/bk&gt;</a:t>
              </a:r>
            </a:p>
            <a:p>
              <a:pPr eaLnBrk="1" hangingPunct="1"/>
              <a:endParaRPr lang="en-US" sz="1600">
                <a:latin typeface="Arial" charset="0"/>
              </a:endParaRPr>
            </a:p>
          </p:txBody>
        </p:sp>
        <p:sp>
          <p:nvSpPr>
            <p:cNvPr id="610326" name="AutoShape 22"/>
            <p:cNvSpPr>
              <a:spLocks noChangeArrowheads="1"/>
            </p:cNvSpPr>
            <p:nvPr/>
          </p:nvSpPr>
          <p:spPr bwMode="auto">
            <a:xfrm>
              <a:off x="3755" y="3113"/>
              <a:ext cx="817" cy="589"/>
            </a:xfrm>
            <a:prstGeom prst="pentagon">
              <a:avLst/>
            </a:prstGeom>
            <a:solidFill>
              <a:srgbClr val="CCFFFF"/>
            </a:solidFill>
            <a:ln w="9525">
              <a:solidFill>
                <a:schemeClr val="tx1"/>
              </a:solidFill>
              <a:miter lim="800000"/>
              <a:headEnd/>
              <a:tailEnd/>
            </a:ln>
            <a:effectLst/>
          </p:spPr>
          <p:txBody>
            <a:bodyPr wrap="none" anchor="ctr"/>
            <a:lstStyle/>
            <a:p>
              <a:pPr algn="ctr" eaLnBrk="1" hangingPunct="1"/>
              <a:r>
                <a:rPr lang="en-US" sz="1800">
                  <a:latin typeface="Arial" charset="0"/>
                </a:rPr>
                <a:t>reference</a:t>
              </a:r>
            </a:p>
          </p:txBody>
        </p:sp>
        <p:cxnSp>
          <p:nvCxnSpPr>
            <p:cNvPr id="610327" name="AutoShape 23"/>
            <p:cNvCxnSpPr>
              <a:cxnSpLocks noChangeShapeType="1"/>
              <a:stCxn id="610312" idx="2"/>
              <a:endCxn id="610326" idx="0"/>
            </p:cNvCxnSpPr>
            <p:nvPr/>
          </p:nvCxnSpPr>
          <p:spPr bwMode="auto">
            <a:xfrm rot="16200000" flipH="1">
              <a:off x="2933" y="1883"/>
              <a:ext cx="897" cy="1564"/>
            </a:xfrm>
            <a:prstGeom prst="curvedConnector3">
              <a:avLst>
                <a:gd name="adj1" fmla="val 49944"/>
              </a:avLst>
            </a:prstGeom>
            <a:noFill/>
            <a:ln w="9525">
              <a:solidFill>
                <a:schemeClr val="tx1"/>
              </a:solidFill>
              <a:round/>
              <a:headEnd/>
              <a:tailEnd type="triangle" w="med" len="med"/>
            </a:ln>
            <a:effectLst/>
          </p:spPr>
        </p:cxnSp>
        <p:cxnSp>
          <p:nvCxnSpPr>
            <p:cNvPr id="610328" name="AutoShape 24"/>
            <p:cNvCxnSpPr>
              <a:cxnSpLocks noChangeShapeType="1"/>
              <a:stCxn id="610326" idx="5"/>
              <a:endCxn id="610325" idx="1"/>
            </p:cNvCxnSpPr>
            <p:nvPr/>
          </p:nvCxnSpPr>
          <p:spPr bwMode="auto">
            <a:xfrm>
              <a:off x="4572" y="3338"/>
              <a:ext cx="317" cy="285"/>
            </a:xfrm>
            <a:prstGeom prst="curvedConnector3">
              <a:avLst>
                <a:gd name="adj1" fmla="val 49843"/>
              </a:avLst>
            </a:prstGeom>
            <a:noFill/>
            <a:ln w="9525">
              <a:solidFill>
                <a:schemeClr val="tx1"/>
              </a:solidFill>
              <a:round/>
              <a:headEnd/>
              <a:tailEnd type="triangle" w="med" len="med"/>
            </a:ln>
            <a:effectLst/>
          </p:spPr>
        </p:cxnSp>
      </p:grpSp>
      <p:grpSp>
        <p:nvGrpSpPr>
          <p:cNvPr id="610329" name="Group 25"/>
          <p:cNvGrpSpPr>
            <a:grpSpLocks/>
          </p:cNvGrpSpPr>
          <p:nvPr/>
        </p:nvGrpSpPr>
        <p:grpSpPr bwMode="auto">
          <a:xfrm>
            <a:off x="317500" y="3330575"/>
            <a:ext cx="4741863" cy="2419350"/>
            <a:chOff x="217" y="2098"/>
            <a:chExt cx="3236" cy="1524"/>
          </a:xfrm>
        </p:grpSpPr>
        <p:sp>
          <p:nvSpPr>
            <p:cNvPr id="610330" name="AutoShape 26"/>
            <p:cNvSpPr>
              <a:spLocks noChangeArrowheads="1"/>
            </p:cNvSpPr>
            <p:nvPr/>
          </p:nvSpPr>
          <p:spPr bwMode="auto">
            <a:xfrm>
              <a:off x="217" y="2659"/>
              <a:ext cx="1044" cy="774"/>
            </a:xfrm>
            <a:prstGeom prst="pentagon">
              <a:avLst/>
            </a:prstGeom>
            <a:solidFill>
              <a:srgbClr val="CCFFFF"/>
            </a:solidFill>
            <a:ln w="9525">
              <a:solidFill>
                <a:schemeClr val="tx1"/>
              </a:solidFill>
              <a:miter lim="800000"/>
              <a:headEnd/>
              <a:tailEnd/>
            </a:ln>
            <a:effectLst/>
          </p:spPr>
          <p:txBody>
            <a:bodyPr wrap="none" anchor="ctr"/>
            <a:lstStyle/>
            <a:p>
              <a:pPr algn="ctr" eaLnBrk="1" hangingPunct="1"/>
              <a:r>
                <a:rPr lang="en-US" sz="1800">
                  <a:latin typeface="Arial" charset="0"/>
                </a:rPr>
                <a:t>Presentation:</a:t>
              </a:r>
            </a:p>
            <a:p>
              <a:pPr algn="ctr" eaLnBrk="1" hangingPunct="1"/>
              <a:r>
                <a:rPr lang="en-US" sz="1800">
                  <a:latin typeface="Arial" charset="0"/>
                </a:rPr>
                <a:t>before</a:t>
              </a:r>
            </a:p>
          </p:txBody>
        </p:sp>
        <p:sp>
          <p:nvSpPr>
            <p:cNvPr id="610331" name="Rectangle 27"/>
            <p:cNvSpPr>
              <a:spLocks noChangeArrowheads="1"/>
            </p:cNvSpPr>
            <p:nvPr/>
          </p:nvSpPr>
          <p:spPr bwMode="auto">
            <a:xfrm>
              <a:off x="1696" y="3385"/>
              <a:ext cx="1757" cy="237"/>
            </a:xfrm>
            <a:prstGeom prst="rect">
              <a:avLst/>
            </a:prstGeom>
            <a:solidFill>
              <a:srgbClr val="CCFFFF"/>
            </a:solidFill>
            <a:ln w="9525">
              <a:solidFill>
                <a:schemeClr val="tx1"/>
              </a:solidFill>
              <a:miter lim="800000"/>
              <a:headEnd/>
              <a:tailEnd/>
            </a:ln>
            <a:effectLst/>
          </p:spPr>
          <p:txBody>
            <a:bodyPr wrap="none" anchor="ctr">
              <a:spAutoFit/>
            </a:bodyPr>
            <a:lstStyle/>
            <a:p>
              <a:pPr algn="ctr" eaLnBrk="1" hangingPunct="1"/>
              <a:r>
                <a:rPr lang="en-US" sz="1800">
                  <a:latin typeface="Arial" charset="0"/>
                </a:rPr>
                <a:t>&lt;element id=“</a:t>
              </a:r>
              <a:r>
                <a:rPr lang="en-US" sz="1800" b="1">
                  <a:latin typeface="Arial" charset="0"/>
                </a:rPr>
                <a:t>ast.wip</a:t>
              </a:r>
              <a:r>
                <a:rPr lang="en-US" sz="1800">
                  <a:latin typeface="Arial" charset="0"/>
                </a:rPr>
                <a:t>”&gt;</a:t>
              </a:r>
            </a:p>
          </p:txBody>
        </p:sp>
        <p:cxnSp>
          <p:nvCxnSpPr>
            <p:cNvPr id="610332" name="AutoShape 28"/>
            <p:cNvCxnSpPr>
              <a:cxnSpLocks noChangeShapeType="1"/>
              <a:stCxn id="610330" idx="5"/>
              <a:endCxn id="610331" idx="0"/>
            </p:cNvCxnSpPr>
            <p:nvPr/>
          </p:nvCxnSpPr>
          <p:spPr bwMode="auto">
            <a:xfrm>
              <a:off x="1261" y="2955"/>
              <a:ext cx="1312" cy="430"/>
            </a:xfrm>
            <a:prstGeom prst="curvedConnector2">
              <a:avLst/>
            </a:prstGeom>
            <a:noFill/>
            <a:ln w="9525">
              <a:solidFill>
                <a:schemeClr val="tx1"/>
              </a:solidFill>
              <a:round/>
              <a:headEnd/>
              <a:tailEnd type="triangle" w="med" len="med"/>
            </a:ln>
            <a:effectLst/>
          </p:spPr>
        </p:cxnSp>
        <p:cxnSp>
          <p:nvCxnSpPr>
            <p:cNvPr id="610333" name="AutoShape 29"/>
            <p:cNvCxnSpPr>
              <a:cxnSpLocks noChangeShapeType="1"/>
              <a:stCxn id="610312" idx="1"/>
              <a:endCxn id="610330" idx="0"/>
            </p:cNvCxnSpPr>
            <p:nvPr/>
          </p:nvCxnSpPr>
          <p:spPr bwMode="auto">
            <a:xfrm rot="10800000" flipV="1">
              <a:off x="739" y="2098"/>
              <a:ext cx="1066" cy="561"/>
            </a:xfrm>
            <a:prstGeom prst="curvedConnector2">
              <a:avLst/>
            </a:prstGeom>
            <a:noFill/>
            <a:ln w="9525">
              <a:solidFill>
                <a:schemeClr val="tx1"/>
              </a:solidFill>
              <a:round/>
              <a:headEnd/>
              <a:tailEnd type="triangle" w="med" len="med"/>
            </a:ln>
            <a:effectLst/>
          </p:spPr>
        </p:cxnSp>
      </p:grpSp>
      <p:sp>
        <p:nvSpPr>
          <p:cNvPr id="610334" name="Rectangle 30"/>
          <p:cNvSpPr>
            <a:spLocks noChangeArrowheads="1"/>
          </p:cNvSpPr>
          <p:nvPr/>
        </p:nvSpPr>
        <p:spPr bwMode="auto">
          <a:xfrm>
            <a:off x="5486400" y="3602038"/>
            <a:ext cx="3165475" cy="346075"/>
          </a:xfrm>
          <a:prstGeom prst="rect">
            <a:avLst/>
          </a:prstGeom>
          <a:solidFill>
            <a:schemeClr val="bg1"/>
          </a:solidFill>
          <a:ln w="9525">
            <a:solidFill>
              <a:schemeClr val="tx1"/>
            </a:solidFill>
            <a:miter lim="800000"/>
            <a:headEnd/>
            <a:tailEnd/>
          </a:ln>
          <a:effectLst/>
        </p:spPr>
        <p:txBody>
          <a:bodyPr anchor="ctr">
            <a:spAutoFit/>
          </a:bodyPr>
          <a:lstStyle/>
          <a:p>
            <a:pPr algn="ctr" eaLnBrk="1" hangingPunct="1"/>
            <a:r>
              <a:rPr lang="en-US" sz="1600">
                <a:latin typeface="Arial" charset="0"/>
              </a:rPr>
              <a:t>&lt;Label&gt;  </a:t>
            </a:r>
            <a:r>
              <a:rPr lang="en-US" sz="1600" b="1">
                <a:latin typeface="Arial" charset="0"/>
              </a:rPr>
              <a:t>            </a:t>
            </a:r>
            <a:r>
              <a:rPr lang="en-US" sz="1600">
                <a:latin typeface="Arial" charset="0"/>
              </a:rPr>
              <a:t>&lt;/Label&gt;</a:t>
            </a:r>
          </a:p>
        </p:txBody>
      </p:sp>
      <p:sp>
        <p:nvSpPr>
          <p:cNvPr id="610335" name="Rectangle 31"/>
          <p:cNvSpPr>
            <a:spLocks noChangeArrowheads="1"/>
          </p:cNvSpPr>
          <p:nvPr/>
        </p:nvSpPr>
        <p:spPr bwMode="auto">
          <a:xfrm>
            <a:off x="5486400" y="1387475"/>
            <a:ext cx="3276600" cy="346075"/>
          </a:xfrm>
          <a:prstGeom prst="rect">
            <a:avLst/>
          </a:prstGeom>
          <a:solidFill>
            <a:schemeClr val="bg1"/>
          </a:solidFill>
          <a:ln w="9525">
            <a:solidFill>
              <a:schemeClr val="tx1"/>
            </a:solidFill>
            <a:miter lim="800000"/>
            <a:headEnd/>
            <a:tailEnd/>
          </a:ln>
          <a:effectLst/>
        </p:spPr>
        <p:txBody>
          <a:bodyPr anchor="ctr">
            <a:spAutoFit/>
          </a:bodyPr>
          <a:lstStyle/>
          <a:p>
            <a:pPr algn="ctr" eaLnBrk="1" hangingPunct="1"/>
            <a:r>
              <a:rPr lang="en-US" sz="1600">
                <a:latin typeface="Arial" charset="0"/>
              </a:rPr>
              <a:t>&lt;Label&gt; </a:t>
            </a:r>
            <a:r>
              <a:rPr lang="en-US" sz="1600" b="1">
                <a:latin typeface="Arial" charset="0"/>
              </a:rPr>
              <a:t>                       </a:t>
            </a:r>
            <a:r>
              <a:rPr lang="en-US" sz="1600">
                <a:latin typeface="Arial" charset="0"/>
              </a:rPr>
              <a:t>&lt;/Label&gt;</a:t>
            </a:r>
          </a:p>
        </p:txBody>
      </p:sp>
      <p:sp>
        <p:nvSpPr>
          <p:cNvPr id="610336" name="Rectangle 32"/>
          <p:cNvSpPr>
            <a:spLocks noChangeArrowheads="1"/>
          </p:cNvSpPr>
          <p:nvPr/>
        </p:nvSpPr>
        <p:spPr bwMode="auto">
          <a:xfrm>
            <a:off x="6673850" y="3556000"/>
            <a:ext cx="793750" cy="457200"/>
          </a:xfrm>
          <a:prstGeom prst="rect">
            <a:avLst/>
          </a:prstGeom>
          <a:noFill/>
          <a:ln w="9525">
            <a:noFill/>
            <a:miter lim="800000"/>
            <a:headEnd/>
            <a:tailEnd/>
          </a:ln>
          <a:effectLst/>
        </p:spPr>
        <p:txBody>
          <a:bodyPr wrap="none">
            <a:spAutoFit/>
          </a:bodyPr>
          <a:lstStyle/>
          <a:p>
            <a:r>
              <a:rPr lang="en-US" sz="2400"/>
              <a:t>存货</a:t>
            </a:r>
          </a:p>
        </p:txBody>
      </p:sp>
      <p:sp>
        <p:nvSpPr>
          <p:cNvPr id="610337" name="Rectangle 33"/>
          <p:cNvSpPr>
            <a:spLocks noChangeArrowheads="1"/>
          </p:cNvSpPr>
          <p:nvPr/>
        </p:nvSpPr>
        <p:spPr bwMode="auto">
          <a:xfrm>
            <a:off x="6292850" y="1346200"/>
            <a:ext cx="1708150" cy="457200"/>
          </a:xfrm>
          <a:prstGeom prst="rect">
            <a:avLst/>
          </a:prstGeom>
          <a:noFill/>
          <a:ln w="9525">
            <a:noFill/>
            <a:miter lim="800000"/>
            <a:headEnd/>
            <a:tailEnd/>
          </a:ln>
          <a:effectLst/>
        </p:spPr>
        <p:txBody>
          <a:bodyPr wrap="none">
            <a:spAutoFit/>
          </a:bodyPr>
          <a:lstStyle/>
          <a:p>
            <a:pPr algn="ctr"/>
            <a:r>
              <a:rPr lang="en-US" sz="2400"/>
              <a:t>当前的财产</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Rectangle 2"/>
          <p:cNvSpPr>
            <a:spLocks noGrp="1" noChangeArrowheads="1"/>
          </p:cNvSpPr>
          <p:nvPr>
            <p:ph type="title"/>
          </p:nvPr>
        </p:nvSpPr>
        <p:spPr/>
        <p:txBody>
          <a:bodyPr/>
          <a:lstStyle/>
          <a:p>
            <a:r>
              <a:rPr lang="en-US"/>
              <a:t>ValueReporting</a:t>
            </a:r>
            <a:r>
              <a:rPr lang="en-US" baseline="30000"/>
              <a:t>TM</a:t>
            </a:r>
            <a:r>
              <a:rPr lang="en-US"/>
              <a:t> -- illustrating multidimensional taxonomies</a:t>
            </a:r>
            <a:endParaRPr lang="en-GB"/>
          </a:p>
        </p:txBody>
      </p:sp>
      <p:sp>
        <p:nvSpPr>
          <p:cNvPr id="582659" name="Rectangle 3"/>
          <p:cNvSpPr>
            <a:spLocks noGrp="1" noChangeArrowheads="1"/>
          </p:cNvSpPr>
          <p:nvPr>
            <p:ph type="body" idx="1"/>
          </p:nvPr>
        </p:nvSpPr>
        <p:spPr/>
        <p:txBody>
          <a:bodyPr/>
          <a:lstStyle/>
          <a:p>
            <a:r>
              <a:rPr lang="en-US"/>
              <a:t>Fictitious investment house</a:t>
            </a:r>
          </a:p>
          <a:p>
            <a:r>
              <a:rPr lang="en-US"/>
              <a:t>Proprietary analysis system</a:t>
            </a:r>
          </a:p>
          <a:p>
            <a:r>
              <a:rPr lang="en-US"/>
              <a:t>Researching one or more companies</a:t>
            </a:r>
          </a:p>
          <a:p>
            <a:r>
              <a:rPr lang="en-US"/>
              <a:t>A) preparing an internal briefing document on a company</a:t>
            </a:r>
          </a:p>
          <a:p>
            <a:r>
              <a:rPr lang="en-US"/>
              <a:t>B) preparing a sales forecast for a particular segment of that company</a:t>
            </a:r>
            <a:endParaRPr lang="en-GB"/>
          </a:p>
        </p:txBody>
      </p:sp>
    </p:spTree>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Rectangle 2">
            <a:hlinkClick r:id="rId2" action="ppaction://hlinksldjump"/>
          </p:cNvPr>
          <p:cNvSpPr>
            <a:spLocks noChangeArrowheads="1"/>
          </p:cNvSpPr>
          <p:nvPr/>
        </p:nvSpPr>
        <p:spPr bwMode="auto">
          <a:xfrm>
            <a:off x="0" y="1295400"/>
            <a:ext cx="9144000" cy="609600"/>
          </a:xfrm>
          <a:prstGeom prst="rect">
            <a:avLst/>
          </a:prstGeom>
          <a:solidFill>
            <a:schemeClr val="accent1">
              <a:alpha val="33000"/>
            </a:schemeClr>
          </a:solidFill>
          <a:ln w="9525">
            <a:noFill/>
            <a:miter lim="800000"/>
            <a:headEnd/>
            <a:tailEnd/>
          </a:ln>
          <a:effectLst/>
        </p:spPr>
        <p:txBody>
          <a:bodyPr wrap="none" anchor="ctr"/>
          <a:lstStyle/>
          <a:p>
            <a:endParaRPr lang="en-US"/>
          </a:p>
        </p:txBody>
      </p:sp>
      <p:sp>
        <p:nvSpPr>
          <p:cNvPr id="514051" name="Rectangle 3"/>
          <p:cNvSpPr>
            <a:spLocks noGrp="1" noChangeArrowheads="1"/>
          </p:cNvSpPr>
          <p:nvPr>
            <p:ph type="title"/>
          </p:nvPr>
        </p:nvSpPr>
        <p:spPr>
          <a:noFill/>
        </p:spPr>
        <p:txBody>
          <a:bodyPr/>
          <a:lstStyle/>
          <a:p>
            <a:r>
              <a:rPr lang="en-US"/>
              <a:t>Topics</a:t>
            </a:r>
          </a:p>
        </p:txBody>
      </p:sp>
      <p:sp>
        <p:nvSpPr>
          <p:cNvPr id="514052" name="Rectangle 4"/>
          <p:cNvSpPr>
            <a:spLocks noGrp="1" noChangeArrowheads="1"/>
          </p:cNvSpPr>
          <p:nvPr>
            <p:ph type="body" idx="1"/>
          </p:nvPr>
        </p:nvSpPr>
        <p:spPr>
          <a:xfrm>
            <a:off x="457200" y="1371600"/>
            <a:ext cx="8178800" cy="4892675"/>
          </a:xfrm>
        </p:spPr>
        <p:txBody>
          <a:bodyPr/>
          <a:lstStyle/>
          <a:p>
            <a:r>
              <a:rPr lang="en-US"/>
              <a:t>Standards-based Reporting with XBRL</a:t>
            </a:r>
          </a:p>
          <a:p>
            <a:pPr lvl="1"/>
            <a:r>
              <a:rPr lang="en-US"/>
              <a:t>XBRL enabled software in the market</a:t>
            </a:r>
          </a:p>
          <a:p>
            <a:pPr lvl="1"/>
            <a:r>
              <a:rPr lang="en-US"/>
              <a:t>XBRL implementations worldwide</a:t>
            </a:r>
          </a:p>
          <a:p>
            <a:pPr lvl="1"/>
            <a:r>
              <a:rPr lang="en-US"/>
              <a:t>XBRL technology revealed</a:t>
            </a:r>
          </a:p>
          <a:p>
            <a:r>
              <a:rPr lang="en-US"/>
              <a:t>Value propositions</a:t>
            </a:r>
          </a:p>
          <a:p>
            <a:pPr lvl="1"/>
            <a:r>
              <a:rPr lang="en-US"/>
              <a:t>Enterprises of all types</a:t>
            </a:r>
          </a:p>
          <a:p>
            <a:pPr lvl="1"/>
            <a:r>
              <a:rPr lang="en-US"/>
              <a:t>Investors and analysts</a:t>
            </a:r>
          </a:p>
          <a:p>
            <a:pPr lvl="1"/>
            <a:r>
              <a:rPr lang="en-US"/>
              <a:t>Regulators and government agencies</a:t>
            </a:r>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4706" name="Rectangle 2"/>
          <p:cNvSpPr>
            <a:spLocks noGrp="1" noChangeArrowheads="1"/>
          </p:cNvSpPr>
          <p:nvPr>
            <p:ph type="title"/>
          </p:nvPr>
        </p:nvSpPr>
        <p:spPr/>
        <p:txBody>
          <a:bodyPr/>
          <a:lstStyle/>
          <a:p>
            <a:r>
              <a:rPr lang="en-GB"/>
              <a:t>Sample applications</a:t>
            </a:r>
            <a:br>
              <a:rPr lang="en-GB"/>
            </a:br>
            <a:r>
              <a:rPr lang="en-GB" sz="2400"/>
              <a:t>an investment house’s internal briefing document</a:t>
            </a:r>
          </a:p>
        </p:txBody>
      </p:sp>
      <p:sp>
        <p:nvSpPr>
          <p:cNvPr id="584707" name="Text Box 3"/>
          <p:cNvSpPr txBox="1">
            <a:spLocks noChangeArrowheads="1"/>
          </p:cNvSpPr>
          <p:nvPr/>
        </p:nvSpPr>
        <p:spPr bwMode="auto">
          <a:xfrm>
            <a:off x="250825" y="2205038"/>
            <a:ext cx="1152525" cy="2657475"/>
          </a:xfrm>
          <a:prstGeom prst="rect">
            <a:avLst/>
          </a:prstGeom>
          <a:solidFill>
            <a:srgbClr val="CCFFFF"/>
          </a:solidFill>
          <a:ln w="9525">
            <a:solidFill>
              <a:schemeClr val="tx1"/>
            </a:solidFill>
            <a:miter lim="800000"/>
            <a:headEnd/>
            <a:tailEnd/>
          </a:ln>
          <a:effectLst/>
        </p:spPr>
        <p:txBody>
          <a:bodyPr>
            <a:spAutoFit/>
          </a:bodyPr>
          <a:lstStyle/>
          <a:p>
            <a:pPr eaLnBrk="1" hangingPunct="1"/>
            <a:r>
              <a:rPr lang="en-GB" sz="1200">
                <a:latin typeface="Arial" charset="0"/>
              </a:rPr>
              <a:t>Generates customised instance document format for investment house – in this case a briefing document for high level information about a company</a:t>
            </a:r>
          </a:p>
        </p:txBody>
      </p:sp>
      <p:pic>
        <p:nvPicPr>
          <p:cNvPr id="584708" name="Picture 4"/>
          <p:cNvPicPr>
            <a:picLocks noChangeAspect="1" noChangeArrowheads="1"/>
          </p:cNvPicPr>
          <p:nvPr>
            <p:ph idx="1"/>
          </p:nvPr>
        </p:nvPicPr>
        <p:blipFill>
          <a:blip r:embed="rId2" cstate="print"/>
          <a:srcRect/>
          <a:stretch>
            <a:fillRect/>
          </a:stretch>
        </p:blipFill>
        <p:spPr>
          <a:xfrm>
            <a:off x="1692275" y="1268413"/>
            <a:ext cx="7200900" cy="5040312"/>
          </a:xfrm>
          <a:noFill/>
          <a:ln/>
        </p:spPr>
      </p:pic>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6754" name="Rectangle 2"/>
          <p:cNvSpPr>
            <a:spLocks noGrp="1" noChangeArrowheads="1"/>
          </p:cNvSpPr>
          <p:nvPr>
            <p:ph type="title"/>
          </p:nvPr>
        </p:nvSpPr>
        <p:spPr/>
        <p:txBody>
          <a:bodyPr/>
          <a:lstStyle/>
          <a:p>
            <a:r>
              <a:rPr lang="en-GB"/>
              <a:t>Sample applications </a:t>
            </a:r>
            <a:br>
              <a:rPr lang="en-GB"/>
            </a:br>
            <a:r>
              <a:rPr lang="en-GB" sz="2400"/>
              <a:t>investment house’s internal briefing document</a:t>
            </a:r>
          </a:p>
        </p:txBody>
      </p:sp>
      <p:sp>
        <p:nvSpPr>
          <p:cNvPr id="586755" name="Text Box 3"/>
          <p:cNvSpPr txBox="1">
            <a:spLocks noChangeArrowheads="1"/>
          </p:cNvSpPr>
          <p:nvPr/>
        </p:nvSpPr>
        <p:spPr bwMode="auto">
          <a:xfrm>
            <a:off x="250825" y="2205038"/>
            <a:ext cx="1152525" cy="2292350"/>
          </a:xfrm>
          <a:prstGeom prst="rect">
            <a:avLst/>
          </a:prstGeom>
          <a:solidFill>
            <a:srgbClr val="CCFFFF"/>
          </a:solidFill>
          <a:ln w="9525">
            <a:solidFill>
              <a:schemeClr val="tx1"/>
            </a:solidFill>
            <a:miter lim="800000"/>
            <a:headEnd/>
            <a:tailEnd/>
          </a:ln>
          <a:effectLst/>
        </p:spPr>
        <p:txBody>
          <a:bodyPr>
            <a:spAutoFit/>
          </a:bodyPr>
          <a:lstStyle/>
          <a:p>
            <a:pPr eaLnBrk="1" hangingPunct="1"/>
            <a:r>
              <a:rPr lang="en-GB" sz="1200">
                <a:latin typeface="Arial" charset="0"/>
              </a:rPr>
              <a:t>Data in instance document automatically generated from company sources.</a:t>
            </a:r>
          </a:p>
          <a:p>
            <a:pPr eaLnBrk="1" hangingPunct="1"/>
            <a:r>
              <a:rPr lang="en-GB" sz="1200">
                <a:latin typeface="Arial" charset="0"/>
              </a:rPr>
              <a:t>Clearly indicates what is reported.</a:t>
            </a:r>
          </a:p>
        </p:txBody>
      </p:sp>
      <p:grpSp>
        <p:nvGrpSpPr>
          <p:cNvPr id="586756" name="Group 4"/>
          <p:cNvGrpSpPr>
            <a:grpSpLocks/>
          </p:cNvGrpSpPr>
          <p:nvPr/>
        </p:nvGrpSpPr>
        <p:grpSpPr bwMode="auto">
          <a:xfrm>
            <a:off x="1692275" y="1268413"/>
            <a:ext cx="7200900" cy="5184775"/>
            <a:chOff x="1746" y="935"/>
            <a:chExt cx="2537" cy="1765"/>
          </a:xfrm>
        </p:grpSpPr>
        <p:pic>
          <p:nvPicPr>
            <p:cNvPr id="586757" name="Picture 5"/>
            <p:cNvPicPr>
              <a:picLocks noChangeAspect="1" noChangeArrowheads="1"/>
            </p:cNvPicPr>
            <p:nvPr/>
          </p:nvPicPr>
          <p:blipFill>
            <a:blip r:embed="rId2" cstate="print"/>
            <a:srcRect/>
            <a:stretch>
              <a:fillRect/>
            </a:stretch>
          </p:blipFill>
          <p:spPr bwMode="auto">
            <a:xfrm>
              <a:off x="1746" y="935"/>
              <a:ext cx="2537" cy="1166"/>
            </a:xfrm>
            <a:prstGeom prst="rect">
              <a:avLst/>
            </a:prstGeom>
            <a:noFill/>
            <a:ln w="9525" cap="flat" cmpd="sng">
              <a:solidFill>
                <a:schemeClr val="tx1"/>
              </a:solidFill>
              <a:prstDash val="solid"/>
              <a:miter lim="800000"/>
              <a:headEnd/>
              <a:tailEnd/>
            </a:ln>
            <a:effectLst/>
          </p:spPr>
        </p:pic>
        <p:pic>
          <p:nvPicPr>
            <p:cNvPr id="586758" name="Picture 6"/>
            <p:cNvPicPr>
              <a:picLocks noChangeAspect="1" noChangeArrowheads="1"/>
            </p:cNvPicPr>
            <p:nvPr/>
          </p:nvPicPr>
          <p:blipFill>
            <a:blip r:embed="rId3" cstate="print"/>
            <a:srcRect/>
            <a:stretch>
              <a:fillRect/>
            </a:stretch>
          </p:blipFill>
          <p:spPr bwMode="auto">
            <a:xfrm>
              <a:off x="1746" y="2069"/>
              <a:ext cx="2537" cy="631"/>
            </a:xfrm>
            <a:prstGeom prst="rect">
              <a:avLst/>
            </a:prstGeom>
            <a:noFill/>
            <a:ln w="9525" cap="flat" cmpd="sng">
              <a:solidFill>
                <a:schemeClr val="tx1"/>
              </a:solidFill>
              <a:prstDash val="solid"/>
              <a:miter lim="800000"/>
              <a:headEnd/>
              <a:tailEnd/>
            </a:ln>
            <a:effectLst/>
          </p:spPr>
        </p:pic>
      </p:grpSp>
    </p:spTree>
  </p:cSld>
  <p:clrMapOvr>
    <a:masterClrMapping/>
  </p:clrMapOvr>
  <p:transition>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8802" name="Rectangle 2"/>
          <p:cNvSpPr>
            <a:spLocks noGrp="1" noChangeArrowheads="1"/>
          </p:cNvSpPr>
          <p:nvPr>
            <p:ph type="title" sz="quarter"/>
          </p:nvPr>
        </p:nvSpPr>
        <p:spPr/>
        <p:txBody>
          <a:bodyPr/>
          <a:lstStyle/>
          <a:p>
            <a:r>
              <a:rPr lang="en-GB"/>
              <a:t>Sample applications </a:t>
            </a:r>
            <a:br>
              <a:rPr lang="en-GB"/>
            </a:br>
            <a:r>
              <a:rPr lang="en-GB" sz="2400"/>
              <a:t>investment house’s internal briefing document</a:t>
            </a:r>
          </a:p>
        </p:txBody>
      </p:sp>
      <p:pic>
        <p:nvPicPr>
          <p:cNvPr id="588803" name="Picture 3"/>
          <p:cNvPicPr>
            <a:picLocks noChangeAspect="1" noChangeArrowheads="1"/>
          </p:cNvPicPr>
          <p:nvPr>
            <p:ph sz="quarter" idx="1"/>
          </p:nvPr>
        </p:nvPicPr>
        <p:blipFill>
          <a:blip r:embed="rId2" cstate="print"/>
          <a:srcRect/>
          <a:stretch>
            <a:fillRect/>
          </a:stretch>
        </p:blipFill>
        <p:spPr>
          <a:xfrm>
            <a:off x="250825" y="3284538"/>
            <a:ext cx="1152525" cy="966787"/>
          </a:xfrm>
          <a:noFill/>
          <a:ln cap="flat">
            <a:solidFill>
              <a:schemeClr val="tx1"/>
            </a:solidFill>
          </a:ln>
        </p:spPr>
      </p:pic>
      <p:pic>
        <p:nvPicPr>
          <p:cNvPr id="588804" name="Picture 4"/>
          <p:cNvPicPr>
            <a:picLocks noChangeAspect="1" noChangeArrowheads="1"/>
          </p:cNvPicPr>
          <p:nvPr>
            <p:ph sz="quarter" idx="2"/>
          </p:nvPr>
        </p:nvPicPr>
        <p:blipFill>
          <a:blip r:embed="rId3" cstate="print"/>
          <a:srcRect/>
          <a:stretch>
            <a:fillRect/>
          </a:stretch>
        </p:blipFill>
        <p:spPr>
          <a:xfrm>
            <a:off x="250825" y="4365625"/>
            <a:ext cx="1155700" cy="968375"/>
          </a:xfrm>
          <a:noFill/>
          <a:ln cap="flat">
            <a:solidFill>
              <a:schemeClr val="tx1"/>
            </a:solidFill>
          </a:ln>
        </p:spPr>
      </p:pic>
      <p:sp>
        <p:nvSpPr>
          <p:cNvPr id="588805" name="Text Box 5"/>
          <p:cNvSpPr txBox="1">
            <a:spLocks noChangeArrowheads="1"/>
          </p:cNvSpPr>
          <p:nvPr/>
        </p:nvSpPr>
        <p:spPr bwMode="auto">
          <a:xfrm>
            <a:off x="250825" y="1773238"/>
            <a:ext cx="1152525" cy="1379537"/>
          </a:xfrm>
          <a:prstGeom prst="rect">
            <a:avLst/>
          </a:prstGeom>
          <a:solidFill>
            <a:srgbClr val="CCFFFF"/>
          </a:solidFill>
          <a:ln w="9525">
            <a:solidFill>
              <a:schemeClr val="tx1"/>
            </a:solidFill>
            <a:miter lim="800000"/>
            <a:headEnd/>
            <a:tailEnd/>
          </a:ln>
          <a:effectLst/>
        </p:spPr>
        <p:txBody>
          <a:bodyPr>
            <a:spAutoFit/>
          </a:bodyPr>
          <a:lstStyle/>
          <a:p>
            <a:pPr eaLnBrk="1" hangingPunct="1"/>
            <a:r>
              <a:rPr lang="en-GB" sz="1200">
                <a:latin typeface="Arial" charset="0"/>
              </a:rPr>
              <a:t>Data in instance document automatically generated  from analyst sources.</a:t>
            </a:r>
          </a:p>
        </p:txBody>
      </p:sp>
      <p:grpSp>
        <p:nvGrpSpPr>
          <p:cNvPr id="588806" name="Group 6"/>
          <p:cNvGrpSpPr>
            <a:grpSpLocks/>
          </p:cNvGrpSpPr>
          <p:nvPr/>
        </p:nvGrpSpPr>
        <p:grpSpPr bwMode="auto">
          <a:xfrm>
            <a:off x="1692275" y="1268413"/>
            <a:ext cx="7200900" cy="5113337"/>
            <a:chOff x="1066" y="799"/>
            <a:chExt cx="2537" cy="1765"/>
          </a:xfrm>
        </p:grpSpPr>
        <p:pic>
          <p:nvPicPr>
            <p:cNvPr id="588807" name="Picture 7"/>
            <p:cNvPicPr>
              <a:picLocks noChangeAspect="1" noChangeArrowheads="1"/>
            </p:cNvPicPr>
            <p:nvPr/>
          </p:nvPicPr>
          <p:blipFill>
            <a:blip r:embed="rId4" cstate="print"/>
            <a:srcRect/>
            <a:stretch>
              <a:fillRect/>
            </a:stretch>
          </p:blipFill>
          <p:spPr bwMode="auto">
            <a:xfrm>
              <a:off x="1066" y="799"/>
              <a:ext cx="2537" cy="1166"/>
            </a:xfrm>
            <a:prstGeom prst="rect">
              <a:avLst/>
            </a:prstGeom>
            <a:noFill/>
            <a:ln w="9525" cap="flat" cmpd="sng">
              <a:solidFill>
                <a:schemeClr val="tx1"/>
              </a:solidFill>
              <a:prstDash val="solid"/>
              <a:miter lim="800000"/>
              <a:headEnd/>
              <a:tailEnd/>
            </a:ln>
            <a:effectLst/>
          </p:spPr>
        </p:pic>
        <p:pic>
          <p:nvPicPr>
            <p:cNvPr id="588808" name="Picture 8"/>
            <p:cNvPicPr>
              <a:picLocks noChangeAspect="1" noChangeArrowheads="1"/>
            </p:cNvPicPr>
            <p:nvPr/>
          </p:nvPicPr>
          <p:blipFill>
            <a:blip r:embed="rId5" cstate="print"/>
            <a:srcRect/>
            <a:stretch>
              <a:fillRect/>
            </a:stretch>
          </p:blipFill>
          <p:spPr bwMode="auto">
            <a:xfrm>
              <a:off x="1066" y="1933"/>
              <a:ext cx="2537" cy="631"/>
            </a:xfrm>
            <a:prstGeom prst="rect">
              <a:avLst/>
            </a:prstGeom>
            <a:noFill/>
            <a:ln w="9525" cap="flat" cmpd="sng">
              <a:solidFill>
                <a:schemeClr val="tx1"/>
              </a:solidFill>
              <a:prstDash val="solid"/>
              <a:miter lim="800000"/>
              <a:headEnd/>
              <a:tailEnd/>
            </a:ln>
            <a:effectLst/>
          </p:spPr>
        </p:pic>
      </p:gr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1874" name="Rectangle 2"/>
          <p:cNvSpPr>
            <a:spLocks noGrp="1" noChangeArrowheads="1"/>
          </p:cNvSpPr>
          <p:nvPr>
            <p:ph type="title"/>
          </p:nvPr>
        </p:nvSpPr>
        <p:spPr/>
        <p:txBody>
          <a:bodyPr/>
          <a:lstStyle/>
          <a:p>
            <a:r>
              <a:rPr lang="en-GB"/>
              <a:t>Sample applications</a:t>
            </a:r>
            <a:br>
              <a:rPr lang="en-GB"/>
            </a:br>
            <a:r>
              <a:rPr lang="en-GB" sz="2800"/>
              <a:t>investor’s revenues forecast for a company</a:t>
            </a:r>
          </a:p>
        </p:txBody>
      </p:sp>
      <p:sp>
        <p:nvSpPr>
          <p:cNvPr id="591875" name="Text Box 3"/>
          <p:cNvSpPr txBox="1">
            <a:spLocks noChangeArrowheads="1"/>
          </p:cNvSpPr>
          <p:nvPr/>
        </p:nvSpPr>
        <p:spPr bwMode="auto">
          <a:xfrm>
            <a:off x="250825" y="1341438"/>
            <a:ext cx="1370013" cy="2109787"/>
          </a:xfrm>
          <a:prstGeom prst="rect">
            <a:avLst/>
          </a:prstGeom>
          <a:solidFill>
            <a:srgbClr val="CCFFFF"/>
          </a:solidFill>
          <a:ln w="9525">
            <a:solidFill>
              <a:schemeClr val="tx1"/>
            </a:solidFill>
            <a:miter lim="800000"/>
            <a:headEnd/>
            <a:tailEnd/>
          </a:ln>
          <a:effectLst/>
        </p:spPr>
        <p:txBody>
          <a:bodyPr>
            <a:spAutoFit/>
          </a:bodyPr>
          <a:lstStyle/>
          <a:p>
            <a:pPr eaLnBrk="1" hangingPunct="1"/>
            <a:r>
              <a:rPr lang="en-GB" sz="1200">
                <a:latin typeface="Arial" charset="0"/>
              </a:rPr>
              <a:t>Instance document generated of third step in revenues forecast process – historical revenue data for particular region by distribution channel</a:t>
            </a:r>
          </a:p>
        </p:txBody>
      </p:sp>
      <p:sp>
        <p:nvSpPr>
          <p:cNvPr id="591876" name="Text Box 4"/>
          <p:cNvSpPr txBox="1">
            <a:spLocks noChangeArrowheads="1"/>
          </p:cNvSpPr>
          <p:nvPr/>
        </p:nvSpPr>
        <p:spPr bwMode="auto">
          <a:xfrm>
            <a:off x="179388" y="3789363"/>
            <a:ext cx="1441450" cy="2109787"/>
          </a:xfrm>
          <a:prstGeom prst="rect">
            <a:avLst/>
          </a:prstGeom>
          <a:solidFill>
            <a:srgbClr val="CCFFFF"/>
          </a:solidFill>
          <a:ln w="9525">
            <a:solidFill>
              <a:schemeClr val="tx1"/>
            </a:solidFill>
            <a:miter lim="800000"/>
            <a:headEnd/>
            <a:tailEnd/>
          </a:ln>
          <a:effectLst/>
        </p:spPr>
        <p:txBody>
          <a:bodyPr>
            <a:spAutoFit/>
          </a:bodyPr>
          <a:lstStyle/>
          <a:p>
            <a:pPr eaLnBrk="1" hangingPunct="1"/>
            <a:r>
              <a:rPr lang="en-GB" sz="1200">
                <a:latin typeface="Arial" charset="0"/>
              </a:rPr>
              <a:t>Investment user then inputs assumptions about the future growth of revenues and could be prompted to consider issues such as upcoming product launches.</a:t>
            </a:r>
          </a:p>
        </p:txBody>
      </p:sp>
      <p:grpSp>
        <p:nvGrpSpPr>
          <p:cNvPr id="591877" name="Group 5"/>
          <p:cNvGrpSpPr>
            <a:grpSpLocks/>
          </p:cNvGrpSpPr>
          <p:nvPr/>
        </p:nvGrpSpPr>
        <p:grpSpPr bwMode="auto">
          <a:xfrm>
            <a:off x="1393825" y="1268413"/>
            <a:ext cx="7218363" cy="3016250"/>
            <a:chOff x="1142" y="890"/>
            <a:chExt cx="2543" cy="1275"/>
          </a:xfrm>
        </p:grpSpPr>
        <p:pic>
          <p:nvPicPr>
            <p:cNvPr id="591878" name="Picture 6"/>
            <p:cNvPicPr>
              <a:picLocks noChangeAspect="1" noChangeArrowheads="1"/>
            </p:cNvPicPr>
            <p:nvPr/>
          </p:nvPicPr>
          <p:blipFill>
            <a:blip r:embed="rId2" cstate="print"/>
            <a:srcRect/>
            <a:stretch>
              <a:fillRect/>
            </a:stretch>
          </p:blipFill>
          <p:spPr bwMode="auto">
            <a:xfrm>
              <a:off x="1247" y="890"/>
              <a:ext cx="2335" cy="107"/>
            </a:xfrm>
            <a:prstGeom prst="rect">
              <a:avLst/>
            </a:prstGeom>
            <a:noFill/>
            <a:ln>
              <a:noFill/>
            </a:ln>
            <a:effectLst/>
          </p:spPr>
        </p:pic>
        <p:pic>
          <p:nvPicPr>
            <p:cNvPr id="591879" name="Picture 7"/>
            <p:cNvPicPr>
              <a:picLocks noChangeAspect="1" noChangeArrowheads="1"/>
            </p:cNvPicPr>
            <p:nvPr/>
          </p:nvPicPr>
          <p:blipFill>
            <a:blip r:embed="rId3" cstate="print"/>
            <a:srcRect/>
            <a:stretch>
              <a:fillRect/>
            </a:stretch>
          </p:blipFill>
          <p:spPr bwMode="auto">
            <a:xfrm>
              <a:off x="1142" y="1085"/>
              <a:ext cx="2543" cy="1080"/>
            </a:xfrm>
            <a:prstGeom prst="rect">
              <a:avLst/>
            </a:prstGeom>
            <a:noFill/>
            <a:ln>
              <a:noFill/>
            </a:ln>
            <a:effectLst/>
          </p:spPr>
        </p:pic>
      </p:grpSp>
      <p:pic>
        <p:nvPicPr>
          <p:cNvPr id="591880" name="Picture 8"/>
          <p:cNvPicPr>
            <a:picLocks noChangeAspect="1" noChangeArrowheads="1"/>
          </p:cNvPicPr>
          <p:nvPr>
            <p:ph sz="quarter" idx="3"/>
          </p:nvPr>
        </p:nvPicPr>
        <p:blipFill>
          <a:blip r:embed="rId4" cstate="print"/>
          <a:srcRect/>
          <a:stretch>
            <a:fillRect/>
          </a:stretch>
        </p:blipFill>
        <p:spPr>
          <a:xfrm>
            <a:off x="1692275" y="4508500"/>
            <a:ext cx="6192838" cy="1981200"/>
          </a:xfrm>
          <a:noFill/>
          <a:ln/>
        </p:spPr>
      </p:pic>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p:txBody>
          <a:bodyPr/>
          <a:lstStyle/>
          <a:p>
            <a:r>
              <a:rPr lang="en-GB" sz="3200"/>
              <a:t>ValueReporting</a:t>
            </a:r>
            <a:br>
              <a:rPr lang="en-GB" sz="3200"/>
            </a:br>
            <a:r>
              <a:rPr lang="en-GB" sz="3200"/>
              <a:t>Leveraging XBRL taxonomies</a:t>
            </a:r>
          </a:p>
        </p:txBody>
      </p:sp>
      <p:sp>
        <p:nvSpPr>
          <p:cNvPr id="593923" name="Rectangle 3"/>
          <p:cNvSpPr>
            <a:spLocks noGrp="1" noChangeArrowheads="1"/>
          </p:cNvSpPr>
          <p:nvPr>
            <p:ph type="body" idx="1"/>
          </p:nvPr>
        </p:nvSpPr>
        <p:spPr/>
        <p:txBody>
          <a:bodyPr/>
          <a:lstStyle/>
          <a:p>
            <a:r>
              <a:rPr lang="en-GB"/>
              <a:t>Shared taxonomies, used by both company and investor (producer and consumer)</a:t>
            </a:r>
          </a:p>
          <a:p>
            <a:r>
              <a:rPr lang="en-GB"/>
              <a:t>Non-GAAP data (broker recommendations) </a:t>
            </a:r>
          </a:p>
          <a:p>
            <a:r>
              <a:rPr lang="en-GB"/>
              <a:t>Single instance, multiple renderings</a:t>
            </a:r>
          </a:p>
          <a:p>
            <a:r>
              <a:rPr lang="en-GB"/>
              <a:t>Multidimensional information hierarchies</a:t>
            </a:r>
          </a:p>
          <a:p>
            <a:endParaRPr lang="en-GB"/>
          </a:p>
        </p:txBody>
      </p:sp>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Rectangle 2"/>
          <p:cNvSpPr>
            <a:spLocks noGrp="1" noChangeArrowheads="1"/>
          </p:cNvSpPr>
          <p:nvPr>
            <p:ph type="title"/>
          </p:nvPr>
        </p:nvSpPr>
        <p:spPr/>
        <p:txBody>
          <a:bodyPr/>
          <a:lstStyle/>
          <a:p>
            <a:r>
              <a:rPr lang="en-GB"/>
              <a:t>Multidimensional Reporting Taxonomies</a:t>
            </a:r>
          </a:p>
        </p:txBody>
      </p:sp>
      <p:sp>
        <p:nvSpPr>
          <p:cNvPr id="594947" name="Rectangle 3"/>
          <p:cNvSpPr>
            <a:spLocks noGrp="1" noChangeArrowheads="1"/>
          </p:cNvSpPr>
          <p:nvPr>
            <p:ph type="body" sz="half" idx="2"/>
          </p:nvPr>
        </p:nvSpPr>
        <p:spPr/>
        <p:txBody>
          <a:bodyPr/>
          <a:lstStyle/>
          <a:p>
            <a:r>
              <a:rPr lang="en-GB" sz="2400"/>
              <a:t>Geography</a:t>
            </a:r>
          </a:p>
          <a:p>
            <a:pPr lvl="1"/>
            <a:r>
              <a:rPr lang="en-GB" sz="2000"/>
              <a:t>Common definitions</a:t>
            </a:r>
          </a:p>
        </p:txBody>
      </p:sp>
      <p:pic>
        <p:nvPicPr>
          <p:cNvPr id="594948" name="Picture 4"/>
          <p:cNvPicPr>
            <a:picLocks noChangeAspect="1" noChangeArrowheads="1"/>
          </p:cNvPicPr>
          <p:nvPr>
            <p:ph sz="half" idx="1"/>
          </p:nvPr>
        </p:nvPicPr>
        <p:blipFill>
          <a:blip r:embed="rId2" cstate="print"/>
          <a:srcRect/>
          <a:stretch>
            <a:fillRect/>
          </a:stretch>
        </p:blipFill>
        <p:spPr>
          <a:xfrm>
            <a:off x="1185863" y="2349500"/>
            <a:ext cx="6842125" cy="4095750"/>
          </a:xfrm>
          <a:noFill/>
          <a:ln/>
        </p:spPr>
      </p:pic>
    </p:spTree>
  </p:cSld>
  <p:clrMapOvr>
    <a:masterClrMapping/>
  </p:clrMapOvr>
  <p:transition>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Rectangle 2"/>
          <p:cNvSpPr>
            <a:spLocks noGrp="1" noChangeArrowheads="1"/>
          </p:cNvSpPr>
          <p:nvPr>
            <p:ph type="title"/>
          </p:nvPr>
        </p:nvSpPr>
        <p:spPr/>
        <p:txBody>
          <a:bodyPr/>
          <a:lstStyle/>
          <a:p>
            <a:r>
              <a:rPr lang="en-GB"/>
              <a:t>Multidimensional Reporting Taxonomies</a:t>
            </a:r>
          </a:p>
        </p:txBody>
      </p:sp>
      <p:sp>
        <p:nvSpPr>
          <p:cNvPr id="595971" name="Rectangle 3"/>
          <p:cNvSpPr>
            <a:spLocks noGrp="1" noChangeArrowheads="1"/>
          </p:cNvSpPr>
          <p:nvPr>
            <p:ph type="body" sz="half" idx="1"/>
          </p:nvPr>
        </p:nvSpPr>
        <p:spPr/>
        <p:txBody>
          <a:bodyPr/>
          <a:lstStyle/>
          <a:p>
            <a:endParaRPr lang="en-US" sz="2400"/>
          </a:p>
        </p:txBody>
      </p:sp>
      <p:sp>
        <p:nvSpPr>
          <p:cNvPr id="595972" name="Rectangle 4"/>
          <p:cNvSpPr>
            <a:spLocks noGrp="1" noChangeArrowheads="1"/>
          </p:cNvSpPr>
          <p:nvPr>
            <p:ph type="body" sz="half" idx="2"/>
          </p:nvPr>
        </p:nvSpPr>
        <p:spPr>
          <a:xfrm>
            <a:off x="4953000" y="1371600"/>
            <a:ext cx="3730625" cy="5029200"/>
          </a:xfrm>
        </p:spPr>
        <p:txBody>
          <a:bodyPr/>
          <a:lstStyle/>
          <a:p>
            <a:r>
              <a:rPr lang="en-GB" sz="2400"/>
              <a:t>Geography</a:t>
            </a:r>
          </a:p>
          <a:p>
            <a:pPr lvl="1"/>
            <a:r>
              <a:rPr lang="en-GB" sz="2000"/>
              <a:t>Common definitions</a:t>
            </a:r>
          </a:p>
          <a:p>
            <a:r>
              <a:rPr lang="en-GB" sz="2400"/>
              <a:t>Industry</a:t>
            </a:r>
          </a:p>
          <a:p>
            <a:pPr lvl="1"/>
            <a:r>
              <a:rPr lang="en-GB" sz="2000"/>
              <a:t>PwC Categories</a:t>
            </a:r>
          </a:p>
        </p:txBody>
      </p:sp>
      <p:pic>
        <p:nvPicPr>
          <p:cNvPr id="595973" name="Picture 5"/>
          <p:cNvPicPr>
            <a:picLocks noChangeAspect="1" noChangeArrowheads="1"/>
          </p:cNvPicPr>
          <p:nvPr/>
        </p:nvPicPr>
        <p:blipFill>
          <a:blip r:embed="rId2" cstate="print"/>
          <a:srcRect/>
          <a:stretch>
            <a:fillRect/>
          </a:stretch>
        </p:blipFill>
        <p:spPr bwMode="auto">
          <a:xfrm>
            <a:off x="179388" y="1341438"/>
            <a:ext cx="4679950" cy="2808287"/>
          </a:xfrm>
          <a:prstGeom prst="rect">
            <a:avLst/>
          </a:prstGeom>
          <a:noFill/>
          <a:ln w="9525">
            <a:noFill/>
            <a:miter lim="800000"/>
            <a:headEnd/>
            <a:tailEnd/>
          </a:ln>
          <a:effectLst/>
        </p:spPr>
      </p:pic>
      <p:pic>
        <p:nvPicPr>
          <p:cNvPr id="595974" name="Picture 6"/>
          <p:cNvPicPr>
            <a:picLocks noChangeAspect="1" noChangeArrowheads="1"/>
          </p:cNvPicPr>
          <p:nvPr/>
        </p:nvPicPr>
        <p:blipFill>
          <a:blip r:embed="rId3" cstate="print"/>
          <a:srcRect/>
          <a:stretch>
            <a:fillRect/>
          </a:stretch>
        </p:blipFill>
        <p:spPr bwMode="auto">
          <a:xfrm>
            <a:off x="3924300" y="3716338"/>
            <a:ext cx="5148263" cy="3095625"/>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Rectangle 2"/>
          <p:cNvSpPr>
            <a:spLocks noGrp="1" noChangeArrowheads="1"/>
          </p:cNvSpPr>
          <p:nvPr>
            <p:ph type="title"/>
          </p:nvPr>
        </p:nvSpPr>
        <p:spPr/>
        <p:txBody>
          <a:bodyPr/>
          <a:lstStyle/>
          <a:p>
            <a:r>
              <a:rPr lang="en-GB"/>
              <a:t>Multidimensional Reporting Taxonomies</a:t>
            </a:r>
          </a:p>
        </p:txBody>
      </p:sp>
      <p:sp>
        <p:nvSpPr>
          <p:cNvPr id="596995" name="Rectangle 3"/>
          <p:cNvSpPr>
            <a:spLocks noGrp="1" noChangeArrowheads="1"/>
          </p:cNvSpPr>
          <p:nvPr>
            <p:ph type="body" sz="half" idx="1"/>
          </p:nvPr>
        </p:nvSpPr>
        <p:spPr/>
        <p:txBody>
          <a:bodyPr/>
          <a:lstStyle/>
          <a:p>
            <a:endParaRPr lang="en-US" sz="2400"/>
          </a:p>
        </p:txBody>
      </p:sp>
      <p:sp>
        <p:nvSpPr>
          <p:cNvPr id="596996" name="Rectangle 4"/>
          <p:cNvSpPr>
            <a:spLocks noGrp="1" noChangeArrowheads="1"/>
          </p:cNvSpPr>
          <p:nvPr>
            <p:ph type="body" sz="half" idx="2"/>
          </p:nvPr>
        </p:nvSpPr>
        <p:spPr/>
        <p:txBody>
          <a:bodyPr/>
          <a:lstStyle/>
          <a:p>
            <a:r>
              <a:rPr lang="en-GB" sz="2000"/>
              <a:t>Geography</a:t>
            </a:r>
          </a:p>
          <a:p>
            <a:pPr lvl="1"/>
            <a:r>
              <a:rPr lang="en-GB" sz="1800"/>
              <a:t>Common definitions</a:t>
            </a:r>
          </a:p>
          <a:p>
            <a:r>
              <a:rPr lang="en-GB" sz="2000"/>
              <a:t>Industry</a:t>
            </a:r>
          </a:p>
          <a:p>
            <a:pPr lvl="1"/>
            <a:r>
              <a:rPr lang="en-GB" sz="1800"/>
              <a:t>PwC Categories</a:t>
            </a:r>
          </a:p>
          <a:p>
            <a:r>
              <a:rPr lang="en-GB" sz="2000"/>
              <a:t>Segment</a:t>
            </a:r>
          </a:p>
          <a:p>
            <a:pPr lvl="1"/>
            <a:r>
              <a:rPr lang="en-GB" sz="1800"/>
              <a:t>Company specific</a:t>
            </a:r>
          </a:p>
        </p:txBody>
      </p:sp>
      <p:pic>
        <p:nvPicPr>
          <p:cNvPr id="596997" name="Picture 5"/>
          <p:cNvPicPr>
            <a:picLocks noChangeAspect="1" noChangeArrowheads="1"/>
          </p:cNvPicPr>
          <p:nvPr/>
        </p:nvPicPr>
        <p:blipFill>
          <a:blip r:embed="rId2" cstate="print"/>
          <a:srcRect/>
          <a:stretch>
            <a:fillRect/>
          </a:stretch>
        </p:blipFill>
        <p:spPr bwMode="auto">
          <a:xfrm>
            <a:off x="539750" y="3716338"/>
            <a:ext cx="8316913" cy="3048000"/>
          </a:xfrm>
          <a:prstGeom prst="rect">
            <a:avLst/>
          </a:prstGeom>
          <a:noFill/>
          <a:ln w="9525">
            <a:noFill/>
            <a:miter lim="800000"/>
            <a:headEnd/>
            <a:tailEnd/>
          </a:ln>
          <a:effectLst/>
        </p:spPr>
      </p:pic>
    </p:spTree>
  </p:cSld>
  <p:clrMapOvr>
    <a:masterClrMapping/>
  </p:clrMapOvr>
  <p:transition>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8" name="Rectangle 2"/>
          <p:cNvSpPr>
            <a:spLocks noChangeArrowheads="1"/>
          </p:cNvSpPr>
          <p:nvPr/>
        </p:nvSpPr>
        <p:spPr bwMode="auto">
          <a:xfrm>
            <a:off x="2843213" y="3716338"/>
            <a:ext cx="3241675" cy="360362"/>
          </a:xfrm>
          <a:prstGeom prst="rect">
            <a:avLst/>
          </a:prstGeom>
          <a:solidFill>
            <a:srgbClr val="FFFF00"/>
          </a:solidFill>
          <a:ln w="9525">
            <a:noFill/>
            <a:miter lim="800000"/>
            <a:headEnd/>
            <a:tailEnd/>
          </a:ln>
          <a:effectLst/>
        </p:spPr>
        <p:txBody>
          <a:bodyPr anchor="ctr">
            <a:spAutoFit/>
          </a:bodyPr>
          <a:lstStyle/>
          <a:p>
            <a:endParaRPr lang="en-US"/>
          </a:p>
        </p:txBody>
      </p:sp>
      <p:sp>
        <p:nvSpPr>
          <p:cNvPr id="598019" name="Rectangle 3"/>
          <p:cNvSpPr>
            <a:spLocks noGrp="1" noChangeArrowheads="1"/>
          </p:cNvSpPr>
          <p:nvPr>
            <p:ph type="title"/>
          </p:nvPr>
        </p:nvSpPr>
        <p:spPr/>
        <p:txBody>
          <a:bodyPr/>
          <a:lstStyle/>
          <a:p>
            <a:r>
              <a:rPr lang="en-GB"/>
              <a:t>Sample Fact and Context</a:t>
            </a:r>
            <a:br>
              <a:rPr lang="en-GB"/>
            </a:br>
            <a:r>
              <a:rPr lang="en-GB" sz="2800"/>
              <a:t>(dimension member in a segment, not tuple)</a:t>
            </a:r>
          </a:p>
        </p:txBody>
      </p:sp>
      <p:sp>
        <p:nvSpPr>
          <p:cNvPr id="598020" name="Text Box 4"/>
          <p:cNvSpPr txBox="1">
            <a:spLocks noChangeArrowheads="1"/>
          </p:cNvSpPr>
          <p:nvPr/>
        </p:nvSpPr>
        <p:spPr bwMode="auto">
          <a:xfrm>
            <a:off x="179388" y="1268413"/>
            <a:ext cx="8785225" cy="4968875"/>
          </a:xfrm>
          <a:prstGeom prst="rect">
            <a:avLst/>
          </a:prstGeom>
          <a:noFill/>
          <a:ln w="9525">
            <a:noFill/>
            <a:miter lim="800000"/>
            <a:headEnd/>
            <a:tailEnd/>
          </a:ln>
          <a:effectLst/>
        </p:spPr>
        <p:txBody>
          <a:bodyPr>
            <a:spAutoFit/>
          </a:bodyPr>
          <a:lstStyle/>
          <a:p>
            <a:pPr eaLnBrk="1" hangingPunct="1"/>
            <a:r>
              <a:rPr lang="en-US" sz="2000" b="1">
                <a:solidFill>
                  <a:srgbClr val="0000FF"/>
                </a:solidFill>
                <a:latin typeface="Courier New" pitchFamily="49" charset="0"/>
              </a:rPr>
              <a:t>&lt;</a:t>
            </a:r>
            <a:r>
              <a:rPr lang="en-US" sz="2000" b="1">
                <a:solidFill>
                  <a:srgbClr val="800000"/>
                </a:solidFill>
                <a:latin typeface="Courier New" pitchFamily="49" charset="0"/>
              </a:rPr>
              <a:t>ifrs-gp:RevenueByFunction</a:t>
            </a:r>
            <a:endParaRPr lang="en-US" sz="2000" b="1">
              <a:solidFill>
                <a:srgbClr val="FF0000"/>
              </a:solidFill>
              <a:latin typeface="Courier New" pitchFamily="49" charset="0"/>
            </a:endParaRPr>
          </a:p>
          <a:p>
            <a:pPr eaLnBrk="1" hangingPunct="1"/>
            <a:r>
              <a:rPr lang="en-US" sz="2000" b="1">
                <a:solidFill>
                  <a:srgbClr val="FF0000"/>
                </a:solidFill>
                <a:latin typeface="Courier New" pitchFamily="49" charset="0"/>
              </a:rPr>
              <a:t> decimals</a:t>
            </a:r>
            <a:r>
              <a:rPr lang="en-US" sz="2000" b="1">
                <a:solidFill>
                  <a:srgbClr val="0000FF"/>
                </a:solidFill>
                <a:latin typeface="Courier New" pitchFamily="49" charset="0"/>
              </a:rPr>
              <a:t>=</a:t>
            </a:r>
            <a:r>
              <a:rPr lang="en-US" sz="2000" b="1">
                <a:solidFill>
                  <a:srgbClr val="FF0000"/>
                </a:solidFill>
                <a:latin typeface="Courier New" pitchFamily="49" charset="0"/>
              </a:rPr>
              <a:t>"-3" contextRef</a:t>
            </a:r>
            <a:r>
              <a:rPr lang="en-US" sz="2000" b="1">
                <a:solidFill>
                  <a:srgbClr val="0000FF"/>
                </a:solidFill>
                <a:latin typeface="Courier New" pitchFamily="49" charset="0"/>
              </a:rPr>
              <a:t>="</a:t>
            </a:r>
            <a:r>
              <a:rPr lang="en-US" sz="2000" b="1">
                <a:solidFill>
                  <a:srgbClr val="000000"/>
                </a:solidFill>
                <a:latin typeface="Courier New" pitchFamily="49" charset="0"/>
              </a:rPr>
              <a:t>organic02p</a:t>
            </a:r>
            <a:r>
              <a:rPr lang="en-US" sz="2000" b="1">
                <a:solidFill>
                  <a:srgbClr val="0000FF"/>
                </a:solidFill>
                <a:latin typeface="Courier New" pitchFamily="49" charset="0"/>
              </a:rPr>
              <a:t>"</a:t>
            </a:r>
            <a:r>
              <a:rPr lang="en-US" sz="2000" b="1">
                <a:solidFill>
                  <a:srgbClr val="FF0000"/>
                </a:solidFill>
                <a:latin typeface="Courier New" pitchFamily="49" charset="0"/>
              </a:rPr>
              <a:t>    </a:t>
            </a:r>
          </a:p>
          <a:p>
            <a:pPr eaLnBrk="1" hangingPunct="1"/>
            <a:r>
              <a:rPr lang="en-US" sz="2000" b="1">
                <a:solidFill>
                  <a:srgbClr val="FF0000"/>
                </a:solidFill>
                <a:latin typeface="Courier New" pitchFamily="49" charset="0"/>
              </a:rPr>
              <a:t> unitRef</a:t>
            </a:r>
            <a:r>
              <a:rPr lang="en-US" sz="2000" b="1">
                <a:solidFill>
                  <a:srgbClr val="0000FF"/>
                </a:solidFill>
                <a:latin typeface="Courier New" pitchFamily="49" charset="0"/>
              </a:rPr>
              <a:t>="</a:t>
            </a:r>
            <a:r>
              <a:rPr lang="en-US" sz="2000" b="1">
                <a:solidFill>
                  <a:srgbClr val="000000"/>
                </a:solidFill>
                <a:latin typeface="Courier New" pitchFamily="49" charset="0"/>
              </a:rPr>
              <a:t>eur</a:t>
            </a:r>
            <a:r>
              <a:rPr lang="en-US" sz="2000" b="1">
                <a:solidFill>
                  <a:srgbClr val="0000FF"/>
                </a:solidFill>
                <a:latin typeface="Courier New" pitchFamily="49" charset="0"/>
              </a:rPr>
              <a:t>"&gt;</a:t>
            </a:r>
            <a:r>
              <a:rPr lang="en-US" sz="2000" b="1">
                <a:solidFill>
                  <a:srgbClr val="000000"/>
                </a:solidFill>
                <a:latin typeface="Courier New" pitchFamily="49" charset="0"/>
              </a:rPr>
              <a:t>81650000</a:t>
            </a:r>
            <a:r>
              <a:rPr lang="en-US" sz="2000" b="1">
                <a:solidFill>
                  <a:srgbClr val="0000FF"/>
                </a:solidFill>
                <a:latin typeface="Courier New" pitchFamily="49" charset="0"/>
              </a:rPr>
              <a:t>&lt;/</a:t>
            </a:r>
            <a:r>
              <a:rPr lang="en-US" sz="2000" b="1">
                <a:solidFill>
                  <a:srgbClr val="800000"/>
                </a:solidFill>
                <a:latin typeface="Courier New" pitchFamily="49" charset="0"/>
              </a:rPr>
              <a:t>ifrs-gp:RevenueByFunction</a:t>
            </a:r>
            <a:r>
              <a:rPr lang="en-US" sz="2000" b="1">
                <a:solidFill>
                  <a:srgbClr val="0000FF"/>
                </a:solidFill>
                <a:latin typeface="Courier New" pitchFamily="49" charset="0"/>
              </a:rPr>
              <a:t>&gt;</a:t>
            </a:r>
            <a:endParaRPr lang="en-US" sz="2000" b="1">
              <a:solidFill>
                <a:srgbClr val="000000"/>
              </a:solidFill>
              <a:latin typeface="Courier New" pitchFamily="49" charset="0"/>
            </a:endParaRPr>
          </a:p>
          <a:p>
            <a:pPr eaLnBrk="1" hangingPunct="1"/>
            <a:endParaRPr lang="en-US" sz="2000" b="1">
              <a:solidFill>
                <a:srgbClr val="000000"/>
              </a:solidFill>
              <a:latin typeface="Courier New" pitchFamily="49" charset="0"/>
            </a:endParaRPr>
          </a:p>
          <a:p>
            <a:pPr eaLnBrk="1" hangingPunct="1"/>
            <a:r>
              <a:rPr lang="en-US" sz="2000" b="1">
                <a:solidFill>
                  <a:srgbClr val="0000FF"/>
                </a:solidFill>
                <a:latin typeface="Courier New" pitchFamily="49" charset="0"/>
              </a:rPr>
              <a:t>&lt;</a:t>
            </a:r>
            <a:r>
              <a:rPr lang="en-US" sz="2000" b="1">
                <a:solidFill>
                  <a:srgbClr val="800000"/>
                </a:solidFill>
                <a:latin typeface="Courier New" pitchFamily="49" charset="0"/>
              </a:rPr>
              <a:t>context</a:t>
            </a:r>
            <a:r>
              <a:rPr lang="en-US" sz="2000" b="1">
                <a:solidFill>
                  <a:srgbClr val="FF0000"/>
                </a:solidFill>
                <a:latin typeface="Courier New" pitchFamily="49" charset="0"/>
              </a:rPr>
              <a:t> id</a:t>
            </a:r>
            <a:r>
              <a:rPr lang="en-US" sz="2000" b="1">
                <a:solidFill>
                  <a:srgbClr val="0000FF"/>
                </a:solidFill>
                <a:latin typeface="Courier New" pitchFamily="49" charset="0"/>
              </a:rPr>
              <a:t>="</a:t>
            </a:r>
            <a:r>
              <a:rPr lang="en-US" sz="2000" b="1">
                <a:solidFill>
                  <a:srgbClr val="000000"/>
                </a:solidFill>
                <a:latin typeface="Courier New" pitchFamily="49" charset="0"/>
              </a:rPr>
              <a:t>organicjuices02p</a:t>
            </a:r>
            <a:r>
              <a:rPr lang="en-US" sz="2000" b="1">
                <a:solidFill>
                  <a:srgbClr val="0000FF"/>
                </a:solidFill>
                <a:latin typeface="Courier New" pitchFamily="49" charset="0"/>
              </a:rPr>
              <a:t>"&gt;</a:t>
            </a:r>
            <a:endParaRPr lang="en-US" sz="2000" b="1">
              <a:solidFill>
                <a:srgbClr val="000000"/>
              </a:solidFill>
              <a:latin typeface="Courier New" pitchFamily="49" charset="0"/>
            </a:endParaRPr>
          </a:p>
          <a:p>
            <a:pPr eaLnBrk="1" hangingPunct="1"/>
            <a:r>
              <a:rPr lang="en-US" sz="2000" b="1">
                <a:solidFill>
                  <a:srgbClr val="000000"/>
                </a:solidFill>
                <a:latin typeface="Courier New" pitchFamily="49" charset="0"/>
              </a:rPr>
              <a:t> </a:t>
            </a:r>
            <a:r>
              <a:rPr lang="en-US" sz="2000" b="1">
                <a:solidFill>
                  <a:srgbClr val="0000FF"/>
                </a:solidFill>
                <a:latin typeface="Courier New" pitchFamily="49" charset="0"/>
              </a:rPr>
              <a:t>&lt;</a:t>
            </a:r>
            <a:r>
              <a:rPr lang="en-US" sz="2000" b="1">
                <a:solidFill>
                  <a:srgbClr val="800000"/>
                </a:solidFill>
                <a:latin typeface="Courier New" pitchFamily="49" charset="0"/>
              </a:rPr>
              <a:t>entity</a:t>
            </a:r>
            <a:r>
              <a:rPr lang="en-US" sz="2000" b="1">
                <a:solidFill>
                  <a:srgbClr val="0000FF"/>
                </a:solidFill>
                <a:latin typeface="Courier New" pitchFamily="49" charset="0"/>
              </a:rPr>
              <a:t>&gt;</a:t>
            </a:r>
            <a:endParaRPr lang="en-US" sz="2000" b="1">
              <a:solidFill>
                <a:srgbClr val="000000"/>
              </a:solidFill>
              <a:latin typeface="Courier New" pitchFamily="49" charset="0"/>
            </a:endParaRPr>
          </a:p>
          <a:p>
            <a:pPr eaLnBrk="1" hangingPunct="1"/>
            <a:r>
              <a:rPr lang="en-US" sz="2000" b="1">
                <a:solidFill>
                  <a:srgbClr val="000000"/>
                </a:solidFill>
                <a:latin typeface="Courier New" pitchFamily="49" charset="0"/>
              </a:rPr>
              <a:t>   </a:t>
            </a:r>
            <a:r>
              <a:rPr lang="en-US" sz="2000" b="1">
                <a:solidFill>
                  <a:srgbClr val="0000FF"/>
                </a:solidFill>
                <a:latin typeface="Courier New" pitchFamily="49" charset="0"/>
              </a:rPr>
              <a:t>&lt;</a:t>
            </a:r>
            <a:r>
              <a:rPr lang="en-US" sz="2000" b="1">
                <a:solidFill>
                  <a:srgbClr val="800000"/>
                </a:solidFill>
                <a:latin typeface="Courier New" pitchFamily="49" charset="0"/>
              </a:rPr>
              <a:t>identifier</a:t>
            </a:r>
            <a:r>
              <a:rPr lang="en-US" sz="2000" b="1">
                <a:solidFill>
                  <a:srgbClr val="FF0000"/>
                </a:solidFill>
                <a:latin typeface="Courier New" pitchFamily="49" charset="0"/>
              </a:rPr>
              <a:t> scheme</a:t>
            </a:r>
            <a:r>
              <a:rPr lang="en-US" sz="2000" b="1">
                <a:solidFill>
                  <a:srgbClr val="0000FF"/>
                </a:solidFill>
                <a:latin typeface="Courier New" pitchFamily="49" charset="0"/>
              </a:rPr>
              <a:t>="</a:t>
            </a:r>
            <a:r>
              <a:rPr lang="en-US" sz="2000" b="1">
                <a:solidFill>
                  <a:srgbClr val="000000"/>
                </a:solidFill>
                <a:latin typeface="Courier New" pitchFamily="49" charset="0"/>
              </a:rPr>
              <a:t>dns:domain</a:t>
            </a:r>
            <a:r>
              <a:rPr lang="en-US" sz="2000" b="1">
                <a:solidFill>
                  <a:srgbClr val="0000FF"/>
                </a:solidFill>
                <a:latin typeface="Courier New" pitchFamily="49" charset="0"/>
              </a:rPr>
              <a:t>"&gt;</a:t>
            </a:r>
            <a:r>
              <a:rPr lang="en-US" sz="2000" b="1">
                <a:solidFill>
                  <a:srgbClr val="000000"/>
                </a:solidFill>
                <a:latin typeface="Courier New" pitchFamily="49" charset="0"/>
              </a:rPr>
              <a:t>knz.com</a:t>
            </a:r>
            <a:r>
              <a:rPr lang="en-US" sz="2000" b="1">
                <a:solidFill>
                  <a:srgbClr val="0000FF"/>
                </a:solidFill>
                <a:latin typeface="Courier New" pitchFamily="49" charset="0"/>
              </a:rPr>
              <a:t>&lt;/</a:t>
            </a:r>
            <a:r>
              <a:rPr lang="en-US" sz="2000" b="1">
                <a:solidFill>
                  <a:srgbClr val="800000"/>
                </a:solidFill>
                <a:latin typeface="Courier New" pitchFamily="49" charset="0"/>
              </a:rPr>
              <a:t>identifier</a:t>
            </a:r>
            <a:r>
              <a:rPr lang="en-US" sz="2000" b="1">
                <a:solidFill>
                  <a:srgbClr val="0000FF"/>
                </a:solidFill>
                <a:latin typeface="Courier New" pitchFamily="49" charset="0"/>
              </a:rPr>
              <a:t>&gt;</a:t>
            </a:r>
            <a:endParaRPr lang="en-US" sz="2000" b="1">
              <a:solidFill>
                <a:srgbClr val="000000"/>
              </a:solidFill>
              <a:latin typeface="Courier New" pitchFamily="49" charset="0"/>
            </a:endParaRPr>
          </a:p>
          <a:p>
            <a:pPr eaLnBrk="1" hangingPunct="1"/>
            <a:r>
              <a:rPr lang="en-US" sz="2000" b="1">
                <a:solidFill>
                  <a:srgbClr val="000000"/>
                </a:solidFill>
                <a:latin typeface="Courier New" pitchFamily="49" charset="0"/>
              </a:rPr>
              <a:t>   </a:t>
            </a:r>
            <a:r>
              <a:rPr lang="en-US" sz="2000" b="1">
                <a:solidFill>
                  <a:srgbClr val="0000FF"/>
                </a:solidFill>
                <a:latin typeface="Courier New" pitchFamily="49" charset="0"/>
              </a:rPr>
              <a:t>&lt;</a:t>
            </a:r>
            <a:r>
              <a:rPr lang="en-US" sz="2000" b="1">
                <a:solidFill>
                  <a:srgbClr val="800000"/>
                </a:solidFill>
                <a:latin typeface="Courier New" pitchFamily="49" charset="0"/>
              </a:rPr>
              <a:t>segment</a:t>
            </a:r>
            <a:r>
              <a:rPr lang="en-US" sz="2000" b="1">
                <a:solidFill>
                  <a:srgbClr val="0000FF"/>
                </a:solidFill>
                <a:latin typeface="Courier New" pitchFamily="49" charset="0"/>
              </a:rPr>
              <a:t>&gt;</a:t>
            </a:r>
            <a:endParaRPr lang="en-US" sz="2000" b="1">
              <a:solidFill>
                <a:srgbClr val="000000"/>
              </a:solidFill>
              <a:latin typeface="Courier New" pitchFamily="49" charset="0"/>
            </a:endParaRPr>
          </a:p>
          <a:p>
            <a:pPr eaLnBrk="1" hangingPunct="1"/>
            <a:r>
              <a:rPr lang="en-US" sz="2000" b="1">
                <a:solidFill>
                  <a:srgbClr val="000000"/>
                </a:solidFill>
                <a:latin typeface="Courier New" pitchFamily="49" charset="0"/>
              </a:rPr>
              <a:t>     </a:t>
            </a:r>
            <a:r>
              <a:rPr lang="en-US" sz="2000" b="1">
                <a:solidFill>
                  <a:srgbClr val="0000FF"/>
                </a:solidFill>
                <a:latin typeface="Courier New" pitchFamily="49" charset="0"/>
              </a:rPr>
              <a:t>&lt;</a:t>
            </a:r>
            <a:r>
              <a:rPr lang="en-US" sz="2000" b="1">
                <a:solidFill>
                  <a:srgbClr val="800000"/>
                </a:solidFill>
                <a:latin typeface="Courier New" pitchFamily="49" charset="0"/>
              </a:rPr>
              <a:t>dim:member</a:t>
            </a:r>
            <a:r>
              <a:rPr lang="en-US" sz="2000" b="1">
                <a:solidFill>
                  <a:srgbClr val="0000FF"/>
                </a:solidFill>
                <a:latin typeface="Courier New" pitchFamily="49" charset="0"/>
              </a:rPr>
              <a:t>&gt;</a:t>
            </a:r>
            <a:r>
              <a:rPr lang="en-US" sz="2000" b="1">
                <a:solidFill>
                  <a:srgbClr val="000000"/>
                </a:solidFill>
                <a:latin typeface="Courier New" pitchFamily="49" charset="0"/>
              </a:rPr>
              <a:t>knz-prd:OrganicJuices</a:t>
            </a:r>
            <a:r>
              <a:rPr lang="en-US" sz="2000" b="1">
                <a:solidFill>
                  <a:srgbClr val="0000FF"/>
                </a:solidFill>
                <a:latin typeface="Courier New" pitchFamily="49" charset="0"/>
              </a:rPr>
              <a:t>&lt;/</a:t>
            </a:r>
            <a:r>
              <a:rPr lang="en-US" sz="2000" b="1">
                <a:solidFill>
                  <a:srgbClr val="800000"/>
                </a:solidFill>
                <a:latin typeface="Courier New" pitchFamily="49" charset="0"/>
              </a:rPr>
              <a:t>dim:member</a:t>
            </a:r>
            <a:r>
              <a:rPr lang="en-US" sz="2000" b="1">
                <a:solidFill>
                  <a:srgbClr val="0000FF"/>
                </a:solidFill>
                <a:latin typeface="Courier New" pitchFamily="49" charset="0"/>
              </a:rPr>
              <a:t>&gt;</a:t>
            </a:r>
            <a:endParaRPr lang="en-US" sz="2000" b="1">
              <a:solidFill>
                <a:srgbClr val="000000"/>
              </a:solidFill>
              <a:latin typeface="Courier New" pitchFamily="49" charset="0"/>
            </a:endParaRPr>
          </a:p>
          <a:p>
            <a:pPr eaLnBrk="1" hangingPunct="1"/>
            <a:r>
              <a:rPr lang="en-US" sz="2000" b="1">
                <a:solidFill>
                  <a:srgbClr val="000000"/>
                </a:solidFill>
                <a:latin typeface="Courier New" pitchFamily="49" charset="0"/>
              </a:rPr>
              <a:t>   </a:t>
            </a:r>
            <a:r>
              <a:rPr lang="en-US" sz="2000" b="1">
                <a:solidFill>
                  <a:srgbClr val="0000FF"/>
                </a:solidFill>
                <a:latin typeface="Courier New" pitchFamily="49" charset="0"/>
              </a:rPr>
              <a:t>&lt;/</a:t>
            </a:r>
            <a:r>
              <a:rPr lang="en-US" sz="2000" b="1">
                <a:solidFill>
                  <a:srgbClr val="800000"/>
                </a:solidFill>
                <a:latin typeface="Courier New" pitchFamily="49" charset="0"/>
              </a:rPr>
              <a:t>segment</a:t>
            </a:r>
            <a:r>
              <a:rPr lang="en-US" sz="2000" b="1">
                <a:solidFill>
                  <a:srgbClr val="0000FF"/>
                </a:solidFill>
                <a:latin typeface="Courier New" pitchFamily="49" charset="0"/>
              </a:rPr>
              <a:t>&gt;</a:t>
            </a:r>
            <a:endParaRPr lang="en-US" sz="2000" b="1">
              <a:solidFill>
                <a:srgbClr val="000000"/>
              </a:solidFill>
              <a:latin typeface="Courier New" pitchFamily="49" charset="0"/>
            </a:endParaRPr>
          </a:p>
          <a:p>
            <a:pPr eaLnBrk="1" hangingPunct="1"/>
            <a:r>
              <a:rPr lang="en-US" sz="2000" b="1">
                <a:solidFill>
                  <a:srgbClr val="000000"/>
                </a:solidFill>
                <a:latin typeface="Courier New" pitchFamily="49" charset="0"/>
              </a:rPr>
              <a:t> </a:t>
            </a:r>
            <a:r>
              <a:rPr lang="en-US" sz="2000" b="1">
                <a:solidFill>
                  <a:srgbClr val="0000FF"/>
                </a:solidFill>
                <a:latin typeface="Courier New" pitchFamily="49" charset="0"/>
              </a:rPr>
              <a:t>&lt;/</a:t>
            </a:r>
            <a:r>
              <a:rPr lang="en-US" sz="2000" b="1">
                <a:solidFill>
                  <a:srgbClr val="800000"/>
                </a:solidFill>
                <a:latin typeface="Courier New" pitchFamily="49" charset="0"/>
              </a:rPr>
              <a:t>entity</a:t>
            </a:r>
            <a:r>
              <a:rPr lang="en-US" sz="2000" b="1">
                <a:solidFill>
                  <a:srgbClr val="0000FF"/>
                </a:solidFill>
                <a:latin typeface="Courier New" pitchFamily="49" charset="0"/>
              </a:rPr>
              <a:t>&gt;</a:t>
            </a:r>
            <a:endParaRPr lang="en-US" sz="2000" b="1">
              <a:solidFill>
                <a:srgbClr val="000000"/>
              </a:solidFill>
              <a:latin typeface="Courier New" pitchFamily="49" charset="0"/>
            </a:endParaRPr>
          </a:p>
          <a:p>
            <a:pPr eaLnBrk="1" hangingPunct="1"/>
            <a:r>
              <a:rPr lang="en-US" sz="2000" b="1">
                <a:solidFill>
                  <a:srgbClr val="000000"/>
                </a:solidFill>
                <a:latin typeface="Courier New" pitchFamily="49" charset="0"/>
              </a:rPr>
              <a:t> </a:t>
            </a:r>
            <a:r>
              <a:rPr lang="en-US" sz="2000" b="1">
                <a:solidFill>
                  <a:srgbClr val="0000FF"/>
                </a:solidFill>
                <a:latin typeface="Courier New" pitchFamily="49" charset="0"/>
              </a:rPr>
              <a:t>&lt;</a:t>
            </a:r>
            <a:r>
              <a:rPr lang="en-US" sz="2000" b="1">
                <a:solidFill>
                  <a:srgbClr val="800000"/>
                </a:solidFill>
                <a:latin typeface="Courier New" pitchFamily="49" charset="0"/>
              </a:rPr>
              <a:t>period</a:t>
            </a:r>
            <a:r>
              <a:rPr lang="en-US" sz="2000" b="1">
                <a:solidFill>
                  <a:srgbClr val="0000FF"/>
                </a:solidFill>
                <a:latin typeface="Courier New" pitchFamily="49" charset="0"/>
              </a:rPr>
              <a:t>&gt;</a:t>
            </a:r>
            <a:endParaRPr lang="en-US" sz="2000" b="1">
              <a:solidFill>
                <a:srgbClr val="000000"/>
              </a:solidFill>
              <a:latin typeface="Courier New" pitchFamily="49" charset="0"/>
            </a:endParaRPr>
          </a:p>
          <a:p>
            <a:pPr eaLnBrk="1" hangingPunct="1"/>
            <a:r>
              <a:rPr lang="en-US" sz="2000" b="1">
                <a:solidFill>
                  <a:srgbClr val="000000"/>
                </a:solidFill>
                <a:latin typeface="Courier New" pitchFamily="49" charset="0"/>
              </a:rPr>
              <a:t>   </a:t>
            </a:r>
            <a:r>
              <a:rPr lang="en-US" sz="2000" b="1">
                <a:solidFill>
                  <a:srgbClr val="0000FF"/>
                </a:solidFill>
                <a:latin typeface="Courier New" pitchFamily="49" charset="0"/>
              </a:rPr>
              <a:t>&lt;</a:t>
            </a:r>
            <a:r>
              <a:rPr lang="en-US" sz="2000" b="1">
                <a:solidFill>
                  <a:srgbClr val="800000"/>
                </a:solidFill>
                <a:latin typeface="Courier New" pitchFamily="49" charset="0"/>
              </a:rPr>
              <a:t>startDate</a:t>
            </a:r>
            <a:r>
              <a:rPr lang="en-US" sz="2000" b="1">
                <a:solidFill>
                  <a:srgbClr val="0000FF"/>
                </a:solidFill>
                <a:latin typeface="Courier New" pitchFamily="49" charset="0"/>
              </a:rPr>
              <a:t>&gt;</a:t>
            </a:r>
            <a:r>
              <a:rPr lang="en-US" sz="2000" b="1">
                <a:solidFill>
                  <a:srgbClr val="000000"/>
                </a:solidFill>
                <a:latin typeface="Courier New" pitchFamily="49" charset="0"/>
              </a:rPr>
              <a:t>2002-01-01</a:t>
            </a:r>
            <a:r>
              <a:rPr lang="en-US" sz="2000" b="1">
                <a:solidFill>
                  <a:srgbClr val="0000FF"/>
                </a:solidFill>
                <a:latin typeface="Courier New" pitchFamily="49" charset="0"/>
              </a:rPr>
              <a:t>&lt;/</a:t>
            </a:r>
            <a:r>
              <a:rPr lang="en-US" sz="2000" b="1">
                <a:solidFill>
                  <a:srgbClr val="800000"/>
                </a:solidFill>
                <a:latin typeface="Courier New" pitchFamily="49" charset="0"/>
              </a:rPr>
              <a:t>startDate</a:t>
            </a:r>
            <a:r>
              <a:rPr lang="en-US" sz="2000" b="1">
                <a:solidFill>
                  <a:srgbClr val="0000FF"/>
                </a:solidFill>
                <a:latin typeface="Courier New" pitchFamily="49" charset="0"/>
              </a:rPr>
              <a:t>&gt;</a:t>
            </a:r>
            <a:endParaRPr lang="en-US" sz="2000" b="1">
              <a:solidFill>
                <a:srgbClr val="000000"/>
              </a:solidFill>
              <a:latin typeface="Courier New" pitchFamily="49" charset="0"/>
            </a:endParaRPr>
          </a:p>
          <a:p>
            <a:pPr eaLnBrk="1" hangingPunct="1"/>
            <a:r>
              <a:rPr lang="en-US" sz="2000" b="1">
                <a:solidFill>
                  <a:srgbClr val="000000"/>
                </a:solidFill>
                <a:latin typeface="Courier New" pitchFamily="49" charset="0"/>
              </a:rPr>
              <a:t>   </a:t>
            </a:r>
            <a:r>
              <a:rPr lang="en-US" sz="2000" b="1">
                <a:solidFill>
                  <a:srgbClr val="0000FF"/>
                </a:solidFill>
                <a:latin typeface="Courier New" pitchFamily="49" charset="0"/>
              </a:rPr>
              <a:t>&lt;</a:t>
            </a:r>
            <a:r>
              <a:rPr lang="en-US" sz="2000" b="1">
                <a:solidFill>
                  <a:srgbClr val="800000"/>
                </a:solidFill>
                <a:latin typeface="Courier New" pitchFamily="49" charset="0"/>
              </a:rPr>
              <a:t>endDate</a:t>
            </a:r>
            <a:r>
              <a:rPr lang="en-US" sz="2000" b="1">
                <a:solidFill>
                  <a:srgbClr val="0000FF"/>
                </a:solidFill>
                <a:latin typeface="Courier New" pitchFamily="49" charset="0"/>
              </a:rPr>
              <a:t>&gt;</a:t>
            </a:r>
            <a:r>
              <a:rPr lang="en-US" sz="2000" b="1">
                <a:solidFill>
                  <a:srgbClr val="000000"/>
                </a:solidFill>
                <a:latin typeface="Courier New" pitchFamily="49" charset="0"/>
              </a:rPr>
              <a:t>2002-12-31</a:t>
            </a:r>
            <a:r>
              <a:rPr lang="en-US" sz="2000" b="1">
                <a:solidFill>
                  <a:srgbClr val="0000FF"/>
                </a:solidFill>
                <a:latin typeface="Courier New" pitchFamily="49" charset="0"/>
              </a:rPr>
              <a:t>&lt;/</a:t>
            </a:r>
            <a:r>
              <a:rPr lang="en-US" sz="2000" b="1">
                <a:solidFill>
                  <a:srgbClr val="800000"/>
                </a:solidFill>
                <a:latin typeface="Courier New" pitchFamily="49" charset="0"/>
              </a:rPr>
              <a:t>endDate</a:t>
            </a:r>
            <a:r>
              <a:rPr lang="en-US" sz="2000" b="1">
                <a:solidFill>
                  <a:srgbClr val="0000FF"/>
                </a:solidFill>
                <a:latin typeface="Courier New" pitchFamily="49" charset="0"/>
              </a:rPr>
              <a:t>&gt;</a:t>
            </a:r>
            <a:endParaRPr lang="en-US" sz="2000" b="1">
              <a:solidFill>
                <a:srgbClr val="000000"/>
              </a:solidFill>
              <a:latin typeface="Courier New" pitchFamily="49" charset="0"/>
            </a:endParaRPr>
          </a:p>
          <a:p>
            <a:pPr eaLnBrk="1" hangingPunct="1"/>
            <a:r>
              <a:rPr lang="en-US" sz="2000" b="1">
                <a:solidFill>
                  <a:srgbClr val="000000"/>
                </a:solidFill>
                <a:latin typeface="Courier New" pitchFamily="49" charset="0"/>
              </a:rPr>
              <a:t> </a:t>
            </a:r>
            <a:r>
              <a:rPr lang="en-US" sz="2000" b="1">
                <a:solidFill>
                  <a:srgbClr val="0000FF"/>
                </a:solidFill>
                <a:latin typeface="Courier New" pitchFamily="49" charset="0"/>
              </a:rPr>
              <a:t>&lt;/</a:t>
            </a:r>
            <a:r>
              <a:rPr lang="en-US" sz="2000" b="1">
                <a:solidFill>
                  <a:srgbClr val="800000"/>
                </a:solidFill>
                <a:latin typeface="Courier New" pitchFamily="49" charset="0"/>
              </a:rPr>
              <a:t>period</a:t>
            </a:r>
            <a:r>
              <a:rPr lang="en-US" sz="2000" b="1">
                <a:solidFill>
                  <a:srgbClr val="0000FF"/>
                </a:solidFill>
                <a:latin typeface="Courier New" pitchFamily="49" charset="0"/>
              </a:rPr>
              <a:t>&gt;</a:t>
            </a:r>
            <a:endParaRPr lang="en-US" sz="2000" b="1">
              <a:solidFill>
                <a:srgbClr val="000000"/>
              </a:solidFill>
              <a:latin typeface="Courier New" pitchFamily="49" charset="0"/>
            </a:endParaRPr>
          </a:p>
          <a:p>
            <a:pPr eaLnBrk="1" hangingPunct="1"/>
            <a:r>
              <a:rPr lang="en-US" sz="2000" b="1">
                <a:solidFill>
                  <a:srgbClr val="0000FF"/>
                </a:solidFill>
                <a:latin typeface="Courier New" pitchFamily="49" charset="0"/>
              </a:rPr>
              <a:t>&lt;/</a:t>
            </a:r>
            <a:r>
              <a:rPr lang="en-US" sz="2000" b="1">
                <a:solidFill>
                  <a:srgbClr val="800000"/>
                </a:solidFill>
                <a:latin typeface="Courier New" pitchFamily="49" charset="0"/>
              </a:rPr>
              <a:t>context</a:t>
            </a:r>
            <a:r>
              <a:rPr lang="en-US" sz="2000" b="1">
                <a:solidFill>
                  <a:srgbClr val="0000FF"/>
                </a:solidFill>
                <a:latin typeface="Courier New" pitchFamily="49" charset="0"/>
              </a:rPr>
              <a:t>&gt;</a:t>
            </a:r>
            <a:endParaRPr lang="en-GB" sz="2000" b="1">
              <a:solidFill>
                <a:srgbClr val="0000FF"/>
              </a:solidFill>
              <a:latin typeface="Courier New" pitchFamily="49" charset="0"/>
            </a:endParaRPr>
          </a:p>
        </p:txBody>
      </p:sp>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2" name="Rectangle 2"/>
          <p:cNvSpPr>
            <a:spLocks noChangeArrowheads="1"/>
          </p:cNvSpPr>
          <p:nvPr/>
        </p:nvSpPr>
        <p:spPr bwMode="auto">
          <a:xfrm>
            <a:off x="2843213" y="4076700"/>
            <a:ext cx="1728787" cy="360363"/>
          </a:xfrm>
          <a:prstGeom prst="rect">
            <a:avLst/>
          </a:prstGeom>
          <a:solidFill>
            <a:srgbClr val="FFFF00"/>
          </a:solidFill>
          <a:ln w="9525">
            <a:noFill/>
            <a:miter lim="800000"/>
            <a:headEnd/>
            <a:tailEnd/>
          </a:ln>
          <a:effectLst/>
        </p:spPr>
        <p:txBody>
          <a:bodyPr anchor="ctr">
            <a:spAutoFit/>
          </a:bodyPr>
          <a:lstStyle/>
          <a:p>
            <a:endParaRPr lang="en-US"/>
          </a:p>
        </p:txBody>
      </p:sp>
      <p:sp>
        <p:nvSpPr>
          <p:cNvPr id="599043" name="Rectangle 3"/>
          <p:cNvSpPr>
            <a:spLocks noChangeArrowheads="1"/>
          </p:cNvSpPr>
          <p:nvPr/>
        </p:nvSpPr>
        <p:spPr bwMode="auto">
          <a:xfrm>
            <a:off x="2843213" y="3716338"/>
            <a:ext cx="3241675" cy="360362"/>
          </a:xfrm>
          <a:prstGeom prst="rect">
            <a:avLst/>
          </a:prstGeom>
          <a:solidFill>
            <a:srgbClr val="FFFF00"/>
          </a:solidFill>
          <a:ln w="9525">
            <a:noFill/>
            <a:miter lim="800000"/>
            <a:headEnd/>
            <a:tailEnd/>
          </a:ln>
          <a:effectLst/>
        </p:spPr>
        <p:txBody>
          <a:bodyPr anchor="ctr">
            <a:spAutoFit/>
          </a:bodyPr>
          <a:lstStyle/>
          <a:p>
            <a:endParaRPr lang="en-US"/>
          </a:p>
        </p:txBody>
      </p:sp>
      <p:sp>
        <p:nvSpPr>
          <p:cNvPr id="599044" name="Rectangle 4"/>
          <p:cNvSpPr>
            <a:spLocks noGrp="1" noChangeArrowheads="1"/>
          </p:cNvSpPr>
          <p:nvPr>
            <p:ph type="title"/>
          </p:nvPr>
        </p:nvSpPr>
        <p:spPr/>
        <p:txBody>
          <a:bodyPr/>
          <a:lstStyle/>
          <a:p>
            <a:r>
              <a:rPr lang="en-GB"/>
              <a:t>Sample Fact and Context</a:t>
            </a:r>
            <a:br>
              <a:rPr lang="en-GB"/>
            </a:br>
            <a:r>
              <a:rPr lang="en-GB" sz="2800"/>
              <a:t>(segmental and geographic dimensions)</a:t>
            </a:r>
          </a:p>
        </p:txBody>
      </p:sp>
      <p:sp>
        <p:nvSpPr>
          <p:cNvPr id="599045" name="Text Box 5"/>
          <p:cNvSpPr txBox="1">
            <a:spLocks noChangeArrowheads="1"/>
          </p:cNvSpPr>
          <p:nvPr/>
        </p:nvSpPr>
        <p:spPr bwMode="auto">
          <a:xfrm>
            <a:off x="179388" y="1268413"/>
            <a:ext cx="8785225" cy="5273675"/>
          </a:xfrm>
          <a:prstGeom prst="rect">
            <a:avLst/>
          </a:prstGeom>
          <a:noFill/>
          <a:ln w="9525">
            <a:noFill/>
            <a:miter lim="800000"/>
            <a:headEnd/>
            <a:tailEnd/>
          </a:ln>
          <a:effectLst/>
        </p:spPr>
        <p:txBody>
          <a:bodyPr>
            <a:spAutoFit/>
          </a:bodyPr>
          <a:lstStyle/>
          <a:p>
            <a:pPr eaLnBrk="1" hangingPunct="1"/>
            <a:r>
              <a:rPr lang="en-US" sz="2000" b="1">
                <a:solidFill>
                  <a:srgbClr val="0000FF"/>
                </a:solidFill>
                <a:latin typeface="Courier New" pitchFamily="49" charset="0"/>
              </a:rPr>
              <a:t>&lt;</a:t>
            </a:r>
            <a:r>
              <a:rPr lang="en-US" sz="2000" b="1">
                <a:solidFill>
                  <a:srgbClr val="800000"/>
                </a:solidFill>
                <a:latin typeface="Courier New" pitchFamily="49" charset="0"/>
              </a:rPr>
              <a:t>ifrs-gp:RevenueByFunction</a:t>
            </a:r>
            <a:endParaRPr lang="en-US" sz="2000" b="1">
              <a:solidFill>
                <a:srgbClr val="FF0000"/>
              </a:solidFill>
              <a:latin typeface="Courier New" pitchFamily="49" charset="0"/>
            </a:endParaRPr>
          </a:p>
          <a:p>
            <a:pPr eaLnBrk="1" hangingPunct="1"/>
            <a:r>
              <a:rPr lang="en-US" sz="2000" b="1">
                <a:solidFill>
                  <a:srgbClr val="FF0000"/>
                </a:solidFill>
                <a:latin typeface="Courier New" pitchFamily="49" charset="0"/>
              </a:rPr>
              <a:t> decimals</a:t>
            </a:r>
            <a:r>
              <a:rPr lang="en-US" sz="2000" b="1">
                <a:solidFill>
                  <a:srgbClr val="0000FF"/>
                </a:solidFill>
                <a:latin typeface="Courier New" pitchFamily="49" charset="0"/>
              </a:rPr>
              <a:t>=</a:t>
            </a:r>
            <a:r>
              <a:rPr lang="en-US" sz="2000" b="1">
                <a:solidFill>
                  <a:srgbClr val="FF0000"/>
                </a:solidFill>
                <a:latin typeface="Courier New" pitchFamily="49" charset="0"/>
              </a:rPr>
              <a:t>"-3" contextRef</a:t>
            </a:r>
            <a:r>
              <a:rPr lang="en-US" sz="2000" b="1">
                <a:solidFill>
                  <a:srgbClr val="0000FF"/>
                </a:solidFill>
                <a:latin typeface="Courier New" pitchFamily="49" charset="0"/>
              </a:rPr>
              <a:t>="</a:t>
            </a:r>
            <a:r>
              <a:rPr lang="en-US" sz="2000" b="1">
                <a:solidFill>
                  <a:srgbClr val="000000"/>
                </a:solidFill>
                <a:latin typeface="Courier New" pitchFamily="49" charset="0"/>
              </a:rPr>
              <a:t>organicjuicesgermany02p</a:t>
            </a:r>
            <a:r>
              <a:rPr lang="en-US" sz="2000" b="1">
                <a:solidFill>
                  <a:srgbClr val="0000FF"/>
                </a:solidFill>
                <a:latin typeface="Courier New" pitchFamily="49" charset="0"/>
              </a:rPr>
              <a:t>"</a:t>
            </a:r>
            <a:r>
              <a:rPr lang="en-US" sz="2000" b="1">
                <a:solidFill>
                  <a:srgbClr val="FF0000"/>
                </a:solidFill>
                <a:latin typeface="Courier New" pitchFamily="49" charset="0"/>
              </a:rPr>
              <a:t>    </a:t>
            </a:r>
          </a:p>
          <a:p>
            <a:pPr eaLnBrk="1" hangingPunct="1"/>
            <a:r>
              <a:rPr lang="en-US" sz="2000" b="1">
                <a:solidFill>
                  <a:srgbClr val="FF0000"/>
                </a:solidFill>
                <a:latin typeface="Courier New" pitchFamily="49" charset="0"/>
              </a:rPr>
              <a:t> unitRef</a:t>
            </a:r>
            <a:r>
              <a:rPr lang="en-US" sz="2000" b="1">
                <a:solidFill>
                  <a:srgbClr val="0000FF"/>
                </a:solidFill>
                <a:latin typeface="Courier New" pitchFamily="49" charset="0"/>
              </a:rPr>
              <a:t>="</a:t>
            </a:r>
            <a:r>
              <a:rPr lang="en-US" sz="2000" b="1">
                <a:solidFill>
                  <a:srgbClr val="000000"/>
                </a:solidFill>
                <a:latin typeface="Courier New" pitchFamily="49" charset="0"/>
              </a:rPr>
              <a:t>eur</a:t>
            </a:r>
            <a:r>
              <a:rPr lang="en-US" sz="2000" b="1">
                <a:solidFill>
                  <a:srgbClr val="0000FF"/>
                </a:solidFill>
                <a:latin typeface="Courier New" pitchFamily="49" charset="0"/>
              </a:rPr>
              <a:t>"&gt;</a:t>
            </a:r>
            <a:r>
              <a:rPr lang="en-US" sz="2000" b="1">
                <a:solidFill>
                  <a:srgbClr val="000000"/>
                </a:solidFill>
                <a:latin typeface="Courier New" pitchFamily="49" charset="0"/>
              </a:rPr>
              <a:t>3220000</a:t>
            </a:r>
            <a:r>
              <a:rPr lang="en-US" sz="2000" b="1">
                <a:solidFill>
                  <a:srgbClr val="0000FF"/>
                </a:solidFill>
                <a:latin typeface="Courier New" pitchFamily="49" charset="0"/>
              </a:rPr>
              <a:t>&lt;/</a:t>
            </a:r>
            <a:r>
              <a:rPr lang="en-US" sz="2000" b="1">
                <a:solidFill>
                  <a:srgbClr val="800000"/>
                </a:solidFill>
                <a:latin typeface="Courier New" pitchFamily="49" charset="0"/>
              </a:rPr>
              <a:t>ifrs-gp:RevenueByFunction</a:t>
            </a:r>
            <a:r>
              <a:rPr lang="en-US" sz="2000" b="1">
                <a:solidFill>
                  <a:srgbClr val="0000FF"/>
                </a:solidFill>
                <a:latin typeface="Courier New" pitchFamily="49" charset="0"/>
              </a:rPr>
              <a:t>&gt;</a:t>
            </a:r>
            <a:endParaRPr lang="en-US" sz="2000" b="1">
              <a:solidFill>
                <a:srgbClr val="000000"/>
              </a:solidFill>
              <a:latin typeface="Courier New" pitchFamily="49" charset="0"/>
            </a:endParaRPr>
          </a:p>
          <a:p>
            <a:pPr eaLnBrk="1" hangingPunct="1"/>
            <a:endParaRPr lang="en-US" sz="2000" b="1">
              <a:solidFill>
                <a:srgbClr val="000000"/>
              </a:solidFill>
              <a:latin typeface="Courier New" pitchFamily="49" charset="0"/>
            </a:endParaRPr>
          </a:p>
          <a:p>
            <a:pPr eaLnBrk="1" hangingPunct="1"/>
            <a:r>
              <a:rPr lang="en-US" sz="2000" b="1">
                <a:solidFill>
                  <a:srgbClr val="0000FF"/>
                </a:solidFill>
                <a:latin typeface="Courier New" pitchFamily="49" charset="0"/>
              </a:rPr>
              <a:t>&lt;</a:t>
            </a:r>
            <a:r>
              <a:rPr lang="en-US" sz="2000" b="1">
                <a:solidFill>
                  <a:srgbClr val="800000"/>
                </a:solidFill>
                <a:latin typeface="Courier New" pitchFamily="49" charset="0"/>
              </a:rPr>
              <a:t>context</a:t>
            </a:r>
            <a:r>
              <a:rPr lang="en-US" sz="2000" b="1">
                <a:solidFill>
                  <a:srgbClr val="FF0000"/>
                </a:solidFill>
                <a:latin typeface="Courier New" pitchFamily="49" charset="0"/>
              </a:rPr>
              <a:t> id</a:t>
            </a:r>
            <a:r>
              <a:rPr lang="en-US" sz="2000" b="1">
                <a:solidFill>
                  <a:srgbClr val="0000FF"/>
                </a:solidFill>
                <a:latin typeface="Courier New" pitchFamily="49" charset="0"/>
              </a:rPr>
              <a:t>="</a:t>
            </a:r>
            <a:r>
              <a:rPr lang="en-US" sz="2000" b="1">
                <a:solidFill>
                  <a:srgbClr val="000000"/>
                </a:solidFill>
                <a:latin typeface="Courier New" pitchFamily="49" charset="0"/>
              </a:rPr>
              <a:t>organicjuicesgermany02p</a:t>
            </a:r>
            <a:r>
              <a:rPr lang="en-US" sz="2000" b="1">
                <a:solidFill>
                  <a:srgbClr val="0000FF"/>
                </a:solidFill>
                <a:latin typeface="Courier New" pitchFamily="49" charset="0"/>
              </a:rPr>
              <a:t>"&gt;</a:t>
            </a:r>
            <a:endParaRPr lang="en-US" sz="2000" b="1">
              <a:solidFill>
                <a:srgbClr val="000000"/>
              </a:solidFill>
              <a:latin typeface="Courier New" pitchFamily="49" charset="0"/>
            </a:endParaRPr>
          </a:p>
          <a:p>
            <a:pPr eaLnBrk="1" hangingPunct="1"/>
            <a:r>
              <a:rPr lang="en-US" sz="2000" b="1">
                <a:solidFill>
                  <a:srgbClr val="000000"/>
                </a:solidFill>
                <a:latin typeface="Courier New" pitchFamily="49" charset="0"/>
              </a:rPr>
              <a:t> </a:t>
            </a:r>
            <a:r>
              <a:rPr lang="en-US" sz="2000" b="1">
                <a:solidFill>
                  <a:srgbClr val="0000FF"/>
                </a:solidFill>
                <a:latin typeface="Courier New" pitchFamily="49" charset="0"/>
              </a:rPr>
              <a:t>&lt;</a:t>
            </a:r>
            <a:r>
              <a:rPr lang="en-US" sz="2000" b="1">
                <a:solidFill>
                  <a:srgbClr val="800000"/>
                </a:solidFill>
                <a:latin typeface="Courier New" pitchFamily="49" charset="0"/>
              </a:rPr>
              <a:t>entity</a:t>
            </a:r>
            <a:r>
              <a:rPr lang="en-US" sz="2000" b="1">
                <a:solidFill>
                  <a:srgbClr val="0000FF"/>
                </a:solidFill>
                <a:latin typeface="Courier New" pitchFamily="49" charset="0"/>
              </a:rPr>
              <a:t>&gt;</a:t>
            </a:r>
            <a:endParaRPr lang="en-US" sz="2000" b="1">
              <a:solidFill>
                <a:srgbClr val="000000"/>
              </a:solidFill>
              <a:latin typeface="Courier New" pitchFamily="49" charset="0"/>
            </a:endParaRPr>
          </a:p>
          <a:p>
            <a:pPr eaLnBrk="1" hangingPunct="1"/>
            <a:r>
              <a:rPr lang="en-US" sz="2000" b="1">
                <a:solidFill>
                  <a:srgbClr val="000000"/>
                </a:solidFill>
                <a:latin typeface="Courier New" pitchFamily="49" charset="0"/>
              </a:rPr>
              <a:t>   </a:t>
            </a:r>
            <a:r>
              <a:rPr lang="en-US" sz="2000" b="1">
                <a:solidFill>
                  <a:srgbClr val="0000FF"/>
                </a:solidFill>
                <a:latin typeface="Courier New" pitchFamily="49" charset="0"/>
              </a:rPr>
              <a:t>&lt;</a:t>
            </a:r>
            <a:r>
              <a:rPr lang="en-US" sz="2000" b="1">
                <a:solidFill>
                  <a:srgbClr val="800000"/>
                </a:solidFill>
                <a:latin typeface="Courier New" pitchFamily="49" charset="0"/>
              </a:rPr>
              <a:t>identifier</a:t>
            </a:r>
            <a:r>
              <a:rPr lang="en-US" sz="2000" b="1">
                <a:solidFill>
                  <a:srgbClr val="FF0000"/>
                </a:solidFill>
                <a:latin typeface="Courier New" pitchFamily="49" charset="0"/>
              </a:rPr>
              <a:t> scheme</a:t>
            </a:r>
            <a:r>
              <a:rPr lang="en-US" sz="2000" b="1">
                <a:solidFill>
                  <a:srgbClr val="0000FF"/>
                </a:solidFill>
                <a:latin typeface="Courier New" pitchFamily="49" charset="0"/>
              </a:rPr>
              <a:t>="</a:t>
            </a:r>
            <a:r>
              <a:rPr lang="en-US" sz="2000" b="1">
                <a:solidFill>
                  <a:srgbClr val="000000"/>
                </a:solidFill>
                <a:latin typeface="Courier New" pitchFamily="49" charset="0"/>
              </a:rPr>
              <a:t>dns:domain</a:t>
            </a:r>
            <a:r>
              <a:rPr lang="en-US" sz="2000" b="1">
                <a:solidFill>
                  <a:srgbClr val="0000FF"/>
                </a:solidFill>
                <a:latin typeface="Courier New" pitchFamily="49" charset="0"/>
              </a:rPr>
              <a:t>"&gt;</a:t>
            </a:r>
            <a:r>
              <a:rPr lang="en-US" sz="2000" b="1">
                <a:solidFill>
                  <a:srgbClr val="000000"/>
                </a:solidFill>
                <a:latin typeface="Courier New" pitchFamily="49" charset="0"/>
              </a:rPr>
              <a:t>knz.com</a:t>
            </a:r>
            <a:r>
              <a:rPr lang="en-US" sz="2000" b="1">
                <a:solidFill>
                  <a:srgbClr val="0000FF"/>
                </a:solidFill>
                <a:latin typeface="Courier New" pitchFamily="49" charset="0"/>
              </a:rPr>
              <a:t>&lt;/</a:t>
            </a:r>
            <a:r>
              <a:rPr lang="en-US" sz="2000" b="1">
                <a:solidFill>
                  <a:srgbClr val="800000"/>
                </a:solidFill>
                <a:latin typeface="Courier New" pitchFamily="49" charset="0"/>
              </a:rPr>
              <a:t>identifier</a:t>
            </a:r>
            <a:r>
              <a:rPr lang="en-US" sz="2000" b="1">
                <a:solidFill>
                  <a:srgbClr val="0000FF"/>
                </a:solidFill>
                <a:latin typeface="Courier New" pitchFamily="49" charset="0"/>
              </a:rPr>
              <a:t>&gt;</a:t>
            </a:r>
            <a:endParaRPr lang="en-US" sz="2000" b="1">
              <a:solidFill>
                <a:srgbClr val="000000"/>
              </a:solidFill>
              <a:latin typeface="Courier New" pitchFamily="49" charset="0"/>
            </a:endParaRPr>
          </a:p>
          <a:p>
            <a:pPr eaLnBrk="1" hangingPunct="1"/>
            <a:r>
              <a:rPr lang="en-US" sz="2000" b="1">
                <a:solidFill>
                  <a:srgbClr val="000000"/>
                </a:solidFill>
                <a:latin typeface="Courier New" pitchFamily="49" charset="0"/>
              </a:rPr>
              <a:t>   </a:t>
            </a:r>
            <a:r>
              <a:rPr lang="en-US" sz="2000" b="1">
                <a:solidFill>
                  <a:srgbClr val="0000FF"/>
                </a:solidFill>
                <a:latin typeface="Courier New" pitchFamily="49" charset="0"/>
              </a:rPr>
              <a:t>&lt;</a:t>
            </a:r>
            <a:r>
              <a:rPr lang="en-US" sz="2000" b="1">
                <a:solidFill>
                  <a:srgbClr val="800000"/>
                </a:solidFill>
                <a:latin typeface="Courier New" pitchFamily="49" charset="0"/>
              </a:rPr>
              <a:t>segment</a:t>
            </a:r>
            <a:r>
              <a:rPr lang="en-US" sz="2000" b="1">
                <a:solidFill>
                  <a:srgbClr val="0000FF"/>
                </a:solidFill>
                <a:latin typeface="Courier New" pitchFamily="49" charset="0"/>
              </a:rPr>
              <a:t>&gt;</a:t>
            </a:r>
          </a:p>
          <a:p>
            <a:pPr eaLnBrk="1" hangingPunct="1"/>
            <a:r>
              <a:rPr lang="en-US" sz="2000" b="1">
                <a:solidFill>
                  <a:srgbClr val="0000FF"/>
                </a:solidFill>
                <a:latin typeface="Courier New" pitchFamily="49" charset="0"/>
              </a:rPr>
              <a:t>     &lt;</a:t>
            </a:r>
            <a:r>
              <a:rPr lang="en-US" sz="2000" b="1">
                <a:solidFill>
                  <a:srgbClr val="800000"/>
                </a:solidFill>
                <a:latin typeface="Courier New" pitchFamily="49" charset="0"/>
              </a:rPr>
              <a:t>dim:member</a:t>
            </a:r>
            <a:r>
              <a:rPr lang="en-US" sz="2000" b="1">
                <a:solidFill>
                  <a:srgbClr val="0000FF"/>
                </a:solidFill>
                <a:latin typeface="Courier New" pitchFamily="49" charset="0"/>
              </a:rPr>
              <a:t>&gt;</a:t>
            </a:r>
            <a:r>
              <a:rPr lang="en-US" sz="2000" b="1">
                <a:solidFill>
                  <a:srgbClr val="000000"/>
                </a:solidFill>
                <a:latin typeface="Courier New" pitchFamily="49" charset="0"/>
              </a:rPr>
              <a:t>knz-prd:OrganicJuices</a:t>
            </a:r>
            <a:r>
              <a:rPr lang="en-US" sz="2000" b="1">
                <a:solidFill>
                  <a:srgbClr val="0000FF"/>
                </a:solidFill>
                <a:latin typeface="Courier New" pitchFamily="49" charset="0"/>
              </a:rPr>
              <a:t>&lt;/</a:t>
            </a:r>
            <a:r>
              <a:rPr lang="en-US" sz="2000" b="1">
                <a:solidFill>
                  <a:srgbClr val="800000"/>
                </a:solidFill>
                <a:latin typeface="Courier New" pitchFamily="49" charset="0"/>
              </a:rPr>
              <a:t>dim:member</a:t>
            </a:r>
            <a:r>
              <a:rPr lang="en-US" sz="2000" b="1">
                <a:solidFill>
                  <a:srgbClr val="0000FF"/>
                </a:solidFill>
                <a:latin typeface="Courier New" pitchFamily="49" charset="0"/>
              </a:rPr>
              <a:t>&gt;</a:t>
            </a:r>
            <a:endParaRPr lang="en-US" sz="2000" b="1">
              <a:solidFill>
                <a:srgbClr val="000000"/>
              </a:solidFill>
              <a:latin typeface="Courier New" pitchFamily="49" charset="0"/>
            </a:endParaRPr>
          </a:p>
          <a:p>
            <a:pPr eaLnBrk="1" hangingPunct="1"/>
            <a:r>
              <a:rPr lang="en-US" sz="2000" b="1">
                <a:solidFill>
                  <a:srgbClr val="000000"/>
                </a:solidFill>
                <a:latin typeface="Courier New" pitchFamily="49" charset="0"/>
              </a:rPr>
              <a:t>     </a:t>
            </a:r>
            <a:r>
              <a:rPr lang="en-US" sz="2000" b="1">
                <a:solidFill>
                  <a:srgbClr val="0000FF"/>
                </a:solidFill>
                <a:latin typeface="Courier New" pitchFamily="49" charset="0"/>
              </a:rPr>
              <a:t>&lt;</a:t>
            </a:r>
            <a:r>
              <a:rPr lang="en-US" sz="2000" b="1">
                <a:solidFill>
                  <a:srgbClr val="800000"/>
                </a:solidFill>
                <a:latin typeface="Courier New" pitchFamily="49" charset="0"/>
              </a:rPr>
              <a:t>dim:member</a:t>
            </a:r>
            <a:r>
              <a:rPr lang="en-US" sz="2000" b="1">
                <a:solidFill>
                  <a:srgbClr val="0000FF"/>
                </a:solidFill>
                <a:latin typeface="Courier New" pitchFamily="49" charset="0"/>
              </a:rPr>
              <a:t>&gt;</a:t>
            </a:r>
            <a:r>
              <a:rPr lang="en-US" sz="2000" b="1">
                <a:solidFill>
                  <a:srgbClr val="000000"/>
                </a:solidFill>
                <a:latin typeface="Courier New" pitchFamily="49" charset="0"/>
              </a:rPr>
              <a:t>geo:Germany</a:t>
            </a:r>
            <a:r>
              <a:rPr lang="en-US" sz="2000" b="1">
                <a:solidFill>
                  <a:srgbClr val="0000FF"/>
                </a:solidFill>
                <a:latin typeface="Courier New" pitchFamily="49" charset="0"/>
              </a:rPr>
              <a:t>&lt;/</a:t>
            </a:r>
            <a:r>
              <a:rPr lang="en-US" sz="2000" b="1">
                <a:solidFill>
                  <a:srgbClr val="800000"/>
                </a:solidFill>
                <a:latin typeface="Courier New" pitchFamily="49" charset="0"/>
              </a:rPr>
              <a:t>dim:member</a:t>
            </a:r>
            <a:r>
              <a:rPr lang="en-US" sz="2000" b="1">
                <a:solidFill>
                  <a:srgbClr val="0000FF"/>
                </a:solidFill>
                <a:latin typeface="Courier New" pitchFamily="49" charset="0"/>
              </a:rPr>
              <a:t>&gt;</a:t>
            </a:r>
            <a:endParaRPr lang="en-US" sz="2000" b="1">
              <a:solidFill>
                <a:srgbClr val="000000"/>
              </a:solidFill>
              <a:latin typeface="Courier New" pitchFamily="49" charset="0"/>
            </a:endParaRPr>
          </a:p>
          <a:p>
            <a:pPr eaLnBrk="1" hangingPunct="1"/>
            <a:r>
              <a:rPr lang="en-US" sz="2000" b="1">
                <a:solidFill>
                  <a:srgbClr val="0000FF"/>
                </a:solidFill>
                <a:latin typeface="Courier New" pitchFamily="49" charset="0"/>
              </a:rPr>
              <a:t>   &lt;/</a:t>
            </a:r>
            <a:r>
              <a:rPr lang="en-US" sz="2000" b="1">
                <a:solidFill>
                  <a:srgbClr val="800000"/>
                </a:solidFill>
                <a:latin typeface="Courier New" pitchFamily="49" charset="0"/>
              </a:rPr>
              <a:t>segment</a:t>
            </a:r>
            <a:r>
              <a:rPr lang="en-US" sz="2000" b="1">
                <a:solidFill>
                  <a:srgbClr val="0000FF"/>
                </a:solidFill>
                <a:latin typeface="Courier New" pitchFamily="49" charset="0"/>
              </a:rPr>
              <a:t>&gt;</a:t>
            </a:r>
            <a:endParaRPr lang="en-US" sz="2000" b="1">
              <a:solidFill>
                <a:srgbClr val="000000"/>
              </a:solidFill>
              <a:latin typeface="Courier New" pitchFamily="49" charset="0"/>
            </a:endParaRPr>
          </a:p>
          <a:p>
            <a:pPr eaLnBrk="1" hangingPunct="1"/>
            <a:r>
              <a:rPr lang="en-US" sz="2000" b="1">
                <a:solidFill>
                  <a:srgbClr val="000000"/>
                </a:solidFill>
                <a:latin typeface="Courier New" pitchFamily="49" charset="0"/>
              </a:rPr>
              <a:t> </a:t>
            </a:r>
            <a:r>
              <a:rPr lang="en-US" sz="2000" b="1">
                <a:solidFill>
                  <a:srgbClr val="0000FF"/>
                </a:solidFill>
                <a:latin typeface="Courier New" pitchFamily="49" charset="0"/>
              </a:rPr>
              <a:t>&lt;/</a:t>
            </a:r>
            <a:r>
              <a:rPr lang="en-US" sz="2000" b="1">
                <a:solidFill>
                  <a:srgbClr val="800000"/>
                </a:solidFill>
                <a:latin typeface="Courier New" pitchFamily="49" charset="0"/>
              </a:rPr>
              <a:t>entity</a:t>
            </a:r>
            <a:r>
              <a:rPr lang="en-US" sz="2000" b="1">
                <a:solidFill>
                  <a:srgbClr val="0000FF"/>
                </a:solidFill>
                <a:latin typeface="Courier New" pitchFamily="49" charset="0"/>
              </a:rPr>
              <a:t>&gt;</a:t>
            </a:r>
            <a:endParaRPr lang="en-US" sz="2000" b="1">
              <a:solidFill>
                <a:srgbClr val="000000"/>
              </a:solidFill>
              <a:latin typeface="Courier New" pitchFamily="49" charset="0"/>
            </a:endParaRPr>
          </a:p>
          <a:p>
            <a:pPr eaLnBrk="1" hangingPunct="1"/>
            <a:r>
              <a:rPr lang="en-US" sz="2000" b="1">
                <a:solidFill>
                  <a:srgbClr val="000000"/>
                </a:solidFill>
                <a:latin typeface="Courier New" pitchFamily="49" charset="0"/>
              </a:rPr>
              <a:t> </a:t>
            </a:r>
            <a:r>
              <a:rPr lang="en-US" sz="2000" b="1">
                <a:solidFill>
                  <a:srgbClr val="0000FF"/>
                </a:solidFill>
                <a:latin typeface="Courier New" pitchFamily="49" charset="0"/>
              </a:rPr>
              <a:t>&lt;</a:t>
            </a:r>
            <a:r>
              <a:rPr lang="en-US" sz="2000" b="1">
                <a:solidFill>
                  <a:srgbClr val="800000"/>
                </a:solidFill>
                <a:latin typeface="Courier New" pitchFamily="49" charset="0"/>
              </a:rPr>
              <a:t>period</a:t>
            </a:r>
            <a:r>
              <a:rPr lang="en-US" sz="2000" b="1">
                <a:solidFill>
                  <a:srgbClr val="0000FF"/>
                </a:solidFill>
                <a:latin typeface="Courier New" pitchFamily="49" charset="0"/>
              </a:rPr>
              <a:t>&gt;</a:t>
            </a:r>
            <a:endParaRPr lang="en-US" sz="2000" b="1">
              <a:solidFill>
                <a:srgbClr val="000000"/>
              </a:solidFill>
              <a:latin typeface="Courier New" pitchFamily="49" charset="0"/>
            </a:endParaRPr>
          </a:p>
          <a:p>
            <a:pPr eaLnBrk="1" hangingPunct="1"/>
            <a:r>
              <a:rPr lang="en-US" sz="2000" b="1">
                <a:solidFill>
                  <a:srgbClr val="000000"/>
                </a:solidFill>
                <a:latin typeface="Courier New" pitchFamily="49" charset="0"/>
              </a:rPr>
              <a:t>   </a:t>
            </a:r>
            <a:r>
              <a:rPr lang="en-US" sz="2000" b="1">
                <a:solidFill>
                  <a:srgbClr val="0000FF"/>
                </a:solidFill>
                <a:latin typeface="Courier New" pitchFamily="49" charset="0"/>
              </a:rPr>
              <a:t>&lt;</a:t>
            </a:r>
            <a:r>
              <a:rPr lang="en-US" sz="2000" b="1">
                <a:solidFill>
                  <a:srgbClr val="800000"/>
                </a:solidFill>
                <a:latin typeface="Courier New" pitchFamily="49" charset="0"/>
              </a:rPr>
              <a:t>startDate</a:t>
            </a:r>
            <a:r>
              <a:rPr lang="en-US" sz="2000" b="1">
                <a:solidFill>
                  <a:srgbClr val="0000FF"/>
                </a:solidFill>
                <a:latin typeface="Courier New" pitchFamily="49" charset="0"/>
              </a:rPr>
              <a:t>&gt;</a:t>
            </a:r>
            <a:r>
              <a:rPr lang="en-US" sz="2000" b="1">
                <a:solidFill>
                  <a:srgbClr val="000000"/>
                </a:solidFill>
                <a:latin typeface="Courier New" pitchFamily="49" charset="0"/>
              </a:rPr>
              <a:t>2002-01-01</a:t>
            </a:r>
            <a:r>
              <a:rPr lang="en-US" sz="2000" b="1">
                <a:solidFill>
                  <a:srgbClr val="0000FF"/>
                </a:solidFill>
                <a:latin typeface="Courier New" pitchFamily="49" charset="0"/>
              </a:rPr>
              <a:t>&lt;/</a:t>
            </a:r>
            <a:r>
              <a:rPr lang="en-US" sz="2000" b="1">
                <a:solidFill>
                  <a:srgbClr val="800000"/>
                </a:solidFill>
                <a:latin typeface="Courier New" pitchFamily="49" charset="0"/>
              </a:rPr>
              <a:t>startDate</a:t>
            </a:r>
            <a:r>
              <a:rPr lang="en-US" sz="2000" b="1">
                <a:solidFill>
                  <a:srgbClr val="0000FF"/>
                </a:solidFill>
                <a:latin typeface="Courier New" pitchFamily="49" charset="0"/>
              </a:rPr>
              <a:t>&gt;</a:t>
            </a:r>
            <a:endParaRPr lang="en-US" sz="2000" b="1">
              <a:solidFill>
                <a:srgbClr val="000000"/>
              </a:solidFill>
              <a:latin typeface="Courier New" pitchFamily="49" charset="0"/>
            </a:endParaRPr>
          </a:p>
          <a:p>
            <a:pPr eaLnBrk="1" hangingPunct="1"/>
            <a:r>
              <a:rPr lang="en-US" sz="2000" b="1">
                <a:solidFill>
                  <a:srgbClr val="000000"/>
                </a:solidFill>
                <a:latin typeface="Courier New" pitchFamily="49" charset="0"/>
              </a:rPr>
              <a:t>   </a:t>
            </a:r>
            <a:r>
              <a:rPr lang="en-US" sz="2000" b="1">
                <a:solidFill>
                  <a:srgbClr val="0000FF"/>
                </a:solidFill>
                <a:latin typeface="Courier New" pitchFamily="49" charset="0"/>
              </a:rPr>
              <a:t>&lt;</a:t>
            </a:r>
            <a:r>
              <a:rPr lang="en-US" sz="2000" b="1">
                <a:solidFill>
                  <a:srgbClr val="800000"/>
                </a:solidFill>
                <a:latin typeface="Courier New" pitchFamily="49" charset="0"/>
              </a:rPr>
              <a:t>endDate</a:t>
            </a:r>
            <a:r>
              <a:rPr lang="en-US" sz="2000" b="1">
                <a:solidFill>
                  <a:srgbClr val="0000FF"/>
                </a:solidFill>
                <a:latin typeface="Courier New" pitchFamily="49" charset="0"/>
              </a:rPr>
              <a:t>&gt;</a:t>
            </a:r>
            <a:r>
              <a:rPr lang="en-US" sz="2000" b="1">
                <a:solidFill>
                  <a:srgbClr val="000000"/>
                </a:solidFill>
                <a:latin typeface="Courier New" pitchFamily="49" charset="0"/>
              </a:rPr>
              <a:t>2002-12-31</a:t>
            </a:r>
            <a:r>
              <a:rPr lang="en-US" sz="2000" b="1">
                <a:solidFill>
                  <a:srgbClr val="0000FF"/>
                </a:solidFill>
                <a:latin typeface="Courier New" pitchFamily="49" charset="0"/>
              </a:rPr>
              <a:t>&lt;/</a:t>
            </a:r>
            <a:r>
              <a:rPr lang="en-US" sz="2000" b="1">
                <a:solidFill>
                  <a:srgbClr val="800000"/>
                </a:solidFill>
                <a:latin typeface="Courier New" pitchFamily="49" charset="0"/>
              </a:rPr>
              <a:t>endDate</a:t>
            </a:r>
            <a:r>
              <a:rPr lang="en-US" sz="2000" b="1">
                <a:solidFill>
                  <a:srgbClr val="0000FF"/>
                </a:solidFill>
                <a:latin typeface="Courier New" pitchFamily="49" charset="0"/>
              </a:rPr>
              <a:t>&gt;</a:t>
            </a:r>
            <a:endParaRPr lang="en-US" sz="2000" b="1">
              <a:solidFill>
                <a:srgbClr val="000000"/>
              </a:solidFill>
              <a:latin typeface="Courier New" pitchFamily="49" charset="0"/>
            </a:endParaRPr>
          </a:p>
          <a:p>
            <a:pPr eaLnBrk="1" hangingPunct="1"/>
            <a:r>
              <a:rPr lang="en-US" sz="2000" b="1">
                <a:solidFill>
                  <a:srgbClr val="000000"/>
                </a:solidFill>
                <a:latin typeface="Courier New" pitchFamily="49" charset="0"/>
              </a:rPr>
              <a:t> </a:t>
            </a:r>
            <a:r>
              <a:rPr lang="en-US" sz="2000" b="1">
                <a:solidFill>
                  <a:srgbClr val="0000FF"/>
                </a:solidFill>
                <a:latin typeface="Courier New" pitchFamily="49" charset="0"/>
              </a:rPr>
              <a:t>&lt;/</a:t>
            </a:r>
            <a:r>
              <a:rPr lang="en-US" sz="2000" b="1">
                <a:solidFill>
                  <a:srgbClr val="800000"/>
                </a:solidFill>
                <a:latin typeface="Courier New" pitchFamily="49" charset="0"/>
              </a:rPr>
              <a:t>period</a:t>
            </a:r>
            <a:r>
              <a:rPr lang="en-US" sz="2000" b="1">
                <a:solidFill>
                  <a:srgbClr val="0000FF"/>
                </a:solidFill>
                <a:latin typeface="Courier New" pitchFamily="49" charset="0"/>
              </a:rPr>
              <a:t>&gt;</a:t>
            </a:r>
            <a:endParaRPr lang="en-US" sz="2000" b="1">
              <a:solidFill>
                <a:srgbClr val="000000"/>
              </a:solidFill>
              <a:latin typeface="Courier New" pitchFamily="49" charset="0"/>
            </a:endParaRPr>
          </a:p>
          <a:p>
            <a:pPr eaLnBrk="1" hangingPunct="1"/>
            <a:r>
              <a:rPr lang="en-US" sz="2000" b="1">
                <a:solidFill>
                  <a:srgbClr val="0000FF"/>
                </a:solidFill>
                <a:latin typeface="Courier New" pitchFamily="49" charset="0"/>
              </a:rPr>
              <a:t>&lt;/</a:t>
            </a:r>
            <a:r>
              <a:rPr lang="en-US" sz="2000" b="1">
                <a:solidFill>
                  <a:srgbClr val="800000"/>
                </a:solidFill>
                <a:latin typeface="Courier New" pitchFamily="49" charset="0"/>
              </a:rPr>
              <a:t>context</a:t>
            </a:r>
            <a:r>
              <a:rPr lang="en-US" sz="2000" b="1">
                <a:solidFill>
                  <a:srgbClr val="0000FF"/>
                </a:solidFill>
                <a:latin typeface="Courier New" pitchFamily="49" charset="0"/>
              </a:rPr>
              <a:t>&gt;</a:t>
            </a:r>
            <a:endParaRPr lang="en-GB" sz="2000" b="1">
              <a:solidFill>
                <a:srgbClr val="0000FF"/>
              </a:solidFill>
              <a:latin typeface="Courier New" pitchFamily="49" charset="0"/>
            </a:endParaRPr>
          </a:p>
        </p:txBody>
      </p:sp>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ChangeArrowheads="1"/>
          </p:cNvSpPr>
          <p:nvPr>
            <p:ph type="title"/>
          </p:nvPr>
        </p:nvSpPr>
        <p:spPr/>
        <p:txBody>
          <a:bodyPr/>
          <a:lstStyle/>
          <a:p>
            <a:r>
              <a:rPr lang="en-US"/>
              <a:t>The business reporting</a:t>
            </a:r>
            <a:br>
              <a:rPr lang="en-US"/>
            </a:br>
            <a:r>
              <a:rPr lang="en-US"/>
              <a:t>supply-chain</a:t>
            </a:r>
          </a:p>
        </p:txBody>
      </p:sp>
      <p:sp>
        <p:nvSpPr>
          <p:cNvPr id="402435" name="AutoShape 3"/>
          <p:cNvSpPr>
            <a:spLocks noChangeArrowheads="1"/>
          </p:cNvSpPr>
          <p:nvPr/>
        </p:nvSpPr>
        <p:spPr bwMode="auto">
          <a:xfrm>
            <a:off x="5138738" y="2057400"/>
            <a:ext cx="1676400" cy="838200"/>
          </a:xfrm>
          <a:prstGeom prst="chevron">
            <a:avLst>
              <a:gd name="adj" fmla="val 42611"/>
            </a:avLst>
          </a:prstGeom>
          <a:solidFill>
            <a:srgbClr val="6699FF"/>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6699FF"/>
            </a:extrusionClr>
          </a:sp3d>
        </p:spPr>
        <p:txBody>
          <a:bodyPr anchor="ctr">
            <a:flatTx/>
          </a:bodyPr>
          <a:lstStyle/>
          <a:p>
            <a:pPr algn="ctr"/>
            <a:r>
              <a:rPr lang="en-GB" sz="1400" b="1">
                <a:solidFill>
                  <a:schemeClr val="tx2"/>
                </a:solidFill>
                <a:latin typeface="Verdana" pitchFamily="34" charset="0"/>
              </a:rPr>
              <a:t>External</a:t>
            </a:r>
          </a:p>
          <a:p>
            <a:pPr algn="ctr"/>
            <a:r>
              <a:rPr lang="en-GB" sz="1400" b="1">
                <a:solidFill>
                  <a:schemeClr val="tx2"/>
                </a:solidFill>
                <a:latin typeface="Verdana" pitchFamily="34" charset="0"/>
              </a:rPr>
              <a:t>Financial</a:t>
            </a:r>
          </a:p>
          <a:p>
            <a:pPr algn="ctr"/>
            <a:r>
              <a:rPr lang="en-GB" sz="1400" b="1">
                <a:solidFill>
                  <a:schemeClr val="tx2"/>
                </a:solidFill>
                <a:latin typeface="Verdana" pitchFamily="34" charset="0"/>
              </a:rPr>
              <a:t>Reporting</a:t>
            </a:r>
          </a:p>
        </p:txBody>
      </p:sp>
      <p:sp>
        <p:nvSpPr>
          <p:cNvPr id="402436" name="AutoShape 4"/>
          <p:cNvSpPr>
            <a:spLocks noChangeArrowheads="1"/>
          </p:cNvSpPr>
          <p:nvPr/>
        </p:nvSpPr>
        <p:spPr bwMode="auto">
          <a:xfrm>
            <a:off x="1600200" y="2057400"/>
            <a:ext cx="1676400" cy="838200"/>
          </a:xfrm>
          <a:prstGeom prst="homePlate">
            <a:avLst>
              <a:gd name="adj" fmla="val 40907"/>
            </a:avLst>
          </a:prstGeom>
          <a:solidFill>
            <a:srgbClr val="6699FF"/>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6699FF"/>
            </a:extrusionClr>
          </a:sp3d>
        </p:spPr>
        <p:txBody>
          <a:bodyPr anchor="ctr">
            <a:flatTx/>
          </a:bodyPr>
          <a:lstStyle/>
          <a:p>
            <a:pPr algn="ctr"/>
            <a:r>
              <a:rPr lang="en-GB" sz="1400" b="1">
                <a:solidFill>
                  <a:schemeClr val="tx2"/>
                </a:solidFill>
                <a:latin typeface="Verdana" pitchFamily="34" charset="0"/>
              </a:rPr>
              <a:t>Business</a:t>
            </a:r>
          </a:p>
          <a:p>
            <a:pPr algn="ctr"/>
            <a:r>
              <a:rPr lang="en-GB" sz="1400" b="1">
                <a:solidFill>
                  <a:schemeClr val="tx2"/>
                </a:solidFill>
                <a:latin typeface="Verdana" pitchFamily="34" charset="0"/>
              </a:rPr>
              <a:t>Operations</a:t>
            </a:r>
          </a:p>
        </p:txBody>
      </p:sp>
      <p:sp>
        <p:nvSpPr>
          <p:cNvPr id="402437" name="AutoShape 5"/>
          <p:cNvSpPr>
            <a:spLocks noChangeArrowheads="1"/>
          </p:cNvSpPr>
          <p:nvPr/>
        </p:nvSpPr>
        <p:spPr bwMode="auto">
          <a:xfrm>
            <a:off x="3309938" y="2057400"/>
            <a:ext cx="1828800" cy="838200"/>
          </a:xfrm>
          <a:prstGeom prst="chevron">
            <a:avLst>
              <a:gd name="adj" fmla="val 37313"/>
            </a:avLst>
          </a:prstGeom>
          <a:solidFill>
            <a:srgbClr val="6699FF"/>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6699FF"/>
            </a:extrusionClr>
          </a:sp3d>
        </p:spPr>
        <p:txBody>
          <a:bodyPr anchor="ctr">
            <a:flatTx/>
          </a:bodyPr>
          <a:lstStyle/>
          <a:p>
            <a:pPr algn="ctr"/>
            <a:r>
              <a:rPr lang="en-GB" sz="1400" b="1">
                <a:solidFill>
                  <a:schemeClr val="tx2"/>
                </a:solidFill>
                <a:latin typeface="Verdana" pitchFamily="34" charset="0"/>
              </a:rPr>
              <a:t>Internal</a:t>
            </a:r>
          </a:p>
          <a:p>
            <a:pPr algn="ctr"/>
            <a:r>
              <a:rPr lang="en-GB" sz="1400" b="1">
                <a:solidFill>
                  <a:schemeClr val="tx2"/>
                </a:solidFill>
                <a:latin typeface="Verdana" pitchFamily="34" charset="0"/>
              </a:rPr>
              <a:t>Financial</a:t>
            </a:r>
          </a:p>
          <a:p>
            <a:pPr algn="ctr"/>
            <a:r>
              <a:rPr lang="en-GB" sz="1400" b="1">
                <a:solidFill>
                  <a:schemeClr val="tx2"/>
                </a:solidFill>
                <a:latin typeface="Verdana" pitchFamily="34" charset="0"/>
              </a:rPr>
              <a:t>Reporting</a:t>
            </a:r>
          </a:p>
        </p:txBody>
      </p:sp>
      <p:sp>
        <p:nvSpPr>
          <p:cNvPr id="402438" name="AutoShape 6"/>
          <p:cNvSpPr>
            <a:spLocks noChangeArrowheads="1"/>
          </p:cNvSpPr>
          <p:nvPr/>
        </p:nvSpPr>
        <p:spPr bwMode="auto">
          <a:xfrm>
            <a:off x="6858000" y="2057400"/>
            <a:ext cx="1981200" cy="838200"/>
          </a:xfrm>
          <a:prstGeom prst="chevron">
            <a:avLst>
              <a:gd name="adj" fmla="val 30224"/>
            </a:avLst>
          </a:prstGeom>
          <a:solidFill>
            <a:srgbClr val="6699FF"/>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6699FF"/>
            </a:extrusionClr>
          </a:sp3d>
        </p:spPr>
        <p:txBody>
          <a:bodyPr anchor="ctr">
            <a:flatTx/>
          </a:bodyPr>
          <a:lstStyle/>
          <a:p>
            <a:pPr algn="ctr"/>
            <a:r>
              <a:rPr lang="en-GB" sz="1400" b="1">
                <a:solidFill>
                  <a:schemeClr val="tx2"/>
                </a:solidFill>
                <a:latin typeface="Verdana" pitchFamily="34" charset="0"/>
              </a:rPr>
              <a:t>Investment,</a:t>
            </a:r>
          </a:p>
          <a:p>
            <a:pPr algn="ctr"/>
            <a:r>
              <a:rPr lang="en-GB" sz="1400" b="1">
                <a:solidFill>
                  <a:schemeClr val="tx2"/>
                </a:solidFill>
                <a:latin typeface="Verdana" pitchFamily="34" charset="0"/>
              </a:rPr>
              <a:t>Lending, and</a:t>
            </a:r>
          </a:p>
          <a:p>
            <a:pPr algn="ctr"/>
            <a:r>
              <a:rPr lang="en-GB" sz="1400" b="1">
                <a:solidFill>
                  <a:schemeClr val="tx2"/>
                </a:solidFill>
                <a:latin typeface="Verdana" pitchFamily="34" charset="0"/>
              </a:rPr>
              <a:t>Regulation</a:t>
            </a:r>
          </a:p>
        </p:txBody>
      </p:sp>
      <p:sp>
        <p:nvSpPr>
          <p:cNvPr id="402439" name="Text Box 7"/>
          <p:cNvSpPr txBox="1">
            <a:spLocks noChangeArrowheads="1"/>
          </p:cNvSpPr>
          <p:nvPr/>
        </p:nvSpPr>
        <p:spPr bwMode="auto">
          <a:xfrm>
            <a:off x="111125" y="2270125"/>
            <a:ext cx="1325563" cy="336550"/>
          </a:xfrm>
          <a:prstGeom prst="rect">
            <a:avLst/>
          </a:prstGeom>
          <a:noFill/>
          <a:ln w="12700">
            <a:noFill/>
            <a:miter lim="800000"/>
            <a:headEnd/>
            <a:tailEnd/>
          </a:ln>
          <a:effectLst/>
        </p:spPr>
        <p:txBody>
          <a:bodyPr wrap="none" anchor="ctr">
            <a:spAutoFit/>
          </a:bodyPr>
          <a:lstStyle/>
          <a:p>
            <a:pPr algn="r"/>
            <a:r>
              <a:rPr lang="en-US" sz="1600" b="1">
                <a:latin typeface="Verdana" pitchFamily="34" charset="0"/>
              </a:rPr>
              <a:t>Processes</a:t>
            </a:r>
          </a:p>
        </p:txBody>
      </p:sp>
      <p:sp>
        <p:nvSpPr>
          <p:cNvPr id="402440" name="Text Box 8"/>
          <p:cNvSpPr txBox="1">
            <a:spLocks noChangeArrowheads="1"/>
          </p:cNvSpPr>
          <p:nvPr/>
        </p:nvSpPr>
        <p:spPr bwMode="auto">
          <a:xfrm>
            <a:off x="17463" y="4343400"/>
            <a:ext cx="1558925" cy="336550"/>
          </a:xfrm>
          <a:prstGeom prst="rect">
            <a:avLst/>
          </a:prstGeom>
          <a:noFill/>
          <a:ln w="12700">
            <a:noFill/>
            <a:miter lim="800000"/>
            <a:headEnd/>
            <a:tailEnd/>
          </a:ln>
          <a:effectLst/>
        </p:spPr>
        <p:txBody>
          <a:bodyPr wrap="none" anchor="ctr">
            <a:spAutoFit/>
          </a:bodyPr>
          <a:lstStyle/>
          <a:p>
            <a:pPr algn="r"/>
            <a:r>
              <a:rPr lang="en-US" sz="1600" b="1">
                <a:latin typeface="Verdana" pitchFamily="34" charset="0"/>
              </a:rPr>
              <a:t>Participants</a:t>
            </a:r>
          </a:p>
        </p:txBody>
      </p:sp>
      <p:sp>
        <p:nvSpPr>
          <p:cNvPr id="402441" name="Rectangle 9"/>
          <p:cNvSpPr>
            <a:spLocks noChangeArrowheads="1"/>
          </p:cNvSpPr>
          <p:nvPr/>
        </p:nvSpPr>
        <p:spPr bwMode="auto">
          <a:xfrm>
            <a:off x="4986338" y="5086350"/>
            <a:ext cx="1066800" cy="533400"/>
          </a:xfrm>
          <a:prstGeom prst="rect">
            <a:avLst/>
          </a:prstGeom>
          <a:solidFill>
            <a:srgbClr val="6699FF"/>
          </a:solidFill>
          <a:ln w="12700">
            <a:miter lim="800000"/>
            <a:headEnd/>
            <a:tailEnd/>
          </a:ln>
          <a:effectLst/>
          <a:scene3d>
            <a:camera prst="legacyObliqueTopLeft"/>
            <a:lightRig rig="legacyFlat3" dir="t"/>
          </a:scene3d>
          <a:sp3d extrusionH="430200" prstMaterial="legacyMatte">
            <a:bevelT w="13500" h="13500" prst="angle"/>
            <a:bevelB w="13500" h="13500" prst="angle"/>
            <a:extrusionClr>
              <a:srgbClr val="6699FF"/>
            </a:extrusionClr>
          </a:sp3d>
        </p:spPr>
        <p:txBody>
          <a:bodyPr wrap="none" anchor="ctr">
            <a:flatTx/>
          </a:bodyPr>
          <a:lstStyle/>
          <a:p>
            <a:pPr algn="ctr"/>
            <a:r>
              <a:rPr lang="en-US" sz="1400" b="1">
                <a:solidFill>
                  <a:schemeClr val="tx2"/>
                </a:solidFill>
                <a:latin typeface="Verdana" pitchFamily="34" charset="0"/>
              </a:rPr>
              <a:t>Auditors</a:t>
            </a:r>
          </a:p>
        </p:txBody>
      </p:sp>
      <p:sp>
        <p:nvSpPr>
          <p:cNvPr id="402442" name="Rectangle 10"/>
          <p:cNvSpPr>
            <a:spLocks noChangeArrowheads="1"/>
          </p:cNvSpPr>
          <p:nvPr/>
        </p:nvSpPr>
        <p:spPr bwMode="auto">
          <a:xfrm>
            <a:off x="1709738" y="5086350"/>
            <a:ext cx="1566862" cy="533400"/>
          </a:xfrm>
          <a:prstGeom prst="rect">
            <a:avLst/>
          </a:prstGeom>
          <a:solidFill>
            <a:srgbClr val="6699FF"/>
          </a:solidFill>
          <a:ln w="12700">
            <a:miter lim="800000"/>
            <a:headEnd/>
            <a:tailEnd/>
          </a:ln>
          <a:effectLst/>
          <a:scene3d>
            <a:camera prst="legacyObliqueTopLeft"/>
            <a:lightRig rig="legacyFlat3" dir="t"/>
          </a:scene3d>
          <a:sp3d extrusionH="430200" prstMaterial="legacyMatte">
            <a:bevelT w="13500" h="13500" prst="angle"/>
            <a:bevelB w="13500" h="13500" prst="angle"/>
            <a:extrusionClr>
              <a:srgbClr val="6699FF"/>
            </a:extrusionClr>
          </a:sp3d>
        </p:spPr>
        <p:txBody>
          <a:bodyPr wrap="none" anchor="ctr">
            <a:flatTx/>
          </a:bodyPr>
          <a:lstStyle/>
          <a:p>
            <a:pPr algn="ctr"/>
            <a:r>
              <a:rPr lang="en-US" sz="1400" b="1">
                <a:solidFill>
                  <a:schemeClr val="tx2"/>
                </a:solidFill>
                <a:latin typeface="Verdana" pitchFamily="34" charset="0"/>
              </a:rPr>
              <a:t>Trading</a:t>
            </a:r>
          </a:p>
          <a:p>
            <a:pPr algn="ctr"/>
            <a:r>
              <a:rPr lang="en-US" sz="1400" b="1">
                <a:solidFill>
                  <a:schemeClr val="tx2"/>
                </a:solidFill>
                <a:latin typeface="Verdana" pitchFamily="34" charset="0"/>
              </a:rPr>
              <a:t>Partners</a:t>
            </a:r>
          </a:p>
        </p:txBody>
      </p:sp>
      <p:sp>
        <p:nvSpPr>
          <p:cNvPr id="402443" name="Rectangle 11"/>
          <p:cNvSpPr>
            <a:spLocks noChangeArrowheads="1"/>
          </p:cNvSpPr>
          <p:nvPr/>
        </p:nvSpPr>
        <p:spPr bwMode="auto">
          <a:xfrm>
            <a:off x="7848600" y="3962400"/>
            <a:ext cx="990600" cy="914400"/>
          </a:xfrm>
          <a:prstGeom prst="rect">
            <a:avLst/>
          </a:prstGeom>
          <a:solidFill>
            <a:srgbClr val="6699FF"/>
          </a:solidFill>
          <a:ln w="12700">
            <a:miter lim="800000"/>
            <a:headEnd/>
            <a:tailEnd/>
          </a:ln>
          <a:effectLst/>
          <a:scene3d>
            <a:camera prst="legacyObliqueTopLeft"/>
            <a:lightRig rig="legacyFlat3" dir="t"/>
          </a:scene3d>
          <a:sp3d extrusionH="430200" prstMaterial="legacyMatte">
            <a:bevelT w="13500" h="13500" prst="angle"/>
            <a:bevelB w="13500" h="13500" prst="angle"/>
            <a:extrusionClr>
              <a:srgbClr val="6699FF"/>
            </a:extrusionClr>
          </a:sp3d>
        </p:spPr>
        <p:txBody>
          <a:bodyPr wrap="none" anchor="ctr">
            <a:flatTx/>
          </a:bodyPr>
          <a:lstStyle/>
          <a:p>
            <a:pPr algn="ctr"/>
            <a:r>
              <a:rPr lang="en-US" sz="1400" b="1">
                <a:solidFill>
                  <a:schemeClr val="tx2"/>
                </a:solidFill>
                <a:latin typeface="Verdana" pitchFamily="34" charset="0"/>
              </a:rPr>
              <a:t>Investors</a:t>
            </a:r>
          </a:p>
        </p:txBody>
      </p:sp>
      <p:sp>
        <p:nvSpPr>
          <p:cNvPr id="402444" name="Rectangle 12"/>
          <p:cNvSpPr>
            <a:spLocks noChangeArrowheads="1"/>
          </p:cNvSpPr>
          <p:nvPr/>
        </p:nvSpPr>
        <p:spPr bwMode="auto">
          <a:xfrm>
            <a:off x="6248400" y="3962400"/>
            <a:ext cx="1371600" cy="914400"/>
          </a:xfrm>
          <a:prstGeom prst="rect">
            <a:avLst/>
          </a:prstGeom>
          <a:solidFill>
            <a:srgbClr val="6699FF"/>
          </a:solidFill>
          <a:ln w="12700">
            <a:miter lim="800000"/>
            <a:headEnd/>
            <a:tailEnd/>
          </a:ln>
          <a:effectLst/>
          <a:scene3d>
            <a:camera prst="legacyObliqueTopLeft"/>
            <a:lightRig rig="legacyFlat3" dir="t"/>
          </a:scene3d>
          <a:sp3d extrusionH="430200" prstMaterial="legacyMatte">
            <a:bevelT w="13500" h="13500" prst="angle"/>
            <a:bevelB w="13500" h="13500" prst="angle"/>
            <a:extrusionClr>
              <a:srgbClr val="6699FF"/>
            </a:extrusionClr>
          </a:sp3d>
        </p:spPr>
        <p:txBody>
          <a:bodyPr wrap="none" anchor="ctr">
            <a:flatTx/>
          </a:bodyPr>
          <a:lstStyle/>
          <a:p>
            <a:pPr algn="ctr"/>
            <a:r>
              <a:rPr lang="en-US" sz="1400" b="1">
                <a:solidFill>
                  <a:schemeClr val="tx2"/>
                </a:solidFill>
                <a:latin typeface="Verdana" pitchFamily="34" charset="0"/>
              </a:rPr>
              <a:t>Financial</a:t>
            </a:r>
          </a:p>
          <a:p>
            <a:pPr algn="ctr"/>
            <a:r>
              <a:rPr lang="en-US" sz="1400" b="1">
                <a:solidFill>
                  <a:schemeClr val="tx2"/>
                </a:solidFill>
                <a:latin typeface="Verdana" pitchFamily="34" charset="0"/>
              </a:rPr>
              <a:t>Publishers</a:t>
            </a:r>
          </a:p>
          <a:p>
            <a:pPr algn="ctr"/>
            <a:r>
              <a:rPr lang="en-US" sz="1400" b="1">
                <a:solidFill>
                  <a:schemeClr val="tx2"/>
                </a:solidFill>
                <a:latin typeface="Verdana" pitchFamily="34" charset="0"/>
              </a:rPr>
              <a:t>and Data</a:t>
            </a:r>
          </a:p>
          <a:p>
            <a:pPr algn="ctr"/>
            <a:r>
              <a:rPr lang="en-US" sz="1400" b="1">
                <a:solidFill>
                  <a:schemeClr val="tx2"/>
                </a:solidFill>
                <a:latin typeface="Verdana" pitchFamily="34" charset="0"/>
              </a:rPr>
              <a:t>Aggregators</a:t>
            </a:r>
          </a:p>
        </p:txBody>
      </p:sp>
      <p:sp>
        <p:nvSpPr>
          <p:cNvPr id="402445" name="Rectangle 13"/>
          <p:cNvSpPr>
            <a:spLocks noChangeArrowheads="1"/>
          </p:cNvSpPr>
          <p:nvPr/>
        </p:nvSpPr>
        <p:spPr bwMode="auto">
          <a:xfrm>
            <a:off x="6248400" y="5086350"/>
            <a:ext cx="2590800" cy="533400"/>
          </a:xfrm>
          <a:prstGeom prst="rect">
            <a:avLst/>
          </a:prstGeom>
          <a:solidFill>
            <a:srgbClr val="6699FF"/>
          </a:solidFill>
          <a:ln w="12700">
            <a:miter lim="800000"/>
            <a:headEnd/>
            <a:tailEnd/>
          </a:ln>
          <a:effectLst/>
          <a:scene3d>
            <a:camera prst="legacyObliqueTopLeft"/>
            <a:lightRig rig="legacyFlat3" dir="t"/>
          </a:scene3d>
          <a:sp3d extrusionH="430200" prstMaterial="legacyMatte">
            <a:bevelT w="13500" h="13500" prst="angle"/>
            <a:bevelB w="13500" h="13500" prst="angle"/>
            <a:extrusionClr>
              <a:srgbClr val="6699FF"/>
            </a:extrusionClr>
          </a:sp3d>
        </p:spPr>
        <p:txBody>
          <a:bodyPr wrap="none" anchor="ctr">
            <a:flatTx/>
          </a:bodyPr>
          <a:lstStyle/>
          <a:p>
            <a:pPr algn="ctr"/>
            <a:r>
              <a:rPr lang="en-US" sz="1400" b="1">
                <a:solidFill>
                  <a:schemeClr val="tx2"/>
                </a:solidFill>
                <a:latin typeface="Verdana" pitchFamily="34" charset="0"/>
              </a:rPr>
              <a:t>Regulators</a:t>
            </a:r>
          </a:p>
        </p:txBody>
      </p:sp>
      <p:sp>
        <p:nvSpPr>
          <p:cNvPr id="402446" name="Rectangle 14"/>
          <p:cNvSpPr>
            <a:spLocks noChangeArrowheads="1"/>
          </p:cNvSpPr>
          <p:nvPr/>
        </p:nvSpPr>
        <p:spPr bwMode="auto">
          <a:xfrm>
            <a:off x="1676400" y="5867400"/>
            <a:ext cx="7162800" cy="304800"/>
          </a:xfrm>
          <a:prstGeom prst="rect">
            <a:avLst/>
          </a:prstGeom>
          <a:solidFill>
            <a:srgbClr val="6699FF"/>
          </a:solidFill>
          <a:ln w="12700">
            <a:miter lim="800000"/>
            <a:headEnd/>
            <a:tailEnd/>
          </a:ln>
          <a:effectLst/>
          <a:scene3d>
            <a:camera prst="legacyObliqueTopLeft"/>
            <a:lightRig rig="legacyFlat3" dir="t"/>
          </a:scene3d>
          <a:sp3d extrusionH="430200" prstMaterial="legacyMatte">
            <a:bevelT w="13500" h="13500" prst="angle"/>
            <a:bevelB w="13500" h="13500" prst="angle"/>
            <a:extrusionClr>
              <a:srgbClr val="6699FF"/>
            </a:extrusionClr>
          </a:sp3d>
        </p:spPr>
        <p:txBody>
          <a:bodyPr wrap="none" anchor="ctr">
            <a:flatTx/>
          </a:bodyPr>
          <a:lstStyle/>
          <a:p>
            <a:pPr algn="ctr"/>
            <a:r>
              <a:rPr lang="en-US" sz="1400" b="1">
                <a:solidFill>
                  <a:schemeClr val="tx2"/>
                </a:solidFill>
                <a:latin typeface="Verdana" pitchFamily="34" charset="0"/>
              </a:rPr>
              <a:t>Software Vendors</a:t>
            </a:r>
          </a:p>
        </p:txBody>
      </p:sp>
      <p:sp>
        <p:nvSpPr>
          <p:cNvPr id="402447" name="Rectangle 15"/>
          <p:cNvSpPr>
            <a:spLocks noChangeArrowheads="1"/>
          </p:cNvSpPr>
          <p:nvPr/>
        </p:nvSpPr>
        <p:spPr bwMode="auto">
          <a:xfrm>
            <a:off x="3462338" y="5086350"/>
            <a:ext cx="1371600" cy="533400"/>
          </a:xfrm>
          <a:prstGeom prst="rect">
            <a:avLst/>
          </a:prstGeom>
          <a:solidFill>
            <a:srgbClr val="6699FF"/>
          </a:solidFill>
          <a:ln w="12700">
            <a:miter lim="800000"/>
            <a:headEnd/>
            <a:tailEnd/>
          </a:ln>
          <a:effectLst/>
          <a:scene3d>
            <a:camera prst="legacyObliqueTopLeft"/>
            <a:lightRig rig="legacyFlat3" dir="t"/>
          </a:scene3d>
          <a:sp3d extrusionH="430200" prstMaterial="legacyMatte">
            <a:bevelT w="13500" h="13500" prst="angle"/>
            <a:bevelB w="13500" h="13500" prst="angle"/>
            <a:extrusionClr>
              <a:srgbClr val="6699FF"/>
            </a:extrusionClr>
          </a:sp3d>
        </p:spPr>
        <p:txBody>
          <a:bodyPr wrap="none" anchor="ctr">
            <a:flatTx/>
          </a:bodyPr>
          <a:lstStyle/>
          <a:p>
            <a:pPr algn="ctr"/>
            <a:r>
              <a:rPr lang="en-US" sz="1400" b="1">
                <a:solidFill>
                  <a:schemeClr val="tx2"/>
                </a:solidFill>
                <a:latin typeface="Verdana" pitchFamily="34" charset="0"/>
              </a:rPr>
              <a:t>Management</a:t>
            </a:r>
          </a:p>
          <a:p>
            <a:pPr algn="ctr"/>
            <a:r>
              <a:rPr lang="en-US" sz="1400" b="1">
                <a:solidFill>
                  <a:schemeClr val="tx2"/>
                </a:solidFill>
                <a:latin typeface="Verdana" pitchFamily="34" charset="0"/>
              </a:rPr>
              <a:t>Accountants</a:t>
            </a:r>
          </a:p>
        </p:txBody>
      </p:sp>
      <p:sp>
        <p:nvSpPr>
          <p:cNvPr id="402448" name="Rectangle 16"/>
          <p:cNvSpPr>
            <a:spLocks noChangeArrowheads="1"/>
          </p:cNvSpPr>
          <p:nvPr/>
        </p:nvSpPr>
        <p:spPr bwMode="auto">
          <a:xfrm>
            <a:off x="1676400" y="3962400"/>
            <a:ext cx="4343400" cy="895350"/>
          </a:xfrm>
          <a:prstGeom prst="rect">
            <a:avLst/>
          </a:prstGeom>
          <a:solidFill>
            <a:srgbClr val="6699FF"/>
          </a:solidFill>
          <a:ln w="12700">
            <a:miter lim="800000"/>
            <a:headEnd/>
            <a:tailEnd/>
          </a:ln>
          <a:effectLst/>
          <a:scene3d>
            <a:camera prst="legacyObliqueTopLeft"/>
            <a:lightRig rig="legacyFlat3" dir="t"/>
          </a:scene3d>
          <a:sp3d extrusionH="430200" prstMaterial="legacyMatte">
            <a:bevelT w="13500" h="13500" prst="angle"/>
            <a:bevelB w="13500" h="13500" prst="angle"/>
            <a:extrusionClr>
              <a:srgbClr val="6699FF"/>
            </a:extrusionClr>
          </a:sp3d>
        </p:spPr>
        <p:txBody>
          <a:bodyPr wrap="none" anchor="ctr">
            <a:flatTx/>
          </a:bodyPr>
          <a:lstStyle/>
          <a:p>
            <a:pPr algn="ctr"/>
            <a:r>
              <a:rPr lang="en-US" sz="1400" b="1">
                <a:solidFill>
                  <a:schemeClr val="tx2"/>
                </a:solidFill>
                <a:latin typeface="Verdana" pitchFamily="34" charset="0"/>
              </a:rPr>
              <a:t>Companies</a:t>
            </a:r>
          </a:p>
        </p:txBody>
      </p:sp>
      <p:sp>
        <p:nvSpPr>
          <p:cNvPr id="402449" name="AutoShape 17"/>
          <p:cNvSpPr>
            <a:spLocks noChangeArrowheads="1"/>
          </p:cNvSpPr>
          <p:nvPr/>
        </p:nvSpPr>
        <p:spPr bwMode="auto">
          <a:xfrm>
            <a:off x="5661025" y="3276600"/>
            <a:ext cx="1273175" cy="317500"/>
          </a:xfrm>
          <a:prstGeom prst="wedgeRectCallout">
            <a:avLst>
              <a:gd name="adj1" fmla="val 58181"/>
              <a:gd name="adj2" fmla="val -252500"/>
            </a:avLst>
          </a:prstGeom>
          <a:solidFill>
            <a:srgbClr val="6699FF"/>
          </a:solidFill>
          <a:ln w="12700">
            <a:solidFill>
              <a:schemeClr val="tx1"/>
            </a:solidFill>
            <a:miter lim="800000"/>
            <a:headEnd/>
            <a:tailEnd/>
          </a:ln>
          <a:effectLst>
            <a:outerShdw dist="107763" dir="13500000" algn="ctr" rotWithShape="0">
              <a:srgbClr val="4471A8">
                <a:alpha val="50000"/>
              </a:srgbClr>
            </a:outerShdw>
          </a:effectLst>
        </p:spPr>
        <p:txBody>
          <a:bodyPr anchor="ctr">
            <a:spAutoFit/>
          </a:bodyPr>
          <a:lstStyle/>
          <a:p>
            <a:pPr algn="ctr"/>
            <a:r>
              <a:rPr lang="en-US" sz="1400" b="1">
                <a:solidFill>
                  <a:schemeClr val="tx2"/>
                </a:solidFill>
                <a:latin typeface="Verdana" pitchFamily="34" charset="0"/>
              </a:rPr>
              <a:t>XBRL</a:t>
            </a:r>
          </a:p>
        </p:txBody>
      </p:sp>
      <p:sp>
        <p:nvSpPr>
          <p:cNvPr id="402450" name="AutoShape 18"/>
          <p:cNvSpPr>
            <a:spLocks noChangeArrowheads="1"/>
          </p:cNvSpPr>
          <p:nvPr/>
        </p:nvSpPr>
        <p:spPr bwMode="auto">
          <a:xfrm>
            <a:off x="3910013" y="3276600"/>
            <a:ext cx="1271587" cy="317500"/>
          </a:xfrm>
          <a:prstGeom prst="wedgeRectCallout">
            <a:avLst>
              <a:gd name="adj1" fmla="val 65356"/>
              <a:gd name="adj2" fmla="val -243500"/>
            </a:avLst>
          </a:prstGeom>
          <a:solidFill>
            <a:srgbClr val="6699FF"/>
          </a:solidFill>
          <a:ln w="12700">
            <a:solidFill>
              <a:schemeClr val="tx1"/>
            </a:solidFill>
            <a:miter lim="800000"/>
            <a:headEnd/>
            <a:tailEnd/>
          </a:ln>
          <a:effectLst>
            <a:outerShdw dist="107763" dir="13500000" algn="ctr" rotWithShape="0">
              <a:srgbClr val="4471A8">
                <a:alpha val="50000"/>
              </a:srgbClr>
            </a:outerShdw>
          </a:effectLst>
        </p:spPr>
        <p:txBody>
          <a:bodyPr anchor="ctr">
            <a:spAutoFit/>
          </a:bodyPr>
          <a:lstStyle/>
          <a:p>
            <a:pPr algn="ctr"/>
            <a:r>
              <a:rPr lang="en-US" sz="1400" b="1">
                <a:solidFill>
                  <a:schemeClr val="tx2"/>
                </a:solidFill>
                <a:latin typeface="Verdana" pitchFamily="34" charset="0"/>
              </a:rPr>
              <a:t>XBRL</a:t>
            </a:r>
          </a:p>
        </p:txBody>
      </p:sp>
      <p:sp>
        <p:nvSpPr>
          <p:cNvPr id="402451" name="AutoShape 19"/>
          <p:cNvSpPr>
            <a:spLocks noChangeArrowheads="1"/>
          </p:cNvSpPr>
          <p:nvPr/>
        </p:nvSpPr>
        <p:spPr bwMode="auto">
          <a:xfrm>
            <a:off x="1981200" y="3276600"/>
            <a:ext cx="1273175" cy="317500"/>
          </a:xfrm>
          <a:prstGeom prst="wedgeRectCallout">
            <a:avLst>
              <a:gd name="adj1" fmla="val 70199"/>
              <a:gd name="adj2" fmla="val -252500"/>
            </a:avLst>
          </a:prstGeom>
          <a:solidFill>
            <a:srgbClr val="6699FF"/>
          </a:solidFill>
          <a:ln w="12700">
            <a:solidFill>
              <a:schemeClr val="tx1"/>
            </a:solidFill>
            <a:miter lim="800000"/>
            <a:headEnd/>
            <a:tailEnd/>
          </a:ln>
          <a:effectLst>
            <a:outerShdw dist="107763" dir="13500000" algn="ctr" rotWithShape="0">
              <a:srgbClr val="4471A8">
                <a:alpha val="50000"/>
              </a:srgbClr>
            </a:outerShdw>
          </a:effectLst>
        </p:spPr>
        <p:txBody>
          <a:bodyPr anchor="ctr">
            <a:spAutoFit/>
          </a:bodyPr>
          <a:lstStyle/>
          <a:p>
            <a:pPr algn="ctr"/>
            <a:r>
              <a:rPr lang="en-US" sz="1400" b="1">
                <a:solidFill>
                  <a:schemeClr val="tx2"/>
                </a:solidFill>
                <a:latin typeface="Verdana" pitchFamily="34" charset="0"/>
              </a:rPr>
              <a:t>XBRL</a:t>
            </a:r>
          </a:p>
        </p:txBody>
      </p:sp>
    </p:spTree>
  </p:cSld>
  <p:clrMapOvr>
    <a:masterClrMapping/>
  </p:clrMapOvr>
  <p:transition>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66" name="Text Box 2"/>
          <p:cNvSpPr txBox="1">
            <a:spLocks noChangeArrowheads="1"/>
          </p:cNvSpPr>
          <p:nvPr/>
        </p:nvSpPr>
        <p:spPr bwMode="auto">
          <a:xfrm>
            <a:off x="142875" y="260350"/>
            <a:ext cx="8893175" cy="5959475"/>
          </a:xfrm>
          <a:prstGeom prst="rect">
            <a:avLst/>
          </a:prstGeom>
          <a:solidFill>
            <a:schemeClr val="tx2"/>
          </a:solidFill>
          <a:ln w="9525">
            <a:noFill/>
            <a:miter lim="800000"/>
            <a:headEnd/>
            <a:tailEnd/>
          </a:ln>
          <a:effectLst/>
        </p:spPr>
        <p:txBody>
          <a:bodyPr>
            <a:spAutoFit/>
          </a:bodyPr>
          <a:lstStyle/>
          <a:p>
            <a:pPr eaLnBrk="1" hangingPunct="1"/>
            <a:r>
              <a:rPr lang="en-GB" sz="1600">
                <a:solidFill>
                  <a:srgbClr val="0000FF"/>
                </a:solidFill>
                <a:latin typeface="Arial" charset="0"/>
              </a:rPr>
              <a:t>&lt;</a:t>
            </a:r>
            <a:r>
              <a:rPr lang="en-GB" sz="1600">
                <a:solidFill>
                  <a:srgbClr val="800000"/>
                </a:solidFill>
                <a:latin typeface="Arial" charset="0"/>
              </a:rPr>
              <a:t>link:schemaRef</a:t>
            </a:r>
            <a:r>
              <a:rPr lang="en-GB" sz="1600">
                <a:solidFill>
                  <a:srgbClr val="FF0000"/>
                </a:solidFill>
                <a:latin typeface="Arial" charset="0"/>
              </a:rPr>
              <a:t> xlink:type</a:t>
            </a:r>
            <a:r>
              <a:rPr lang="en-GB" sz="1600">
                <a:solidFill>
                  <a:srgbClr val="0000FF"/>
                </a:solidFill>
                <a:latin typeface="Arial" charset="0"/>
              </a:rPr>
              <a:t>="</a:t>
            </a:r>
            <a:r>
              <a:rPr lang="en-GB" sz="1600">
                <a:solidFill>
                  <a:srgbClr val="000000"/>
                </a:solidFill>
                <a:latin typeface="Arial" charset="0"/>
              </a:rPr>
              <a:t>simple</a:t>
            </a:r>
            <a:r>
              <a:rPr lang="en-GB" sz="1600">
                <a:solidFill>
                  <a:srgbClr val="0000FF"/>
                </a:solidFill>
                <a:latin typeface="Arial" charset="0"/>
              </a:rPr>
              <a:t>"</a:t>
            </a:r>
            <a:r>
              <a:rPr lang="en-GB" sz="1600">
                <a:solidFill>
                  <a:srgbClr val="FF0000"/>
                </a:solidFill>
                <a:latin typeface="Arial" charset="0"/>
              </a:rPr>
              <a:t> xlink:arcrole</a:t>
            </a:r>
            <a:r>
              <a:rPr lang="en-GB" sz="1600">
                <a:solidFill>
                  <a:srgbClr val="0000FF"/>
                </a:solidFill>
                <a:latin typeface="Arial" charset="0"/>
              </a:rPr>
              <a:t>="</a:t>
            </a:r>
            <a:r>
              <a:rPr lang="en-GB" sz="1600">
                <a:solidFill>
                  <a:srgbClr val="000000"/>
                </a:solidFill>
                <a:latin typeface="Arial" charset="0"/>
              </a:rPr>
              <a:t>http://www.w3.org/1999/xlink/properties/linkbase</a:t>
            </a:r>
            <a:r>
              <a:rPr lang="en-GB" sz="1600">
                <a:solidFill>
                  <a:srgbClr val="0000FF"/>
                </a:solidFill>
                <a:latin typeface="Arial" charset="0"/>
              </a:rPr>
              <a:t>"</a:t>
            </a:r>
            <a:r>
              <a:rPr lang="en-GB" sz="1600">
                <a:solidFill>
                  <a:srgbClr val="FF0000"/>
                </a:solidFill>
                <a:latin typeface="Arial" charset="0"/>
              </a:rPr>
              <a:t> xlink:href</a:t>
            </a:r>
            <a:r>
              <a:rPr lang="en-GB" sz="1600">
                <a:solidFill>
                  <a:srgbClr val="0000FF"/>
                </a:solidFill>
                <a:latin typeface="Arial" charset="0"/>
              </a:rPr>
              <a:t>="</a:t>
            </a:r>
            <a:r>
              <a:rPr lang="en-GB" sz="1600">
                <a:solidFill>
                  <a:srgbClr val="000000"/>
                </a:solidFill>
                <a:latin typeface="Arial" charset="0"/>
              </a:rPr>
              <a:t>hwi.xsd</a:t>
            </a:r>
            <a:r>
              <a:rPr lang="en-GB" sz="1600">
                <a:solidFill>
                  <a:srgbClr val="0000FF"/>
                </a:solidFill>
                <a:latin typeface="Arial" charset="0"/>
              </a:rPr>
              <a:t>"/&gt;</a:t>
            </a:r>
            <a:endParaRPr lang="en-GB" sz="1600">
              <a:solidFill>
                <a:srgbClr val="000000"/>
              </a:solidFill>
              <a:latin typeface="Arial" charset="0"/>
            </a:endParaRPr>
          </a:p>
          <a:p>
            <a:pPr eaLnBrk="1" hangingPunct="1"/>
            <a:r>
              <a:rPr lang="en-GB" sz="1600">
                <a:solidFill>
                  <a:srgbClr val="000000"/>
                </a:solidFill>
                <a:latin typeface="Arial" charset="0"/>
              </a:rPr>
              <a:t> </a:t>
            </a:r>
            <a:r>
              <a:rPr lang="en-GB" sz="1600">
                <a:solidFill>
                  <a:srgbClr val="0000FF"/>
                </a:solidFill>
                <a:latin typeface="Arial" charset="0"/>
              </a:rPr>
              <a:t>&lt;</a:t>
            </a:r>
            <a:r>
              <a:rPr lang="en-GB" sz="1600">
                <a:solidFill>
                  <a:srgbClr val="800000"/>
                </a:solidFill>
                <a:latin typeface="Arial" charset="0"/>
              </a:rPr>
              <a:t>baf:StrategicDirection</a:t>
            </a:r>
            <a:r>
              <a:rPr lang="en-GB" sz="1600">
                <a:solidFill>
                  <a:srgbClr val="FF0000"/>
                </a:solidFill>
                <a:latin typeface="Arial" charset="0"/>
              </a:rPr>
              <a:t> contextRef</a:t>
            </a:r>
            <a:r>
              <a:rPr lang="en-GB" sz="1600">
                <a:solidFill>
                  <a:srgbClr val="0000FF"/>
                </a:solidFill>
                <a:latin typeface="Arial" charset="0"/>
              </a:rPr>
              <a:t>="</a:t>
            </a:r>
            <a:r>
              <a:rPr lang="en-GB" sz="1600">
                <a:solidFill>
                  <a:srgbClr val="000000"/>
                </a:solidFill>
                <a:latin typeface="Arial" charset="0"/>
              </a:rPr>
              <a:t>knz03p</a:t>
            </a:r>
            <a:r>
              <a:rPr lang="en-GB" sz="1600">
                <a:solidFill>
                  <a:srgbClr val="0000FF"/>
                </a:solidFill>
                <a:latin typeface="Arial" charset="0"/>
              </a:rPr>
              <a:t>"&gt;</a:t>
            </a:r>
            <a:r>
              <a:rPr lang="en-GB" sz="1600">
                <a:solidFill>
                  <a:srgbClr val="000000"/>
                </a:solidFill>
                <a:latin typeface="Arial" charset="0"/>
              </a:rPr>
              <a:t>Our mission is to be the soft drinks company of choice and to achieve above average market growth, by focusing on the healthy beverages sector, through growth in our existing businesses and strategic acquisition.  We seek to increase the attractiveness and availability of our organic juices to meet our consumers ever demanding needs for a healthy and convenient lifestyle.</a:t>
            </a:r>
          </a:p>
          <a:p>
            <a:pPr eaLnBrk="1" hangingPunct="1"/>
            <a:r>
              <a:rPr lang="en-GB" sz="1600">
                <a:solidFill>
                  <a:srgbClr val="0000FF"/>
                </a:solidFill>
                <a:latin typeface="Arial" charset="0"/>
              </a:rPr>
              <a:t>&lt;/</a:t>
            </a:r>
            <a:r>
              <a:rPr lang="en-GB" sz="1600">
                <a:solidFill>
                  <a:srgbClr val="800000"/>
                </a:solidFill>
                <a:latin typeface="Arial" charset="0"/>
              </a:rPr>
              <a:t>baf:StrategicDirection</a:t>
            </a:r>
            <a:r>
              <a:rPr lang="en-GB" sz="1600">
                <a:solidFill>
                  <a:srgbClr val="0000FF"/>
                </a:solidFill>
                <a:latin typeface="Arial" charset="0"/>
              </a:rPr>
              <a:t>&gt;</a:t>
            </a:r>
            <a:endParaRPr lang="en-GB" sz="1600">
              <a:solidFill>
                <a:srgbClr val="000000"/>
              </a:solidFill>
              <a:latin typeface="Arial" charset="0"/>
            </a:endParaRPr>
          </a:p>
          <a:p>
            <a:pPr eaLnBrk="1" hangingPunct="1"/>
            <a:r>
              <a:rPr lang="en-GB" sz="1600">
                <a:solidFill>
                  <a:srgbClr val="000000"/>
                </a:solidFill>
                <a:latin typeface="Arial" charset="0"/>
              </a:rPr>
              <a:t> </a:t>
            </a:r>
            <a:r>
              <a:rPr lang="en-GB" sz="1600">
                <a:solidFill>
                  <a:srgbClr val="0000FF"/>
                </a:solidFill>
                <a:latin typeface="Arial" charset="0"/>
              </a:rPr>
              <a:t>&lt;</a:t>
            </a:r>
            <a:r>
              <a:rPr lang="en-GB" sz="1600">
                <a:solidFill>
                  <a:srgbClr val="800000"/>
                </a:solidFill>
                <a:latin typeface="Arial" charset="0"/>
              </a:rPr>
              <a:t>ifrs-gp:BasicEarningsLossPerShare</a:t>
            </a:r>
            <a:r>
              <a:rPr lang="en-GB" sz="1600">
                <a:solidFill>
                  <a:srgbClr val="FF0000"/>
                </a:solidFill>
                <a:latin typeface="Arial" charset="0"/>
              </a:rPr>
              <a:t> decimals</a:t>
            </a:r>
            <a:r>
              <a:rPr lang="en-GB" sz="1600">
                <a:solidFill>
                  <a:srgbClr val="0000FF"/>
                </a:solidFill>
                <a:latin typeface="Arial" charset="0"/>
              </a:rPr>
              <a:t>="</a:t>
            </a:r>
            <a:r>
              <a:rPr lang="en-GB" sz="1600">
                <a:solidFill>
                  <a:srgbClr val="000000"/>
                </a:solidFill>
                <a:latin typeface="Arial" charset="0"/>
              </a:rPr>
              <a:t>2</a:t>
            </a:r>
            <a:r>
              <a:rPr lang="en-GB" sz="1600">
                <a:solidFill>
                  <a:srgbClr val="0000FF"/>
                </a:solidFill>
                <a:latin typeface="Arial" charset="0"/>
              </a:rPr>
              <a:t>"</a:t>
            </a:r>
            <a:r>
              <a:rPr lang="en-GB" sz="1600">
                <a:solidFill>
                  <a:srgbClr val="FF0000"/>
                </a:solidFill>
                <a:latin typeface="Arial" charset="0"/>
              </a:rPr>
              <a:t> contextRef</a:t>
            </a:r>
            <a:r>
              <a:rPr lang="en-GB" sz="1600">
                <a:solidFill>
                  <a:srgbClr val="0000FF"/>
                </a:solidFill>
                <a:latin typeface="Arial" charset="0"/>
              </a:rPr>
              <a:t>="</a:t>
            </a:r>
            <a:r>
              <a:rPr lang="en-GB" sz="1600">
                <a:solidFill>
                  <a:srgbClr val="000000"/>
                </a:solidFill>
                <a:latin typeface="Arial" charset="0"/>
              </a:rPr>
              <a:t>knz03p</a:t>
            </a:r>
            <a:r>
              <a:rPr lang="en-GB" sz="1600">
                <a:solidFill>
                  <a:srgbClr val="0000FF"/>
                </a:solidFill>
                <a:latin typeface="Arial" charset="0"/>
              </a:rPr>
              <a:t>"</a:t>
            </a:r>
            <a:r>
              <a:rPr lang="en-GB" sz="1600">
                <a:solidFill>
                  <a:srgbClr val="FF0000"/>
                </a:solidFill>
                <a:latin typeface="Arial" charset="0"/>
              </a:rPr>
              <a:t> unitRef</a:t>
            </a:r>
            <a:r>
              <a:rPr lang="en-GB" sz="1600">
                <a:solidFill>
                  <a:srgbClr val="0000FF"/>
                </a:solidFill>
                <a:latin typeface="Arial" charset="0"/>
              </a:rPr>
              <a:t>="</a:t>
            </a:r>
            <a:r>
              <a:rPr lang="en-GB" sz="1600">
                <a:solidFill>
                  <a:srgbClr val="000000"/>
                </a:solidFill>
                <a:latin typeface="Arial" charset="0"/>
              </a:rPr>
              <a:t>eurPerShr</a:t>
            </a:r>
            <a:r>
              <a:rPr lang="en-GB" sz="1600">
                <a:solidFill>
                  <a:srgbClr val="0000FF"/>
                </a:solidFill>
                <a:latin typeface="Arial" charset="0"/>
              </a:rPr>
              <a:t>"&gt;</a:t>
            </a:r>
            <a:r>
              <a:rPr lang="en-GB" sz="1600">
                <a:solidFill>
                  <a:srgbClr val="000000"/>
                </a:solidFill>
                <a:latin typeface="Arial" charset="0"/>
              </a:rPr>
              <a:t>2.28</a:t>
            </a:r>
            <a:r>
              <a:rPr lang="en-GB" sz="1600">
                <a:solidFill>
                  <a:srgbClr val="0000FF"/>
                </a:solidFill>
                <a:latin typeface="Arial" charset="0"/>
              </a:rPr>
              <a:t>&lt;/</a:t>
            </a:r>
            <a:r>
              <a:rPr lang="en-GB" sz="1600">
                <a:solidFill>
                  <a:srgbClr val="800000"/>
                </a:solidFill>
                <a:latin typeface="Arial" charset="0"/>
              </a:rPr>
              <a:t>ifrs-gp:BasicEarningsLossPerShare</a:t>
            </a:r>
            <a:r>
              <a:rPr lang="en-GB" sz="1600">
                <a:solidFill>
                  <a:srgbClr val="0000FF"/>
                </a:solidFill>
                <a:latin typeface="Arial" charset="0"/>
              </a:rPr>
              <a:t>&gt;</a:t>
            </a:r>
            <a:endParaRPr lang="en-GB" sz="1600">
              <a:solidFill>
                <a:srgbClr val="000000"/>
              </a:solidFill>
              <a:latin typeface="Arial" charset="0"/>
            </a:endParaRPr>
          </a:p>
          <a:p>
            <a:pPr eaLnBrk="1" hangingPunct="1"/>
            <a:r>
              <a:rPr lang="en-GB" sz="1600">
                <a:solidFill>
                  <a:srgbClr val="000000"/>
                </a:solidFill>
                <a:latin typeface="Arial" charset="0"/>
              </a:rPr>
              <a:t> </a:t>
            </a:r>
            <a:r>
              <a:rPr lang="en-GB" sz="1600">
                <a:solidFill>
                  <a:srgbClr val="0000FF"/>
                </a:solidFill>
                <a:latin typeface="Arial" charset="0"/>
              </a:rPr>
              <a:t>&lt;</a:t>
            </a:r>
            <a:r>
              <a:rPr lang="en-GB" sz="1600">
                <a:solidFill>
                  <a:srgbClr val="800000"/>
                </a:solidFill>
                <a:latin typeface="Arial" charset="0"/>
              </a:rPr>
              <a:t>ifrs-gp:BasicEarningsLossPerShare</a:t>
            </a:r>
            <a:r>
              <a:rPr lang="en-GB" sz="1600">
                <a:solidFill>
                  <a:srgbClr val="FF0000"/>
                </a:solidFill>
                <a:latin typeface="Arial" charset="0"/>
              </a:rPr>
              <a:t> decimals</a:t>
            </a:r>
            <a:r>
              <a:rPr lang="en-GB" sz="1600">
                <a:solidFill>
                  <a:srgbClr val="0000FF"/>
                </a:solidFill>
                <a:latin typeface="Arial" charset="0"/>
              </a:rPr>
              <a:t>="</a:t>
            </a:r>
            <a:r>
              <a:rPr lang="en-GB" sz="1600">
                <a:solidFill>
                  <a:srgbClr val="000000"/>
                </a:solidFill>
                <a:latin typeface="Arial" charset="0"/>
              </a:rPr>
              <a:t>2</a:t>
            </a:r>
            <a:r>
              <a:rPr lang="en-GB" sz="1600">
                <a:solidFill>
                  <a:srgbClr val="0000FF"/>
                </a:solidFill>
                <a:latin typeface="Arial" charset="0"/>
              </a:rPr>
              <a:t>"</a:t>
            </a:r>
            <a:r>
              <a:rPr lang="en-GB" sz="1600">
                <a:solidFill>
                  <a:srgbClr val="FF0000"/>
                </a:solidFill>
                <a:latin typeface="Arial" charset="0"/>
              </a:rPr>
              <a:t> contextRef</a:t>
            </a:r>
            <a:r>
              <a:rPr lang="en-GB" sz="1600">
                <a:solidFill>
                  <a:srgbClr val="0000FF"/>
                </a:solidFill>
                <a:latin typeface="Arial" charset="0"/>
              </a:rPr>
              <a:t>="</a:t>
            </a:r>
            <a:r>
              <a:rPr lang="en-GB" sz="1600">
                <a:solidFill>
                  <a:srgbClr val="000000"/>
                </a:solidFill>
                <a:latin typeface="Arial" charset="0"/>
              </a:rPr>
              <a:t>knz02p</a:t>
            </a:r>
            <a:r>
              <a:rPr lang="en-GB" sz="1600">
                <a:solidFill>
                  <a:srgbClr val="0000FF"/>
                </a:solidFill>
                <a:latin typeface="Arial" charset="0"/>
              </a:rPr>
              <a:t>"</a:t>
            </a:r>
            <a:r>
              <a:rPr lang="en-GB" sz="1600">
                <a:solidFill>
                  <a:srgbClr val="FF0000"/>
                </a:solidFill>
                <a:latin typeface="Arial" charset="0"/>
              </a:rPr>
              <a:t> unitRef</a:t>
            </a:r>
            <a:r>
              <a:rPr lang="en-GB" sz="1600">
                <a:solidFill>
                  <a:srgbClr val="0000FF"/>
                </a:solidFill>
                <a:latin typeface="Arial" charset="0"/>
              </a:rPr>
              <a:t>="</a:t>
            </a:r>
            <a:r>
              <a:rPr lang="en-GB" sz="1600">
                <a:solidFill>
                  <a:srgbClr val="000000"/>
                </a:solidFill>
                <a:latin typeface="Arial" charset="0"/>
              </a:rPr>
              <a:t>eurPerShr</a:t>
            </a:r>
            <a:r>
              <a:rPr lang="en-GB" sz="1600">
                <a:solidFill>
                  <a:srgbClr val="0000FF"/>
                </a:solidFill>
                <a:latin typeface="Arial" charset="0"/>
              </a:rPr>
              <a:t>"&gt;</a:t>
            </a:r>
            <a:r>
              <a:rPr lang="en-GB" sz="1600">
                <a:solidFill>
                  <a:srgbClr val="000000"/>
                </a:solidFill>
                <a:latin typeface="Arial" charset="0"/>
              </a:rPr>
              <a:t>2.05</a:t>
            </a:r>
            <a:r>
              <a:rPr lang="en-GB" sz="1600">
                <a:solidFill>
                  <a:srgbClr val="0000FF"/>
                </a:solidFill>
                <a:latin typeface="Arial" charset="0"/>
              </a:rPr>
              <a:t>&lt;/</a:t>
            </a:r>
            <a:r>
              <a:rPr lang="en-GB" sz="1600">
                <a:solidFill>
                  <a:srgbClr val="800000"/>
                </a:solidFill>
                <a:latin typeface="Arial" charset="0"/>
              </a:rPr>
              <a:t>ifrs-gp:BasicEarningsLossPerShare</a:t>
            </a:r>
            <a:r>
              <a:rPr lang="en-GB" sz="1600">
                <a:solidFill>
                  <a:srgbClr val="0000FF"/>
                </a:solidFill>
                <a:latin typeface="Arial" charset="0"/>
              </a:rPr>
              <a:t>&gt;</a:t>
            </a:r>
            <a:endParaRPr lang="en-GB" sz="1600">
              <a:solidFill>
                <a:srgbClr val="000000"/>
              </a:solidFill>
              <a:latin typeface="Arial" charset="0"/>
            </a:endParaRPr>
          </a:p>
          <a:p>
            <a:pPr eaLnBrk="1" hangingPunct="1"/>
            <a:r>
              <a:rPr lang="en-GB" sz="1600">
                <a:solidFill>
                  <a:srgbClr val="000000"/>
                </a:solidFill>
                <a:latin typeface="Arial" charset="0"/>
              </a:rPr>
              <a:t> </a:t>
            </a:r>
            <a:r>
              <a:rPr lang="en-GB" sz="1600">
                <a:solidFill>
                  <a:srgbClr val="0000FF"/>
                </a:solidFill>
                <a:latin typeface="Arial" charset="0"/>
              </a:rPr>
              <a:t>&lt;</a:t>
            </a:r>
            <a:r>
              <a:rPr lang="en-GB" sz="1600">
                <a:solidFill>
                  <a:srgbClr val="800000"/>
                </a:solidFill>
                <a:latin typeface="Arial" charset="0"/>
              </a:rPr>
              <a:t>hwi:EPSgrowth</a:t>
            </a:r>
            <a:r>
              <a:rPr lang="en-GB" sz="1600">
                <a:solidFill>
                  <a:srgbClr val="FF0000"/>
                </a:solidFill>
                <a:latin typeface="Arial" charset="0"/>
              </a:rPr>
              <a:t> decimals</a:t>
            </a:r>
            <a:r>
              <a:rPr lang="en-GB" sz="1600">
                <a:solidFill>
                  <a:srgbClr val="0000FF"/>
                </a:solidFill>
                <a:latin typeface="Arial" charset="0"/>
              </a:rPr>
              <a:t>="</a:t>
            </a:r>
            <a:r>
              <a:rPr lang="en-GB" sz="1600">
                <a:solidFill>
                  <a:srgbClr val="000000"/>
                </a:solidFill>
                <a:latin typeface="Arial" charset="0"/>
              </a:rPr>
              <a:t>4</a:t>
            </a:r>
            <a:r>
              <a:rPr lang="en-GB" sz="1600">
                <a:solidFill>
                  <a:srgbClr val="0000FF"/>
                </a:solidFill>
                <a:latin typeface="Arial" charset="0"/>
              </a:rPr>
              <a:t>"</a:t>
            </a:r>
            <a:r>
              <a:rPr lang="en-GB" sz="1600">
                <a:solidFill>
                  <a:srgbClr val="FF0000"/>
                </a:solidFill>
                <a:latin typeface="Arial" charset="0"/>
              </a:rPr>
              <a:t> contextRef</a:t>
            </a:r>
            <a:r>
              <a:rPr lang="en-GB" sz="1600">
                <a:solidFill>
                  <a:srgbClr val="0000FF"/>
                </a:solidFill>
                <a:latin typeface="Arial" charset="0"/>
              </a:rPr>
              <a:t>="</a:t>
            </a:r>
            <a:r>
              <a:rPr lang="en-GB" sz="1600">
                <a:solidFill>
                  <a:srgbClr val="000000"/>
                </a:solidFill>
                <a:latin typeface="Arial" charset="0"/>
              </a:rPr>
              <a:t>knz03p</a:t>
            </a:r>
            <a:r>
              <a:rPr lang="en-GB" sz="1600">
                <a:solidFill>
                  <a:srgbClr val="0000FF"/>
                </a:solidFill>
                <a:latin typeface="Arial" charset="0"/>
              </a:rPr>
              <a:t>"</a:t>
            </a:r>
            <a:r>
              <a:rPr lang="en-GB" sz="1600">
                <a:solidFill>
                  <a:srgbClr val="FF0000"/>
                </a:solidFill>
                <a:latin typeface="Arial" charset="0"/>
              </a:rPr>
              <a:t> unitRef</a:t>
            </a:r>
            <a:r>
              <a:rPr lang="en-GB" sz="1600">
                <a:solidFill>
                  <a:srgbClr val="0000FF"/>
                </a:solidFill>
                <a:latin typeface="Arial" charset="0"/>
              </a:rPr>
              <a:t>="</a:t>
            </a:r>
            <a:r>
              <a:rPr lang="en-GB" sz="1600">
                <a:solidFill>
                  <a:srgbClr val="000000"/>
                </a:solidFill>
                <a:latin typeface="Arial" charset="0"/>
              </a:rPr>
              <a:t>pure</a:t>
            </a:r>
            <a:r>
              <a:rPr lang="en-GB" sz="1600">
                <a:solidFill>
                  <a:srgbClr val="0000FF"/>
                </a:solidFill>
                <a:latin typeface="Arial" charset="0"/>
              </a:rPr>
              <a:t>"&gt;</a:t>
            </a:r>
            <a:r>
              <a:rPr lang="en-GB" sz="1600">
                <a:solidFill>
                  <a:srgbClr val="000000"/>
                </a:solidFill>
                <a:latin typeface="Arial" charset="0"/>
              </a:rPr>
              <a:t>.1122</a:t>
            </a:r>
            <a:r>
              <a:rPr lang="en-GB" sz="1600">
                <a:solidFill>
                  <a:srgbClr val="0000FF"/>
                </a:solidFill>
                <a:latin typeface="Arial" charset="0"/>
              </a:rPr>
              <a:t>&lt;/</a:t>
            </a:r>
            <a:r>
              <a:rPr lang="en-GB" sz="1600">
                <a:solidFill>
                  <a:srgbClr val="800000"/>
                </a:solidFill>
                <a:latin typeface="Arial" charset="0"/>
              </a:rPr>
              <a:t>hwi:EPSgrowth</a:t>
            </a:r>
            <a:r>
              <a:rPr lang="en-GB" sz="1600">
                <a:solidFill>
                  <a:srgbClr val="0000FF"/>
                </a:solidFill>
                <a:latin typeface="Arial" charset="0"/>
              </a:rPr>
              <a:t>&gt;</a:t>
            </a:r>
            <a:endParaRPr lang="en-GB" sz="1600">
              <a:solidFill>
                <a:srgbClr val="000000"/>
              </a:solidFill>
              <a:latin typeface="Arial" charset="0"/>
            </a:endParaRPr>
          </a:p>
          <a:p>
            <a:pPr eaLnBrk="1" hangingPunct="1"/>
            <a:r>
              <a:rPr lang="en-GB" sz="1600">
                <a:solidFill>
                  <a:srgbClr val="000000"/>
                </a:solidFill>
                <a:latin typeface="Arial" charset="0"/>
              </a:rPr>
              <a:t> </a:t>
            </a:r>
            <a:r>
              <a:rPr lang="en-GB" sz="1600">
                <a:solidFill>
                  <a:srgbClr val="0000FF"/>
                </a:solidFill>
                <a:latin typeface="Arial" charset="0"/>
              </a:rPr>
              <a:t>&lt;</a:t>
            </a:r>
            <a:r>
              <a:rPr lang="en-GB" sz="1600">
                <a:solidFill>
                  <a:srgbClr val="800000"/>
                </a:solidFill>
                <a:latin typeface="Arial" charset="0"/>
              </a:rPr>
              <a:t>hwi:EPSgrowth</a:t>
            </a:r>
            <a:r>
              <a:rPr lang="en-GB" sz="1600">
                <a:solidFill>
                  <a:srgbClr val="FF0000"/>
                </a:solidFill>
                <a:latin typeface="Arial" charset="0"/>
              </a:rPr>
              <a:t> decimals</a:t>
            </a:r>
            <a:r>
              <a:rPr lang="en-GB" sz="1600">
                <a:solidFill>
                  <a:srgbClr val="0000FF"/>
                </a:solidFill>
                <a:latin typeface="Arial" charset="0"/>
              </a:rPr>
              <a:t>="</a:t>
            </a:r>
            <a:r>
              <a:rPr lang="en-GB" sz="1600">
                <a:solidFill>
                  <a:srgbClr val="000000"/>
                </a:solidFill>
                <a:latin typeface="Arial" charset="0"/>
              </a:rPr>
              <a:t>3</a:t>
            </a:r>
            <a:r>
              <a:rPr lang="en-GB" sz="1600">
                <a:solidFill>
                  <a:srgbClr val="0000FF"/>
                </a:solidFill>
                <a:latin typeface="Arial" charset="0"/>
              </a:rPr>
              <a:t>"</a:t>
            </a:r>
            <a:r>
              <a:rPr lang="en-GB" sz="1600">
                <a:solidFill>
                  <a:srgbClr val="FF0000"/>
                </a:solidFill>
                <a:latin typeface="Arial" charset="0"/>
              </a:rPr>
              <a:t> contextRef</a:t>
            </a:r>
            <a:r>
              <a:rPr lang="en-GB" sz="1600">
                <a:solidFill>
                  <a:srgbClr val="0000FF"/>
                </a:solidFill>
                <a:latin typeface="Arial" charset="0"/>
              </a:rPr>
              <a:t>="</a:t>
            </a:r>
            <a:r>
              <a:rPr lang="en-GB" sz="1600">
                <a:solidFill>
                  <a:srgbClr val="000000"/>
                </a:solidFill>
                <a:latin typeface="Arial" charset="0"/>
              </a:rPr>
              <a:t>knz02p</a:t>
            </a:r>
            <a:r>
              <a:rPr lang="en-GB" sz="1600">
                <a:solidFill>
                  <a:srgbClr val="0000FF"/>
                </a:solidFill>
                <a:latin typeface="Arial" charset="0"/>
              </a:rPr>
              <a:t>"</a:t>
            </a:r>
            <a:r>
              <a:rPr lang="en-GB" sz="1600">
                <a:solidFill>
                  <a:srgbClr val="FF0000"/>
                </a:solidFill>
                <a:latin typeface="Arial" charset="0"/>
              </a:rPr>
              <a:t> unitRef</a:t>
            </a:r>
            <a:r>
              <a:rPr lang="en-GB" sz="1600">
                <a:solidFill>
                  <a:srgbClr val="0000FF"/>
                </a:solidFill>
                <a:latin typeface="Arial" charset="0"/>
              </a:rPr>
              <a:t>="</a:t>
            </a:r>
            <a:r>
              <a:rPr lang="en-GB" sz="1600">
                <a:solidFill>
                  <a:srgbClr val="000000"/>
                </a:solidFill>
                <a:latin typeface="Arial" charset="0"/>
              </a:rPr>
              <a:t>pure</a:t>
            </a:r>
            <a:r>
              <a:rPr lang="en-GB" sz="1600">
                <a:solidFill>
                  <a:srgbClr val="0000FF"/>
                </a:solidFill>
                <a:latin typeface="Arial" charset="0"/>
              </a:rPr>
              <a:t>"&gt;</a:t>
            </a:r>
            <a:r>
              <a:rPr lang="en-GB" sz="1600">
                <a:solidFill>
                  <a:srgbClr val="000000"/>
                </a:solidFill>
                <a:latin typeface="Arial" charset="0"/>
              </a:rPr>
              <a:t>.108</a:t>
            </a:r>
            <a:r>
              <a:rPr lang="en-GB" sz="1600">
                <a:solidFill>
                  <a:srgbClr val="0000FF"/>
                </a:solidFill>
                <a:latin typeface="Arial" charset="0"/>
              </a:rPr>
              <a:t>&lt;/</a:t>
            </a:r>
            <a:r>
              <a:rPr lang="en-GB" sz="1600">
                <a:solidFill>
                  <a:srgbClr val="800000"/>
                </a:solidFill>
                <a:latin typeface="Arial" charset="0"/>
              </a:rPr>
              <a:t>hwi:EPSgrowth</a:t>
            </a:r>
            <a:r>
              <a:rPr lang="en-GB" sz="1600">
                <a:solidFill>
                  <a:srgbClr val="0000FF"/>
                </a:solidFill>
                <a:latin typeface="Arial" charset="0"/>
              </a:rPr>
              <a:t>&gt;</a:t>
            </a:r>
            <a:endParaRPr lang="en-GB" sz="1600">
              <a:solidFill>
                <a:srgbClr val="000000"/>
              </a:solidFill>
              <a:latin typeface="Arial" charset="0"/>
            </a:endParaRPr>
          </a:p>
          <a:p>
            <a:pPr eaLnBrk="1" hangingPunct="1"/>
            <a:r>
              <a:rPr lang="en-GB" sz="1600">
                <a:solidFill>
                  <a:srgbClr val="000000"/>
                </a:solidFill>
                <a:latin typeface="Arial" charset="0"/>
              </a:rPr>
              <a:t> </a:t>
            </a:r>
            <a:r>
              <a:rPr lang="en-GB" sz="1600">
                <a:solidFill>
                  <a:srgbClr val="0000FF"/>
                </a:solidFill>
                <a:latin typeface="Arial" charset="0"/>
              </a:rPr>
              <a:t>&lt;</a:t>
            </a:r>
            <a:r>
              <a:rPr lang="en-GB" sz="1600">
                <a:solidFill>
                  <a:srgbClr val="800000"/>
                </a:solidFill>
                <a:latin typeface="Arial" charset="0"/>
              </a:rPr>
              <a:t>hwi:EPSgrowthPeers</a:t>
            </a:r>
            <a:r>
              <a:rPr lang="en-GB" sz="1600">
                <a:solidFill>
                  <a:srgbClr val="FF0000"/>
                </a:solidFill>
                <a:latin typeface="Arial" charset="0"/>
              </a:rPr>
              <a:t> decimals</a:t>
            </a:r>
            <a:r>
              <a:rPr lang="en-GB" sz="1600">
                <a:solidFill>
                  <a:srgbClr val="0000FF"/>
                </a:solidFill>
                <a:latin typeface="Arial" charset="0"/>
              </a:rPr>
              <a:t>="</a:t>
            </a:r>
            <a:r>
              <a:rPr lang="en-GB" sz="1600">
                <a:solidFill>
                  <a:srgbClr val="000000"/>
                </a:solidFill>
                <a:latin typeface="Arial" charset="0"/>
              </a:rPr>
              <a:t>4</a:t>
            </a:r>
            <a:r>
              <a:rPr lang="en-GB" sz="1600">
                <a:solidFill>
                  <a:srgbClr val="0000FF"/>
                </a:solidFill>
                <a:latin typeface="Arial" charset="0"/>
              </a:rPr>
              <a:t>"</a:t>
            </a:r>
            <a:r>
              <a:rPr lang="en-GB" sz="1600">
                <a:solidFill>
                  <a:srgbClr val="FF0000"/>
                </a:solidFill>
                <a:latin typeface="Arial" charset="0"/>
              </a:rPr>
              <a:t> contextRef</a:t>
            </a:r>
            <a:r>
              <a:rPr lang="en-GB" sz="1600">
                <a:solidFill>
                  <a:srgbClr val="0000FF"/>
                </a:solidFill>
                <a:latin typeface="Arial" charset="0"/>
              </a:rPr>
              <a:t>="</a:t>
            </a:r>
            <a:r>
              <a:rPr lang="en-GB" sz="1600">
                <a:solidFill>
                  <a:srgbClr val="000000"/>
                </a:solidFill>
                <a:latin typeface="Arial" charset="0"/>
              </a:rPr>
              <a:t>knz03p</a:t>
            </a:r>
            <a:r>
              <a:rPr lang="en-GB" sz="1600">
                <a:solidFill>
                  <a:srgbClr val="0000FF"/>
                </a:solidFill>
                <a:latin typeface="Arial" charset="0"/>
              </a:rPr>
              <a:t>"</a:t>
            </a:r>
            <a:r>
              <a:rPr lang="en-GB" sz="1600">
                <a:solidFill>
                  <a:srgbClr val="FF0000"/>
                </a:solidFill>
                <a:latin typeface="Arial" charset="0"/>
              </a:rPr>
              <a:t> unitRef</a:t>
            </a:r>
            <a:r>
              <a:rPr lang="en-GB" sz="1600">
                <a:solidFill>
                  <a:srgbClr val="0000FF"/>
                </a:solidFill>
                <a:latin typeface="Arial" charset="0"/>
              </a:rPr>
              <a:t>="</a:t>
            </a:r>
            <a:r>
              <a:rPr lang="en-GB" sz="1600">
                <a:solidFill>
                  <a:srgbClr val="000000"/>
                </a:solidFill>
                <a:latin typeface="Arial" charset="0"/>
              </a:rPr>
              <a:t>pure</a:t>
            </a:r>
            <a:r>
              <a:rPr lang="en-GB" sz="1600">
                <a:solidFill>
                  <a:srgbClr val="0000FF"/>
                </a:solidFill>
                <a:latin typeface="Arial" charset="0"/>
              </a:rPr>
              <a:t>"&gt;</a:t>
            </a:r>
            <a:r>
              <a:rPr lang="en-GB" sz="1600">
                <a:solidFill>
                  <a:srgbClr val="000000"/>
                </a:solidFill>
                <a:latin typeface="Arial" charset="0"/>
              </a:rPr>
              <a:t>.2845</a:t>
            </a:r>
            <a:r>
              <a:rPr lang="en-GB" sz="1600">
                <a:solidFill>
                  <a:srgbClr val="0000FF"/>
                </a:solidFill>
                <a:latin typeface="Arial" charset="0"/>
              </a:rPr>
              <a:t>&lt;/</a:t>
            </a:r>
            <a:r>
              <a:rPr lang="en-GB" sz="1600">
                <a:solidFill>
                  <a:srgbClr val="800000"/>
                </a:solidFill>
                <a:latin typeface="Arial" charset="0"/>
              </a:rPr>
              <a:t>hwi:EPSgrowthPeers</a:t>
            </a:r>
            <a:r>
              <a:rPr lang="en-GB" sz="1600">
                <a:solidFill>
                  <a:srgbClr val="0000FF"/>
                </a:solidFill>
                <a:latin typeface="Arial" charset="0"/>
              </a:rPr>
              <a:t>&gt;</a:t>
            </a:r>
            <a:endParaRPr lang="en-GB" sz="1600">
              <a:solidFill>
                <a:srgbClr val="000000"/>
              </a:solidFill>
              <a:latin typeface="Arial" charset="0"/>
            </a:endParaRPr>
          </a:p>
          <a:p>
            <a:pPr eaLnBrk="1" hangingPunct="1"/>
            <a:r>
              <a:rPr lang="en-GB" sz="1600">
                <a:solidFill>
                  <a:srgbClr val="000000"/>
                </a:solidFill>
                <a:latin typeface="Arial" charset="0"/>
              </a:rPr>
              <a:t> </a:t>
            </a:r>
            <a:r>
              <a:rPr lang="en-GB" sz="1600">
                <a:solidFill>
                  <a:srgbClr val="0000FF"/>
                </a:solidFill>
                <a:latin typeface="Arial" charset="0"/>
              </a:rPr>
              <a:t>&lt;</a:t>
            </a:r>
            <a:r>
              <a:rPr lang="en-GB" sz="1600">
                <a:solidFill>
                  <a:srgbClr val="800000"/>
                </a:solidFill>
                <a:latin typeface="Arial" charset="0"/>
              </a:rPr>
              <a:t>hwi:EPSgrowthPeers</a:t>
            </a:r>
            <a:r>
              <a:rPr lang="en-GB" sz="1600">
                <a:solidFill>
                  <a:srgbClr val="FF0000"/>
                </a:solidFill>
                <a:latin typeface="Arial" charset="0"/>
              </a:rPr>
              <a:t> decimals</a:t>
            </a:r>
            <a:r>
              <a:rPr lang="en-GB" sz="1600">
                <a:solidFill>
                  <a:srgbClr val="0000FF"/>
                </a:solidFill>
                <a:latin typeface="Arial" charset="0"/>
              </a:rPr>
              <a:t>="</a:t>
            </a:r>
            <a:r>
              <a:rPr lang="en-GB" sz="1600">
                <a:solidFill>
                  <a:srgbClr val="000000"/>
                </a:solidFill>
                <a:latin typeface="Arial" charset="0"/>
              </a:rPr>
              <a:t>3</a:t>
            </a:r>
            <a:r>
              <a:rPr lang="en-GB" sz="1600">
                <a:solidFill>
                  <a:srgbClr val="0000FF"/>
                </a:solidFill>
                <a:latin typeface="Arial" charset="0"/>
              </a:rPr>
              <a:t>"</a:t>
            </a:r>
            <a:r>
              <a:rPr lang="en-GB" sz="1600">
                <a:solidFill>
                  <a:srgbClr val="FF0000"/>
                </a:solidFill>
                <a:latin typeface="Arial" charset="0"/>
              </a:rPr>
              <a:t> contextRef</a:t>
            </a:r>
            <a:r>
              <a:rPr lang="en-GB" sz="1600">
                <a:solidFill>
                  <a:srgbClr val="0000FF"/>
                </a:solidFill>
                <a:latin typeface="Arial" charset="0"/>
              </a:rPr>
              <a:t>="</a:t>
            </a:r>
            <a:r>
              <a:rPr lang="en-GB" sz="1600">
                <a:solidFill>
                  <a:srgbClr val="000000"/>
                </a:solidFill>
                <a:latin typeface="Arial" charset="0"/>
              </a:rPr>
              <a:t>knz02p</a:t>
            </a:r>
            <a:r>
              <a:rPr lang="en-GB" sz="1600">
                <a:solidFill>
                  <a:srgbClr val="0000FF"/>
                </a:solidFill>
                <a:latin typeface="Arial" charset="0"/>
              </a:rPr>
              <a:t>"</a:t>
            </a:r>
            <a:r>
              <a:rPr lang="en-GB" sz="1600">
                <a:solidFill>
                  <a:srgbClr val="FF0000"/>
                </a:solidFill>
                <a:latin typeface="Arial" charset="0"/>
              </a:rPr>
              <a:t> unitRef</a:t>
            </a:r>
            <a:r>
              <a:rPr lang="en-GB" sz="1600">
                <a:solidFill>
                  <a:srgbClr val="0000FF"/>
                </a:solidFill>
                <a:latin typeface="Arial" charset="0"/>
              </a:rPr>
              <a:t>="</a:t>
            </a:r>
            <a:r>
              <a:rPr lang="en-GB" sz="1600">
                <a:solidFill>
                  <a:srgbClr val="000000"/>
                </a:solidFill>
                <a:latin typeface="Arial" charset="0"/>
              </a:rPr>
              <a:t>pure</a:t>
            </a:r>
            <a:r>
              <a:rPr lang="en-GB" sz="1600">
                <a:solidFill>
                  <a:srgbClr val="0000FF"/>
                </a:solidFill>
                <a:latin typeface="Arial" charset="0"/>
              </a:rPr>
              <a:t>"&gt;</a:t>
            </a:r>
            <a:r>
              <a:rPr lang="en-GB" sz="1600">
                <a:solidFill>
                  <a:srgbClr val="000000"/>
                </a:solidFill>
                <a:latin typeface="Arial" charset="0"/>
              </a:rPr>
              <a:t>.256</a:t>
            </a:r>
            <a:r>
              <a:rPr lang="en-GB" sz="1600">
                <a:solidFill>
                  <a:srgbClr val="0000FF"/>
                </a:solidFill>
                <a:latin typeface="Arial" charset="0"/>
              </a:rPr>
              <a:t>&lt;/</a:t>
            </a:r>
            <a:r>
              <a:rPr lang="en-GB" sz="1600">
                <a:solidFill>
                  <a:srgbClr val="800000"/>
                </a:solidFill>
                <a:latin typeface="Arial" charset="0"/>
              </a:rPr>
              <a:t>hwi:EPSgrowthPeers</a:t>
            </a:r>
            <a:r>
              <a:rPr lang="en-GB" sz="1600">
                <a:solidFill>
                  <a:srgbClr val="0000FF"/>
                </a:solidFill>
                <a:latin typeface="Arial" charset="0"/>
              </a:rPr>
              <a:t>&gt;</a:t>
            </a:r>
            <a:endParaRPr lang="en-GB" sz="1600">
              <a:solidFill>
                <a:srgbClr val="000000"/>
              </a:solidFill>
              <a:latin typeface="Arial" charset="0"/>
            </a:endParaRPr>
          </a:p>
          <a:p>
            <a:pPr eaLnBrk="1" hangingPunct="1"/>
            <a:r>
              <a:rPr lang="en-GB" sz="1600">
                <a:solidFill>
                  <a:srgbClr val="000000"/>
                </a:solidFill>
                <a:latin typeface="Arial" charset="0"/>
              </a:rPr>
              <a:t> </a:t>
            </a:r>
            <a:r>
              <a:rPr lang="en-GB" sz="1600">
                <a:solidFill>
                  <a:srgbClr val="0000FF"/>
                </a:solidFill>
                <a:latin typeface="Arial" charset="0"/>
              </a:rPr>
              <a:t>&lt;</a:t>
            </a:r>
            <a:r>
              <a:rPr lang="en-GB" sz="1600">
                <a:solidFill>
                  <a:srgbClr val="800000"/>
                </a:solidFill>
                <a:latin typeface="Arial" charset="0"/>
              </a:rPr>
              <a:t>ifrs-gp:RevenueTotalByNature</a:t>
            </a:r>
            <a:r>
              <a:rPr lang="en-GB" sz="1600">
                <a:solidFill>
                  <a:srgbClr val="FF0000"/>
                </a:solidFill>
                <a:latin typeface="Arial" charset="0"/>
              </a:rPr>
              <a:t> decimals</a:t>
            </a:r>
            <a:r>
              <a:rPr lang="en-GB" sz="1600">
                <a:solidFill>
                  <a:srgbClr val="0000FF"/>
                </a:solidFill>
                <a:latin typeface="Arial" charset="0"/>
              </a:rPr>
              <a:t>="</a:t>
            </a:r>
            <a:r>
              <a:rPr lang="en-GB" sz="1600">
                <a:solidFill>
                  <a:srgbClr val="000000"/>
                </a:solidFill>
                <a:latin typeface="Arial" charset="0"/>
              </a:rPr>
              <a:t>-5</a:t>
            </a:r>
            <a:r>
              <a:rPr lang="en-GB" sz="1600">
                <a:solidFill>
                  <a:srgbClr val="0000FF"/>
                </a:solidFill>
                <a:latin typeface="Arial" charset="0"/>
              </a:rPr>
              <a:t>"</a:t>
            </a:r>
            <a:r>
              <a:rPr lang="en-GB" sz="1600">
                <a:solidFill>
                  <a:srgbClr val="FF0000"/>
                </a:solidFill>
                <a:latin typeface="Arial" charset="0"/>
              </a:rPr>
              <a:t> contextRef</a:t>
            </a:r>
            <a:r>
              <a:rPr lang="en-GB" sz="1600">
                <a:solidFill>
                  <a:srgbClr val="0000FF"/>
                </a:solidFill>
                <a:latin typeface="Arial" charset="0"/>
              </a:rPr>
              <a:t>="</a:t>
            </a:r>
            <a:r>
              <a:rPr lang="en-GB" sz="1600">
                <a:solidFill>
                  <a:srgbClr val="000000"/>
                </a:solidFill>
                <a:latin typeface="Arial" charset="0"/>
              </a:rPr>
              <a:t>knz03p</a:t>
            </a:r>
            <a:r>
              <a:rPr lang="en-GB" sz="1600">
                <a:solidFill>
                  <a:srgbClr val="0000FF"/>
                </a:solidFill>
                <a:latin typeface="Arial" charset="0"/>
              </a:rPr>
              <a:t>"</a:t>
            </a:r>
            <a:r>
              <a:rPr lang="en-GB" sz="1600">
                <a:solidFill>
                  <a:srgbClr val="FF0000"/>
                </a:solidFill>
                <a:latin typeface="Arial" charset="0"/>
              </a:rPr>
              <a:t> unitRef</a:t>
            </a:r>
            <a:r>
              <a:rPr lang="en-GB" sz="1600">
                <a:solidFill>
                  <a:srgbClr val="0000FF"/>
                </a:solidFill>
                <a:latin typeface="Arial" charset="0"/>
              </a:rPr>
              <a:t>="</a:t>
            </a:r>
            <a:r>
              <a:rPr lang="en-GB" sz="1600">
                <a:solidFill>
                  <a:srgbClr val="000000"/>
                </a:solidFill>
                <a:latin typeface="Arial" charset="0"/>
              </a:rPr>
              <a:t>eur</a:t>
            </a:r>
            <a:r>
              <a:rPr lang="en-GB" sz="1600">
                <a:solidFill>
                  <a:srgbClr val="0000FF"/>
                </a:solidFill>
                <a:latin typeface="Arial" charset="0"/>
              </a:rPr>
              <a:t>"&gt;</a:t>
            </a:r>
            <a:r>
              <a:rPr lang="en-GB" sz="1600">
                <a:solidFill>
                  <a:srgbClr val="000000"/>
                </a:solidFill>
                <a:latin typeface="Arial" charset="0"/>
              </a:rPr>
              <a:t>352200000</a:t>
            </a:r>
            <a:r>
              <a:rPr lang="en-GB" sz="1600">
                <a:solidFill>
                  <a:srgbClr val="0000FF"/>
                </a:solidFill>
                <a:latin typeface="Arial" charset="0"/>
              </a:rPr>
              <a:t>&lt;/</a:t>
            </a:r>
            <a:r>
              <a:rPr lang="en-GB" sz="1600">
                <a:solidFill>
                  <a:srgbClr val="800000"/>
                </a:solidFill>
                <a:latin typeface="Arial" charset="0"/>
              </a:rPr>
              <a:t>ifrs-gp:RevenueTotalByNature</a:t>
            </a:r>
            <a:r>
              <a:rPr lang="en-GB" sz="1600">
                <a:solidFill>
                  <a:srgbClr val="0000FF"/>
                </a:solidFill>
                <a:latin typeface="Arial" charset="0"/>
              </a:rPr>
              <a:t>&gt;</a:t>
            </a:r>
            <a:endParaRPr lang="en-GB" sz="1600">
              <a:solidFill>
                <a:srgbClr val="000000"/>
              </a:solidFill>
              <a:latin typeface="Arial" charset="0"/>
            </a:endParaRPr>
          </a:p>
          <a:p>
            <a:pPr eaLnBrk="1" hangingPunct="1"/>
            <a:r>
              <a:rPr lang="en-GB" sz="1600">
                <a:solidFill>
                  <a:srgbClr val="000000"/>
                </a:solidFill>
                <a:latin typeface="Arial" charset="0"/>
              </a:rPr>
              <a:t> </a:t>
            </a:r>
            <a:r>
              <a:rPr lang="en-GB" sz="1600">
                <a:solidFill>
                  <a:srgbClr val="0000FF"/>
                </a:solidFill>
                <a:latin typeface="Arial" charset="0"/>
              </a:rPr>
              <a:t>&lt;</a:t>
            </a:r>
            <a:r>
              <a:rPr lang="en-GB" sz="1600">
                <a:solidFill>
                  <a:srgbClr val="800000"/>
                </a:solidFill>
                <a:latin typeface="Arial" charset="0"/>
              </a:rPr>
              <a:t>ifrs-gp:RevenueTotalByNature</a:t>
            </a:r>
            <a:r>
              <a:rPr lang="en-GB" sz="1600">
                <a:solidFill>
                  <a:srgbClr val="FF0000"/>
                </a:solidFill>
                <a:latin typeface="Arial" charset="0"/>
              </a:rPr>
              <a:t> decimals</a:t>
            </a:r>
            <a:r>
              <a:rPr lang="en-GB" sz="1600">
                <a:solidFill>
                  <a:srgbClr val="0000FF"/>
                </a:solidFill>
                <a:latin typeface="Arial" charset="0"/>
              </a:rPr>
              <a:t>="</a:t>
            </a:r>
            <a:r>
              <a:rPr lang="en-GB" sz="1600">
                <a:solidFill>
                  <a:srgbClr val="000000"/>
                </a:solidFill>
                <a:latin typeface="Arial" charset="0"/>
              </a:rPr>
              <a:t>-5</a:t>
            </a:r>
            <a:r>
              <a:rPr lang="en-GB" sz="1600">
                <a:solidFill>
                  <a:srgbClr val="0000FF"/>
                </a:solidFill>
                <a:latin typeface="Arial" charset="0"/>
              </a:rPr>
              <a:t>"</a:t>
            </a:r>
            <a:r>
              <a:rPr lang="en-GB" sz="1600">
                <a:solidFill>
                  <a:srgbClr val="FF0000"/>
                </a:solidFill>
                <a:latin typeface="Arial" charset="0"/>
              </a:rPr>
              <a:t> contextRef</a:t>
            </a:r>
            <a:r>
              <a:rPr lang="en-GB" sz="1600">
                <a:solidFill>
                  <a:srgbClr val="0000FF"/>
                </a:solidFill>
                <a:latin typeface="Arial" charset="0"/>
              </a:rPr>
              <a:t>="</a:t>
            </a:r>
            <a:r>
              <a:rPr lang="en-GB" sz="1600">
                <a:solidFill>
                  <a:srgbClr val="000000"/>
                </a:solidFill>
                <a:latin typeface="Arial" charset="0"/>
              </a:rPr>
              <a:t>knz02p</a:t>
            </a:r>
            <a:r>
              <a:rPr lang="en-GB" sz="1600">
                <a:solidFill>
                  <a:srgbClr val="0000FF"/>
                </a:solidFill>
                <a:latin typeface="Arial" charset="0"/>
              </a:rPr>
              <a:t>"</a:t>
            </a:r>
            <a:r>
              <a:rPr lang="en-GB" sz="1600">
                <a:solidFill>
                  <a:srgbClr val="FF0000"/>
                </a:solidFill>
                <a:latin typeface="Arial" charset="0"/>
              </a:rPr>
              <a:t> unitRef</a:t>
            </a:r>
            <a:r>
              <a:rPr lang="en-GB" sz="1600">
                <a:solidFill>
                  <a:srgbClr val="0000FF"/>
                </a:solidFill>
                <a:latin typeface="Arial" charset="0"/>
              </a:rPr>
              <a:t>="</a:t>
            </a:r>
            <a:r>
              <a:rPr lang="en-GB" sz="1600">
                <a:solidFill>
                  <a:srgbClr val="000000"/>
                </a:solidFill>
                <a:latin typeface="Arial" charset="0"/>
              </a:rPr>
              <a:t>eur</a:t>
            </a:r>
            <a:r>
              <a:rPr lang="en-GB" sz="1600">
                <a:solidFill>
                  <a:srgbClr val="0000FF"/>
                </a:solidFill>
                <a:latin typeface="Arial" charset="0"/>
              </a:rPr>
              <a:t>"&gt;</a:t>
            </a:r>
            <a:r>
              <a:rPr lang="en-GB" sz="1600">
                <a:solidFill>
                  <a:srgbClr val="000000"/>
                </a:solidFill>
                <a:latin typeface="Arial" charset="0"/>
              </a:rPr>
              <a:t>349600000</a:t>
            </a:r>
            <a:r>
              <a:rPr lang="en-GB" sz="1600">
                <a:solidFill>
                  <a:srgbClr val="0000FF"/>
                </a:solidFill>
                <a:latin typeface="Arial" charset="0"/>
              </a:rPr>
              <a:t>&lt;/</a:t>
            </a:r>
            <a:r>
              <a:rPr lang="en-GB" sz="1600">
                <a:solidFill>
                  <a:srgbClr val="800000"/>
                </a:solidFill>
                <a:latin typeface="Arial" charset="0"/>
              </a:rPr>
              <a:t>ifrs-gp:RevenueTotalByNature</a:t>
            </a:r>
            <a:r>
              <a:rPr lang="en-GB" sz="1600">
                <a:solidFill>
                  <a:srgbClr val="0000FF"/>
                </a:solidFill>
                <a:latin typeface="Arial" charset="0"/>
              </a:rPr>
              <a:t>&gt;</a:t>
            </a:r>
            <a:endParaRPr lang="en-GB" sz="1600">
              <a:solidFill>
                <a:srgbClr val="000000"/>
              </a:solidFill>
              <a:latin typeface="Arial" charset="0"/>
            </a:endParaRPr>
          </a:p>
          <a:p>
            <a:pPr eaLnBrk="1" hangingPunct="1"/>
            <a:r>
              <a:rPr lang="en-GB" sz="1600">
                <a:solidFill>
                  <a:srgbClr val="000000"/>
                </a:solidFill>
                <a:latin typeface="Arial" charset="0"/>
              </a:rPr>
              <a:t> </a:t>
            </a:r>
            <a:r>
              <a:rPr lang="en-GB" sz="1600">
                <a:solidFill>
                  <a:srgbClr val="0000FF"/>
                </a:solidFill>
                <a:latin typeface="Arial" charset="0"/>
              </a:rPr>
              <a:t>&lt;</a:t>
            </a:r>
            <a:r>
              <a:rPr lang="en-GB" sz="1600">
                <a:solidFill>
                  <a:srgbClr val="800000"/>
                </a:solidFill>
                <a:latin typeface="Arial" charset="0"/>
              </a:rPr>
              <a:t>hwi:Gearing</a:t>
            </a:r>
            <a:r>
              <a:rPr lang="en-GB" sz="1600">
                <a:solidFill>
                  <a:srgbClr val="FF0000"/>
                </a:solidFill>
                <a:latin typeface="Arial" charset="0"/>
              </a:rPr>
              <a:t> decimals</a:t>
            </a:r>
            <a:r>
              <a:rPr lang="en-GB" sz="1600">
                <a:solidFill>
                  <a:srgbClr val="0000FF"/>
                </a:solidFill>
                <a:latin typeface="Arial" charset="0"/>
              </a:rPr>
              <a:t>="</a:t>
            </a:r>
            <a:r>
              <a:rPr lang="en-GB" sz="1600">
                <a:solidFill>
                  <a:srgbClr val="000000"/>
                </a:solidFill>
                <a:latin typeface="Arial" charset="0"/>
              </a:rPr>
              <a:t>4</a:t>
            </a:r>
            <a:r>
              <a:rPr lang="en-GB" sz="1600">
                <a:solidFill>
                  <a:srgbClr val="0000FF"/>
                </a:solidFill>
                <a:latin typeface="Arial" charset="0"/>
              </a:rPr>
              <a:t>"</a:t>
            </a:r>
            <a:r>
              <a:rPr lang="en-GB" sz="1600">
                <a:solidFill>
                  <a:srgbClr val="FF0000"/>
                </a:solidFill>
                <a:latin typeface="Arial" charset="0"/>
              </a:rPr>
              <a:t> contextRef</a:t>
            </a:r>
            <a:r>
              <a:rPr lang="en-GB" sz="1600">
                <a:solidFill>
                  <a:srgbClr val="0000FF"/>
                </a:solidFill>
                <a:latin typeface="Arial" charset="0"/>
              </a:rPr>
              <a:t>="</a:t>
            </a:r>
            <a:r>
              <a:rPr lang="en-GB" sz="1600">
                <a:solidFill>
                  <a:srgbClr val="000000"/>
                </a:solidFill>
                <a:latin typeface="Arial" charset="0"/>
              </a:rPr>
              <a:t>knz03e</a:t>
            </a:r>
            <a:r>
              <a:rPr lang="en-GB" sz="1600">
                <a:solidFill>
                  <a:srgbClr val="0000FF"/>
                </a:solidFill>
                <a:latin typeface="Arial" charset="0"/>
              </a:rPr>
              <a:t>"</a:t>
            </a:r>
            <a:r>
              <a:rPr lang="en-GB" sz="1600">
                <a:solidFill>
                  <a:srgbClr val="FF0000"/>
                </a:solidFill>
                <a:latin typeface="Arial" charset="0"/>
              </a:rPr>
              <a:t> unitRef</a:t>
            </a:r>
            <a:r>
              <a:rPr lang="en-GB" sz="1600">
                <a:solidFill>
                  <a:srgbClr val="0000FF"/>
                </a:solidFill>
                <a:latin typeface="Arial" charset="0"/>
              </a:rPr>
              <a:t>="</a:t>
            </a:r>
            <a:r>
              <a:rPr lang="en-GB" sz="1600">
                <a:solidFill>
                  <a:srgbClr val="000000"/>
                </a:solidFill>
                <a:latin typeface="Arial" charset="0"/>
              </a:rPr>
              <a:t>pure</a:t>
            </a:r>
            <a:r>
              <a:rPr lang="en-GB" sz="1600">
                <a:solidFill>
                  <a:srgbClr val="0000FF"/>
                </a:solidFill>
                <a:latin typeface="Arial" charset="0"/>
              </a:rPr>
              <a:t>"&gt;</a:t>
            </a:r>
            <a:r>
              <a:rPr lang="en-GB" sz="1600">
                <a:solidFill>
                  <a:srgbClr val="000000"/>
                </a:solidFill>
                <a:latin typeface="Arial" charset="0"/>
              </a:rPr>
              <a:t>.0379</a:t>
            </a:r>
            <a:r>
              <a:rPr lang="en-GB" sz="1600">
                <a:solidFill>
                  <a:srgbClr val="0000FF"/>
                </a:solidFill>
                <a:latin typeface="Arial" charset="0"/>
              </a:rPr>
              <a:t>&lt;/</a:t>
            </a:r>
            <a:r>
              <a:rPr lang="en-GB" sz="1600">
                <a:solidFill>
                  <a:srgbClr val="800000"/>
                </a:solidFill>
                <a:latin typeface="Arial" charset="0"/>
              </a:rPr>
              <a:t>hwi:Gearing</a:t>
            </a:r>
            <a:r>
              <a:rPr lang="en-GB" sz="1600">
                <a:solidFill>
                  <a:srgbClr val="0000FF"/>
                </a:solidFill>
                <a:latin typeface="Arial" charset="0"/>
              </a:rPr>
              <a:t>&gt;</a:t>
            </a:r>
            <a:endParaRPr lang="en-GB" sz="1600">
              <a:solidFill>
                <a:srgbClr val="000000"/>
              </a:solidFill>
              <a:latin typeface="Arial" charset="0"/>
            </a:endParaRPr>
          </a:p>
          <a:p>
            <a:pPr eaLnBrk="1" hangingPunct="1"/>
            <a:r>
              <a:rPr lang="en-GB" sz="1600">
                <a:solidFill>
                  <a:srgbClr val="000000"/>
                </a:solidFill>
                <a:latin typeface="Arial" charset="0"/>
              </a:rPr>
              <a:t> </a:t>
            </a:r>
            <a:r>
              <a:rPr lang="en-GB" sz="1600">
                <a:solidFill>
                  <a:srgbClr val="0000FF"/>
                </a:solidFill>
                <a:latin typeface="Arial" charset="0"/>
              </a:rPr>
              <a:t>&lt;</a:t>
            </a:r>
            <a:r>
              <a:rPr lang="en-GB" sz="1600">
                <a:solidFill>
                  <a:srgbClr val="800000"/>
                </a:solidFill>
                <a:latin typeface="Arial" charset="0"/>
              </a:rPr>
              <a:t>hwi:Gearing</a:t>
            </a:r>
            <a:r>
              <a:rPr lang="en-GB" sz="1600">
                <a:solidFill>
                  <a:srgbClr val="FF0000"/>
                </a:solidFill>
                <a:latin typeface="Arial" charset="0"/>
              </a:rPr>
              <a:t> decimals</a:t>
            </a:r>
            <a:r>
              <a:rPr lang="en-GB" sz="1600">
                <a:solidFill>
                  <a:srgbClr val="0000FF"/>
                </a:solidFill>
                <a:latin typeface="Arial" charset="0"/>
              </a:rPr>
              <a:t>="</a:t>
            </a:r>
            <a:r>
              <a:rPr lang="en-GB" sz="1600">
                <a:solidFill>
                  <a:srgbClr val="000000"/>
                </a:solidFill>
                <a:latin typeface="Arial" charset="0"/>
              </a:rPr>
              <a:t>3</a:t>
            </a:r>
            <a:r>
              <a:rPr lang="en-GB" sz="1600">
                <a:solidFill>
                  <a:srgbClr val="0000FF"/>
                </a:solidFill>
                <a:latin typeface="Arial" charset="0"/>
              </a:rPr>
              <a:t>"</a:t>
            </a:r>
            <a:r>
              <a:rPr lang="en-GB" sz="1600">
                <a:solidFill>
                  <a:srgbClr val="FF0000"/>
                </a:solidFill>
                <a:latin typeface="Arial" charset="0"/>
              </a:rPr>
              <a:t> contextRef</a:t>
            </a:r>
            <a:r>
              <a:rPr lang="en-GB" sz="1600">
                <a:solidFill>
                  <a:srgbClr val="0000FF"/>
                </a:solidFill>
                <a:latin typeface="Arial" charset="0"/>
              </a:rPr>
              <a:t>="</a:t>
            </a:r>
            <a:r>
              <a:rPr lang="en-GB" sz="1600">
                <a:solidFill>
                  <a:srgbClr val="000000"/>
                </a:solidFill>
                <a:latin typeface="Arial" charset="0"/>
              </a:rPr>
              <a:t>knz02e</a:t>
            </a:r>
            <a:r>
              <a:rPr lang="en-GB" sz="1600">
                <a:solidFill>
                  <a:srgbClr val="0000FF"/>
                </a:solidFill>
                <a:latin typeface="Arial" charset="0"/>
              </a:rPr>
              <a:t>"</a:t>
            </a:r>
            <a:r>
              <a:rPr lang="en-GB" sz="1600">
                <a:solidFill>
                  <a:srgbClr val="FF0000"/>
                </a:solidFill>
                <a:latin typeface="Arial" charset="0"/>
              </a:rPr>
              <a:t> unitRef</a:t>
            </a:r>
            <a:r>
              <a:rPr lang="en-GB" sz="1600">
                <a:solidFill>
                  <a:srgbClr val="0000FF"/>
                </a:solidFill>
                <a:latin typeface="Arial" charset="0"/>
              </a:rPr>
              <a:t>="</a:t>
            </a:r>
            <a:r>
              <a:rPr lang="en-GB" sz="1600">
                <a:solidFill>
                  <a:srgbClr val="000000"/>
                </a:solidFill>
                <a:latin typeface="Arial" charset="0"/>
              </a:rPr>
              <a:t>pure</a:t>
            </a:r>
            <a:r>
              <a:rPr lang="en-GB" sz="1600">
                <a:solidFill>
                  <a:srgbClr val="0000FF"/>
                </a:solidFill>
                <a:latin typeface="Arial" charset="0"/>
              </a:rPr>
              <a:t>"&gt;</a:t>
            </a:r>
            <a:r>
              <a:rPr lang="en-GB" sz="1600">
                <a:solidFill>
                  <a:srgbClr val="000000"/>
                </a:solidFill>
                <a:latin typeface="Arial" charset="0"/>
              </a:rPr>
              <a:t>.031</a:t>
            </a:r>
            <a:r>
              <a:rPr lang="en-GB" sz="1600">
                <a:solidFill>
                  <a:srgbClr val="0000FF"/>
                </a:solidFill>
                <a:latin typeface="Arial" charset="0"/>
              </a:rPr>
              <a:t>&lt;/</a:t>
            </a:r>
            <a:r>
              <a:rPr lang="en-GB" sz="1600">
                <a:solidFill>
                  <a:srgbClr val="800000"/>
                </a:solidFill>
                <a:latin typeface="Arial" charset="0"/>
              </a:rPr>
              <a:t>hwi:Gearing</a:t>
            </a:r>
            <a:r>
              <a:rPr lang="en-GB" sz="1600">
                <a:solidFill>
                  <a:srgbClr val="0000FF"/>
                </a:solidFill>
                <a:latin typeface="Arial" charset="0"/>
              </a:rPr>
              <a:t>&gt;</a:t>
            </a:r>
            <a:r>
              <a:rPr lang="en-GB" sz="1600">
                <a:solidFill>
                  <a:srgbClr val="000000"/>
                </a:solidFill>
                <a:latin typeface="Arial" charset="0"/>
              </a:rPr>
              <a:t> </a:t>
            </a:r>
            <a:endParaRPr lang="en-GB" sz="1600">
              <a:latin typeface="Arial" charset="0"/>
            </a:endParaRPr>
          </a:p>
        </p:txBody>
      </p:sp>
      <p:sp>
        <p:nvSpPr>
          <p:cNvPr id="600067" name="Rectangle 3"/>
          <p:cNvSpPr>
            <a:spLocks noChangeArrowheads="1"/>
          </p:cNvSpPr>
          <p:nvPr/>
        </p:nvSpPr>
        <p:spPr bwMode="auto">
          <a:xfrm>
            <a:off x="395288" y="765175"/>
            <a:ext cx="2016125" cy="242888"/>
          </a:xfrm>
          <a:prstGeom prst="rect">
            <a:avLst/>
          </a:prstGeom>
          <a:solidFill>
            <a:srgbClr val="FFFF00">
              <a:alpha val="50000"/>
            </a:srgbClr>
          </a:solidFill>
          <a:ln w="9525">
            <a:noFill/>
            <a:miter lim="800000"/>
            <a:headEnd/>
            <a:tailEnd/>
          </a:ln>
          <a:effectLst/>
        </p:spPr>
        <p:txBody>
          <a:bodyPr anchor="ctr">
            <a:spAutoFit/>
          </a:bodyPr>
          <a:lstStyle/>
          <a:p>
            <a:endParaRPr lang="en-US"/>
          </a:p>
        </p:txBody>
      </p:sp>
      <p:sp>
        <p:nvSpPr>
          <p:cNvPr id="600068" name="Rectangle 4"/>
          <p:cNvSpPr>
            <a:spLocks noChangeArrowheads="1"/>
          </p:cNvSpPr>
          <p:nvPr/>
        </p:nvSpPr>
        <p:spPr bwMode="auto">
          <a:xfrm>
            <a:off x="323850" y="2276475"/>
            <a:ext cx="3311525" cy="242888"/>
          </a:xfrm>
          <a:prstGeom prst="rect">
            <a:avLst/>
          </a:prstGeom>
          <a:solidFill>
            <a:srgbClr val="FFFF00">
              <a:alpha val="50000"/>
            </a:srgbClr>
          </a:solidFill>
          <a:ln w="9525">
            <a:noFill/>
            <a:miter lim="800000"/>
            <a:headEnd/>
            <a:tailEnd/>
          </a:ln>
          <a:effectLst/>
        </p:spPr>
        <p:txBody>
          <a:bodyPr anchor="ctr">
            <a:spAutoFit/>
          </a:bodyPr>
          <a:lstStyle/>
          <a:p>
            <a:endParaRPr lang="en-US"/>
          </a:p>
        </p:txBody>
      </p:sp>
      <p:sp>
        <p:nvSpPr>
          <p:cNvPr id="600069" name="Rectangle 5"/>
          <p:cNvSpPr>
            <a:spLocks noChangeArrowheads="1"/>
          </p:cNvSpPr>
          <p:nvPr/>
        </p:nvSpPr>
        <p:spPr bwMode="auto">
          <a:xfrm>
            <a:off x="323850" y="5922963"/>
            <a:ext cx="1223963" cy="314325"/>
          </a:xfrm>
          <a:prstGeom prst="rect">
            <a:avLst/>
          </a:prstGeom>
          <a:solidFill>
            <a:srgbClr val="FFFF00">
              <a:alpha val="50000"/>
            </a:srgbClr>
          </a:solidFill>
          <a:ln w="9525">
            <a:noFill/>
            <a:miter lim="800000"/>
            <a:headEnd/>
            <a:tailEnd/>
          </a:ln>
          <a:effectLst/>
        </p:spPr>
        <p:txBody>
          <a:bodyPr anchor="ctr">
            <a:spAutoFit/>
          </a:bodyPr>
          <a:lstStyle/>
          <a:p>
            <a:endParaRPr lang="en-US"/>
          </a:p>
        </p:txBody>
      </p:sp>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0" name="Rectangle 2"/>
          <p:cNvSpPr>
            <a:spLocks noGrp="1" noChangeArrowheads="1"/>
          </p:cNvSpPr>
          <p:nvPr>
            <p:ph type="title"/>
          </p:nvPr>
        </p:nvSpPr>
        <p:spPr/>
        <p:txBody>
          <a:bodyPr/>
          <a:lstStyle/>
          <a:p>
            <a:r>
              <a:rPr lang="en-GB"/>
              <a:t>Taxonomies in Play</a:t>
            </a:r>
            <a:br>
              <a:rPr lang="en-GB"/>
            </a:br>
            <a:endParaRPr lang="en-GB"/>
          </a:p>
        </p:txBody>
      </p:sp>
      <p:pic>
        <p:nvPicPr>
          <p:cNvPr id="601091" name="Picture 3"/>
          <p:cNvPicPr>
            <a:picLocks noChangeAspect="1" noChangeArrowheads="1"/>
          </p:cNvPicPr>
          <p:nvPr/>
        </p:nvPicPr>
        <p:blipFill>
          <a:blip r:embed="rId2" cstate="print"/>
          <a:srcRect/>
          <a:stretch>
            <a:fillRect/>
          </a:stretch>
        </p:blipFill>
        <p:spPr bwMode="auto">
          <a:xfrm>
            <a:off x="755650" y="712788"/>
            <a:ext cx="7561263" cy="5368925"/>
          </a:xfrm>
          <a:prstGeom prst="rect">
            <a:avLst/>
          </a:prstGeom>
          <a:noFill/>
          <a:ln w="9525">
            <a:noFill/>
            <a:miter lim="800000"/>
            <a:headEnd/>
            <a:tailEnd/>
          </a:ln>
          <a:effectLst/>
        </p:spPr>
      </p:pic>
    </p:spTree>
  </p:cSld>
  <p:clrMapOvr>
    <a:masterClrMapping/>
  </p:clrMapOvr>
  <p:transition>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2114" name="Picture 2"/>
          <p:cNvPicPr>
            <a:picLocks noChangeAspect="1" noChangeArrowheads="1"/>
          </p:cNvPicPr>
          <p:nvPr/>
        </p:nvPicPr>
        <p:blipFill>
          <a:blip r:embed="rId2" cstate="print"/>
          <a:srcRect/>
          <a:stretch>
            <a:fillRect/>
          </a:stretch>
        </p:blipFill>
        <p:spPr bwMode="auto">
          <a:xfrm>
            <a:off x="1547813" y="0"/>
            <a:ext cx="7380287" cy="6880225"/>
          </a:xfrm>
          <a:prstGeom prst="rect">
            <a:avLst/>
          </a:prstGeom>
          <a:noFill/>
          <a:ln w="9525">
            <a:noFill/>
            <a:miter lim="800000"/>
            <a:headEnd/>
            <a:tailEnd/>
          </a:ln>
          <a:effectLst/>
        </p:spPr>
      </p:pic>
      <p:sp>
        <p:nvSpPr>
          <p:cNvPr id="602115" name="Rectangle 3"/>
          <p:cNvSpPr>
            <a:spLocks noChangeArrowheads="1"/>
          </p:cNvSpPr>
          <p:nvPr/>
        </p:nvSpPr>
        <p:spPr bwMode="auto">
          <a:xfrm>
            <a:off x="593725" y="2636838"/>
            <a:ext cx="1233488" cy="336550"/>
          </a:xfrm>
          <a:prstGeom prst="rect">
            <a:avLst/>
          </a:prstGeom>
          <a:solidFill>
            <a:srgbClr val="0064BC"/>
          </a:solidFill>
          <a:ln w="9525">
            <a:noFill/>
            <a:miter lim="800000"/>
            <a:headEnd/>
            <a:tailEnd/>
          </a:ln>
          <a:effectLst/>
        </p:spPr>
        <p:txBody>
          <a:bodyPr wrap="none" anchor="ctr">
            <a:spAutoFit/>
          </a:bodyPr>
          <a:lstStyle/>
          <a:p>
            <a:pPr eaLnBrk="1" hangingPunct="1"/>
            <a:r>
              <a:rPr lang="en-GB" sz="1600" b="1">
                <a:solidFill>
                  <a:schemeClr val="bg1"/>
                </a:solidFill>
                <a:latin typeface="Arial" charset="0"/>
              </a:rPr>
              <a:t>BAF (PwC)</a:t>
            </a:r>
          </a:p>
        </p:txBody>
      </p:sp>
      <p:sp>
        <p:nvSpPr>
          <p:cNvPr id="602116" name="Rectangle 4"/>
          <p:cNvSpPr>
            <a:spLocks noChangeArrowheads="1"/>
          </p:cNvSpPr>
          <p:nvPr/>
        </p:nvSpPr>
        <p:spPr bwMode="auto">
          <a:xfrm>
            <a:off x="468313" y="6213475"/>
            <a:ext cx="1506537" cy="336550"/>
          </a:xfrm>
          <a:prstGeom prst="rect">
            <a:avLst/>
          </a:prstGeom>
          <a:solidFill>
            <a:schemeClr val="folHlink"/>
          </a:solidFill>
          <a:ln w="9525">
            <a:noFill/>
            <a:miter lim="800000"/>
            <a:headEnd/>
            <a:tailEnd/>
          </a:ln>
          <a:effectLst/>
        </p:spPr>
        <p:txBody>
          <a:bodyPr wrap="none" anchor="ctr">
            <a:spAutoFit/>
          </a:bodyPr>
          <a:lstStyle/>
          <a:p>
            <a:pPr eaLnBrk="1" hangingPunct="1"/>
            <a:r>
              <a:rPr lang="en-GB" sz="1600" b="1">
                <a:latin typeface="Arial" charset="0"/>
              </a:rPr>
              <a:t>HWI (Analyst)</a:t>
            </a:r>
          </a:p>
        </p:txBody>
      </p:sp>
      <p:sp>
        <p:nvSpPr>
          <p:cNvPr id="602117" name="Rectangle 5"/>
          <p:cNvSpPr>
            <a:spLocks noChangeArrowheads="1"/>
          </p:cNvSpPr>
          <p:nvPr/>
        </p:nvSpPr>
        <p:spPr bwMode="auto">
          <a:xfrm>
            <a:off x="1328738" y="5900738"/>
            <a:ext cx="646112" cy="336550"/>
          </a:xfrm>
          <a:prstGeom prst="rect">
            <a:avLst/>
          </a:prstGeom>
          <a:solidFill>
            <a:srgbClr val="FF3300"/>
          </a:solidFill>
          <a:ln w="9525">
            <a:noFill/>
            <a:miter lim="800000"/>
            <a:headEnd/>
            <a:tailEnd/>
          </a:ln>
          <a:effectLst/>
        </p:spPr>
        <p:txBody>
          <a:bodyPr wrap="none" anchor="ctr">
            <a:spAutoFit/>
          </a:bodyPr>
          <a:lstStyle/>
          <a:p>
            <a:pPr eaLnBrk="1" hangingPunct="1"/>
            <a:r>
              <a:rPr lang="en-GB" sz="1600" b="1">
                <a:solidFill>
                  <a:schemeClr val="bg1"/>
                </a:solidFill>
                <a:latin typeface="Arial" charset="0"/>
              </a:rPr>
              <a:t>IFRS</a:t>
            </a:r>
          </a:p>
        </p:txBody>
      </p:sp>
      <p:sp>
        <p:nvSpPr>
          <p:cNvPr id="602118" name="Rectangle 6"/>
          <p:cNvSpPr>
            <a:spLocks noChangeArrowheads="1"/>
          </p:cNvSpPr>
          <p:nvPr/>
        </p:nvSpPr>
        <p:spPr bwMode="auto">
          <a:xfrm>
            <a:off x="468313" y="5589588"/>
            <a:ext cx="1506537" cy="336550"/>
          </a:xfrm>
          <a:prstGeom prst="rect">
            <a:avLst/>
          </a:prstGeom>
          <a:solidFill>
            <a:schemeClr val="folHlink"/>
          </a:solidFill>
          <a:ln w="9525">
            <a:noFill/>
            <a:miter lim="800000"/>
            <a:headEnd/>
            <a:tailEnd/>
          </a:ln>
          <a:effectLst/>
        </p:spPr>
        <p:txBody>
          <a:bodyPr wrap="none" anchor="ctr">
            <a:spAutoFit/>
          </a:bodyPr>
          <a:lstStyle/>
          <a:p>
            <a:pPr eaLnBrk="1" hangingPunct="1"/>
            <a:r>
              <a:rPr lang="en-GB" sz="1600" b="1">
                <a:latin typeface="Arial" charset="0"/>
              </a:rPr>
              <a:t>HWI (Analyst)</a:t>
            </a:r>
          </a:p>
        </p:txBody>
      </p:sp>
      <p:sp>
        <p:nvSpPr>
          <p:cNvPr id="602119" name="Rectangle 7"/>
          <p:cNvSpPr>
            <a:spLocks noChangeArrowheads="1"/>
          </p:cNvSpPr>
          <p:nvPr/>
        </p:nvSpPr>
        <p:spPr bwMode="auto">
          <a:xfrm>
            <a:off x="1328738" y="5300663"/>
            <a:ext cx="646112" cy="336550"/>
          </a:xfrm>
          <a:prstGeom prst="rect">
            <a:avLst/>
          </a:prstGeom>
          <a:solidFill>
            <a:srgbClr val="FF3300"/>
          </a:solidFill>
          <a:ln w="9525">
            <a:noFill/>
            <a:miter lim="800000"/>
            <a:headEnd/>
            <a:tailEnd/>
          </a:ln>
          <a:effectLst/>
        </p:spPr>
        <p:txBody>
          <a:bodyPr wrap="none" anchor="ctr">
            <a:spAutoFit/>
          </a:bodyPr>
          <a:lstStyle/>
          <a:p>
            <a:pPr eaLnBrk="1" hangingPunct="1"/>
            <a:r>
              <a:rPr lang="en-GB" sz="1600" b="1">
                <a:solidFill>
                  <a:schemeClr val="bg1"/>
                </a:solidFill>
                <a:latin typeface="Arial" charset="0"/>
              </a:rPr>
              <a:t>IFRS</a:t>
            </a:r>
          </a:p>
        </p:txBody>
      </p:sp>
      <p:sp>
        <p:nvSpPr>
          <p:cNvPr id="602120" name="Rectangle 8"/>
          <p:cNvSpPr>
            <a:spLocks noChangeArrowheads="1"/>
          </p:cNvSpPr>
          <p:nvPr/>
        </p:nvSpPr>
        <p:spPr bwMode="auto">
          <a:xfrm>
            <a:off x="468313" y="4905375"/>
            <a:ext cx="1506537" cy="336550"/>
          </a:xfrm>
          <a:prstGeom prst="rect">
            <a:avLst/>
          </a:prstGeom>
          <a:solidFill>
            <a:schemeClr val="folHlink"/>
          </a:solidFill>
          <a:ln w="9525">
            <a:noFill/>
            <a:miter lim="800000"/>
            <a:headEnd/>
            <a:tailEnd/>
          </a:ln>
          <a:effectLst/>
        </p:spPr>
        <p:txBody>
          <a:bodyPr wrap="none" anchor="ctr">
            <a:spAutoFit/>
          </a:bodyPr>
          <a:lstStyle/>
          <a:p>
            <a:pPr eaLnBrk="1" hangingPunct="1"/>
            <a:r>
              <a:rPr lang="en-GB" sz="1600" b="1">
                <a:latin typeface="Arial" charset="0"/>
              </a:rPr>
              <a:t>HWI (Analyst)</a:t>
            </a:r>
          </a:p>
        </p:txBody>
      </p:sp>
      <p:sp>
        <p:nvSpPr>
          <p:cNvPr id="602121" name="Rectangle 9"/>
          <p:cNvSpPr>
            <a:spLocks noChangeArrowheads="1"/>
          </p:cNvSpPr>
          <p:nvPr/>
        </p:nvSpPr>
        <p:spPr bwMode="auto">
          <a:xfrm>
            <a:off x="1328738" y="4581525"/>
            <a:ext cx="646112" cy="336550"/>
          </a:xfrm>
          <a:prstGeom prst="rect">
            <a:avLst/>
          </a:prstGeom>
          <a:solidFill>
            <a:srgbClr val="FF3300"/>
          </a:solidFill>
          <a:ln w="9525">
            <a:noFill/>
            <a:miter lim="800000"/>
            <a:headEnd/>
            <a:tailEnd/>
          </a:ln>
          <a:effectLst/>
        </p:spPr>
        <p:txBody>
          <a:bodyPr wrap="none" anchor="ctr">
            <a:spAutoFit/>
          </a:bodyPr>
          <a:lstStyle/>
          <a:p>
            <a:pPr eaLnBrk="1" hangingPunct="1"/>
            <a:r>
              <a:rPr lang="en-GB" sz="1600" b="1">
                <a:solidFill>
                  <a:schemeClr val="bg1"/>
                </a:solidFill>
                <a:latin typeface="Arial" charset="0"/>
              </a:rPr>
              <a:t>IFRS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02116"/>
                                        </p:tgtEl>
                                        <p:attrNameLst>
                                          <p:attrName>style.visibility</p:attrName>
                                        </p:attrNameLst>
                                      </p:cBhvr>
                                      <p:to>
                                        <p:strVal val="visible"/>
                                      </p:to>
                                    </p:set>
                                    <p:animEffect transition="in" filter="wipe(left)">
                                      <p:cBhvr>
                                        <p:cTn id="7" dur="500"/>
                                        <p:tgtEl>
                                          <p:spTgt spid="6021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02117"/>
                                        </p:tgtEl>
                                        <p:attrNameLst>
                                          <p:attrName>style.visibility</p:attrName>
                                        </p:attrNameLst>
                                      </p:cBhvr>
                                      <p:to>
                                        <p:strVal val="visible"/>
                                      </p:to>
                                    </p:set>
                                    <p:animEffect transition="in" filter="wipe(left)">
                                      <p:cBhvr>
                                        <p:cTn id="10" dur="500"/>
                                        <p:tgtEl>
                                          <p:spTgt spid="60211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02118"/>
                                        </p:tgtEl>
                                        <p:attrNameLst>
                                          <p:attrName>style.visibility</p:attrName>
                                        </p:attrNameLst>
                                      </p:cBhvr>
                                      <p:to>
                                        <p:strVal val="visible"/>
                                      </p:to>
                                    </p:set>
                                    <p:animEffect transition="in" filter="wipe(left)">
                                      <p:cBhvr>
                                        <p:cTn id="13" dur="500"/>
                                        <p:tgtEl>
                                          <p:spTgt spid="60211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602119"/>
                                        </p:tgtEl>
                                        <p:attrNameLst>
                                          <p:attrName>style.visibility</p:attrName>
                                        </p:attrNameLst>
                                      </p:cBhvr>
                                      <p:to>
                                        <p:strVal val="visible"/>
                                      </p:to>
                                    </p:set>
                                    <p:animEffect transition="in" filter="wipe(left)">
                                      <p:cBhvr>
                                        <p:cTn id="16" dur="500"/>
                                        <p:tgtEl>
                                          <p:spTgt spid="602119"/>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602120"/>
                                        </p:tgtEl>
                                        <p:attrNameLst>
                                          <p:attrName>style.visibility</p:attrName>
                                        </p:attrNameLst>
                                      </p:cBhvr>
                                      <p:to>
                                        <p:strVal val="visible"/>
                                      </p:to>
                                    </p:set>
                                    <p:animEffect transition="in" filter="wipe(left)">
                                      <p:cBhvr>
                                        <p:cTn id="19" dur="500"/>
                                        <p:tgtEl>
                                          <p:spTgt spid="602120"/>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602121"/>
                                        </p:tgtEl>
                                        <p:attrNameLst>
                                          <p:attrName>style.visibility</p:attrName>
                                        </p:attrNameLst>
                                      </p:cBhvr>
                                      <p:to>
                                        <p:strVal val="visible"/>
                                      </p:to>
                                    </p:set>
                                    <p:animEffect transition="in" filter="wipe(left)">
                                      <p:cBhvr>
                                        <p:cTn id="22" dur="500"/>
                                        <p:tgtEl>
                                          <p:spTgt spid="60212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602115"/>
                                        </p:tgtEl>
                                        <p:attrNameLst>
                                          <p:attrName>style.visibility</p:attrName>
                                        </p:attrNameLst>
                                      </p:cBhvr>
                                      <p:to>
                                        <p:strVal val="visible"/>
                                      </p:to>
                                    </p:set>
                                    <p:animEffect transition="in" filter="wipe(left)">
                                      <p:cBhvr>
                                        <p:cTn id="25" dur="500"/>
                                        <p:tgtEl>
                                          <p:spTgt spid="602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2115" grpId="0" animBg="1"/>
      <p:bldP spid="602116" grpId="0" animBg="1"/>
      <p:bldP spid="602117" grpId="0" animBg="1"/>
      <p:bldP spid="602118" grpId="0" animBg="1"/>
      <p:bldP spid="602119" grpId="0" animBg="1"/>
      <p:bldP spid="602120" grpId="0" animBg="1"/>
      <p:bldP spid="60212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3138" name="Picture 2"/>
          <p:cNvPicPr>
            <a:picLocks noChangeAspect="1" noChangeArrowheads="1"/>
          </p:cNvPicPr>
          <p:nvPr/>
        </p:nvPicPr>
        <p:blipFill>
          <a:blip r:embed="rId2" cstate="print"/>
          <a:srcRect/>
          <a:stretch>
            <a:fillRect/>
          </a:stretch>
        </p:blipFill>
        <p:spPr bwMode="auto">
          <a:xfrm>
            <a:off x="0" y="44450"/>
            <a:ext cx="9144000" cy="3721100"/>
          </a:xfrm>
          <a:prstGeom prst="rect">
            <a:avLst/>
          </a:prstGeom>
          <a:noFill/>
          <a:ln w="9525">
            <a:noFill/>
            <a:miter lim="800000"/>
            <a:headEnd/>
            <a:tailEnd/>
          </a:ln>
          <a:effectLst/>
        </p:spPr>
      </p:pic>
      <p:pic>
        <p:nvPicPr>
          <p:cNvPr id="603139" name="Picture 3"/>
          <p:cNvPicPr>
            <a:picLocks noChangeAspect="1" noChangeArrowheads="1"/>
          </p:cNvPicPr>
          <p:nvPr/>
        </p:nvPicPr>
        <p:blipFill>
          <a:blip r:embed="rId3" cstate="print"/>
          <a:srcRect/>
          <a:stretch>
            <a:fillRect/>
          </a:stretch>
        </p:blipFill>
        <p:spPr bwMode="auto">
          <a:xfrm>
            <a:off x="611188" y="3571875"/>
            <a:ext cx="8027987" cy="2593975"/>
          </a:xfrm>
          <a:prstGeom prst="rect">
            <a:avLst/>
          </a:prstGeom>
          <a:noFill/>
          <a:ln w="9525">
            <a:noFill/>
            <a:miter lim="800000"/>
            <a:headEnd/>
            <a:tailEnd/>
          </a:ln>
          <a:effectLst/>
        </p:spPr>
      </p:pic>
      <p:sp>
        <p:nvSpPr>
          <p:cNvPr id="603140" name="Rectangle 4"/>
          <p:cNvSpPr>
            <a:spLocks noChangeArrowheads="1"/>
          </p:cNvSpPr>
          <p:nvPr/>
        </p:nvSpPr>
        <p:spPr bwMode="auto">
          <a:xfrm>
            <a:off x="3851275" y="4365625"/>
            <a:ext cx="4537075" cy="263525"/>
          </a:xfrm>
          <a:prstGeom prst="rect">
            <a:avLst/>
          </a:prstGeom>
          <a:solidFill>
            <a:srgbClr val="FFCC00"/>
          </a:solidFill>
          <a:ln w="9525">
            <a:noFill/>
            <a:miter lim="800000"/>
            <a:headEnd/>
            <a:tailEnd/>
          </a:ln>
          <a:effectLst/>
        </p:spPr>
        <p:txBody>
          <a:bodyPr wrap="none" anchor="ctr"/>
          <a:lstStyle/>
          <a:p>
            <a:pPr algn="ctr" eaLnBrk="1" hangingPunct="1"/>
            <a:r>
              <a:rPr lang="en-GB" sz="1600" b="1">
                <a:latin typeface="Arial" charset="0"/>
              </a:rPr>
              <a:t>KNZ (Company)</a:t>
            </a:r>
          </a:p>
        </p:txBody>
      </p:sp>
      <p:sp>
        <p:nvSpPr>
          <p:cNvPr id="603141" name="Rectangle 5"/>
          <p:cNvSpPr>
            <a:spLocks noChangeArrowheads="1"/>
          </p:cNvSpPr>
          <p:nvPr/>
        </p:nvSpPr>
        <p:spPr bwMode="auto">
          <a:xfrm>
            <a:off x="0" y="1270000"/>
            <a:ext cx="468313" cy="1295400"/>
          </a:xfrm>
          <a:prstGeom prst="rect">
            <a:avLst/>
          </a:prstGeom>
          <a:solidFill>
            <a:schemeClr val="folHlink"/>
          </a:solidFill>
          <a:ln w="9525">
            <a:noFill/>
            <a:miter lim="800000"/>
            <a:headEnd/>
            <a:tailEnd/>
          </a:ln>
          <a:effectLst/>
        </p:spPr>
        <p:txBody>
          <a:bodyPr wrap="none" anchor="ctr"/>
          <a:lstStyle/>
          <a:p>
            <a:pPr algn="ctr" eaLnBrk="1" hangingPunct="1"/>
            <a:r>
              <a:rPr lang="en-GB" sz="1600" b="1">
                <a:latin typeface="Arial" charset="0"/>
              </a:rPr>
              <a:t>HWI</a:t>
            </a:r>
          </a:p>
        </p:txBody>
      </p:sp>
      <p:sp>
        <p:nvSpPr>
          <p:cNvPr id="603142" name="Rectangle 6"/>
          <p:cNvSpPr>
            <a:spLocks noChangeArrowheads="1"/>
          </p:cNvSpPr>
          <p:nvPr/>
        </p:nvSpPr>
        <p:spPr bwMode="auto">
          <a:xfrm>
            <a:off x="250825" y="5300663"/>
            <a:ext cx="468313" cy="576262"/>
          </a:xfrm>
          <a:prstGeom prst="rect">
            <a:avLst/>
          </a:prstGeom>
          <a:solidFill>
            <a:schemeClr val="folHlink"/>
          </a:solidFill>
          <a:ln w="9525">
            <a:noFill/>
            <a:miter lim="800000"/>
            <a:headEnd/>
            <a:tailEnd/>
          </a:ln>
          <a:effectLst/>
        </p:spPr>
        <p:txBody>
          <a:bodyPr wrap="none" anchor="ctr"/>
          <a:lstStyle/>
          <a:p>
            <a:pPr algn="ctr" eaLnBrk="1" hangingPunct="1"/>
            <a:r>
              <a:rPr lang="en-GB" sz="1600" b="1">
                <a:latin typeface="Arial" charset="0"/>
              </a:rPr>
              <a:t>HWI</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03142"/>
                                        </p:tgtEl>
                                        <p:attrNameLst>
                                          <p:attrName>style.visibility</p:attrName>
                                        </p:attrNameLst>
                                      </p:cBhvr>
                                      <p:to>
                                        <p:strVal val="visible"/>
                                      </p:to>
                                    </p:set>
                                    <p:animEffect transition="in" filter="wipe(left)">
                                      <p:cBhvr>
                                        <p:cTn id="7" dur="500"/>
                                        <p:tgtEl>
                                          <p:spTgt spid="60314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03140"/>
                                        </p:tgtEl>
                                        <p:attrNameLst>
                                          <p:attrName>style.visibility</p:attrName>
                                        </p:attrNameLst>
                                      </p:cBhvr>
                                      <p:to>
                                        <p:strVal val="visible"/>
                                      </p:to>
                                    </p:set>
                                    <p:animEffect transition="in" filter="wipe(left)">
                                      <p:cBhvr>
                                        <p:cTn id="10" dur="500"/>
                                        <p:tgtEl>
                                          <p:spTgt spid="603140"/>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03141"/>
                                        </p:tgtEl>
                                        <p:attrNameLst>
                                          <p:attrName>style.visibility</p:attrName>
                                        </p:attrNameLst>
                                      </p:cBhvr>
                                      <p:to>
                                        <p:strVal val="visible"/>
                                      </p:to>
                                    </p:set>
                                    <p:animEffect transition="in" filter="wipe(left)">
                                      <p:cBhvr>
                                        <p:cTn id="13" dur="500"/>
                                        <p:tgtEl>
                                          <p:spTgt spid="603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3140" grpId="0" animBg="1"/>
      <p:bldP spid="603141" grpId="0" animBg="1"/>
      <p:bldP spid="60314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4" name="Rectangle 4"/>
          <p:cNvSpPr>
            <a:spLocks noGrp="1" noChangeArrowheads="1"/>
          </p:cNvSpPr>
          <p:nvPr>
            <p:ph type="title"/>
          </p:nvPr>
        </p:nvSpPr>
        <p:spPr/>
        <p:txBody>
          <a:bodyPr/>
          <a:lstStyle/>
          <a:p>
            <a:r>
              <a:rPr lang="en-GB"/>
              <a:t>Microsoft 2Q FY05 Financials</a:t>
            </a:r>
          </a:p>
        </p:txBody>
      </p:sp>
      <p:sp>
        <p:nvSpPr>
          <p:cNvPr id="604166" name="Rectangle 6"/>
          <p:cNvSpPr>
            <a:spLocks noGrp="1" noChangeArrowheads="1"/>
          </p:cNvSpPr>
          <p:nvPr>
            <p:ph type="body" idx="1"/>
          </p:nvPr>
        </p:nvSpPr>
        <p:spPr/>
        <p:txBody>
          <a:bodyPr/>
          <a:lstStyle/>
          <a:p>
            <a:r>
              <a:rPr lang="en-GB"/>
              <a:t>GAAP-CI</a:t>
            </a:r>
          </a:p>
          <a:p>
            <a:r>
              <a:rPr lang="en-GB"/>
              <a:t>FIN</a:t>
            </a:r>
          </a:p>
          <a:p>
            <a:r>
              <a:rPr lang="en-GB"/>
              <a:t>CHN</a:t>
            </a:r>
          </a:p>
          <a:p>
            <a:r>
              <a:rPr lang="en-GB"/>
              <a:t>…</a:t>
            </a:r>
          </a:p>
          <a:p>
            <a:endParaRPr lang="en-GB"/>
          </a:p>
        </p:txBody>
      </p:sp>
      <p:pic>
        <p:nvPicPr>
          <p:cNvPr id="604165" name="Picture 5" descr="microsoft10Q"/>
          <p:cNvPicPr>
            <a:picLocks noChangeAspect="1" noChangeArrowheads="1"/>
          </p:cNvPicPr>
          <p:nvPr/>
        </p:nvPicPr>
        <p:blipFill>
          <a:blip r:embed="rId2" cstate="print"/>
          <a:srcRect/>
          <a:stretch>
            <a:fillRect/>
          </a:stretch>
        </p:blipFill>
        <p:spPr bwMode="auto">
          <a:xfrm>
            <a:off x="1981200" y="685800"/>
            <a:ext cx="7138988" cy="6151563"/>
          </a:xfrm>
          <a:prstGeom prst="rect">
            <a:avLst/>
          </a:prstGeom>
          <a:noFill/>
        </p:spPr>
      </p:pic>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a:hlinkClick r:id="rId2" action="ppaction://hlinksldjump"/>
          </p:cNvPr>
          <p:cNvSpPr>
            <a:spLocks noChangeArrowheads="1"/>
          </p:cNvSpPr>
          <p:nvPr/>
        </p:nvSpPr>
        <p:spPr bwMode="auto">
          <a:xfrm>
            <a:off x="0" y="3810000"/>
            <a:ext cx="9144000" cy="609600"/>
          </a:xfrm>
          <a:prstGeom prst="rect">
            <a:avLst/>
          </a:prstGeom>
          <a:solidFill>
            <a:schemeClr val="accent1">
              <a:alpha val="33000"/>
            </a:schemeClr>
          </a:solidFill>
          <a:ln w="9525">
            <a:noFill/>
            <a:miter lim="800000"/>
            <a:headEnd/>
            <a:tailEnd/>
          </a:ln>
          <a:effectLst/>
        </p:spPr>
        <p:txBody>
          <a:bodyPr wrap="none" anchor="ctr"/>
          <a:lstStyle/>
          <a:p>
            <a:endParaRPr lang="en-US"/>
          </a:p>
        </p:txBody>
      </p:sp>
      <p:sp>
        <p:nvSpPr>
          <p:cNvPr id="446467" name="Rectangle 3"/>
          <p:cNvSpPr>
            <a:spLocks noGrp="1" noChangeArrowheads="1"/>
          </p:cNvSpPr>
          <p:nvPr>
            <p:ph type="title"/>
          </p:nvPr>
        </p:nvSpPr>
        <p:spPr>
          <a:noFill/>
        </p:spPr>
        <p:txBody>
          <a:bodyPr/>
          <a:lstStyle/>
          <a:p>
            <a:r>
              <a:rPr lang="en-US"/>
              <a:t>Topics</a:t>
            </a:r>
          </a:p>
        </p:txBody>
      </p:sp>
      <p:sp>
        <p:nvSpPr>
          <p:cNvPr id="446468" name="Rectangle 4"/>
          <p:cNvSpPr>
            <a:spLocks noGrp="1" noChangeArrowheads="1"/>
          </p:cNvSpPr>
          <p:nvPr>
            <p:ph type="body" idx="1"/>
          </p:nvPr>
        </p:nvSpPr>
        <p:spPr>
          <a:xfrm>
            <a:off x="457200" y="1371600"/>
            <a:ext cx="8178800" cy="4892675"/>
          </a:xfrm>
        </p:spPr>
        <p:txBody>
          <a:bodyPr/>
          <a:lstStyle/>
          <a:p>
            <a:r>
              <a:rPr lang="en-US"/>
              <a:t>Standards-based Reporting with XBRL</a:t>
            </a:r>
          </a:p>
          <a:p>
            <a:pPr lvl="1"/>
            <a:r>
              <a:rPr lang="en-US"/>
              <a:t>XBRL enabled software in the market</a:t>
            </a:r>
          </a:p>
          <a:p>
            <a:pPr lvl="1"/>
            <a:r>
              <a:rPr lang="en-US"/>
              <a:t>XBRL implementations worldwide</a:t>
            </a:r>
          </a:p>
          <a:p>
            <a:pPr lvl="1"/>
            <a:r>
              <a:rPr lang="en-US"/>
              <a:t>XBRL technology revealed</a:t>
            </a:r>
          </a:p>
          <a:p>
            <a:r>
              <a:rPr lang="en-US"/>
              <a:t>Value propositions</a:t>
            </a:r>
          </a:p>
          <a:p>
            <a:pPr lvl="1"/>
            <a:r>
              <a:rPr lang="en-US"/>
              <a:t>Enterprises of all types</a:t>
            </a:r>
          </a:p>
          <a:p>
            <a:pPr lvl="1"/>
            <a:r>
              <a:rPr lang="en-US"/>
              <a:t>Investors and analysts</a:t>
            </a:r>
          </a:p>
          <a:p>
            <a:pPr lvl="1"/>
            <a:r>
              <a:rPr lang="en-US"/>
              <a:t>Regulators and government agencies</a:t>
            </a:r>
          </a:p>
        </p:txBody>
      </p:sp>
    </p:spTree>
  </p:cSld>
  <p:clrMapOvr>
    <a:masterClrMapping/>
  </p:clrMapOvr>
  <p:transition>
    <p:wipe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ChangeArrowheads="1"/>
          </p:cNvSpPr>
          <p:nvPr>
            <p:ph type="title"/>
          </p:nvPr>
        </p:nvSpPr>
        <p:spPr/>
        <p:txBody>
          <a:bodyPr/>
          <a:lstStyle/>
          <a:p>
            <a:r>
              <a:rPr lang="en-US"/>
              <a:t>Information Value and Cost</a:t>
            </a:r>
          </a:p>
        </p:txBody>
      </p:sp>
      <p:sp>
        <p:nvSpPr>
          <p:cNvPr id="460803" name="Rectangle 3"/>
          <p:cNvSpPr>
            <a:spLocks noGrp="1" noChangeArrowheads="1"/>
          </p:cNvSpPr>
          <p:nvPr>
            <p:ph type="body" idx="1"/>
          </p:nvPr>
        </p:nvSpPr>
        <p:spPr/>
        <p:txBody>
          <a:bodyPr/>
          <a:lstStyle/>
          <a:p>
            <a:r>
              <a:rPr lang="en-US"/>
              <a:t>Value = Reduction of uncertainty times $$$ at risk</a:t>
            </a:r>
          </a:p>
          <a:p>
            <a:endParaRPr lang="en-US"/>
          </a:p>
          <a:p>
            <a:r>
              <a:rPr lang="en-US"/>
              <a:t>Cost = Produce + Structure + Distribute + Consume</a:t>
            </a:r>
          </a:p>
          <a:p>
            <a:endParaRPr lang="en-US"/>
          </a:p>
          <a:p>
            <a:pPr lvl="1"/>
            <a:r>
              <a:rPr lang="en-US"/>
              <a:t>The XBRL return on investment (ROI) is that it puts information in the hands of users at lower costs (both production and consumption)</a:t>
            </a:r>
          </a:p>
        </p:txBody>
      </p:sp>
    </p:spTree>
  </p:cSld>
  <p:clrMapOvr>
    <a:masterClrMapping/>
  </p:clrMapOvr>
  <p:transition>
    <p:wipe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ChangeArrowheads="1"/>
          </p:cNvSpPr>
          <p:nvPr>
            <p:ph type="title"/>
          </p:nvPr>
        </p:nvSpPr>
        <p:spPr/>
        <p:txBody>
          <a:bodyPr/>
          <a:lstStyle/>
          <a:p>
            <a:r>
              <a:rPr lang="en-US"/>
              <a:t>Benefits of XBRL for Preparers</a:t>
            </a:r>
            <a:endParaRPr lang="en-GB"/>
          </a:p>
        </p:txBody>
      </p:sp>
      <p:sp>
        <p:nvSpPr>
          <p:cNvPr id="462851" name="Rectangle 3"/>
          <p:cNvSpPr>
            <a:spLocks noGrp="1" noChangeArrowheads="1"/>
          </p:cNvSpPr>
          <p:nvPr>
            <p:ph type="body" idx="1"/>
          </p:nvPr>
        </p:nvSpPr>
        <p:spPr/>
        <p:txBody>
          <a:bodyPr/>
          <a:lstStyle/>
          <a:p>
            <a:r>
              <a:rPr lang="en-US"/>
              <a:t>Lower cost of producing information</a:t>
            </a:r>
          </a:p>
          <a:p>
            <a:r>
              <a:rPr lang="en-US"/>
              <a:t>More timely, accurate, data for decisions</a:t>
            </a:r>
            <a:endParaRPr lang="en-GB"/>
          </a:p>
          <a:p>
            <a:r>
              <a:rPr lang="en-US"/>
              <a:t>Enhanced analytical capabilities</a:t>
            </a:r>
          </a:p>
          <a:p>
            <a:r>
              <a:rPr lang="en-US"/>
              <a:t>Better control environment</a:t>
            </a:r>
          </a:p>
          <a:p>
            <a:r>
              <a:rPr lang="en-GB"/>
              <a:t>Tell your own story (</a:t>
            </a:r>
            <a:r>
              <a:rPr lang="en-US"/>
              <a:t>precise &amp; clear)</a:t>
            </a:r>
          </a:p>
          <a:p>
            <a:r>
              <a:rPr lang="en-US"/>
              <a:t>Accelerate adoption of reporting models</a:t>
            </a:r>
          </a:p>
          <a:p>
            <a:r>
              <a:rPr lang="en-US"/>
              <a:t>Enhanced functionality</a:t>
            </a:r>
          </a:p>
          <a:p>
            <a:r>
              <a:rPr lang="en-US"/>
              <a:t>Ease of use</a:t>
            </a:r>
          </a:p>
        </p:txBody>
      </p:sp>
      <p:sp>
        <p:nvSpPr>
          <p:cNvPr id="462852" name="Rectangle 4"/>
          <p:cNvSpPr>
            <a:spLocks noChangeArrowheads="1"/>
          </p:cNvSpPr>
          <p:nvPr/>
        </p:nvSpPr>
        <p:spPr bwMode="auto">
          <a:xfrm>
            <a:off x="228600" y="1371600"/>
            <a:ext cx="7058025" cy="576263"/>
          </a:xfrm>
          <a:prstGeom prst="rect">
            <a:avLst/>
          </a:prstGeom>
          <a:noFill/>
          <a:ln w="9525" algn="ctr">
            <a:solidFill>
              <a:schemeClr val="tx1"/>
            </a:solidFill>
            <a:miter lim="800000"/>
            <a:headEnd/>
            <a:tailEnd/>
          </a:ln>
          <a:effectLst/>
        </p:spPr>
        <p:txBody>
          <a:bodyPr anchor="ctr">
            <a:spAutoFit/>
          </a:bodyPr>
          <a:lstStyle/>
          <a:p>
            <a:endParaRPr lang="en-US"/>
          </a:p>
        </p:txBody>
      </p:sp>
    </p:spTree>
  </p:cSld>
  <p:clrMapOvr>
    <a:masterClrMapping/>
  </p:clrMapOvr>
  <p:transition>
    <p:wipe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Grp="1" noChangeArrowheads="1"/>
          </p:cNvSpPr>
          <p:nvPr>
            <p:ph type="title"/>
          </p:nvPr>
        </p:nvSpPr>
        <p:spPr/>
        <p:txBody>
          <a:bodyPr/>
          <a:lstStyle/>
          <a:p>
            <a:r>
              <a:rPr lang="en-US"/>
              <a:t>Benefits of XBRL for Consumers</a:t>
            </a:r>
            <a:endParaRPr lang="en-GB"/>
          </a:p>
        </p:txBody>
      </p:sp>
      <p:sp>
        <p:nvSpPr>
          <p:cNvPr id="464899" name="Rectangle 3"/>
          <p:cNvSpPr>
            <a:spLocks noGrp="1" noChangeArrowheads="1"/>
          </p:cNvSpPr>
          <p:nvPr>
            <p:ph type="body" idx="1"/>
          </p:nvPr>
        </p:nvSpPr>
        <p:spPr/>
        <p:txBody>
          <a:bodyPr/>
          <a:lstStyle/>
          <a:p>
            <a:r>
              <a:rPr lang="en-US"/>
              <a:t>Lower cost of consuming information</a:t>
            </a:r>
            <a:endParaRPr lang="en-GB"/>
          </a:p>
          <a:p>
            <a:r>
              <a:rPr lang="en-US"/>
              <a:t>Faster access to information</a:t>
            </a:r>
          </a:p>
          <a:p>
            <a:r>
              <a:rPr lang="en-US"/>
              <a:t>More timely, accurate, data for decisions</a:t>
            </a:r>
          </a:p>
          <a:p>
            <a:r>
              <a:rPr lang="en-US"/>
              <a:t>Enhanced analytical capabilities</a:t>
            </a:r>
          </a:p>
          <a:p>
            <a:r>
              <a:rPr lang="en-US"/>
              <a:t>Enhanced functionality</a:t>
            </a:r>
          </a:p>
          <a:p>
            <a:r>
              <a:rPr lang="en-US"/>
              <a:t>More useful access to information</a:t>
            </a:r>
          </a:p>
          <a:p>
            <a:r>
              <a:rPr lang="en-US"/>
              <a:t>Ease of access to definitions enhance comparability</a:t>
            </a:r>
          </a:p>
          <a:p>
            <a:r>
              <a:rPr lang="en-US"/>
              <a:t>Facilitates language translations</a:t>
            </a:r>
          </a:p>
        </p:txBody>
      </p:sp>
      <p:sp>
        <p:nvSpPr>
          <p:cNvPr id="464900" name="Rectangle 4"/>
          <p:cNvSpPr>
            <a:spLocks noChangeArrowheads="1"/>
          </p:cNvSpPr>
          <p:nvPr/>
        </p:nvSpPr>
        <p:spPr bwMode="auto">
          <a:xfrm>
            <a:off x="304800" y="1295400"/>
            <a:ext cx="6981825" cy="576263"/>
          </a:xfrm>
          <a:prstGeom prst="rect">
            <a:avLst/>
          </a:prstGeom>
          <a:noFill/>
          <a:ln w="9525" algn="ctr">
            <a:solidFill>
              <a:schemeClr val="tx1"/>
            </a:solidFill>
            <a:miter lim="800000"/>
            <a:headEnd/>
            <a:tailEnd/>
          </a:ln>
          <a:effectLst/>
        </p:spPr>
        <p:txBody>
          <a:bodyPr anchor="ctr">
            <a:spAutoFit/>
          </a:bodyPr>
          <a:lstStyle/>
          <a:p>
            <a:endParaRPr lang="en-US"/>
          </a:p>
        </p:txBody>
      </p:sp>
    </p:spTree>
  </p:cSld>
  <p:clrMapOvr>
    <a:masterClrMapping/>
  </p:clrMapOvr>
  <p:transition>
    <p:wipe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3330" name="Object 2"/>
          <p:cNvGraphicFramePr>
            <a:graphicFrameLocks noChangeAspect="1"/>
          </p:cNvGraphicFramePr>
          <p:nvPr/>
        </p:nvGraphicFramePr>
        <p:xfrm>
          <a:off x="914400" y="938213"/>
          <a:ext cx="7315200" cy="4929187"/>
        </p:xfrm>
        <a:graphic>
          <a:graphicData uri="http://schemas.openxmlformats.org/presentationml/2006/ole">
            <p:oleObj spid="_x0000_s483330" name="Bitmap Image" r:id="rId3" imgW="3533333" imgH="2381582" progId="Paint.Picture">
              <p:embed/>
            </p:oleObj>
          </a:graphicData>
        </a:graphic>
      </p:graphicFrame>
    </p:spTree>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22" name="Picture 2" descr="j0240633"/>
          <p:cNvPicPr>
            <a:picLocks noChangeAspect="1" noChangeArrowheads="1"/>
          </p:cNvPicPr>
          <p:nvPr/>
        </p:nvPicPr>
        <p:blipFill>
          <a:blip r:embed="rId3" cstate="print"/>
          <a:srcRect/>
          <a:stretch>
            <a:fillRect/>
          </a:stretch>
        </p:blipFill>
        <p:spPr bwMode="auto">
          <a:xfrm>
            <a:off x="5556250" y="2762250"/>
            <a:ext cx="1684338" cy="1276350"/>
          </a:xfrm>
          <a:prstGeom prst="rect">
            <a:avLst/>
          </a:prstGeom>
          <a:noFill/>
        </p:spPr>
      </p:pic>
      <p:sp>
        <p:nvSpPr>
          <p:cNvPr id="440323" name="Rectangle 3"/>
          <p:cNvSpPr>
            <a:spLocks noChangeArrowheads="1"/>
          </p:cNvSpPr>
          <p:nvPr/>
        </p:nvSpPr>
        <p:spPr bwMode="auto">
          <a:xfrm>
            <a:off x="2778125" y="3581400"/>
            <a:ext cx="2778125" cy="141288"/>
          </a:xfrm>
          <a:prstGeom prst="rect">
            <a:avLst/>
          </a:prstGeom>
          <a:solidFill>
            <a:schemeClr val="accent1"/>
          </a:solidFill>
          <a:ln w="28575">
            <a:noFill/>
            <a:miter lim="800000"/>
            <a:headEnd/>
            <a:tailEnd/>
          </a:ln>
          <a:effectLst/>
        </p:spPr>
        <p:txBody>
          <a:bodyPr wrap="none" lIns="0" tIns="0" rIns="0" bIns="0" anchor="ctr"/>
          <a:lstStyle/>
          <a:p>
            <a:endParaRPr lang="en-US"/>
          </a:p>
        </p:txBody>
      </p:sp>
      <p:sp>
        <p:nvSpPr>
          <p:cNvPr id="440324" name="AutoShape 4"/>
          <p:cNvSpPr>
            <a:spLocks noChangeArrowheads="1"/>
          </p:cNvSpPr>
          <p:nvPr/>
        </p:nvSpPr>
        <p:spPr bwMode="auto">
          <a:xfrm>
            <a:off x="4502150" y="3484563"/>
            <a:ext cx="1133475" cy="333375"/>
          </a:xfrm>
          <a:prstGeom prst="rightArrow">
            <a:avLst>
              <a:gd name="adj1" fmla="val 36194"/>
              <a:gd name="adj2" fmla="val 57548"/>
            </a:avLst>
          </a:prstGeom>
          <a:solidFill>
            <a:schemeClr val="accent1"/>
          </a:solidFill>
          <a:ln w="9525">
            <a:noFill/>
            <a:miter lim="800000"/>
            <a:headEnd/>
            <a:tailEnd/>
          </a:ln>
          <a:effectLst/>
        </p:spPr>
        <p:txBody>
          <a:bodyPr wrap="none" lIns="0" tIns="0" rIns="0" bIns="0" anchor="ctr"/>
          <a:lstStyle/>
          <a:p>
            <a:endParaRPr lang="en-US"/>
          </a:p>
        </p:txBody>
      </p:sp>
      <p:sp>
        <p:nvSpPr>
          <p:cNvPr id="440325" name="Rectangle 5"/>
          <p:cNvSpPr>
            <a:spLocks noChangeArrowheads="1"/>
          </p:cNvSpPr>
          <p:nvPr/>
        </p:nvSpPr>
        <p:spPr bwMode="auto">
          <a:xfrm>
            <a:off x="1338263" y="2284413"/>
            <a:ext cx="350837" cy="381000"/>
          </a:xfrm>
          <a:prstGeom prst="rect">
            <a:avLst/>
          </a:prstGeom>
          <a:noFill/>
          <a:ln w="9525">
            <a:noFill/>
            <a:miter lim="800000"/>
            <a:headEnd/>
            <a:tailEnd/>
          </a:ln>
          <a:effectLst/>
        </p:spPr>
        <p:txBody>
          <a:bodyPr wrap="none" lIns="0" tIns="0" rIns="0" bIns="0" anchor="ctr"/>
          <a:lstStyle/>
          <a:p>
            <a:endParaRPr lang="en-US"/>
          </a:p>
        </p:txBody>
      </p:sp>
      <p:sp>
        <p:nvSpPr>
          <p:cNvPr id="440326" name="Rectangle 6"/>
          <p:cNvSpPr>
            <a:spLocks noChangeArrowheads="1"/>
          </p:cNvSpPr>
          <p:nvPr/>
        </p:nvSpPr>
        <p:spPr bwMode="auto">
          <a:xfrm>
            <a:off x="1338263" y="2741613"/>
            <a:ext cx="350837" cy="381000"/>
          </a:xfrm>
          <a:prstGeom prst="rect">
            <a:avLst/>
          </a:prstGeom>
          <a:noFill/>
          <a:ln w="9525">
            <a:noFill/>
            <a:miter lim="800000"/>
            <a:headEnd/>
            <a:tailEnd/>
          </a:ln>
          <a:effectLst/>
        </p:spPr>
        <p:txBody>
          <a:bodyPr wrap="none" lIns="0" tIns="0" rIns="0" bIns="0" anchor="ctr"/>
          <a:lstStyle/>
          <a:p>
            <a:endParaRPr lang="en-US"/>
          </a:p>
        </p:txBody>
      </p:sp>
      <p:sp>
        <p:nvSpPr>
          <p:cNvPr id="440327" name="Rectangle 7"/>
          <p:cNvSpPr>
            <a:spLocks noChangeArrowheads="1"/>
          </p:cNvSpPr>
          <p:nvPr/>
        </p:nvSpPr>
        <p:spPr bwMode="auto">
          <a:xfrm>
            <a:off x="1338263" y="3198813"/>
            <a:ext cx="350837" cy="381000"/>
          </a:xfrm>
          <a:prstGeom prst="rect">
            <a:avLst/>
          </a:prstGeom>
          <a:noFill/>
          <a:ln w="9525">
            <a:noFill/>
            <a:miter lim="800000"/>
            <a:headEnd/>
            <a:tailEnd/>
          </a:ln>
          <a:effectLst/>
        </p:spPr>
        <p:txBody>
          <a:bodyPr wrap="none" lIns="0" tIns="0" rIns="0" bIns="0" anchor="ctr"/>
          <a:lstStyle/>
          <a:p>
            <a:endParaRPr lang="en-US"/>
          </a:p>
        </p:txBody>
      </p:sp>
      <p:sp>
        <p:nvSpPr>
          <p:cNvPr id="440328" name="Rectangle 8"/>
          <p:cNvSpPr>
            <a:spLocks noChangeArrowheads="1"/>
          </p:cNvSpPr>
          <p:nvPr/>
        </p:nvSpPr>
        <p:spPr bwMode="auto">
          <a:xfrm>
            <a:off x="1338263" y="3656013"/>
            <a:ext cx="350837" cy="381000"/>
          </a:xfrm>
          <a:prstGeom prst="rect">
            <a:avLst/>
          </a:prstGeom>
          <a:noFill/>
          <a:ln w="9525">
            <a:noFill/>
            <a:miter lim="800000"/>
            <a:headEnd/>
            <a:tailEnd/>
          </a:ln>
          <a:effectLst/>
        </p:spPr>
        <p:txBody>
          <a:bodyPr wrap="none" lIns="0" tIns="0" rIns="0" bIns="0" anchor="ctr"/>
          <a:lstStyle/>
          <a:p>
            <a:endParaRPr lang="en-US"/>
          </a:p>
        </p:txBody>
      </p:sp>
      <p:sp>
        <p:nvSpPr>
          <p:cNvPr id="440329" name="Rectangle 9"/>
          <p:cNvSpPr>
            <a:spLocks noChangeArrowheads="1"/>
          </p:cNvSpPr>
          <p:nvPr/>
        </p:nvSpPr>
        <p:spPr bwMode="auto">
          <a:xfrm>
            <a:off x="1338263" y="4113213"/>
            <a:ext cx="350837" cy="381000"/>
          </a:xfrm>
          <a:prstGeom prst="rect">
            <a:avLst/>
          </a:prstGeom>
          <a:noFill/>
          <a:ln w="9525">
            <a:noFill/>
            <a:miter lim="800000"/>
            <a:headEnd/>
            <a:tailEnd/>
          </a:ln>
          <a:effectLst/>
        </p:spPr>
        <p:txBody>
          <a:bodyPr wrap="none" lIns="0" tIns="0" rIns="0" bIns="0" anchor="ctr"/>
          <a:lstStyle/>
          <a:p>
            <a:endParaRPr lang="en-US"/>
          </a:p>
        </p:txBody>
      </p:sp>
      <p:sp>
        <p:nvSpPr>
          <p:cNvPr id="440330" name="AutoShape 10"/>
          <p:cNvSpPr>
            <a:spLocks noChangeArrowheads="1"/>
          </p:cNvSpPr>
          <p:nvPr/>
        </p:nvSpPr>
        <p:spPr bwMode="auto">
          <a:xfrm>
            <a:off x="2322513" y="4479925"/>
            <a:ext cx="849312" cy="400050"/>
          </a:xfrm>
          <a:prstGeom prst="rightArrow">
            <a:avLst>
              <a:gd name="adj1" fmla="val 32537"/>
              <a:gd name="adj2" fmla="val 44367"/>
            </a:avLst>
          </a:prstGeom>
          <a:solidFill>
            <a:schemeClr val="accent1"/>
          </a:solidFill>
          <a:ln w="9525">
            <a:noFill/>
            <a:miter lim="800000"/>
            <a:headEnd/>
            <a:tailEnd/>
          </a:ln>
          <a:effectLst/>
        </p:spPr>
        <p:txBody>
          <a:bodyPr wrap="none" lIns="0" tIns="0" rIns="0" bIns="0" anchor="ctr"/>
          <a:lstStyle/>
          <a:p>
            <a:endParaRPr lang="en-US"/>
          </a:p>
        </p:txBody>
      </p:sp>
      <p:sp>
        <p:nvSpPr>
          <p:cNvPr id="440331" name="AutoShape 11"/>
          <p:cNvSpPr>
            <a:spLocks noChangeArrowheads="1"/>
          </p:cNvSpPr>
          <p:nvPr/>
        </p:nvSpPr>
        <p:spPr bwMode="auto">
          <a:xfrm>
            <a:off x="1795463" y="3451225"/>
            <a:ext cx="1133475" cy="333375"/>
          </a:xfrm>
          <a:prstGeom prst="rightArrow">
            <a:avLst>
              <a:gd name="adj1" fmla="val 46667"/>
              <a:gd name="adj2" fmla="val 83064"/>
            </a:avLst>
          </a:prstGeom>
          <a:solidFill>
            <a:schemeClr val="accent1"/>
          </a:solidFill>
          <a:ln w="9525">
            <a:noFill/>
            <a:miter lim="800000"/>
            <a:headEnd/>
            <a:tailEnd/>
          </a:ln>
          <a:effectLst/>
        </p:spPr>
        <p:txBody>
          <a:bodyPr wrap="none" lIns="0" tIns="0" rIns="0" bIns="0" anchor="ctr"/>
          <a:lstStyle/>
          <a:p>
            <a:endParaRPr lang="en-US"/>
          </a:p>
        </p:txBody>
      </p:sp>
      <p:sp>
        <p:nvSpPr>
          <p:cNvPr id="440332" name="AutoShape 12"/>
          <p:cNvSpPr>
            <a:spLocks noChangeArrowheads="1"/>
          </p:cNvSpPr>
          <p:nvPr/>
        </p:nvSpPr>
        <p:spPr bwMode="auto">
          <a:xfrm>
            <a:off x="2374900" y="2362200"/>
            <a:ext cx="896938" cy="404813"/>
          </a:xfrm>
          <a:prstGeom prst="rightArrow">
            <a:avLst>
              <a:gd name="adj1" fmla="val 51370"/>
              <a:gd name="adj2" fmla="val 41277"/>
            </a:avLst>
          </a:prstGeom>
          <a:solidFill>
            <a:schemeClr val="accent1"/>
          </a:solidFill>
          <a:ln w="9525">
            <a:noFill/>
            <a:miter lim="800000"/>
            <a:headEnd/>
            <a:tailEnd/>
          </a:ln>
          <a:effectLst/>
        </p:spPr>
        <p:txBody>
          <a:bodyPr wrap="none" lIns="0" tIns="0" rIns="0" bIns="0" anchor="ctr"/>
          <a:lstStyle/>
          <a:p>
            <a:endParaRPr lang="en-US"/>
          </a:p>
        </p:txBody>
      </p:sp>
      <p:sp>
        <p:nvSpPr>
          <p:cNvPr id="440333" name="Rectangle 13"/>
          <p:cNvSpPr>
            <a:spLocks noChangeArrowheads="1"/>
          </p:cNvSpPr>
          <p:nvPr/>
        </p:nvSpPr>
        <p:spPr bwMode="auto">
          <a:xfrm rot="1997797" flipH="1">
            <a:off x="3006725" y="3068638"/>
            <a:ext cx="1846263" cy="147637"/>
          </a:xfrm>
          <a:prstGeom prst="rect">
            <a:avLst/>
          </a:prstGeom>
          <a:solidFill>
            <a:schemeClr val="accent1"/>
          </a:solidFill>
          <a:ln w="28575">
            <a:noFill/>
            <a:miter lim="800000"/>
            <a:headEnd/>
            <a:tailEnd/>
          </a:ln>
          <a:effectLst/>
        </p:spPr>
        <p:txBody>
          <a:bodyPr wrap="none" lIns="0" tIns="0" rIns="0" bIns="0" anchor="ctr"/>
          <a:lstStyle/>
          <a:p>
            <a:endParaRPr lang="en-US"/>
          </a:p>
        </p:txBody>
      </p:sp>
      <p:sp>
        <p:nvSpPr>
          <p:cNvPr id="440334" name="Rectangle 14"/>
          <p:cNvSpPr>
            <a:spLocks noChangeArrowheads="1"/>
          </p:cNvSpPr>
          <p:nvPr/>
        </p:nvSpPr>
        <p:spPr bwMode="auto">
          <a:xfrm rot="-1997797" flipH="1" flipV="1">
            <a:off x="2935288" y="4098925"/>
            <a:ext cx="1798637" cy="150813"/>
          </a:xfrm>
          <a:prstGeom prst="rect">
            <a:avLst/>
          </a:prstGeom>
          <a:solidFill>
            <a:schemeClr val="accent1"/>
          </a:solidFill>
          <a:ln w="28575">
            <a:noFill/>
            <a:miter lim="800000"/>
            <a:headEnd/>
            <a:tailEnd/>
          </a:ln>
          <a:effectLst/>
        </p:spPr>
        <p:txBody>
          <a:bodyPr wrap="none" lIns="0" tIns="0" rIns="0" bIns="0" anchor="ctr"/>
          <a:lstStyle/>
          <a:p>
            <a:endParaRPr lang="en-US"/>
          </a:p>
        </p:txBody>
      </p:sp>
      <p:sp>
        <p:nvSpPr>
          <p:cNvPr id="440335" name="Rectangle 15"/>
          <p:cNvSpPr>
            <a:spLocks noChangeArrowheads="1"/>
          </p:cNvSpPr>
          <p:nvPr/>
        </p:nvSpPr>
        <p:spPr bwMode="auto">
          <a:xfrm rot="3665740" flipH="1">
            <a:off x="3382169" y="2759869"/>
            <a:ext cx="1817687" cy="142875"/>
          </a:xfrm>
          <a:prstGeom prst="rect">
            <a:avLst/>
          </a:prstGeom>
          <a:solidFill>
            <a:schemeClr val="accent1"/>
          </a:solidFill>
          <a:ln w="28575">
            <a:noFill/>
            <a:miter lim="800000"/>
            <a:headEnd/>
            <a:tailEnd/>
          </a:ln>
          <a:effectLst/>
        </p:spPr>
        <p:txBody>
          <a:bodyPr wrap="none" lIns="0" tIns="0" rIns="0" bIns="0" anchor="ctr"/>
          <a:lstStyle/>
          <a:p>
            <a:endParaRPr lang="en-US"/>
          </a:p>
        </p:txBody>
      </p:sp>
      <p:sp>
        <p:nvSpPr>
          <p:cNvPr id="440336" name="AutoShape 16"/>
          <p:cNvSpPr>
            <a:spLocks noChangeArrowheads="1"/>
          </p:cNvSpPr>
          <p:nvPr/>
        </p:nvSpPr>
        <p:spPr bwMode="auto">
          <a:xfrm>
            <a:off x="2898775" y="5040313"/>
            <a:ext cx="1182688" cy="350837"/>
          </a:xfrm>
          <a:prstGeom prst="rightArrow">
            <a:avLst>
              <a:gd name="adj1" fmla="val 46667"/>
              <a:gd name="adj2" fmla="val 82357"/>
            </a:avLst>
          </a:prstGeom>
          <a:solidFill>
            <a:schemeClr val="accent1"/>
          </a:solidFill>
          <a:ln w="9525">
            <a:noFill/>
            <a:miter lim="800000"/>
            <a:headEnd/>
            <a:tailEnd/>
          </a:ln>
          <a:effectLst/>
        </p:spPr>
        <p:txBody>
          <a:bodyPr wrap="none" lIns="0" tIns="0" rIns="0" bIns="0" anchor="ctr"/>
          <a:lstStyle/>
          <a:p>
            <a:endParaRPr lang="en-US"/>
          </a:p>
        </p:txBody>
      </p:sp>
      <p:sp>
        <p:nvSpPr>
          <p:cNvPr id="440337" name="Rectangle 17"/>
          <p:cNvSpPr>
            <a:spLocks noChangeArrowheads="1"/>
          </p:cNvSpPr>
          <p:nvPr/>
        </p:nvSpPr>
        <p:spPr bwMode="auto">
          <a:xfrm rot="-3665740" flipH="1" flipV="1">
            <a:off x="3343275" y="4329113"/>
            <a:ext cx="1936750" cy="158750"/>
          </a:xfrm>
          <a:prstGeom prst="rect">
            <a:avLst/>
          </a:prstGeom>
          <a:solidFill>
            <a:schemeClr val="accent1"/>
          </a:solidFill>
          <a:ln w="28575">
            <a:noFill/>
            <a:miter lim="800000"/>
            <a:headEnd/>
            <a:tailEnd/>
          </a:ln>
          <a:effectLst/>
        </p:spPr>
        <p:txBody>
          <a:bodyPr wrap="none" lIns="0" tIns="0" rIns="0" bIns="0" anchor="ctr"/>
          <a:lstStyle/>
          <a:p>
            <a:endParaRPr lang="en-US"/>
          </a:p>
        </p:txBody>
      </p:sp>
      <p:sp>
        <p:nvSpPr>
          <p:cNvPr id="440338" name="AutoShape 18"/>
          <p:cNvSpPr>
            <a:spLocks noChangeArrowheads="1"/>
          </p:cNvSpPr>
          <p:nvPr/>
        </p:nvSpPr>
        <p:spPr bwMode="auto">
          <a:xfrm>
            <a:off x="2779713" y="1828800"/>
            <a:ext cx="1190625" cy="350838"/>
          </a:xfrm>
          <a:prstGeom prst="rightArrow">
            <a:avLst>
              <a:gd name="adj1" fmla="val 46667"/>
              <a:gd name="adj2" fmla="val 82909"/>
            </a:avLst>
          </a:prstGeom>
          <a:solidFill>
            <a:schemeClr val="accent1"/>
          </a:solidFill>
          <a:ln w="9525">
            <a:noFill/>
            <a:miter lim="800000"/>
            <a:headEnd/>
            <a:tailEnd/>
          </a:ln>
          <a:effectLst/>
        </p:spPr>
        <p:txBody>
          <a:bodyPr wrap="none" lIns="0" tIns="0" rIns="0" bIns="0" anchor="ctr"/>
          <a:lstStyle/>
          <a:p>
            <a:endParaRPr lang="en-US"/>
          </a:p>
        </p:txBody>
      </p:sp>
      <p:pic>
        <p:nvPicPr>
          <p:cNvPr id="440339" name="Picture 19"/>
          <p:cNvPicPr>
            <a:picLocks noChangeAspect="1" noChangeArrowheads="1"/>
          </p:cNvPicPr>
          <p:nvPr/>
        </p:nvPicPr>
        <p:blipFill>
          <a:blip r:embed="rId4" cstate="print"/>
          <a:srcRect/>
          <a:stretch>
            <a:fillRect/>
          </a:stretch>
        </p:blipFill>
        <p:spPr bwMode="auto">
          <a:xfrm>
            <a:off x="720725" y="1765300"/>
            <a:ext cx="2039938" cy="1435100"/>
          </a:xfrm>
          <a:prstGeom prst="rect">
            <a:avLst/>
          </a:prstGeom>
          <a:noFill/>
          <a:ln w="12700">
            <a:solidFill>
              <a:schemeClr val="bg2"/>
            </a:solidFill>
            <a:miter lim="800000"/>
            <a:headEnd/>
            <a:tailEnd/>
          </a:ln>
          <a:effectLst/>
        </p:spPr>
      </p:pic>
      <p:pic>
        <p:nvPicPr>
          <p:cNvPr id="440340" name="Picture 20"/>
          <p:cNvPicPr>
            <a:picLocks noChangeAspect="1" noChangeArrowheads="1"/>
          </p:cNvPicPr>
          <p:nvPr/>
        </p:nvPicPr>
        <p:blipFill>
          <a:blip r:embed="rId5" cstate="print"/>
          <a:srcRect/>
          <a:stretch>
            <a:fillRect/>
          </a:stretch>
        </p:blipFill>
        <p:spPr bwMode="auto">
          <a:xfrm>
            <a:off x="439738" y="2895600"/>
            <a:ext cx="1547812" cy="1301750"/>
          </a:xfrm>
          <a:prstGeom prst="rect">
            <a:avLst/>
          </a:prstGeom>
          <a:noFill/>
          <a:ln w="12700">
            <a:solidFill>
              <a:schemeClr val="bg2"/>
            </a:solidFill>
            <a:miter lim="800000"/>
            <a:headEnd/>
            <a:tailEnd/>
          </a:ln>
          <a:effectLst/>
        </p:spPr>
      </p:pic>
      <p:pic>
        <p:nvPicPr>
          <p:cNvPr id="440341" name="Picture 21"/>
          <p:cNvPicPr>
            <a:picLocks noChangeAspect="1" noChangeArrowheads="1"/>
          </p:cNvPicPr>
          <p:nvPr/>
        </p:nvPicPr>
        <p:blipFill>
          <a:blip r:embed="rId6" cstate="print"/>
          <a:srcRect/>
          <a:stretch>
            <a:fillRect/>
          </a:stretch>
        </p:blipFill>
        <p:spPr bwMode="auto">
          <a:xfrm>
            <a:off x="650875" y="4114800"/>
            <a:ext cx="1758950" cy="1860550"/>
          </a:xfrm>
          <a:prstGeom prst="rect">
            <a:avLst/>
          </a:prstGeom>
          <a:noFill/>
          <a:ln w="12700">
            <a:solidFill>
              <a:schemeClr val="bg2"/>
            </a:solidFill>
            <a:miter lim="800000"/>
            <a:headEnd/>
            <a:tailEnd/>
          </a:ln>
          <a:effectLst/>
        </p:spPr>
      </p:pic>
      <p:pic>
        <p:nvPicPr>
          <p:cNvPr id="440342" name="Picture 22"/>
          <p:cNvPicPr>
            <a:picLocks noChangeAspect="1" noChangeArrowheads="1"/>
          </p:cNvPicPr>
          <p:nvPr/>
        </p:nvPicPr>
        <p:blipFill>
          <a:blip r:embed="rId7" cstate="print"/>
          <a:srcRect/>
          <a:stretch>
            <a:fillRect/>
          </a:stretch>
        </p:blipFill>
        <p:spPr bwMode="auto">
          <a:xfrm>
            <a:off x="1495425" y="4953000"/>
            <a:ext cx="1458913" cy="1676400"/>
          </a:xfrm>
          <a:prstGeom prst="rect">
            <a:avLst/>
          </a:prstGeom>
          <a:noFill/>
          <a:ln w="12700">
            <a:solidFill>
              <a:schemeClr val="bg2"/>
            </a:solidFill>
            <a:miter lim="800000"/>
            <a:headEnd/>
            <a:tailEnd/>
          </a:ln>
          <a:effectLst/>
        </p:spPr>
      </p:pic>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4354" name="Object 2"/>
          <p:cNvGraphicFramePr>
            <a:graphicFrameLocks noChangeAspect="1"/>
          </p:cNvGraphicFramePr>
          <p:nvPr/>
        </p:nvGraphicFramePr>
        <p:xfrm>
          <a:off x="914400" y="838200"/>
          <a:ext cx="7162800" cy="5064125"/>
        </p:xfrm>
        <a:graphic>
          <a:graphicData uri="http://schemas.openxmlformats.org/presentationml/2006/ole">
            <p:oleObj spid="_x0000_s484354" name="Bitmap Image" r:id="rId3" imgW="3543795" imgH="2505425" progId="Paint.Picture">
              <p:embed/>
            </p:oleObj>
          </a:graphicData>
        </a:graphic>
      </p:graphicFrame>
    </p:spTree>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2"/>
          <p:cNvSpPr>
            <a:spLocks noGrp="1" noChangeArrowheads="1"/>
          </p:cNvSpPr>
          <p:nvPr>
            <p:ph type="title" idx="4294967295"/>
          </p:nvPr>
        </p:nvSpPr>
        <p:spPr/>
        <p:txBody>
          <a:bodyPr/>
          <a:lstStyle/>
          <a:p>
            <a:r>
              <a:rPr lang="en-GB"/>
              <a:t> </a:t>
            </a:r>
          </a:p>
        </p:txBody>
      </p:sp>
      <p:pic>
        <p:nvPicPr>
          <p:cNvPr id="485379"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2"/>
          <p:cNvSpPr>
            <a:spLocks noGrp="1" noChangeArrowheads="1"/>
          </p:cNvSpPr>
          <p:nvPr>
            <p:ph type="title"/>
          </p:nvPr>
        </p:nvSpPr>
        <p:spPr/>
        <p:txBody>
          <a:bodyPr/>
          <a:lstStyle/>
          <a:p>
            <a:r>
              <a:rPr lang="en-US" sz="2400"/>
              <a:t>Consolidated Profit and Loss Account </a:t>
            </a:r>
            <a:br>
              <a:rPr lang="en-US" sz="2400"/>
            </a:br>
            <a:r>
              <a:rPr lang="en-US" sz="2400"/>
              <a:t>for the year ended September 30, 2001</a:t>
            </a:r>
            <a:endParaRPr lang="en-GB" sz="2400"/>
          </a:p>
        </p:txBody>
      </p:sp>
      <p:graphicFrame>
        <p:nvGraphicFramePr>
          <p:cNvPr id="487470" name="Group 46"/>
          <p:cNvGraphicFramePr>
            <a:graphicFrameLocks noGrp="1"/>
          </p:cNvGraphicFramePr>
          <p:nvPr>
            <p:ph type="tbl" idx="1"/>
          </p:nvPr>
        </p:nvGraphicFramePr>
        <p:xfrm>
          <a:off x="533400" y="1371600"/>
          <a:ext cx="6962775" cy="3657603"/>
        </p:xfrm>
        <a:graphic>
          <a:graphicData uri="http://schemas.openxmlformats.org/drawingml/2006/table">
            <a:tbl>
              <a:tblPr/>
              <a:tblGrid>
                <a:gridCol w="3743325"/>
                <a:gridCol w="1919288"/>
                <a:gridCol w="1300162"/>
              </a:tblGrid>
              <a:tr h="522288">
                <a:tc>
                  <a:txBody>
                    <a:bodyPr/>
                    <a:lstStyle/>
                    <a:p>
                      <a:pPr marL="0" marR="0" lvl="0" indent="0" algn="l" defTabSz="914400" rtl="0" eaLnBrk="0" fontAlgn="base" latinLnBrk="0" hangingPunct="0">
                        <a:lnSpc>
                          <a:spcPct val="109000"/>
                        </a:lnSpc>
                        <a:spcBef>
                          <a:spcPct val="55000"/>
                        </a:spcBef>
                        <a:spcAft>
                          <a:spcPct val="0"/>
                        </a:spcAft>
                        <a:buClr>
                          <a:srgbClr val="1E6E04"/>
                        </a:buClr>
                        <a:buSzTx/>
                        <a:buFontTx/>
                        <a:buNone/>
                        <a:tabLst/>
                      </a:pPr>
                      <a:r>
                        <a:rPr kumimoji="0" lang="en-GB" sz="2400" b="0" i="0" u="none" strike="noStrike" cap="none" normalizeH="0" baseline="0" smtClean="0">
                          <a:ln>
                            <a:noFill/>
                          </a:ln>
                          <a:solidFill>
                            <a:srgbClr val="4471A8"/>
                          </a:solidFill>
                          <a:effectLst/>
                          <a:latin typeface="Arial" charset="0"/>
                        </a:rPr>
                        <a:t>Blah</a:t>
                      </a: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9000"/>
                        </a:lnSpc>
                        <a:spcBef>
                          <a:spcPct val="55000"/>
                        </a:spcBef>
                        <a:spcAft>
                          <a:spcPct val="0"/>
                        </a:spcAft>
                        <a:buClr>
                          <a:srgbClr val="1E6E04"/>
                        </a:buClr>
                        <a:buSzTx/>
                        <a:buFontTx/>
                        <a:buNone/>
                        <a:tabLst/>
                      </a:pPr>
                      <a:r>
                        <a:rPr kumimoji="0" lang="en-GB" sz="2400" b="0" i="0" u="none" strike="noStrike" cap="none" normalizeH="0" baseline="0" smtClean="0">
                          <a:ln>
                            <a:noFill/>
                          </a:ln>
                          <a:solidFill>
                            <a:srgbClr val="4471A8"/>
                          </a:solidFill>
                          <a:effectLst/>
                          <a:latin typeface="Arial" charset="0"/>
                        </a:rPr>
                        <a:t>blah</a:t>
                      </a: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9000"/>
                        </a:lnSpc>
                        <a:spcBef>
                          <a:spcPct val="55000"/>
                        </a:spcBef>
                        <a:spcAft>
                          <a:spcPct val="0"/>
                        </a:spcAft>
                        <a:buClr>
                          <a:srgbClr val="1E6E04"/>
                        </a:buClr>
                        <a:buSzTx/>
                        <a:buFontTx/>
                        <a:buNone/>
                        <a:tabLst/>
                      </a:pPr>
                      <a:r>
                        <a:rPr kumimoji="0" lang="en-GB" sz="2400" b="0" i="0" u="none" strike="noStrike" cap="none" normalizeH="0" baseline="0" smtClean="0">
                          <a:ln>
                            <a:noFill/>
                          </a:ln>
                          <a:solidFill>
                            <a:srgbClr val="4471A8"/>
                          </a:solidFill>
                          <a:effectLst/>
                          <a:latin typeface="Arial" charset="0"/>
                        </a:rPr>
                        <a:t>blah</a:t>
                      </a:r>
                    </a:p>
                  </a:txBody>
                  <a:tcPr horzOverflow="overflow">
                    <a:lnL>
                      <a:noFill/>
                    </a:lnL>
                    <a:lnR cap="flat">
                      <a:noFill/>
                    </a:lnR>
                    <a:lnT cap="flat">
                      <a:noFill/>
                    </a:lnT>
                    <a:lnB>
                      <a:noFill/>
                    </a:lnB>
                    <a:lnTlToBr>
                      <a:noFill/>
                    </a:lnTlToBr>
                    <a:lnBlToTr>
                      <a:noFill/>
                    </a:lnBlToTr>
                    <a:noFill/>
                  </a:tcPr>
                </a:tc>
              </a:tr>
              <a:tr h="522288">
                <a:tc>
                  <a:txBody>
                    <a:bodyPr/>
                    <a:lstStyle/>
                    <a:p>
                      <a:pPr marL="0" marR="0" lvl="0" indent="0" algn="l" defTabSz="914400" rtl="0" eaLnBrk="0" fontAlgn="base" latinLnBrk="0" hangingPunct="0">
                        <a:lnSpc>
                          <a:spcPct val="109000"/>
                        </a:lnSpc>
                        <a:spcBef>
                          <a:spcPct val="55000"/>
                        </a:spcBef>
                        <a:spcAft>
                          <a:spcPct val="0"/>
                        </a:spcAft>
                        <a:buClr>
                          <a:srgbClr val="1E6E04"/>
                        </a:buClr>
                        <a:buSzTx/>
                        <a:buFontTx/>
                        <a:buNone/>
                        <a:tabLst/>
                      </a:pPr>
                      <a:r>
                        <a:rPr kumimoji="0" lang="en-GB" sz="2400" b="0" i="0" u="none" strike="noStrike" cap="none" normalizeH="0" baseline="0" smtClean="0">
                          <a:ln>
                            <a:noFill/>
                          </a:ln>
                          <a:solidFill>
                            <a:srgbClr val="4471A8"/>
                          </a:solidFill>
                          <a:effectLst/>
                          <a:latin typeface="Arial" charset="0"/>
                        </a:rPr>
                        <a:t>Blah blah</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9000"/>
                        </a:lnSpc>
                        <a:spcBef>
                          <a:spcPct val="55000"/>
                        </a:spcBef>
                        <a:spcAft>
                          <a:spcPct val="0"/>
                        </a:spcAft>
                        <a:buClr>
                          <a:srgbClr val="1E6E04"/>
                        </a:buClr>
                        <a:buSzTx/>
                        <a:buFontTx/>
                        <a:buNone/>
                        <a:tabLst/>
                      </a:pPr>
                      <a:r>
                        <a:rPr kumimoji="0" lang="en-GB" sz="2400" b="0" i="0" u="none" strike="noStrike" cap="none" normalizeH="0" baseline="0" smtClean="0">
                          <a:ln>
                            <a:noFill/>
                          </a:ln>
                          <a:solidFill>
                            <a:srgbClr val="4471A8"/>
                          </a:solidFill>
                          <a:effectLst/>
                          <a:latin typeface="Arial" charset="0"/>
                        </a:rPr>
                        <a:t>blah</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9000"/>
                        </a:lnSpc>
                        <a:spcBef>
                          <a:spcPct val="55000"/>
                        </a:spcBef>
                        <a:spcAft>
                          <a:spcPct val="0"/>
                        </a:spcAft>
                        <a:buClr>
                          <a:srgbClr val="1E6E04"/>
                        </a:buClr>
                        <a:buSzTx/>
                        <a:buFontTx/>
                        <a:buNone/>
                        <a:tabLst/>
                      </a:pPr>
                      <a:r>
                        <a:rPr kumimoji="0" lang="en-GB" sz="2400" b="0" i="0" u="none" strike="noStrike" cap="none" normalizeH="0" baseline="0" smtClean="0">
                          <a:ln>
                            <a:noFill/>
                          </a:ln>
                          <a:solidFill>
                            <a:srgbClr val="4471A8"/>
                          </a:solidFill>
                          <a:effectLst/>
                          <a:latin typeface="Arial" charset="0"/>
                        </a:rPr>
                        <a:t>blah</a:t>
                      </a:r>
                    </a:p>
                  </a:txBody>
                  <a:tcPr horzOverflow="overflow">
                    <a:lnL>
                      <a:noFill/>
                    </a:lnL>
                    <a:lnR cap="flat">
                      <a:noFill/>
                    </a:lnR>
                    <a:lnT>
                      <a:noFill/>
                    </a:lnT>
                    <a:lnB>
                      <a:noFill/>
                    </a:lnB>
                    <a:lnTlToBr>
                      <a:noFill/>
                    </a:lnTlToBr>
                    <a:lnBlToTr>
                      <a:noFill/>
                    </a:lnBlToTr>
                    <a:noFill/>
                  </a:tcPr>
                </a:tc>
              </a:tr>
              <a:tr h="522288">
                <a:tc>
                  <a:txBody>
                    <a:bodyPr/>
                    <a:lstStyle/>
                    <a:p>
                      <a:pPr marL="0" marR="0" lvl="0" indent="0" algn="l" defTabSz="914400" rtl="0" eaLnBrk="0" fontAlgn="base" latinLnBrk="0" hangingPunct="0">
                        <a:lnSpc>
                          <a:spcPct val="109000"/>
                        </a:lnSpc>
                        <a:spcBef>
                          <a:spcPct val="55000"/>
                        </a:spcBef>
                        <a:spcAft>
                          <a:spcPct val="0"/>
                        </a:spcAft>
                        <a:buClr>
                          <a:srgbClr val="1E6E04"/>
                        </a:buClr>
                        <a:buSzTx/>
                        <a:buFontTx/>
                        <a:buNone/>
                        <a:tabLst/>
                      </a:pPr>
                      <a:r>
                        <a:rPr kumimoji="0" lang="en-GB" sz="2400" b="0" i="0" u="none" strike="noStrike" cap="none" normalizeH="0" baseline="0" smtClean="0">
                          <a:ln>
                            <a:noFill/>
                          </a:ln>
                          <a:solidFill>
                            <a:srgbClr val="4471A8"/>
                          </a:solidFill>
                          <a:effectLst/>
                          <a:latin typeface="Arial" charset="0"/>
                        </a:rPr>
                        <a:t>Blah</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9000"/>
                        </a:lnSpc>
                        <a:spcBef>
                          <a:spcPct val="55000"/>
                        </a:spcBef>
                        <a:spcAft>
                          <a:spcPct val="0"/>
                        </a:spcAft>
                        <a:buClr>
                          <a:srgbClr val="1E6E04"/>
                        </a:buClr>
                        <a:buSzTx/>
                        <a:buFontTx/>
                        <a:buNone/>
                        <a:tabLst/>
                      </a:pPr>
                      <a:r>
                        <a:rPr kumimoji="0" lang="en-GB" sz="2400" b="0" i="0" u="none" strike="noStrike" cap="none" normalizeH="0" baseline="0" smtClean="0">
                          <a:ln>
                            <a:noFill/>
                          </a:ln>
                          <a:solidFill>
                            <a:srgbClr val="4471A8"/>
                          </a:solidFill>
                          <a:effectLst/>
                          <a:latin typeface="Arial" charset="0"/>
                        </a:rPr>
                        <a:t>blah</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9000"/>
                        </a:lnSpc>
                        <a:spcBef>
                          <a:spcPct val="55000"/>
                        </a:spcBef>
                        <a:spcAft>
                          <a:spcPct val="0"/>
                        </a:spcAft>
                        <a:buClr>
                          <a:srgbClr val="1E6E04"/>
                        </a:buClr>
                        <a:buSzTx/>
                        <a:buFontTx/>
                        <a:buNone/>
                        <a:tabLst/>
                      </a:pPr>
                      <a:r>
                        <a:rPr kumimoji="0" lang="en-GB" sz="2400" b="0" i="0" u="none" strike="noStrike" cap="none" normalizeH="0" baseline="0" smtClean="0">
                          <a:ln>
                            <a:noFill/>
                          </a:ln>
                          <a:solidFill>
                            <a:srgbClr val="4471A8"/>
                          </a:solidFill>
                          <a:effectLst/>
                          <a:latin typeface="Arial" charset="0"/>
                        </a:rPr>
                        <a:t>blah</a:t>
                      </a:r>
                    </a:p>
                  </a:txBody>
                  <a:tcPr horzOverflow="overflow">
                    <a:lnL>
                      <a:noFill/>
                    </a:lnL>
                    <a:lnR cap="flat">
                      <a:noFill/>
                    </a:lnR>
                    <a:lnT>
                      <a:noFill/>
                    </a:lnT>
                    <a:lnB>
                      <a:noFill/>
                    </a:lnB>
                    <a:lnTlToBr>
                      <a:noFill/>
                    </a:lnTlToBr>
                    <a:lnBlToTr>
                      <a:noFill/>
                    </a:lnBlToTr>
                    <a:noFill/>
                  </a:tcPr>
                </a:tc>
              </a:tr>
              <a:tr h="523875">
                <a:tc>
                  <a:txBody>
                    <a:bodyPr/>
                    <a:lstStyle/>
                    <a:p>
                      <a:pPr marL="0" marR="0" lvl="0" indent="0" algn="l" defTabSz="914400" rtl="0" eaLnBrk="0" fontAlgn="base" latinLnBrk="0" hangingPunct="0">
                        <a:lnSpc>
                          <a:spcPct val="109000"/>
                        </a:lnSpc>
                        <a:spcBef>
                          <a:spcPct val="55000"/>
                        </a:spcBef>
                        <a:spcAft>
                          <a:spcPct val="0"/>
                        </a:spcAft>
                        <a:buClr>
                          <a:srgbClr val="1E6E04"/>
                        </a:buClr>
                        <a:buSzTx/>
                        <a:buFontTx/>
                        <a:buNone/>
                        <a:tabLst/>
                      </a:pPr>
                      <a:r>
                        <a:rPr kumimoji="0" lang="en-GB" sz="2400" b="0" i="0" u="none" strike="noStrike" cap="none" normalizeH="0" baseline="0" smtClean="0">
                          <a:ln>
                            <a:noFill/>
                          </a:ln>
                          <a:solidFill>
                            <a:srgbClr val="4471A8"/>
                          </a:solidFill>
                          <a:effectLst/>
                          <a:latin typeface="Arial" charset="0"/>
                        </a:rPr>
                        <a:t>Blah blah blah</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9000"/>
                        </a:lnSpc>
                        <a:spcBef>
                          <a:spcPct val="55000"/>
                        </a:spcBef>
                        <a:spcAft>
                          <a:spcPct val="0"/>
                        </a:spcAft>
                        <a:buClr>
                          <a:srgbClr val="1E6E04"/>
                        </a:buClr>
                        <a:buSzTx/>
                        <a:buFontTx/>
                        <a:buNone/>
                        <a:tabLst/>
                      </a:pPr>
                      <a:r>
                        <a:rPr kumimoji="0" lang="en-GB" sz="2400" b="0" i="0" u="none" strike="noStrike" cap="none" normalizeH="0" baseline="0" smtClean="0">
                          <a:ln>
                            <a:noFill/>
                          </a:ln>
                          <a:solidFill>
                            <a:srgbClr val="4471A8"/>
                          </a:solidFill>
                          <a:effectLst/>
                          <a:latin typeface="Arial" charset="0"/>
                        </a:rPr>
                        <a:t>blah</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9000"/>
                        </a:lnSpc>
                        <a:spcBef>
                          <a:spcPct val="55000"/>
                        </a:spcBef>
                        <a:spcAft>
                          <a:spcPct val="0"/>
                        </a:spcAft>
                        <a:buClr>
                          <a:srgbClr val="1E6E04"/>
                        </a:buClr>
                        <a:buSzTx/>
                        <a:buFontTx/>
                        <a:buNone/>
                        <a:tabLst/>
                      </a:pPr>
                      <a:r>
                        <a:rPr kumimoji="0" lang="en-GB" sz="2400" b="0" i="0" u="none" strike="noStrike" cap="none" normalizeH="0" baseline="0" smtClean="0">
                          <a:ln>
                            <a:noFill/>
                          </a:ln>
                          <a:solidFill>
                            <a:srgbClr val="4471A8"/>
                          </a:solidFill>
                          <a:effectLst/>
                          <a:latin typeface="Arial" charset="0"/>
                        </a:rPr>
                        <a:t>blah</a:t>
                      </a:r>
                    </a:p>
                  </a:txBody>
                  <a:tcPr horzOverflow="overflow">
                    <a:lnL>
                      <a:noFill/>
                    </a:lnL>
                    <a:lnR cap="flat">
                      <a:noFill/>
                    </a:lnR>
                    <a:lnT>
                      <a:noFill/>
                    </a:lnT>
                    <a:lnB>
                      <a:noFill/>
                    </a:lnB>
                    <a:lnTlToBr>
                      <a:noFill/>
                    </a:lnTlToBr>
                    <a:lnBlToTr>
                      <a:noFill/>
                    </a:lnBlToTr>
                    <a:noFill/>
                  </a:tcPr>
                </a:tc>
              </a:tr>
              <a:tr h="522288">
                <a:tc>
                  <a:txBody>
                    <a:bodyPr/>
                    <a:lstStyle/>
                    <a:p>
                      <a:pPr marL="0" marR="0" lvl="0" indent="0" algn="l" defTabSz="914400" rtl="0" eaLnBrk="0" fontAlgn="base" latinLnBrk="0" hangingPunct="0">
                        <a:lnSpc>
                          <a:spcPct val="109000"/>
                        </a:lnSpc>
                        <a:spcBef>
                          <a:spcPct val="55000"/>
                        </a:spcBef>
                        <a:spcAft>
                          <a:spcPct val="0"/>
                        </a:spcAft>
                        <a:buClr>
                          <a:srgbClr val="1E6E04"/>
                        </a:buClr>
                        <a:buSzTx/>
                        <a:buFontTx/>
                        <a:buNone/>
                        <a:tabLst/>
                      </a:pPr>
                      <a:r>
                        <a:rPr kumimoji="0" lang="en-GB" sz="2400" b="0" i="0" u="none" strike="noStrike" cap="none" normalizeH="0" baseline="0" smtClean="0">
                          <a:ln>
                            <a:noFill/>
                          </a:ln>
                          <a:solidFill>
                            <a:srgbClr val="4471A8"/>
                          </a:solidFill>
                          <a:effectLst/>
                          <a:latin typeface="Arial" charset="0"/>
                        </a:rPr>
                        <a:t>Profit</a:t>
                      </a:r>
                    </a:p>
                  </a:txBody>
                  <a:tcPr horzOverflow="overflow">
                    <a:lnL cap="flat">
                      <a:noFill/>
                    </a:lnL>
                    <a:lnR>
                      <a:noFill/>
                    </a:lnR>
                    <a:lnT>
                      <a:noFill/>
                    </a:lnT>
                    <a:lnB>
                      <a:noFill/>
                    </a:lnB>
                    <a:lnTlToBr>
                      <a:noFill/>
                    </a:lnTlToBr>
                    <a:lnBlToTr>
                      <a:noFill/>
                    </a:lnBlToTr>
                    <a:solidFill>
                      <a:schemeClr val="hlink"/>
                    </a:solidFill>
                  </a:tcPr>
                </a:tc>
                <a:tc>
                  <a:txBody>
                    <a:bodyPr/>
                    <a:lstStyle/>
                    <a:p>
                      <a:pPr marL="0" marR="0" lvl="0" indent="0" algn="l" defTabSz="914400" rtl="0" eaLnBrk="0" fontAlgn="base" latinLnBrk="0" hangingPunct="0">
                        <a:lnSpc>
                          <a:spcPct val="109000"/>
                        </a:lnSpc>
                        <a:spcBef>
                          <a:spcPct val="55000"/>
                        </a:spcBef>
                        <a:spcAft>
                          <a:spcPct val="0"/>
                        </a:spcAft>
                        <a:buClr>
                          <a:srgbClr val="1E6E04"/>
                        </a:buClr>
                        <a:buSzTx/>
                        <a:buFontTx/>
                        <a:buNone/>
                        <a:tabLst/>
                      </a:pPr>
                      <a:r>
                        <a:rPr kumimoji="0" lang="en-GB" sz="2400" b="0" i="0" u="none" strike="noStrike" cap="none" normalizeH="0" baseline="0" smtClean="0">
                          <a:ln>
                            <a:noFill/>
                          </a:ln>
                          <a:solidFill>
                            <a:srgbClr val="4471A8"/>
                          </a:solidFill>
                          <a:effectLst/>
                          <a:latin typeface="Arial" charset="0"/>
                        </a:rPr>
                        <a:t>925</a:t>
                      </a:r>
                    </a:p>
                  </a:txBody>
                  <a:tcPr horzOverflow="overflow">
                    <a:lnL>
                      <a:noFill/>
                    </a:lnL>
                    <a:lnR>
                      <a:noFill/>
                    </a:lnR>
                    <a:lnT>
                      <a:noFill/>
                    </a:lnT>
                    <a:lnB>
                      <a:noFill/>
                    </a:lnB>
                    <a:lnTlToBr>
                      <a:noFill/>
                    </a:lnTlToBr>
                    <a:lnBlToTr>
                      <a:noFill/>
                    </a:lnBlToTr>
                    <a:solidFill>
                      <a:schemeClr val="hlink"/>
                    </a:solidFill>
                  </a:tcPr>
                </a:tc>
                <a:tc>
                  <a:txBody>
                    <a:bodyPr/>
                    <a:lstStyle/>
                    <a:p>
                      <a:pPr marL="0" marR="0" lvl="0" indent="0" algn="l" defTabSz="914400" rtl="0" eaLnBrk="0" fontAlgn="base" latinLnBrk="0" hangingPunct="0">
                        <a:lnSpc>
                          <a:spcPct val="109000"/>
                        </a:lnSpc>
                        <a:spcBef>
                          <a:spcPct val="55000"/>
                        </a:spcBef>
                        <a:spcAft>
                          <a:spcPct val="0"/>
                        </a:spcAft>
                        <a:buClr>
                          <a:srgbClr val="1E6E04"/>
                        </a:buClr>
                        <a:buSzTx/>
                        <a:buFontTx/>
                        <a:buNone/>
                        <a:tabLst/>
                      </a:pPr>
                      <a:r>
                        <a:rPr kumimoji="0" lang="en-GB" sz="2400" b="0" i="0" u="none" strike="noStrike" cap="none" normalizeH="0" baseline="0" smtClean="0">
                          <a:ln>
                            <a:noFill/>
                          </a:ln>
                          <a:solidFill>
                            <a:srgbClr val="4471A8"/>
                          </a:solidFill>
                          <a:effectLst/>
                          <a:latin typeface="Arial" charset="0"/>
                        </a:rPr>
                        <a:t>448</a:t>
                      </a:r>
                    </a:p>
                  </a:txBody>
                  <a:tcPr horzOverflow="overflow">
                    <a:lnL>
                      <a:noFill/>
                    </a:lnL>
                    <a:lnR cap="flat">
                      <a:noFill/>
                    </a:lnR>
                    <a:lnT>
                      <a:noFill/>
                    </a:lnT>
                    <a:lnB>
                      <a:noFill/>
                    </a:lnB>
                    <a:lnTlToBr>
                      <a:noFill/>
                    </a:lnTlToBr>
                    <a:lnBlToTr>
                      <a:noFill/>
                    </a:lnBlToTr>
                    <a:solidFill>
                      <a:schemeClr val="hlink"/>
                    </a:solidFill>
                  </a:tcPr>
                </a:tc>
              </a:tr>
              <a:tr h="522288">
                <a:tc>
                  <a:txBody>
                    <a:bodyPr/>
                    <a:lstStyle/>
                    <a:p>
                      <a:pPr marL="0" marR="0" lvl="0" indent="0" algn="l" defTabSz="914400" rtl="0" eaLnBrk="0" fontAlgn="base" latinLnBrk="0" hangingPunct="0">
                        <a:lnSpc>
                          <a:spcPct val="109000"/>
                        </a:lnSpc>
                        <a:spcBef>
                          <a:spcPct val="55000"/>
                        </a:spcBef>
                        <a:spcAft>
                          <a:spcPct val="0"/>
                        </a:spcAft>
                        <a:buClr>
                          <a:srgbClr val="1E6E04"/>
                        </a:buClr>
                        <a:buSzTx/>
                        <a:buFontTx/>
                        <a:buNone/>
                        <a:tabLst/>
                      </a:pPr>
                      <a:r>
                        <a:rPr kumimoji="0" lang="en-GB" sz="2400" b="0" i="0" u="none" strike="noStrike" cap="none" normalizeH="0" baseline="0" smtClean="0">
                          <a:ln>
                            <a:noFill/>
                          </a:ln>
                          <a:solidFill>
                            <a:srgbClr val="4471A8"/>
                          </a:solidFill>
                          <a:effectLst/>
                          <a:latin typeface="Arial" charset="0"/>
                        </a:rPr>
                        <a:t>Blah</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9000"/>
                        </a:lnSpc>
                        <a:spcBef>
                          <a:spcPct val="55000"/>
                        </a:spcBef>
                        <a:spcAft>
                          <a:spcPct val="0"/>
                        </a:spcAft>
                        <a:buClr>
                          <a:srgbClr val="1E6E04"/>
                        </a:buClr>
                        <a:buSzTx/>
                        <a:buFontTx/>
                        <a:buNone/>
                        <a:tabLst/>
                      </a:pPr>
                      <a:r>
                        <a:rPr kumimoji="0" lang="en-GB" sz="2400" b="0" i="0" u="none" strike="noStrike" cap="none" normalizeH="0" baseline="0" smtClean="0">
                          <a:ln>
                            <a:noFill/>
                          </a:ln>
                          <a:solidFill>
                            <a:srgbClr val="4471A8"/>
                          </a:solidFill>
                          <a:effectLst/>
                          <a:latin typeface="Arial" charset="0"/>
                        </a:rPr>
                        <a:t>blah</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9000"/>
                        </a:lnSpc>
                        <a:spcBef>
                          <a:spcPct val="55000"/>
                        </a:spcBef>
                        <a:spcAft>
                          <a:spcPct val="0"/>
                        </a:spcAft>
                        <a:buClr>
                          <a:srgbClr val="1E6E04"/>
                        </a:buClr>
                        <a:buSzTx/>
                        <a:buFontTx/>
                        <a:buNone/>
                        <a:tabLst/>
                      </a:pPr>
                      <a:r>
                        <a:rPr kumimoji="0" lang="en-GB" sz="2400" b="0" i="0" u="none" strike="noStrike" cap="none" normalizeH="0" baseline="0" smtClean="0">
                          <a:ln>
                            <a:noFill/>
                          </a:ln>
                          <a:solidFill>
                            <a:srgbClr val="4471A8"/>
                          </a:solidFill>
                          <a:effectLst/>
                          <a:latin typeface="Arial" charset="0"/>
                        </a:rPr>
                        <a:t>blah</a:t>
                      </a:r>
                    </a:p>
                  </a:txBody>
                  <a:tcPr horzOverflow="overflow">
                    <a:lnL>
                      <a:noFill/>
                    </a:lnL>
                    <a:lnR cap="flat">
                      <a:noFill/>
                    </a:lnR>
                    <a:lnT>
                      <a:noFill/>
                    </a:lnT>
                    <a:lnB>
                      <a:noFill/>
                    </a:lnB>
                    <a:lnTlToBr>
                      <a:noFill/>
                    </a:lnTlToBr>
                    <a:lnBlToTr>
                      <a:noFill/>
                    </a:lnBlToTr>
                    <a:noFill/>
                  </a:tcPr>
                </a:tc>
              </a:tr>
              <a:tr h="522288">
                <a:tc>
                  <a:txBody>
                    <a:bodyPr/>
                    <a:lstStyle/>
                    <a:p>
                      <a:pPr marL="0" marR="0" lvl="0" indent="0" algn="l" defTabSz="914400" rtl="0" eaLnBrk="0" fontAlgn="base" latinLnBrk="0" hangingPunct="0">
                        <a:lnSpc>
                          <a:spcPct val="109000"/>
                        </a:lnSpc>
                        <a:spcBef>
                          <a:spcPct val="55000"/>
                        </a:spcBef>
                        <a:spcAft>
                          <a:spcPct val="0"/>
                        </a:spcAft>
                        <a:buClr>
                          <a:srgbClr val="1E6E04"/>
                        </a:buClr>
                        <a:buSzTx/>
                        <a:buFontTx/>
                        <a:buNone/>
                        <a:tabLst/>
                      </a:pPr>
                      <a:r>
                        <a:rPr kumimoji="0" lang="en-GB" sz="2400" b="0" i="0" u="none" strike="noStrike" cap="none" normalizeH="0" baseline="0" smtClean="0">
                          <a:ln>
                            <a:noFill/>
                          </a:ln>
                          <a:solidFill>
                            <a:srgbClr val="4471A8"/>
                          </a:solidFill>
                          <a:effectLst/>
                          <a:latin typeface="Arial" charset="0"/>
                        </a:rPr>
                        <a:t>Earnings per share</a:t>
                      </a:r>
                    </a:p>
                  </a:txBody>
                  <a:tcPr horzOverflow="overflow">
                    <a:lnL cap="flat">
                      <a:noFill/>
                    </a:lnL>
                    <a:lnR>
                      <a:noFill/>
                    </a:lnR>
                    <a:lnT>
                      <a:noFill/>
                    </a:lnT>
                    <a:lnB cap="flat">
                      <a:noFill/>
                    </a:lnB>
                    <a:lnTlToBr>
                      <a:noFill/>
                    </a:lnTlToBr>
                    <a:lnBlToTr>
                      <a:noFill/>
                    </a:lnBlToTr>
                    <a:solidFill>
                      <a:schemeClr val="hlink"/>
                    </a:solidFill>
                  </a:tcPr>
                </a:tc>
                <a:tc>
                  <a:txBody>
                    <a:bodyPr/>
                    <a:lstStyle/>
                    <a:p>
                      <a:pPr marL="0" marR="0" lvl="0" indent="0" algn="l" defTabSz="914400" rtl="0" eaLnBrk="0" fontAlgn="base" latinLnBrk="0" hangingPunct="0">
                        <a:lnSpc>
                          <a:spcPct val="109000"/>
                        </a:lnSpc>
                        <a:spcBef>
                          <a:spcPct val="55000"/>
                        </a:spcBef>
                        <a:spcAft>
                          <a:spcPct val="0"/>
                        </a:spcAft>
                        <a:buClr>
                          <a:srgbClr val="1E6E04"/>
                        </a:buClr>
                        <a:buSzTx/>
                        <a:buFontTx/>
                        <a:buNone/>
                        <a:tabLst/>
                      </a:pPr>
                      <a:r>
                        <a:rPr kumimoji="0" lang="en-GB" sz="2400" b="0" i="0" u="none" strike="noStrike" cap="none" normalizeH="0" baseline="0" smtClean="0">
                          <a:ln>
                            <a:noFill/>
                          </a:ln>
                          <a:solidFill>
                            <a:srgbClr val="4471A8"/>
                          </a:solidFill>
                          <a:effectLst/>
                          <a:latin typeface="Arial" charset="0"/>
                        </a:rPr>
                        <a:t>30.6</a:t>
                      </a:r>
                    </a:p>
                  </a:txBody>
                  <a:tcPr horzOverflow="overflow">
                    <a:lnL>
                      <a:noFill/>
                    </a:lnL>
                    <a:lnR>
                      <a:noFill/>
                    </a:lnR>
                    <a:lnT>
                      <a:noFill/>
                    </a:lnT>
                    <a:lnB cap="flat">
                      <a:noFill/>
                    </a:lnB>
                    <a:lnTlToBr>
                      <a:noFill/>
                    </a:lnTlToBr>
                    <a:lnBlToTr>
                      <a:noFill/>
                    </a:lnBlToTr>
                    <a:solidFill>
                      <a:schemeClr val="hlink"/>
                    </a:solidFill>
                  </a:tcPr>
                </a:tc>
                <a:tc>
                  <a:txBody>
                    <a:bodyPr/>
                    <a:lstStyle/>
                    <a:p>
                      <a:pPr marL="0" marR="0" lvl="0" indent="0" algn="l" defTabSz="914400" rtl="0" eaLnBrk="0" fontAlgn="base" latinLnBrk="0" hangingPunct="0">
                        <a:lnSpc>
                          <a:spcPct val="109000"/>
                        </a:lnSpc>
                        <a:spcBef>
                          <a:spcPct val="55000"/>
                        </a:spcBef>
                        <a:spcAft>
                          <a:spcPct val="0"/>
                        </a:spcAft>
                        <a:buClr>
                          <a:srgbClr val="1E6E04"/>
                        </a:buClr>
                        <a:buSzTx/>
                        <a:buFontTx/>
                        <a:buNone/>
                        <a:tabLst/>
                      </a:pPr>
                      <a:r>
                        <a:rPr kumimoji="0" lang="en-GB" sz="2400" b="0" i="0" u="none" strike="noStrike" cap="none" normalizeH="0" baseline="0" smtClean="0">
                          <a:ln>
                            <a:noFill/>
                          </a:ln>
                          <a:solidFill>
                            <a:srgbClr val="4471A8"/>
                          </a:solidFill>
                          <a:effectLst/>
                          <a:latin typeface="Arial" charset="0"/>
                        </a:rPr>
                        <a:t>11.0</a:t>
                      </a:r>
                    </a:p>
                  </a:txBody>
                  <a:tcPr horzOverflow="overflow">
                    <a:lnL>
                      <a:noFill/>
                    </a:lnL>
                    <a:lnR cap="flat">
                      <a:noFill/>
                    </a:lnR>
                    <a:lnT>
                      <a:noFill/>
                    </a:lnT>
                    <a:lnB cap="flat">
                      <a:noFill/>
                    </a:lnB>
                    <a:lnTlToBr>
                      <a:noFill/>
                    </a:lnTlToBr>
                    <a:lnBlToTr>
                      <a:noFill/>
                    </a:lnBlToTr>
                    <a:solidFill>
                      <a:schemeClr val="hlink"/>
                    </a:solidFill>
                  </a:tcPr>
                </a:tc>
              </a:tr>
            </a:tbl>
          </a:graphicData>
        </a:graphic>
      </p:graphicFrame>
    </p:spTree>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a:hlinkClick r:id="rId2" action="ppaction://hlinksldjump"/>
          </p:cNvPr>
          <p:cNvSpPr>
            <a:spLocks noChangeArrowheads="1"/>
          </p:cNvSpPr>
          <p:nvPr/>
        </p:nvSpPr>
        <p:spPr bwMode="auto">
          <a:xfrm>
            <a:off x="0" y="4419600"/>
            <a:ext cx="9144000" cy="609600"/>
          </a:xfrm>
          <a:prstGeom prst="rect">
            <a:avLst/>
          </a:prstGeom>
          <a:solidFill>
            <a:schemeClr val="accent1">
              <a:alpha val="33000"/>
            </a:schemeClr>
          </a:solidFill>
          <a:ln w="9525">
            <a:noFill/>
            <a:miter lim="800000"/>
            <a:headEnd/>
            <a:tailEnd/>
          </a:ln>
          <a:effectLst/>
        </p:spPr>
        <p:txBody>
          <a:bodyPr wrap="none" anchor="ctr"/>
          <a:lstStyle/>
          <a:p>
            <a:endParaRPr lang="en-US"/>
          </a:p>
        </p:txBody>
      </p:sp>
      <p:sp>
        <p:nvSpPr>
          <p:cNvPr id="447491" name="Rectangle 3"/>
          <p:cNvSpPr>
            <a:spLocks noGrp="1" noChangeArrowheads="1"/>
          </p:cNvSpPr>
          <p:nvPr>
            <p:ph type="title"/>
          </p:nvPr>
        </p:nvSpPr>
        <p:spPr>
          <a:noFill/>
        </p:spPr>
        <p:txBody>
          <a:bodyPr/>
          <a:lstStyle/>
          <a:p>
            <a:r>
              <a:rPr lang="en-US"/>
              <a:t>Topics</a:t>
            </a:r>
          </a:p>
        </p:txBody>
      </p:sp>
      <p:sp>
        <p:nvSpPr>
          <p:cNvPr id="447492" name="Rectangle 4"/>
          <p:cNvSpPr>
            <a:spLocks noGrp="1" noChangeArrowheads="1"/>
          </p:cNvSpPr>
          <p:nvPr>
            <p:ph type="body" idx="1"/>
          </p:nvPr>
        </p:nvSpPr>
        <p:spPr>
          <a:xfrm>
            <a:off x="457200" y="1371600"/>
            <a:ext cx="8178800" cy="4892675"/>
          </a:xfrm>
        </p:spPr>
        <p:txBody>
          <a:bodyPr/>
          <a:lstStyle/>
          <a:p>
            <a:r>
              <a:rPr lang="en-US"/>
              <a:t>Standards-based Reporting with XBRL</a:t>
            </a:r>
          </a:p>
          <a:p>
            <a:pPr lvl="1"/>
            <a:r>
              <a:rPr lang="en-US"/>
              <a:t>XBRL enabled software in the market</a:t>
            </a:r>
          </a:p>
          <a:p>
            <a:pPr lvl="1"/>
            <a:r>
              <a:rPr lang="en-US"/>
              <a:t>XBRL implementations worldwide</a:t>
            </a:r>
          </a:p>
          <a:p>
            <a:pPr lvl="1"/>
            <a:r>
              <a:rPr lang="en-US"/>
              <a:t>XBRL technology revealed</a:t>
            </a:r>
          </a:p>
          <a:p>
            <a:r>
              <a:rPr lang="en-US"/>
              <a:t>Value propositions</a:t>
            </a:r>
          </a:p>
          <a:p>
            <a:pPr lvl="1"/>
            <a:r>
              <a:rPr lang="en-US"/>
              <a:t>Enterprises of all types</a:t>
            </a:r>
          </a:p>
          <a:p>
            <a:pPr lvl="1"/>
            <a:r>
              <a:rPr lang="en-US"/>
              <a:t>Investors and analysts</a:t>
            </a:r>
          </a:p>
          <a:p>
            <a:pPr lvl="1"/>
            <a:r>
              <a:rPr lang="en-US"/>
              <a:t>Regulators and government agencies</a:t>
            </a:r>
          </a:p>
        </p:txBody>
      </p:sp>
    </p:spTree>
  </p:cSld>
  <p:clrMapOvr>
    <a:masterClrMapping/>
  </p:clrMapOvr>
  <p:transition>
    <p:wipe di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Rectangle 2"/>
          <p:cNvSpPr>
            <a:spLocks noGrp="1" noChangeArrowheads="1"/>
          </p:cNvSpPr>
          <p:nvPr>
            <p:ph type="title"/>
          </p:nvPr>
        </p:nvSpPr>
        <p:spPr/>
        <p:txBody>
          <a:bodyPr/>
          <a:lstStyle/>
          <a:p>
            <a:r>
              <a:rPr lang="en-US"/>
              <a:t>XBRL in a large enterprise</a:t>
            </a:r>
            <a:br>
              <a:rPr lang="en-US"/>
            </a:br>
            <a:endParaRPr lang="en-US"/>
          </a:p>
        </p:txBody>
      </p:sp>
      <p:sp>
        <p:nvSpPr>
          <p:cNvPr id="541699" name="Rectangle 3"/>
          <p:cNvSpPr>
            <a:spLocks noChangeArrowheads="1"/>
          </p:cNvSpPr>
          <p:nvPr/>
        </p:nvSpPr>
        <p:spPr bwMode="auto">
          <a:xfrm>
            <a:off x="0" y="2743200"/>
            <a:ext cx="9144000" cy="0"/>
          </a:xfrm>
          <a:prstGeom prst="rect">
            <a:avLst/>
          </a:prstGeom>
          <a:solidFill>
            <a:schemeClr val="accent1"/>
          </a:solidFill>
          <a:ln w="9525">
            <a:noFill/>
            <a:miter lim="800000"/>
            <a:headEnd/>
            <a:tailEnd/>
          </a:ln>
          <a:effectLst/>
        </p:spPr>
        <p:txBody>
          <a:bodyPr wrap="none" anchor="ctr">
            <a:spAutoFit/>
          </a:bodyPr>
          <a:lstStyle/>
          <a:p>
            <a:endParaRPr lang="en-US"/>
          </a:p>
        </p:txBody>
      </p:sp>
      <p:sp>
        <p:nvSpPr>
          <p:cNvPr id="541700" name="AutoShape 4"/>
          <p:cNvSpPr>
            <a:spLocks noChangeArrowheads="1"/>
          </p:cNvSpPr>
          <p:nvPr/>
        </p:nvSpPr>
        <p:spPr bwMode="auto">
          <a:xfrm>
            <a:off x="5416550" y="3505200"/>
            <a:ext cx="1757363" cy="1219200"/>
          </a:xfrm>
          <a:prstGeom prst="chevron">
            <a:avLst>
              <a:gd name="adj" fmla="val 25745"/>
            </a:avLst>
          </a:prstGeom>
          <a:solidFill>
            <a:srgbClr val="6699FF"/>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6699FF"/>
            </a:extrusionClr>
          </a:sp3d>
        </p:spPr>
        <p:txBody>
          <a:bodyPr anchor="ctr">
            <a:flatTx/>
          </a:bodyPr>
          <a:lstStyle/>
          <a:p>
            <a:pPr algn="ctr"/>
            <a:r>
              <a:rPr lang="en-GB" sz="1600" b="1">
                <a:solidFill>
                  <a:schemeClr val="tx2"/>
                </a:solidFill>
                <a:latin typeface="Arial Unicode MS" pitchFamily="34" charset="-128"/>
              </a:rPr>
              <a:t>External</a:t>
            </a:r>
          </a:p>
          <a:p>
            <a:pPr algn="ctr"/>
            <a:r>
              <a:rPr lang="en-GB" sz="1600" b="1">
                <a:solidFill>
                  <a:schemeClr val="tx2"/>
                </a:solidFill>
                <a:latin typeface="Arial Unicode MS" pitchFamily="34" charset="-128"/>
              </a:rPr>
              <a:t>Financial</a:t>
            </a:r>
          </a:p>
          <a:p>
            <a:pPr algn="ctr"/>
            <a:r>
              <a:rPr lang="en-GB" sz="1600" b="1">
                <a:solidFill>
                  <a:schemeClr val="tx2"/>
                </a:solidFill>
                <a:latin typeface="Arial Unicode MS" pitchFamily="34" charset="-128"/>
              </a:rPr>
              <a:t>Reporting</a:t>
            </a:r>
          </a:p>
        </p:txBody>
      </p:sp>
      <p:sp>
        <p:nvSpPr>
          <p:cNvPr id="541701" name="AutoShape 5"/>
          <p:cNvSpPr>
            <a:spLocks noChangeArrowheads="1"/>
          </p:cNvSpPr>
          <p:nvPr/>
        </p:nvSpPr>
        <p:spPr bwMode="auto">
          <a:xfrm>
            <a:off x="352425" y="3505200"/>
            <a:ext cx="1687513" cy="1219200"/>
          </a:xfrm>
          <a:prstGeom prst="homePlate">
            <a:avLst>
              <a:gd name="adj" fmla="val 28310"/>
            </a:avLst>
          </a:prstGeom>
          <a:solidFill>
            <a:srgbClr val="6699FF"/>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6699FF"/>
            </a:extrusionClr>
          </a:sp3d>
        </p:spPr>
        <p:txBody>
          <a:bodyPr anchor="ctr">
            <a:flatTx/>
          </a:bodyPr>
          <a:lstStyle/>
          <a:p>
            <a:pPr algn="ctr"/>
            <a:r>
              <a:rPr lang="en-GB" sz="1600" b="1">
                <a:solidFill>
                  <a:schemeClr val="tx2"/>
                </a:solidFill>
                <a:latin typeface="Arial Unicode MS" pitchFamily="34" charset="-128"/>
              </a:rPr>
              <a:t>Supplier and Customer Financial Reporting</a:t>
            </a:r>
          </a:p>
        </p:txBody>
      </p:sp>
      <p:sp>
        <p:nvSpPr>
          <p:cNvPr id="541702" name="AutoShape 6"/>
          <p:cNvSpPr>
            <a:spLocks noChangeArrowheads="1"/>
          </p:cNvSpPr>
          <p:nvPr/>
        </p:nvSpPr>
        <p:spPr bwMode="auto">
          <a:xfrm>
            <a:off x="3727450" y="3505200"/>
            <a:ext cx="1689100" cy="1219200"/>
          </a:xfrm>
          <a:prstGeom prst="chevron">
            <a:avLst>
              <a:gd name="adj" fmla="val 23693"/>
            </a:avLst>
          </a:prstGeom>
          <a:solidFill>
            <a:srgbClr val="6699FF"/>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6699FF"/>
            </a:extrusionClr>
          </a:sp3d>
        </p:spPr>
        <p:txBody>
          <a:bodyPr anchor="ctr">
            <a:flatTx/>
          </a:bodyPr>
          <a:lstStyle/>
          <a:p>
            <a:pPr algn="ctr"/>
            <a:r>
              <a:rPr lang="en-GB" sz="1600" b="1">
                <a:solidFill>
                  <a:schemeClr val="tx2"/>
                </a:solidFill>
                <a:latin typeface="Arial Unicode MS" pitchFamily="34" charset="-128"/>
              </a:rPr>
              <a:t>Internal</a:t>
            </a:r>
          </a:p>
          <a:p>
            <a:pPr algn="ctr"/>
            <a:r>
              <a:rPr lang="en-GB" sz="1600" b="1">
                <a:solidFill>
                  <a:schemeClr val="tx2"/>
                </a:solidFill>
                <a:latin typeface="Arial Unicode MS" pitchFamily="34" charset="-128"/>
              </a:rPr>
              <a:t>Financial</a:t>
            </a:r>
          </a:p>
          <a:p>
            <a:pPr algn="ctr"/>
            <a:r>
              <a:rPr lang="en-GB" sz="1600" b="1">
                <a:solidFill>
                  <a:schemeClr val="tx2"/>
                </a:solidFill>
                <a:latin typeface="Arial Unicode MS" pitchFamily="34" charset="-128"/>
              </a:rPr>
              <a:t>Reporting</a:t>
            </a:r>
          </a:p>
        </p:txBody>
      </p:sp>
      <p:sp>
        <p:nvSpPr>
          <p:cNvPr id="541703" name="AutoShape 7"/>
          <p:cNvSpPr>
            <a:spLocks noChangeArrowheads="1"/>
          </p:cNvSpPr>
          <p:nvPr/>
        </p:nvSpPr>
        <p:spPr bwMode="auto">
          <a:xfrm>
            <a:off x="7173913" y="3505200"/>
            <a:ext cx="1828800" cy="1219200"/>
          </a:xfrm>
          <a:prstGeom prst="chevron">
            <a:avLst>
              <a:gd name="adj" fmla="val 23438"/>
            </a:avLst>
          </a:prstGeom>
          <a:solidFill>
            <a:srgbClr val="6699FF"/>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6699FF"/>
            </a:extrusionClr>
          </a:sp3d>
        </p:spPr>
        <p:txBody>
          <a:bodyPr anchor="ctr">
            <a:flatTx/>
          </a:bodyPr>
          <a:lstStyle/>
          <a:p>
            <a:pPr algn="ctr"/>
            <a:r>
              <a:rPr lang="en-GB" sz="1600" b="1">
                <a:solidFill>
                  <a:schemeClr val="tx2"/>
                </a:solidFill>
                <a:latin typeface="Arial Unicode MS" pitchFamily="34" charset="-128"/>
              </a:rPr>
              <a:t>Markets and</a:t>
            </a:r>
          </a:p>
          <a:p>
            <a:pPr algn="ctr"/>
            <a:r>
              <a:rPr lang="en-GB" sz="1600" b="1">
                <a:solidFill>
                  <a:schemeClr val="tx2"/>
                </a:solidFill>
                <a:latin typeface="Arial Unicode MS" pitchFamily="34" charset="-128"/>
              </a:rPr>
              <a:t>Regulators</a:t>
            </a:r>
          </a:p>
        </p:txBody>
      </p:sp>
      <p:sp>
        <p:nvSpPr>
          <p:cNvPr id="541704" name="AutoShape 8"/>
          <p:cNvSpPr>
            <a:spLocks noChangeArrowheads="1"/>
          </p:cNvSpPr>
          <p:nvPr/>
        </p:nvSpPr>
        <p:spPr bwMode="auto">
          <a:xfrm>
            <a:off x="3119438" y="1524000"/>
            <a:ext cx="1241425" cy="1447800"/>
          </a:xfrm>
          <a:prstGeom prst="foldedCorner">
            <a:avLst>
              <a:gd name="adj" fmla="val 12500"/>
            </a:avLst>
          </a:prstGeom>
          <a:solidFill>
            <a:srgbClr val="6699FF"/>
          </a:solidFill>
          <a:ln w="9525">
            <a:solidFill>
              <a:schemeClr val="tx1"/>
            </a:solidFill>
            <a:round/>
            <a:headEnd/>
            <a:tailEnd/>
          </a:ln>
          <a:effectLst>
            <a:outerShdw dist="107763" dir="13500000" algn="ctr" rotWithShape="0">
              <a:schemeClr val="bg2">
                <a:alpha val="50000"/>
              </a:schemeClr>
            </a:outerShdw>
          </a:effectLst>
        </p:spPr>
        <p:txBody>
          <a:bodyPr anchor="ctr"/>
          <a:lstStyle/>
          <a:p>
            <a:pPr algn="ctr" eaLnBrk="1" hangingPunct="1"/>
            <a:r>
              <a:rPr lang="en-US" sz="1600" b="1">
                <a:solidFill>
                  <a:schemeClr val="tx2"/>
                </a:solidFill>
                <a:latin typeface="Arial Unicode MS" pitchFamily="34" charset="-128"/>
              </a:rPr>
              <a:t>Portfolio Financials</a:t>
            </a:r>
          </a:p>
        </p:txBody>
      </p:sp>
      <p:sp>
        <p:nvSpPr>
          <p:cNvPr id="541705" name="AutoShape 9"/>
          <p:cNvSpPr>
            <a:spLocks noChangeArrowheads="1"/>
          </p:cNvSpPr>
          <p:nvPr/>
        </p:nvSpPr>
        <p:spPr bwMode="auto">
          <a:xfrm>
            <a:off x="561975" y="4876800"/>
            <a:ext cx="1477963" cy="1447800"/>
          </a:xfrm>
          <a:prstGeom prst="foldedCorner">
            <a:avLst>
              <a:gd name="adj" fmla="val 12500"/>
            </a:avLst>
          </a:prstGeom>
          <a:solidFill>
            <a:srgbClr val="6699FF"/>
          </a:solidFill>
          <a:ln w="9525">
            <a:solidFill>
              <a:schemeClr val="tx1"/>
            </a:solidFill>
            <a:round/>
            <a:headEnd/>
            <a:tailEnd/>
          </a:ln>
          <a:effectLst>
            <a:outerShdw dist="107763" dir="13500000" algn="ctr" rotWithShape="0">
              <a:schemeClr val="bg2">
                <a:alpha val="50000"/>
              </a:schemeClr>
            </a:outerShdw>
          </a:effectLst>
        </p:spPr>
        <p:txBody>
          <a:bodyPr anchor="ctr"/>
          <a:lstStyle/>
          <a:p>
            <a:pPr algn="ctr" eaLnBrk="1" hangingPunct="1"/>
            <a:r>
              <a:rPr lang="en-US" sz="1600" b="1">
                <a:solidFill>
                  <a:schemeClr val="tx2"/>
                </a:solidFill>
                <a:latin typeface="Arial Unicode MS" pitchFamily="34" charset="-128"/>
              </a:rPr>
              <a:t>Counterparty Financials</a:t>
            </a:r>
          </a:p>
        </p:txBody>
      </p:sp>
      <p:sp>
        <p:nvSpPr>
          <p:cNvPr id="541706" name="AutoShape 10"/>
          <p:cNvSpPr>
            <a:spLocks noChangeArrowheads="1"/>
          </p:cNvSpPr>
          <p:nvPr/>
        </p:nvSpPr>
        <p:spPr bwMode="auto">
          <a:xfrm>
            <a:off x="7034213" y="4876800"/>
            <a:ext cx="914400" cy="1447800"/>
          </a:xfrm>
          <a:prstGeom prst="foldedCorner">
            <a:avLst>
              <a:gd name="adj" fmla="val 12500"/>
            </a:avLst>
          </a:prstGeom>
          <a:solidFill>
            <a:srgbClr val="6699FF"/>
          </a:solidFill>
          <a:ln w="9525">
            <a:solidFill>
              <a:schemeClr val="tx1"/>
            </a:solidFill>
            <a:round/>
            <a:headEnd/>
            <a:tailEnd/>
          </a:ln>
          <a:effectLst>
            <a:outerShdw dist="107763" dir="13500000" algn="ctr" rotWithShape="0">
              <a:schemeClr val="bg2">
                <a:alpha val="50000"/>
              </a:schemeClr>
            </a:outerShdw>
          </a:effectLst>
        </p:spPr>
        <p:txBody>
          <a:bodyPr anchor="ctr"/>
          <a:lstStyle/>
          <a:p>
            <a:pPr algn="ctr" eaLnBrk="1" hangingPunct="1"/>
            <a:r>
              <a:rPr lang="en-US" sz="1600" b="1">
                <a:solidFill>
                  <a:schemeClr val="tx2"/>
                </a:solidFill>
                <a:latin typeface="Arial Unicode MS" pitchFamily="34" charset="-128"/>
              </a:rPr>
              <a:t>Tax Filings</a:t>
            </a:r>
          </a:p>
        </p:txBody>
      </p:sp>
      <p:sp>
        <p:nvSpPr>
          <p:cNvPr id="541707" name="AutoShape 11"/>
          <p:cNvSpPr>
            <a:spLocks noChangeArrowheads="1"/>
          </p:cNvSpPr>
          <p:nvPr/>
        </p:nvSpPr>
        <p:spPr bwMode="auto">
          <a:xfrm>
            <a:off x="7456488" y="1905000"/>
            <a:ext cx="914400" cy="1371600"/>
          </a:xfrm>
          <a:prstGeom prst="foldedCorner">
            <a:avLst>
              <a:gd name="adj" fmla="val 12500"/>
            </a:avLst>
          </a:prstGeom>
          <a:solidFill>
            <a:srgbClr val="6699FF"/>
          </a:solidFill>
          <a:ln w="9525">
            <a:solidFill>
              <a:schemeClr val="tx1"/>
            </a:solidFill>
            <a:round/>
            <a:headEnd/>
            <a:tailEnd/>
          </a:ln>
          <a:effectLst>
            <a:outerShdw dist="107763" dir="13500000" algn="ctr" rotWithShape="0">
              <a:schemeClr val="bg2">
                <a:alpha val="50000"/>
              </a:schemeClr>
            </a:outerShdw>
          </a:effectLst>
        </p:spPr>
        <p:txBody>
          <a:bodyPr anchor="ctr"/>
          <a:lstStyle/>
          <a:p>
            <a:pPr algn="ctr" eaLnBrk="1" hangingPunct="1"/>
            <a:r>
              <a:rPr lang="en-US" sz="1600" b="1">
                <a:solidFill>
                  <a:schemeClr val="tx2"/>
                </a:solidFill>
                <a:latin typeface="Arial Unicode MS" pitchFamily="34" charset="-128"/>
              </a:rPr>
              <a:t>Reg. Reports</a:t>
            </a:r>
          </a:p>
        </p:txBody>
      </p:sp>
      <p:sp>
        <p:nvSpPr>
          <p:cNvPr id="541708" name="AutoShape 12"/>
          <p:cNvSpPr>
            <a:spLocks noChangeArrowheads="1"/>
          </p:cNvSpPr>
          <p:nvPr/>
        </p:nvSpPr>
        <p:spPr bwMode="auto">
          <a:xfrm>
            <a:off x="2251075" y="5257800"/>
            <a:ext cx="1195388" cy="1447800"/>
          </a:xfrm>
          <a:prstGeom prst="foldedCorner">
            <a:avLst>
              <a:gd name="adj" fmla="val 12500"/>
            </a:avLst>
          </a:prstGeom>
          <a:solidFill>
            <a:srgbClr val="6699FF"/>
          </a:solidFill>
          <a:ln w="9525">
            <a:solidFill>
              <a:schemeClr val="tx1"/>
            </a:solidFill>
            <a:round/>
            <a:headEnd/>
            <a:tailEnd/>
          </a:ln>
          <a:effectLst>
            <a:outerShdw dist="107763" dir="13500000" algn="ctr" rotWithShape="0">
              <a:schemeClr val="bg2">
                <a:alpha val="50000"/>
              </a:schemeClr>
            </a:outerShdw>
          </a:effectLst>
        </p:spPr>
        <p:txBody>
          <a:bodyPr anchor="ctr"/>
          <a:lstStyle/>
          <a:p>
            <a:pPr algn="ctr" eaLnBrk="1" hangingPunct="1"/>
            <a:r>
              <a:rPr lang="en-US" sz="1600" b="1">
                <a:solidFill>
                  <a:schemeClr val="tx2"/>
                </a:solidFill>
                <a:latin typeface="Arial Unicode MS" pitchFamily="34" charset="-128"/>
              </a:rPr>
              <a:t>Joint Venture Financials</a:t>
            </a:r>
          </a:p>
        </p:txBody>
      </p:sp>
      <p:sp>
        <p:nvSpPr>
          <p:cNvPr id="541709" name="AutoShape 13"/>
          <p:cNvSpPr>
            <a:spLocks noChangeArrowheads="1"/>
          </p:cNvSpPr>
          <p:nvPr/>
        </p:nvSpPr>
        <p:spPr bwMode="auto">
          <a:xfrm>
            <a:off x="4502150" y="1752600"/>
            <a:ext cx="1406525" cy="1447800"/>
          </a:xfrm>
          <a:prstGeom prst="foldedCorner">
            <a:avLst>
              <a:gd name="adj" fmla="val 12500"/>
            </a:avLst>
          </a:prstGeom>
          <a:solidFill>
            <a:srgbClr val="6699FF"/>
          </a:solidFill>
          <a:ln w="9525">
            <a:solidFill>
              <a:schemeClr val="tx1"/>
            </a:solidFill>
            <a:round/>
            <a:headEnd/>
            <a:tailEnd/>
          </a:ln>
          <a:effectLst>
            <a:outerShdw dist="107763" dir="13500000" algn="ctr" rotWithShape="0">
              <a:schemeClr val="bg2">
                <a:alpha val="50000"/>
              </a:schemeClr>
            </a:outerShdw>
          </a:effectLst>
        </p:spPr>
        <p:txBody>
          <a:bodyPr anchor="ctr"/>
          <a:lstStyle/>
          <a:p>
            <a:pPr algn="ctr" eaLnBrk="1" hangingPunct="1"/>
            <a:r>
              <a:rPr lang="en-US" sz="1600" b="1">
                <a:solidFill>
                  <a:schemeClr val="tx2"/>
                </a:solidFill>
                <a:latin typeface="Arial Unicode MS" pitchFamily="34" charset="-128"/>
              </a:rPr>
              <a:t>Management Reports</a:t>
            </a:r>
          </a:p>
        </p:txBody>
      </p:sp>
      <p:sp>
        <p:nvSpPr>
          <p:cNvPr id="541710" name="AutoShape 14"/>
          <p:cNvSpPr>
            <a:spLocks noChangeArrowheads="1"/>
          </p:cNvSpPr>
          <p:nvPr/>
        </p:nvSpPr>
        <p:spPr bwMode="auto">
          <a:xfrm>
            <a:off x="1687513" y="1676400"/>
            <a:ext cx="1266825" cy="1447800"/>
          </a:xfrm>
          <a:prstGeom prst="foldedCorner">
            <a:avLst>
              <a:gd name="adj" fmla="val 12500"/>
            </a:avLst>
          </a:prstGeom>
          <a:solidFill>
            <a:srgbClr val="6699FF"/>
          </a:solidFill>
          <a:ln w="9525">
            <a:solidFill>
              <a:schemeClr val="tx1"/>
            </a:solidFill>
            <a:round/>
            <a:headEnd/>
            <a:tailEnd/>
          </a:ln>
          <a:effectLst>
            <a:outerShdw dist="107763" dir="13500000" algn="ctr" rotWithShape="0">
              <a:schemeClr val="bg2">
                <a:alpha val="50000"/>
              </a:schemeClr>
            </a:outerShdw>
          </a:effectLst>
        </p:spPr>
        <p:txBody>
          <a:bodyPr anchor="ctr"/>
          <a:lstStyle/>
          <a:p>
            <a:pPr algn="ctr" eaLnBrk="1" hangingPunct="1"/>
            <a:r>
              <a:rPr lang="en-US" sz="1600" b="1">
                <a:solidFill>
                  <a:schemeClr val="tx2"/>
                </a:solidFill>
                <a:latin typeface="Arial Unicode MS" pitchFamily="34" charset="-128"/>
              </a:rPr>
              <a:t>Divisional Financials</a:t>
            </a:r>
          </a:p>
        </p:txBody>
      </p:sp>
      <p:sp>
        <p:nvSpPr>
          <p:cNvPr id="541711" name="AutoShape 15"/>
          <p:cNvSpPr>
            <a:spLocks noChangeArrowheads="1"/>
          </p:cNvSpPr>
          <p:nvPr/>
        </p:nvSpPr>
        <p:spPr bwMode="auto">
          <a:xfrm>
            <a:off x="3657600" y="4953000"/>
            <a:ext cx="1195388" cy="1447800"/>
          </a:xfrm>
          <a:prstGeom prst="foldedCorner">
            <a:avLst>
              <a:gd name="adj" fmla="val 12500"/>
            </a:avLst>
          </a:prstGeom>
          <a:solidFill>
            <a:srgbClr val="6699FF"/>
          </a:solidFill>
          <a:ln w="9525">
            <a:solidFill>
              <a:schemeClr val="tx1"/>
            </a:solidFill>
            <a:round/>
            <a:headEnd/>
            <a:tailEnd/>
          </a:ln>
          <a:effectLst>
            <a:outerShdw dist="107763" dir="13500000" algn="ctr" rotWithShape="0">
              <a:schemeClr val="bg2">
                <a:alpha val="50000"/>
              </a:schemeClr>
            </a:outerShdw>
          </a:effectLst>
        </p:spPr>
        <p:txBody>
          <a:bodyPr anchor="ctr"/>
          <a:lstStyle/>
          <a:p>
            <a:pPr algn="ctr" eaLnBrk="1" hangingPunct="1"/>
            <a:r>
              <a:rPr lang="en-US" sz="1600" b="1">
                <a:solidFill>
                  <a:schemeClr val="tx2"/>
                </a:solidFill>
                <a:latin typeface="Arial Unicode MS" pitchFamily="34" charset="-128"/>
              </a:rPr>
              <a:t>Business Unit Financials</a:t>
            </a:r>
          </a:p>
        </p:txBody>
      </p:sp>
      <p:sp>
        <p:nvSpPr>
          <p:cNvPr id="541712" name="AutoShape 16"/>
          <p:cNvSpPr>
            <a:spLocks noChangeArrowheads="1"/>
          </p:cNvSpPr>
          <p:nvPr/>
        </p:nvSpPr>
        <p:spPr bwMode="auto">
          <a:xfrm>
            <a:off x="2039938" y="3505200"/>
            <a:ext cx="1687512" cy="1219200"/>
          </a:xfrm>
          <a:prstGeom prst="chevron">
            <a:avLst>
              <a:gd name="adj" fmla="val 24722"/>
            </a:avLst>
          </a:prstGeom>
          <a:solidFill>
            <a:srgbClr val="6699FF"/>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6699FF"/>
            </a:extrusionClr>
          </a:sp3d>
        </p:spPr>
        <p:txBody>
          <a:bodyPr anchor="ctr">
            <a:flatTx/>
          </a:bodyPr>
          <a:lstStyle/>
          <a:p>
            <a:pPr algn="ctr"/>
            <a:r>
              <a:rPr lang="en-GB" sz="1600" b="1">
                <a:solidFill>
                  <a:schemeClr val="tx2"/>
                </a:solidFill>
                <a:latin typeface="Arial Unicode MS" pitchFamily="34" charset="-128"/>
              </a:rPr>
              <a:t>Credit Assessment</a:t>
            </a:r>
          </a:p>
        </p:txBody>
      </p:sp>
      <p:sp>
        <p:nvSpPr>
          <p:cNvPr id="541713" name="AutoShape 17"/>
          <p:cNvSpPr>
            <a:spLocks noChangeArrowheads="1"/>
          </p:cNvSpPr>
          <p:nvPr/>
        </p:nvSpPr>
        <p:spPr bwMode="auto">
          <a:xfrm>
            <a:off x="5275263" y="5334000"/>
            <a:ext cx="1266825" cy="1371600"/>
          </a:xfrm>
          <a:prstGeom prst="foldedCorner">
            <a:avLst>
              <a:gd name="adj" fmla="val 12500"/>
            </a:avLst>
          </a:prstGeom>
          <a:solidFill>
            <a:srgbClr val="6699FF"/>
          </a:solidFill>
          <a:ln w="9525">
            <a:solidFill>
              <a:schemeClr val="tx1"/>
            </a:solidFill>
            <a:round/>
            <a:headEnd/>
            <a:tailEnd/>
          </a:ln>
          <a:effectLst>
            <a:outerShdw dist="107763" dir="13500000" algn="ctr" rotWithShape="0">
              <a:schemeClr val="bg2">
                <a:alpha val="50000"/>
              </a:schemeClr>
            </a:outerShdw>
          </a:effectLst>
        </p:spPr>
        <p:txBody>
          <a:bodyPr anchor="ctr"/>
          <a:lstStyle/>
          <a:p>
            <a:pPr algn="ctr" eaLnBrk="1" hangingPunct="1"/>
            <a:r>
              <a:rPr lang="en-US" sz="1600" b="1">
                <a:solidFill>
                  <a:schemeClr val="tx2"/>
                </a:solidFill>
                <a:latin typeface="Arial Unicode MS" pitchFamily="34" charset="-128"/>
              </a:rPr>
              <a:t>Partnership Financials</a:t>
            </a:r>
          </a:p>
        </p:txBody>
      </p:sp>
      <p:sp>
        <p:nvSpPr>
          <p:cNvPr id="541714" name="AutoShape 18"/>
          <p:cNvSpPr>
            <a:spLocks noChangeArrowheads="1"/>
          </p:cNvSpPr>
          <p:nvPr/>
        </p:nvSpPr>
        <p:spPr bwMode="auto">
          <a:xfrm>
            <a:off x="280988" y="1524000"/>
            <a:ext cx="1241425" cy="1447800"/>
          </a:xfrm>
          <a:prstGeom prst="foldedCorner">
            <a:avLst>
              <a:gd name="adj" fmla="val 12500"/>
            </a:avLst>
          </a:prstGeom>
          <a:solidFill>
            <a:srgbClr val="6699FF"/>
          </a:solidFill>
          <a:ln w="9525">
            <a:solidFill>
              <a:schemeClr val="tx1"/>
            </a:solidFill>
            <a:round/>
            <a:headEnd/>
            <a:tailEnd/>
          </a:ln>
          <a:effectLst>
            <a:outerShdw dist="107763" dir="13500000" algn="ctr" rotWithShape="0">
              <a:schemeClr val="bg2">
                <a:alpha val="50000"/>
              </a:schemeClr>
            </a:outerShdw>
          </a:effectLst>
        </p:spPr>
        <p:txBody>
          <a:bodyPr anchor="ctr"/>
          <a:lstStyle/>
          <a:p>
            <a:pPr algn="ctr" eaLnBrk="1" hangingPunct="1"/>
            <a:r>
              <a:rPr lang="en-US" sz="1600" b="1">
                <a:solidFill>
                  <a:schemeClr val="tx2"/>
                </a:solidFill>
                <a:latin typeface="Arial Unicode MS" pitchFamily="34" charset="-128"/>
              </a:rPr>
              <a:t>Debtor Financials</a:t>
            </a:r>
          </a:p>
        </p:txBody>
      </p:sp>
      <p:sp>
        <p:nvSpPr>
          <p:cNvPr id="541715" name="AutoShape 19"/>
          <p:cNvSpPr>
            <a:spLocks noChangeArrowheads="1"/>
          </p:cNvSpPr>
          <p:nvPr/>
        </p:nvSpPr>
        <p:spPr bwMode="auto">
          <a:xfrm>
            <a:off x="6048375" y="1524000"/>
            <a:ext cx="1266825" cy="1371600"/>
          </a:xfrm>
          <a:prstGeom prst="foldedCorner">
            <a:avLst>
              <a:gd name="adj" fmla="val 12500"/>
            </a:avLst>
          </a:prstGeom>
          <a:solidFill>
            <a:srgbClr val="6699FF"/>
          </a:solidFill>
          <a:ln w="9525">
            <a:solidFill>
              <a:schemeClr val="tx1"/>
            </a:solidFill>
            <a:round/>
            <a:headEnd/>
            <a:tailEnd/>
          </a:ln>
          <a:effectLst>
            <a:outerShdw dist="107763" dir="13500000" algn="ctr" rotWithShape="0">
              <a:schemeClr val="bg2">
                <a:alpha val="50000"/>
              </a:schemeClr>
            </a:outerShdw>
          </a:effectLst>
        </p:spPr>
        <p:txBody>
          <a:bodyPr anchor="ctr"/>
          <a:lstStyle/>
          <a:p>
            <a:pPr algn="ctr" eaLnBrk="1" hangingPunct="1"/>
            <a:r>
              <a:rPr lang="en-US" sz="1600" b="1">
                <a:solidFill>
                  <a:schemeClr val="tx2"/>
                </a:solidFill>
                <a:latin typeface="Arial Unicode MS" pitchFamily="34" charset="-128"/>
              </a:rPr>
              <a:t>Annual and Quarterly Financials</a:t>
            </a:r>
          </a:p>
        </p:txBody>
      </p:sp>
    </p:spTree>
  </p:cSld>
  <p:clrMapOvr>
    <a:masterClrMapping/>
  </p:clrMapOvr>
  <p:transition>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Grp="1" noChangeArrowheads="1"/>
          </p:cNvSpPr>
          <p:nvPr>
            <p:ph type="title"/>
          </p:nvPr>
        </p:nvSpPr>
        <p:spPr/>
        <p:txBody>
          <a:bodyPr/>
          <a:lstStyle/>
          <a:p>
            <a:r>
              <a:rPr lang="en-US"/>
              <a:t>XBRL in a large enterprise</a:t>
            </a:r>
            <a:br>
              <a:rPr lang="en-US"/>
            </a:br>
            <a:endParaRPr lang="en-US"/>
          </a:p>
        </p:txBody>
      </p:sp>
      <p:sp>
        <p:nvSpPr>
          <p:cNvPr id="542723" name="AutoShape 3"/>
          <p:cNvSpPr>
            <a:spLocks noChangeArrowheads="1"/>
          </p:cNvSpPr>
          <p:nvPr/>
        </p:nvSpPr>
        <p:spPr bwMode="auto">
          <a:xfrm>
            <a:off x="4783138" y="1676400"/>
            <a:ext cx="1336675" cy="1447800"/>
          </a:xfrm>
          <a:prstGeom prst="foldedCorner">
            <a:avLst>
              <a:gd name="adj" fmla="val 12500"/>
            </a:avLst>
          </a:prstGeom>
          <a:solidFill>
            <a:srgbClr val="6699FF"/>
          </a:solidFill>
          <a:ln w="9525">
            <a:solidFill>
              <a:schemeClr val="tx1"/>
            </a:solidFill>
            <a:round/>
            <a:headEnd/>
            <a:tailEnd/>
          </a:ln>
          <a:effectLst>
            <a:outerShdw dist="107763" dir="13500000" algn="ctr" rotWithShape="0">
              <a:schemeClr val="bg2">
                <a:alpha val="50000"/>
              </a:schemeClr>
            </a:outerShdw>
          </a:effectLst>
        </p:spPr>
        <p:txBody>
          <a:bodyPr anchor="ctr"/>
          <a:lstStyle/>
          <a:p>
            <a:pPr algn="ctr" eaLnBrk="1" hangingPunct="1"/>
            <a:r>
              <a:rPr lang="en-US" sz="1600" b="1">
                <a:solidFill>
                  <a:schemeClr val="tx2"/>
                </a:solidFill>
                <a:latin typeface="Arial Unicode MS" pitchFamily="34" charset="-128"/>
              </a:rPr>
              <a:t>Management Reports</a:t>
            </a:r>
          </a:p>
        </p:txBody>
      </p:sp>
      <p:sp>
        <p:nvSpPr>
          <p:cNvPr id="542724" name="AutoShape 4"/>
          <p:cNvSpPr>
            <a:spLocks noChangeArrowheads="1"/>
          </p:cNvSpPr>
          <p:nvPr/>
        </p:nvSpPr>
        <p:spPr bwMode="auto">
          <a:xfrm>
            <a:off x="1406525" y="1752600"/>
            <a:ext cx="1241425" cy="1447800"/>
          </a:xfrm>
          <a:prstGeom prst="foldedCorner">
            <a:avLst>
              <a:gd name="adj" fmla="val 12500"/>
            </a:avLst>
          </a:prstGeom>
          <a:solidFill>
            <a:srgbClr val="6699FF"/>
          </a:solidFill>
          <a:ln w="9525">
            <a:solidFill>
              <a:schemeClr val="tx1"/>
            </a:solidFill>
            <a:round/>
            <a:headEnd/>
            <a:tailEnd/>
          </a:ln>
          <a:effectLst>
            <a:outerShdw dist="107763" dir="13500000" algn="ctr" rotWithShape="0">
              <a:schemeClr val="bg2">
                <a:alpha val="50000"/>
              </a:schemeClr>
            </a:outerShdw>
          </a:effectLst>
        </p:spPr>
        <p:txBody>
          <a:bodyPr anchor="ctr"/>
          <a:lstStyle/>
          <a:p>
            <a:pPr algn="ctr" eaLnBrk="1" hangingPunct="1"/>
            <a:r>
              <a:rPr lang="en-US" sz="1600" b="1">
                <a:solidFill>
                  <a:schemeClr val="tx2"/>
                </a:solidFill>
                <a:latin typeface="Arial Unicode MS" pitchFamily="34" charset="-128"/>
              </a:rPr>
              <a:t>Portfolio Financials</a:t>
            </a:r>
          </a:p>
        </p:txBody>
      </p:sp>
      <p:sp>
        <p:nvSpPr>
          <p:cNvPr id="542725" name="AutoShape 5"/>
          <p:cNvSpPr>
            <a:spLocks noChangeArrowheads="1"/>
          </p:cNvSpPr>
          <p:nvPr/>
        </p:nvSpPr>
        <p:spPr bwMode="auto">
          <a:xfrm>
            <a:off x="5416550" y="3505200"/>
            <a:ext cx="1757363" cy="1219200"/>
          </a:xfrm>
          <a:prstGeom prst="chevron">
            <a:avLst>
              <a:gd name="adj" fmla="val 25745"/>
            </a:avLst>
          </a:prstGeom>
          <a:solidFill>
            <a:srgbClr val="6699FF"/>
          </a:solidFill>
          <a:ln w="9525" algn="ctr">
            <a:miter lim="800000"/>
            <a:headEnd/>
            <a:tailEnd/>
          </a:ln>
          <a:effectLst/>
          <a:scene3d>
            <a:camera prst="legacyObliqueTopLeft"/>
            <a:lightRig rig="legacyFlat3" dir="t"/>
          </a:scene3d>
          <a:sp3d extrusionH="430200" prstMaterial="legacyMatte">
            <a:bevelT w="13500" h="13500" prst="angle"/>
            <a:bevelB w="13500" h="13500" prst="angle"/>
            <a:extrusionClr>
              <a:srgbClr val="6699FF"/>
            </a:extrusionClr>
          </a:sp3d>
        </p:spPr>
        <p:txBody>
          <a:bodyPr anchor="ctr">
            <a:flatTx/>
          </a:bodyPr>
          <a:lstStyle/>
          <a:p>
            <a:pPr algn="ctr"/>
            <a:r>
              <a:rPr lang="en-GB" sz="1600" b="1">
                <a:solidFill>
                  <a:schemeClr val="tx2"/>
                </a:solidFill>
                <a:latin typeface="Arial Unicode MS" pitchFamily="34" charset="-128"/>
              </a:rPr>
              <a:t>External</a:t>
            </a:r>
          </a:p>
          <a:p>
            <a:pPr algn="ctr"/>
            <a:r>
              <a:rPr lang="en-GB" sz="1600" b="1">
                <a:solidFill>
                  <a:schemeClr val="tx2"/>
                </a:solidFill>
                <a:latin typeface="Arial Unicode MS" pitchFamily="34" charset="-128"/>
              </a:rPr>
              <a:t>Reporting</a:t>
            </a:r>
          </a:p>
        </p:txBody>
      </p:sp>
      <p:sp>
        <p:nvSpPr>
          <p:cNvPr id="542726" name="AutoShape 6"/>
          <p:cNvSpPr>
            <a:spLocks noChangeArrowheads="1"/>
          </p:cNvSpPr>
          <p:nvPr/>
        </p:nvSpPr>
        <p:spPr bwMode="auto">
          <a:xfrm>
            <a:off x="352425" y="3505200"/>
            <a:ext cx="1687513" cy="1219200"/>
          </a:xfrm>
          <a:prstGeom prst="homePlate">
            <a:avLst>
              <a:gd name="adj" fmla="val 28310"/>
            </a:avLst>
          </a:prstGeom>
          <a:solidFill>
            <a:srgbClr val="6699FF"/>
          </a:solidFill>
          <a:ln w="9525" algn="ctr">
            <a:miter lim="800000"/>
            <a:headEnd/>
            <a:tailEnd/>
          </a:ln>
          <a:effectLst/>
          <a:scene3d>
            <a:camera prst="legacyObliqueTopLeft"/>
            <a:lightRig rig="legacyFlat3" dir="t"/>
          </a:scene3d>
          <a:sp3d extrusionH="430200" prstMaterial="legacyMatte">
            <a:bevelT w="13500" h="13500" prst="angle"/>
            <a:bevelB w="13500" h="13500" prst="angle"/>
            <a:extrusionClr>
              <a:srgbClr val="6699FF"/>
            </a:extrusionClr>
          </a:sp3d>
        </p:spPr>
        <p:txBody>
          <a:bodyPr anchor="ctr">
            <a:flatTx/>
          </a:bodyPr>
          <a:lstStyle/>
          <a:p>
            <a:pPr algn="ctr"/>
            <a:r>
              <a:rPr lang="en-GB" sz="1600" b="1">
                <a:solidFill>
                  <a:schemeClr val="tx2"/>
                </a:solidFill>
                <a:latin typeface="Arial Unicode MS" pitchFamily="34" charset="-128"/>
              </a:rPr>
              <a:t>Supplier and Customer Financial Reporting</a:t>
            </a:r>
          </a:p>
        </p:txBody>
      </p:sp>
      <p:sp>
        <p:nvSpPr>
          <p:cNvPr id="542727" name="AutoShape 7"/>
          <p:cNvSpPr>
            <a:spLocks noChangeArrowheads="1"/>
          </p:cNvSpPr>
          <p:nvPr/>
        </p:nvSpPr>
        <p:spPr bwMode="auto">
          <a:xfrm>
            <a:off x="3727450" y="3505200"/>
            <a:ext cx="1689100" cy="1219200"/>
          </a:xfrm>
          <a:prstGeom prst="chevron">
            <a:avLst>
              <a:gd name="adj" fmla="val 23693"/>
            </a:avLst>
          </a:prstGeom>
          <a:solidFill>
            <a:srgbClr val="6699FF"/>
          </a:solidFill>
          <a:ln w="9525" algn="ctr">
            <a:miter lim="800000"/>
            <a:headEnd/>
            <a:tailEnd/>
          </a:ln>
          <a:effectLst/>
          <a:scene3d>
            <a:camera prst="legacyObliqueTopLeft"/>
            <a:lightRig rig="legacyFlat3" dir="t"/>
          </a:scene3d>
          <a:sp3d extrusionH="430200" prstMaterial="legacyMatte">
            <a:bevelT w="13500" h="13500" prst="angle"/>
            <a:bevelB w="13500" h="13500" prst="angle"/>
            <a:extrusionClr>
              <a:srgbClr val="6699FF"/>
            </a:extrusionClr>
          </a:sp3d>
        </p:spPr>
        <p:txBody>
          <a:bodyPr anchor="ctr">
            <a:flatTx/>
          </a:bodyPr>
          <a:lstStyle/>
          <a:p>
            <a:pPr algn="ctr"/>
            <a:r>
              <a:rPr lang="en-GB" sz="1600" b="1">
                <a:solidFill>
                  <a:schemeClr val="tx2"/>
                </a:solidFill>
                <a:latin typeface="Arial Unicode MS" pitchFamily="34" charset="-128"/>
              </a:rPr>
              <a:t>Internal</a:t>
            </a:r>
          </a:p>
          <a:p>
            <a:pPr algn="ctr"/>
            <a:r>
              <a:rPr lang="en-GB" sz="1600" b="1">
                <a:solidFill>
                  <a:schemeClr val="tx2"/>
                </a:solidFill>
                <a:latin typeface="Arial Unicode MS" pitchFamily="34" charset="-128"/>
              </a:rPr>
              <a:t>Reporting</a:t>
            </a:r>
          </a:p>
        </p:txBody>
      </p:sp>
      <p:sp>
        <p:nvSpPr>
          <p:cNvPr id="542728" name="AutoShape 8"/>
          <p:cNvSpPr>
            <a:spLocks noChangeArrowheads="1"/>
          </p:cNvSpPr>
          <p:nvPr/>
        </p:nvSpPr>
        <p:spPr bwMode="auto">
          <a:xfrm>
            <a:off x="7173913" y="3505200"/>
            <a:ext cx="1828800" cy="1219200"/>
          </a:xfrm>
          <a:prstGeom prst="chevron">
            <a:avLst>
              <a:gd name="adj" fmla="val 23438"/>
            </a:avLst>
          </a:prstGeom>
          <a:solidFill>
            <a:srgbClr val="6699FF"/>
          </a:solidFill>
          <a:ln w="9525" algn="ctr">
            <a:miter lim="800000"/>
            <a:headEnd/>
            <a:tailEnd/>
          </a:ln>
          <a:effectLst/>
          <a:scene3d>
            <a:camera prst="legacyObliqueTopLeft"/>
            <a:lightRig rig="legacyFlat3" dir="t"/>
          </a:scene3d>
          <a:sp3d extrusionH="430200" prstMaterial="legacyMatte">
            <a:bevelT w="13500" h="13500" prst="angle"/>
            <a:bevelB w="13500" h="13500" prst="angle"/>
            <a:extrusionClr>
              <a:srgbClr val="6699FF"/>
            </a:extrusionClr>
          </a:sp3d>
        </p:spPr>
        <p:txBody>
          <a:bodyPr anchor="ctr">
            <a:flatTx/>
          </a:bodyPr>
          <a:lstStyle/>
          <a:p>
            <a:pPr algn="ctr"/>
            <a:r>
              <a:rPr lang="en-GB" sz="1600" b="1">
                <a:solidFill>
                  <a:schemeClr val="tx2"/>
                </a:solidFill>
                <a:latin typeface="Arial Unicode MS" pitchFamily="34" charset="-128"/>
              </a:rPr>
              <a:t>Markets and</a:t>
            </a:r>
          </a:p>
          <a:p>
            <a:pPr algn="ctr"/>
            <a:r>
              <a:rPr lang="en-GB" sz="1600" b="1">
                <a:solidFill>
                  <a:schemeClr val="tx2"/>
                </a:solidFill>
                <a:latin typeface="Arial Unicode MS" pitchFamily="34" charset="-128"/>
              </a:rPr>
              <a:t>Regulators</a:t>
            </a:r>
          </a:p>
        </p:txBody>
      </p:sp>
      <p:sp>
        <p:nvSpPr>
          <p:cNvPr id="542729" name="AutoShape 9"/>
          <p:cNvSpPr>
            <a:spLocks noChangeArrowheads="1"/>
          </p:cNvSpPr>
          <p:nvPr/>
        </p:nvSpPr>
        <p:spPr bwMode="auto">
          <a:xfrm>
            <a:off x="2039938" y="3505200"/>
            <a:ext cx="1687512" cy="1219200"/>
          </a:xfrm>
          <a:prstGeom prst="chevron">
            <a:avLst>
              <a:gd name="adj" fmla="val 24722"/>
            </a:avLst>
          </a:prstGeom>
          <a:solidFill>
            <a:srgbClr val="6699FF"/>
          </a:solidFill>
          <a:ln w="9525" algn="ctr">
            <a:miter lim="800000"/>
            <a:headEnd/>
            <a:tailEnd/>
          </a:ln>
          <a:effectLst/>
          <a:scene3d>
            <a:camera prst="legacyObliqueTopLeft"/>
            <a:lightRig rig="legacyFlat3" dir="t"/>
          </a:scene3d>
          <a:sp3d extrusionH="430200" prstMaterial="legacyMatte">
            <a:bevelT w="13500" h="13500" prst="angle"/>
            <a:bevelB w="13500" h="13500" prst="angle"/>
            <a:extrusionClr>
              <a:srgbClr val="6699FF"/>
            </a:extrusionClr>
          </a:sp3d>
        </p:spPr>
        <p:txBody>
          <a:bodyPr anchor="ctr">
            <a:flatTx/>
          </a:bodyPr>
          <a:lstStyle/>
          <a:p>
            <a:pPr algn="ctr"/>
            <a:r>
              <a:rPr lang="en-GB" sz="1600" b="1">
                <a:solidFill>
                  <a:schemeClr val="tx2"/>
                </a:solidFill>
                <a:latin typeface="Arial Unicode MS" pitchFamily="34" charset="-128"/>
              </a:rPr>
              <a:t>Credit Assessment</a:t>
            </a:r>
          </a:p>
        </p:txBody>
      </p:sp>
      <p:sp>
        <p:nvSpPr>
          <p:cNvPr id="542730" name="AutoShape 10"/>
          <p:cNvSpPr>
            <a:spLocks noChangeArrowheads="1"/>
          </p:cNvSpPr>
          <p:nvPr/>
        </p:nvSpPr>
        <p:spPr bwMode="auto">
          <a:xfrm>
            <a:off x="1055688" y="1676400"/>
            <a:ext cx="1476375" cy="1447800"/>
          </a:xfrm>
          <a:prstGeom prst="foldedCorner">
            <a:avLst>
              <a:gd name="adj" fmla="val 12500"/>
            </a:avLst>
          </a:prstGeom>
          <a:solidFill>
            <a:srgbClr val="6699FF"/>
          </a:solidFill>
          <a:ln w="9525">
            <a:solidFill>
              <a:schemeClr val="tx1"/>
            </a:solidFill>
            <a:round/>
            <a:headEnd/>
            <a:tailEnd/>
          </a:ln>
          <a:effectLst>
            <a:outerShdw dist="107763" dir="13500000" algn="ctr" rotWithShape="0">
              <a:schemeClr val="bg2">
                <a:alpha val="50000"/>
              </a:schemeClr>
            </a:outerShdw>
          </a:effectLst>
        </p:spPr>
        <p:txBody>
          <a:bodyPr anchor="ctr"/>
          <a:lstStyle/>
          <a:p>
            <a:pPr algn="ctr" eaLnBrk="1" hangingPunct="1"/>
            <a:r>
              <a:rPr lang="en-US" sz="1600" b="1">
                <a:solidFill>
                  <a:schemeClr val="tx2"/>
                </a:solidFill>
                <a:latin typeface="Arial Unicode MS" pitchFamily="34" charset="-128"/>
              </a:rPr>
              <a:t>Counterparty Financials</a:t>
            </a:r>
          </a:p>
        </p:txBody>
      </p:sp>
      <p:sp>
        <p:nvSpPr>
          <p:cNvPr id="542731" name="AutoShape 11"/>
          <p:cNvSpPr>
            <a:spLocks noChangeArrowheads="1"/>
          </p:cNvSpPr>
          <p:nvPr/>
        </p:nvSpPr>
        <p:spPr bwMode="auto">
          <a:xfrm>
            <a:off x="7104063" y="1752600"/>
            <a:ext cx="914400" cy="1447800"/>
          </a:xfrm>
          <a:prstGeom prst="foldedCorner">
            <a:avLst>
              <a:gd name="adj" fmla="val 12500"/>
            </a:avLst>
          </a:prstGeom>
          <a:solidFill>
            <a:srgbClr val="6699FF"/>
          </a:solidFill>
          <a:ln w="9525">
            <a:solidFill>
              <a:schemeClr val="tx1"/>
            </a:solidFill>
            <a:round/>
            <a:headEnd/>
            <a:tailEnd/>
          </a:ln>
          <a:effectLst>
            <a:outerShdw dist="107763" dir="13500000" algn="ctr" rotWithShape="0">
              <a:schemeClr val="bg2">
                <a:alpha val="50000"/>
              </a:schemeClr>
            </a:outerShdw>
          </a:effectLst>
        </p:spPr>
        <p:txBody>
          <a:bodyPr anchor="ctr"/>
          <a:lstStyle/>
          <a:p>
            <a:pPr algn="ctr" eaLnBrk="1" hangingPunct="1"/>
            <a:r>
              <a:rPr lang="en-US" sz="1600" b="1">
                <a:solidFill>
                  <a:schemeClr val="tx2"/>
                </a:solidFill>
                <a:latin typeface="Arial Unicode MS" pitchFamily="34" charset="-128"/>
              </a:rPr>
              <a:t>Tax Filings</a:t>
            </a:r>
          </a:p>
        </p:txBody>
      </p:sp>
      <p:sp>
        <p:nvSpPr>
          <p:cNvPr id="542732" name="AutoShape 12"/>
          <p:cNvSpPr>
            <a:spLocks noChangeArrowheads="1"/>
          </p:cNvSpPr>
          <p:nvPr/>
        </p:nvSpPr>
        <p:spPr bwMode="auto">
          <a:xfrm>
            <a:off x="3235325" y="1752600"/>
            <a:ext cx="1195388" cy="1447800"/>
          </a:xfrm>
          <a:prstGeom prst="foldedCorner">
            <a:avLst>
              <a:gd name="adj" fmla="val 12500"/>
            </a:avLst>
          </a:prstGeom>
          <a:solidFill>
            <a:srgbClr val="6699FF"/>
          </a:solidFill>
          <a:ln w="9525">
            <a:solidFill>
              <a:schemeClr val="tx1"/>
            </a:solidFill>
            <a:round/>
            <a:headEnd/>
            <a:tailEnd/>
          </a:ln>
          <a:effectLst>
            <a:outerShdw dist="107763" dir="13500000" algn="ctr" rotWithShape="0">
              <a:schemeClr val="bg2">
                <a:alpha val="50000"/>
              </a:schemeClr>
            </a:outerShdw>
          </a:effectLst>
        </p:spPr>
        <p:txBody>
          <a:bodyPr anchor="ctr"/>
          <a:lstStyle/>
          <a:p>
            <a:pPr algn="ctr" eaLnBrk="1" hangingPunct="1"/>
            <a:r>
              <a:rPr lang="en-US" sz="1600" b="1">
                <a:solidFill>
                  <a:schemeClr val="tx2"/>
                </a:solidFill>
                <a:latin typeface="Arial Unicode MS" pitchFamily="34" charset="-128"/>
              </a:rPr>
              <a:t>Joint Venture Financials</a:t>
            </a:r>
          </a:p>
        </p:txBody>
      </p:sp>
      <p:sp>
        <p:nvSpPr>
          <p:cNvPr id="542733" name="AutoShape 13"/>
          <p:cNvSpPr>
            <a:spLocks noChangeArrowheads="1"/>
          </p:cNvSpPr>
          <p:nvPr/>
        </p:nvSpPr>
        <p:spPr bwMode="auto">
          <a:xfrm>
            <a:off x="6611938" y="1676400"/>
            <a:ext cx="1265237" cy="1371600"/>
          </a:xfrm>
          <a:prstGeom prst="foldedCorner">
            <a:avLst>
              <a:gd name="adj" fmla="val 12500"/>
            </a:avLst>
          </a:prstGeom>
          <a:solidFill>
            <a:srgbClr val="6699FF"/>
          </a:solidFill>
          <a:ln w="9525">
            <a:solidFill>
              <a:schemeClr val="tx1"/>
            </a:solidFill>
            <a:round/>
            <a:headEnd/>
            <a:tailEnd/>
          </a:ln>
          <a:effectLst>
            <a:outerShdw dist="107763" dir="13500000" algn="ctr" rotWithShape="0">
              <a:schemeClr val="bg2">
                <a:alpha val="50000"/>
              </a:schemeClr>
            </a:outerShdw>
          </a:effectLst>
        </p:spPr>
        <p:txBody>
          <a:bodyPr anchor="ctr"/>
          <a:lstStyle/>
          <a:p>
            <a:pPr algn="ctr" eaLnBrk="1" hangingPunct="1"/>
            <a:r>
              <a:rPr lang="en-US" sz="1600" b="1">
                <a:solidFill>
                  <a:schemeClr val="tx2"/>
                </a:solidFill>
                <a:latin typeface="Arial Unicode MS" pitchFamily="34" charset="-128"/>
              </a:rPr>
              <a:t>Partnership Financials</a:t>
            </a:r>
          </a:p>
        </p:txBody>
      </p:sp>
      <p:sp>
        <p:nvSpPr>
          <p:cNvPr id="542734" name="AutoShape 14"/>
          <p:cNvSpPr>
            <a:spLocks noChangeArrowheads="1"/>
          </p:cNvSpPr>
          <p:nvPr/>
        </p:nvSpPr>
        <p:spPr bwMode="auto">
          <a:xfrm>
            <a:off x="6823075" y="1524000"/>
            <a:ext cx="914400" cy="1371600"/>
          </a:xfrm>
          <a:prstGeom prst="foldedCorner">
            <a:avLst>
              <a:gd name="adj" fmla="val 12500"/>
            </a:avLst>
          </a:prstGeom>
          <a:solidFill>
            <a:srgbClr val="6699FF"/>
          </a:solidFill>
          <a:ln w="9525">
            <a:solidFill>
              <a:schemeClr val="tx1"/>
            </a:solidFill>
            <a:round/>
            <a:headEnd/>
            <a:tailEnd/>
          </a:ln>
          <a:effectLst>
            <a:outerShdw dist="107763" dir="13500000" algn="ctr" rotWithShape="0">
              <a:schemeClr val="bg2">
                <a:alpha val="50000"/>
              </a:schemeClr>
            </a:outerShdw>
          </a:effectLst>
        </p:spPr>
        <p:txBody>
          <a:bodyPr anchor="ctr"/>
          <a:lstStyle/>
          <a:p>
            <a:pPr algn="ctr" eaLnBrk="1" hangingPunct="1"/>
            <a:r>
              <a:rPr lang="en-US" sz="1600" b="1">
                <a:solidFill>
                  <a:schemeClr val="tx2"/>
                </a:solidFill>
                <a:latin typeface="Arial Unicode MS" pitchFamily="34" charset="-128"/>
              </a:rPr>
              <a:t>Call Reports</a:t>
            </a:r>
          </a:p>
        </p:txBody>
      </p:sp>
      <p:sp>
        <p:nvSpPr>
          <p:cNvPr id="542735" name="AutoShape 15"/>
          <p:cNvSpPr>
            <a:spLocks noChangeArrowheads="1"/>
          </p:cNvSpPr>
          <p:nvPr/>
        </p:nvSpPr>
        <p:spPr bwMode="auto">
          <a:xfrm>
            <a:off x="3024188" y="1600200"/>
            <a:ext cx="1266825" cy="1447800"/>
          </a:xfrm>
          <a:prstGeom prst="foldedCorner">
            <a:avLst>
              <a:gd name="adj" fmla="val 12500"/>
            </a:avLst>
          </a:prstGeom>
          <a:solidFill>
            <a:srgbClr val="6699FF"/>
          </a:solidFill>
          <a:ln w="9525">
            <a:solidFill>
              <a:schemeClr val="tx1"/>
            </a:solidFill>
            <a:round/>
            <a:headEnd/>
            <a:tailEnd/>
          </a:ln>
          <a:effectLst>
            <a:outerShdw dist="107763" dir="13500000" algn="ctr" rotWithShape="0">
              <a:schemeClr val="bg2">
                <a:alpha val="50000"/>
              </a:schemeClr>
            </a:outerShdw>
          </a:effectLst>
        </p:spPr>
        <p:txBody>
          <a:bodyPr anchor="ctr"/>
          <a:lstStyle/>
          <a:p>
            <a:pPr algn="ctr" eaLnBrk="1" hangingPunct="1"/>
            <a:r>
              <a:rPr lang="en-US" sz="1600" b="1">
                <a:solidFill>
                  <a:schemeClr val="tx2"/>
                </a:solidFill>
                <a:latin typeface="Arial Unicode MS" pitchFamily="34" charset="-128"/>
              </a:rPr>
              <a:t>Divisional Financials</a:t>
            </a:r>
          </a:p>
        </p:txBody>
      </p:sp>
      <p:sp>
        <p:nvSpPr>
          <p:cNvPr id="542736" name="AutoShape 16"/>
          <p:cNvSpPr>
            <a:spLocks noChangeArrowheads="1"/>
          </p:cNvSpPr>
          <p:nvPr/>
        </p:nvSpPr>
        <p:spPr bwMode="auto">
          <a:xfrm>
            <a:off x="1125538" y="1524000"/>
            <a:ext cx="1241425" cy="1447800"/>
          </a:xfrm>
          <a:prstGeom prst="foldedCorner">
            <a:avLst>
              <a:gd name="adj" fmla="val 12500"/>
            </a:avLst>
          </a:prstGeom>
          <a:solidFill>
            <a:srgbClr val="6699FF"/>
          </a:solidFill>
          <a:ln w="9525">
            <a:solidFill>
              <a:schemeClr val="tx1"/>
            </a:solidFill>
            <a:round/>
            <a:headEnd/>
            <a:tailEnd/>
          </a:ln>
          <a:effectLst>
            <a:outerShdw dist="107763" dir="13500000" algn="ctr" rotWithShape="0">
              <a:schemeClr val="bg2">
                <a:alpha val="50000"/>
              </a:schemeClr>
            </a:outerShdw>
          </a:effectLst>
        </p:spPr>
        <p:txBody>
          <a:bodyPr anchor="ctr"/>
          <a:lstStyle/>
          <a:p>
            <a:pPr algn="ctr" eaLnBrk="1" hangingPunct="1"/>
            <a:r>
              <a:rPr lang="en-US" sz="1600" b="1">
                <a:solidFill>
                  <a:schemeClr val="tx2"/>
                </a:solidFill>
                <a:latin typeface="Arial Unicode MS" pitchFamily="34" charset="-128"/>
              </a:rPr>
              <a:t>Debtor Financials</a:t>
            </a:r>
          </a:p>
        </p:txBody>
      </p:sp>
      <p:sp>
        <p:nvSpPr>
          <p:cNvPr id="542737" name="AutoShape 17"/>
          <p:cNvSpPr>
            <a:spLocks noChangeArrowheads="1"/>
          </p:cNvSpPr>
          <p:nvPr/>
        </p:nvSpPr>
        <p:spPr bwMode="auto">
          <a:xfrm>
            <a:off x="4783138" y="1524000"/>
            <a:ext cx="1195387" cy="1447800"/>
          </a:xfrm>
          <a:prstGeom prst="foldedCorner">
            <a:avLst>
              <a:gd name="adj" fmla="val 12500"/>
            </a:avLst>
          </a:prstGeom>
          <a:solidFill>
            <a:srgbClr val="6699FF"/>
          </a:solidFill>
          <a:ln w="9525">
            <a:solidFill>
              <a:schemeClr val="tx1"/>
            </a:solidFill>
            <a:round/>
            <a:headEnd/>
            <a:tailEnd/>
          </a:ln>
          <a:effectLst>
            <a:outerShdw dist="107763" dir="13500000" algn="ctr" rotWithShape="0">
              <a:schemeClr val="bg2">
                <a:alpha val="50000"/>
              </a:schemeClr>
            </a:outerShdw>
          </a:effectLst>
        </p:spPr>
        <p:txBody>
          <a:bodyPr anchor="ctr"/>
          <a:lstStyle/>
          <a:p>
            <a:pPr algn="ctr" eaLnBrk="1" hangingPunct="1"/>
            <a:r>
              <a:rPr lang="en-US" sz="1600" b="1">
                <a:solidFill>
                  <a:schemeClr val="tx2"/>
                </a:solidFill>
                <a:latin typeface="Arial Unicode MS" pitchFamily="34" charset="-128"/>
              </a:rPr>
              <a:t>Business Unit Financials</a:t>
            </a:r>
          </a:p>
        </p:txBody>
      </p:sp>
      <p:sp>
        <p:nvSpPr>
          <p:cNvPr id="542738" name="AutoShape 18"/>
          <p:cNvSpPr>
            <a:spLocks noChangeArrowheads="1"/>
          </p:cNvSpPr>
          <p:nvPr/>
        </p:nvSpPr>
        <p:spPr bwMode="auto">
          <a:xfrm>
            <a:off x="561975" y="5189538"/>
            <a:ext cx="1406525" cy="317500"/>
          </a:xfrm>
          <a:prstGeom prst="wedgeRectCallout">
            <a:avLst>
              <a:gd name="adj1" fmla="val 59282"/>
              <a:gd name="adj2" fmla="val -305500"/>
            </a:avLst>
          </a:prstGeom>
          <a:solidFill>
            <a:srgbClr val="6699FF"/>
          </a:solidFill>
          <a:ln w="12700" algn="ctr">
            <a:solidFill>
              <a:schemeClr val="tx1"/>
            </a:solidFill>
            <a:miter lim="800000"/>
            <a:headEnd/>
            <a:tailEnd/>
          </a:ln>
          <a:effectLst>
            <a:outerShdw dist="107763" dir="13500000" algn="ctr" rotWithShape="0">
              <a:srgbClr val="4471A8">
                <a:alpha val="50000"/>
              </a:srgbClr>
            </a:outerShdw>
          </a:effectLst>
        </p:spPr>
        <p:txBody>
          <a:bodyPr anchor="ctr">
            <a:spAutoFit/>
          </a:bodyPr>
          <a:lstStyle/>
          <a:p>
            <a:pPr algn="ctr"/>
            <a:r>
              <a:rPr lang="en-US" sz="1400" b="1">
                <a:solidFill>
                  <a:schemeClr val="tx2"/>
                </a:solidFill>
                <a:latin typeface="Verdana" pitchFamily="34" charset="0"/>
              </a:rPr>
              <a:t>XBRL</a:t>
            </a:r>
          </a:p>
        </p:txBody>
      </p:sp>
      <p:sp>
        <p:nvSpPr>
          <p:cNvPr id="542739" name="AutoShape 19"/>
          <p:cNvSpPr>
            <a:spLocks noChangeArrowheads="1"/>
          </p:cNvSpPr>
          <p:nvPr/>
        </p:nvSpPr>
        <p:spPr bwMode="auto">
          <a:xfrm>
            <a:off x="2039938" y="5181600"/>
            <a:ext cx="1404937" cy="317500"/>
          </a:xfrm>
          <a:prstGeom prst="wedgeRectCallout">
            <a:avLst>
              <a:gd name="adj1" fmla="val 68769"/>
              <a:gd name="adj2" fmla="val -275500"/>
            </a:avLst>
          </a:prstGeom>
          <a:solidFill>
            <a:srgbClr val="6699FF"/>
          </a:solidFill>
          <a:ln w="12700" algn="ctr">
            <a:solidFill>
              <a:schemeClr val="tx1"/>
            </a:solidFill>
            <a:miter lim="800000"/>
            <a:headEnd/>
            <a:tailEnd/>
          </a:ln>
          <a:effectLst>
            <a:outerShdw dist="107763" dir="13500000" algn="ctr" rotWithShape="0">
              <a:srgbClr val="4471A8">
                <a:alpha val="50000"/>
              </a:srgbClr>
            </a:outerShdw>
          </a:effectLst>
        </p:spPr>
        <p:txBody>
          <a:bodyPr anchor="ctr">
            <a:spAutoFit/>
          </a:bodyPr>
          <a:lstStyle/>
          <a:p>
            <a:pPr algn="ctr"/>
            <a:r>
              <a:rPr lang="en-US" sz="1400" b="1">
                <a:solidFill>
                  <a:schemeClr val="tx2"/>
                </a:solidFill>
                <a:latin typeface="Verdana" pitchFamily="34" charset="0"/>
              </a:rPr>
              <a:t>XBRL</a:t>
            </a:r>
          </a:p>
        </p:txBody>
      </p:sp>
      <p:sp>
        <p:nvSpPr>
          <p:cNvPr id="542740" name="AutoShape 20"/>
          <p:cNvSpPr>
            <a:spLocks noChangeArrowheads="1"/>
          </p:cNvSpPr>
          <p:nvPr/>
        </p:nvSpPr>
        <p:spPr bwMode="auto">
          <a:xfrm>
            <a:off x="3516313" y="5189538"/>
            <a:ext cx="1406525" cy="317500"/>
          </a:xfrm>
          <a:prstGeom prst="wedgeRectCallout">
            <a:avLst>
              <a:gd name="adj1" fmla="val 83370"/>
              <a:gd name="adj2" fmla="val -290000"/>
            </a:avLst>
          </a:prstGeom>
          <a:solidFill>
            <a:srgbClr val="6699FF"/>
          </a:solidFill>
          <a:ln w="12700" algn="ctr">
            <a:solidFill>
              <a:schemeClr val="tx1"/>
            </a:solidFill>
            <a:miter lim="800000"/>
            <a:headEnd/>
            <a:tailEnd/>
          </a:ln>
          <a:effectLst>
            <a:outerShdw dist="107763" dir="13500000" algn="ctr" rotWithShape="0">
              <a:srgbClr val="4471A8">
                <a:alpha val="50000"/>
              </a:srgbClr>
            </a:outerShdw>
          </a:effectLst>
        </p:spPr>
        <p:txBody>
          <a:bodyPr anchor="ctr">
            <a:spAutoFit/>
          </a:bodyPr>
          <a:lstStyle/>
          <a:p>
            <a:pPr algn="ctr"/>
            <a:r>
              <a:rPr lang="en-US" sz="1400" b="1">
                <a:solidFill>
                  <a:schemeClr val="tx2"/>
                </a:solidFill>
                <a:latin typeface="Verdana" pitchFamily="34" charset="0"/>
              </a:rPr>
              <a:t>XBRL</a:t>
            </a:r>
          </a:p>
        </p:txBody>
      </p:sp>
      <p:sp>
        <p:nvSpPr>
          <p:cNvPr id="542741" name="AutoShape 21"/>
          <p:cNvSpPr>
            <a:spLocks noChangeArrowheads="1"/>
          </p:cNvSpPr>
          <p:nvPr/>
        </p:nvSpPr>
        <p:spPr bwMode="auto">
          <a:xfrm>
            <a:off x="4994275" y="5181600"/>
            <a:ext cx="1404938" cy="317500"/>
          </a:xfrm>
          <a:prstGeom prst="wedgeRectCallout">
            <a:avLst>
              <a:gd name="adj1" fmla="val 99843"/>
              <a:gd name="adj2" fmla="val -298500"/>
            </a:avLst>
          </a:prstGeom>
          <a:solidFill>
            <a:srgbClr val="6699FF"/>
          </a:solidFill>
          <a:ln w="12700" algn="ctr">
            <a:solidFill>
              <a:schemeClr val="tx1"/>
            </a:solidFill>
            <a:miter lim="800000"/>
            <a:headEnd/>
            <a:tailEnd/>
          </a:ln>
          <a:effectLst>
            <a:outerShdw dist="107763" dir="13500000" algn="ctr" rotWithShape="0">
              <a:srgbClr val="4471A8">
                <a:alpha val="50000"/>
              </a:srgbClr>
            </a:outerShdw>
          </a:effectLst>
        </p:spPr>
        <p:txBody>
          <a:bodyPr anchor="ctr">
            <a:spAutoFit/>
          </a:bodyPr>
          <a:lstStyle/>
          <a:p>
            <a:pPr algn="ctr"/>
            <a:r>
              <a:rPr lang="en-US" sz="1400" b="1">
                <a:solidFill>
                  <a:schemeClr val="tx2"/>
                </a:solidFill>
                <a:latin typeface="Verdana" pitchFamily="34" charset="0"/>
              </a:rPr>
              <a:t>XBRL</a:t>
            </a:r>
          </a:p>
        </p:txBody>
      </p:sp>
      <p:sp>
        <p:nvSpPr>
          <p:cNvPr id="542742" name="AutoShape 22"/>
          <p:cNvSpPr>
            <a:spLocks noChangeArrowheads="1"/>
          </p:cNvSpPr>
          <p:nvPr/>
        </p:nvSpPr>
        <p:spPr bwMode="auto">
          <a:xfrm>
            <a:off x="6330950" y="1524000"/>
            <a:ext cx="1265238" cy="1371600"/>
          </a:xfrm>
          <a:prstGeom prst="foldedCorner">
            <a:avLst>
              <a:gd name="adj" fmla="val 12500"/>
            </a:avLst>
          </a:prstGeom>
          <a:solidFill>
            <a:srgbClr val="6699FF"/>
          </a:solidFill>
          <a:ln w="9525">
            <a:solidFill>
              <a:schemeClr val="tx1"/>
            </a:solidFill>
            <a:round/>
            <a:headEnd/>
            <a:tailEnd/>
          </a:ln>
          <a:effectLst>
            <a:outerShdw dist="107763" dir="13500000" algn="ctr" rotWithShape="0">
              <a:schemeClr val="bg2">
                <a:alpha val="50000"/>
              </a:schemeClr>
            </a:outerShdw>
          </a:effectLst>
        </p:spPr>
        <p:txBody>
          <a:bodyPr anchor="ctr"/>
          <a:lstStyle/>
          <a:p>
            <a:pPr algn="ctr" eaLnBrk="1" hangingPunct="1"/>
            <a:r>
              <a:rPr lang="en-US" sz="1600" b="1">
                <a:solidFill>
                  <a:schemeClr val="tx2"/>
                </a:solidFill>
                <a:latin typeface="Arial Unicode MS" pitchFamily="34" charset="-128"/>
              </a:rPr>
              <a:t>Group</a:t>
            </a:r>
          </a:p>
          <a:p>
            <a:pPr algn="ctr" eaLnBrk="1" hangingPunct="1"/>
            <a:r>
              <a:rPr lang="en-US" sz="1600" b="1">
                <a:solidFill>
                  <a:schemeClr val="tx2"/>
                </a:solidFill>
                <a:latin typeface="Arial Unicode MS" pitchFamily="34" charset="-128"/>
              </a:rPr>
              <a:t>Annual and Quarterly Financials</a:t>
            </a:r>
          </a:p>
        </p:txBody>
      </p:sp>
    </p:spTree>
  </p:cSld>
  <p:clrMapOvr>
    <a:masterClrMapping/>
  </p:clrMapOvr>
  <p:transition>
    <p:dissolv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Rectangle 2">
            <a:hlinkClick r:id="rId2" action="ppaction://hlinksldjump"/>
          </p:cNvPr>
          <p:cNvSpPr>
            <a:spLocks noChangeArrowheads="1"/>
          </p:cNvSpPr>
          <p:nvPr/>
        </p:nvSpPr>
        <p:spPr bwMode="auto">
          <a:xfrm>
            <a:off x="0" y="5029200"/>
            <a:ext cx="9144000" cy="609600"/>
          </a:xfrm>
          <a:prstGeom prst="rect">
            <a:avLst/>
          </a:prstGeom>
          <a:solidFill>
            <a:schemeClr val="accent1">
              <a:alpha val="33000"/>
            </a:schemeClr>
          </a:solidFill>
          <a:ln w="9525">
            <a:noFill/>
            <a:miter lim="800000"/>
            <a:headEnd/>
            <a:tailEnd/>
          </a:ln>
          <a:effectLst/>
        </p:spPr>
        <p:txBody>
          <a:bodyPr wrap="none" anchor="ctr"/>
          <a:lstStyle/>
          <a:p>
            <a:endParaRPr lang="en-US"/>
          </a:p>
        </p:txBody>
      </p:sp>
      <p:sp>
        <p:nvSpPr>
          <p:cNvPr id="543747" name="Rectangle 3"/>
          <p:cNvSpPr>
            <a:spLocks noGrp="1" noChangeArrowheads="1"/>
          </p:cNvSpPr>
          <p:nvPr>
            <p:ph type="title"/>
          </p:nvPr>
        </p:nvSpPr>
        <p:spPr>
          <a:noFill/>
        </p:spPr>
        <p:txBody>
          <a:bodyPr/>
          <a:lstStyle/>
          <a:p>
            <a:r>
              <a:rPr lang="en-US"/>
              <a:t>Topics</a:t>
            </a:r>
          </a:p>
        </p:txBody>
      </p:sp>
      <p:sp>
        <p:nvSpPr>
          <p:cNvPr id="543748" name="Rectangle 4"/>
          <p:cNvSpPr>
            <a:spLocks noGrp="1" noChangeArrowheads="1"/>
          </p:cNvSpPr>
          <p:nvPr>
            <p:ph type="body" idx="1"/>
          </p:nvPr>
        </p:nvSpPr>
        <p:spPr>
          <a:xfrm>
            <a:off x="457200" y="1371600"/>
            <a:ext cx="8178800" cy="4892675"/>
          </a:xfrm>
        </p:spPr>
        <p:txBody>
          <a:bodyPr/>
          <a:lstStyle/>
          <a:p>
            <a:r>
              <a:rPr lang="en-US"/>
              <a:t>Standards-based Reporting with XBRL</a:t>
            </a:r>
          </a:p>
          <a:p>
            <a:pPr lvl="1"/>
            <a:r>
              <a:rPr lang="en-US"/>
              <a:t>XBRL enabled software in the market</a:t>
            </a:r>
          </a:p>
          <a:p>
            <a:pPr lvl="1"/>
            <a:r>
              <a:rPr lang="en-US"/>
              <a:t>XBRL implementations worldwide</a:t>
            </a:r>
          </a:p>
          <a:p>
            <a:pPr lvl="1"/>
            <a:r>
              <a:rPr lang="en-US"/>
              <a:t>XBRL technology revealed</a:t>
            </a:r>
          </a:p>
          <a:p>
            <a:r>
              <a:rPr lang="en-US"/>
              <a:t>Value propositions</a:t>
            </a:r>
          </a:p>
          <a:p>
            <a:pPr lvl="1"/>
            <a:r>
              <a:rPr lang="en-US"/>
              <a:t>Enterprises of all types</a:t>
            </a:r>
          </a:p>
          <a:p>
            <a:pPr lvl="1"/>
            <a:r>
              <a:rPr lang="en-US"/>
              <a:t>Investors and analysts</a:t>
            </a:r>
          </a:p>
          <a:p>
            <a:pPr lvl="1"/>
            <a:r>
              <a:rPr lang="en-US"/>
              <a:t>Regulators and government agencies</a:t>
            </a:r>
          </a:p>
        </p:txBody>
      </p:sp>
    </p:spTree>
  </p:cSld>
  <p:clrMapOvr>
    <a:masterClrMapping/>
  </p:clrMapOvr>
  <p:transition>
    <p:wipe dir="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9714" name="Picture 2"/>
          <p:cNvPicPr>
            <a:picLocks noChangeAspect="1" noChangeArrowheads="1"/>
          </p:cNvPicPr>
          <p:nvPr/>
        </p:nvPicPr>
        <p:blipFill>
          <a:blip r:embed="rId2" cstate="print"/>
          <a:srcRect/>
          <a:stretch>
            <a:fillRect/>
          </a:stretch>
        </p:blipFill>
        <p:spPr bwMode="auto">
          <a:xfrm>
            <a:off x="128588" y="0"/>
            <a:ext cx="8915400" cy="6861175"/>
          </a:xfrm>
          <a:prstGeom prst="rect">
            <a:avLst/>
          </a:prstGeom>
          <a:noFill/>
          <a:ln w="9525">
            <a:noFill/>
            <a:miter lim="800000"/>
            <a:headEnd/>
            <a:tailEnd/>
          </a:ln>
          <a:effectLst/>
        </p:spPr>
      </p:pic>
      <p:pic>
        <p:nvPicPr>
          <p:cNvPr id="499715" name="Picture 3" descr="kosdaq_logo"/>
          <p:cNvPicPr>
            <a:picLocks noChangeAspect="1" noChangeArrowheads="1"/>
          </p:cNvPicPr>
          <p:nvPr/>
        </p:nvPicPr>
        <p:blipFill>
          <a:blip r:embed="rId3" cstate="print"/>
          <a:srcRect/>
          <a:stretch>
            <a:fillRect/>
          </a:stretch>
        </p:blipFill>
        <p:spPr bwMode="auto">
          <a:xfrm>
            <a:off x="6172200" y="6130925"/>
            <a:ext cx="2971800" cy="727075"/>
          </a:xfrm>
          <a:prstGeom prst="rect">
            <a:avLst/>
          </a:prstGeom>
          <a:noFill/>
        </p:spPr>
      </p:pic>
    </p:spTree>
  </p:cSld>
  <p:clrMapOvr>
    <a:masterClrMapping/>
  </p:clrMapOvr>
  <p:transition>
    <p:wip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0738" name="Picture 2"/>
          <p:cNvPicPr>
            <a:picLocks noChangeAspect="1" noChangeArrowheads="1"/>
          </p:cNvPicPr>
          <p:nvPr/>
        </p:nvPicPr>
        <p:blipFill>
          <a:blip r:embed="rId2" cstate="print"/>
          <a:srcRect/>
          <a:stretch>
            <a:fillRect/>
          </a:stretch>
        </p:blipFill>
        <p:spPr bwMode="auto">
          <a:xfrm>
            <a:off x="142875" y="0"/>
            <a:ext cx="8901113" cy="6850063"/>
          </a:xfrm>
          <a:prstGeom prst="rect">
            <a:avLst/>
          </a:prstGeom>
          <a:noFill/>
          <a:ln w="9525">
            <a:noFill/>
            <a:miter lim="800000"/>
            <a:headEnd/>
            <a:tailEnd/>
          </a:ln>
          <a:effectLst/>
        </p:spPr>
      </p:pic>
      <p:pic>
        <p:nvPicPr>
          <p:cNvPr id="500739" name="Picture 3" descr="kosdaq_logo"/>
          <p:cNvPicPr>
            <a:picLocks noChangeAspect="1" noChangeArrowheads="1"/>
          </p:cNvPicPr>
          <p:nvPr/>
        </p:nvPicPr>
        <p:blipFill>
          <a:blip r:embed="rId3" cstate="print"/>
          <a:srcRect/>
          <a:stretch>
            <a:fillRect/>
          </a:stretch>
        </p:blipFill>
        <p:spPr bwMode="auto">
          <a:xfrm>
            <a:off x="6172200" y="6130925"/>
            <a:ext cx="2971800" cy="727075"/>
          </a:xfrm>
          <a:prstGeom prst="rect">
            <a:avLst/>
          </a:prstGeom>
          <a:noFill/>
        </p:spPr>
      </p:pic>
    </p:spTree>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62" name="Picture 2"/>
          <p:cNvPicPr>
            <a:picLocks noChangeAspect="1" noChangeArrowheads="1"/>
          </p:cNvPicPr>
          <p:nvPr/>
        </p:nvPicPr>
        <p:blipFill>
          <a:blip r:embed="rId2" cstate="print"/>
          <a:srcRect/>
          <a:stretch>
            <a:fillRect/>
          </a:stretch>
        </p:blipFill>
        <p:spPr bwMode="auto">
          <a:xfrm>
            <a:off x="128588" y="0"/>
            <a:ext cx="8907462" cy="6854825"/>
          </a:xfrm>
          <a:prstGeom prst="rect">
            <a:avLst/>
          </a:prstGeom>
          <a:noFill/>
          <a:ln w="9525">
            <a:noFill/>
            <a:miter lim="800000"/>
            <a:headEnd/>
            <a:tailEnd/>
          </a:ln>
          <a:effectLst/>
        </p:spPr>
      </p:pic>
      <p:pic>
        <p:nvPicPr>
          <p:cNvPr id="501763" name="Picture 3" descr="kosdaq_logo"/>
          <p:cNvPicPr>
            <a:picLocks noChangeAspect="1" noChangeArrowheads="1"/>
          </p:cNvPicPr>
          <p:nvPr/>
        </p:nvPicPr>
        <p:blipFill>
          <a:blip r:embed="rId3" cstate="print"/>
          <a:srcRect/>
          <a:stretch>
            <a:fillRect/>
          </a:stretch>
        </p:blipFill>
        <p:spPr bwMode="auto">
          <a:xfrm>
            <a:off x="6172200" y="6130925"/>
            <a:ext cx="2971800" cy="727075"/>
          </a:xfrm>
          <a:prstGeom prst="rect">
            <a:avLst/>
          </a:prstGeom>
          <a:noFill/>
        </p:spPr>
      </p:pic>
    </p:spTree>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ChangeArrowheads="1"/>
          </p:cNvSpPr>
          <p:nvPr/>
        </p:nvSpPr>
        <p:spPr bwMode="auto">
          <a:xfrm>
            <a:off x="2778125" y="3581400"/>
            <a:ext cx="4678363" cy="141288"/>
          </a:xfrm>
          <a:prstGeom prst="rect">
            <a:avLst/>
          </a:prstGeom>
          <a:solidFill>
            <a:schemeClr val="accent1"/>
          </a:solidFill>
          <a:ln w="28575">
            <a:noFill/>
            <a:miter lim="800000"/>
            <a:headEnd/>
            <a:tailEnd/>
          </a:ln>
          <a:effectLst/>
        </p:spPr>
        <p:txBody>
          <a:bodyPr wrap="none" lIns="0" tIns="0" rIns="0" bIns="0" anchor="ctr"/>
          <a:lstStyle/>
          <a:p>
            <a:endParaRPr lang="en-US"/>
          </a:p>
        </p:txBody>
      </p:sp>
      <p:sp>
        <p:nvSpPr>
          <p:cNvPr id="442371" name="Rectangle 3"/>
          <p:cNvSpPr>
            <a:spLocks noChangeArrowheads="1"/>
          </p:cNvSpPr>
          <p:nvPr/>
        </p:nvSpPr>
        <p:spPr bwMode="auto">
          <a:xfrm>
            <a:off x="2497138" y="3584575"/>
            <a:ext cx="3389312" cy="138113"/>
          </a:xfrm>
          <a:prstGeom prst="rect">
            <a:avLst/>
          </a:prstGeom>
          <a:solidFill>
            <a:schemeClr val="accent1"/>
          </a:solidFill>
          <a:ln w="28575">
            <a:noFill/>
            <a:miter lim="800000"/>
            <a:headEnd/>
            <a:tailEnd/>
          </a:ln>
          <a:effectLst/>
        </p:spPr>
        <p:txBody>
          <a:bodyPr wrap="none" lIns="0" tIns="0" rIns="0" bIns="0" anchor="ctr"/>
          <a:lstStyle/>
          <a:p>
            <a:endParaRPr lang="en-US"/>
          </a:p>
        </p:txBody>
      </p:sp>
      <p:sp>
        <p:nvSpPr>
          <p:cNvPr id="442372" name="Rectangle 4"/>
          <p:cNvSpPr>
            <a:spLocks noChangeArrowheads="1"/>
          </p:cNvSpPr>
          <p:nvPr/>
        </p:nvSpPr>
        <p:spPr bwMode="auto">
          <a:xfrm>
            <a:off x="598488" y="2284413"/>
            <a:ext cx="350837" cy="381000"/>
          </a:xfrm>
          <a:prstGeom prst="rect">
            <a:avLst/>
          </a:prstGeom>
          <a:noFill/>
          <a:ln w="9525">
            <a:noFill/>
            <a:miter lim="800000"/>
            <a:headEnd/>
            <a:tailEnd/>
          </a:ln>
          <a:effectLst/>
        </p:spPr>
        <p:txBody>
          <a:bodyPr wrap="none" lIns="0" tIns="0" rIns="0" bIns="0" anchor="ctr"/>
          <a:lstStyle/>
          <a:p>
            <a:endParaRPr lang="en-US"/>
          </a:p>
        </p:txBody>
      </p:sp>
      <p:sp>
        <p:nvSpPr>
          <p:cNvPr id="442373" name="Rectangle 5"/>
          <p:cNvSpPr>
            <a:spLocks noChangeArrowheads="1"/>
          </p:cNvSpPr>
          <p:nvPr/>
        </p:nvSpPr>
        <p:spPr bwMode="auto">
          <a:xfrm>
            <a:off x="598488" y="2741613"/>
            <a:ext cx="350837" cy="381000"/>
          </a:xfrm>
          <a:prstGeom prst="rect">
            <a:avLst/>
          </a:prstGeom>
          <a:noFill/>
          <a:ln w="9525">
            <a:noFill/>
            <a:miter lim="800000"/>
            <a:headEnd/>
            <a:tailEnd/>
          </a:ln>
          <a:effectLst/>
        </p:spPr>
        <p:txBody>
          <a:bodyPr wrap="none" lIns="0" tIns="0" rIns="0" bIns="0" anchor="ctr"/>
          <a:lstStyle/>
          <a:p>
            <a:endParaRPr lang="en-US"/>
          </a:p>
        </p:txBody>
      </p:sp>
      <p:sp>
        <p:nvSpPr>
          <p:cNvPr id="442374" name="Rectangle 6"/>
          <p:cNvSpPr>
            <a:spLocks noChangeArrowheads="1"/>
          </p:cNvSpPr>
          <p:nvPr/>
        </p:nvSpPr>
        <p:spPr bwMode="auto">
          <a:xfrm>
            <a:off x="598488" y="3198813"/>
            <a:ext cx="350837" cy="381000"/>
          </a:xfrm>
          <a:prstGeom prst="rect">
            <a:avLst/>
          </a:prstGeom>
          <a:noFill/>
          <a:ln w="9525">
            <a:noFill/>
            <a:miter lim="800000"/>
            <a:headEnd/>
            <a:tailEnd/>
          </a:ln>
          <a:effectLst/>
        </p:spPr>
        <p:txBody>
          <a:bodyPr wrap="none" lIns="0" tIns="0" rIns="0" bIns="0" anchor="ctr"/>
          <a:lstStyle/>
          <a:p>
            <a:endParaRPr lang="en-US"/>
          </a:p>
        </p:txBody>
      </p:sp>
      <p:sp>
        <p:nvSpPr>
          <p:cNvPr id="442375" name="Rectangle 7"/>
          <p:cNvSpPr>
            <a:spLocks noChangeArrowheads="1"/>
          </p:cNvSpPr>
          <p:nvPr/>
        </p:nvSpPr>
        <p:spPr bwMode="auto">
          <a:xfrm>
            <a:off x="598488" y="3656013"/>
            <a:ext cx="350837" cy="381000"/>
          </a:xfrm>
          <a:prstGeom prst="rect">
            <a:avLst/>
          </a:prstGeom>
          <a:noFill/>
          <a:ln w="9525">
            <a:noFill/>
            <a:miter lim="800000"/>
            <a:headEnd/>
            <a:tailEnd/>
          </a:ln>
          <a:effectLst/>
        </p:spPr>
        <p:txBody>
          <a:bodyPr wrap="none" lIns="0" tIns="0" rIns="0" bIns="0" anchor="ctr"/>
          <a:lstStyle/>
          <a:p>
            <a:endParaRPr lang="en-US"/>
          </a:p>
        </p:txBody>
      </p:sp>
      <p:sp>
        <p:nvSpPr>
          <p:cNvPr id="442376" name="Rectangle 8"/>
          <p:cNvSpPr>
            <a:spLocks noChangeArrowheads="1"/>
          </p:cNvSpPr>
          <p:nvPr/>
        </p:nvSpPr>
        <p:spPr bwMode="auto">
          <a:xfrm>
            <a:off x="598488" y="4113213"/>
            <a:ext cx="350837" cy="381000"/>
          </a:xfrm>
          <a:prstGeom prst="rect">
            <a:avLst/>
          </a:prstGeom>
          <a:noFill/>
          <a:ln w="9525">
            <a:noFill/>
            <a:miter lim="800000"/>
            <a:headEnd/>
            <a:tailEnd/>
          </a:ln>
          <a:effectLst/>
        </p:spPr>
        <p:txBody>
          <a:bodyPr wrap="none" lIns="0" tIns="0" rIns="0" bIns="0" anchor="ctr"/>
          <a:lstStyle/>
          <a:p>
            <a:endParaRPr lang="en-US"/>
          </a:p>
        </p:txBody>
      </p:sp>
      <p:pic>
        <p:nvPicPr>
          <p:cNvPr id="442377" name="Picture 9" descr="media"/>
          <p:cNvPicPr>
            <a:picLocks noChangeAspect="1" noChangeArrowheads="1"/>
          </p:cNvPicPr>
          <p:nvPr/>
        </p:nvPicPr>
        <p:blipFill>
          <a:blip r:embed="rId3" cstate="print"/>
          <a:srcRect/>
          <a:stretch>
            <a:fillRect/>
          </a:stretch>
        </p:blipFill>
        <p:spPr bwMode="auto">
          <a:xfrm>
            <a:off x="7077075" y="4151313"/>
            <a:ext cx="633413" cy="800100"/>
          </a:xfrm>
          <a:prstGeom prst="rect">
            <a:avLst/>
          </a:prstGeom>
          <a:noFill/>
        </p:spPr>
      </p:pic>
      <p:sp>
        <p:nvSpPr>
          <p:cNvPr id="442378" name="AutoShape 10"/>
          <p:cNvSpPr>
            <a:spLocks noChangeArrowheads="1"/>
          </p:cNvSpPr>
          <p:nvPr/>
        </p:nvSpPr>
        <p:spPr bwMode="auto">
          <a:xfrm>
            <a:off x="6205538" y="4513263"/>
            <a:ext cx="849312" cy="400050"/>
          </a:xfrm>
          <a:prstGeom prst="rightArrow">
            <a:avLst>
              <a:gd name="adj1" fmla="val 41667"/>
              <a:gd name="adj2" fmla="val 31452"/>
            </a:avLst>
          </a:prstGeom>
          <a:solidFill>
            <a:schemeClr val="accent1"/>
          </a:solidFill>
          <a:ln w="9525">
            <a:noFill/>
            <a:miter lim="800000"/>
            <a:headEnd/>
            <a:tailEnd/>
          </a:ln>
          <a:effectLst/>
        </p:spPr>
        <p:txBody>
          <a:bodyPr wrap="none" lIns="0" tIns="0" rIns="0" bIns="0" anchor="ctr"/>
          <a:lstStyle/>
          <a:p>
            <a:endParaRPr lang="en-US"/>
          </a:p>
        </p:txBody>
      </p:sp>
      <p:pic>
        <p:nvPicPr>
          <p:cNvPr id="442379" name="Picture 11" descr="governm"/>
          <p:cNvPicPr>
            <a:picLocks noChangeAspect="1" noChangeArrowheads="1"/>
          </p:cNvPicPr>
          <p:nvPr/>
        </p:nvPicPr>
        <p:blipFill>
          <a:blip r:embed="rId4" cstate="print"/>
          <a:srcRect/>
          <a:stretch>
            <a:fillRect/>
          </a:stretch>
        </p:blipFill>
        <p:spPr bwMode="auto">
          <a:xfrm>
            <a:off x="7491413" y="3275013"/>
            <a:ext cx="738187" cy="800100"/>
          </a:xfrm>
          <a:prstGeom prst="rect">
            <a:avLst/>
          </a:prstGeom>
          <a:noFill/>
        </p:spPr>
      </p:pic>
      <p:pic>
        <p:nvPicPr>
          <p:cNvPr id="442380" name="Picture 12" descr="bull"/>
          <p:cNvPicPr>
            <a:picLocks noChangeAspect="1" noChangeArrowheads="1"/>
          </p:cNvPicPr>
          <p:nvPr/>
        </p:nvPicPr>
        <p:blipFill>
          <a:blip r:embed="rId5" cstate="print"/>
          <a:srcRect/>
          <a:stretch>
            <a:fillRect/>
          </a:stretch>
        </p:blipFill>
        <p:spPr bwMode="auto">
          <a:xfrm>
            <a:off x="7083425" y="2444750"/>
            <a:ext cx="633413" cy="685800"/>
          </a:xfrm>
          <a:prstGeom prst="rect">
            <a:avLst/>
          </a:prstGeom>
          <a:noFill/>
        </p:spPr>
      </p:pic>
      <p:pic>
        <p:nvPicPr>
          <p:cNvPr id="442381" name="Picture 13" descr="Analysts"/>
          <p:cNvPicPr>
            <a:picLocks noChangeAspect="1" noChangeArrowheads="1"/>
          </p:cNvPicPr>
          <p:nvPr/>
        </p:nvPicPr>
        <p:blipFill>
          <a:blip r:embed="rId6" cstate="print"/>
          <a:srcRect/>
          <a:stretch>
            <a:fillRect/>
          </a:stretch>
        </p:blipFill>
        <p:spPr bwMode="auto">
          <a:xfrm>
            <a:off x="6646863" y="4913313"/>
            <a:ext cx="527050" cy="723900"/>
          </a:xfrm>
          <a:prstGeom prst="rect">
            <a:avLst/>
          </a:prstGeom>
          <a:noFill/>
        </p:spPr>
      </p:pic>
      <p:pic>
        <p:nvPicPr>
          <p:cNvPr id="442382" name="Picture 14" descr="bank"/>
          <p:cNvPicPr>
            <a:picLocks noChangeAspect="1" noChangeArrowheads="1"/>
          </p:cNvPicPr>
          <p:nvPr/>
        </p:nvPicPr>
        <p:blipFill>
          <a:blip r:embed="rId7" cstate="print"/>
          <a:srcRect/>
          <a:stretch>
            <a:fillRect/>
          </a:stretch>
        </p:blipFill>
        <p:spPr bwMode="auto">
          <a:xfrm>
            <a:off x="6577013" y="1828800"/>
            <a:ext cx="561975" cy="685800"/>
          </a:xfrm>
          <a:prstGeom prst="rect">
            <a:avLst/>
          </a:prstGeom>
          <a:noFill/>
        </p:spPr>
      </p:pic>
      <p:sp>
        <p:nvSpPr>
          <p:cNvPr id="442383" name="AutoShape 15"/>
          <p:cNvSpPr>
            <a:spLocks noChangeArrowheads="1"/>
          </p:cNvSpPr>
          <p:nvPr/>
        </p:nvSpPr>
        <p:spPr bwMode="auto">
          <a:xfrm>
            <a:off x="6391275" y="3484563"/>
            <a:ext cx="1135063" cy="333375"/>
          </a:xfrm>
          <a:prstGeom prst="rightArrow">
            <a:avLst>
              <a:gd name="adj1" fmla="val 36194"/>
              <a:gd name="adj2" fmla="val 57629"/>
            </a:avLst>
          </a:prstGeom>
          <a:solidFill>
            <a:schemeClr val="accent1"/>
          </a:solidFill>
          <a:ln w="9525">
            <a:noFill/>
            <a:miter lim="800000"/>
            <a:headEnd/>
            <a:tailEnd/>
          </a:ln>
          <a:effectLst/>
        </p:spPr>
        <p:txBody>
          <a:bodyPr wrap="none" lIns="0" tIns="0" rIns="0" bIns="0" anchor="ctr"/>
          <a:lstStyle/>
          <a:p>
            <a:endParaRPr lang="en-US"/>
          </a:p>
        </p:txBody>
      </p:sp>
      <p:sp>
        <p:nvSpPr>
          <p:cNvPr id="442384" name="AutoShape 16"/>
          <p:cNvSpPr>
            <a:spLocks noChangeArrowheads="1"/>
          </p:cNvSpPr>
          <p:nvPr/>
        </p:nvSpPr>
        <p:spPr bwMode="auto">
          <a:xfrm>
            <a:off x="6157913" y="2451100"/>
            <a:ext cx="896937" cy="404813"/>
          </a:xfrm>
          <a:prstGeom prst="rightArrow">
            <a:avLst>
              <a:gd name="adj1" fmla="val 41667"/>
              <a:gd name="adj2" fmla="val 32825"/>
            </a:avLst>
          </a:prstGeom>
          <a:solidFill>
            <a:schemeClr val="accent1"/>
          </a:solidFill>
          <a:ln w="9525">
            <a:noFill/>
            <a:miter lim="800000"/>
            <a:headEnd/>
            <a:tailEnd/>
          </a:ln>
          <a:effectLst/>
        </p:spPr>
        <p:txBody>
          <a:bodyPr wrap="none" lIns="0" tIns="0" rIns="0" bIns="0" anchor="ctr"/>
          <a:lstStyle/>
          <a:p>
            <a:endParaRPr lang="en-US"/>
          </a:p>
        </p:txBody>
      </p:sp>
      <p:sp>
        <p:nvSpPr>
          <p:cNvPr id="442385" name="Rectangle 17"/>
          <p:cNvSpPr>
            <a:spLocks noChangeArrowheads="1"/>
          </p:cNvSpPr>
          <p:nvPr/>
        </p:nvSpPr>
        <p:spPr bwMode="auto">
          <a:xfrm rot="-1997797">
            <a:off x="4502150" y="3101975"/>
            <a:ext cx="1846263" cy="147638"/>
          </a:xfrm>
          <a:prstGeom prst="rect">
            <a:avLst/>
          </a:prstGeom>
          <a:solidFill>
            <a:schemeClr val="accent1"/>
          </a:solidFill>
          <a:ln w="28575">
            <a:noFill/>
            <a:miter lim="800000"/>
            <a:headEnd/>
            <a:tailEnd/>
          </a:ln>
          <a:effectLst/>
        </p:spPr>
        <p:txBody>
          <a:bodyPr wrap="none" lIns="0" tIns="0" rIns="0" bIns="0" anchor="ctr"/>
          <a:lstStyle/>
          <a:p>
            <a:endParaRPr lang="en-US"/>
          </a:p>
        </p:txBody>
      </p:sp>
      <p:sp>
        <p:nvSpPr>
          <p:cNvPr id="442386" name="Rectangle 18"/>
          <p:cNvSpPr>
            <a:spLocks noChangeArrowheads="1"/>
          </p:cNvSpPr>
          <p:nvPr/>
        </p:nvSpPr>
        <p:spPr bwMode="auto">
          <a:xfrm rot="1997797" flipV="1">
            <a:off x="4568825" y="4121150"/>
            <a:ext cx="1828800" cy="152400"/>
          </a:xfrm>
          <a:prstGeom prst="rect">
            <a:avLst/>
          </a:prstGeom>
          <a:solidFill>
            <a:schemeClr val="accent1"/>
          </a:solidFill>
          <a:ln w="28575">
            <a:noFill/>
            <a:miter lim="800000"/>
            <a:headEnd/>
            <a:tailEnd/>
          </a:ln>
          <a:effectLst/>
        </p:spPr>
        <p:txBody>
          <a:bodyPr wrap="none" lIns="0" tIns="0" rIns="0" bIns="0" anchor="ctr"/>
          <a:lstStyle/>
          <a:p>
            <a:endParaRPr lang="en-US"/>
          </a:p>
        </p:txBody>
      </p:sp>
      <p:sp>
        <p:nvSpPr>
          <p:cNvPr id="442387" name="Rectangle 19"/>
          <p:cNvSpPr>
            <a:spLocks noChangeArrowheads="1"/>
          </p:cNvSpPr>
          <p:nvPr/>
        </p:nvSpPr>
        <p:spPr bwMode="auto">
          <a:xfrm rot="-3665740">
            <a:off x="4155282" y="2793206"/>
            <a:ext cx="1817688" cy="142875"/>
          </a:xfrm>
          <a:prstGeom prst="rect">
            <a:avLst/>
          </a:prstGeom>
          <a:solidFill>
            <a:schemeClr val="accent1"/>
          </a:solidFill>
          <a:ln w="28575">
            <a:noFill/>
            <a:miter lim="800000"/>
            <a:headEnd/>
            <a:tailEnd/>
          </a:ln>
          <a:effectLst/>
        </p:spPr>
        <p:txBody>
          <a:bodyPr wrap="none" lIns="0" tIns="0" rIns="0" bIns="0" anchor="ctr"/>
          <a:lstStyle/>
          <a:p>
            <a:endParaRPr lang="en-US"/>
          </a:p>
        </p:txBody>
      </p:sp>
      <p:sp>
        <p:nvSpPr>
          <p:cNvPr id="442388" name="AutoShape 20"/>
          <p:cNvSpPr>
            <a:spLocks noChangeArrowheads="1"/>
          </p:cNvSpPr>
          <p:nvPr/>
        </p:nvSpPr>
        <p:spPr bwMode="auto">
          <a:xfrm>
            <a:off x="5405438" y="5073650"/>
            <a:ext cx="1182687" cy="350838"/>
          </a:xfrm>
          <a:prstGeom prst="rightArrow">
            <a:avLst>
              <a:gd name="adj1" fmla="val 46667"/>
              <a:gd name="adj2" fmla="val 82356"/>
            </a:avLst>
          </a:prstGeom>
          <a:solidFill>
            <a:schemeClr val="accent1"/>
          </a:solidFill>
          <a:ln w="9525">
            <a:noFill/>
            <a:miter lim="800000"/>
            <a:headEnd/>
            <a:tailEnd/>
          </a:ln>
          <a:effectLst/>
        </p:spPr>
        <p:txBody>
          <a:bodyPr wrap="none" lIns="0" tIns="0" rIns="0" bIns="0" anchor="ctr"/>
          <a:lstStyle/>
          <a:p>
            <a:endParaRPr lang="en-US"/>
          </a:p>
        </p:txBody>
      </p:sp>
      <p:sp>
        <p:nvSpPr>
          <p:cNvPr id="442389" name="Rectangle 21"/>
          <p:cNvSpPr>
            <a:spLocks noChangeArrowheads="1"/>
          </p:cNvSpPr>
          <p:nvPr/>
        </p:nvSpPr>
        <p:spPr bwMode="auto">
          <a:xfrm rot="3665740" flipV="1">
            <a:off x="4075113" y="4362450"/>
            <a:ext cx="1936750" cy="158750"/>
          </a:xfrm>
          <a:prstGeom prst="rect">
            <a:avLst/>
          </a:prstGeom>
          <a:solidFill>
            <a:schemeClr val="accent1"/>
          </a:solidFill>
          <a:ln w="28575">
            <a:noFill/>
            <a:miter lim="800000"/>
            <a:headEnd/>
            <a:tailEnd/>
          </a:ln>
          <a:effectLst/>
        </p:spPr>
        <p:txBody>
          <a:bodyPr wrap="none" lIns="0" tIns="0" rIns="0" bIns="0" anchor="ctr"/>
          <a:lstStyle/>
          <a:p>
            <a:endParaRPr lang="en-US"/>
          </a:p>
        </p:txBody>
      </p:sp>
      <p:sp>
        <p:nvSpPr>
          <p:cNvPr id="442390" name="AutoShape 22"/>
          <p:cNvSpPr>
            <a:spLocks noChangeArrowheads="1"/>
          </p:cNvSpPr>
          <p:nvPr/>
        </p:nvSpPr>
        <p:spPr bwMode="auto">
          <a:xfrm>
            <a:off x="5402263" y="1938338"/>
            <a:ext cx="1190625" cy="350837"/>
          </a:xfrm>
          <a:prstGeom prst="rightArrow">
            <a:avLst>
              <a:gd name="adj1" fmla="val 46667"/>
              <a:gd name="adj2" fmla="val 82909"/>
            </a:avLst>
          </a:prstGeom>
          <a:solidFill>
            <a:schemeClr val="accent1"/>
          </a:solidFill>
          <a:ln w="9525">
            <a:noFill/>
            <a:miter lim="800000"/>
            <a:headEnd/>
            <a:tailEnd/>
          </a:ln>
          <a:effectLst/>
        </p:spPr>
        <p:txBody>
          <a:bodyPr wrap="none" lIns="0" tIns="0" rIns="0" bIns="0" anchor="ctr"/>
          <a:lstStyle/>
          <a:p>
            <a:endParaRPr lang="en-US"/>
          </a:p>
        </p:txBody>
      </p:sp>
      <p:sp>
        <p:nvSpPr>
          <p:cNvPr id="442391" name="Rectangle 23"/>
          <p:cNvSpPr>
            <a:spLocks noChangeArrowheads="1"/>
          </p:cNvSpPr>
          <p:nvPr/>
        </p:nvSpPr>
        <p:spPr bwMode="auto">
          <a:xfrm>
            <a:off x="1338263" y="2284413"/>
            <a:ext cx="350837" cy="381000"/>
          </a:xfrm>
          <a:prstGeom prst="rect">
            <a:avLst/>
          </a:prstGeom>
          <a:noFill/>
          <a:ln w="9525">
            <a:noFill/>
            <a:miter lim="800000"/>
            <a:headEnd/>
            <a:tailEnd/>
          </a:ln>
          <a:effectLst/>
        </p:spPr>
        <p:txBody>
          <a:bodyPr wrap="none" lIns="0" tIns="0" rIns="0" bIns="0" anchor="ctr"/>
          <a:lstStyle/>
          <a:p>
            <a:endParaRPr lang="en-US"/>
          </a:p>
        </p:txBody>
      </p:sp>
      <p:sp>
        <p:nvSpPr>
          <p:cNvPr id="442392" name="Rectangle 24"/>
          <p:cNvSpPr>
            <a:spLocks noChangeArrowheads="1"/>
          </p:cNvSpPr>
          <p:nvPr/>
        </p:nvSpPr>
        <p:spPr bwMode="auto">
          <a:xfrm>
            <a:off x="1338263" y="2741613"/>
            <a:ext cx="350837" cy="381000"/>
          </a:xfrm>
          <a:prstGeom prst="rect">
            <a:avLst/>
          </a:prstGeom>
          <a:noFill/>
          <a:ln w="9525">
            <a:noFill/>
            <a:miter lim="800000"/>
            <a:headEnd/>
            <a:tailEnd/>
          </a:ln>
          <a:effectLst/>
        </p:spPr>
        <p:txBody>
          <a:bodyPr wrap="none" lIns="0" tIns="0" rIns="0" bIns="0" anchor="ctr"/>
          <a:lstStyle/>
          <a:p>
            <a:endParaRPr lang="en-US"/>
          </a:p>
        </p:txBody>
      </p:sp>
      <p:sp>
        <p:nvSpPr>
          <p:cNvPr id="442393" name="Rectangle 25"/>
          <p:cNvSpPr>
            <a:spLocks noChangeArrowheads="1"/>
          </p:cNvSpPr>
          <p:nvPr/>
        </p:nvSpPr>
        <p:spPr bwMode="auto">
          <a:xfrm>
            <a:off x="1338263" y="3198813"/>
            <a:ext cx="350837" cy="381000"/>
          </a:xfrm>
          <a:prstGeom prst="rect">
            <a:avLst/>
          </a:prstGeom>
          <a:noFill/>
          <a:ln w="9525">
            <a:noFill/>
            <a:miter lim="800000"/>
            <a:headEnd/>
            <a:tailEnd/>
          </a:ln>
          <a:effectLst/>
        </p:spPr>
        <p:txBody>
          <a:bodyPr wrap="none" lIns="0" tIns="0" rIns="0" bIns="0" anchor="ctr"/>
          <a:lstStyle/>
          <a:p>
            <a:endParaRPr lang="en-US"/>
          </a:p>
        </p:txBody>
      </p:sp>
      <p:sp>
        <p:nvSpPr>
          <p:cNvPr id="442394" name="Rectangle 26"/>
          <p:cNvSpPr>
            <a:spLocks noChangeArrowheads="1"/>
          </p:cNvSpPr>
          <p:nvPr/>
        </p:nvSpPr>
        <p:spPr bwMode="auto">
          <a:xfrm>
            <a:off x="1338263" y="3656013"/>
            <a:ext cx="350837" cy="381000"/>
          </a:xfrm>
          <a:prstGeom prst="rect">
            <a:avLst/>
          </a:prstGeom>
          <a:noFill/>
          <a:ln w="9525">
            <a:noFill/>
            <a:miter lim="800000"/>
            <a:headEnd/>
            <a:tailEnd/>
          </a:ln>
          <a:effectLst/>
        </p:spPr>
        <p:txBody>
          <a:bodyPr wrap="none" lIns="0" tIns="0" rIns="0" bIns="0" anchor="ctr"/>
          <a:lstStyle/>
          <a:p>
            <a:endParaRPr lang="en-US"/>
          </a:p>
        </p:txBody>
      </p:sp>
      <p:sp>
        <p:nvSpPr>
          <p:cNvPr id="442395" name="Rectangle 27"/>
          <p:cNvSpPr>
            <a:spLocks noChangeArrowheads="1"/>
          </p:cNvSpPr>
          <p:nvPr/>
        </p:nvSpPr>
        <p:spPr bwMode="auto">
          <a:xfrm>
            <a:off x="1338263" y="4113213"/>
            <a:ext cx="350837" cy="381000"/>
          </a:xfrm>
          <a:prstGeom prst="rect">
            <a:avLst/>
          </a:prstGeom>
          <a:noFill/>
          <a:ln w="9525">
            <a:noFill/>
            <a:miter lim="800000"/>
            <a:headEnd/>
            <a:tailEnd/>
          </a:ln>
          <a:effectLst/>
        </p:spPr>
        <p:txBody>
          <a:bodyPr wrap="none" lIns="0" tIns="0" rIns="0" bIns="0" anchor="ctr"/>
          <a:lstStyle/>
          <a:p>
            <a:endParaRPr lang="en-US"/>
          </a:p>
        </p:txBody>
      </p:sp>
      <p:pic>
        <p:nvPicPr>
          <p:cNvPr id="442396" name="Picture 28" descr="j0240717"/>
          <p:cNvPicPr>
            <a:picLocks noChangeAspect="1" noChangeArrowheads="1"/>
          </p:cNvPicPr>
          <p:nvPr/>
        </p:nvPicPr>
        <p:blipFill>
          <a:blip r:embed="rId8" cstate="print"/>
          <a:srcRect/>
          <a:stretch>
            <a:fillRect/>
          </a:stretch>
        </p:blipFill>
        <p:spPr bwMode="auto">
          <a:xfrm>
            <a:off x="844550" y="3124200"/>
            <a:ext cx="1684338" cy="1192213"/>
          </a:xfrm>
          <a:prstGeom prst="rect">
            <a:avLst/>
          </a:prstGeom>
          <a:noFill/>
        </p:spPr>
      </p:pic>
    </p:spTree>
  </p:cSld>
  <p:clrMapOvr>
    <a:masterClrMapping/>
  </p:clrMapOvr>
  <p:transition>
    <p:wip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2786" name="Picture 2"/>
          <p:cNvPicPr>
            <a:picLocks noChangeAspect="1" noChangeArrowheads="1"/>
          </p:cNvPicPr>
          <p:nvPr/>
        </p:nvPicPr>
        <p:blipFill>
          <a:blip r:embed="rId2" cstate="print"/>
          <a:srcRect/>
          <a:stretch>
            <a:fillRect/>
          </a:stretch>
        </p:blipFill>
        <p:spPr bwMode="auto">
          <a:xfrm>
            <a:off x="142875" y="0"/>
            <a:ext cx="8901113" cy="6850063"/>
          </a:xfrm>
          <a:prstGeom prst="rect">
            <a:avLst/>
          </a:prstGeom>
          <a:noFill/>
          <a:ln w="9525">
            <a:noFill/>
            <a:miter lim="800000"/>
            <a:headEnd/>
            <a:tailEnd/>
          </a:ln>
          <a:effectLst/>
        </p:spPr>
      </p:pic>
      <p:pic>
        <p:nvPicPr>
          <p:cNvPr id="502787" name="Picture 3"/>
          <p:cNvPicPr>
            <a:picLocks noChangeAspect="1" noChangeArrowheads="1"/>
          </p:cNvPicPr>
          <p:nvPr/>
        </p:nvPicPr>
        <p:blipFill>
          <a:blip r:embed="rId3" cstate="print"/>
          <a:srcRect/>
          <a:stretch>
            <a:fillRect/>
          </a:stretch>
        </p:blipFill>
        <p:spPr bwMode="auto">
          <a:xfrm>
            <a:off x="0" y="0"/>
            <a:ext cx="7981950" cy="5667375"/>
          </a:xfrm>
          <a:prstGeom prst="rect">
            <a:avLst/>
          </a:prstGeom>
          <a:noFill/>
          <a:ln w="9525">
            <a:noFill/>
            <a:miter lim="800000"/>
            <a:headEnd/>
            <a:tailEnd/>
          </a:ln>
          <a:effectLst/>
        </p:spPr>
      </p:pic>
      <p:pic>
        <p:nvPicPr>
          <p:cNvPr id="502788" name="Picture 4" descr="kosdaq_logo"/>
          <p:cNvPicPr>
            <a:picLocks noChangeAspect="1" noChangeArrowheads="1"/>
          </p:cNvPicPr>
          <p:nvPr/>
        </p:nvPicPr>
        <p:blipFill>
          <a:blip r:embed="rId4" cstate="print"/>
          <a:srcRect/>
          <a:stretch>
            <a:fillRect/>
          </a:stretch>
        </p:blipFill>
        <p:spPr bwMode="auto">
          <a:xfrm>
            <a:off x="6172200" y="6130925"/>
            <a:ext cx="2971800" cy="727075"/>
          </a:xfrm>
          <a:prstGeom prst="rect">
            <a:avLst/>
          </a:prstGeom>
          <a:noFill/>
        </p:spPr>
      </p:pic>
    </p:spTree>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p:cNvSpPr>
            <a:spLocks noGrp="1" noChangeArrowheads="1"/>
          </p:cNvSpPr>
          <p:nvPr>
            <p:ph type="title"/>
          </p:nvPr>
        </p:nvSpPr>
        <p:spPr/>
        <p:txBody>
          <a:bodyPr/>
          <a:lstStyle/>
          <a:p>
            <a:r>
              <a:rPr lang="en-US"/>
              <a:t>Home Worksheet</a:t>
            </a:r>
          </a:p>
        </p:txBody>
      </p:sp>
      <p:pic>
        <p:nvPicPr>
          <p:cNvPr id="467971" name="Picture 3"/>
          <p:cNvPicPr>
            <a:picLocks noChangeAspect="1" noChangeArrowheads="1"/>
          </p:cNvPicPr>
          <p:nvPr/>
        </p:nvPicPr>
        <p:blipFill>
          <a:blip r:embed="rId2" cstate="print"/>
          <a:srcRect/>
          <a:stretch>
            <a:fillRect/>
          </a:stretch>
        </p:blipFill>
        <p:spPr bwMode="auto">
          <a:xfrm>
            <a:off x="0" y="231775"/>
            <a:ext cx="9144000" cy="6626225"/>
          </a:xfrm>
          <a:prstGeom prst="rect">
            <a:avLst/>
          </a:prstGeom>
          <a:noFill/>
          <a:ln w="9525">
            <a:noFill/>
            <a:miter lim="800000"/>
            <a:headEnd/>
            <a:tailEnd/>
          </a:ln>
          <a:effectLst/>
        </p:spPr>
      </p:pic>
      <p:sp>
        <p:nvSpPr>
          <p:cNvPr id="467972" name="WordArt 4"/>
          <p:cNvSpPr>
            <a:spLocks noChangeArrowheads="1" noChangeShapeType="1" noTextEdit="1"/>
          </p:cNvSpPr>
          <p:nvPr/>
        </p:nvSpPr>
        <p:spPr bwMode="auto">
          <a:xfrm>
            <a:off x="7315200" y="5410200"/>
            <a:ext cx="1828800" cy="1447800"/>
          </a:xfrm>
          <a:prstGeom prst="rect">
            <a:avLst/>
          </a:prstGeom>
        </p:spPr>
        <p:txBody>
          <a:bodyPr wrap="none" fromWordArt="1">
            <a:prstTxWarp prst="textSlantUp">
              <a:avLst>
                <a:gd name="adj" fmla="val 55556"/>
              </a:avLst>
            </a:prstTxWarp>
          </a:bodyPr>
          <a:lstStyle/>
          <a:p>
            <a:pPr algn="ctr"/>
            <a:r>
              <a:rPr lang="en-US" sz="3600" kern="10">
                <a:ln w="9525">
                  <a:noFill/>
                  <a:round/>
                  <a:headEnd/>
                  <a:tailEnd/>
                </a:ln>
                <a:solidFill>
                  <a:srgbClr val="0064BC"/>
                </a:solidFill>
                <a:latin typeface="Arial Black"/>
              </a:rPr>
              <a:t>Analysis</a:t>
            </a:r>
          </a:p>
        </p:txBody>
      </p:sp>
    </p:spTree>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lstStyle/>
          <a:p>
            <a:r>
              <a:rPr lang="en-US"/>
              <a:t>Web Service Data</a:t>
            </a:r>
          </a:p>
        </p:txBody>
      </p:sp>
      <p:pic>
        <p:nvPicPr>
          <p:cNvPr id="468995" name="Picture 3"/>
          <p:cNvPicPr>
            <a:picLocks noChangeAspect="1" noChangeArrowheads="1"/>
          </p:cNvPicPr>
          <p:nvPr/>
        </p:nvPicPr>
        <p:blipFill>
          <a:blip r:embed="rId2" cstate="print"/>
          <a:srcRect/>
          <a:stretch>
            <a:fillRect/>
          </a:stretch>
        </p:blipFill>
        <p:spPr bwMode="auto">
          <a:xfrm>
            <a:off x="0" y="231775"/>
            <a:ext cx="9144000" cy="6626225"/>
          </a:xfrm>
          <a:prstGeom prst="rect">
            <a:avLst/>
          </a:prstGeom>
          <a:noFill/>
          <a:ln w="9525">
            <a:noFill/>
            <a:miter lim="800000"/>
            <a:headEnd/>
            <a:tailEnd/>
          </a:ln>
          <a:effectLst/>
        </p:spPr>
      </p:pic>
      <p:sp>
        <p:nvSpPr>
          <p:cNvPr id="468996" name="WordArt 4"/>
          <p:cNvSpPr>
            <a:spLocks noChangeArrowheads="1" noChangeShapeType="1" noTextEdit="1"/>
          </p:cNvSpPr>
          <p:nvPr/>
        </p:nvSpPr>
        <p:spPr bwMode="auto">
          <a:xfrm>
            <a:off x="7315200" y="5410200"/>
            <a:ext cx="1828800" cy="1447800"/>
          </a:xfrm>
          <a:prstGeom prst="rect">
            <a:avLst/>
          </a:prstGeom>
        </p:spPr>
        <p:txBody>
          <a:bodyPr wrap="none" fromWordArt="1">
            <a:prstTxWarp prst="textSlantUp">
              <a:avLst>
                <a:gd name="adj" fmla="val 55556"/>
              </a:avLst>
            </a:prstTxWarp>
          </a:bodyPr>
          <a:lstStyle/>
          <a:p>
            <a:pPr algn="ctr"/>
            <a:r>
              <a:rPr lang="en-US" sz="3600" kern="10">
                <a:ln w="9525">
                  <a:noFill/>
                  <a:round/>
                  <a:headEnd/>
                  <a:tailEnd/>
                </a:ln>
                <a:solidFill>
                  <a:srgbClr val="0064BC"/>
                </a:solidFill>
                <a:latin typeface="Arial Black"/>
              </a:rPr>
              <a:t>Analysis</a:t>
            </a:r>
          </a:p>
        </p:txBody>
      </p:sp>
    </p:spTree>
  </p:cSld>
  <p:clrMapOvr>
    <a:masterClrMapping/>
  </p:clrMapOvr>
  <p:transition>
    <p:wip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2"/>
          <p:cNvSpPr>
            <a:spLocks noGrp="1" noChangeArrowheads="1"/>
          </p:cNvSpPr>
          <p:nvPr>
            <p:ph type="title"/>
          </p:nvPr>
        </p:nvSpPr>
        <p:spPr/>
        <p:txBody>
          <a:bodyPr/>
          <a:lstStyle/>
          <a:p>
            <a:r>
              <a:rPr lang="en-US"/>
              <a:t>Local/Web Service Data</a:t>
            </a:r>
          </a:p>
        </p:txBody>
      </p:sp>
      <p:pic>
        <p:nvPicPr>
          <p:cNvPr id="470019" name="Picture 3"/>
          <p:cNvPicPr>
            <a:picLocks noChangeAspect="1" noChangeArrowheads="1"/>
          </p:cNvPicPr>
          <p:nvPr/>
        </p:nvPicPr>
        <p:blipFill>
          <a:blip r:embed="rId2" cstate="print"/>
          <a:srcRect/>
          <a:stretch>
            <a:fillRect/>
          </a:stretch>
        </p:blipFill>
        <p:spPr bwMode="auto">
          <a:xfrm>
            <a:off x="0" y="231775"/>
            <a:ext cx="9144000" cy="6626225"/>
          </a:xfrm>
          <a:prstGeom prst="rect">
            <a:avLst/>
          </a:prstGeom>
          <a:noFill/>
          <a:ln w="9525">
            <a:noFill/>
            <a:miter lim="800000"/>
            <a:headEnd/>
            <a:tailEnd/>
          </a:ln>
          <a:effectLst/>
        </p:spPr>
      </p:pic>
      <p:sp>
        <p:nvSpPr>
          <p:cNvPr id="470020" name="WordArt 4"/>
          <p:cNvSpPr>
            <a:spLocks noChangeArrowheads="1" noChangeShapeType="1" noTextEdit="1"/>
          </p:cNvSpPr>
          <p:nvPr/>
        </p:nvSpPr>
        <p:spPr bwMode="auto">
          <a:xfrm>
            <a:off x="7315200" y="5410200"/>
            <a:ext cx="1828800" cy="1447800"/>
          </a:xfrm>
          <a:prstGeom prst="rect">
            <a:avLst/>
          </a:prstGeom>
        </p:spPr>
        <p:txBody>
          <a:bodyPr wrap="none" fromWordArt="1">
            <a:prstTxWarp prst="textSlantUp">
              <a:avLst>
                <a:gd name="adj" fmla="val 55556"/>
              </a:avLst>
            </a:prstTxWarp>
          </a:bodyPr>
          <a:lstStyle/>
          <a:p>
            <a:pPr algn="ctr"/>
            <a:r>
              <a:rPr lang="en-US" sz="3600" kern="10">
                <a:ln w="9525">
                  <a:noFill/>
                  <a:round/>
                  <a:headEnd/>
                  <a:tailEnd/>
                </a:ln>
                <a:solidFill>
                  <a:srgbClr val="0064BC"/>
                </a:solidFill>
                <a:latin typeface="Arial Black"/>
              </a:rPr>
              <a:t>Analysis</a:t>
            </a:r>
          </a:p>
        </p:txBody>
      </p:sp>
    </p:spTree>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p:cNvSpPr>
            <a:spLocks noGrp="1" noChangeArrowheads="1"/>
          </p:cNvSpPr>
          <p:nvPr>
            <p:ph type="title"/>
          </p:nvPr>
        </p:nvSpPr>
        <p:spPr/>
        <p:txBody>
          <a:bodyPr/>
          <a:lstStyle/>
          <a:p>
            <a:r>
              <a:rPr lang="en-US"/>
              <a:t>Manage Columns</a:t>
            </a:r>
          </a:p>
        </p:txBody>
      </p:sp>
      <p:pic>
        <p:nvPicPr>
          <p:cNvPr id="471043" name="Picture 3"/>
          <p:cNvPicPr>
            <a:picLocks noChangeAspect="1" noChangeArrowheads="1"/>
          </p:cNvPicPr>
          <p:nvPr/>
        </p:nvPicPr>
        <p:blipFill>
          <a:blip r:embed="rId2" cstate="print"/>
          <a:srcRect/>
          <a:stretch>
            <a:fillRect/>
          </a:stretch>
        </p:blipFill>
        <p:spPr bwMode="auto">
          <a:xfrm>
            <a:off x="0" y="231775"/>
            <a:ext cx="9144000" cy="6626225"/>
          </a:xfrm>
          <a:prstGeom prst="rect">
            <a:avLst/>
          </a:prstGeom>
          <a:noFill/>
          <a:ln w="9525">
            <a:noFill/>
            <a:miter lim="800000"/>
            <a:headEnd/>
            <a:tailEnd/>
          </a:ln>
          <a:effectLst/>
        </p:spPr>
      </p:pic>
      <p:sp>
        <p:nvSpPr>
          <p:cNvPr id="471044" name="WordArt 4"/>
          <p:cNvSpPr>
            <a:spLocks noChangeArrowheads="1" noChangeShapeType="1" noTextEdit="1"/>
          </p:cNvSpPr>
          <p:nvPr/>
        </p:nvSpPr>
        <p:spPr bwMode="auto">
          <a:xfrm>
            <a:off x="7315200" y="5410200"/>
            <a:ext cx="1828800" cy="1447800"/>
          </a:xfrm>
          <a:prstGeom prst="rect">
            <a:avLst/>
          </a:prstGeom>
        </p:spPr>
        <p:txBody>
          <a:bodyPr wrap="none" fromWordArt="1">
            <a:prstTxWarp prst="textSlantUp">
              <a:avLst>
                <a:gd name="adj" fmla="val 55556"/>
              </a:avLst>
            </a:prstTxWarp>
          </a:bodyPr>
          <a:lstStyle/>
          <a:p>
            <a:pPr algn="ctr"/>
            <a:r>
              <a:rPr lang="en-US" sz="3600" kern="10">
                <a:ln w="9525">
                  <a:noFill/>
                  <a:round/>
                  <a:headEnd/>
                  <a:tailEnd/>
                </a:ln>
                <a:solidFill>
                  <a:srgbClr val="0064BC"/>
                </a:solidFill>
                <a:latin typeface="Arial Black"/>
              </a:rPr>
              <a:t>Analysis</a:t>
            </a:r>
          </a:p>
        </p:txBody>
      </p:sp>
    </p:spTree>
  </p:cSld>
  <p:clrMapOvr>
    <a:masterClrMapping/>
  </p:clrMapOvr>
  <p:transition>
    <p:wip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Grp="1" noChangeArrowheads="1"/>
          </p:cNvSpPr>
          <p:nvPr>
            <p:ph type="title"/>
          </p:nvPr>
        </p:nvSpPr>
        <p:spPr/>
        <p:txBody>
          <a:bodyPr/>
          <a:lstStyle/>
          <a:p>
            <a:r>
              <a:rPr lang="en-US"/>
              <a:t>Charts/Graphs</a:t>
            </a:r>
          </a:p>
        </p:txBody>
      </p:sp>
      <p:pic>
        <p:nvPicPr>
          <p:cNvPr id="472067"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472068" name="WordArt 4"/>
          <p:cNvSpPr>
            <a:spLocks noChangeArrowheads="1" noChangeShapeType="1" noTextEdit="1"/>
          </p:cNvSpPr>
          <p:nvPr/>
        </p:nvSpPr>
        <p:spPr bwMode="auto">
          <a:xfrm>
            <a:off x="7315200" y="5410200"/>
            <a:ext cx="1828800" cy="1447800"/>
          </a:xfrm>
          <a:prstGeom prst="rect">
            <a:avLst/>
          </a:prstGeom>
        </p:spPr>
        <p:txBody>
          <a:bodyPr wrap="none" fromWordArt="1">
            <a:prstTxWarp prst="textSlantUp">
              <a:avLst>
                <a:gd name="adj" fmla="val 55556"/>
              </a:avLst>
            </a:prstTxWarp>
          </a:bodyPr>
          <a:lstStyle/>
          <a:p>
            <a:pPr algn="ctr"/>
            <a:r>
              <a:rPr lang="en-US" sz="3600" kern="10">
                <a:ln w="9525">
                  <a:noFill/>
                  <a:round/>
                  <a:headEnd/>
                  <a:tailEnd/>
                </a:ln>
                <a:solidFill>
                  <a:srgbClr val="0064BC"/>
                </a:solidFill>
                <a:latin typeface="Arial Black"/>
              </a:rPr>
              <a:t>Analysis</a:t>
            </a:r>
          </a:p>
        </p:txBody>
      </p:sp>
    </p:spTree>
  </p:cSld>
  <p:clrMapOvr>
    <a:masterClrMapping/>
  </p:clrMapOvr>
  <p:transition>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2"/>
          <p:cNvSpPr>
            <a:spLocks noGrp="1" noChangeArrowheads="1"/>
          </p:cNvSpPr>
          <p:nvPr>
            <p:ph type="title"/>
          </p:nvPr>
        </p:nvSpPr>
        <p:spPr/>
        <p:txBody>
          <a:bodyPr/>
          <a:lstStyle/>
          <a:p>
            <a:r>
              <a:rPr lang="en-US"/>
              <a:t>Financial Comparison</a:t>
            </a:r>
          </a:p>
        </p:txBody>
      </p:sp>
      <p:pic>
        <p:nvPicPr>
          <p:cNvPr id="473091" name="Picture 3"/>
          <p:cNvPicPr>
            <a:picLocks noChangeAspect="1" noChangeArrowheads="1"/>
          </p:cNvPicPr>
          <p:nvPr/>
        </p:nvPicPr>
        <p:blipFill>
          <a:blip r:embed="rId2" cstate="print"/>
          <a:srcRect/>
          <a:stretch>
            <a:fillRect/>
          </a:stretch>
        </p:blipFill>
        <p:spPr bwMode="auto">
          <a:xfrm>
            <a:off x="0" y="231775"/>
            <a:ext cx="9144000" cy="6626225"/>
          </a:xfrm>
          <a:prstGeom prst="rect">
            <a:avLst/>
          </a:prstGeom>
          <a:noFill/>
          <a:ln w="9525">
            <a:noFill/>
            <a:miter lim="800000"/>
            <a:headEnd/>
            <a:tailEnd/>
          </a:ln>
          <a:effectLst/>
        </p:spPr>
      </p:pic>
      <p:sp>
        <p:nvSpPr>
          <p:cNvPr id="473092" name="WordArt 4"/>
          <p:cNvSpPr>
            <a:spLocks noChangeArrowheads="1" noChangeShapeType="1" noTextEdit="1"/>
          </p:cNvSpPr>
          <p:nvPr/>
        </p:nvSpPr>
        <p:spPr bwMode="auto">
          <a:xfrm>
            <a:off x="7315200" y="5410200"/>
            <a:ext cx="1828800" cy="1447800"/>
          </a:xfrm>
          <a:prstGeom prst="rect">
            <a:avLst/>
          </a:prstGeom>
        </p:spPr>
        <p:txBody>
          <a:bodyPr wrap="none" fromWordArt="1">
            <a:prstTxWarp prst="textSlantUp">
              <a:avLst>
                <a:gd name="adj" fmla="val 55556"/>
              </a:avLst>
            </a:prstTxWarp>
          </a:bodyPr>
          <a:lstStyle/>
          <a:p>
            <a:pPr algn="ctr"/>
            <a:r>
              <a:rPr lang="en-US" sz="3600" kern="10">
                <a:ln w="9525">
                  <a:noFill/>
                  <a:round/>
                  <a:headEnd/>
                  <a:tailEnd/>
                </a:ln>
                <a:solidFill>
                  <a:srgbClr val="0064BC"/>
                </a:solidFill>
                <a:latin typeface="Arial Black"/>
              </a:rPr>
              <a:t>Analysis</a:t>
            </a:r>
          </a:p>
        </p:txBody>
      </p:sp>
    </p:spTree>
  </p:cSld>
  <p:clrMapOvr>
    <a:masterClrMapping/>
  </p:clrMapOvr>
  <p:transition>
    <p:wip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Grp="1" noChangeArrowheads="1"/>
          </p:cNvSpPr>
          <p:nvPr>
            <p:ph type="title"/>
          </p:nvPr>
        </p:nvSpPr>
        <p:spPr/>
        <p:txBody>
          <a:bodyPr/>
          <a:lstStyle/>
          <a:p>
            <a:r>
              <a:rPr lang="en-US"/>
              <a:t>Ratios</a:t>
            </a:r>
          </a:p>
        </p:txBody>
      </p:sp>
      <p:pic>
        <p:nvPicPr>
          <p:cNvPr id="474115"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474116" name="WordArt 4"/>
          <p:cNvSpPr>
            <a:spLocks noChangeArrowheads="1" noChangeShapeType="1" noTextEdit="1"/>
          </p:cNvSpPr>
          <p:nvPr/>
        </p:nvSpPr>
        <p:spPr bwMode="auto">
          <a:xfrm>
            <a:off x="7315200" y="5410200"/>
            <a:ext cx="1828800" cy="1447800"/>
          </a:xfrm>
          <a:prstGeom prst="rect">
            <a:avLst/>
          </a:prstGeom>
        </p:spPr>
        <p:txBody>
          <a:bodyPr wrap="none" fromWordArt="1">
            <a:prstTxWarp prst="textSlantUp">
              <a:avLst>
                <a:gd name="adj" fmla="val 55556"/>
              </a:avLst>
            </a:prstTxWarp>
          </a:bodyPr>
          <a:lstStyle/>
          <a:p>
            <a:pPr algn="ctr"/>
            <a:r>
              <a:rPr lang="en-US" sz="3600" kern="10">
                <a:ln w="9525">
                  <a:noFill/>
                  <a:round/>
                  <a:headEnd/>
                  <a:tailEnd/>
                </a:ln>
                <a:solidFill>
                  <a:srgbClr val="0064BC"/>
                </a:solidFill>
                <a:latin typeface="Arial Black"/>
              </a:rPr>
              <a:t>Analysis</a:t>
            </a:r>
          </a:p>
        </p:txBody>
      </p:sp>
    </p:spTree>
  </p:cSld>
  <p:clrMapOvr>
    <a:masterClrMapping/>
  </p:clrMapOvr>
  <p:transition>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5138" name="Picture 2"/>
          <p:cNvPicPr>
            <a:picLocks noChangeAspect="1" noChangeArrowheads="1"/>
          </p:cNvPicPr>
          <p:nvPr/>
        </p:nvPicPr>
        <p:blipFill>
          <a:blip r:embed="rId3" cstate="print"/>
          <a:srcRect l="11267" t="23366" r="7935" b="15269"/>
          <a:stretch>
            <a:fillRect/>
          </a:stretch>
        </p:blipFill>
        <p:spPr bwMode="auto">
          <a:xfrm>
            <a:off x="0" y="1143000"/>
            <a:ext cx="9144000" cy="5092700"/>
          </a:xfrm>
          <a:prstGeom prst="rect">
            <a:avLst/>
          </a:prstGeom>
          <a:noFill/>
          <a:ln w="9525">
            <a:noFill/>
            <a:miter lim="800000"/>
            <a:headEnd/>
            <a:tailEnd/>
          </a:ln>
          <a:effectLst/>
        </p:spPr>
      </p:pic>
      <p:sp>
        <p:nvSpPr>
          <p:cNvPr id="475139" name="Rectangle 3"/>
          <p:cNvSpPr>
            <a:spLocks noGrp="1" noChangeArrowheads="1"/>
          </p:cNvSpPr>
          <p:nvPr>
            <p:ph type="title"/>
          </p:nvPr>
        </p:nvSpPr>
        <p:spPr/>
        <p:txBody>
          <a:bodyPr/>
          <a:lstStyle/>
          <a:p>
            <a:r>
              <a:rPr lang="en-US"/>
              <a:t>MetaPraxis’ Empower 2000</a:t>
            </a:r>
          </a:p>
        </p:txBody>
      </p:sp>
    </p:spTree>
  </p:cSld>
  <p:clrMapOvr>
    <a:masterClrMapping/>
  </p:clrMapOvr>
  <p:transition>
    <p:wip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2"/>
          <p:cNvSpPr>
            <a:spLocks noGrp="1" noChangeArrowheads="1"/>
          </p:cNvSpPr>
          <p:nvPr>
            <p:ph type="title"/>
          </p:nvPr>
        </p:nvSpPr>
        <p:spPr/>
        <p:txBody>
          <a:bodyPr/>
          <a:lstStyle/>
          <a:p>
            <a:r>
              <a:rPr lang="en-US" sz="3200"/>
              <a:t>MetaPraxis’ EmPower 2000</a:t>
            </a:r>
            <a:br>
              <a:rPr lang="en-US" sz="3200"/>
            </a:br>
            <a:r>
              <a:rPr lang="en-US" sz="3200"/>
              <a:t>Variance Analysis</a:t>
            </a:r>
          </a:p>
        </p:txBody>
      </p:sp>
      <p:pic>
        <p:nvPicPr>
          <p:cNvPr id="477187" name="Picture 3"/>
          <p:cNvPicPr>
            <a:picLocks noChangeAspect="1" noChangeArrowheads="1"/>
          </p:cNvPicPr>
          <p:nvPr/>
        </p:nvPicPr>
        <p:blipFill>
          <a:blip r:embed="rId3" cstate="print"/>
          <a:srcRect l="4358" t="21988" b="8275"/>
          <a:stretch>
            <a:fillRect/>
          </a:stretch>
        </p:blipFill>
        <p:spPr bwMode="auto">
          <a:xfrm>
            <a:off x="0" y="1447800"/>
            <a:ext cx="9144000" cy="4938713"/>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4418" name="Picture 2" descr="media"/>
          <p:cNvPicPr>
            <a:picLocks noChangeAspect="1" noChangeArrowheads="1"/>
          </p:cNvPicPr>
          <p:nvPr/>
        </p:nvPicPr>
        <p:blipFill>
          <a:blip r:embed="rId3" cstate="print"/>
          <a:srcRect/>
          <a:stretch>
            <a:fillRect/>
          </a:stretch>
        </p:blipFill>
        <p:spPr bwMode="auto">
          <a:xfrm>
            <a:off x="7077075" y="4151313"/>
            <a:ext cx="633413" cy="800100"/>
          </a:xfrm>
          <a:prstGeom prst="rect">
            <a:avLst/>
          </a:prstGeom>
          <a:noFill/>
        </p:spPr>
      </p:pic>
      <p:sp>
        <p:nvSpPr>
          <p:cNvPr id="444419" name="AutoShape 3"/>
          <p:cNvSpPr>
            <a:spLocks noChangeArrowheads="1"/>
          </p:cNvSpPr>
          <p:nvPr/>
        </p:nvSpPr>
        <p:spPr bwMode="auto">
          <a:xfrm>
            <a:off x="6205538" y="4513263"/>
            <a:ext cx="849312" cy="400050"/>
          </a:xfrm>
          <a:prstGeom prst="rightArrow">
            <a:avLst>
              <a:gd name="adj1" fmla="val 41667"/>
              <a:gd name="adj2" fmla="val 31452"/>
            </a:avLst>
          </a:prstGeom>
          <a:solidFill>
            <a:schemeClr val="accent1"/>
          </a:solidFill>
          <a:ln w="9525">
            <a:noFill/>
            <a:miter lim="800000"/>
            <a:headEnd/>
            <a:tailEnd/>
          </a:ln>
          <a:effectLst/>
        </p:spPr>
        <p:txBody>
          <a:bodyPr wrap="none" lIns="0" tIns="0" rIns="0" bIns="0" anchor="ctr"/>
          <a:lstStyle/>
          <a:p>
            <a:endParaRPr lang="en-US"/>
          </a:p>
        </p:txBody>
      </p:sp>
      <p:pic>
        <p:nvPicPr>
          <p:cNvPr id="444420" name="Picture 4" descr="governm"/>
          <p:cNvPicPr>
            <a:picLocks noChangeAspect="1" noChangeArrowheads="1"/>
          </p:cNvPicPr>
          <p:nvPr/>
        </p:nvPicPr>
        <p:blipFill>
          <a:blip r:embed="rId4" cstate="print"/>
          <a:srcRect/>
          <a:stretch>
            <a:fillRect/>
          </a:stretch>
        </p:blipFill>
        <p:spPr bwMode="auto">
          <a:xfrm>
            <a:off x="7491413" y="3275013"/>
            <a:ext cx="738187" cy="800100"/>
          </a:xfrm>
          <a:prstGeom prst="rect">
            <a:avLst/>
          </a:prstGeom>
          <a:noFill/>
        </p:spPr>
      </p:pic>
      <p:pic>
        <p:nvPicPr>
          <p:cNvPr id="444421" name="Picture 5" descr="bull"/>
          <p:cNvPicPr>
            <a:picLocks noChangeAspect="1" noChangeArrowheads="1"/>
          </p:cNvPicPr>
          <p:nvPr/>
        </p:nvPicPr>
        <p:blipFill>
          <a:blip r:embed="rId5" cstate="print"/>
          <a:srcRect/>
          <a:stretch>
            <a:fillRect/>
          </a:stretch>
        </p:blipFill>
        <p:spPr bwMode="auto">
          <a:xfrm>
            <a:off x="7083425" y="2444750"/>
            <a:ext cx="633413" cy="685800"/>
          </a:xfrm>
          <a:prstGeom prst="rect">
            <a:avLst/>
          </a:prstGeom>
          <a:noFill/>
        </p:spPr>
      </p:pic>
      <p:pic>
        <p:nvPicPr>
          <p:cNvPr id="444422" name="Picture 6" descr="Analysts"/>
          <p:cNvPicPr>
            <a:picLocks noChangeAspect="1" noChangeArrowheads="1"/>
          </p:cNvPicPr>
          <p:nvPr/>
        </p:nvPicPr>
        <p:blipFill>
          <a:blip r:embed="rId6" cstate="print"/>
          <a:srcRect/>
          <a:stretch>
            <a:fillRect/>
          </a:stretch>
        </p:blipFill>
        <p:spPr bwMode="auto">
          <a:xfrm>
            <a:off x="6646863" y="4913313"/>
            <a:ext cx="527050" cy="723900"/>
          </a:xfrm>
          <a:prstGeom prst="rect">
            <a:avLst/>
          </a:prstGeom>
          <a:noFill/>
        </p:spPr>
      </p:pic>
      <p:sp>
        <p:nvSpPr>
          <p:cNvPr id="444423" name="Rectangle 7"/>
          <p:cNvSpPr>
            <a:spLocks noChangeArrowheads="1"/>
          </p:cNvSpPr>
          <p:nvPr/>
        </p:nvSpPr>
        <p:spPr bwMode="auto">
          <a:xfrm>
            <a:off x="2778125" y="3581400"/>
            <a:ext cx="4678363" cy="141288"/>
          </a:xfrm>
          <a:prstGeom prst="rect">
            <a:avLst/>
          </a:prstGeom>
          <a:solidFill>
            <a:schemeClr val="accent1"/>
          </a:solidFill>
          <a:ln w="28575">
            <a:noFill/>
            <a:miter lim="800000"/>
            <a:headEnd/>
            <a:tailEnd/>
          </a:ln>
          <a:effectLst/>
        </p:spPr>
        <p:txBody>
          <a:bodyPr wrap="none" lIns="0" tIns="0" rIns="0" bIns="0" anchor="ctr"/>
          <a:lstStyle/>
          <a:p>
            <a:endParaRPr lang="en-US"/>
          </a:p>
        </p:txBody>
      </p:sp>
      <p:pic>
        <p:nvPicPr>
          <p:cNvPr id="444424" name="Picture 8" descr="bank"/>
          <p:cNvPicPr>
            <a:picLocks noChangeAspect="1" noChangeArrowheads="1"/>
          </p:cNvPicPr>
          <p:nvPr/>
        </p:nvPicPr>
        <p:blipFill>
          <a:blip r:embed="rId7" cstate="print"/>
          <a:srcRect/>
          <a:stretch>
            <a:fillRect/>
          </a:stretch>
        </p:blipFill>
        <p:spPr bwMode="auto">
          <a:xfrm>
            <a:off x="6577013" y="1828800"/>
            <a:ext cx="561975" cy="685800"/>
          </a:xfrm>
          <a:prstGeom prst="rect">
            <a:avLst/>
          </a:prstGeom>
          <a:noFill/>
        </p:spPr>
      </p:pic>
      <p:sp>
        <p:nvSpPr>
          <p:cNvPr id="444425" name="AutoShape 9"/>
          <p:cNvSpPr>
            <a:spLocks noChangeArrowheads="1"/>
          </p:cNvSpPr>
          <p:nvPr/>
        </p:nvSpPr>
        <p:spPr bwMode="auto">
          <a:xfrm>
            <a:off x="6391275" y="3484563"/>
            <a:ext cx="1135063" cy="333375"/>
          </a:xfrm>
          <a:prstGeom prst="rightArrow">
            <a:avLst>
              <a:gd name="adj1" fmla="val 36194"/>
              <a:gd name="adj2" fmla="val 57629"/>
            </a:avLst>
          </a:prstGeom>
          <a:solidFill>
            <a:schemeClr val="accent1"/>
          </a:solidFill>
          <a:ln w="9525">
            <a:noFill/>
            <a:miter lim="800000"/>
            <a:headEnd/>
            <a:tailEnd/>
          </a:ln>
          <a:effectLst/>
        </p:spPr>
        <p:txBody>
          <a:bodyPr wrap="none" lIns="0" tIns="0" rIns="0" bIns="0" anchor="ctr"/>
          <a:lstStyle/>
          <a:p>
            <a:endParaRPr lang="en-US"/>
          </a:p>
        </p:txBody>
      </p:sp>
      <p:sp>
        <p:nvSpPr>
          <p:cNvPr id="444426" name="AutoShape 10"/>
          <p:cNvSpPr>
            <a:spLocks noChangeArrowheads="1"/>
          </p:cNvSpPr>
          <p:nvPr/>
        </p:nvSpPr>
        <p:spPr bwMode="auto">
          <a:xfrm>
            <a:off x="6157913" y="2451100"/>
            <a:ext cx="896937" cy="404813"/>
          </a:xfrm>
          <a:prstGeom prst="rightArrow">
            <a:avLst>
              <a:gd name="adj1" fmla="val 41667"/>
              <a:gd name="adj2" fmla="val 32825"/>
            </a:avLst>
          </a:prstGeom>
          <a:solidFill>
            <a:schemeClr val="accent1"/>
          </a:solidFill>
          <a:ln w="9525">
            <a:noFill/>
            <a:miter lim="800000"/>
            <a:headEnd/>
            <a:tailEnd/>
          </a:ln>
          <a:effectLst/>
        </p:spPr>
        <p:txBody>
          <a:bodyPr wrap="none" lIns="0" tIns="0" rIns="0" bIns="0" anchor="ctr"/>
          <a:lstStyle/>
          <a:p>
            <a:endParaRPr lang="en-US"/>
          </a:p>
        </p:txBody>
      </p:sp>
      <p:sp>
        <p:nvSpPr>
          <p:cNvPr id="444427" name="Rectangle 11"/>
          <p:cNvSpPr>
            <a:spLocks noChangeArrowheads="1"/>
          </p:cNvSpPr>
          <p:nvPr/>
        </p:nvSpPr>
        <p:spPr bwMode="auto">
          <a:xfrm rot="-1997797">
            <a:off x="4502150" y="3101975"/>
            <a:ext cx="1846263" cy="147638"/>
          </a:xfrm>
          <a:prstGeom prst="rect">
            <a:avLst/>
          </a:prstGeom>
          <a:solidFill>
            <a:schemeClr val="accent1"/>
          </a:solidFill>
          <a:ln w="28575">
            <a:noFill/>
            <a:miter lim="800000"/>
            <a:headEnd/>
            <a:tailEnd/>
          </a:ln>
          <a:effectLst/>
        </p:spPr>
        <p:txBody>
          <a:bodyPr wrap="none" lIns="0" tIns="0" rIns="0" bIns="0" anchor="ctr"/>
          <a:lstStyle/>
          <a:p>
            <a:endParaRPr lang="en-US"/>
          </a:p>
        </p:txBody>
      </p:sp>
      <p:sp>
        <p:nvSpPr>
          <p:cNvPr id="444428" name="Rectangle 12"/>
          <p:cNvSpPr>
            <a:spLocks noChangeArrowheads="1"/>
          </p:cNvSpPr>
          <p:nvPr/>
        </p:nvSpPr>
        <p:spPr bwMode="auto">
          <a:xfrm rot="1997797" flipV="1">
            <a:off x="4621213" y="4132263"/>
            <a:ext cx="1798637" cy="150812"/>
          </a:xfrm>
          <a:prstGeom prst="rect">
            <a:avLst/>
          </a:prstGeom>
          <a:solidFill>
            <a:schemeClr val="accent1"/>
          </a:solidFill>
          <a:ln w="28575">
            <a:noFill/>
            <a:miter lim="800000"/>
            <a:headEnd/>
            <a:tailEnd/>
          </a:ln>
          <a:effectLst/>
        </p:spPr>
        <p:txBody>
          <a:bodyPr wrap="none" lIns="0" tIns="0" rIns="0" bIns="0" anchor="ctr"/>
          <a:lstStyle/>
          <a:p>
            <a:endParaRPr lang="en-US"/>
          </a:p>
        </p:txBody>
      </p:sp>
      <p:sp>
        <p:nvSpPr>
          <p:cNvPr id="444429" name="Rectangle 13"/>
          <p:cNvSpPr>
            <a:spLocks noChangeArrowheads="1"/>
          </p:cNvSpPr>
          <p:nvPr/>
        </p:nvSpPr>
        <p:spPr bwMode="auto">
          <a:xfrm rot="-3665740">
            <a:off x="4155282" y="2793206"/>
            <a:ext cx="1817688" cy="142875"/>
          </a:xfrm>
          <a:prstGeom prst="rect">
            <a:avLst/>
          </a:prstGeom>
          <a:solidFill>
            <a:schemeClr val="accent1"/>
          </a:solidFill>
          <a:ln w="28575">
            <a:noFill/>
            <a:miter lim="800000"/>
            <a:headEnd/>
            <a:tailEnd/>
          </a:ln>
          <a:effectLst/>
        </p:spPr>
        <p:txBody>
          <a:bodyPr wrap="none" lIns="0" tIns="0" rIns="0" bIns="0" anchor="ctr"/>
          <a:lstStyle/>
          <a:p>
            <a:endParaRPr lang="en-US"/>
          </a:p>
        </p:txBody>
      </p:sp>
      <p:sp>
        <p:nvSpPr>
          <p:cNvPr id="444430" name="AutoShape 14"/>
          <p:cNvSpPr>
            <a:spLocks noChangeArrowheads="1"/>
          </p:cNvSpPr>
          <p:nvPr/>
        </p:nvSpPr>
        <p:spPr bwMode="auto">
          <a:xfrm>
            <a:off x="5405438" y="5073650"/>
            <a:ext cx="1182687" cy="350838"/>
          </a:xfrm>
          <a:prstGeom prst="rightArrow">
            <a:avLst>
              <a:gd name="adj1" fmla="val 46667"/>
              <a:gd name="adj2" fmla="val 82356"/>
            </a:avLst>
          </a:prstGeom>
          <a:solidFill>
            <a:schemeClr val="accent1"/>
          </a:solidFill>
          <a:ln w="9525">
            <a:noFill/>
            <a:miter lim="800000"/>
            <a:headEnd/>
            <a:tailEnd/>
          </a:ln>
          <a:effectLst/>
        </p:spPr>
        <p:txBody>
          <a:bodyPr wrap="none" lIns="0" tIns="0" rIns="0" bIns="0" anchor="ctr"/>
          <a:lstStyle/>
          <a:p>
            <a:endParaRPr lang="en-US"/>
          </a:p>
        </p:txBody>
      </p:sp>
      <p:sp>
        <p:nvSpPr>
          <p:cNvPr id="444431" name="Rectangle 15"/>
          <p:cNvSpPr>
            <a:spLocks noChangeArrowheads="1"/>
          </p:cNvSpPr>
          <p:nvPr/>
        </p:nvSpPr>
        <p:spPr bwMode="auto">
          <a:xfrm rot="3665740" flipV="1">
            <a:off x="4075113" y="4362450"/>
            <a:ext cx="1936750" cy="158750"/>
          </a:xfrm>
          <a:prstGeom prst="rect">
            <a:avLst/>
          </a:prstGeom>
          <a:solidFill>
            <a:schemeClr val="accent1"/>
          </a:solidFill>
          <a:ln w="28575">
            <a:noFill/>
            <a:miter lim="800000"/>
            <a:headEnd/>
            <a:tailEnd/>
          </a:ln>
          <a:effectLst/>
        </p:spPr>
        <p:txBody>
          <a:bodyPr wrap="none" lIns="0" tIns="0" rIns="0" bIns="0" anchor="ctr"/>
          <a:lstStyle/>
          <a:p>
            <a:endParaRPr lang="en-US"/>
          </a:p>
        </p:txBody>
      </p:sp>
      <p:sp>
        <p:nvSpPr>
          <p:cNvPr id="444432" name="AutoShape 16"/>
          <p:cNvSpPr>
            <a:spLocks noChangeArrowheads="1"/>
          </p:cNvSpPr>
          <p:nvPr/>
        </p:nvSpPr>
        <p:spPr bwMode="auto">
          <a:xfrm>
            <a:off x="5402263" y="1938338"/>
            <a:ext cx="1190625" cy="350837"/>
          </a:xfrm>
          <a:prstGeom prst="rightArrow">
            <a:avLst>
              <a:gd name="adj1" fmla="val 46667"/>
              <a:gd name="adj2" fmla="val 82909"/>
            </a:avLst>
          </a:prstGeom>
          <a:solidFill>
            <a:schemeClr val="accent1"/>
          </a:solidFill>
          <a:ln w="9525">
            <a:noFill/>
            <a:miter lim="800000"/>
            <a:headEnd/>
            <a:tailEnd/>
          </a:ln>
          <a:effectLst/>
        </p:spPr>
        <p:txBody>
          <a:bodyPr wrap="none" lIns="0" tIns="0" rIns="0" bIns="0" anchor="ctr"/>
          <a:lstStyle/>
          <a:p>
            <a:endParaRPr lang="en-US"/>
          </a:p>
        </p:txBody>
      </p:sp>
      <p:sp>
        <p:nvSpPr>
          <p:cNvPr id="444433" name="Rectangle 17"/>
          <p:cNvSpPr>
            <a:spLocks noChangeArrowheads="1"/>
          </p:cNvSpPr>
          <p:nvPr/>
        </p:nvSpPr>
        <p:spPr bwMode="auto">
          <a:xfrm>
            <a:off x="1338263" y="2284413"/>
            <a:ext cx="350837" cy="381000"/>
          </a:xfrm>
          <a:prstGeom prst="rect">
            <a:avLst/>
          </a:prstGeom>
          <a:noFill/>
          <a:ln w="9525">
            <a:noFill/>
            <a:miter lim="800000"/>
            <a:headEnd/>
            <a:tailEnd/>
          </a:ln>
          <a:effectLst/>
        </p:spPr>
        <p:txBody>
          <a:bodyPr wrap="none" lIns="0" tIns="0" rIns="0" bIns="0" anchor="ctr"/>
          <a:lstStyle/>
          <a:p>
            <a:endParaRPr lang="en-US"/>
          </a:p>
        </p:txBody>
      </p:sp>
      <p:sp>
        <p:nvSpPr>
          <p:cNvPr id="444434" name="Rectangle 18"/>
          <p:cNvSpPr>
            <a:spLocks noChangeArrowheads="1"/>
          </p:cNvSpPr>
          <p:nvPr/>
        </p:nvSpPr>
        <p:spPr bwMode="auto">
          <a:xfrm>
            <a:off x="1338263" y="2741613"/>
            <a:ext cx="350837" cy="381000"/>
          </a:xfrm>
          <a:prstGeom prst="rect">
            <a:avLst/>
          </a:prstGeom>
          <a:noFill/>
          <a:ln w="9525">
            <a:noFill/>
            <a:miter lim="800000"/>
            <a:headEnd/>
            <a:tailEnd/>
          </a:ln>
          <a:effectLst/>
        </p:spPr>
        <p:txBody>
          <a:bodyPr wrap="none" lIns="0" tIns="0" rIns="0" bIns="0" anchor="ctr"/>
          <a:lstStyle/>
          <a:p>
            <a:endParaRPr lang="en-US"/>
          </a:p>
        </p:txBody>
      </p:sp>
      <p:sp>
        <p:nvSpPr>
          <p:cNvPr id="444435" name="Rectangle 19"/>
          <p:cNvSpPr>
            <a:spLocks noChangeArrowheads="1"/>
          </p:cNvSpPr>
          <p:nvPr/>
        </p:nvSpPr>
        <p:spPr bwMode="auto">
          <a:xfrm>
            <a:off x="1338263" y="3198813"/>
            <a:ext cx="350837" cy="381000"/>
          </a:xfrm>
          <a:prstGeom prst="rect">
            <a:avLst/>
          </a:prstGeom>
          <a:noFill/>
          <a:ln w="9525">
            <a:noFill/>
            <a:miter lim="800000"/>
            <a:headEnd/>
            <a:tailEnd/>
          </a:ln>
          <a:effectLst/>
        </p:spPr>
        <p:txBody>
          <a:bodyPr wrap="none" lIns="0" tIns="0" rIns="0" bIns="0" anchor="ctr"/>
          <a:lstStyle/>
          <a:p>
            <a:endParaRPr lang="en-US"/>
          </a:p>
        </p:txBody>
      </p:sp>
      <p:sp>
        <p:nvSpPr>
          <p:cNvPr id="444436" name="Rectangle 20"/>
          <p:cNvSpPr>
            <a:spLocks noChangeArrowheads="1"/>
          </p:cNvSpPr>
          <p:nvPr/>
        </p:nvSpPr>
        <p:spPr bwMode="auto">
          <a:xfrm>
            <a:off x="1338263" y="3656013"/>
            <a:ext cx="350837" cy="381000"/>
          </a:xfrm>
          <a:prstGeom prst="rect">
            <a:avLst/>
          </a:prstGeom>
          <a:noFill/>
          <a:ln w="9525">
            <a:noFill/>
            <a:miter lim="800000"/>
            <a:headEnd/>
            <a:tailEnd/>
          </a:ln>
          <a:effectLst/>
        </p:spPr>
        <p:txBody>
          <a:bodyPr wrap="none" lIns="0" tIns="0" rIns="0" bIns="0" anchor="ctr"/>
          <a:lstStyle/>
          <a:p>
            <a:endParaRPr lang="en-US"/>
          </a:p>
        </p:txBody>
      </p:sp>
      <p:sp>
        <p:nvSpPr>
          <p:cNvPr id="444437" name="Rectangle 21"/>
          <p:cNvSpPr>
            <a:spLocks noChangeArrowheads="1"/>
          </p:cNvSpPr>
          <p:nvPr/>
        </p:nvSpPr>
        <p:spPr bwMode="auto">
          <a:xfrm>
            <a:off x="1338263" y="4113213"/>
            <a:ext cx="350837" cy="381000"/>
          </a:xfrm>
          <a:prstGeom prst="rect">
            <a:avLst/>
          </a:prstGeom>
          <a:noFill/>
          <a:ln w="9525">
            <a:noFill/>
            <a:miter lim="800000"/>
            <a:headEnd/>
            <a:tailEnd/>
          </a:ln>
          <a:effectLst/>
        </p:spPr>
        <p:txBody>
          <a:bodyPr wrap="none" lIns="0" tIns="0" rIns="0" bIns="0" anchor="ctr"/>
          <a:lstStyle/>
          <a:p>
            <a:endParaRPr lang="en-US"/>
          </a:p>
        </p:txBody>
      </p:sp>
      <p:sp>
        <p:nvSpPr>
          <p:cNvPr id="444438" name="AutoShape 22"/>
          <p:cNvSpPr>
            <a:spLocks noChangeArrowheads="1"/>
          </p:cNvSpPr>
          <p:nvPr/>
        </p:nvSpPr>
        <p:spPr bwMode="auto">
          <a:xfrm>
            <a:off x="2322513" y="4479925"/>
            <a:ext cx="849312" cy="400050"/>
          </a:xfrm>
          <a:prstGeom prst="rightArrow">
            <a:avLst>
              <a:gd name="adj1" fmla="val 32537"/>
              <a:gd name="adj2" fmla="val 44367"/>
            </a:avLst>
          </a:prstGeom>
          <a:solidFill>
            <a:schemeClr val="accent1"/>
          </a:solidFill>
          <a:ln w="9525">
            <a:noFill/>
            <a:miter lim="800000"/>
            <a:headEnd/>
            <a:tailEnd/>
          </a:ln>
          <a:effectLst/>
        </p:spPr>
        <p:txBody>
          <a:bodyPr wrap="none" lIns="0" tIns="0" rIns="0" bIns="0" anchor="ctr"/>
          <a:lstStyle/>
          <a:p>
            <a:endParaRPr lang="en-US"/>
          </a:p>
        </p:txBody>
      </p:sp>
      <p:sp>
        <p:nvSpPr>
          <p:cNvPr id="444439" name="AutoShape 23"/>
          <p:cNvSpPr>
            <a:spLocks noChangeArrowheads="1"/>
          </p:cNvSpPr>
          <p:nvPr/>
        </p:nvSpPr>
        <p:spPr bwMode="auto">
          <a:xfrm>
            <a:off x="1795463" y="3451225"/>
            <a:ext cx="1133475" cy="333375"/>
          </a:xfrm>
          <a:prstGeom prst="rightArrow">
            <a:avLst>
              <a:gd name="adj1" fmla="val 46667"/>
              <a:gd name="adj2" fmla="val 83064"/>
            </a:avLst>
          </a:prstGeom>
          <a:solidFill>
            <a:schemeClr val="accent1"/>
          </a:solidFill>
          <a:ln w="9525">
            <a:noFill/>
            <a:miter lim="800000"/>
            <a:headEnd/>
            <a:tailEnd/>
          </a:ln>
          <a:effectLst/>
        </p:spPr>
        <p:txBody>
          <a:bodyPr wrap="none" lIns="0" tIns="0" rIns="0" bIns="0" anchor="ctr"/>
          <a:lstStyle/>
          <a:p>
            <a:endParaRPr lang="en-US"/>
          </a:p>
        </p:txBody>
      </p:sp>
      <p:sp>
        <p:nvSpPr>
          <p:cNvPr id="444440" name="AutoShape 24"/>
          <p:cNvSpPr>
            <a:spLocks noChangeArrowheads="1"/>
          </p:cNvSpPr>
          <p:nvPr/>
        </p:nvSpPr>
        <p:spPr bwMode="auto">
          <a:xfrm>
            <a:off x="2374900" y="2362200"/>
            <a:ext cx="896938" cy="404813"/>
          </a:xfrm>
          <a:prstGeom prst="rightArrow">
            <a:avLst>
              <a:gd name="adj1" fmla="val 51370"/>
              <a:gd name="adj2" fmla="val 41277"/>
            </a:avLst>
          </a:prstGeom>
          <a:solidFill>
            <a:schemeClr val="accent1"/>
          </a:solidFill>
          <a:ln w="9525">
            <a:noFill/>
            <a:miter lim="800000"/>
            <a:headEnd/>
            <a:tailEnd/>
          </a:ln>
          <a:effectLst/>
        </p:spPr>
        <p:txBody>
          <a:bodyPr wrap="none" lIns="0" tIns="0" rIns="0" bIns="0" anchor="ctr"/>
          <a:lstStyle/>
          <a:p>
            <a:endParaRPr lang="en-US"/>
          </a:p>
        </p:txBody>
      </p:sp>
      <p:sp>
        <p:nvSpPr>
          <p:cNvPr id="444441" name="Rectangle 25"/>
          <p:cNvSpPr>
            <a:spLocks noChangeArrowheads="1"/>
          </p:cNvSpPr>
          <p:nvPr/>
        </p:nvSpPr>
        <p:spPr bwMode="auto">
          <a:xfrm rot="1997797" flipH="1">
            <a:off x="3006725" y="3068638"/>
            <a:ext cx="1846263" cy="147637"/>
          </a:xfrm>
          <a:prstGeom prst="rect">
            <a:avLst/>
          </a:prstGeom>
          <a:solidFill>
            <a:schemeClr val="accent1"/>
          </a:solidFill>
          <a:ln w="28575">
            <a:noFill/>
            <a:miter lim="800000"/>
            <a:headEnd/>
            <a:tailEnd/>
          </a:ln>
          <a:effectLst/>
        </p:spPr>
        <p:txBody>
          <a:bodyPr wrap="none" lIns="0" tIns="0" rIns="0" bIns="0" anchor="ctr"/>
          <a:lstStyle/>
          <a:p>
            <a:endParaRPr lang="en-US"/>
          </a:p>
        </p:txBody>
      </p:sp>
      <p:sp>
        <p:nvSpPr>
          <p:cNvPr id="444442" name="Rectangle 26"/>
          <p:cNvSpPr>
            <a:spLocks noChangeArrowheads="1"/>
          </p:cNvSpPr>
          <p:nvPr/>
        </p:nvSpPr>
        <p:spPr bwMode="auto">
          <a:xfrm rot="-1997797" flipH="1" flipV="1">
            <a:off x="2935288" y="4098925"/>
            <a:ext cx="1798637" cy="150813"/>
          </a:xfrm>
          <a:prstGeom prst="rect">
            <a:avLst/>
          </a:prstGeom>
          <a:solidFill>
            <a:schemeClr val="accent1"/>
          </a:solidFill>
          <a:ln w="28575">
            <a:noFill/>
            <a:miter lim="800000"/>
            <a:headEnd/>
            <a:tailEnd/>
          </a:ln>
          <a:effectLst/>
        </p:spPr>
        <p:txBody>
          <a:bodyPr wrap="none" lIns="0" tIns="0" rIns="0" bIns="0" anchor="ctr"/>
          <a:lstStyle/>
          <a:p>
            <a:endParaRPr lang="en-US"/>
          </a:p>
        </p:txBody>
      </p:sp>
      <p:sp>
        <p:nvSpPr>
          <p:cNvPr id="444443" name="Rectangle 27"/>
          <p:cNvSpPr>
            <a:spLocks noChangeArrowheads="1"/>
          </p:cNvSpPr>
          <p:nvPr/>
        </p:nvSpPr>
        <p:spPr bwMode="auto">
          <a:xfrm rot="3665740" flipH="1">
            <a:off x="3382169" y="2759869"/>
            <a:ext cx="1817687" cy="142875"/>
          </a:xfrm>
          <a:prstGeom prst="rect">
            <a:avLst/>
          </a:prstGeom>
          <a:solidFill>
            <a:schemeClr val="accent1"/>
          </a:solidFill>
          <a:ln w="28575">
            <a:noFill/>
            <a:miter lim="800000"/>
            <a:headEnd/>
            <a:tailEnd/>
          </a:ln>
          <a:effectLst/>
        </p:spPr>
        <p:txBody>
          <a:bodyPr wrap="none" lIns="0" tIns="0" rIns="0" bIns="0" anchor="ctr"/>
          <a:lstStyle/>
          <a:p>
            <a:endParaRPr lang="en-US"/>
          </a:p>
        </p:txBody>
      </p:sp>
      <p:sp>
        <p:nvSpPr>
          <p:cNvPr id="444444" name="AutoShape 28"/>
          <p:cNvSpPr>
            <a:spLocks noChangeArrowheads="1"/>
          </p:cNvSpPr>
          <p:nvPr/>
        </p:nvSpPr>
        <p:spPr bwMode="auto">
          <a:xfrm>
            <a:off x="2898775" y="5040313"/>
            <a:ext cx="1182688" cy="350837"/>
          </a:xfrm>
          <a:prstGeom prst="rightArrow">
            <a:avLst>
              <a:gd name="adj1" fmla="val 46667"/>
              <a:gd name="adj2" fmla="val 82357"/>
            </a:avLst>
          </a:prstGeom>
          <a:solidFill>
            <a:schemeClr val="accent1"/>
          </a:solidFill>
          <a:ln w="9525">
            <a:noFill/>
            <a:miter lim="800000"/>
            <a:headEnd/>
            <a:tailEnd/>
          </a:ln>
          <a:effectLst/>
        </p:spPr>
        <p:txBody>
          <a:bodyPr wrap="none" lIns="0" tIns="0" rIns="0" bIns="0" anchor="ctr"/>
          <a:lstStyle/>
          <a:p>
            <a:endParaRPr lang="en-US"/>
          </a:p>
        </p:txBody>
      </p:sp>
      <p:sp>
        <p:nvSpPr>
          <p:cNvPr id="444445" name="Rectangle 29"/>
          <p:cNvSpPr>
            <a:spLocks noChangeArrowheads="1"/>
          </p:cNvSpPr>
          <p:nvPr/>
        </p:nvSpPr>
        <p:spPr bwMode="auto">
          <a:xfrm rot="-3665740" flipH="1" flipV="1">
            <a:off x="3343275" y="4329113"/>
            <a:ext cx="1936750" cy="158750"/>
          </a:xfrm>
          <a:prstGeom prst="rect">
            <a:avLst/>
          </a:prstGeom>
          <a:solidFill>
            <a:schemeClr val="accent1"/>
          </a:solidFill>
          <a:ln w="28575">
            <a:noFill/>
            <a:miter lim="800000"/>
            <a:headEnd/>
            <a:tailEnd/>
          </a:ln>
          <a:effectLst/>
        </p:spPr>
        <p:txBody>
          <a:bodyPr wrap="none" lIns="0" tIns="0" rIns="0" bIns="0" anchor="ctr"/>
          <a:lstStyle/>
          <a:p>
            <a:endParaRPr lang="en-US"/>
          </a:p>
        </p:txBody>
      </p:sp>
      <p:sp>
        <p:nvSpPr>
          <p:cNvPr id="444446" name="AutoShape 30"/>
          <p:cNvSpPr>
            <a:spLocks noChangeArrowheads="1"/>
          </p:cNvSpPr>
          <p:nvPr/>
        </p:nvSpPr>
        <p:spPr bwMode="auto">
          <a:xfrm>
            <a:off x="2779713" y="1828800"/>
            <a:ext cx="1190625" cy="350838"/>
          </a:xfrm>
          <a:prstGeom prst="rightArrow">
            <a:avLst>
              <a:gd name="adj1" fmla="val 46667"/>
              <a:gd name="adj2" fmla="val 82909"/>
            </a:avLst>
          </a:prstGeom>
          <a:solidFill>
            <a:schemeClr val="accent1"/>
          </a:solidFill>
          <a:ln w="9525">
            <a:noFill/>
            <a:miter lim="800000"/>
            <a:headEnd/>
            <a:tailEnd/>
          </a:ln>
          <a:effectLst/>
        </p:spPr>
        <p:txBody>
          <a:bodyPr wrap="none" lIns="0" tIns="0" rIns="0" bIns="0" anchor="ctr"/>
          <a:lstStyle/>
          <a:p>
            <a:endParaRPr lang="en-US"/>
          </a:p>
        </p:txBody>
      </p:sp>
      <p:pic>
        <p:nvPicPr>
          <p:cNvPr id="444447" name="Picture 31"/>
          <p:cNvPicPr>
            <a:picLocks noChangeAspect="1" noChangeArrowheads="1"/>
          </p:cNvPicPr>
          <p:nvPr/>
        </p:nvPicPr>
        <p:blipFill>
          <a:blip r:embed="rId8" cstate="print"/>
          <a:srcRect/>
          <a:stretch>
            <a:fillRect/>
          </a:stretch>
        </p:blipFill>
        <p:spPr bwMode="auto">
          <a:xfrm>
            <a:off x="720725" y="1765300"/>
            <a:ext cx="2039938" cy="1435100"/>
          </a:xfrm>
          <a:prstGeom prst="rect">
            <a:avLst/>
          </a:prstGeom>
          <a:noFill/>
          <a:ln w="12700">
            <a:solidFill>
              <a:schemeClr val="bg2"/>
            </a:solidFill>
            <a:miter lim="800000"/>
            <a:headEnd/>
            <a:tailEnd/>
          </a:ln>
          <a:effectLst/>
        </p:spPr>
      </p:pic>
      <p:pic>
        <p:nvPicPr>
          <p:cNvPr id="444448" name="Picture 32"/>
          <p:cNvPicPr>
            <a:picLocks noChangeAspect="1" noChangeArrowheads="1"/>
          </p:cNvPicPr>
          <p:nvPr/>
        </p:nvPicPr>
        <p:blipFill>
          <a:blip r:embed="rId9" cstate="print"/>
          <a:srcRect/>
          <a:stretch>
            <a:fillRect/>
          </a:stretch>
        </p:blipFill>
        <p:spPr bwMode="auto">
          <a:xfrm>
            <a:off x="439738" y="2895600"/>
            <a:ext cx="1547812" cy="1301750"/>
          </a:xfrm>
          <a:prstGeom prst="rect">
            <a:avLst/>
          </a:prstGeom>
          <a:noFill/>
          <a:ln w="12700">
            <a:solidFill>
              <a:schemeClr val="bg2"/>
            </a:solidFill>
            <a:miter lim="800000"/>
            <a:headEnd/>
            <a:tailEnd/>
          </a:ln>
          <a:effectLst/>
        </p:spPr>
      </p:pic>
      <p:pic>
        <p:nvPicPr>
          <p:cNvPr id="444449" name="Picture 33"/>
          <p:cNvPicPr>
            <a:picLocks noChangeAspect="1" noChangeArrowheads="1"/>
          </p:cNvPicPr>
          <p:nvPr/>
        </p:nvPicPr>
        <p:blipFill>
          <a:blip r:embed="rId10" cstate="print"/>
          <a:srcRect/>
          <a:stretch>
            <a:fillRect/>
          </a:stretch>
        </p:blipFill>
        <p:spPr bwMode="auto">
          <a:xfrm>
            <a:off x="650875" y="4114800"/>
            <a:ext cx="1758950" cy="1860550"/>
          </a:xfrm>
          <a:prstGeom prst="rect">
            <a:avLst/>
          </a:prstGeom>
          <a:noFill/>
          <a:ln w="12700">
            <a:solidFill>
              <a:schemeClr val="bg2"/>
            </a:solidFill>
            <a:miter lim="800000"/>
            <a:headEnd/>
            <a:tailEnd/>
          </a:ln>
          <a:effectLst/>
        </p:spPr>
      </p:pic>
      <p:pic>
        <p:nvPicPr>
          <p:cNvPr id="444450" name="Picture 34"/>
          <p:cNvPicPr>
            <a:picLocks noChangeAspect="1" noChangeArrowheads="1"/>
          </p:cNvPicPr>
          <p:nvPr/>
        </p:nvPicPr>
        <p:blipFill>
          <a:blip r:embed="rId11" cstate="print"/>
          <a:srcRect/>
          <a:stretch>
            <a:fillRect/>
          </a:stretch>
        </p:blipFill>
        <p:spPr bwMode="auto">
          <a:xfrm>
            <a:off x="1495425" y="4953000"/>
            <a:ext cx="1458913" cy="1676400"/>
          </a:xfrm>
          <a:prstGeom prst="rect">
            <a:avLst/>
          </a:prstGeom>
          <a:noFill/>
          <a:ln w="12700">
            <a:solidFill>
              <a:schemeClr val="bg2"/>
            </a:solidFill>
            <a:miter lim="800000"/>
            <a:headEnd/>
            <a:tailEnd/>
          </a:ln>
          <a:effectLst/>
        </p:spPr>
      </p:pic>
      <p:sp>
        <p:nvSpPr>
          <p:cNvPr id="444451" name="Oval 35"/>
          <p:cNvSpPr>
            <a:spLocks noChangeArrowheads="1"/>
          </p:cNvSpPr>
          <p:nvPr/>
        </p:nvSpPr>
        <p:spPr bwMode="auto">
          <a:xfrm>
            <a:off x="4244975" y="3171825"/>
            <a:ext cx="819150" cy="879475"/>
          </a:xfrm>
          <a:prstGeom prst="ellipse">
            <a:avLst/>
          </a:prstGeom>
          <a:solidFill>
            <a:srgbClr val="CCFFFF"/>
          </a:solidFill>
          <a:ln w="9525">
            <a:solidFill>
              <a:schemeClr val="tx1"/>
            </a:solidFill>
            <a:round/>
            <a:headEnd/>
            <a:tailEnd/>
          </a:ln>
          <a:effectLst/>
        </p:spPr>
        <p:txBody>
          <a:bodyPr anchor="ctr">
            <a:spAutoFit/>
          </a:bodyPr>
          <a:lstStyle/>
          <a:p>
            <a:pPr algn="ctr" eaLnBrk="1" hangingPunct="1"/>
            <a:r>
              <a:rPr lang="en-GB" sz="3600">
                <a:latin typeface="Lucida Sans Unicode" pitchFamily="34" charset="0"/>
              </a:rPr>
              <a:t>?</a:t>
            </a:r>
          </a:p>
        </p:txBody>
      </p:sp>
      <p:pic>
        <p:nvPicPr>
          <p:cNvPr id="444452" name="Picture 36"/>
          <p:cNvPicPr>
            <a:picLocks noChangeAspect="1" noChangeArrowheads="1"/>
          </p:cNvPicPr>
          <p:nvPr/>
        </p:nvPicPr>
        <p:blipFill>
          <a:blip r:embed="rId12" cstate="print"/>
          <a:srcRect/>
          <a:stretch>
            <a:fillRect/>
          </a:stretch>
        </p:blipFill>
        <p:spPr bwMode="auto">
          <a:xfrm>
            <a:off x="3387725" y="989013"/>
            <a:ext cx="2784475" cy="5029200"/>
          </a:xfrm>
          <a:prstGeom prst="rect">
            <a:avLst/>
          </a:prstGeom>
          <a:noFill/>
          <a:ln w="9525">
            <a:solidFill>
              <a:schemeClr val="tx1"/>
            </a:solidFill>
            <a:miter lim="800000"/>
            <a:headEnd/>
            <a:tailEnd/>
          </a:ln>
        </p:spPr>
      </p:pic>
      <p:pic>
        <p:nvPicPr>
          <p:cNvPr id="444453" name="Picture 37"/>
          <p:cNvPicPr>
            <a:picLocks noChangeAspect="1" noChangeArrowheads="1"/>
          </p:cNvPicPr>
          <p:nvPr/>
        </p:nvPicPr>
        <p:blipFill>
          <a:blip r:embed="rId13" cstate="print"/>
          <a:srcRect/>
          <a:stretch>
            <a:fillRect/>
          </a:stretch>
        </p:blipFill>
        <p:spPr bwMode="auto">
          <a:xfrm>
            <a:off x="3386138" y="5027613"/>
            <a:ext cx="2770187" cy="989012"/>
          </a:xfrm>
          <a:prstGeom prst="rect">
            <a:avLst/>
          </a:prstGeom>
          <a:noFill/>
        </p:spPr>
      </p:pic>
      <p:sp>
        <p:nvSpPr>
          <p:cNvPr id="444454" name="Text Box 38"/>
          <p:cNvSpPr txBox="1">
            <a:spLocks noChangeArrowheads="1"/>
          </p:cNvSpPr>
          <p:nvPr/>
        </p:nvSpPr>
        <p:spPr bwMode="auto">
          <a:xfrm>
            <a:off x="2819400" y="2886075"/>
            <a:ext cx="4219575" cy="1473200"/>
          </a:xfrm>
          <a:prstGeom prst="rect">
            <a:avLst/>
          </a:prstGeom>
          <a:solidFill>
            <a:srgbClr val="CCFFFF"/>
          </a:solidFill>
          <a:ln w="9525">
            <a:solidFill>
              <a:schemeClr val="tx1"/>
            </a:solidFill>
            <a:miter lim="800000"/>
            <a:headEnd/>
            <a:tailEnd/>
          </a:ln>
          <a:effectLst/>
        </p:spPr>
        <p:txBody>
          <a:bodyPr>
            <a:spAutoFit/>
          </a:bodyPr>
          <a:lstStyle/>
          <a:p>
            <a:pPr eaLnBrk="1" hangingPunct="1"/>
            <a:r>
              <a:rPr lang="en-US" sz="1000" b="1">
                <a:solidFill>
                  <a:srgbClr val="0000FF"/>
                </a:solidFill>
                <a:latin typeface="Arial" charset="0"/>
              </a:rPr>
              <a:t>&lt;</a:t>
            </a:r>
            <a:r>
              <a:rPr lang="en-US" sz="1000" b="1">
                <a:solidFill>
                  <a:srgbClr val="800000"/>
                </a:solidFill>
                <a:latin typeface="Arial" charset="0"/>
              </a:rPr>
              <a:t>ias:sales</a:t>
            </a:r>
            <a:r>
              <a:rPr lang="en-US" sz="1000" b="1">
                <a:solidFill>
                  <a:srgbClr val="FF0000"/>
                </a:solidFill>
                <a:latin typeface="Arial" charset="0"/>
              </a:rPr>
              <a:t> numericContext</a:t>
            </a:r>
            <a:r>
              <a:rPr lang="en-US" sz="1000" b="1">
                <a:solidFill>
                  <a:srgbClr val="0000FF"/>
                </a:solidFill>
                <a:latin typeface="Arial" charset="0"/>
              </a:rPr>
              <a:t>="</a:t>
            </a:r>
            <a:r>
              <a:rPr lang="en-US" sz="1000" b="1">
                <a:solidFill>
                  <a:srgbClr val="000000"/>
                </a:solidFill>
                <a:latin typeface="Arial" charset="0"/>
              </a:rPr>
              <a:t>rg00brl</a:t>
            </a:r>
            <a:r>
              <a:rPr lang="en-US" sz="1000" b="1">
                <a:solidFill>
                  <a:srgbClr val="0000FF"/>
                </a:solidFill>
                <a:latin typeface="Arial" charset="0"/>
              </a:rPr>
              <a:t>"&gt;</a:t>
            </a:r>
            <a:r>
              <a:rPr lang="en-US" sz="1000" b="1">
                <a:solidFill>
                  <a:srgbClr val="000000"/>
                </a:solidFill>
                <a:latin typeface="Arial" charset="0"/>
              </a:rPr>
              <a:t>-3181000000.</a:t>
            </a:r>
            <a:r>
              <a:rPr lang="en-US" sz="1000" b="1">
                <a:solidFill>
                  <a:srgbClr val="0000FF"/>
                </a:solidFill>
                <a:latin typeface="Arial" charset="0"/>
              </a:rPr>
              <a:t>&lt;/</a:t>
            </a:r>
            <a:r>
              <a:rPr lang="en-US" sz="1000" b="1">
                <a:solidFill>
                  <a:srgbClr val="800000"/>
                </a:solidFill>
                <a:latin typeface="Arial" charset="0"/>
              </a:rPr>
              <a:t>ias:sales</a:t>
            </a:r>
            <a:r>
              <a:rPr lang="en-US" sz="1000" b="1">
                <a:solidFill>
                  <a:srgbClr val="0000FF"/>
                </a:solidFill>
                <a:latin typeface="Arial" charset="0"/>
              </a:rPr>
              <a:t>&gt;</a:t>
            </a:r>
            <a:endParaRPr lang="en-US" sz="1000" b="1">
              <a:solidFill>
                <a:srgbClr val="000000"/>
              </a:solidFill>
              <a:latin typeface="Arial" charset="0"/>
            </a:endParaRPr>
          </a:p>
          <a:p>
            <a:pPr eaLnBrk="1" hangingPunct="1"/>
            <a:r>
              <a:rPr lang="en-US" sz="1000" b="1">
                <a:solidFill>
                  <a:srgbClr val="0000FF"/>
                </a:solidFill>
                <a:latin typeface="Arial" charset="0"/>
              </a:rPr>
              <a:t>&lt;</a:t>
            </a:r>
            <a:r>
              <a:rPr lang="en-US" sz="1000" b="1">
                <a:solidFill>
                  <a:srgbClr val="800000"/>
                </a:solidFill>
                <a:latin typeface="Arial" charset="0"/>
              </a:rPr>
              <a:t>ias:sales</a:t>
            </a:r>
            <a:r>
              <a:rPr lang="en-US" sz="1000" b="1">
                <a:solidFill>
                  <a:srgbClr val="FF0000"/>
                </a:solidFill>
                <a:latin typeface="Arial" charset="0"/>
              </a:rPr>
              <a:t> numericContext</a:t>
            </a:r>
            <a:r>
              <a:rPr lang="en-US" sz="1000" b="1">
                <a:solidFill>
                  <a:srgbClr val="0000FF"/>
                </a:solidFill>
                <a:latin typeface="Arial" charset="0"/>
              </a:rPr>
              <a:t>="</a:t>
            </a:r>
            <a:r>
              <a:rPr lang="en-US" sz="1000" b="1">
                <a:solidFill>
                  <a:srgbClr val="000000"/>
                </a:solidFill>
                <a:latin typeface="Arial" charset="0"/>
              </a:rPr>
              <a:t>rg00usd</a:t>
            </a:r>
            <a:r>
              <a:rPr lang="en-US" sz="1000" b="1">
                <a:solidFill>
                  <a:srgbClr val="0000FF"/>
                </a:solidFill>
                <a:latin typeface="Arial" charset="0"/>
              </a:rPr>
              <a:t>"&gt;</a:t>
            </a:r>
            <a:r>
              <a:rPr lang="en-US" sz="1000" b="1">
                <a:solidFill>
                  <a:srgbClr val="000000"/>
                </a:solidFill>
                <a:latin typeface="Arial" charset="0"/>
              </a:rPr>
              <a:t>-4613000.</a:t>
            </a:r>
            <a:r>
              <a:rPr lang="en-US" sz="1000" b="1">
                <a:solidFill>
                  <a:srgbClr val="0000FF"/>
                </a:solidFill>
                <a:latin typeface="Arial" charset="0"/>
              </a:rPr>
              <a:t>&lt;/</a:t>
            </a:r>
            <a:r>
              <a:rPr lang="en-US" sz="1000" b="1">
                <a:solidFill>
                  <a:srgbClr val="800000"/>
                </a:solidFill>
                <a:latin typeface="Arial" charset="0"/>
              </a:rPr>
              <a:t>ias:sales</a:t>
            </a:r>
            <a:r>
              <a:rPr lang="en-US" sz="1000" b="1">
                <a:solidFill>
                  <a:srgbClr val="0000FF"/>
                </a:solidFill>
                <a:latin typeface="Arial" charset="0"/>
              </a:rPr>
              <a:t>&gt;</a:t>
            </a:r>
            <a:endParaRPr lang="en-US" sz="1000" b="1">
              <a:solidFill>
                <a:srgbClr val="000000"/>
              </a:solidFill>
              <a:latin typeface="Arial" charset="0"/>
            </a:endParaRPr>
          </a:p>
          <a:p>
            <a:pPr eaLnBrk="1" hangingPunct="1"/>
            <a:r>
              <a:rPr lang="en-US" sz="1000" b="1">
                <a:solidFill>
                  <a:srgbClr val="0000FF"/>
                </a:solidFill>
                <a:latin typeface="Arial" charset="0"/>
              </a:rPr>
              <a:t>&lt;</a:t>
            </a:r>
            <a:r>
              <a:rPr lang="en-US" sz="1000" b="1">
                <a:solidFill>
                  <a:srgbClr val="800000"/>
                </a:solidFill>
                <a:latin typeface="Arial" charset="0"/>
              </a:rPr>
              <a:t>ias:sales</a:t>
            </a:r>
            <a:r>
              <a:rPr lang="en-US" sz="1000" b="1">
                <a:solidFill>
                  <a:srgbClr val="FF0000"/>
                </a:solidFill>
                <a:latin typeface="Arial" charset="0"/>
              </a:rPr>
              <a:t> numericContext</a:t>
            </a:r>
            <a:r>
              <a:rPr lang="en-US" sz="1000" b="1">
                <a:solidFill>
                  <a:srgbClr val="0000FF"/>
                </a:solidFill>
                <a:latin typeface="Arial" charset="0"/>
              </a:rPr>
              <a:t>="</a:t>
            </a:r>
            <a:r>
              <a:rPr lang="en-US" sz="1000" b="1">
                <a:solidFill>
                  <a:srgbClr val="000000"/>
                </a:solidFill>
                <a:latin typeface="Arial" charset="0"/>
              </a:rPr>
              <a:t>rg01brl</a:t>
            </a:r>
            <a:r>
              <a:rPr lang="en-US" sz="1000" b="1">
                <a:solidFill>
                  <a:srgbClr val="0000FF"/>
                </a:solidFill>
                <a:latin typeface="Arial" charset="0"/>
              </a:rPr>
              <a:t>"&gt;</a:t>
            </a:r>
            <a:r>
              <a:rPr lang="en-US" sz="1000" b="1">
                <a:solidFill>
                  <a:srgbClr val="000000"/>
                </a:solidFill>
                <a:latin typeface="Arial" charset="0"/>
              </a:rPr>
              <a:t>-3583000000.</a:t>
            </a:r>
            <a:r>
              <a:rPr lang="en-US" sz="1000" b="1">
                <a:solidFill>
                  <a:srgbClr val="0000FF"/>
                </a:solidFill>
                <a:latin typeface="Arial" charset="0"/>
              </a:rPr>
              <a:t>&lt;/</a:t>
            </a:r>
            <a:r>
              <a:rPr lang="en-US" sz="1000" b="1">
                <a:solidFill>
                  <a:srgbClr val="800000"/>
                </a:solidFill>
                <a:latin typeface="Arial" charset="0"/>
              </a:rPr>
              <a:t>ias:sales</a:t>
            </a:r>
            <a:r>
              <a:rPr lang="en-US" sz="1000" b="1">
                <a:solidFill>
                  <a:srgbClr val="0000FF"/>
                </a:solidFill>
                <a:latin typeface="Arial" charset="0"/>
              </a:rPr>
              <a:t>&gt;</a:t>
            </a:r>
            <a:endParaRPr lang="en-US" sz="1000" b="1">
              <a:solidFill>
                <a:srgbClr val="000000"/>
              </a:solidFill>
              <a:latin typeface="Arial" charset="0"/>
            </a:endParaRPr>
          </a:p>
          <a:p>
            <a:pPr eaLnBrk="1" hangingPunct="1"/>
            <a:r>
              <a:rPr lang="en-US" sz="1000" b="1">
                <a:solidFill>
                  <a:srgbClr val="0000FF"/>
                </a:solidFill>
                <a:latin typeface="Arial" charset="0"/>
              </a:rPr>
              <a:t>&lt;</a:t>
            </a:r>
            <a:r>
              <a:rPr lang="en-US" sz="1000" b="1">
                <a:solidFill>
                  <a:srgbClr val="800000"/>
                </a:solidFill>
                <a:latin typeface="Arial" charset="0"/>
              </a:rPr>
              <a:t>ias:sales</a:t>
            </a:r>
            <a:r>
              <a:rPr lang="en-US" sz="1000" b="1">
                <a:solidFill>
                  <a:srgbClr val="FF0000"/>
                </a:solidFill>
                <a:latin typeface="Arial" charset="0"/>
              </a:rPr>
              <a:t> numericContext</a:t>
            </a:r>
            <a:r>
              <a:rPr lang="en-US" sz="1000" b="1">
                <a:solidFill>
                  <a:srgbClr val="0000FF"/>
                </a:solidFill>
                <a:latin typeface="Arial" charset="0"/>
              </a:rPr>
              <a:t>="</a:t>
            </a:r>
            <a:r>
              <a:rPr lang="en-US" sz="1000" b="1">
                <a:solidFill>
                  <a:srgbClr val="000000"/>
                </a:solidFill>
                <a:latin typeface="Arial" charset="0"/>
              </a:rPr>
              <a:t>rg01usd</a:t>
            </a:r>
            <a:r>
              <a:rPr lang="en-US" sz="1000" b="1">
                <a:solidFill>
                  <a:srgbClr val="0000FF"/>
                </a:solidFill>
                <a:latin typeface="Arial" charset="0"/>
              </a:rPr>
              <a:t>"&gt;</a:t>
            </a:r>
            <a:r>
              <a:rPr lang="en-US" sz="1000" b="1">
                <a:solidFill>
                  <a:srgbClr val="000000"/>
                </a:solidFill>
                <a:latin typeface="Arial" charset="0"/>
              </a:rPr>
              <a:t>-5196000.</a:t>
            </a:r>
            <a:r>
              <a:rPr lang="en-US" sz="1000" b="1">
                <a:solidFill>
                  <a:srgbClr val="0000FF"/>
                </a:solidFill>
                <a:latin typeface="Arial" charset="0"/>
              </a:rPr>
              <a:t>&lt;/</a:t>
            </a:r>
            <a:r>
              <a:rPr lang="en-US" sz="1000" b="1">
                <a:solidFill>
                  <a:srgbClr val="800000"/>
                </a:solidFill>
                <a:latin typeface="Arial" charset="0"/>
              </a:rPr>
              <a:t>ias:sales</a:t>
            </a:r>
            <a:r>
              <a:rPr lang="en-US" sz="1000" b="1">
                <a:solidFill>
                  <a:srgbClr val="0000FF"/>
                </a:solidFill>
                <a:latin typeface="Arial" charset="0"/>
              </a:rPr>
              <a:t>&gt;</a:t>
            </a:r>
            <a:endParaRPr lang="en-US" sz="1000" b="1">
              <a:solidFill>
                <a:srgbClr val="000000"/>
              </a:solidFill>
              <a:latin typeface="Arial" charset="0"/>
            </a:endParaRPr>
          </a:p>
          <a:p>
            <a:pPr eaLnBrk="1" hangingPunct="1"/>
            <a:r>
              <a:rPr lang="en-US" sz="1000" b="1">
                <a:solidFill>
                  <a:srgbClr val="0000FF"/>
                </a:solidFill>
                <a:latin typeface="Arial" charset="0"/>
              </a:rPr>
              <a:t>&lt;</a:t>
            </a:r>
            <a:r>
              <a:rPr lang="en-US" sz="1000" b="1">
                <a:solidFill>
                  <a:srgbClr val="800000"/>
                </a:solidFill>
                <a:latin typeface="Arial" charset="0"/>
              </a:rPr>
              <a:t>ias:returns </a:t>
            </a:r>
            <a:r>
              <a:rPr lang="en-US" sz="1000" b="1">
                <a:solidFill>
                  <a:srgbClr val="FF0000"/>
                </a:solidFill>
                <a:latin typeface="Arial" charset="0"/>
              </a:rPr>
              <a:t>numericContext</a:t>
            </a:r>
            <a:r>
              <a:rPr lang="en-US" sz="1000" b="1">
                <a:solidFill>
                  <a:srgbClr val="0000FF"/>
                </a:solidFill>
                <a:latin typeface="Arial" charset="0"/>
              </a:rPr>
              <a:t>="</a:t>
            </a:r>
            <a:r>
              <a:rPr lang="en-US" sz="1000" b="1">
                <a:solidFill>
                  <a:srgbClr val="000000"/>
                </a:solidFill>
                <a:latin typeface="Arial" charset="0"/>
              </a:rPr>
              <a:t>rg00brl</a:t>
            </a:r>
            <a:r>
              <a:rPr lang="en-US" sz="1000" b="1">
                <a:solidFill>
                  <a:srgbClr val="0000FF"/>
                </a:solidFill>
                <a:latin typeface="Arial" charset="0"/>
              </a:rPr>
              <a:t>"&gt;</a:t>
            </a:r>
            <a:r>
              <a:rPr lang="en-US" sz="1000" b="1">
                <a:solidFill>
                  <a:srgbClr val="000000"/>
                </a:solidFill>
                <a:latin typeface="Arial" charset="0"/>
              </a:rPr>
              <a:t>0.</a:t>
            </a:r>
            <a:r>
              <a:rPr lang="en-US" sz="1000" b="1">
                <a:solidFill>
                  <a:srgbClr val="0000FF"/>
                </a:solidFill>
                <a:latin typeface="Arial" charset="0"/>
              </a:rPr>
              <a:t>&lt;/</a:t>
            </a:r>
            <a:r>
              <a:rPr lang="en-US" sz="1000" b="1">
                <a:solidFill>
                  <a:srgbClr val="800000"/>
                </a:solidFill>
                <a:latin typeface="Arial" charset="0"/>
              </a:rPr>
              <a:t>ias:returns</a:t>
            </a:r>
            <a:r>
              <a:rPr lang="en-US" sz="1000" b="1">
                <a:solidFill>
                  <a:srgbClr val="0000FF"/>
                </a:solidFill>
                <a:latin typeface="Arial" charset="0"/>
              </a:rPr>
              <a:t>&gt;</a:t>
            </a:r>
            <a:endParaRPr lang="en-US" sz="1000" b="1">
              <a:solidFill>
                <a:srgbClr val="000000"/>
              </a:solidFill>
              <a:latin typeface="Arial" charset="0"/>
            </a:endParaRPr>
          </a:p>
          <a:p>
            <a:pPr eaLnBrk="1" hangingPunct="1"/>
            <a:r>
              <a:rPr lang="en-US" sz="1000" b="1">
                <a:solidFill>
                  <a:srgbClr val="0000FF"/>
                </a:solidFill>
                <a:latin typeface="Arial" charset="0"/>
              </a:rPr>
              <a:t>&lt;</a:t>
            </a:r>
            <a:r>
              <a:rPr lang="en-US" sz="1000" b="1">
                <a:solidFill>
                  <a:srgbClr val="800000"/>
                </a:solidFill>
                <a:latin typeface="Arial" charset="0"/>
              </a:rPr>
              <a:t>ias:returns</a:t>
            </a:r>
            <a:r>
              <a:rPr lang="en-US" sz="1000" b="1">
                <a:solidFill>
                  <a:srgbClr val="FF0000"/>
                </a:solidFill>
                <a:latin typeface="Arial" charset="0"/>
              </a:rPr>
              <a:t> numericContext</a:t>
            </a:r>
            <a:r>
              <a:rPr lang="en-US" sz="1000" b="1">
                <a:solidFill>
                  <a:srgbClr val="0000FF"/>
                </a:solidFill>
                <a:latin typeface="Arial" charset="0"/>
              </a:rPr>
              <a:t>="</a:t>
            </a:r>
            <a:r>
              <a:rPr lang="en-US" sz="1000" b="1">
                <a:solidFill>
                  <a:srgbClr val="000000"/>
                </a:solidFill>
                <a:latin typeface="Arial" charset="0"/>
              </a:rPr>
              <a:t>rg00usd</a:t>
            </a:r>
            <a:r>
              <a:rPr lang="en-US" sz="1000" b="1">
                <a:solidFill>
                  <a:srgbClr val="0000FF"/>
                </a:solidFill>
                <a:latin typeface="Arial" charset="0"/>
              </a:rPr>
              <a:t>"&gt;</a:t>
            </a:r>
            <a:r>
              <a:rPr lang="en-US" sz="1000" b="1">
                <a:solidFill>
                  <a:srgbClr val="000000"/>
                </a:solidFill>
                <a:latin typeface="Arial" charset="0"/>
              </a:rPr>
              <a:t>0.</a:t>
            </a:r>
            <a:r>
              <a:rPr lang="en-US" sz="1000" b="1">
                <a:solidFill>
                  <a:srgbClr val="0000FF"/>
                </a:solidFill>
                <a:latin typeface="Arial" charset="0"/>
              </a:rPr>
              <a:t>&lt;/</a:t>
            </a:r>
            <a:r>
              <a:rPr lang="en-US" sz="1000" b="1">
                <a:solidFill>
                  <a:srgbClr val="800000"/>
                </a:solidFill>
                <a:latin typeface="Arial" charset="0"/>
              </a:rPr>
              <a:t>ias:returns</a:t>
            </a:r>
            <a:r>
              <a:rPr lang="en-US" sz="1000" b="1">
                <a:solidFill>
                  <a:srgbClr val="0000FF"/>
                </a:solidFill>
                <a:latin typeface="Arial" charset="0"/>
              </a:rPr>
              <a:t>&gt;</a:t>
            </a:r>
            <a:endParaRPr lang="en-US" sz="1000" b="1">
              <a:solidFill>
                <a:srgbClr val="000000"/>
              </a:solidFill>
              <a:latin typeface="Arial" charset="0"/>
            </a:endParaRPr>
          </a:p>
          <a:p>
            <a:pPr eaLnBrk="1" hangingPunct="1"/>
            <a:r>
              <a:rPr lang="en-US" sz="1000" b="1">
                <a:solidFill>
                  <a:srgbClr val="0000FF"/>
                </a:solidFill>
                <a:latin typeface="Arial" charset="0"/>
              </a:rPr>
              <a:t>&lt;</a:t>
            </a:r>
            <a:r>
              <a:rPr lang="en-US" sz="1000" b="1">
                <a:solidFill>
                  <a:srgbClr val="800000"/>
                </a:solidFill>
                <a:latin typeface="Arial" charset="0"/>
              </a:rPr>
              <a:t>ias:profit </a:t>
            </a:r>
            <a:r>
              <a:rPr lang="en-US" sz="1000" b="1">
                <a:solidFill>
                  <a:srgbClr val="FF0000"/>
                </a:solidFill>
                <a:latin typeface="Arial" charset="0"/>
              </a:rPr>
              <a:t>numericContext</a:t>
            </a:r>
            <a:r>
              <a:rPr lang="en-US" sz="1000" b="1">
                <a:solidFill>
                  <a:srgbClr val="0000FF"/>
                </a:solidFill>
                <a:latin typeface="Arial" charset="0"/>
              </a:rPr>
              <a:t>="</a:t>
            </a:r>
            <a:r>
              <a:rPr lang="en-US" sz="1000" b="1">
                <a:solidFill>
                  <a:srgbClr val="000000"/>
                </a:solidFill>
                <a:latin typeface="Arial" charset="0"/>
              </a:rPr>
              <a:t>ins00usd</a:t>
            </a:r>
            <a:r>
              <a:rPr lang="en-US" sz="1000" b="1">
                <a:solidFill>
                  <a:srgbClr val="0000FF"/>
                </a:solidFill>
                <a:latin typeface="Arial" charset="0"/>
              </a:rPr>
              <a:t>"&gt;</a:t>
            </a:r>
            <a:r>
              <a:rPr lang="en-US" sz="1000" b="1">
                <a:solidFill>
                  <a:srgbClr val="000000"/>
                </a:solidFill>
                <a:latin typeface="Arial" charset="0"/>
              </a:rPr>
              <a:t>228000.</a:t>
            </a:r>
            <a:r>
              <a:rPr lang="en-US" sz="1000" b="1">
                <a:solidFill>
                  <a:srgbClr val="0000FF"/>
                </a:solidFill>
                <a:latin typeface="Arial" charset="0"/>
              </a:rPr>
              <a:t>&lt;/</a:t>
            </a:r>
            <a:r>
              <a:rPr lang="en-US" sz="1000" b="1">
                <a:solidFill>
                  <a:srgbClr val="800000"/>
                </a:solidFill>
                <a:latin typeface="Arial" charset="0"/>
              </a:rPr>
              <a:t>ias:profit</a:t>
            </a:r>
            <a:r>
              <a:rPr lang="en-US" sz="1000" b="1">
                <a:solidFill>
                  <a:srgbClr val="0000FF"/>
                </a:solidFill>
                <a:latin typeface="Arial" charset="0"/>
              </a:rPr>
              <a:t>&gt;</a:t>
            </a:r>
            <a:endParaRPr lang="en-US" sz="1000" b="1">
              <a:solidFill>
                <a:srgbClr val="000000"/>
              </a:solidFill>
              <a:latin typeface="Arial" charset="0"/>
            </a:endParaRPr>
          </a:p>
          <a:p>
            <a:pPr eaLnBrk="1" hangingPunct="1"/>
            <a:r>
              <a:rPr lang="en-US" sz="1000" b="1">
                <a:solidFill>
                  <a:srgbClr val="0000FF"/>
                </a:solidFill>
                <a:latin typeface="Arial" charset="0"/>
              </a:rPr>
              <a:t>&lt;</a:t>
            </a:r>
            <a:r>
              <a:rPr lang="en-US" sz="1000" b="1">
                <a:solidFill>
                  <a:srgbClr val="800000"/>
                </a:solidFill>
                <a:latin typeface="Arial" charset="0"/>
              </a:rPr>
              <a:t>ias:profit </a:t>
            </a:r>
            <a:r>
              <a:rPr lang="en-US" sz="1000" b="1">
                <a:solidFill>
                  <a:srgbClr val="FF0000"/>
                </a:solidFill>
                <a:latin typeface="Arial" charset="0"/>
              </a:rPr>
              <a:t>numericContext</a:t>
            </a:r>
            <a:r>
              <a:rPr lang="en-US" sz="1000" b="1">
                <a:solidFill>
                  <a:srgbClr val="0000FF"/>
                </a:solidFill>
                <a:latin typeface="Arial" charset="0"/>
              </a:rPr>
              <a:t>="</a:t>
            </a:r>
            <a:r>
              <a:rPr lang="en-US" sz="1000" b="1">
                <a:solidFill>
                  <a:srgbClr val="000000"/>
                </a:solidFill>
                <a:latin typeface="Arial" charset="0"/>
              </a:rPr>
              <a:t>ins00brl</a:t>
            </a:r>
            <a:r>
              <a:rPr lang="en-US" sz="1000" b="1">
                <a:solidFill>
                  <a:srgbClr val="0000FF"/>
                </a:solidFill>
                <a:latin typeface="Arial" charset="0"/>
              </a:rPr>
              <a:t>"&gt;</a:t>
            </a:r>
            <a:r>
              <a:rPr lang="en-US" sz="1000" b="1">
                <a:solidFill>
                  <a:srgbClr val="000000"/>
                </a:solidFill>
                <a:latin typeface="Arial" charset="0"/>
              </a:rPr>
              <a:t>84000.</a:t>
            </a:r>
            <a:r>
              <a:rPr lang="en-US" sz="1000" b="1">
                <a:solidFill>
                  <a:srgbClr val="0000FF"/>
                </a:solidFill>
                <a:latin typeface="Arial" charset="0"/>
              </a:rPr>
              <a:t>&lt;/</a:t>
            </a:r>
            <a:r>
              <a:rPr lang="en-US" sz="1000" b="1">
                <a:solidFill>
                  <a:srgbClr val="800000"/>
                </a:solidFill>
                <a:latin typeface="Arial" charset="0"/>
              </a:rPr>
              <a:t>ias:profit</a:t>
            </a:r>
            <a:r>
              <a:rPr lang="en-US" sz="1000" b="1">
                <a:solidFill>
                  <a:srgbClr val="0000FF"/>
                </a:solidFill>
                <a:latin typeface="Arial" charset="0"/>
              </a:rPr>
              <a:t>&gt;</a:t>
            </a:r>
            <a:endParaRPr lang="en-US" sz="1000" b="1">
              <a:solidFill>
                <a:srgbClr val="000000"/>
              </a:solidFill>
              <a:latin typeface="Arial" charset="0"/>
            </a:endParaRPr>
          </a:p>
          <a:p>
            <a:pPr eaLnBrk="1" hangingPunct="1"/>
            <a:r>
              <a:rPr lang="en-US" sz="1000" b="1">
                <a:solidFill>
                  <a:srgbClr val="0000FF"/>
                </a:solidFill>
                <a:latin typeface="Arial" charset="0"/>
              </a:rPr>
              <a:t>&lt;</a:t>
            </a:r>
            <a:r>
              <a:rPr lang="en-US" sz="1000" b="1">
                <a:solidFill>
                  <a:srgbClr val="800000"/>
                </a:solidFill>
                <a:latin typeface="Arial" charset="0"/>
              </a:rPr>
              <a:t>ias:profit</a:t>
            </a:r>
            <a:r>
              <a:rPr lang="en-US" sz="1000" b="1">
                <a:solidFill>
                  <a:srgbClr val="FF0000"/>
                </a:solidFill>
                <a:latin typeface="Arial" charset="0"/>
              </a:rPr>
              <a:t> numericContext</a:t>
            </a:r>
            <a:r>
              <a:rPr lang="en-US" sz="1000" b="1">
                <a:solidFill>
                  <a:srgbClr val="0000FF"/>
                </a:solidFill>
                <a:latin typeface="Arial" charset="0"/>
              </a:rPr>
              <a:t>="</a:t>
            </a:r>
            <a:r>
              <a:rPr lang="en-US" sz="1000" b="1">
                <a:solidFill>
                  <a:srgbClr val="000000"/>
                </a:solidFill>
                <a:latin typeface="Arial" charset="0"/>
              </a:rPr>
              <a:t>ins00brl</a:t>
            </a:r>
            <a:r>
              <a:rPr lang="en-US" sz="1000" b="1">
                <a:solidFill>
                  <a:srgbClr val="0000FF"/>
                </a:solidFill>
                <a:latin typeface="Arial" charset="0"/>
              </a:rPr>
              <a:t>"&gt;</a:t>
            </a:r>
            <a:r>
              <a:rPr lang="en-US" sz="1000" b="1">
                <a:solidFill>
                  <a:srgbClr val="000000"/>
                </a:solidFill>
                <a:latin typeface="Arial" charset="0"/>
              </a:rPr>
              <a:t>73000.</a:t>
            </a:r>
            <a:r>
              <a:rPr lang="en-US" sz="1000" b="1">
                <a:solidFill>
                  <a:srgbClr val="0000FF"/>
                </a:solidFill>
                <a:latin typeface="Arial" charset="0"/>
              </a:rPr>
              <a:t>&lt;/</a:t>
            </a:r>
            <a:r>
              <a:rPr lang="en-US" sz="1000" b="1">
                <a:solidFill>
                  <a:srgbClr val="800000"/>
                </a:solidFill>
                <a:latin typeface="Arial" charset="0"/>
              </a:rPr>
              <a:t>ias:profit</a:t>
            </a:r>
            <a:r>
              <a:rPr lang="en-US" sz="1000" b="1">
                <a:solidFill>
                  <a:srgbClr val="0000FF"/>
                </a:solidFill>
                <a:latin typeface="Arial" charset="0"/>
              </a:rPr>
              <a:t>&gt;</a:t>
            </a:r>
            <a:endParaRPr lang="en-US" sz="1000" b="1">
              <a:solidFill>
                <a:srgbClr val="000000"/>
              </a:solidFill>
              <a:latin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44452"/>
                                        </p:tgtEl>
                                        <p:attrNameLst>
                                          <p:attrName>style.visibility</p:attrName>
                                        </p:attrNameLst>
                                      </p:cBhvr>
                                      <p:to>
                                        <p:strVal val="visible"/>
                                      </p:to>
                                    </p:set>
                                    <p:anim calcmode="lin" valueType="num">
                                      <p:cBhvr additive="base">
                                        <p:cTn id="7" dur="500" fill="hold"/>
                                        <p:tgtEl>
                                          <p:spTgt spid="444452"/>
                                        </p:tgtEl>
                                        <p:attrNameLst>
                                          <p:attrName>ppt_x</p:attrName>
                                        </p:attrNameLst>
                                      </p:cBhvr>
                                      <p:tavLst>
                                        <p:tav tm="0">
                                          <p:val>
                                            <p:strVal val="1+#ppt_w/2"/>
                                          </p:val>
                                        </p:tav>
                                        <p:tav tm="100000">
                                          <p:val>
                                            <p:strVal val="#ppt_x"/>
                                          </p:val>
                                        </p:tav>
                                      </p:tavLst>
                                    </p:anim>
                                    <p:anim calcmode="lin" valueType="num">
                                      <p:cBhvr additive="base">
                                        <p:cTn id="8" dur="500" fill="hold"/>
                                        <p:tgtEl>
                                          <p:spTgt spid="44445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44454"/>
                                        </p:tgtEl>
                                        <p:attrNameLst>
                                          <p:attrName>style.visibility</p:attrName>
                                        </p:attrNameLst>
                                      </p:cBhvr>
                                      <p:to>
                                        <p:strVal val="visible"/>
                                      </p:to>
                                    </p:set>
                                    <p:anim calcmode="lin" valueType="num">
                                      <p:cBhvr additive="base">
                                        <p:cTn id="13" dur="500" fill="hold"/>
                                        <p:tgtEl>
                                          <p:spTgt spid="444454"/>
                                        </p:tgtEl>
                                        <p:attrNameLst>
                                          <p:attrName>ppt_x</p:attrName>
                                        </p:attrNameLst>
                                      </p:cBhvr>
                                      <p:tavLst>
                                        <p:tav tm="0">
                                          <p:val>
                                            <p:strVal val="0-#ppt_w/2"/>
                                          </p:val>
                                        </p:tav>
                                        <p:tav tm="100000">
                                          <p:val>
                                            <p:strVal val="#ppt_x"/>
                                          </p:val>
                                        </p:tav>
                                      </p:tavLst>
                                    </p:anim>
                                    <p:anim calcmode="lin" valueType="num">
                                      <p:cBhvr additive="base">
                                        <p:cTn id="14" dur="500" fill="hold"/>
                                        <p:tgtEl>
                                          <p:spTgt spid="44445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444453"/>
                                        </p:tgtEl>
                                        <p:attrNameLst>
                                          <p:attrName>style.visibility</p:attrName>
                                        </p:attrNameLst>
                                      </p:cBhvr>
                                      <p:to>
                                        <p:strVal val="visible"/>
                                      </p:to>
                                    </p:set>
                                    <p:animEffect transition="in" filter="wipe(up)">
                                      <p:cBhvr>
                                        <p:cTn id="19" dur="500"/>
                                        <p:tgtEl>
                                          <p:spTgt spid="444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4454"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2"/>
          <p:cNvSpPr>
            <a:spLocks noGrp="1" noChangeArrowheads="1"/>
          </p:cNvSpPr>
          <p:nvPr>
            <p:ph type="title"/>
          </p:nvPr>
        </p:nvSpPr>
        <p:spPr/>
        <p:txBody>
          <a:bodyPr/>
          <a:lstStyle/>
          <a:p>
            <a:r>
              <a:rPr lang="en-US" sz="3200"/>
              <a:t>MetaPraxis’ EmPower 2000</a:t>
            </a:r>
            <a:br>
              <a:rPr lang="en-US" sz="3200"/>
            </a:br>
            <a:r>
              <a:rPr lang="en-US" sz="3200"/>
              <a:t>Profit Bridge</a:t>
            </a:r>
          </a:p>
        </p:txBody>
      </p:sp>
      <p:pic>
        <p:nvPicPr>
          <p:cNvPr id="479235" name="Picture 3"/>
          <p:cNvPicPr>
            <a:picLocks noChangeAspect="1" noChangeArrowheads="1"/>
          </p:cNvPicPr>
          <p:nvPr/>
        </p:nvPicPr>
        <p:blipFill>
          <a:blip r:embed="rId3" cstate="print"/>
          <a:srcRect l="4263" t="21768" r="1241" b="7901"/>
          <a:stretch>
            <a:fillRect/>
          </a:stretch>
        </p:blipFill>
        <p:spPr bwMode="auto">
          <a:xfrm>
            <a:off x="0" y="1436688"/>
            <a:ext cx="9144000" cy="5040312"/>
          </a:xfrm>
          <a:prstGeom prst="rect">
            <a:avLst/>
          </a:prstGeom>
          <a:noFill/>
          <a:ln w="9525">
            <a:noFill/>
            <a:miter lim="800000"/>
            <a:headEnd/>
            <a:tailEnd/>
          </a:ln>
          <a:effectLst/>
        </p:spPr>
      </p:pic>
    </p:spTree>
  </p:cSld>
  <p:clrMapOvr>
    <a:masterClrMapping/>
  </p:clrMapOvr>
  <p:transition>
    <p:wip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2"/>
          <p:cNvSpPr>
            <a:spLocks noGrp="1" noChangeArrowheads="1"/>
          </p:cNvSpPr>
          <p:nvPr>
            <p:ph type="title"/>
          </p:nvPr>
        </p:nvSpPr>
        <p:spPr/>
        <p:txBody>
          <a:bodyPr/>
          <a:lstStyle/>
          <a:p>
            <a:r>
              <a:rPr lang="en-US" sz="3200"/>
              <a:t>MetaPraxis’ EmPower 2000</a:t>
            </a:r>
            <a:br>
              <a:rPr lang="en-US" sz="3200"/>
            </a:br>
            <a:r>
              <a:rPr lang="en-US" sz="3200"/>
              <a:t>Profit driver analysis</a:t>
            </a:r>
          </a:p>
        </p:txBody>
      </p:sp>
      <p:pic>
        <p:nvPicPr>
          <p:cNvPr id="481283" name="Picture 3"/>
          <p:cNvPicPr>
            <a:picLocks noChangeAspect="1" noChangeArrowheads="1"/>
          </p:cNvPicPr>
          <p:nvPr/>
        </p:nvPicPr>
        <p:blipFill>
          <a:blip r:embed="rId3" cstate="print"/>
          <a:srcRect l="4787" t="22501" r="1241" b="8607"/>
          <a:stretch>
            <a:fillRect/>
          </a:stretch>
        </p:blipFill>
        <p:spPr bwMode="auto">
          <a:xfrm>
            <a:off x="0" y="1435100"/>
            <a:ext cx="9144000" cy="4965700"/>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a:hlinkClick r:id="rId2" action="ppaction://hlinksldjump"/>
          </p:cNvPr>
          <p:cNvSpPr>
            <a:spLocks noChangeArrowheads="1"/>
          </p:cNvSpPr>
          <p:nvPr/>
        </p:nvSpPr>
        <p:spPr bwMode="auto">
          <a:xfrm>
            <a:off x="0" y="5638800"/>
            <a:ext cx="9144000" cy="609600"/>
          </a:xfrm>
          <a:prstGeom prst="rect">
            <a:avLst/>
          </a:prstGeom>
          <a:solidFill>
            <a:schemeClr val="accent1">
              <a:alpha val="33000"/>
            </a:schemeClr>
          </a:solidFill>
          <a:ln w="9525">
            <a:noFill/>
            <a:miter lim="800000"/>
            <a:headEnd/>
            <a:tailEnd/>
          </a:ln>
          <a:effectLst/>
        </p:spPr>
        <p:txBody>
          <a:bodyPr wrap="none" anchor="ctr"/>
          <a:lstStyle/>
          <a:p>
            <a:endParaRPr lang="en-US"/>
          </a:p>
        </p:txBody>
      </p:sp>
      <p:sp>
        <p:nvSpPr>
          <p:cNvPr id="544771" name="Rectangle 3"/>
          <p:cNvSpPr>
            <a:spLocks noGrp="1" noChangeArrowheads="1"/>
          </p:cNvSpPr>
          <p:nvPr>
            <p:ph type="title"/>
          </p:nvPr>
        </p:nvSpPr>
        <p:spPr>
          <a:noFill/>
        </p:spPr>
        <p:txBody>
          <a:bodyPr/>
          <a:lstStyle/>
          <a:p>
            <a:r>
              <a:rPr lang="en-US"/>
              <a:t>Topics</a:t>
            </a:r>
          </a:p>
        </p:txBody>
      </p:sp>
      <p:sp>
        <p:nvSpPr>
          <p:cNvPr id="544772" name="Rectangle 4"/>
          <p:cNvSpPr>
            <a:spLocks noGrp="1" noChangeArrowheads="1"/>
          </p:cNvSpPr>
          <p:nvPr>
            <p:ph type="body" idx="1"/>
          </p:nvPr>
        </p:nvSpPr>
        <p:spPr>
          <a:xfrm>
            <a:off x="457200" y="1371600"/>
            <a:ext cx="8178800" cy="4892675"/>
          </a:xfrm>
        </p:spPr>
        <p:txBody>
          <a:bodyPr/>
          <a:lstStyle/>
          <a:p>
            <a:r>
              <a:rPr lang="en-US"/>
              <a:t>Standards-based Reporting with XBRL</a:t>
            </a:r>
          </a:p>
          <a:p>
            <a:pPr lvl="1"/>
            <a:r>
              <a:rPr lang="en-US"/>
              <a:t>XBRL enabled software in the market</a:t>
            </a:r>
          </a:p>
          <a:p>
            <a:pPr lvl="1"/>
            <a:r>
              <a:rPr lang="en-US"/>
              <a:t>XBRL implementations worldwide</a:t>
            </a:r>
          </a:p>
          <a:p>
            <a:pPr lvl="1"/>
            <a:r>
              <a:rPr lang="en-US"/>
              <a:t>XBRL technology revealed</a:t>
            </a:r>
          </a:p>
          <a:p>
            <a:r>
              <a:rPr lang="en-US"/>
              <a:t>Value propositions</a:t>
            </a:r>
          </a:p>
          <a:p>
            <a:pPr lvl="1"/>
            <a:r>
              <a:rPr lang="en-US"/>
              <a:t>Enterprises of all types</a:t>
            </a:r>
          </a:p>
          <a:p>
            <a:pPr lvl="1"/>
            <a:r>
              <a:rPr lang="en-US"/>
              <a:t>Investors and analysts</a:t>
            </a:r>
          </a:p>
          <a:p>
            <a:pPr lvl="1"/>
            <a:r>
              <a:rPr lang="en-US"/>
              <a:t>Regulators and government agencies</a:t>
            </a:r>
          </a:p>
        </p:txBody>
      </p:sp>
    </p:spTree>
  </p:cSld>
  <p:clrMapOvr>
    <a:masterClrMapping/>
  </p:clrMapOvr>
  <p:transition>
    <p:wipe dir="d"/>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2"/>
          <p:cNvSpPr>
            <a:spLocks noGrp="1" noChangeArrowheads="1"/>
          </p:cNvSpPr>
          <p:nvPr>
            <p:ph type="title"/>
          </p:nvPr>
        </p:nvSpPr>
        <p:spPr/>
        <p:txBody>
          <a:bodyPr/>
          <a:lstStyle/>
          <a:p>
            <a:r>
              <a:rPr lang="en-US" sz="3200"/>
              <a:t>E-filing cost reduction at the US FFIEC</a:t>
            </a:r>
          </a:p>
        </p:txBody>
      </p:sp>
      <p:sp>
        <p:nvSpPr>
          <p:cNvPr id="506883" name="Line 3"/>
          <p:cNvSpPr>
            <a:spLocks noChangeShapeType="1"/>
          </p:cNvSpPr>
          <p:nvPr/>
        </p:nvSpPr>
        <p:spPr bwMode="auto">
          <a:xfrm>
            <a:off x="2039938" y="3505200"/>
            <a:ext cx="7104062" cy="0"/>
          </a:xfrm>
          <a:prstGeom prst="line">
            <a:avLst/>
          </a:prstGeom>
          <a:noFill/>
          <a:ln w="25400">
            <a:solidFill>
              <a:schemeClr val="tx1"/>
            </a:solidFill>
            <a:round/>
            <a:headEnd/>
            <a:tailEnd/>
          </a:ln>
          <a:effectLst/>
        </p:spPr>
        <p:txBody>
          <a:bodyPr/>
          <a:lstStyle/>
          <a:p>
            <a:endParaRPr lang="en-US"/>
          </a:p>
        </p:txBody>
      </p:sp>
      <p:grpSp>
        <p:nvGrpSpPr>
          <p:cNvPr id="506884" name="Group 4"/>
          <p:cNvGrpSpPr>
            <a:grpSpLocks/>
          </p:cNvGrpSpPr>
          <p:nvPr/>
        </p:nvGrpSpPr>
        <p:grpSpPr bwMode="auto">
          <a:xfrm>
            <a:off x="2462213" y="1676400"/>
            <a:ext cx="6400800" cy="1828800"/>
            <a:chOff x="1680" y="1056"/>
            <a:chExt cx="4369" cy="1152"/>
          </a:xfrm>
        </p:grpSpPr>
        <p:sp>
          <p:nvSpPr>
            <p:cNvPr id="506885" name="Text Box 5"/>
            <p:cNvSpPr txBox="1">
              <a:spLocks noChangeArrowheads="1"/>
            </p:cNvSpPr>
            <p:nvPr/>
          </p:nvSpPr>
          <p:spPr bwMode="auto">
            <a:xfrm>
              <a:off x="5420" y="1319"/>
              <a:ext cx="629" cy="288"/>
            </a:xfrm>
            <a:prstGeom prst="rect">
              <a:avLst/>
            </a:prstGeom>
            <a:noFill/>
            <a:ln w="9525">
              <a:noFill/>
              <a:miter lim="800000"/>
              <a:headEnd/>
              <a:tailEnd/>
            </a:ln>
            <a:effectLst/>
          </p:spPr>
          <p:txBody>
            <a:bodyPr wrap="none">
              <a:spAutoFit/>
            </a:bodyPr>
            <a:lstStyle/>
            <a:p>
              <a:r>
                <a:rPr lang="en-US" sz="2400" b="1" i="1">
                  <a:solidFill>
                    <a:schemeClr val="bg1"/>
                  </a:solidFill>
                  <a:latin typeface="Arial Narrow" pitchFamily="34" charset="0"/>
                </a:rPr>
                <a:t>Today</a:t>
              </a:r>
            </a:p>
          </p:txBody>
        </p:sp>
        <p:sp>
          <p:nvSpPr>
            <p:cNvPr id="506886" name="Text Box 6"/>
            <p:cNvSpPr txBox="1">
              <a:spLocks noChangeArrowheads="1"/>
            </p:cNvSpPr>
            <p:nvPr/>
          </p:nvSpPr>
          <p:spPr bwMode="auto">
            <a:xfrm>
              <a:off x="3072" y="1920"/>
              <a:ext cx="1069" cy="288"/>
            </a:xfrm>
            <a:prstGeom prst="rect">
              <a:avLst/>
            </a:prstGeom>
            <a:noFill/>
            <a:ln w="9525">
              <a:noFill/>
              <a:miter lim="800000"/>
              <a:headEnd/>
              <a:tailEnd/>
            </a:ln>
            <a:effectLst/>
          </p:spPr>
          <p:txBody>
            <a:bodyPr wrap="none">
              <a:spAutoFit/>
            </a:bodyPr>
            <a:lstStyle/>
            <a:p>
              <a:r>
                <a:rPr lang="en-US" sz="2400" b="1" i="1">
                  <a:solidFill>
                    <a:schemeClr val="bg1"/>
                  </a:solidFill>
                  <a:latin typeface="Arial Narrow" pitchFamily="34" charset="0"/>
                </a:rPr>
                <a:t>8900 Banks</a:t>
              </a:r>
            </a:p>
          </p:txBody>
        </p:sp>
        <p:sp>
          <p:nvSpPr>
            <p:cNvPr id="506887" name="Line 7"/>
            <p:cNvSpPr>
              <a:spLocks noChangeShapeType="1"/>
            </p:cNvSpPr>
            <p:nvPr/>
          </p:nvSpPr>
          <p:spPr bwMode="auto">
            <a:xfrm flipV="1">
              <a:off x="1776" y="1152"/>
              <a:ext cx="192" cy="672"/>
            </a:xfrm>
            <a:prstGeom prst="line">
              <a:avLst/>
            </a:prstGeom>
            <a:noFill/>
            <a:ln w="9525">
              <a:solidFill>
                <a:schemeClr val="tx1"/>
              </a:solidFill>
              <a:round/>
              <a:headEnd/>
              <a:tailEnd/>
            </a:ln>
            <a:effectLst/>
          </p:spPr>
          <p:txBody>
            <a:bodyPr/>
            <a:lstStyle/>
            <a:p>
              <a:endParaRPr lang="en-US"/>
            </a:p>
          </p:txBody>
        </p:sp>
        <p:sp>
          <p:nvSpPr>
            <p:cNvPr id="506888" name="Line 8"/>
            <p:cNvSpPr>
              <a:spLocks noChangeShapeType="1"/>
            </p:cNvSpPr>
            <p:nvPr/>
          </p:nvSpPr>
          <p:spPr bwMode="auto">
            <a:xfrm flipV="1">
              <a:off x="1824" y="1152"/>
              <a:ext cx="768" cy="672"/>
            </a:xfrm>
            <a:prstGeom prst="line">
              <a:avLst/>
            </a:prstGeom>
            <a:noFill/>
            <a:ln w="9525">
              <a:solidFill>
                <a:schemeClr val="tx1"/>
              </a:solidFill>
              <a:round/>
              <a:headEnd/>
              <a:tailEnd/>
            </a:ln>
            <a:effectLst/>
          </p:spPr>
          <p:txBody>
            <a:bodyPr/>
            <a:lstStyle/>
            <a:p>
              <a:endParaRPr lang="en-US"/>
            </a:p>
          </p:txBody>
        </p:sp>
        <p:sp>
          <p:nvSpPr>
            <p:cNvPr id="506889" name="Line 9"/>
            <p:cNvSpPr>
              <a:spLocks noChangeShapeType="1"/>
            </p:cNvSpPr>
            <p:nvPr/>
          </p:nvSpPr>
          <p:spPr bwMode="auto">
            <a:xfrm flipV="1">
              <a:off x="1824" y="1152"/>
              <a:ext cx="1584" cy="672"/>
            </a:xfrm>
            <a:prstGeom prst="line">
              <a:avLst/>
            </a:prstGeom>
            <a:noFill/>
            <a:ln w="9525">
              <a:solidFill>
                <a:schemeClr val="tx1"/>
              </a:solidFill>
              <a:round/>
              <a:headEnd/>
              <a:tailEnd/>
            </a:ln>
            <a:effectLst/>
          </p:spPr>
          <p:txBody>
            <a:bodyPr/>
            <a:lstStyle/>
            <a:p>
              <a:endParaRPr lang="en-US"/>
            </a:p>
          </p:txBody>
        </p:sp>
        <p:sp>
          <p:nvSpPr>
            <p:cNvPr id="506890" name="Line 10"/>
            <p:cNvSpPr>
              <a:spLocks noChangeShapeType="1"/>
            </p:cNvSpPr>
            <p:nvPr/>
          </p:nvSpPr>
          <p:spPr bwMode="auto">
            <a:xfrm flipV="1">
              <a:off x="1776" y="1152"/>
              <a:ext cx="2448" cy="672"/>
            </a:xfrm>
            <a:prstGeom prst="line">
              <a:avLst/>
            </a:prstGeom>
            <a:noFill/>
            <a:ln w="9525">
              <a:solidFill>
                <a:schemeClr val="tx1"/>
              </a:solidFill>
              <a:round/>
              <a:headEnd/>
              <a:tailEnd/>
            </a:ln>
            <a:effectLst/>
          </p:spPr>
          <p:txBody>
            <a:bodyPr/>
            <a:lstStyle/>
            <a:p>
              <a:endParaRPr lang="en-US"/>
            </a:p>
          </p:txBody>
        </p:sp>
        <p:sp>
          <p:nvSpPr>
            <p:cNvPr id="506891" name="Line 11"/>
            <p:cNvSpPr>
              <a:spLocks noChangeShapeType="1"/>
            </p:cNvSpPr>
            <p:nvPr/>
          </p:nvSpPr>
          <p:spPr bwMode="auto">
            <a:xfrm flipV="1">
              <a:off x="1776" y="1152"/>
              <a:ext cx="3360" cy="672"/>
            </a:xfrm>
            <a:prstGeom prst="line">
              <a:avLst/>
            </a:prstGeom>
            <a:noFill/>
            <a:ln w="9525">
              <a:solidFill>
                <a:schemeClr val="tx1"/>
              </a:solidFill>
              <a:round/>
              <a:headEnd/>
              <a:tailEnd/>
            </a:ln>
            <a:effectLst/>
          </p:spPr>
          <p:txBody>
            <a:bodyPr/>
            <a:lstStyle/>
            <a:p>
              <a:endParaRPr lang="en-US"/>
            </a:p>
          </p:txBody>
        </p:sp>
        <p:sp>
          <p:nvSpPr>
            <p:cNvPr id="506892" name="Line 12"/>
            <p:cNvSpPr>
              <a:spLocks noChangeShapeType="1"/>
            </p:cNvSpPr>
            <p:nvPr/>
          </p:nvSpPr>
          <p:spPr bwMode="auto">
            <a:xfrm flipH="1" flipV="1">
              <a:off x="2160" y="1152"/>
              <a:ext cx="288" cy="672"/>
            </a:xfrm>
            <a:prstGeom prst="line">
              <a:avLst/>
            </a:prstGeom>
            <a:noFill/>
            <a:ln w="9525">
              <a:solidFill>
                <a:schemeClr val="tx1"/>
              </a:solidFill>
              <a:round/>
              <a:headEnd/>
              <a:tailEnd/>
            </a:ln>
            <a:effectLst/>
          </p:spPr>
          <p:txBody>
            <a:bodyPr/>
            <a:lstStyle/>
            <a:p>
              <a:endParaRPr lang="en-US"/>
            </a:p>
          </p:txBody>
        </p:sp>
        <p:sp>
          <p:nvSpPr>
            <p:cNvPr id="506893" name="Line 13"/>
            <p:cNvSpPr>
              <a:spLocks noChangeShapeType="1"/>
            </p:cNvSpPr>
            <p:nvPr/>
          </p:nvSpPr>
          <p:spPr bwMode="auto">
            <a:xfrm flipH="1" flipV="1">
              <a:off x="2688" y="1152"/>
              <a:ext cx="48" cy="672"/>
            </a:xfrm>
            <a:prstGeom prst="line">
              <a:avLst/>
            </a:prstGeom>
            <a:noFill/>
            <a:ln w="9525">
              <a:solidFill>
                <a:schemeClr val="tx1"/>
              </a:solidFill>
              <a:round/>
              <a:headEnd/>
              <a:tailEnd/>
            </a:ln>
            <a:effectLst/>
          </p:spPr>
          <p:txBody>
            <a:bodyPr/>
            <a:lstStyle/>
            <a:p>
              <a:endParaRPr lang="en-US"/>
            </a:p>
          </p:txBody>
        </p:sp>
        <p:sp>
          <p:nvSpPr>
            <p:cNvPr id="506894" name="Line 14"/>
            <p:cNvSpPr>
              <a:spLocks noChangeShapeType="1"/>
            </p:cNvSpPr>
            <p:nvPr/>
          </p:nvSpPr>
          <p:spPr bwMode="auto">
            <a:xfrm flipV="1">
              <a:off x="2976" y="1104"/>
              <a:ext cx="528" cy="720"/>
            </a:xfrm>
            <a:prstGeom prst="line">
              <a:avLst/>
            </a:prstGeom>
            <a:noFill/>
            <a:ln w="9525">
              <a:solidFill>
                <a:schemeClr val="tx1"/>
              </a:solidFill>
              <a:round/>
              <a:headEnd/>
              <a:tailEnd/>
            </a:ln>
            <a:effectLst/>
          </p:spPr>
          <p:txBody>
            <a:bodyPr/>
            <a:lstStyle/>
            <a:p>
              <a:endParaRPr lang="en-US"/>
            </a:p>
          </p:txBody>
        </p:sp>
        <p:sp>
          <p:nvSpPr>
            <p:cNvPr id="506895" name="Line 15"/>
            <p:cNvSpPr>
              <a:spLocks noChangeShapeType="1"/>
            </p:cNvSpPr>
            <p:nvPr/>
          </p:nvSpPr>
          <p:spPr bwMode="auto">
            <a:xfrm flipH="1" flipV="1">
              <a:off x="2784" y="1104"/>
              <a:ext cx="192" cy="720"/>
            </a:xfrm>
            <a:prstGeom prst="line">
              <a:avLst/>
            </a:prstGeom>
            <a:noFill/>
            <a:ln w="9525">
              <a:solidFill>
                <a:schemeClr val="tx1"/>
              </a:solidFill>
              <a:round/>
              <a:headEnd/>
              <a:tailEnd/>
            </a:ln>
            <a:effectLst/>
          </p:spPr>
          <p:txBody>
            <a:bodyPr/>
            <a:lstStyle/>
            <a:p>
              <a:endParaRPr lang="en-US"/>
            </a:p>
          </p:txBody>
        </p:sp>
        <p:sp>
          <p:nvSpPr>
            <p:cNvPr id="506896" name="Line 16"/>
            <p:cNvSpPr>
              <a:spLocks noChangeShapeType="1"/>
            </p:cNvSpPr>
            <p:nvPr/>
          </p:nvSpPr>
          <p:spPr bwMode="auto">
            <a:xfrm flipV="1">
              <a:off x="2496" y="1152"/>
              <a:ext cx="2640" cy="624"/>
            </a:xfrm>
            <a:prstGeom prst="line">
              <a:avLst/>
            </a:prstGeom>
            <a:noFill/>
            <a:ln w="9525">
              <a:solidFill>
                <a:schemeClr val="tx1"/>
              </a:solidFill>
              <a:round/>
              <a:headEnd/>
              <a:tailEnd/>
            </a:ln>
            <a:effectLst/>
          </p:spPr>
          <p:txBody>
            <a:bodyPr/>
            <a:lstStyle/>
            <a:p>
              <a:endParaRPr lang="en-US"/>
            </a:p>
          </p:txBody>
        </p:sp>
        <p:sp>
          <p:nvSpPr>
            <p:cNvPr id="506897" name="Line 17"/>
            <p:cNvSpPr>
              <a:spLocks noChangeShapeType="1"/>
            </p:cNvSpPr>
            <p:nvPr/>
          </p:nvSpPr>
          <p:spPr bwMode="auto">
            <a:xfrm flipH="1" flipV="1">
              <a:off x="4224" y="1200"/>
              <a:ext cx="1632" cy="624"/>
            </a:xfrm>
            <a:prstGeom prst="line">
              <a:avLst/>
            </a:prstGeom>
            <a:noFill/>
            <a:ln w="9525">
              <a:solidFill>
                <a:schemeClr val="tx1"/>
              </a:solidFill>
              <a:round/>
              <a:headEnd/>
              <a:tailEnd/>
            </a:ln>
            <a:effectLst/>
          </p:spPr>
          <p:txBody>
            <a:bodyPr/>
            <a:lstStyle/>
            <a:p>
              <a:endParaRPr lang="en-US"/>
            </a:p>
          </p:txBody>
        </p:sp>
        <p:sp>
          <p:nvSpPr>
            <p:cNvPr id="506898" name="Line 18"/>
            <p:cNvSpPr>
              <a:spLocks noChangeShapeType="1"/>
            </p:cNvSpPr>
            <p:nvPr/>
          </p:nvSpPr>
          <p:spPr bwMode="auto">
            <a:xfrm flipV="1">
              <a:off x="5088" y="1200"/>
              <a:ext cx="96" cy="576"/>
            </a:xfrm>
            <a:prstGeom prst="line">
              <a:avLst/>
            </a:prstGeom>
            <a:noFill/>
            <a:ln w="9525">
              <a:solidFill>
                <a:schemeClr val="tx1"/>
              </a:solidFill>
              <a:round/>
              <a:headEnd/>
              <a:tailEnd/>
            </a:ln>
            <a:effectLst/>
          </p:spPr>
          <p:txBody>
            <a:bodyPr/>
            <a:lstStyle/>
            <a:p>
              <a:endParaRPr lang="en-US"/>
            </a:p>
          </p:txBody>
        </p:sp>
        <p:sp>
          <p:nvSpPr>
            <p:cNvPr id="506899" name="Line 19"/>
            <p:cNvSpPr>
              <a:spLocks noChangeShapeType="1"/>
            </p:cNvSpPr>
            <p:nvPr/>
          </p:nvSpPr>
          <p:spPr bwMode="auto">
            <a:xfrm flipV="1">
              <a:off x="4896" y="1152"/>
              <a:ext cx="192" cy="672"/>
            </a:xfrm>
            <a:prstGeom prst="line">
              <a:avLst/>
            </a:prstGeom>
            <a:noFill/>
            <a:ln w="9525">
              <a:solidFill>
                <a:schemeClr val="tx1"/>
              </a:solidFill>
              <a:round/>
              <a:headEnd/>
              <a:tailEnd/>
            </a:ln>
            <a:effectLst/>
          </p:spPr>
          <p:txBody>
            <a:bodyPr/>
            <a:lstStyle/>
            <a:p>
              <a:endParaRPr lang="en-US"/>
            </a:p>
          </p:txBody>
        </p:sp>
        <p:sp>
          <p:nvSpPr>
            <p:cNvPr id="506900" name="Line 20"/>
            <p:cNvSpPr>
              <a:spLocks noChangeShapeType="1"/>
            </p:cNvSpPr>
            <p:nvPr/>
          </p:nvSpPr>
          <p:spPr bwMode="auto">
            <a:xfrm flipH="1" flipV="1">
              <a:off x="4224" y="1104"/>
              <a:ext cx="432" cy="720"/>
            </a:xfrm>
            <a:prstGeom prst="line">
              <a:avLst/>
            </a:prstGeom>
            <a:noFill/>
            <a:ln w="9525">
              <a:solidFill>
                <a:schemeClr val="tx1"/>
              </a:solidFill>
              <a:round/>
              <a:headEnd/>
              <a:tailEnd/>
            </a:ln>
            <a:effectLst/>
          </p:spPr>
          <p:txBody>
            <a:bodyPr/>
            <a:lstStyle/>
            <a:p>
              <a:endParaRPr lang="en-US"/>
            </a:p>
          </p:txBody>
        </p:sp>
        <p:sp>
          <p:nvSpPr>
            <p:cNvPr id="506901" name="Line 21"/>
            <p:cNvSpPr>
              <a:spLocks noChangeShapeType="1"/>
            </p:cNvSpPr>
            <p:nvPr/>
          </p:nvSpPr>
          <p:spPr bwMode="auto">
            <a:xfrm flipH="1" flipV="1">
              <a:off x="3552" y="1104"/>
              <a:ext cx="576" cy="720"/>
            </a:xfrm>
            <a:prstGeom prst="line">
              <a:avLst/>
            </a:prstGeom>
            <a:noFill/>
            <a:ln w="9525">
              <a:solidFill>
                <a:schemeClr val="tx1"/>
              </a:solidFill>
              <a:round/>
              <a:headEnd/>
              <a:tailEnd/>
            </a:ln>
            <a:effectLst/>
          </p:spPr>
          <p:txBody>
            <a:bodyPr/>
            <a:lstStyle/>
            <a:p>
              <a:endParaRPr lang="en-US"/>
            </a:p>
          </p:txBody>
        </p:sp>
        <p:sp>
          <p:nvSpPr>
            <p:cNvPr id="506902" name="Line 22"/>
            <p:cNvSpPr>
              <a:spLocks noChangeShapeType="1"/>
            </p:cNvSpPr>
            <p:nvPr/>
          </p:nvSpPr>
          <p:spPr bwMode="auto">
            <a:xfrm flipV="1">
              <a:off x="3456" y="1152"/>
              <a:ext cx="48" cy="624"/>
            </a:xfrm>
            <a:prstGeom prst="line">
              <a:avLst/>
            </a:prstGeom>
            <a:noFill/>
            <a:ln w="9525">
              <a:solidFill>
                <a:schemeClr val="tx1"/>
              </a:solidFill>
              <a:round/>
              <a:headEnd/>
              <a:tailEnd/>
            </a:ln>
            <a:effectLst/>
          </p:spPr>
          <p:txBody>
            <a:bodyPr/>
            <a:lstStyle/>
            <a:p>
              <a:endParaRPr lang="en-US"/>
            </a:p>
          </p:txBody>
        </p:sp>
        <p:sp>
          <p:nvSpPr>
            <p:cNvPr id="506903" name="Line 23"/>
            <p:cNvSpPr>
              <a:spLocks noChangeShapeType="1"/>
            </p:cNvSpPr>
            <p:nvPr/>
          </p:nvSpPr>
          <p:spPr bwMode="auto">
            <a:xfrm flipV="1">
              <a:off x="3936" y="1152"/>
              <a:ext cx="192" cy="672"/>
            </a:xfrm>
            <a:prstGeom prst="line">
              <a:avLst/>
            </a:prstGeom>
            <a:noFill/>
            <a:ln w="9525">
              <a:solidFill>
                <a:schemeClr val="tx1"/>
              </a:solidFill>
              <a:round/>
              <a:headEnd/>
              <a:tailEnd/>
            </a:ln>
            <a:effectLst/>
          </p:spPr>
          <p:txBody>
            <a:bodyPr/>
            <a:lstStyle/>
            <a:p>
              <a:endParaRPr lang="en-US"/>
            </a:p>
          </p:txBody>
        </p:sp>
        <p:sp>
          <p:nvSpPr>
            <p:cNvPr id="506904" name="Line 24"/>
            <p:cNvSpPr>
              <a:spLocks noChangeShapeType="1"/>
            </p:cNvSpPr>
            <p:nvPr/>
          </p:nvSpPr>
          <p:spPr bwMode="auto">
            <a:xfrm flipV="1">
              <a:off x="4128" y="1104"/>
              <a:ext cx="192" cy="672"/>
            </a:xfrm>
            <a:prstGeom prst="line">
              <a:avLst/>
            </a:prstGeom>
            <a:noFill/>
            <a:ln w="9525">
              <a:solidFill>
                <a:schemeClr val="tx1"/>
              </a:solidFill>
              <a:round/>
              <a:headEnd/>
              <a:tailEnd/>
            </a:ln>
            <a:effectLst/>
          </p:spPr>
          <p:txBody>
            <a:bodyPr/>
            <a:lstStyle/>
            <a:p>
              <a:endParaRPr lang="en-US"/>
            </a:p>
          </p:txBody>
        </p:sp>
        <p:sp>
          <p:nvSpPr>
            <p:cNvPr id="506905" name="Line 25"/>
            <p:cNvSpPr>
              <a:spLocks noChangeShapeType="1"/>
            </p:cNvSpPr>
            <p:nvPr/>
          </p:nvSpPr>
          <p:spPr bwMode="auto">
            <a:xfrm flipV="1">
              <a:off x="1968" y="1152"/>
              <a:ext cx="96" cy="720"/>
            </a:xfrm>
            <a:prstGeom prst="line">
              <a:avLst/>
            </a:prstGeom>
            <a:noFill/>
            <a:ln w="9525">
              <a:solidFill>
                <a:schemeClr val="tx1"/>
              </a:solidFill>
              <a:round/>
              <a:headEnd/>
              <a:tailEnd/>
            </a:ln>
            <a:effectLst/>
          </p:spPr>
          <p:txBody>
            <a:bodyPr/>
            <a:lstStyle/>
            <a:p>
              <a:endParaRPr lang="en-US"/>
            </a:p>
          </p:txBody>
        </p:sp>
        <p:sp>
          <p:nvSpPr>
            <p:cNvPr id="506906" name="Line 26"/>
            <p:cNvSpPr>
              <a:spLocks noChangeShapeType="1"/>
            </p:cNvSpPr>
            <p:nvPr/>
          </p:nvSpPr>
          <p:spPr bwMode="auto">
            <a:xfrm flipV="1">
              <a:off x="2016" y="1152"/>
              <a:ext cx="672" cy="672"/>
            </a:xfrm>
            <a:prstGeom prst="line">
              <a:avLst/>
            </a:prstGeom>
            <a:noFill/>
            <a:ln w="9525">
              <a:solidFill>
                <a:schemeClr val="tx1"/>
              </a:solidFill>
              <a:round/>
              <a:headEnd/>
              <a:tailEnd/>
            </a:ln>
            <a:effectLst/>
          </p:spPr>
          <p:txBody>
            <a:bodyPr/>
            <a:lstStyle/>
            <a:p>
              <a:endParaRPr lang="en-US"/>
            </a:p>
          </p:txBody>
        </p:sp>
        <p:sp>
          <p:nvSpPr>
            <p:cNvPr id="506907" name="Line 27"/>
            <p:cNvSpPr>
              <a:spLocks noChangeShapeType="1"/>
            </p:cNvSpPr>
            <p:nvPr/>
          </p:nvSpPr>
          <p:spPr bwMode="auto">
            <a:xfrm flipV="1">
              <a:off x="2016" y="1152"/>
              <a:ext cx="1488" cy="672"/>
            </a:xfrm>
            <a:prstGeom prst="line">
              <a:avLst/>
            </a:prstGeom>
            <a:noFill/>
            <a:ln w="9525">
              <a:solidFill>
                <a:schemeClr val="tx1"/>
              </a:solidFill>
              <a:round/>
              <a:headEnd/>
              <a:tailEnd/>
            </a:ln>
            <a:effectLst/>
          </p:spPr>
          <p:txBody>
            <a:bodyPr/>
            <a:lstStyle/>
            <a:p>
              <a:endParaRPr lang="en-US"/>
            </a:p>
          </p:txBody>
        </p:sp>
        <p:sp>
          <p:nvSpPr>
            <p:cNvPr id="506908" name="Line 28"/>
            <p:cNvSpPr>
              <a:spLocks noChangeShapeType="1"/>
            </p:cNvSpPr>
            <p:nvPr/>
          </p:nvSpPr>
          <p:spPr bwMode="auto">
            <a:xfrm flipV="1">
              <a:off x="2016" y="1152"/>
              <a:ext cx="2304" cy="672"/>
            </a:xfrm>
            <a:prstGeom prst="line">
              <a:avLst/>
            </a:prstGeom>
            <a:noFill/>
            <a:ln w="9525">
              <a:solidFill>
                <a:schemeClr val="tx1"/>
              </a:solidFill>
              <a:round/>
              <a:headEnd/>
              <a:tailEnd/>
            </a:ln>
            <a:effectLst/>
          </p:spPr>
          <p:txBody>
            <a:bodyPr/>
            <a:lstStyle/>
            <a:p>
              <a:endParaRPr lang="en-US"/>
            </a:p>
          </p:txBody>
        </p:sp>
        <p:sp>
          <p:nvSpPr>
            <p:cNvPr id="506909" name="Line 29"/>
            <p:cNvSpPr>
              <a:spLocks noChangeShapeType="1"/>
            </p:cNvSpPr>
            <p:nvPr/>
          </p:nvSpPr>
          <p:spPr bwMode="auto">
            <a:xfrm flipV="1">
              <a:off x="2016" y="1152"/>
              <a:ext cx="3216" cy="672"/>
            </a:xfrm>
            <a:prstGeom prst="line">
              <a:avLst/>
            </a:prstGeom>
            <a:noFill/>
            <a:ln w="9525">
              <a:solidFill>
                <a:schemeClr val="tx1"/>
              </a:solidFill>
              <a:round/>
              <a:headEnd/>
              <a:tailEnd/>
            </a:ln>
            <a:effectLst/>
          </p:spPr>
          <p:txBody>
            <a:bodyPr/>
            <a:lstStyle/>
            <a:p>
              <a:endParaRPr lang="en-US"/>
            </a:p>
          </p:txBody>
        </p:sp>
        <p:sp>
          <p:nvSpPr>
            <p:cNvPr id="506910" name="Line 30"/>
            <p:cNvSpPr>
              <a:spLocks noChangeShapeType="1"/>
            </p:cNvSpPr>
            <p:nvPr/>
          </p:nvSpPr>
          <p:spPr bwMode="auto">
            <a:xfrm flipV="1">
              <a:off x="3168" y="1104"/>
              <a:ext cx="528" cy="720"/>
            </a:xfrm>
            <a:prstGeom prst="line">
              <a:avLst/>
            </a:prstGeom>
            <a:noFill/>
            <a:ln w="9525">
              <a:solidFill>
                <a:schemeClr val="tx1"/>
              </a:solidFill>
              <a:round/>
              <a:headEnd/>
              <a:tailEnd/>
            </a:ln>
            <a:effectLst/>
          </p:spPr>
          <p:txBody>
            <a:bodyPr/>
            <a:lstStyle/>
            <a:p>
              <a:endParaRPr lang="en-US"/>
            </a:p>
          </p:txBody>
        </p:sp>
        <p:sp>
          <p:nvSpPr>
            <p:cNvPr id="506911" name="Line 31"/>
            <p:cNvSpPr>
              <a:spLocks noChangeShapeType="1"/>
            </p:cNvSpPr>
            <p:nvPr/>
          </p:nvSpPr>
          <p:spPr bwMode="auto">
            <a:xfrm flipV="1">
              <a:off x="3648" y="1152"/>
              <a:ext cx="528" cy="720"/>
            </a:xfrm>
            <a:prstGeom prst="line">
              <a:avLst/>
            </a:prstGeom>
            <a:noFill/>
            <a:ln w="9525">
              <a:solidFill>
                <a:schemeClr val="tx1"/>
              </a:solidFill>
              <a:round/>
              <a:headEnd/>
              <a:tailEnd/>
            </a:ln>
            <a:effectLst/>
          </p:spPr>
          <p:txBody>
            <a:bodyPr/>
            <a:lstStyle/>
            <a:p>
              <a:endParaRPr lang="en-US"/>
            </a:p>
          </p:txBody>
        </p:sp>
        <p:sp>
          <p:nvSpPr>
            <p:cNvPr id="506912" name="Line 32"/>
            <p:cNvSpPr>
              <a:spLocks noChangeShapeType="1"/>
            </p:cNvSpPr>
            <p:nvPr/>
          </p:nvSpPr>
          <p:spPr bwMode="auto">
            <a:xfrm flipV="1">
              <a:off x="4416" y="1152"/>
              <a:ext cx="624" cy="672"/>
            </a:xfrm>
            <a:prstGeom prst="line">
              <a:avLst/>
            </a:prstGeom>
            <a:noFill/>
            <a:ln w="9525">
              <a:solidFill>
                <a:schemeClr val="tx1"/>
              </a:solidFill>
              <a:round/>
              <a:headEnd/>
              <a:tailEnd/>
            </a:ln>
            <a:effectLst/>
          </p:spPr>
          <p:txBody>
            <a:bodyPr/>
            <a:lstStyle/>
            <a:p>
              <a:endParaRPr lang="en-US"/>
            </a:p>
          </p:txBody>
        </p:sp>
        <p:sp>
          <p:nvSpPr>
            <p:cNvPr id="506913" name="Line 33"/>
            <p:cNvSpPr>
              <a:spLocks noChangeShapeType="1"/>
            </p:cNvSpPr>
            <p:nvPr/>
          </p:nvSpPr>
          <p:spPr bwMode="auto">
            <a:xfrm flipH="1" flipV="1">
              <a:off x="5184" y="1152"/>
              <a:ext cx="672" cy="672"/>
            </a:xfrm>
            <a:prstGeom prst="line">
              <a:avLst/>
            </a:prstGeom>
            <a:noFill/>
            <a:ln w="9525">
              <a:solidFill>
                <a:schemeClr val="tx1"/>
              </a:solidFill>
              <a:round/>
              <a:headEnd/>
              <a:tailEnd/>
            </a:ln>
            <a:effectLst/>
          </p:spPr>
          <p:txBody>
            <a:bodyPr/>
            <a:lstStyle/>
            <a:p>
              <a:endParaRPr lang="en-US"/>
            </a:p>
          </p:txBody>
        </p:sp>
        <p:sp>
          <p:nvSpPr>
            <p:cNvPr id="506914" name="Line 34"/>
            <p:cNvSpPr>
              <a:spLocks noChangeShapeType="1"/>
            </p:cNvSpPr>
            <p:nvPr/>
          </p:nvSpPr>
          <p:spPr bwMode="auto">
            <a:xfrm flipH="1" flipV="1">
              <a:off x="5184" y="1104"/>
              <a:ext cx="240" cy="720"/>
            </a:xfrm>
            <a:prstGeom prst="line">
              <a:avLst/>
            </a:prstGeom>
            <a:noFill/>
            <a:ln w="9525">
              <a:solidFill>
                <a:schemeClr val="tx1"/>
              </a:solidFill>
              <a:round/>
              <a:headEnd/>
              <a:tailEnd/>
            </a:ln>
            <a:effectLst/>
          </p:spPr>
          <p:txBody>
            <a:bodyPr/>
            <a:lstStyle/>
            <a:p>
              <a:endParaRPr lang="en-US"/>
            </a:p>
          </p:txBody>
        </p:sp>
        <p:sp>
          <p:nvSpPr>
            <p:cNvPr id="506915" name="Line 35"/>
            <p:cNvSpPr>
              <a:spLocks noChangeShapeType="1"/>
            </p:cNvSpPr>
            <p:nvPr/>
          </p:nvSpPr>
          <p:spPr bwMode="auto">
            <a:xfrm flipH="1" flipV="1">
              <a:off x="3552" y="1152"/>
              <a:ext cx="1104" cy="720"/>
            </a:xfrm>
            <a:prstGeom prst="line">
              <a:avLst/>
            </a:prstGeom>
            <a:noFill/>
            <a:ln w="9525">
              <a:solidFill>
                <a:schemeClr val="tx1"/>
              </a:solidFill>
              <a:round/>
              <a:headEnd/>
              <a:tailEnd/>
            </a:ln>
            <a:effectLst/>
          </p:spPr>
          <p:txBody>
            <a:bodyPr/>
            <a:lstStyle/>
            <a:p>
              <a:endParaRPr lang="en-US"/>
            </a:p>
          </p:txBody>
        </p:sp>
        <p:sp>
          <p:nvSpPr>
            <p:cNvPr id="506916" name="Line 36"/>
            <p:cNvSpPr>
              <a:spLocks noChangeShapeType="1"/>
            </p:cNvSpPr>
            <p:nvPr/>
          </p:nvSpPr>
          <p:spPr bwMode="auto">
            <a:xfrm flipH="1" flipV="1">
              <a:off x="3504" y="1104"/>
              <a:ext cx="960" cy="768"/>
            </a:xfrm>
            <a:prstGeom prst="line">
              <a:avLst/>
            </a:prstGeom>
            <a:noFill/>
            <a:ln w="9525">
              <a:solidFill>
                <a:schemeClr val="tx1"/>
              </a:solidFill>
              <a:round/>
              <a:headEnd/>
              <a:tailEnd/>
            </a:ln>
            <a:effectLst/>
          </p:spPr>
          <p:txBody>
            <a:bodyPr/>
            <a:lstStyle/>
            <a:p>
              <a:endParaRPr lang="en-US"/>
            </a:p>
          </p:txBody>
        </p:sp>
        <p:sp>
          <p:nvSpPr>
            <p:cNvPr id="506917" name="Line 37"/>
            <p:cNvSpPr>
              <a:spLocks noChangeShapeType="1"/>
            </p:cNvSpPr>
            <p:nvPr/>
          </p:nvSpPr>
          <p:spPr bwMode="auto">
            <a:xfrm flipH="1" flipV="1">
              <a:off x="2640" y="1152"/>
              <a:ext cx="1104" cy="720"/>
            </a:xfrm>
            <a:prstGeom prst="line">
              <a:avLst/>
            </a:prstGeom>
            <a:noFill/>
            <a:ln w="9525">
              <a:solidFill>
                <a:schemeClr val="tx1"/>
              </a:solidFill>
              <a:round/>
              <a:headEnd/>
              <a:tailEnd/>
            </a:ln>
            <a:effectLst/>
          </p:spPr>
          <p:txBody>
            <a:bodyPr/>
            <a:lstStyle/>
            <a:p>
              <a:endParaRPr lang="en-US"/>
            </a:p>
          </p:txBody>
        </p:sp>
        <p:sp>
          <p:nvSpPr>
            <p:cNvPr id="506918" name="Rectangle 38"/>
            <p:cNvSpPr>
              <a:spLocks noChangeArrowheads="1"/>
            </p:cNvSpPr>
            <p:nvPr/>
          </p:nvSpPr>
          <p:spPr bwMode="auto">
            <a:xfrm>
              <a:off x="1872" y="1056"/>
              <a:ext cx="396" cy="172"/>
            </a:xfrm>
            <a:prstGeom prst="rect">
              <a:avLst/>
            </a:prstGeom>
            <a:solidFill>
              <a:srgbClr val="A11D26"/>
            </a:solidFill>
            <a:ln w="9525">
              <a:noFill/>
              <a:miter lim="800000"/>
              <a:headEnd/>
              <a:tailEnd/>
            </a:ln>
            <a:effectLst/>
          </p:spPr>
          <p:txBody>
            <a:bodyPr lIns="0" tIns="0" rIns="0" bIns="0" anchor="ctr"/>
            <a:lstStyle/>
            <a:p>
              <a:pPr algn="ctr"/>
              <a:r>
                <a:rPr lang="en-US" sz="900" b="1" i="1">
                  <a:solidFill>
                    <a:schemeClr val="bg1"/>
                  </a:solidFill>
                  <a:latin typeface="Arial" charset="0"/>
                </a:rPr>
                <a:t>FDIC</a:t>
              </a:r>
            </a:p>
          </p:txBody>
        </p:sp>
        <p:sp>
          <p:nvSpPr>
            <p:cNvPr id="506919" name="Rectangle 39"/>
            <p:cNvSpPr>
              <a:spLocks noChangeArrowheads="1"/>
            </p:cNvSpPr>
            <p:nvPr/>
          </p:nvSpPr>
          <p:spPr bwMode="auto">
            <a:xfrm>
              <a:off x="2544" y="1056"/>
              <a:ext cx="396" cy="172"/>
            </a:xfrm>
            <a:prstGeom prst="rect">
              <a:avLst/>
            </a:prstGeom>
            <a:solidFill>
              <a:srgbClr val="A11D26"/>
            </a:solidFill>
            <a:ln w="9525">
              <a:noFill/>
              <a:miter lim="800000"/>
              <a:headEnd/>
              <a:tailEnd/>
            </a:ln>
            <a:effectLst/>
          </p:spPr>
          <p:txBody>
            <a:bodyPr lIns="0" tIns="0" rIns="0" bIns="0" anchor="ctr"/>
            <a:lstStyle/>
            <a:p>
              <a:pPr algn="ctr"/>
              <a:r>
                <a:rPr lang="en-US" sz="900" b="1" i="1">
                  <a:solidFill>
                    <a:schemeClr val="bg1"/>
                  </a:solidFill>
                  <a:latin typeface="Arial" charset="0"/>
                </a:rPr>
                <a:t>OCC</a:t>
              </a:r>
            </a:p>
          </p:txBody>
        </p:sp>
        <p:sp>
          <p:nvSpPr>
            <p:cNvPr id="506920" name="Rectangle 40"/>
            <p:cNvSpPr>
              <a:spLocks noChangeArrowheads="1"/>
            </p:cNvSpPr>
            <p:nvPr/>
          </p:nvSpPr>
          <p:spPr bwMode="auto">
            <a:xfrm>
              <a:off x="3312" y="1056"/>
              <a:ext cx="396" cy="172"/>
            </a:xfrm>
            <a:prstGeom prst="rect">
              <a:avLst/>
            </a:prstGeom>
            <a:solidFill>
              <a:srgbClr val="A11D26"/>
            </a:solidFill>
            <a:ln w="9525">
              <a:noFill/>
              <a:miter lim="800000"/>
              <a:headEnd/>
              <a:tailEnd/>
            </a:ln>
            <a:effectLst/>
          </p:spPr>
          <p:txBody>
            <a:bodyPr lIns="0" tIns="0" rIns="0" bIns="0" anchor="ctr"/>
            <a:lstStyle/>
            <a:p>
              <a:pPr algn="ctr"/>
              <a:r>
                <a:rPr lang="en-US" sz="900" b="1" i="1">
                  <a:solidFill>
                    <a:schemeClr val="bg1"/>
                  </a:solidFill>
                  <a:latin typeface="Arial" charset="0"/>
                </a:rPr>
                <a:t>FRB</a:t>
              </a:r>
            </a:p>
          </p:txBody>
        </p:sp>
        <p:sp>
          <p:nvSpPr>
            <p:cNvPr id="506921" name="Rectangle 41"/>
            <p:cNvSpPr>
              <a:spLocks noChangeArrowheads="1"/>
            </p:cNvSpPr>
            <p:nvPr/>
          </p:nvSpPr>
          <p:spPr bwMode="auto">
            <a:xfrm>
              <a:off x="4080" y="1056"/>
              <a:ext cx="396" cy="172"/>
            </a:xfrm>
            <a:prstGeom prst="rect">
              <a:avLst/>
            </a:prstGeom>
            <a:solidFill>
              <a:srgbClr val="A11D26"/>
            </a:solidFill>
            <a:ln w="9525">
              <a:noFill/>
              <a:miter lim="800000"/>
              <a:headEnd/>
              <a:tailEnd/>
            </a:ln>
            <a:effectLst/>
          </p:spPr>
          <p:txBody>
            <a:bodyPr lIns="0" tIns="0" rIns="0" bIns="0" anchor="ctr"/>
            <a:lstStyle/>
            <a:p>
              <a:pPr algn="ctr"/>
              <a:r>
                <a:rPr lang="en-US" sz="900" b="1" i="1">
                  <a:solidFill>
                    <a:schemeClr val="bg1"/>
                  </a:solidFill>
                  <a:latin typeface="Arial" charset="0"/>
                </a:rPr>
                <a:t>OTS</a:t>
              </a:r>
            </a:p>
          </p:txBody>
        </p:sp>
        <p:sp>
          <p:nvSpPr>
            <p:cNvPr id="506922" name="Rectangle 42"/>
            <p:cNvSpPr>
              <a:spLocks noChangeArrowheads="1"/>
            </p:cNvSpPr>
            <p:nvPr/>
          </p:nvSpPr>
          <p:spPr bwMode="auto">
            <a:xfrm>
              <a:off x="4944" y="1056"/>
              <a:ext cx="396" cy="172"/>
            </a:xfrm>
            <a:prstGeom prst="rect">
              <a:avLst/>
            </a:prstGeom>
            <a:solidFill>
              <a:srgbClr val="A11D26"/>
            </a:solidFill>
            <a:ln w="9525">
              <a:noFill/>
              <a:miter lim="800000"/>
              <a:headEnd/>
              <a:tailEnd/>
            </a:ln>
            <a:effectLst/>
          </p:spPr>
          <p:txBody>
            <a:bodyPr lIns="0" tIns="0" rIns="0" bIns="0" anchor="ctr"/>
            <a:lstStyle/>
            <a:p>
              <a:pPr algn="ctr"/>
              <a:r>
                <a:rPr lang="en-US" sz="900" b="1" i="1">
                  <a:solidFill>
                    <a:schemeClr val="bg1"/>
                  </a:solidFill>
                  <a:latin typeface="Arial" charset="0"/>
                </a:rPr>
                <a:t>NCUA</a:t>
              </a:r>
            </a:p>
          </p:txBody>
        </p:sp>
        <p:sp>
          <p:nvSpPr>
            <p:cNvPr id="506923" name="Oval 43"/>
            <p:cNvSpPr>
              <a:spLocks noChangeArrowheads="1"/>
            </p:cNvSpPr>
            <p:nvPr/>
          </p:nvSpPr>
          <p:spPr bwMode="auto">
            <a:xfrm rot="-2663180">
              <a:off x="1920" y="1728"/>
              <a:ext cx="192" cy="19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506924" name="Oval 44"/>
            <p:cNvSpPr>
              <a:spLocks noChangeArrowheads="1"/>
            </p:cNvSpPr>
            <p:nvPr/>
          </p:nvSpPr>
          <p:spPr bwMode="auto">
            <a:xfrm rot="-2663180">
              <a:off x="1680" y="1730"/>
              <a:ext cx="192" cy="19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506925" name="Oval 45"/>
            <p:cNvSpPr>
              <a:spLocks noChangeArrowheads="1"/>
            </p:cNvSpPr>
            <p:nvPr/>
          </p:nvSpPr>
          <p:spPr bwMode="auto">
            <a:xfrm rot="-2663180">
              <a:off x="2160" y="1731"/>
              <a:ext cx="192" cy="19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506926" name="Oval 46"/>
            <p:cNvSpPr>
              <a:spLocks noChangeArrowheads="1"/>
            </p:cNvSpPr>
            <p:nvPr/>
          </p:nvSpPr>
          <p:spPr bwMode="auto">
            <a:xfrm rot="-2663180">
              <a:off x="2400" y="1734"/>
              <a:ext cx="192" cy="19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506927" name="Oval 47"/>
            <p:cNvSpPr>
              <a:spLocks noChangeArrowheads="1"/>
            </p:cNvSpPr>
            <p:nvPr/>
          </p:nvSpPr>
          <p:spPr bwMode="auto">
            <a:xfrm rot="-2663180">
              <a:off x="2640" y="1736"/>
              <a:ext cx="192" cy="19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506928" name="Oval 48"/>
            <p:cNvSpPr>
              <a:spLocks noChangeArrowheads="1"/>
            </p:cNvSpPr>
            <p:nvPr/>
          </p:nvSpPr>
          <p:spPr bwMode="auto">
            <a:xfrm rot="-2663180">
              <a:off x="2880" y="1738"/>
              <a:ext cx="192" cy="19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506929" name="Oval 49"/>
            <p:cNvSpPr>
              <a:spLocks noChangeArrowheads="1"/>
            </p:cNvSpPr>
            <p:nvPr/>
          </p:nvSpPr>
          <p:spPr bwMode="auto">
            <a:xfrm rot="-2663180">
              <a:off x="3120" y="1740"/>
              <a:ext cx="192" cy="19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506930" name="Oval 50"/>
            <p:cNvSpPr>
              <a:spLocks noChangeArrowheads="1"/>
            </p:cNvSpPr>
            <p:nvPr/>
          </p:nvSpPr>
          <p:spPr bwMode="auto">
            <a:xfrm rot="-2663180">
              <a:off x="3360" y="1743"/>
              <a:ext cx="192" cy="19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506931" name="Oval 51"/>
            <p:cNvSpPr>
              <a:spLocks noChangeArrowheads="1"/>
            </p:cNvSpPr>
            <p:nvPr/>
          </p:nvSpPr>
          <p:spPr bwMode="auto">
            <a:xfrm rot="-2663180">
              <a:off x="3600" y="1746"/>
              <a:ext cx="192" cy="19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506932" name="Oval 52"/>
            <p:cNvSpPr>
              <a:spLocks noChangeArrowheads="1"/>
            </p:cNvSpPr>
            <p:nvPr/>
          </p:nvSpPr>
          <p:spPr bwMode="auto">
            <a:xfrm rot="-2663180">
              <a:off x="3840" y="1747"/>
              <a:ext cx="192" cy="19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506933" name="Oval 53"/>
            <p:cNvSpPr>
              <a:spLocks noChangeArrowheads="1"/>
            </p:cNvSpPr>
            <p:nvPr/>
          </p:nvSpPr>
          <p:spPr bwMode="auto">
            <a:xfrm rot="-2663180">
              <a:off x="4080" y="1749"/>
              <a:ext cx="192" cy="19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506934" name="Oval 54"/>
            <p:cNvSpPr>
              <a:spLocks noChangeArrowheads="1"/>
            </p:cNvSpPr>
            <p:nvPr/>
          </p:nvSpPr>
          <p:spPr bwMode="auto">
            <a:xfrm rot="-2663180">
              <a:off x="4320" y="1750"/>
              <a:ext cx="192" cy="19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506935" name="Oval 55"/>
            <p:cNvSpPr>
              <a:spLocks noChangeArrowheads="1"/>
            </p:cNvSpPr>
            <p:nvPr/>
          </p:nvSpPr>
          <p:spPr bwMode="auto">
            <a:xfrm rot="-2663180">
              <a:off x="4560" y="1751"/>
              <a:ext cx="192" cy="19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506936" name="Oval 56"/>
            <p:cNvSpPr>
              <a:spLocks noChangeArrowheads="1"/>
            </p:cNvSpPr>
            <p:nvPr/>
          </p:nvSpPr>
          <p:spPr bwMode="auto">
            <a:xfrm rot="-2663180">
              <a:off x="4800" y="1753"/>
              <a:ext cx="192" cy="19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506937" name="Oval 57"/>
            <p:cNvSpPr>
              <a:spLocks noChangeArrowheads="1"/>
            </p:cNvSpPr>
            <p:nvPr/>
          </p:nvSpPr>
          <p:spPr bwMode="auto">
            <a:xfrm rot="-2663180">
              <a:off x="5040" y="1754"/>
              <a:ext cx="192" cy="19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506938" name="Oval 58"/>
            <p:cNvSpPr>
              <a:spLocks noChangeArrowheads="1"/>
            </p:cNvSpPr>
            <p:nvPr/>
          </p:nvSpPr>
          <p:spPr bwMode="auto">
            <a:xfrm rot="-2663180">
              <a:off x="5280" y="1756"/>
              <a:ext cx="192" cy="19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506939" name="Oval 59"/>
            <p:cNvSpPr>
              <a:spLocks noChangeArrowheads="1"/>
            </p:cNvSpPr>
            <p:nvPr/>
          </p:nvSpPr>
          <p:spPr bwMode="auto">
            <a:xfrm rot="-2663180">
              <a:off x="5520" y="1759"/>
              <a:ext cx="192" cy="19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506940" name="Oval 60"/>
            <p:cNvSpPr>
              <a:spLocks noChangeArrowheads="1"/>
            </p:cNvSpPr>
            <p:nvPr/>
          </p:nvSpPr>
          <p:spPr bwMode="auto">
            <a:xfrm rot="-2663180">
              <a:off x="5760" y="1759"/>
              <a:ext cx="192" cy="192"/>
            </a:xfrm>
            <a:prstGeom prst="ellipse">
              <a:avLst/>
            </a:prstGeom>
            <a:solidFill>
              <a:schemeClr val="accent1"/>
            </a:solidFill>
            <a:ln w="9525">
              <a:solidFill>
                <a:schemeClr val="tx1"/>
              </a:solidFill>
              <a:round/>
              <a:headEnd/>
              <a:tailEnd/>
            </a:ln>
            <a:effectLst/>
          </p:spPr>
          <p:txBody>
            <a:bodyPr wrap="none" anchor="ctr"/>
            <a:lstStyle/>
            <a:p>
              <a:endParaRPr lang="en-US"/>
            </a:p>
          </p:txBody>
        </p:sp>
      </p:grpSp>
      <p:grpSp>
        <p:nvGrpSpPr>
          <p:cNvPr id="506941" name="Group 61"/>
          <p:cNvGrpSpPr>
            <a:grpSpLocks/>
          </p:cNvGrpSpPr>
          <p:nvPr/>
        </p:nvGrpSpPr>
        <p:grpSpPr bwMode="auto">
          <a:xfrm>
            <a:off x="2462213" y="3886200"/>
            <a:ext cx="6475412" cy="2819400"/>
            <a:chOff x="1680" y="2448"/>
            <a:chExt cx="4419" cy="1776"/>
          </a:xfrm>
        </p:grpSpPr>
        <p:pic>
          <p:nvPicPr>
            <p:cNvPr id="506942" name="Picture 62"/>
            <p:cNvPicPr>
              <a:picLocks noChangeAspect="1" noChangeArrowheads="1"/>
            </p:cNvPicPr>
            <p:nvPr/>
          </p:nvPicPr>
          <p:blipFill>
            <a:blip r:embed="rId2" cstate="print"/>
            <a:srcRect/>
            <a:stretch>
              <a:fillRect/>
            </a:stretch>
          </p:blipFill>
          <p:spPr bwMode="auto">
            <a:xfrm>
              <a:off x="2736" y="2832"/>
              <a:ext cx="1776" cy="723"/>
            </a:xfrm>
            <a:prstGeom prst="rect">
              <a:avLst/>
            </a:prstGeom>
            <a:noFill/>
            <a:ln w="9525">
              <a:noFill/>
              <a:miter lim="800000"/>
              <a:headEnd/>
              <a:tailEnd/>
            </a:ln>
            <a:effectLst/>
          </p:spPr>
        </p:pic>
        <p:sp>
          <p:nvSpPr>
            <p:cNvPr id="506943" name="Text Box 63"/>
            <p:cNvSpPr txBox="1">
              <a:spLocks noChangeArrowheads="1"/>
            </p:cNvSpPr>
            <p:nvPr/>
          </p:nvSpPr>
          <p:spPr bwMode="auto">
            <a:xfrm>
              <a:off x="5444" y="3024"/>
              <a:ext cx="655" cy="288"/>
            </a:xfrm>
            <a:prstGeom prst="rect">
              <a:avLst/>
            </a:prstGeom>
            <a:noFill/>
            <a:ln w="9525">
              <a:noFill/>
              <a:miter lim="800000"/>
              <a:headEnd/>
              <a:tailEnd/>
            </a:ln>
            <a:effectLst/>
          </p:spPr>
          <p:txBody>
            <a:bodyPr wrap="none">
              <a:spAutoFit/>
            </a:bodyPr>
            <a:lstStyle/>
            <a:p>
              <a:r>
                <a:rPr lang="en-US" sz="2400" b="1" i="1">
                  <a:solidFill>
                    <a:schemeClr val="folHlink"/>
                  </a:solidFill>
                  <a:latin typeface="Arial Narrow" pitchFamily="34" charset="0"/>
                </a:rPr>
                <a:t>Future</a:t>
              </a:r>
            </a:p>
          </p:txBody>
        </p:sp>
        <p:sp>
          <p:nvSpPr>
            <p:cNvPr id="506944" name="Text Box 64"/>
            <p:cNvSpPr txBox="1">
              <a:spLocks noChangeArrowheads="1"/>
            </p:cNvSpPr>
            <p:nvPr/>
          </p:nvSpPr>
          <p:spPr bwMode="auto">
            <a:xfrm>
              <a:off x="3072" y="3936"/>
              <a:ext cx="1068" cy="288"/>
            </a:xfrm>
            <a:prstGeom prst="rect">
              <a:avLst/>
            </a:prstGeom>
            <a:noFill/>
            <a:ln w="9525">
              <a:noFill/>
              <a:miter lim="800000"/>
              <a:headEnd/>
              <a:tailEnd/>
            </a:ln>
            <a:effectLst/>
          </p:spPr>
          <p:txBody>
            <a:bodyPr wrap="none">
              <a:spAutoFit/>
            </a:bodyPr>
            <a:lstStyle/>
            <a:p>
              <a:r>
                <a:rPr lang="en-US" sz="2400" b="1" i="1">
                  <a:solidFill>
                    <a:schemeClr val="folHlink"/>
                  </a:solidFill>
                  <a:latin typeface="Arial Narrow" pitchFamily="34" charset="0"/>
                </a:rPr>
                <a:t>8900 Banks</a:t>
              </a:r>
            </a:p>
          </p:txBody>
        </p:sp>
        <p:sp>
          <p:nvSpPr>
            <p:cNvPr id="506945" name="Line 65"/>
            <p:cNvSpPr>
              <a:spLocks noChangeShapeType="1"/>
            </p:cNvSpPr>
            <p:nvPr/>
          </p:nvSpPr>
          <p:spPr bwMode="auto">
            <a:xfrm flipH="1" flipV="1">
              <a:off x="2160" y="2544"/>
              <a:ext cx="1392" cy="624"/>
            </a:xfrm>
            <a:prstGeom prst="line">
              <a:avLst/>
            </a:prstGeom>
            <a:noFill/>
            <a:ln w="9525">
              <a:solidFill>
                <a:schemeClr val="tx1"/>
              </a:solidFill>
              <a:round/>
              <a:headEnd/>
              <a:tailEnd/>
            </a:ln>
            <a:effectLst/>
          </p:spPr>
          <p:txBody>
            <a:bodyPr/>
            <a:lstStyle/>
            <a:p>
              <a:endParaRPr lang="en-US"/>
            </a:p>
          </p:txBody>
        </p:sp>
        <p:sp>
          <p:nvSpPr>
            <p:cNvPr id="506946" name="Line 66"/>
            <p:cNvSpPr>
              <a:spLocks noChangeShapeType="1"/>
            </p:cNvSpPr>
            <p:nvPr/>
          </p:nvSpPr>
          <p:spPr bwMode="auto">
            <a:xfrm flipH="1" flipV="1">
              <a:off x="2832" y="2544"/>
              <a:ext cx="720" cy="576"/>
            </a:xfrm>
            <a:prstGeom prst="line">
              <a:avLst/>
            </a:prstGeom>
            <a:noFill/>
            <a:ln w="9525">
              <a:solidFill>
                <a:schemeClr val="tx1"/>
              </a:solidFill>
              <a:round/>
              <a:headEnd/>
              <a:tailEnd/>
            </a:ln>
            <a:effectLst/>
          </p:spPr>
          <p:txBody>
            <a:bodyPr/>
            <a:lstStyle/>
            <a:p>
              <a:endParaRPr lang="en-US"/>
            </a:p>
          </p:txBody>
        </p:sp>
        <p:sp>
          <p:nvSpPr>
            <p:cNvPr id="506947" name="Line 67"/>
            <p:cNvSpPr>
              <a:spLocks noChangeShapeType="1"/>
            </p:cNvSpPr>
            <p:nvPr/>
          </p:nvSpPr>
          <p:spPr bwMode="auto">
            <a:xfrm flipV="1">
              <a:off x="3600" y="2544"/>
              <a:ext cx="0" cy="624"/>
            </a:xfrm>
            <a:prstGeom prst="line">
              <a:avLst/>
            </a:prstGeom>
            <a:noFill/>
            <a:ln w="9525">
              <a:solidFill>
                <a:schemeClr val="tx1"/>
              </a:solidFill>
              <a:round/>
              <a:headEnd/>
              <a:tailEnd/>
            </a:ln>
            <a:effectLst/>
          </p:spPr>
          <p:txBody>
            <a:bodyPr/>
            <a:lstStyle/>
            <a:p>
              <a:endParaRPr lang="en-US"/>
            </a:p>
          </p:txBody>
        </p:sp>
        <p:sp>
          <p:nvSpPr>
            <p:cNvPr id="506948" name="Line 68"/>
            <p:cNvSpPr>
              <a:spLocks noChangeShapeType="1"/>
            </p:cNvSpPr>
            <p:nvPr/>
          </p:nvSpPr>
          <p:spPr bwMode="auto">
            <a:xfrm flipV="1">
              <a:off x="3696" y="2544"/>
              <a:ext cx="672" cy="624"/>
            </a:xfrm>
            <a:prstGeom prst="line">
              <a:avLst/>
            </a:prstGeom>
            <a:noFill/>
            <a:ln w="9525">
              <a:solidFill>
                <a:schemeClr val="tx1"/>
              </a:solidFill>
              <a:round/>
              <a:headEnd/>
              <a:tailEnd/>
            </a:ln>
            <a:effectLst/>
          </p:spPr>
          <p:txBody>
            <a:bodyPr/>
            <a:lstStyle/>
            <a:p>
              <a:endParaRPr lang="en-US"/>
            </a:p>
          </p:txBody>
        </p:sp>
        <p:sp>
          <p:nvSpPr>
            <p:cNvPr id="506949" name="Line 69"/>
            <p:cNvSpPr>
              <a:spLocks noChangeShapeType="1"/>
            </p:cNvSpPr>
            <p:nvPr/>
          </p:nvSpPr>
          <p:spPr bwMode="auto">
            <a:xfrm flipV="1">
              <a:off x="3696" y="2544"/>
              <a:ext cx="1536" cy="624"/>
            </a:xfrm>
            <a:prstGeom prst="line">
              <a:avLst/>
            </a:prstGeom>
            <a:noFill/>
            <a:ln w="9525">
              <a:solidFill>
                <a:schemeClr val="tx1"/>
              </a:solidFill>
              <a:round/>
              <a:headEnd/>
              <a:tailEnd/>
            </a:ln>
            <a:effectLst/>
          </p:spPr>
          <p:txBody>
            <a:bodyPr/>
            <a:lstStyle/>
            <a:p>
              <a:endParaRPr lang="en-US"/>
            </a:p>
          </p:txBody>
        </p:sp>
        <p:sp>
          <p:nvSpPr>
            <p:cNvPr id="506950" name="Rectangle 70"/>
            <p:cNvSpPr>
              <a:spLocks noChangeArrowheads="1"/>
            </p:cNvSpPr>
            <p:nvPr/>
          </p:nvSpPr>
          <p:spPr bwMode="auto">
            <a:xfrm>
              <a:off x="1968" y="2448"/>
              <a:ext cx="396" cy="172"/>
            </a:xfrm>
            <a:prstGeom prst="rect">
              <a:avLst/>
            </a:prstGeom>
            <a:solidFill>
              <a:srgbClr val="A11D26"/>
            </a:solidFill>
            <a:ln w="9525">
              <a:noFill/>
              <a:miter lim="800000"/>
              <a:headEnd/>
              <a:tailEnd/>
            </a:ln>
            <a:effectLst/>
          </p:spPr>
          <p:txBody>
            <a:bodyPr lIns="0" tIns="0" rIns="0" bIns="0" anchor="ctr"/>
            <a:lstStyle/>
            <a:p>
              <a:pPr algn="ctr"/>
              <a:r>
                <a:rPr lang="en-US" sz="900" b="1" i="1">
                  <a:solidFill>
                    <a:schemeClr val="bg1"/>
                  </a:solidFill>
                  <a:latin typeface="Arial" charset="0"/>
                </a:rPr>
                <a:t>FDIC</a:t>
              </a:r>
            </a:p>
          </p:txBody>
        </p:sp>
        <p:sp>
          <p:nvSpPr>
            <p:cNvPr id="506951" name="Rectangle 71"/>
            <p:cNvSpPr>
              <a:spLocks noChangeArrowheads="1"/>
            </p:cNvSpPr>
            <p:nvPr/>
          </p:nvSpPr>
          <p:spPr bwMode="auto">
            <a:xfrm>
              <a:off x="2640" y="2448"/>
              <a:ext cx="396" cy="172"/>
            </a:xfrm>
            <a:prstGeom prst="rect">
              <a:avLst/>
            </a:prstGeom>
            <a:solidFill>
              <a:srgbClr val="A11D26"/>
            </a:solidFill>
            <a:ln w="9525">
              <a:noFill/>
              <a:miter lim="800000"/>
              <a:headEnd/>
              <a:tailEnd/>
            </a:ln>
            <a:effectLst/>
          </p:spPr>
          <p:txBody>
            <a:bodyPr lIns="0" tIns="0" rIns="0" bIns="0" anchor="ctr"/>
            <a:lstStyle/>
            <a:p>
              <a:pPr algn="ctr"/>
              <a:r>
                <a:rPr lang="en-US" sz="900" b="1" i="1">
                  <a:solidFill>
                    <a:schemeClr val="bg1"/>
                  </a:solidFill>
                  <a:latin typeface="Arial" charset="0"/>
                </a:rPr>
                <a:t>OCC</a:t>
              </a:r>
            </a:p>
          </p:txBody>
        </p:sp>
        <p:sp>
          <p:nvSpPr>
            <p:cNvPr id="506952" name="Rectangle 72"/>
            <p:cNvSpPr>
              <a:spLocks noChangeArrowheads="1"/>
            </p:cNvSpPr>
            <p:nvPr/>
          </p:nvSpPr>
          <p:spPr bwMode="auto">
            <a:xfrm>
              <a:off x="3408" y="2448"/>
              <a:ext cx="396" cy="172"/>
            </a:xfrm>
            <a:prstGeom prst="rect">
              <a:avLst/>
            </a:prstGeom>
            <a:solidFill>
              <a:srgbClr val="A11D26"/>
            </a:solidFill>
            <a:ln w="9525">
              <a:noFill/>
              <a:miter lim="800000"/>
              <a:headEnd/>
              <a:tailEnd/>
            </a:ln>
            <a:effectLst/>
          </p:spPr>
          <p:txBody>
            <a:bodyPr lIns="0" tIns="0" rIns="0" bIns="0" anchor="ctr"/>
            <a:lstStyle/>
            <a:p>
              <a:pPr algn="ctr"/>
              <a:r>
                <a:rPr lang="en-US" sz="900" b="1" i="1">
                  <a:solidFill>
                    <a:schemeClr val="bg1"/>
                  </a:solidFill>
                  <a:latin typeface="Arial" charset="0"/>
                </a:rPr>
                <a:t>FRB</a:t>
              </a:r>
            </a:p>
          </p:txBody>
        </p:sp>
        <p:sp>
          <p:nvSpPr>
            <p:cNvPr id="506953" name="Rectangle 73"/>
            <p:cNvSpPr>
              <a:spLocks noChangeArrowheads="1"/>
            </p:cNvSpPr>
            <p:nvPr/>
          </p:nvSpPr>
          <p:spPr bwMode="auto">
            <a:xfrm>
              <a:off x="4176" y="2448"/>
              <a:ext cx="396" cy="172"/>
            </a:xfrm>
            <a:prstGeom prst="rect">
              <a:avLst/>
            </a:prstGeom>
            <a:solidFill>
              <a:srgbClr val="A11D26"/>
            </a:solidFill>
            <a:ln w="9525">
              <a:noFill/>
              <a:miter lim="800000"/>
              <a:headEnd/>
              <a:tailEnd/>
            </a:ln>
            <a:effectLst/>
          </p:spPr>
          <p:txBody>
            <a:bodyPr lIns="0" tIns="0" rIns="0" bIns="0" anchor="ctr"/>
            <a:lstStyle/>
            <a:p>
              <a:pPr algn="ctr"/>
              <a:r>
                <a:rPr lang="en-US" sz="900" b="1" i="1">
                  <a:solidFill>
                    <a:schemeClr val="bg1"/>
                  </a:solidFill>
                  <a:latin typeface="Arial" charset="0"/>
                </a:rPr>
                <a:t>OTS</a:t>
              </a:r>
            </a:p>
          </p:txBody>
        </p:sp>
        <p:sp>
          <p:nvSpPr>
            <p:cNvPr id="506954" name="Rectangle 74"/>
            <p:cNvSpPr>
              <a:spLocks noChangeArrowheads="1"/>
            </p:cNvSpPr>
            <p:nvPr/>
          </p:nvSpPr>
          <p:spPr bwMode="auto">
            <a:xfrm>
              <a:off x="5040" y="2448"/>
              <a:ext cx="396" cy="172"/>
            </a:xfrm>
            <a:prstGeom prst="rect">
              <a:avLst/>
            </a:prstGeom>
            <a:solidFill>
              <a:srgbClr val="A11D26"/>
            </a:solidFill>
            <a:ln w="9525">
              <a:noFill/>
              <a:miter lim="800000"/>
              <a:headEnd/>
              <a:tailEnd/>
            </a:ln>
            <a:effectLst/>
          </p:spPr>
          <p:txBody>
            <a:bodyPr lIns="0" tIns="0" rIns="0" bIns="0" anchor="ctr"/>
            <a:lstStyle/>
            <a:p>
              <a:pPr algn="ctr"/>
              <a:r>
                <a:rPr lang="en-US" sz="900" b="1" i="1">
                  <a:solidFill>
                    <a:schemeClr val="bg1"/>
                  </a:solidFill>
                  <a:latin typeface="Arial" charset="0"/>
                </a:rPr>
                <a:t>NCUA</a:t>
              </a:r>
            </a:p>
          </p:txBody>
        </p:sp>
        <p:sp>
          <p:nvSpPr>
            <p:cNvPr id="506955" name="Line 75"/>
            <p:cNvSpPr>
              <a:spLocks noChangeShapeType="1"/>
            </p:cNvSpPr>
            <p:nvPr/>
          </p:nvSpPr>
          <p:spPr bwMode="auto">
            <a:xfrm flipV="1">
              <a:off x="1776" y="3216"/>
              <a:ext cx="1776" cy="576"/>
            </a:xfrm>
            <a:prstGeom prst="line">
              <a:avLst/>
            </a:prstGeom>
            <a:noFill/>
            <a:ln w="9525">
              <a:solidFill>
                <a:schemeClr val="tx1"/>
              </a:solidFill>
              <a:round/>
              <a:headEnd/>
              <a:tailEnd/>
            </a:ln>
            <a:effectLst/>
          </p:spPr>
          <p:txBody>
            <a:bodyPr/>
            <a:lstStyle/>
            <a:p>
              <a:endParaRPr lang="en-US"/>
            </a:p>
          </p:txBody>
        </p:sp>
        <p:sp>
          <p:nvSpPr>
            <p:cNvPr id="506956" name="Line 76"/>
            <p:cNvSpPr>
              <a:spLocks noChangeShapeType="1"/>
            </p:cNvSpPr>
            <p:nvPr/>
          </p:nvSpPr>
          <p:spPr bwMode="auto">
            <a:xfrm flipV="1">
              <a:off x="2256" y="3168"/>
              <a:ext cx="1344" cy="672"/>
            </a:xfrm>
            <a:prstGeom prst="line">
              <a:avLst/>
            </a:prstGeom>
            <a:noFill/>
            <a:ln w="9525">
              <a:solidFill>
                <a:schemeClr val="tx1"/>
              </a:solidFill>
              <a:round/>
              <a:headEnd/>
              <a:tailEnd/>
            </a:ln>
            <a:effectLst/>
          </p:spPr>
          <p:txBody>
            <a:bodyPr/>
            <a:lstStyle/>
            <a:p>
              <a:endParaRPr lang="en-US"/>
            </a:p>
          </p:txBody>
        </p:sp>
        <p:sp>
          <p:nvSpPr>
            <p:cNvPr id="506957" name="Line 77"/>
            <p:cNvSpPr>
              <a:spLocks noChangeShapeType="1"/>
            </p:cNvSpPr>
            <p:nvPr/>
          </p:nvSpPr>
          <p:spPr bwMode="auto">
            <a:xfrm flipV="1">
              <a:off x="2736" y="3216"/>
              <a:ext cx="864" cy="624"/>
            </a:xfrm>
            <a:prstGeom prst="line">
              <a:avLst/>
            </a:prstGeom>
            <a:noFill/>
            <a:ln w="9525">
              <a:solidFill>
                <a:schemeClr val="tx1"/>
              </a:solidFill>
              <a:round/>
              <a:headEnd/>
              <a:tailEnd/>
            </a:ln>
            <a:effectLst/>
          </p:spPr>
          <p:txBody>
            <a:bodyPr/>
            <a:lstStyle/>
            <a:p>
              <a:endParaRPr lang="en-US"/>
            </a:p>
          </p:txBody>
        </p:sp>
        <p:sp>
          <p:nvSpPr>
            <p:cNvPr id="506958" name="Line 78"/>
            <p:cNvSpPr>
              <a:spLocks noChangeShapeType="1"/>
            </p:cNvSpPr>
            <p:nvPr/>
          </p:nvSpPr>
          <p:spPr bwMode="auto">
            <a:xfrm flipV="1">
              <a:off x="3216" y="3120"/>
              <a:ext cx="432" cy="768"/>
            </a:xfrm>
            <a:prstGeom prst="line">
              <a:avLst/>
            </a:prstGeom>
            <a:noFill/>
            <a:ln w="9525">
              <a:solidFill>
                <a:schemeClr val="tx1"/>
              </a:solidFill>
              <a:round/>
              <a:headEnd/>
              <a:tailEnd/>
            </a:ln>
            <a:effectLst/>
          </p:spPr>
          <p:txBody>
            <a:bodyPr/>
            <a:lstStyle/>
            <a:p>
              <a:endParaRPr lang="en-US"/>
            </a:p>
          </p:txBody>
        </p:sp>
        <p:sp>
          <p:nvSpPr>
            <p:cNvPr id="506959" name="Line 79"/>
            <p:cNvSpPr>
              <a:spLocks noChangeShapeType="1"/>
            </p:cNvSpPr>
            <p:nvPr/>
          </p:nvSpPr>
          <p:spPr bwMode="auto">
            <a:xfrm flipH="1" flipV="1">
              <a:off x="3648" y="3168"/>
              <a:ext cx="48" cy="720"/>
            </a:xfrm>
            <a:prstGeom prst="line">
              <a:avLst/>
            </a:prstGeom>
            <a:noFill/>
            <a:ln w="9525">
              <a:solidFill>
                <a:schemeClr val="tx1"/>
              </a:solidFill>
              <a:round/>
              <a:headEnd/>
              <a:tailEnd/>
            </a:ln>
            <a:effectLst/>
          </p:spPr>
          <p:txBody>
            <a:bodyPr/>
            <a:lstStyle/>
            <a:p>
              <a:endParaRPr lang="en-US"/>
            </a:p>
          </p:txBody>
        </p:sp>
        <p:sp>
          <p:nvSpPr>
            <p:cNvPr id="506960" name="Line 80"/>
            <p:cNvSpPr>
              <a:spLocks noChangeShapeType="1"/>
            </p:cNvSpPr>
            <p:nvPr/>
          </p:nvSpPr>
          <p:spPr bwMode="auto">
            <a:xfrm flipH="1" flipV="1">
              <a:off x="3600" y="3168"/>
              <a:ext cx="576" cy="720"/>
            </a:xfrm>
            <a:prstGeom prst="line">
              <a:avLst/>
            </a:prstGeom>
            <a:noFill/>
            <a:ln w="9525">
              <a:solidFill>
                <a:schemeClr val="tx1"/>
              </a:solidFill>
              <a:round/>
              <a:headEnd/>
              <a:tailEnd/>
            </a:ln>
            <a:effectLst/>
          </p:spPr>
          <p:txBody>
            <a:bodyPr/>
            <a:lstStyle/>
            <a:p>
              <a:endParaRPr lang="en-US"/>
            </a:p>
          </p:txBody>
        </p:sp>
        <p:sp>
          <p:nvSpPr>
            <p:cNvPr id="506961" name="Line 81"/>
            <p:cNvSpPr>
              <a:spLocks noChangeShapeType="1"/>
            </p:cNvSpPr>
            <p:nvPr/>
          </p:nvSpPr>
          <p:spPr bwMode="auto">
            <a:xfrm flipH="1" flipV="1">
              <a:off x="3696" y="3168"/>
              <a:ext cx="960" cy="720"/>
            </a:xfrm>
            <a:prstGeom prst="line">
              <a:avLst/>
            </a:prstGeom>
            <a:noFill/>
            <a:ln w="9525">
              <a:solidFill>
                <a:schemeClr val="tx1"/>
              </a:solidFill>
              <a:round/>
              <a:headEnd/>
              <a:tailEnd/>
            </a:ln>
            <a:effectLst/>
          </p:spPr>
          <p:txBody>
            <a:bodyPr/>
            <a:lstStyle/>
            <a:p>
              <a:endParaRPr lang="en-US"/>
            </a:p>
          </p:txBody>
        </p:sp>
        <p:sp>
          <p:nvSpPr>
            <p:cNvPr id="506962" name="Line 82"/>
            <p:cNvSpPr>
              <a:spLocks noChangeShapeType="1"/>
            </p:cNvSpPr>
            <p:nvPr/>
          </p:nvSpPr>
          <p:spPr bwMode="auto">
            <a:xfrm flipH="1" flipV="1">
              <a:off x="3696" y="3168"/>
              <a:ext cx="1392" cy="672"/>
            </a:xfrm>
            <a:prstGeom prst="line">
              <a:avLst/>
            </a:prstGeom>
            <a:noFill/>
            <a:ln w="9525">
              <a:solidFill>
                <a:schemeClr val="tx1"/>
              </a:solidFill>
              <a:round/>
              <a:headEnd/>
              <a:tailEnd/>
            </a:ln>
            <a:effectLst/>
          </p:spPr>
          <p:txBody>
            <a:bodyPr/>
            <a:lstStyle/>
            <a:p>
              <a:endParaRPr lang="en-US"/>
            </a:p>
          </p:txBody>
        </p:sp>
        <p:sp>
          <p:nvSpPr>
            <p:cNvPr id="506963" name="Line 83"/>
            <p:cNvSpPr>
              <a:spLocks noChangeShapeType="1"/>
            </p:cNvSpPr>
            <p:nvPr/>
          </p:nvSpPr>
          <p:spPr bwMode="auto">
            <a:xfrm flipH="1" flipV="1">
              <a:off x="3696" y="3168"/>
              <a:ext cx="1728" cy="720"/>
            </a:xfrm>
            <a:prstGeom prst="line">
              <a:avLst/>
            </a:prstGeom>
            <a:noFill/>
            <a:ln w="9525">
              <a:solidFill>
                <a:schemeClr val="tx1"/>
              </a:solidFill>
              <a:round/>
              <a:headEnd/>
              <a:tailEnd/>
            </a:ln>
            <a:effectLst/>
          </p:spPr>
          <p:txBody>
            <a:bodyPr/>
            <a:lstStyle/>
            <a:p>
              <a:endParaRPr lang="en-US"/>
            </a:p>
          </p:txBody>
        </p:sp>
        <p:sp>
          <p:nvSpPr>
            <p:cNvPr id="506964" name="Line 84"/>
            <p:cNvSpPr>
              <a:spLocks noChangeShapeType="1"/>
            </p:cNvSpPr>
            <p:nvPr/>
          </p:nvSpPr>
          <p:spPr bwMode="auto">
            <a:xfrm flipH="1" flipV="1">
              <a:off x="3744" y="3168"/>
              <a:ext cx="2064" cy="672"/>
            </a:xfrm>
            <a:prstGeom prst="line">
              <a:avLst/>
            </a:prstGeom>
            <a:noFill/>
            <a:ln w="9525">
              <a:solidFill>
                <a:schemeClr val="tx1"/>
              </a:solidFill>
              <a:round/>
              <a:headEnd/>
              <a:tailEnd/>
            </a:ln>
            <a:effectLst/>
          </p:spPr>
          <p:txBody>
            <a:bodyPr/>
            <a:lstStyle/>
            <a:p>
              <a:endParaRPr lang="en-US"/>
            </a:p>
          </p:txBody>
        </p:sp>
        <p:sp>
          <p:nvSpPr>
            <p:cNvPr id="506965" name="Rectangle 85"/>
            <p:cNvSpPr>
              <a:spLocks noChangeArrowheads="1"/>
            </p:cNvSpPr>
            <p:nvPr/>
          </p:nvSpPr>
          <p:spPr bwMode="auto">
            <a:xfrm>
              <a:off x="3408" y="3072"/>
              <a:ext cx="396" cy="172"/>
            </a:xfrm>
            <a:prstGeom prst="rect">
              <a:avLst/>
            </a:prstGeom>
            <a:solidFill>
              <a:srgbClr val="A11D26"/>
            </a:solidFill>
            <a:ln w="9525">
              <a:noFill/>
              <a:miter lim="800000"/>
              <a:headEnd/>
              <a:tailEnd/>
            </a:ln>
            <a:effectLst/>
          </p:spPr>
          <p:txBody>
            <a:bodyPr lIns="0" tIns="0" rIns="0" bIns="0" anchor="ctr"/>
            <a:lstStyle/>
            <a:p>
              <a:pPr algn="ctr"/>
              <a:r>
                <a:rPr lang="en-US" sz="900" b="1" i="1">
                  <a:solidFill>
                    <a:schemeClr val="bg1"/>
                  </a:solidFill>
                  <a:latin typeface="Arial" charset="0"/>
                </a:rPr>
                <a:t>FFIEC</a:t>
              </a:r>
            </a:p>
          </p:txBody>
        </p:sp>
        <p:sp>
          <p:nvSpPr>
            <p:cNvPr id="506966" name="Oval 86"/>
            <p:cNvSpPr>
              <a:spLocks noChangeArrowheads="1"/>
            </p:cNvSpPr>
            <p:nvPr/>
          </p:nvSpPr>
          <p:spPr bwMode="auto">
            <a:xfrm rot="-2663180">
              <a:off x="1920" y="3761"/>
              <a:ext cx="192" cy="19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506967" name="Oval 87"/>
            <p:cNvSpPr>
              <a:spLocks noChangeArrowheads="1"/>
            </p:cNvSpPr>
            <p:nvPr/>
          </p:nvSpPr>
          <p:spPr bwMode="auto">
            <a:xfrm rot="-2663180">
              <a:off x="1680" y="3763"/>
              <a:ext cx="192" cy="19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506968" name="Oval 88"/>
            <p:cNvSpPr>
              <a:spLocks noChangeArrowheads="1"/>
            </p:cNvSpPr>
            <p:nvPr/>
          </p:nvSpPr>
          <p:spPr bwMode="auto">
            <a:xfrm rot="-2663180">
              <a:off x="2160" y="3764"/>
              <a:ext cx="192" cy="19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506969" name="Oval 89"/>
            <p:cNvSpPr>
              <a:spLocks noChangeArrowheads="1"/>
            </p:cNvSpPr>
            <p:nvPr/>
          </p:nvSpPr>
          <p:spPr bwMode="auto">
            <a:xfrm rot="-2663180">
              <a:off x="2400" y="3767"/>
              <a:ext cx="192" cy="19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506970" name="Oval 90"/>
            <p:cNvSpPr>
              <a:spLocks noChangeArrowheads="1"/>
            </p:cNvSpPr>
            <p:nvPr/>
          </p:nvSpPr>
          <p:spPr bwMode="auto">
            <a:xfrm rot="-2663180">
              <a:off x="2640" y="3769"/>
              <a:ext cx="192" cy="19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506971" name="Oval 91"/>
            <p:cNvSpPr>
              <a:spLocks noChangeArrowheads="1"/>
            </p:cNvSpPr>
            <p:nvPr/>
          </p:nvSpPr>
          <p:spPr bwMode="auto">
            <a:xfrm rot="-2663180">
              <a:off x="2880" y="3771"/>
              <a:ext cx="192" cy="19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506972" name="Oval 92"/>
            <p:cNvSpPr>
              <a:spLocks noChangeArrowheads="1"/>
            </p:cNvSpPr>
            <p:nvPr/>
          </p:nvSpPr>
          <p:spPr bwMode="auto">
            <a:xfrm rot="-2663180">
              <a:off x="3120" y="3773"/>
              <a:ext cx="192" cy="19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506973" name="Oval 93"/>
            <p:cNvSpPr>
              <a:spLocks noChangeArrowheads="1"/>
            </p:cNvSpPr>
            <p:nvPr/>
          </p:nvSpPr>
          <p:spPr bwMode="auto">
            <a:xfrm rot="-2663180">
              <a:off x="3360" y="3776"/>
              <a:ext cx="192" cy="19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506974" name="Oval 94"/>
            <p:cNvSpPr>
              <a:spLocks noChangeArrowheads="1"/>
            </p:cNvSpPr>
            <p:nvPr/>
          </p:nvSpPr>
          <p:spPr bwMode="auto">
            <a:xfrm rot="-2663180">
              <a:off x="3600" y="3779"/>
              <a:ext cx="192" cy="19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506975" name="Oval 95"/>
            <p:cNvSpPr>
              <a:spLocks noChangeArrowheads="1"/>
            </p:cNvSpPr>
            <p:nvPr/>
          </p:nvSpPr>
          <p:spPr bwMode="auto">
            <a:xfrm rot="-2663180">
              <a:off x="3840" y="3780"/>
              <a:ext cx="192" cy="19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506976" name="Oval 96"/>
            <p:cNvSpPr>
              <a:spLocks noChangeArrowheads="1"/>
            </p:cNvSpPr>
            <p:nvPr/>
          </p:nvSpPr>
          <p:spPr bwMode="auto">
            <a:xfrm rot="-2663180">
              <a:off x="4080" y="3782"/>
              <a:ext cx="192" cy="19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506977" name="Oval 97"/>
            <p:cNvSpPr>
              <a:spLocks noChangeArrowheads="1"/>
            </p:cNvSpPr>
            <p:nvPr/>
          </p:nvSpPr>
          <p:spPr bwMode="auto">
            <a:xfrm rot="-2663180">
              <a:off x="4320" y="3783"/>
              <a:ext cx="192" cy="19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506978" name="Oval 98"/>
            <p:cNvSpPr>
              <a:spLocks noChangeArrowheads="1"/>
            </p:cNvSpPr>
            <p:nvPr/>
          </p:nvSpPr>
          <p:spPr bwMode="auto">
            <a:xfrm rot="-2663180">
              <a:off x="4560" y="3784"/>
              <a:ext cx="192" cy="19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506979" name="Oval 99"/>
            <p:cNvSpPr>
              <a:spLocks noChangeArrowheads="1"/>
            </p:cNvSpPr>
            <p:nvPr/>
          </p:nvSpPr>
          <p:spPr bwMode="auto">
            <a:xfrm rot="-2663180">
              <a:off x="4800" y="3786"/>
              <a:ext cx="192" cy="19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506980" name="Oval 100"/>
            <p:cNvSpPr>
              <a:spLocks noChangeArrowheads="1"/>
            </p:cNvSpPr>
            <p:nvPr/>
          </p:nvSpPr>
          <p:spPr bwMode="auto">
            <a:xfrm rot="-2663180">
              <a:off x="5040" y="3787"/>
              <a:ext cx="192" cy="19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506981" name="Oval 101"/>
            <p:cNvSpPr>
              <a:spLocks noChangeArrowheads="1"/>
            </p:cNvSpPr>
            <p:nvPr/>
          </p:nvSpPr>
          <p:spPr bwMode="auto">
            <a:xfrm rot="-2663180">
              <a:off x="5280" y="3789"/>
              <a:ext cx="192" cy="19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506982" name="Oval 102"/>
            <p:cNvSpPr>
              <a:spLocks noChangeArrowheads="1"/>
            </p:cNvSpPr>
            <p:nvPr/>
          </p:nvSpPr>
          <p:spPr bwMode="auto">
            <a:xfrm rot="-2663180">
              <a:off x="5520" y="3792"/>
              <a:ext cx="192" cy="19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506983" name="Oval 103"/>
            <p:cNvSpPr>
              <a:spLocks noChangeArrowheads="1"/>
            </p:cNvSpPr>
            <p:nvPr/>
          </p:nvSpPr>
          <p:spPr bwMode="auto">
            <a:xfrm rot="-2663180">
              <a:off x="5760" y="3792"/>
              <a:ext cx="192" cy="192"/>
            </a:xfrm>
            <a:prstGeom prst="ellipse">
              <a:avLst/>
            </a:prstGeom>
            <a:solidFill>
              <a:schemeClr val="accent1"/>
            </a:solidFill>
            <a:ln w="9525">
              <a:solidFill>
                <a:schemeClr val="tx1"/>
              </a:solidFill>
              <a:round/>
              <a:headEnd/>
              <a:tailEnd/>
            </a:ln>
            <a:effectLst/>
          </p:spPr>
          <p:txBody>
            <a:bodyPr wrap="none" anchor="ctr"/>
            <a:lstStyle/>
            <a:p>
              <a:endParaRPr lang="en-US"/>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06883"/>
                                        </p:tgtEl>
                                        <p:attrNameLst>
                                          <p:attrName>style.visibility</p:attrName>
                                        </p:attrNameLst>
                                      </p:cBhvr>
                                      <p:to>
                                        <p:strVal val="visible"/>
                                      </p:to>
                                    </p:set>
                                    <p:animEffect transition="in" filter="wipe(down)">
                                      <p:cBhvr>
                                        <p:cTn id="7" dur="500"/>
                                        <p:tgtEl>
                                          <p:spTgt spid="506883"/>
                                        </p:tgtEl>
                                      </p:cBhvr>
                                    </p:animEffect>
                                  </p:childTnLst>
                                </p:cTn>
                              </p:par>
                              <p:par>
                                <p:cTn id="8" presetID="22" presetClass="entr" presetSubtype="4" fill="hold" nodeType="withEffect">
                                  <p:stCondLst>
                                    <p:cond delay="0"/>
                                  </p:stCondLst>
                                  <p:childTnLst>
                                    <p:set>
                                      <p:cBhvr>
                                        <p:cTn id="9" dur="1" fill="hold">
                                          <p:stCondLst>
                                            <p:cond delay="0"/>
                                          </p:stCondLst>
                                        </p:cTn>
                                        <p:tgtEl>
                                          <p:spTgt spid="506941"/>
                                        </p:tgtEl>
                                        <p:attrNameLst>
                                          <p:attrName>style.visibility</p:attrName>
                                        </p:attrNameLst>
                                      </p:cBhvr>
                                      <p:to>
                                        <p:strVal val="visible"/>
                                      </p:to>
                                    </p:set>
                                    <p:animEffect transition="in" filter="wipe(down)">
                                      <p:cBhvr>
                                        <p:cTn id="10" dur="500"/>
                                        <p:tgtEl>
                                          <p:spTgt spid="506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6883"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AutoShape 2"/>
          <p:cNvSpPr>
            <a:spLocks noChangeArrowheads="1"/>
          </p:cNvSpPr>
          <p:nvPr/>
        </p:nvSpPr>
        <p:spPr bwMode="auto">
          <a:xfrm>
            <a:off x="6681788" y="1295400"/>
            <a:ext cx="1990725" cy="1079500"/>
          </a:xfrm>
          <a:prstGeom prst="wedgeRectCallout">
            <a:avLst>
              <a:gd name="adj1" fmla="val 50296"/>
              <a:gd name="adj2" fmla="val 340440"/>
            </a:avLst>
          </a:prstGeom>
          <a:solidFill>
            <a:schemeClr val="accent2"/>
          </a:solidFill>
          <a:ln w="9525" algn="ctr">
            <a:solidFill>
              <a:schemeClr val="tx1"/>
            </a:solidFill>
            <a:miter lim="800000"/>
            <a:headEnd/>
            <a:tailEnd/>
          </a:ln>
          <a:effectLst>
            <a:outerShdw dist="107763" dir="2700000" algn="ctr" rotWithShape="0">
              <a:schemeClr val="tx1">
                <a:alpha val="50000"/>
              </a:schemeClr>
            </a:outerShdw>
          </a:effectLst>
        </p:spPr>
        <p:txBody>
          <a:bodyPr anchor="ctr">
            <a:spAutoFit/>
          </a:bodyPr>
          <a:lstStyle/>
          <a:p>
            <a:pPr algn="ctr" eaLnBrk="1" hangingPunct="1"/>
            <a:r>
              <a:rPr lang="en-US" sz="1600" b="1">
                <a:latin typeface="Lucida Sans Unicode" pitchFamily="34" charset="0"/>
              </a:rPr>
              <a:t>Data is Shared</a:t>
            </a:r>
            <a:endParaRPr lang="en-US" sz="1600">
              <a:latin typeface="Lucida Sans Unicode" pitchFamily="34" charset="0"/>
            </a:endParaRPr>
          </a:p>
          <a:p>
            <a:pPr algn="ctr" eaLnBrk="1" hangingPunct="1"/>
            <a:r>
              <a:rPr lang="en-US" sz="1600">
                <a:latin typeface="Lucida Sans Unicode" pitchFamily="34" charset="0"/>
              </a:rPr>
              <a:t>Deposit Insurance</a:t>
            </a:r>
          </a:p>
          <a:p>
            <a:pPr algn="ctr" eaLnBrk="1" hangingPunct="1"/>
            <a:r>
              <a:rPr lang="en-US" sz="1600">
                <a:latin typeface="Lucida Sans Unicode" pitchFamily="34" charset="0"/>
              </a:rPr>
              <a:t>--- Statistics ---</a:t>
            </a:r>
          </a:p>
          <a:p>
            <a:pPr algn="ctr" eaLnBrk="1" hangingPunct="1"/>
            <a:r>
              <a:rPr lang="en-US" sz="1600">
                <a:latin typeface="Lucida Sans Unicode" pitchFamily="34" charset="0"/>
              </a:rPr>
              <a:t>-- Comptroller --</a:t>
            </a:r>
          </a:p>
        </p:txBody>
      </p:sp>
      <p:sp>
        <p:nvSpPr>
          <p:cNvPr id="509955" name="Line 3"/>
          <p:cNvSpPr>
            <a:spLocks noChangeShapeType="1"/>
          </p:cNvSpPr>
          <p:nvPr/>
        </p:nvSpPr>
        <p:spPr bwMode="auto">
          <a:xfrm>
            <a:off x="4713288" y="1371600"/>
            <a:ext cx="0" cy="5486400"/>
          </a:xfrm>
          <a:prstGeom prst="line">
            <a:avLst/>
          </a:prstGeom>
          <a:noFill/>
          <a:ln w="9525">
            <a:solidFill>
              <a:schemeClr val="tx1"/>
            </a:solidFill>
            <a:round/>
            <a:headEnd/>
            <a:tailEnd/>
          </a:ln>
          <a:effectLst/>
        </p:spPr>
        <p:txBody>
          <a:bodyPr wrap="none" anchor="ctr">
            <a:spAutoFit/>
          </a:bodyPr>
          <a:lstStyle/>
          <a:p>
            <a:endParaRPr lang="en-US"/>
          </a:p>
        </p:txBody>
      </p:sp>
      <p:sp>
        <p:nvSpPr>
          <p:cNvPr id="509956" name="Rectangle 4"/>
          <p:cNvSpPr>
            <a:spLocks noGrp="1" noChangeArrowheads="1"/>
          </p:cNvSpPr>
          <p:nvPr>
            <p:ph type="title"/>
          </p:nvPr>
        </p:nvSpPr>
        <p:spPr/>
        <p:txBody>
          <a:bodyPr/>
          <a:lstStyle/>
          <a:p>
            <a:r>
              <a:rPr lang="en-US"/>
              <a:t>Typical XBRL Regulator Use</a:t>
            </a:r>
          </a:p>
        </p:txBody>
      </p:sp>
      <p:grpSp>
        <p:nvGrpSpPr>
          <p:cNvPr id="509957" name="Group 5"/>
          <p:cNvGrpSpPr>
            <a:grpSpLocks/>
          </p:cNvGrpSpPr>
          <p:nvPr/>
        </p:nvGrpSpPr>
        <p:grpSpPr bwMode="auto">
          <a:xfrm>
            <a:off x="6330950" y="5986463"/>
            <a:ext cx="2532063" cy="490537"/>
            <a:chOff x="4320" y="3723"/>
            <a:chExt cx="1728" cy="309"/>
          </a:xfrm>
        </p:grpSpPr>
        <p:grpSp>
          <p:nvGrpSpPr>
            <p:cNvPr id="509958" name="Group 6"/>
            <p:cNvGrpSpPr>
              <a:grpSpLocks/>
            </p:cNvGrpSpPr>
            <p:nvPr/>
          </p:nvGrpSpPr>
          <p:grpSpPr bwMode="auto">
            <a:xfrm>
              <a:off x="4320" y="3723"/>
              <a:ext cx="1728" cy="309"/>
              <a:chOff x="4305" y="3544"/>
              <a:chExt cx="769" cy="309"/>
            </a:xfrm>
          </p:grpSpPr>
          <p:sp>
            <p:nvSpPr>
              <p:cNvPr id="509959" name="Freeform 7"/>
              <p:cNvSpPr>
                <a:spLocks/>
              </p:cNvSpPr>
              <p:nvPr/>
            </p:nvSpPr>
            <p:spPr bwMode="auto">
              <a:xfrm>
                <a:off x="4305" y="3544"/>
                <a:ext cx="769" cy="309"/>
              </a:xfrm>
              <a:custGeom>
                <a:avLst/>
                <a:gdLst/>
                <a:ahLst/>
                <a:cxnLst>
                  <a:cxn ang="0">
                    <a:pos x="42" y="0"/>
                  </a:cxn>
                  <a:cxn ang="0">
                    <a:pos x="33" y="0"/>
                  </a:cxn>
                  <a:cxn ang="0">
                    <a:pos x="24" y="0"/>
                  </a:cxn>
                  <a:cxn ang="0">
                    <a:pos x="19" y="5"/>
                  </a:cxn>
                  <a:cxn ang="0">
                    <a:pos x="9" y="9"/>
                  </a:cxn>
                  <a:cxn ang="0">
                    <a:pos x="5" y="19"/>
                  </a:cxn>
                  <a:cxn ang="0">
                    <a:pos x="0" y="23"/>
                  </a:cxn>
                  <a:cxn ang="0">
                    <a:pos x="0" y="33"/>
                  </a:cxn>
                  <a:cxn ang="0">
                    <a:pos x="0" y="42"/>
                  </a:cxn>
                  <a:cxn ang="0">
                    <a:pos x="0" y="213"/>
                  </a:cxn>
                  <a:cxn ang="0">
                    <a:pos x="0" y="222"/>
                  </a:cxn>
                  <a:cxn ang="0">
                    <a:pos x="0" y="227"/>
                  </a:cxn>
                  <a:cxn ang="0">
                    <a:pos x="5" y="236"/>
                  </a:cxn>
                  <a:cxn ang="0">
                    <a:pos x="9" y="241"/>
                  </a:cxn>
                  <a:cxn ang="0">
                    <a:pos x="19" y="246"/>
                  </a:cxn>
                  <a:cxn ang="0">
                    <a:pos x="24" y="251"/>
                  </a:cxn>
                  <a:cxn ang="0">
                    <a:pos x="33" y="255"/>
                  </a:cxn>
                  <a:cxn ang="0">
                    <a:pos x="42" y="255"/>
                  </a:cxn>
                  <a:cxn ang="0">
                    <a:pos x="593" y="255"/>
                  </a:cxn>
                  <a:cxn ang="0">
                    <a:pos x="602" y="255"/>
                  </a:cxn>
                  <a:cxn ang="0">
                    <a:pos x="612" y="251"/>
                  </a:cxn>
                  <a:cxn ang="0">
                    <a:pos x="617" y="246"/>
                  </a:cxn>
                  <a:cxn ang="0">
                    <a:pos x="621" y="241"/>
                  </a:cxn>
                  <a:cxn ang="0">
                    <a:pos x="631" y="236"/>
                  </a:cxn>
                  <a:cxn ang="0">
                    <a:pos x="631" y="227"/>
                  </a:cxn>
                  <a:cxn ang="0">
                    <a:pos x="635" y="222"/>
                  </a:cxn>
                  <a:cxn ang="0">
                    <a:pos x="635" y="213"/>
                  </a:cxn>
                  <a:cxn ang="0">
                    <a:pos x="635" y="42"/>
                  </a:cxn>
                  <a:cxn ang="0">
                    <a:pos x="635" y="33"/>
                  </a:cxn>
                  <a:cxn ang="0">
                    <a:pos x="631" y="23"/>
                  </a:cxn>
                  <a:cxn ang="0">
                    <a:pos x="631" y="19"/>
                  </a:cxn>
                  <a:cxn ang="0">
                    <a:pos x="621" y="9"/>
                  </a:cxn>
                  <a:cxn ang="0">
                    <a:pos x="617" y="5"/>
                  </a:cxn>
                  <a:cxn ang="0">
                    <a:pos x="612" y="0"/>
                  </a:cxn>
                  <a:cxn ang="0">
                    <a:pos x="602" y="0"/>
                  </a:cxn>
                  <a:cxn ang="0">
                    <a:pos x="593" y="0"/>
                  </a:cxn>
                  <a:cxn ang="0">
                    <a:pos x="42" y="0"/>
                  </a:cxn>
                </a:cxnLst>
                <a:rect l="0" t="0" r="r" b="b"/>
                <a:pathLst>
                  <a:path w="635" h="255">
                    <a:moveTo>
                      <a:pt x="42" y="0"/>
                    </a:moveTo>
                    <a:lnTo>
                      <a:pt x="33" y="0"/>
                    </a:lnTo>
                    <a:lnTo>
                      <a:pt x="24" y="0"/>
                    </a:lnTo>
                    <a:lnTo>
                      <a:pt x="19" y="5"/>
                    </a:lnTo>
                    <a:lnTo>
                      <a:pt x="9" y="9"/>
                    </a:lnTo>
                    <a:lnTo>
                      <a:pt x="5" y="19"/>
                    </a:lnTo>
                    <a:lnTo>
                      <a:pt x="0" y="23"/>
                    </a:lnTo>
                    <a:lnTo>
                      <a:pt x="0" y="33"/>
                    </a:lnTo>
                    <a:lnTo>
                      <a:pt x="0" y="42"/>
                    </a:lnTo>
                    <a:lnTo>
                      <a:pt x="0" y="213"/>
                    </a:lnTo>
                    <a:lnTo>
                      <a:pt x="0" y="222"/>
                    </a:lnTo>
                    <a:lnTo>
                      <a:pt x="0" y="227"/>
                    </a:lnTo>
                    <a:lnTo>
                      <a:pt x="5" y="236"/>
                    </a:lnTo>
                    <a:lnTo>
                      <a:pt x="9" y="241"/>
                    </a:lnTo>
                    <a:lnTo>
                      <a:pt x="19" y="246"/>
                    </a:lnTo>
                    <a:lnTo>
                      <a:pt x="24" y="251"/>
                    </a:lnTo>
                    <a:lnTo>
                      <a:pt x="33" y="255"/>
                    </a:lnTo>
                    <a:lnTo>
                      <a:pt x="42" y="255"/>
                    </a:lnTo>
                    <a:lnTo>
                      <a:pt x="593" y="255"/>
                    </a:lnTo>
                    <a:lnTo>
                      <a:pt x="602" y="255"/>
                    </a:lnTo>
                    <a:lnTo>
                      <a:pt x="612" y="251"/>
                    </a:lnTo>
                    <a:lnTo>
                      <a:pt x="617" y="246"/>
                    </a:lnTo>
                    <a:lnTo>
                      <a:pt x="621" y="241"/>
                    </a:lnTo>
                    <a:lnTo>
                      <a:pt x="631" y="236"/>
                    </a:lnTo>
                    <a:lnTo>
                      <a:pt x="631" y="227"/>
                    </a:lnTo>
                    <a:lnTo>
                      <a:pt x="635" y="222"/>
                    </a:lnTo>
                    <a:lnTo>
                      <a:pt x="635" y="213"/>
                    </a:lnTo>
                    <a:lnTo>
                      <a:pt x="635" y="42"/>
                    </a:lnTo>
                    <a:lnTo>
                      <a:pt x="635" y="33"/>
                    </a:lnTo>
                    <a:lnTo>
                      <a:pt x="631" y="23"/>
                    </a:lnTo>
                    <a:lnTo>
                      <a:pt x="631" y="19"/>
                    </a:lnTo>
                    <a:lnTo>
                      <a:pt x="621" y="9"/>
                    </a:lnTo>
                    <a:lnTo>
                      <a:pt x="617" y="5"/>
                    </a:lnTo>
                    <a:lnTo>
                      <a:pt x="612" y="0"/>
                    </a:lnTo>
                    <a:lnTo>
                      <a:pt x="602" y="0"/>
                    </a:lnTo>
                    <a:lnTo>
                      <a:pt x="593" y="0"/>
                    </a:lnTo>
                    <a:lnTo>
                      <a:pt x="42" y="0"/>
                    </a:lnTo>
                    <a:close/>
                  </a:path>
                </a:pathLst>
              </a:custGeom>
              <a:solidFill>
                <a:srgbClr val="6699FF"/>
              </a:solidFill>
              <a:ln w="9525">
                <a:noFill/>
                <a:round/>
                <a:headEnd/>
                <a:tailEnd/>
              </a:ln>
              <a:effectLst>
                <a:outerShdw dist="71842" dir="2700000" algn="ctr" rotWithShape="0">
                  <a:schemeClr val="tx1"/>
                </a:outerShdw>
              </a:effectLst>
            </p:spPr>
            <p:txBody>
              <a:bodyPr/>
              <a:lstStyle/>
              <a:p>
                <a:endParaRPr lang="en-US"/>
              </a:p>
            </p:txBody>
          </p:sp>
          <p:sp>
            <p:nvSpPr>
              <p:cNvPr id="509960" name="Freeform 8"/>
              <p:cNvSpPr>
                <a:spLocks/>
              </p:cNvSpPr>
              <p:nvPr/>
            </p:nvSpPr>
            <p:spPr bwMode="auto">
              <a:xfrm>
                <a:off x="4305" y="3544"/>
                <a:ext cx="769" cy="309"/>
              </a:xfrm>
              <a:custGeom>
                <a:avLst/>
                <a:gdLst/>
                <a:ahLst/>
                <a:cxnLst>
                  <a:cxn ang="0">
                    <a:pos x="42" y="0"/>
                  </a:cxn>
                  <a:cxn ang="0">
                    <a:pos x="33" y="0"/>
                  </a:cxn>
                  <a:cxn ang="0">
                    <a:pos x="24" y="0"/>
                  </a:cxn>
                  <a:cxn ang="0">
                    <a:pos x="19" y="5"/>
                  </a:cxn>
                  <a:cxn ang="0">
                    <a:pos x="9" y="9"/>
                  </a:cxn>
                  <a:cxn ang="0">
                    <a:pos x="5" y="19"/>
                  </a:cxn>
                  <a:cxn ang="0">
                    <a:pos x="0" y="23"/>
                  </a:cxn>
                  <a:cxn ang="0">
                    <a:pos x="0" y="33"/>
                  </a:cxn>
                  <a:cxn ang="0">
                    <a:pos x="0" y="42"/>
                  </a:cxn>
                  <a:cxn ang="0">
                    <a:pos x="0" y="213"/>
                  </a:cxn>
                  <a:cxn ang="0">
                    <a:pos x="0" y="222"/>
                  </a:cxn>
                  <a:cxn ang="0">
                    <a:pos x="0" y="227"/>
                  </a:cxn>
                  <a:cxn ang="0">
                    <a:pos x="5" y="236"/>
                  </a:cxn>
                  <a:cxn ang="0">
                    <a:pos x="9" y="241"/>
                  </a:cxn>
                  <a:cxn ang="0">
                    <a:pos x="19" y="246"/>
                  </a:cxn>
                  <a:cxn ang="0">
                    <a:pos x="24" y="251"/>
                  </a:cxn>
                  <a:cxn ang="0">
                    <a:pos x="33" y="255"/>
                  </a:cxn>
                  <a:cxn ang="0">
                    <a:pos x="42" y="255"/>
                  </a:cxn>
                  <a:cxn ang="0">
                    <a:pos x="593" y="255"/>
                  </a:cxn>
                  <a:cxn ang="0">
                    <a:pos x="602" y="255"/>
                  </a:cxn>
                  <a:cxn ang="0">
                    <a:pos x="612" y="251"/>
                  </a:cxn>
                  <a:cxn ang="0">
                    <a:pos x="617" y="246"/>
                  </a:cxn>
                  <a:cxn ang="0">
                    <a:pos x="621" y="241"/>
                  </a:cxn>
                  <a:cxn ang="0">
                    <a:pos x="631" y="236"/>
                  </a:cxn>
                  <a:cxn ang="0">
                    <a:pos x="631" y="227"/>
                  </a:cxn>
                  <a:cxn ang="0">
                    <a:pos x="635" y="222"/>
                  </a:cxn>
                  <a:cxn ang="0">
                    <a:pos x="635" y="213"/>
                  </a:cxn>
                  <a:cxn ang="0">
                    <a:pos x="635" y="42"/>
                  </a:cxn>
                  <a:cxn ang="0">
                    <a:pos x="635" y="33"/>
                  </a:cxn>
                  <a:cxn ang="0">
                    <a:pos x="631" y="23"/>
                  </a:cxn>
                  <a:cxn ang="0">
                    <a:pos x="631" y="19"/>
                  </a:cxn>
                  <a:cxn ang="0">
                    <a:pos x="621" y="9"/>
                  </a:cxn>
                  <a:cxn ang="0">
                    <a:pos x="617" y="5"/>
                  </a:cxn>
                  <a:cxn ang="0">
                    <a:pos x="612" y="0"/>
                  </a:cxn>
                  <a:cxn ang="0">
                    <a:pos x="602" y="0"/>
                  </a:cxn>
                  <a:cxn ang="0">
                    <a:pos x="593" y="0"/>
                  </a:cxn>
                  <a:cxn ang="0">
                    <a:pos x="42" y="0"/>
                  </a:cxn>
                </a:cxnLst>
                <a:rect l="0" t="0" r="r" b="b"/>
                <a:pathLst>
                  <a:path w="635" h="255">
                    <a:moveTo>
                      <a:pt x="42" y="0"/>
                    </a:moveTo>
                    <a:lnTo>
                      <a:pt x="33" y="0"/>
                    </a:lnTo>
                    <a:lnTo>
                      <a:pt x="24" y="0"/>
                    </a:lnTo>
                    <a:lnTo>
                      <a:pt x="19" y="5"/>
                    </a:lnTo>
                    <a:lnTo>
                      <a:pt x="9" y="9"/>
                    </a:lnTo>
                    <a:lnTo>
                      <a:pt x="5" y="19"/>
                    </a:lnTo>
                    <a:lnTo>
                      <a:pt x="0" y="23"/>
                    </a:lnTo>
                    <a:lnTo>
                      <a:pt x="0" y="33"/>
                    </a:lnTo>
                    <a:lnTo>
                      <a:pt x="0" y="42"/>
                    </a:lnTo>
                    <a:lnTo>
                      <a:pt x="0" y="213"/>
                    </a:lnTo>
                    <a:lnTo>
                      <a:pt x="0" y="222"/>
                    </a:lnTo>
                    <a:lnTo>
                      <a:pt x="0" y="227"/>
                    </a:lnTo>
                    <a:lnTo>
                      <a:pt x="5" y="236"/>
                    </a:lnTo>
                    <a:lnTo>
                      <a:pt x="9" y="241"/>
                    </a:lnTo>
                    <a:lnTo>
                      <a:pt x="19" y="246"/>
                    </a:lnTo>
                    <a:lnTo>
                      <a:pt x="24" y="251"/>
                    </a:lnTo>
                    <a:lnTo>
                      <a:pt x="33" y="255"/>
                    </a:lnTo>
                    <a:lnTo>
                      <a:pt x="42" y="255"/>
                    </a:lnTo>
                    <a:lnTo>
                      <a:pt x="593" y="255"/>
                    </a:lnTo>
                    <a:lnTo>
                      <a:pt x="602" y="255"/>
                    </a:lnTo>
                    <a:lnTo>
                      <a:pt x="612" y="251"/>
                    </a:lnTo>
                    <a:lnTo>
                      <a:pt x="617" y="246"/>
                    </a:lnTo>
                    <a:lnTo>
                      <a:pt x="621" y="241"/>
                    </a:lnTo>
                    <a:lnTo>
                      <a:pt x="631" y="236"/>
                    </a:lnTo>
                    <a:lnTo>
                      <a:pt x="631" y="227"/>
                    </a:lnTo>
                    <a:lnTo>
                      <a:pt x="635" y="222"/>
                    </a:lnTo>
                    <a:lnTo>
                      <a:pt x="635" y="213"/>
                    </a:lnTo>
                    <a:lnTo>
                      <a:pt x="635" y="42"/>
                    </a:lnTo>
                    <a:lnTo>
                      <a:pt x="635" y="33"/>
                    </a:lnTo>
                    <a:lnTo>
                      <a:pt x="631" y="23"/>
                    </a:lnTo>
                    <a:lnTo>
                      <a:pt x="631" y="19"/>
                    </a:lnTo>
                    <a:lnTo>
                      <a:pt x="621" y="9"/>
                    </a:lnTo>
                    <a:lnTo>
                      <a:pt x="617" y="5"/>
                    </a:lnTo>
                    <a:lnTo>
                      <a:pt x="612" y="0"/>
                    </a:lnTo>
                    <a:lnTo>
                      <a:pt x="602" y="0"/>
                    </a:lnTo>
                    <a:lnTo>
                      <a:pt x="593" y="0"/>
                    </a:lnTo>
                    <a:lnTo>
                      <a:pt x="42" y="0"/>
                    </a:lnTo>
                  </a:path>
                </a:pathLst>
              </a:custGeom>
              <a:solidFill>
                <a:srgbClr val="6699FF"/>
              </a:solidFill>
              <a:ln w="7938">
                <a:solidFill>
                  <a:srgbClr val="000000"/>
                </a:solidFill>
                <a:prstDash val="solid"/>
                <a:round/>
                <a:headEnd/>
                <a:tailEnd/>
              </a:ln>
            </p:spPr>
            <p:txBody>
              <a:bodyPr/>
              <a:lstStyle/>
              <a:p>
                <a:endParaRPr lang="en-US"/>
              </a:p>
            </p:txBody>
          </p:sp>
        </p:grpSp>
        <p:sp>
          <p:nvSpPr>
            <p:cNvPr id="509961" name="Rectangle 9"/>
            <p:cNvSpPr>
              <a:spLocks noChangeArrowheads="1"/>
            </p:cNvSpPr>
            <p:nvPr/>
          </p:nvSpPr>
          <p:spPr bwMode="auto">
            <a:xfrm>
              <a:off x="4562" y="3800"/>
              <a:ext cx="1407" cy="134"/>
            </a:xfrm>
            <a:prstGeom prst="rect">
              <a:avLst/>
            </a:prstGeom>
            <a:solidFill>
              <a:srgbClr val="6699FF"/>
            </a:solidFill>
            <a:ln w="9525">
              <a:noFill/>
              <a:miter lim="800000"/>
              <a:headEnd/>
              <a:tailEnd/>
            </a:ln>
          </p:spPr>
          <p:txBody>
            <a:bodyPr wrap="none" lIns="0" tIns="0" rIns="0" bIns="0">
              <a:spAutoFit/>
            </a:bodyPr>
            <a:lstStyle/>
            <a:p>
              <a:pPr eaLnBrk="1" hangingPunct="1"/>
              <a:r>
                <a:rPr lang="en-GB" sz="1400" b="1">
                  <a:solidFill>
                    <a:srgbClr val="212E6F"/>
                  </a:solidFill>
                  <a:latin typeface="Lucida Sans Unicode" pitchFamily="34" charset="0"/>
                </a:rPr>
                <a:t>Bank Performance Data </a:t>
              </a:r>
              <a:endParaRPr lang="en-GB" sz="3200" b="1">
                <a:solidFill>
                  <a:srgbClr val="212E6F"/>
                </a:solidFill>
                <a:latin typeface="Lucida Sans Unicode" pitchFamily="34" charset="0"/>
              </a:endParaRPr>
            </a:p>
          </p:txBody>
        </p:sp>
      </p:grpSp>
      <p:grpSp>
        <p:nvGrpSpPr>
          <p:cNvPr id="509962" name="Group 10"/>
          <p:cNvGrpSpPr>
            <a:grpSpLocks/>
          </p:cNvGrpSpPr>
          <p:nvPr/>
        </p:nvGrpSpPr>
        <p:grpSpPr bwMode="auto">
          <a:xfrm>
            <a:off x="6308725" y="5410200"/>
            <a:ext cx="2554288" cy="492125"/>
            <a:chOff x="4305" y="3373"/>
            <a:chExt cx="1743" cy="310"/>
          </a:xfrm>
        </p:grpSpPr>
        <p:sp>
          <p:nvSpPr>
            <p:cNvPr id="509963" name="Freeform 11"/>
            <p:cNvSpPr>
              <a:spLocks/>
            </p:cNvSpPr>
            <p:nvPr/>
          </p:nvSpPr>
          <p:spPr bwMode="auto">
            <a:xfrm>
              <a:off x="4305" y="3373"/>
              <a:ext cx="1743" cy="310"/>
            </a:xfrm>
            <a:custGeom>
              <a:avLst/>
              <a:gdLst/>
              <a:ahLst/>
              <a:cxnLst>
                <a:cxn ang="0">
                  <a:pos x="42" y="0"/>
                </a:cxn>
                <a:cxn ang="0">
                  <a:pos x="33" y="0"/>
                </a:cxn>
                <a:cxn ang="0">
                  <a:pos x="24" y="5"/>
                </a:cxn>
                <a:cxn ang="0">
                  <a:pos x="19" y="5"/>
                </a:cxn>
                <a:cxn ang="0">
                  <a:pos x="9" y="14"/>
                </a:cxn>
                <a:cxn ang="0">
                  <a:pos x="5" y="19"/>
                </a:cxn>
                <a:cxn ang="0">
                  <a:pos x="0" y="24"/>
                </a:cxn>
                <a:cxn ang="0">
                  <a:pos x="0" y="33"/>
                </a:cxn>
                <a:cxn ang="0">
                  <a:pos x="0" y="43"/>
                </a:cxn>
                <a:cxn ang="0">
                  <a:pos x="0" y="213"/>
                </a:cxn>
                <a:cxn ang="0">
                  <a:pos x="0" y="223"/>
                </a:cxn>
                <a:cxn ang="0">
                  <a:pos x="0" y="232"/>
                </a:cxn>
                <a:cxn ang="0">
                  <a:pos x="5" y="237"/>
                </a:cxn>
                <a:cxn ang="0">
                  <a:pos x="9" y="242"/>
                </a:cxn>
                <a:cxn ang="0">
                  <a:pos x="19" y="246"/>
                </a:cxn>
                <a:cxn ang="0">
                  <a:pos x="24" y="251"/>
                </a:cxn>
                <a:cxn ang="0">
                  <a:pos x="33" y="256"/>
                </a:cxn>
                <a:cxn ang="0">
                  <a:pos x="42" y="256"/>
                </a:cxn>
                <a:cxn ang="0">
                  <a:pos x="593" y="256"/>
                </a:cxn>
                <a:cxn ang="0">
                  <a:pos x="602" y="256"/>
                </a:cxn>
                <a:cxn ang="0">
                  <a:pos x="612" y="251"/>
                </a:cxn>
                <a:cxn ang="0">
                  <a:pos x="617" y="246"/>
                </a:cxn>
                <a:cxn ang="0">
                  <a:pos x="621" y="242"/>
                </a:cxn>
                <a:cxn ang="0">
                  <a:pos x="631" y="237"/>
                </a:cxn>
                <a:cxn ang="0">
                  <a:pos x="631" y="232"/>
                </a:cxn>
                <a:cxn ang="0">
                  <a:pos x="635" y="223"/>
                </a:cxn>
                <a:cxn ang="0">
                  <a:pos x="635" y="213"/>
                </a:cxn>
                <a:cxn ang="0">
                  <a:pos x="635" y="43"/>
                </a:cxn>
                <a:cxn ang="0">
                  <a:pos x="635" y="33"/>
                </a:cxn>
                <a:cxn ang="0">
                  <a:pos x="631" y="24"/>
                </a:cxn>
                <a:cxn ang="0">
                  <a:pos x="631" y="19"/>
                </a:cxn>
                <a:cxn ang="0">
                  <a:pos x="621" y="14"/>
                </a:cxn>
                <a:cxn ang="0">
                  <a:pos x="617" y="5"/>
                </a:cxn>
                <a:cxn ang="0">
                  <a:pos x="612" y="5"/>
                </a:cxn>
                <a:cxn ang="0">
                  <a:pos x="602" y="0"/>
                </a:cxn>
                <a:cxn ang="0">
                  <a:pos x="593" y="0"/>
                </a:cxn>
                <a:cxn ang="0">
                  <a:pos x="42" y="0"/>
                </a:cxn>
              </a:cxnLst>
              <a:rect l="0" t="0" r="r" b="b"/>
              <a:pathLst>
                <a:path w="635" h="256">
                  <a:moveTo>
                    <a:pt x="42" y="0"/>
                  </a:moveTo>
                  <a:lnTo>
                    <a:pt x="33" y="0"/>
                  </a:lnTo>
                  <a:lnTo>
                    <a:pt x="24" y="5"/>
                  </a:lnTo>
                  <a:lnTo>
                    <a:pt x="19" y="5"/>
                  </a:lnTo>
                  <a:lnTo>
                    <a:pt x="9" y="14"/>
                  </a:lnTo>
                  <a:lnTo>
                    <a:pt x="5" y="19"/>
                  </a:lnTo>
                  <a:lnTo>
                    <a:pt x="0" y="24"/>
                  </a:lnTo>
                  <a:lnTo>
                    <a:pt x="0" y="33"/>
                  </a:lnTo>
                  <a:lnTo>
                    <a:pt x="0" y="43"/>
                  </a:lnTo>
                  <a:lnTo>
                    <a:pt x="0" y="213"/>
                  </a:lnTo>
                  <a:lnTo>
                    <a:pt x="0" y="223"/>
                  </a:lnTo>
                  <a:lnTo>
                    <a:pt x="0" y="232"/>
                  </a:lnTo>
                  <a:lnTo>
                    <a:pt x="5" y="237"/>
                  </a:lnTo>
                  <a:lnTo>
                    <a:pt x="9" y="242"/>
                  </a:lnTo>
                  <a:lnTo>
                    <a:pt x="19" y="246"/>
                  </a:lnTo>
                  <a:lnTo>
                    <a:pt x="24" y="251"/>
                  </a:lnTo>
                  <a:lnTo>
                    <a:pt x="33" y="256"/>
                  </a:lnTo>
                  <a:lnTo>
                    <a:pt x="42" y="256"/>
                  </a:lnTo>
                  <a:lnTo>
                    <a:pt x="593" y="256"/>
                  </a:lnTo>
                  <a:lnTo>
                    <a:pt x="602" y="256"/>
                  </a:lnTo>
                  <a:lnTo>
                    <a:pt x="612" y="251"/>
                  </a:lnTo>
                  <a:lnTo>
                    <a:pt x="617" y="246"/>
                  </a:lnTo>
                  <a:lnTo>
                    <a:pt x="621" y="242"/>
                  </a:lnTo>
                  <a:lnTo>
                    <a:pt x="631" y="237"/>
                  </a:lnTo>
                  <a:lnTo>
                    <a:pt x="631" y="232"/>
                  </a:lnTo>
                  <a:lnTo>
                    <a:pt x="635" y="223"/>
                  </a:lnTo>
                  <a:lnTo>
                    <a:pt x="635" y="213"/>
                  </a:lnTo>
                  <a:lnTo>
                    <a:pt x="635" y="43"/>
                  </a:lnTo>
                  <a:lnTo>
                    <a:pt x="635" y="33"/>
                  </a:lnTo>
                  <a:lnTo>
                    <a:pt x="631" y="24"/>
                  </a:lnTo>
                  <a:lnTo>
                    <a:pt x="631" y="19"/>
                  </a:lnTo>
                  <a:lnTo>
                    <a:pt x="621" y="14"/>
                  </a:lnTo>
                  <a:lnTo>
                    <a:pt x="617" y="5"/>
                  </a:lnTo>
                  <a:lnTo>
                    <a:pt x="612" y="5"/>
                  </a:lnTo>
                  <a:lnTo>
                    <a:pt x="602" y="0"/>
                  </a:lnTo>
                  <a:lnTo>
                    <a:pt x="593" y="0"/>
                  </a:lnTo>
                  <a:lnTo>
                    <a:pt x="42" y="0"/>
                  </a:lnTo>
                </a:path>
              </a:pathLst>
            </a:custGeom>
            <a:solidFill>
              <a:srgbClr val="6699FF"/>
            </a:solidFill>
            <a:ln w="7938">
              <a:solidFill>
                <a:srgbClr val="000000"/>
              </a:solidFill>
              <a:prstDash val="solid"/>
              <a:round/>
              <a:headEnd/>
              <a:tailEnd/>
            </a:ln>
            <a:effectLst>
              <a:outerShdw dist="71842" dir="2700000" algn="ctr" rotWithShape="0">
                <a:schemeClr val="tx1"/>
              </a:outerShdw>
            </a:effectLst>
          </p:spPr>
          <p:txBody>
            <a:bodyPr/>
            <a:lstStyle/>
            <a:p>
              <a:endParaRPr lang="en-US"/>
            </a:p>
          </p:txBody>
        </p:sp>
        <p:sp>
          <p:nvSpPr>
            <p:cNvPr id="509964" name="Rectangle 12"/>
            <p:cNvSpPr>
              <a:spLocks noChangeArrowheads="1"/>
            </p:cNvSpPr>
            <p:nvPr/>
          </p:nvSpPr>
          <p:spPr bwMode="auto">
            <a:xfrm>
              <a:off x="4848" y="3443"/>
              <a:ext cx="593" cy="134"/>
            </a:xfrm>
            <a:prstGeom prst="rect">
              <a:avLst/>
            </a:prstGeom>
            <a:solidFill>
              <a:srgbClr val="6699FF"/>
            </a:solidFill>
            <a:ln w="9525">
              <a:noFill/>
              <a:miter lim="800000"/>
              <a:headEnd/>
              <a:tailEnd/>
            </a:ln>
          </p:spPr>
          <p:txBody>
            <a:bodyPr wrap="none" lIns="0" tIns="0" rIns="0" bIns="0">
              <a:spAutoFit/>
            </a:bodyPr>
            <a:lstStyle/>
            <a:p>
              <a:pPr eaLnBrk="1" hangingPunct="1"/>
              <a:r>
                <a:rPr lang="en-GB" sz="1400" b="1">
                  <a:solidFill>
                    <a:srgbClr val="212E6F"/>
                  </a:solidFill>
                  <a:latin typeface="Lucida Sans Unicode" pitchFamily="34" charset="0"/>
                </a:rPr>
                <a:t>Meta Data</a:t>
              </a:r>
              <a:endParaRPr lang="en-GB" sz="3200" b="1">
                <a:solidFill>
                  <a:srgbClr val="212E6F"/>
                </a:solidFill>
                <a:latin typeface="Lucida Sans Unicode" pitchFamily="34" charset="0"/>
              </a:endParaRPr>
            </a:p>
          </p:txBody>
        </p:sp>
      </p:grpSp>
      <p:grpSp>
        <p:nvGrpSpPr>
          <p:cNvPr id="509965" name="Group 13"/>
          <p:cNvGrpSpPr>
            <a:grpSpLocks/>
          </p:cNvGrpSpPr>
          <p:nvPr/>
        </p:nvGrpSpPr>
        <p:grpSpPr bwMode="auto">
          <a:xfrm>
            <a:off x="3789363" y="5686425"/>
            <a:ext cx="1697037" cy="790575"/>
            <a:chOff x="2586" y="3534"/>
            <a:chExt cx="1158" cy="498"/>
          </a:xfrm>
        </p:grpSpPr>
        <p:sp>
          <p:nvSpPr>
            <p:cNvPr id="509966" name="Rectangle 14"/>
            <p:cNvSpPr>
              <a:spLocks noChangeArrowheads="1"/>
            </p:cNvSpPr>
            <p:nvPr/>
          </p:nvSpPr>
          <p:spPr bwMode="auto">
            <a:xfrm>
              <a:off x="2586" y="3534"/>
              <a:ext cx="1158" cy="498"/>
            </a:xfrm>
            <a:prstGeom prst="rect">
              <a:avLst/>
            </a:prstGeom>
            <a:solidFill>
              <a:srgbClr val="6699FF"/>
            </a:solidFill>
            <a:ln w="9525">
              <a:noFill/>
              <a:miter lim="800000"/>
              <a:headEnd/>
              <a:tailEnd/>
            </a:ln>
            <a:effectLst>
              <a:outerShdw dist="71842" dir="2700000" algn="ctr" rotWithShape="0">
                <a:schemeClr val="tx1"/>
              </a:outerShdw>
            </a:effectLst>
          </p:spPr>
          <p:txBody>
            <a:bodyPr/>
            <a:lstStyle/>
            <a:p>
              <a:endParaRPr lang="en-US"/>
            </a:p>
          </p:txBody>
        </p:sp>
        <p:sp>
          <p:nvSpPr>
            <p:cNvPr id="509967" name="Rectangle 15"/>
            <p:cNvSpPr>
              <a:spLocks noChangeArrowheads="1"/>
            </p:cNvSpPr>
            <p:nvPr/>
          </p:nvSpPr>
          <p:spPr bwMode="auto">
            <a:xfrm>
              <a:off x="2586" y="3534"/>
              <a:ext cx="1158" cy="498"/>
            </a:xfrm>
            <a:prstGeom prst="rect">
              <a:avLst/>
            </a:prstGeom>
            <a:solidFill>
              <a:srgbClr val="6699FF"/>
            </a:solidFill>
            <a:ln w="7938">
              <a:solidFill>
                <a:srgbClr val="000000"/>
              </a:solidFill>
              <a:miter lim="800000"/>
              <a:headEnd/>
              <a:tailEnd/>
            </a:ln>
          </p:spPr>
          <p:txBody>
            <a:bodyPr/>
            <a:lstStyle/>
            <a:p>
              <a:endParaRPr lang="en-US"/>
            </a:p>
          </p:txBody>
        </p:sp>
        <p:sp>
          <p:nvSpPr>
            <p:cNvPr id="509968" name="Rectangle 16"/>
            <p:cNvSpPr>
              <a:spLocks noChangeArrowheads="1"/>
            </p:cNvSpPr>
            <p:nvPr/>
          </p:nvSpPr>
          <p:spPr bwMode="auto">
            <a:xfrm>
              <a:off x="2688" y="3572"/>
              <a:ext cx="992" cy="134"/>
            </a:xfrm>
            <a:prstGeom prst="rect">
              <a:avLst/>
            </a:prstGeom>
            <a:solidFill>
              <a:srgbClr val="6699FF"/>
            </a:solidFill>
            <a:ln w="9525">
              <a:noFill/>
              <a:miter lim="800000"/>
              <a:headEnd/>
              <a:tailEnd/>
            </a:ln>
          </p:spPr>
          <p:txBody>
            <a:bodyPr lIns="0" tIns="0" rIns="0" bIns="0">
              <a:spAutoFit/>
            </a:bodyPr>
            <a:lstStyle/>
            <a:p>
              <a:pPr algn="ctr" eaLnBrk="1" hangingPunct="1"/>
              <a:r>
                <a:rPr lang="en-GB" sz="1400" b="1">
                  <a:solidFill>
                    <a:srgbClr val="212E6F"/>
                  </a:solidFill>
                  <a:latin typeface="Lucida Sans Unicode" pitchFamily="34" charset="0"/>
                </a:rPr>
                <a:t>Quarterly Report</a:t>
              </a:r>
              <a:endParaRPr lang="en-GB" sz="3200" b="1">
                <a:solidFill>
                  <a:srgbClr val="212E6F"/>
                </a:solidFill>
                <a:latin typeface="Lucida Sans Unicode" pitchFamily="34" charset="0"/>
              </a:endParaRPr>
            </a:p>
          </p:txBody>
        </p:sp>
        <p:sp>
          <p:nvSpPr>
            <p:cNvPr id="509969" name="Rectangle 17"/>
            <p:cNvSpPr>
              <a:spLocks noChangeArrowheads="1"/>
            </p:cNvSpPr>
            <p:nvPr/>
          </p:nvSpPr>
          <p:spPr bwMode="auto">
            <a:xfrm>
              <a:off x="2622" y="3856"/>
              <a:ext cx="1099" cy="115"/>
            </a:xfrm>
            <a:prstGeom prst="rect">
              <a:avLst/>
            </a:prstGeom>
            <a:solidFill>
              <a:srgbClr val="6699FF"/>
            </a:solidFill>
            <a:ln w="9525">
              <a:noFill/>
              <a:miter lim="800000"/>
              <a:headEnd/>
              <a:tailEnd/>
            </a:ln>
          </p:spPr>
          <p:txBody>
            <a:bodyPr lIns="0" tIns="0" rIns="0" bIns="0">
              <a:spAutoFit/>
            </a:bodyPr>
            <a:lstStyle/>
            <a:p>
              <a:pPr marL="57150" indent="-57150" algn="ctr" eaLnBrk="1" hangingPunct="1"/>
              <a:r>
                <a:rPr lang="en-US" sz="1200">
                  <a:solidFill>
                    <a:srgbClr val="212E6F"/>
                  </a:solidFill>
                  <a:latin typeface="Lucida Sans Unicode" pitchFamily="34" charset="0"/>
                </a:rPr>
                <a:t>XBRL Document</a:t>
              </a:r>
              <a:endParaRPr lang="en-GB" sz="1200">
                <a:solidFill>
                  <a:srgbClr val="212E6F"/>
                </a:solidFill>
                <a:latin typeface="Lucida Sans Unicode" pitchFamily="34" charset="0"/>
              </a:endParaRPr>
            </a:p>
          </p:txBody>
        </p:sp>
      </p:grpSp>
      <p:grpSp>
        <p:nvGrpSpPr>
          <p:cNvPr id="509970" name="Group 18"/>
          <p:cNvGrpSpPr>
            <a:grpSpLocks/>
          </p:cNvGrpSpPr>
          <p:nvPr/>
        </p:nvGrpSpPr>
        <p:grpSpPr bwMode="auto">
          <a:xfrm>
            <a:off x="492125" y="3205163"/>
            <a:ext cx="2673350" cy="2413000"/>
            <a:chOff x="336" y="2019"/>
            <a:chExt cx="1824" cy="1520"/>
          </a:xfrm>
        </p:grpSpPr>
        <p:grpSp>
          <p:nvGrpSpPr>
            <p:cNvPr id="509971" name="Group 19"/>
            <p:cNvGrpSpPr>
              <a:grpSpLocks/>
            </p:cNvGrpSpPr>
            <p:nvPr/>
          </p:nvGrpSpPr>
          <p:grpSpPr bwMode="auto">
            <a:xfrm>
              <a:off x="336" y="2415"/>
              <a:ext cx="1250" cy="1124"/>
              <a:chOff x="336" y="2415"/>
              <a:chExt cx="1250" cy="1124"/>
            </a:xfrm>
          </p:grpSpPr>
          <p:sp>
            <p:nvSpPr>
              <p:cNvPr id="509972" name="Freeform 20"/>
              <p:cNvSpPr>
                <a:spLocks/>
              </p:cNvSpPr>
              <p:nvPr/>
            </p:nvSpPr>
            <p:spPr bwMode="auto">
              <a:xfrm>
                <a:off x="336" y="2415"/>
                <a:ext cx="1250" cy="1124"/>
              </a:xfrm>
              <a:custGeom>
                <a:avLst/>
                <a:gdLst/>
                <a:ahLst/>
                <a:cxnLst>
                  <a:cxn ang="0">
                    <a:pos x="108" y="0"/>
                  </a:cxn>
                  <a:cxn ang="0">
                    <a:pos x="85" y="5"/>
                  </a:cxn>
                  <a:cxn ang="0">
                    <a:pos x="66" y="9"/>
                  </a:cxn>
                  <a:cxn ang="0">
                    <a:pos x="47" y="19"/>
                  </a:cxn>
                  <a:cxn ang="0">
                    <a:pos x="33" y="33"/>
                  </a:cxn>
                  <a:cxn ang="0">
                    <a:pos x="19" y="47"/>
                  </a:cxn>
                  <a:cxn ang="0">
                    <a:pos x="9" y="66"/>
                  </a:cxn>
                  <a:cxn ang="0">
                    <a:pos x="5" y="85"/>
                  </a:cxn>
                  <a:cxn ang="0">
                    <a:pos x="0" y="109"/>
                  </a:cxn>
                  <a:cxn ang="0">
                    <a:pos x="0" y="728"/>
                  </a:cxn>
                  <a:cxn ang="0">
                    <a:pos x="5" y="747"/>
                  </a:cxn>
                  <a:cxn ang="0">
                    <a:pos x="9" y="771"/>
                  </a:cxn>
                  <a:cxn ang="0">
                    <a:pos x="19" y="785"/>
                  </a:cxn>
                  <a:cxn ang="0">
                    <a:pos x="33" y="804"/>
                  </a:cxn>
                  <a:cxn ang="0">
                    <a:pos x="47" y="813"/>
                  </a:cxn>
                  <a:cxn ang="0">
                    <a:pos x="66" y="828"/>
                  </a:cxn>
                  <a:cxn ang="0">
                    <a:pos x="85" y="832"/>
                  </a:cxn>
                  <a:cxn ang="0">
                    <a:pos x="108" y="832"/>
                  </a:cxn>
                  <a:cxn ang="0">
                    <a:pos x="532" y="832"/>
                  </a:cxn>
                  <a:cxn ang="0">
                    <a:pos x="555" y="832"/>
                  </a:cxn>
                  <a:cxn ang="0">
                    <a:pos x="574" y="828"/>
                  </a:cxn>
                  <a:cxn ang="0">
                    <a:pos x="593" y="813"/>
                  </a:cxn>
                  <a:cxn ang="0">
                    <a:pos x="607" y="804"/>
                  </a:cxn>
                  <a:cxn ang="0">
                    <a:pos x="621" y="785"/>
                  </a:cxn>
                  <a:cxn ang="0">
                    <a:pos x="631" y="771"/>
                  </a:cxn>
                  <a:cxn ang="0">
                    <a:pos x="635" y="747"/>
                  </a:cxn>
                  <a:cxn ang="0">
                    <a:pos x="640" y="728"/>
                  </a:cxn>
                  <a:cxn ang="0">
                    <a:pos x="640" y="109"/>
                  </a:cxn>
                  <a:cxn ang="0">
                    <a:pos x="635" y="85"/>
                  </a:cxn>
                  <a:cxn ang="0">
                    <a:pos x="631" y="66"/>
                  </a:cxn>
                  <a:cxn ang="0">
                    <a:pos x="621" y="47"/>
                  </a:cxn>
                  <a:cxn ang="0">
                    <a:pos x="607" y="33"/>
                  </a:cxn>
                  <a:cxn ang="0">
                    <a:pos x="593" y="19"/>
                  </a:cxn>
                  <a:cxn ang="0">
                    <a:pos x="574" y="9"/>
                  </a:cxn>
                  <a:cxn ang="0">
                    <a:pos x="555" y="5"/>
                  </a:cxn>
                  <a:cxn ang="0">
                    <a:pos x="532" y="0"/>
                  </a:cxn>
                  <a:cxn ang="0">
                    <a:pos x="108" y="0"/>
                  </a:cxn>
                </a:cxnLst>
                <a:rect l="0" t="0" r="r" b="b"/>
                <a:pathLst>
                  <a:path w="640" h="832">
                    <a:moveTo>
                      <a:pt x="108" y="0"/>
                    </a:moveTo>
                    <a:lnTo>
                      <a:pt x="85" y="5"/>
                    </a:lnTo>
                    <a:lnTo>
                      <a:pt x="66" y="9"/>
                    </a:lnTo>
                    <a:lnTo>
                      <a:pt x="47" y="19"/>
                    </a:lnTo>
                    <a:lnTo>
                      <a:pt x="33" y="33"/>
                    </a:lnTo>
                    <a:lnTo>
                      <a:pt x="19" y="47"/>
                    </a:lnTo>
                    <a:lnTo>
                      <a:pt x="9" y="66"/>
                    </a:lnTo>
                    <a:lnTo>
                      <a:pt x="5" y="85"/>
                    </a:lnTo>
                    <a:lnTo>
                      <a:pt x="0" y="109"/>
                    </a:lnTo>
                    <a:lnTo>
                      <a:pt x="0" y="728"/>
                    </a:lnTo>
                    <a:lnTo>
                      <a:pt x="5" y="747"/>
                    </a:lnTo>
                    <a:lnTo>
                      <a:pt x="9" y="771"/>
                    </a:lnTo>
                    <a:lnTo>
                      <a:pt x="19" y="785"/>
                    </a:lnTo>
                    <a:lnTo>
                      <a:pt x="33" y="804"/>
                    </a:lnTo>
                    <a:lnTo>
                      <a:pt x="47" y="813"/>
                    </a:lnTo>
                    <a:lnTo>
                      <a:pt x="66" y="828"/>
                    </a:lnTo>
                    <a:lnTo>
                      <a:pt x="85" y="832"/>
                    </a:lnTo>
                    <a:lnTo>
                      <a:pt x="108" y="832"/>
                    </a:lnTo>
                    <a:lnTo>
                      <a:pt x="532" y="832"/>
                    </a:lnTo>
                    <a:lnTo>
                      <a:pt x="555" y="832"/>
                    </a:lnTo>
                    <a:lnTo>
                      <a:pt x="574" y="828"/>
                    </a:lnTo>
                    <a:lnTo>
                      <a:pt x="593" y="813"/>
                    </a:lnTo>
                    <a:lnTo>
                      <a:pt x="607" y="804"/>
                    </a:lnTo>
                    <a:lnTo>
                      <a:pt x="621" y="785"/>
                    </a:lnTo>
                    <a:lnTo>
                      <a:pt x="631" y="771"/>
                    </a:lnTo>
                    <a:lnTo>
                      <a:pt x="635" y="747"/>
                    </a:lnTo>
                    <a:lnTo>
                      <a:pt x="640" y="728"/>
                    </a:lnTo>
                    <a:lnTo>
                      <a:pt x="640" y="109"/>
                    </a:lnTo>
                    <a:lnTo>
                      <a:pt x="635" y="85"/>
                    </a:lnTo>
                    <a:lnTo>
                      <a:pt x="631" y="66"/>
                    </a:lnTo>
                    <a:lnTo>
                      <a:pt x="621" y="47"/>
                    </a:lnTo>
                    <a:lnTo>
                      <a:pt x="607" y="33"/>
                    </a:lnTo>
                    <a:lnTo>
                      <a:pt x="593" y="19"/>
                    </a:lnTo>
                    <a:lnTo>
                      <a:pt x="574" y="9"/>
                    </a:lnTo>
                    <a:lnTo>
                      <a:pt x="555" y="5"/>
                    </a:lnTo>
                    <a:lnTo>
                      <a:pt x="532" y="0"/>
                    </a:lnTo>
                    <a:lnTo>
                      <a:pt x="108" y="0"/>
                    </a:lnTo>
                  </a:path>
                </a:pathLst>
              </a:custGeom>
              <a:solidFill>
                <a:srgbClr val="6699FF"/>
              </a:solidFill>
              <a:ln w="7938">
                <a:solidFill>
                  <a:srgbClr val="000000"/>
                </a:solidFill>
                <a:prstDash val="solid"/>
                <a:round/>
                <a:headEnd/>
                <a:tailEnd/>
              </a:ln>
              <a:effectLst>
                <a:outerShdw dist="71842" dir="2700000" algn="ctr" rotWithShape="0">
                  <a:schemeClr val="tx1"/>
                </a:outerShdw>
              </a:effectLst>
            </p:spPr>
            <p:txBody>
              <a:bodyPr/>
              <a:lstStyle/>
              <a:p>
                <a:endParaRPr lang="en-US"/>
              </a:p>
            </p:txBody>
          </p:sp>
          <p:sp>
            <p:nvSpPr>
              <p:cNvPr id="509973" name="Rectangle 21"/>
              <p:cNvSpPr>
                <a:spLocks noChangeArrowheads="1"/>
              </p:cNvSpPr>
              <p:nvPr/>
            </p:nvSpPr>
            <p:spPr bwMode="auto">
              <a:xfrm>
                <a:off x="480" y="2500"/>
                <a:ext cx="918" cy="432"/>
              </a:xfrm>
              <a:prstGeom prst="rect">
                <a:avLst/>
              </a:prstGeom>
              <a:solidFill>
                <a:srgbClr val="6699FF"/>
              </a:solidFill>
              <a:ln w="9525">
                <a:noFill/>
                <a:miter lim="800000"/>
                <a:headEnd/>
                <a:tailEnd/>
              </a:ln>
            </p:spPr>
            <p:txBody>
              <a:bodyPr lIns="0" tIns="0" rIns="0" bIns="0">
                <a:spAutoFit/>
              </a:bodyPr>
              <a:lstStyle/>
              <a:p>
                <a:pPr algn="ctr" eaLnBrk="1" hangingPunct="1"/>
                <a:r>
                  <a:rPr lang="en-US" sz="1500" b="1">
                    <a:solidFill>
                      <a:srgbClr val="212E6F"/>
                    </a:solidFill>
                    <a:latin typeface="Lucida Sans Unicode" pitchFamily="34" charset="0"/>
                  </a:rPr>
                  <a:t>Reporting Institution Software</a:t>
                </a:r>
                <a:endParaRPr lang="en-GB" sz="1500" b="1">
                  <a:solidFill>
                    <a:srgbClr val="212E6F"/>
                  </a:solidFill>
                  <a:latin typeface="Lucida Sans Unicode" pitchFamily="34" charset="0"/>
                </a:endParaRPr>
              </a:p>
            </p:txBody>
          </p:sp>
          <p:sp>
            <p:nvSpPr>
              <p:cNvPr id="509974" name="Rectangle 22"/>
              <p:cNvSpPr>
                <a:spLocks noChangeArrowheads="1"/>
              </p:cNvSpPr>
              <p:nvPr/>
            </p:nvSpPr>
            <p:spPr bwMode="auto">
              <a:xfrm>
                <a:off x="432" y="2982"/>
                <a:ext cx="1101" cy="536"/>
              </a:xfrm>
              <a:prstGeom prst="rect">
                <a:avLst/>
              </a:prstGeom>
              <a:solidFill>
                <a:srgbClr val="6699FF"/>
              </a:solidFill>
              <a:ln w="9525">
                <a:noFill/>
                <a:miter lim="800000"/>
                <a:headEnd/>
                <a:tailEnd/>
              </a:ln>
            </p:spPr>
            <p:txBody>
              <a:bodyPr lIns="0" tIns="0" rIns="0" bIns="0">
                <a:spAutoFit/>
              </a:bodyPr>
              <a:lstStyle/>
              <a:p>
                <a:pPr marL="57150" indent="-57150" eaLnBrk="1" hangingPunct="1">
                  <a:buFontTx/>
                  <a:buChar char="•"/>
                </a:pPr>
                <a:r>
                  <a:rPr lang="en-GB" sz="1400">
                    <a:solidFill>
                      <a:srgbClr val="212E6F"/>
                    </a:solidFill>
                    <a:latin typeface="Lucida Sans Unicode" pitchFamily="34" charset="0"/>
                  </a:rPr>
                  <a:t>Import Schedule</a:t>
                </a:r>
                <a:endParaRPr lang="en-US" sz="1400">
                  <a:solidFill>
                    <a:srgbClr val="212E6F"/>
                  </a:solidFill>
                  <a:latin typeface="Lucida Sans Unicode" pitchFamily="34" charset="0"/>
                </a:endParaRPr>
              </a:p>
              <a:p>
                <a:pPr marL="57150" indent="-57150" eaLnBrk="1" hangingPunct="1">
                  <a:buFontTx/>
                  <a:buChar char="•"/>
                </a:pPr>
                <a:r>
                  <a:rPr lang="en-US" sz="1400">
                    <a:solidFill>
                      <a:srgbClr val="212E6F"/>
                    </a:solidFill>
                    <a:latin typeface="Lucida Sans Unicode" pitchFamily="34" charset="0"/>
                  </a:rPr>
                  <a:t>Enter Data</a:t>
                </a:r>
              </a:p>
              <a:p>
                <a:pPr marL="57150" indent="-57150" eaLnBrk="1" hangingPunct="1">
                  <a:buFontTx/>
                  <a:buChar char="•"/>
                </a:pPr>
                <a:r>
                  <a:rPr lang="en-US" sz="1400">
                    <a:solidFill>
                      <a:srgbClr val="212E6F"/>
                    </a:solidFill>
                    <a:latin typeface="Lucida Sans Unicode" pitchFamily="34" charset="0"/>
                  </a:rPr>
                  <a:t>Validate Data</a:t>
                </a:r>
              </a:p>
              <a:p>
                <a:pPr marL="57150" indent="-57150" eaLnBrk="1" hangingPunct="1">
                  <a:buFontTx/>
                  <a:buChar char="•"/>
                </a:pPr>
                <a:r>
                  <a:rPr lang="en-US" sz="1400">
                    <a:solidFill>
                      <a:srgbClr val="212E6F"/>
                    </a:solidFill>
                    <a:latin typeface="Lucida Sans Unicode" pitchFamily="34" charset="0"/>
                  </a:rPr>
                  <a:t>Send Data</a:t>
                </a:r>
                <a:endParaRPr lang="en-GB" sz="3200">
                  <a:solidFill>
                    <a:srgbClr val="212E6F"/>
                  </a:solidFill>
                  <a:latin typeface="Lucida Sans Unicode" pitchFamily="34" charset="0"/>
                </a:endParaRPr>
              </a:p>
            </p:txBody>
          </p:sp>
        </p:grpSp>
        <p:sp>
          <p:nvSpPr>
            <p:cNvPr id="509975" name="AutoShape 23"/>
            <p:cNvSpPr>
              <a:spLocks noChangeArrowheads="1"/>
            </p:cNvSpPr>
            <p:nvPr/>
          </p:nvSpPr>
          <p:spPr bwMode="auto">
            <a:xfrm rot="5400000" flipV="1">
              <a:off x="1389" y="1574"/>
              <a:ext cx="326" cy="1216"/>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6699FF"/>
            </a:solidFill>
            <a:ln w="9525">
              <a:solidFill>
                <a:schemeClr val="tx1"/>
              </a:solidFill>
              <a:miter lim="800000"/>
              <a:headEnd/>
              <a:tailEnd/>
            </a:ln>
            <a:effectLst/>
          </p:spPr>
          <p:txBody>
            <a:bodyPr vert="eaVert" wrap="none" anchor="ctr"/>
            <a:lstStyle/>
            <a:p>
              <a:pPr algn="ctr" eaLnBrk="1" hangingPunct="1"/>
              <a:endParaRPr lang="en-US" sz="1200">
                <a:latin typeface="Lucida Sans Unicode" pitchFamily="34" charset="0"/>
              </a:endParaRPr>
            </a:p>
          </p:txBody>
        </p:sp>
      </p:grpSp>
      <p:sp>
        <p:nvSpPr>
          <p:cNvPr id="509976" name="AutoShape 24"/>
          <p:cNvSpPr>
            <a:spLocks noChangeArrowheads="1"/>
          </p:cNvSpPr>
          <p:nvPr/>
        </p:nvSpPr>
        <p:spPr bwMode="auto">
          <a:xfrm rot="10800000" flipH="1">
            <a:off x="1454150" y="5778500"/>
            <a:ext cx="2014538" cy="585788"/>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tx1"/>
          </a:solidFill>
          <a:ln w="9525">
            <a:solidFill>
              <a:schemeClr val="tx1"/>
            </a:solidFill>
            <a:miter lim="800000"/>
            <a:headEnd/>
            <a:tailEnd/>
          </a:ln>
          <a:effectLst/>
        </p:spPr>
        <p:txBody>
          <a:bodyPr rot="10800000" wrap="none" anchor="ctr"/>
          <a:lstStyle/>
          <a:p>
            <a:pPr algn="ctr" eaLnBrk="1" hangingPunct="1"/>
            <a:endParaRPr lang="en-US" sz="1200">
              <a:latin typeface="Lucida Sans Unicode" pitchFamily="34" charset="0"/>
            </a:endParaRPr>
          </a:p>
        </p:txBody>
      </p:sp>
      <p:sp>
        <p:nvSpPr>
          <p:cNvPr id="509977" name="Line 25"/>
          <p:cNvSpPr>
            <a:spLocks noChangeShapeType="1"/>
          </p:cNvSpPr>
          <p:nvPr/>
        </p:nvSpPr>
        <p:spPr bwMode="auto">
          <a:xfrm>
            <a:off x="5595938" y="6246813"/>
            <a:ext cx="696912" cy="0"/>
          </a:xfrm>
          <a:prstGeom prst="line">
            <a:avLst/>
          </a:prstGeom>
          <a:noFill/>
          <a:ln w="57150">
            <a:solidFill>
              <a:schemeClr val="tx1"/>
            </a:solidFill>
            <a:round/>
            <a:headEnd/>
            <a:tailEnd type="triangle" w="med" len="med"/>
          </a:ln>
          <a:effectLst/>
        </p:spPr>
        <p:txBody>
          <a:bodyPr/>
          <a:lstStyle/>
          <a:p>
            <a:endParaRPr lang="en-US"/>
          </a:p>
        </p:txBody>
      </p:sp>
      <p:sp>
        <p:nvSpPr>
          <p:cNvPr id="509978" name="Freeform 26"/>
          <p:cNvSpPr>
            <a:spLocks/>
          </p:cNvSpPr>
          <p:nvPr/>
        </p:nvSpPr>
        <p:spPr bwMode="auto">
          <a:xfrm>
            <a:off x="5275263" y="4856163"/>
            <a:ext cx="1023937" cy="650875"/>
          </a:xfrm>
          <a:custGeom>
            <a:avLst/>
            <a:gdLst/>
            <a:ahLst/>
            <a:cxnLst>
              <a:cxn ang="0">
                <a:pos x="0" y="0"/>
              </a:cxn>
              <a:cxn ang="0">
                <a:pos x="36" y="108"/>
              </a:cxn>
              <a:cxn ang="0">
                <a:pos x="176" y="188"/>
              </a:cxn>
              <a:cxn ang="0">
                <a:pos x="336" y="228"/>
              </a:cxn>
              <a:cxn ang="0">
                <a:pos x="588" y="244"/>
              </a:cxn>
            </a:cxnLst>
            <a:rect l="0" t="0" r="r" b="b"/>
            <a:pathLst>
              <a:path w="588" h="244">
                <a:moveTo>
                  <a:pt x="0" y="0"/>
                </a:moveTo>
                <a:cubicBezTo>
                  <a:pt x="3" y="38"/>
                  <a:pt x="7" y="77"/>
                  <a:pt x="36" y="108"/>
                </a:cubicBezTo>
                <a:cubicBezTo>
                  <a:pt x="65" y="139"/>
                  <a:pt x="126" y="168"/>
                  <a:pt x="176" y="188"/>
                </a:cubicBezTo>
                <a:cubicBezTo>
                  <a:pt x="226" y="208"/>
                  <a:pt x="267" y="219"/>
                  <a:pt x="336" y="228"/>
                </a:cubicBezTo>
                <a:cubicBezTo>
                  <a:pt x="405" y="237"/>
                  <a:pt x="496" y="240"/>
                  <a:pt x="588" y="244"/>
                </a:cubicBezTo>
              </a:path>
            </a:pathLst>
          </a:custGeom>
          <a:noFill/>
          <a:ln w="38100" cmpd="sng">
            <a:solidFill>
              <a:schemeClr val="tx1"/>
            </a:solidFill>
            <a:round/>
            <a:headEnd type="triangle" w="med" len="med"/>
            <a:tailEnd type="triangle" w="med" len="med"/>
          </a:ln>
          <a:effectLst/>
        </p:spPr>
        <p:txBody>
          <a:bodyPr/>
          <a:lstStyle/>
          <a:p>
            <a:endParaRPr lang="en-US"/>
          </a:p>
        </p:txBody>
      </p:sp>
      <p:grpSp>
        <p:nvGrpSpPr>
          <p:cNvPr id="509979" name="Group 27"/>
          <p:cNvGrpSpPr>
            <a:grpSpLocks/>
          </p:cNvGrpSpPr>
          <p:nvPr/>
        </p:nvGrpSpPr>
        <p:grpSpPr bwMode="auto">
          <a:xfrm>
            <a:off x="6615113" y="2498725"/>
            <a:ext cx="1309687" cy="1539875"/>
            <a:chOff x="4514" y="1574"/>
            <a:chExt cx="814" cy="970"/>
          </a:xfrm>
        </p:grpSpPr>
        <p:sp>
          <p:nvSpPr>
            <p:cNvPr id="509980" name="Freeform 28"/>
            <p:cNvSpPr>
              <a:spLocks/>
            </p:cNvSpPr>
            <p:nvPr/>
          </p:nvSpPr>
          <p:spPr bwMode="auto">
            <a:xfrm>
              <a:off x="4514" y="1574"/>
              <a:ext cx="814" cy="970"/>
            </a:xfrm>
            <a:custGeom>
              <a:avLst/>
              <a:gdLst/>
              <a:ahLst/>
              <a:cxnLst>
                <a:cxn ang="0">
                  <a:pos x="104" y="0"/>
                </a:cxn>
                <a:cxn ang="0">
                  <a:pos x="85" y="5"/>
                </a:cxn>
                <a:cxn ang="0">
                  <a:pos x="66" y="9"/>
                </a:cxn>
                <a:cxn ang="0">
                  <a:pos x="47" y="19"/>
                </a:cxn>
                <a:cxn ang="0">
                  <a:pos x="28" y="33"/>
                </a:cxn>
                <a:cxn ang="0">
                  <a:pos x="19" y="47"/>
                </a:cxn>
                <a:cxn ang="0">
                  <a:pos x="9" y="66"/>
                </a:cxn>
                <a:cxn ang="0">
                  <a:pos x="0" y="85"/>
                </a:cxn>
                <a:cxn ang="0">
                  <a:pos x="0" y="109"/>
                </a:cxn>
                <a:cxn ang="0">
                  <a:pos x="0" y="629"/>
                </a:cxn>
                <a:cxn ang="0">
                  <a:pos x="0" y="653"/>
                </a:cxn>
                <a:cxn ang="0">
                  <a:pos x="9" y="672"/>
                </a:cxn>
                <a:cxn ang="0">
                  <a:pos x="19" y="691"/>
                </a:cxn>
                <a:cxn ang="0">
                  <a:pos x="28" y="705"/>
                </a:cxn>
                <a:cxn ang="0">
                  <a:pos x="47" y="719"/>
                </a:cxn>
                <a:cxn ang="0">
                  <a:pos x="66" y="728"/>
                </a:cxn>
                <a:cxn ang="0">
                  <a:pos x="85" y="733"/>
                </a:cxn>
                <a:cxn ang="0">
                  <a:pos x="104" y="738"/>
                </a:cxn>
                <a:cxn ang="0">
                  <a:pos x="532" y="738"/>
                </a:cxn>
                <a:cxn ang="0">
                  <a:pos x="551" y="733"/>
                </a:cxn>
                <a:cxn ang="0">
                  <a:pos x="570" y="728"/>
                </a:cxn>
                <a:cxn ang="0">
                  <a:pos x="588" y="719"/>
                </a:cxn>
                <a:cxn ang="0">
                  <a:pos x="602" y="705"/>
                </a:cxn>
                <a:cxn ang="0">
                  <a:pos x="617" y="691"/>
                </a:cxn>
                <a:cxn ang="0">
                  <a:pos x="626" y="672"/>
                </a:cxn>
                <a:cxn ang="0">
                  <a:pos x="635" y="653"/>
                </a:cxn>
                <a:cxn ang="0">
                  <a:pos x="635" y="629"/>
                </a:cxn>
                <a:cxn ang="0">
                  <a:pos x="635" y="109"/>
                </a:cxn>
                <a:cxn ang="0">
                  <a:pos x="635" y="85"/>
                </a:cxn>
                <a:cxn ang="0">
                  <a:pos x="626" y="66"/>
                </a:cxn>
                <a:cxn ang="0">
                  <a:pos x="617" y="47"/>
                </a:cxn>
                <a:cxn ang="0">
                  <a:pos x="602" y="33"/>
                </a:cxn>
                <a:cxn ang="0">
                  <a:pos x="588" y="19"/>
                </a:cxn>
                <a:cxn ang="0">
                  <a:pos x="570" y="9"/>
                </a:cxn>
                <a:cxn ang="0">
                  <a:pos x="551" y="5"/>
                </a:cxn>
                <a:cxn ang="0">
                  <a:pos x="532" y="0"/>
                </a:cxn>
                <a:cxn ang="0">
                  <a:pos x="104" y="0"/>
                </a:cxn>
              </a:cxnLst>
              <a:rect l="0" t="0" r="r" b="b"/>
              <a:pathLst>
                <a:path w="635" h="738">
                  <a:moveTo>
                    <a:pt x="104" y="0"/>
                  </a:moveTo>
                  <a:lnTo>
                    <a:pt x="85" y="5"/>
                  </a:lnTo>
                  <a:lnTo>
                    <a:pt x="66" y="9"/>
                  </a:lnTo>
                  <a:lnTo>
                    <a:pt x="47" y="19"/>
                  </a:lnTo>
                  <a:lnTo>
                    <a:pt x="28" y="33"/>
                  </a:lnTo>
                  <a:lnTo>
                    <a:pt x="19" y="47"/>
                  </a:lnTo>
                  <a:lnTo>
                    <a:pt x="9" y="66"/>
                  </a:lnTo>
                  <a:lnTo>
                    <a:pt x="0" y="85"/>
                  </a:lnTo>
                  <a:lnTo>
                    <a:pt x="0" y="109"/>
                  </a:lnTo>
                  <a:lnTo>
                    <a:pt x="0" y="629"/>
                  </a:lnTo>
                  <a:lnTo>
                    <a:pt x="0" y="653"/>
                  </a:lnTo>
                  <a:lnTo>
                    <a:pt x="9" y="672"/>
                  </a:lnTo>
                  <a:lnTo>
                    <a:pt x="19" y="691"/>
                  </a:lnTo>
                  <a:lnTo>
                    <a:pt x="28" y="705"/>
                  </a:lnTo>
                  <a:lnTo>
                    <a:pt x="47" y="719"/>
                  </a:lnTo>
                  <a:lnTo>
                    <a:pt x="66" y="728"/>
                  </a:lnTo>
                  <a:lnTo>
                    <a:pt x="85" y="733"/>
                  </a:lnTo>
                  <a:lnTo>
                    <a:pt x="104" y="738"/>
                  </a:lnTo>
                  <a:lnTo>
                    <a:pt x="532" y="738"/>
                  </a:lnTo>
                  <a:lnTo>
                    <a:pt x="551" y="733"/>
                  </a:lnTo>
                  <a:lnTo>
                    <a:pt x="570" y="728"/>
                  </a:lnTo>
                  <a:lnTo>
                    <a:pt x="588" y="719"/>
                  </a:lnTo>
                  <a:lnTo>
                    <a:pt x="602" y="705"/>
                  </a:lnTo>
                  <a:lnTo>
                    <a:pt x="617" y="691"/>
                  </a:lnTo>
                  <a:lnTo>
                    <a:pt x="626" y="672"/>
                  </a:lnTo>
                  <a:lnTo>
                    <a:pt x="635" y="653"/>
                  </a:lnTo>
                  <a:lnTo>
                    <a:pt x="635" y="629"/>
                  </a:lnTo>
                  <a:lnTo>
                    <a:pt x="635" y="109"/>
                  </a:lnTo>
                  <a:lnTo>
                    <a:pt x="635" y="85"/>
                  </a:lnTo>
                  <a:lnTo>
                    <a:pt x="626" y="66"/>
                  </a:lnTo>
                  <a:lnTo>
                    <a:pt x="617" y="47"/>
                  </a:lnTo>
                  <a:lnTo>
                    <a:pt x="602" y="33"/>
                  </a:lnTo>
                  <a:lnTo>
                    <a:pt x="588" y="19"/>
                  </a:lnTo>
                  <a:lnTo>
                    <a:pt x="570" y="9"/>
                  </a:lnTo>
                  <a:lnTo>
                    <a:pt x="551" y="5"/>
                  </a:lnTo>
                  <a:lnTo>
                    <a:pt x="532" y="0"/>
                  </a:lnTo>
                  <a:lnTo>
                    <a:pt x="104" y="0"/>
                  </a:lnTo>
                </a:path>
              </a:pathLst>
            </a:custGeom>
            <a:solidFill>
              <a:srgbClr val="6699FF"/>
            </a:solidFill>
            <a:ln w="7938">
              <a:solidFill>
                <a:srgbClr val="000000"/>
              </a:solidFill>
              <a:prstDash val="solid"/>
              <a:round/>
              <a:headEnd/>
              <a:tailEnd/>
            </a:ln>
            <a:effectLst>
              <a:outerShdw dist="71842" dir="2700000" algn="ctr" rotWithShape="0">
                <a:schemeClr val="tx1"/>
              </a:outerShdw>
            </a:effectLst>
          </p:spPr>
          <p:txBody>
            <a:bodyPr/>
            <a:lstStyle/>
            <a:p>
              <a:endParaRPr lang="en-US"/>
            </a:p>
          </p:txBody>
        </p:sp>
        <p:sp>
          <p:nvSpPr>
            <p:cNvPr id="509981" name="Rectangle 29"/>
            <p:cNvSpPr>
              <a:spLocks noChangeArrowheads="1"/>
            </p:cNvSpPr>
            <p:nvPr/>
          </p:nvSpPr>
          <p:spPr bwMode="auto">
            <a:xfrm>
              <a:off x="4558" y="1651"/>
              <a:ext cx="638" cy="432"/>
            </a:xfrm>
            <a:prstGeom prst="rect">
              <a:avLst/>
            </a:prstGeom>
            <a:solidFill>
              <a:srgbClr val="6699FF"/>
            </a:solidFill>
            <a:ln w="9525">
              <a:noFill/>
              <a:miter lim="800000"/>
              <a:headEnd/>
              <a:tailEnd/>
            </a:ln>
          </p:spPr>
          <p:txBody>
            <a:bodyPr lIns="0" tIns="0" rIns="0" bIns="0">
              <a:spAutoFit/>
            </a:bodyPr>
            <a:lstStyle/>
            <a:p>
              <a:pPr algn="ctr" eaLnBrk="1" hangingPunct="1"/>
              <a:r>
                <a:rPr lang="en-GB" sz="1500" b="1">
                  <a:solidFill>
                    <a:srgbClr val="212E6F"/>
                  </a:solidFill>
                  <a:latin typeface="Lucida Sans Unicode" pitchFamily="34" charset="0"/>
                </a:rPr>
                <a:t>XBRL</a:t>
              </a:r>
            </a:p>
            <a:p>
              <a:pPr algn="ctr" eaLnBrk="1" hangingPunct="1"/>
              <a:r>
                <a:rPr lang="en-GB" sz="1500" b="1">
                  <a:solidFill>
                    <a:srgbClr val="212E6F"/>
                  </a:solidFill>
                  <a:latin typeface="Lucida Sans Unicode" pitchFamily="34" charset="0"/>
                </a:rPr>
                <a:t>Ta</a:t>
              </a:r>
              <a:r>
                <a:rPr lang="en-US" sz="1500" b="1">
                  <a:solidFill>
                    <a:srgbClr val="212E6F"/>
                  </a:solidFill>
                  <a:latin typeface="Lucida Sans Unicode" pitchFamily="34" charset="0"/>
                </a:rPr>
                <a:t>xonomy Software</a:t>
              </a:r>
              <a:endParaRPr lang="en-GB" sz="1500" b="1">
                <a:solidFill>
                  <a:srgbClr val="212E6F"/>
                </a:solidFill>
                <a:latin typeface="Lucida Sans Unicode" pitchFamily="34" charset="0"/>
              </a:endParaRPr>
            </a:p>
          </p:txBody>
        </p:sp>
        <p:sp>
          <p:nvSpPr>
            <p:cNvPr id="509982" name="Rectangle 30"/>
            <p:cNvSpPr>
              <a:spLocks noChangeArrowheads="1"/>
            </p:cNvSpPr>
            <p:nvPr/>
          </p:nvSpPr>
          <p:spPr bwMode="auto">
            <a:xfrm>
              <a:off x="4684" y="2112"/>
              <a:ext cx="527" cy="402"/>
            </a:xfrm>
            <a:prstGeom prst="rect">
              <a:avLst/>
            </a:prstGeom>
            <a:solidFill>
              <a:srgbClr val="6699FF"/>
            </a:solidFill>
            <a:ln w="9525">
              <a:noFill/>
              <a:miter lim="800000"/>
              <a:headEnd/>
              <a:tailEnd/>
            </a:ln>
          </p:spPr>
          <p:txBody>
            <a:bodyPr lIns="0" tIns="0" rIns="0" bIns="0">
              <a:spAutoFit/>
            </a:bodyPr>
            <a:lstStyle/>
            <a:p>
              <a:pPr marL="57150" indent="-57150" eaLnBrk="1" hangingPunct="1">
                <a:buFontTx/>
                <a:buChar char="•"/>
              </a:pPr>
              <a:r>
                <a:rPr lang="en-GB" sz="1400">
                  <a:solidFill>
                    <a:srgbClr val="212E6F"/>
                  </a:solidFill>
                  <a:latin typeface="Lucida Sans Unicode" pitchFamily="34" charset="0"/>
                </a:rPr>
                <a:t>Create</a:t>
              </a:r>
              <a:endParaRPr lang="en-US" sz="1400">
                <a:solidFill>
                  <a:srgbClr val="212E6F"/>
                </a:solidFill>
                <a:latin typeface="Lucida Sans Unicode" pitchFamily="34" charset="0"/>
              </a:endParaRPr>
            </a:p>
            <a:p>
              <a:pPr marL="57150" indent="-57150" eaLnBrk="1" hangingPunct="1">
                <a:buFontTx/>
                <a:buChar char="•"/>
              </a:pPr>
              <a:r>
                <a:rPr lang="en-US" sz="1400">
                  <a:solidFill>
                    <a:srgbClr val="212E6F"/>
                  </a:solidFill>
                  <a:latin typeface="Lucida Sans Unicode" pitchFamily="34" charset="0"/>
                </a:rPr>
                <a:t>Update</a:t>
              </a:r>
            </a:p>
            <a:p>
              <a:pPr marL="57150" indent="-57150" eaLnBrk="1" hangingPunct="1">
                <a:buFontTx/>
                <a:buChar char="•"/>
              </a:pPr>
              <a:r>
                <a:rPr lang="en-US" sz="1400">
                  <a:solidFill>
                    <a:srgbClr val="212E6F"/>
                  </a:solidFill>
                  <a:latin typeface="Lucida Sans Unicode" pitchFamily="34" charset="0"/>
                </a:rPr>
                <a:t>Debug</a:t>
              </a:r>
              <a:endParaRPr lang="en-GB" sz="3200">
                <a:solidFill>
                  <a:srgbClr val="212E6F"/>
                </a:solidFill>
                <a:latin typeface="Lucida Sans Unicode" pitchFamily="34" charset="0"/>
              </a:endParaRPr>
            </a:p>
          </p:txBody>
        </p:sp>
      </p:grpSp>
      <p:grpSp>
        <p:nvGrpSpPr>
          <p:cNvPr id="509983" name="Group 31"/>
          <p:cNvGrpSpPr>
            <a:grpSpLocks/>
          </p:cNvGrpSpPr>
          <p:nvPr/>
        </p:nvGrpSpPr>
        <p:grpSpPr bwMode="auto">
          <a:xfrm>
            <a:off x="3446463" y="1685925"/>
            <a:ext cx="3140075" cy="3094038"/>
            <a:chOff x="2352" y="1062"/>
            <a:chExt cx="2143" cy="1949"/>
          </a:xfrm>
        </p:grpSpPr>
        <p:sp>
          <p:nvSpPr>
            <p:cNvPr id="509984" name="Rectangle 32"/>
            <p:cNvSpPr>
              <a:spLocks noChangeArrowheads="1"/>
            </p:cNvSpPr>
            <p:nvPr/>
          </p:nvSpPr>
          <p:spPr bwMode="auto">
            <a:xfrm>
              <a:off x="2352" y="1062"/>
              <a:ext cx="1872" cy="1949"/>
            </a:xfrm>
            <a:prstGeom prst="rect">
              <a:avLst/>
            </a:prstGeom>
            <a:solidFill>
              <a:srgbClr val="6699FF"/>
            </a:solidFill>
            <a:ln w="7938" algn="ctr">
              <a:solidFill>
                <a:srgbClr val="000000"/>
              </a:solidFill>
              <a:miter lim="800000"/>
              <a:headEnd/>
              <a:tailEnd/>
            </a:ln>
            <a:effectLst>
              <a:outerShdw dist="71842" dir="2700000" algn="ctr" rotWithShape="0">
                <a:schemeClr val="tx1"/>
              </a:outerShdw>
            </a:effectLst>
          </p:spPr>
          <p:txBody>
            <a:bodyPr/>
            <a:lstStyle/>
            <a:p>
              <a:endParaRPr lang="en-US"/>
            </a:p>
          </p:txBody>
        </p:sp>
        <p:sp>
          <p:nvSpPr>
            <p:cNvPr id="509985" name="Rectangle 33"/>
            <p:cNvSpPr>
              <a:spLocks noChangeArrowheads="1"/>
            </p:cNvSpPr>
            <p:nvPr/>
          </p:nvSpPr>
          <p:spPr bwMode="auto">
            <a:xfrm>
              <a:off x="2720" y="1089"/>
              <a:ext cx="1024" cy="125"/>
            </a:xfrm>
            <a:prstGeom prst="rect">
              <a:avLst/>
            </a:prstGeom>
            <a:solidFill>
              <a:srgbClr val="6699FF"/>
            </a:solidFill>
            <a:ln w="9525">
              <a:noFill/>
              <a:miter lim="800000"/>
              <a:headEnd/>
              <a:tailEnd/>
            </a:ln>
          </p:spPr>
          <p:txBody>
            <a:bodyPr lIns="0" tIns="0" rIns="0" bIns="0">
              <a:spAutoFit/>
            </a:bodyPr>
            <a:lstStyle/>
            <a:p>
              <a:pPr eaLnBrk="1" hangingPunct="1"/>
              <a:r>
                <a:rPr lang="en-GB" sz="1300" b="1">
                  <a:solidFill>
                    <a:srgbClr val="212E6F"/>
                  </a:solidFill>
                  <a:latin typeface="Lucida Sans Unicode" pitchFamily="34" charset="0"/>
                </a:rPr>
                <a:t>Schedule or Form</a:t>
              </a:r>
            </a:p>
          </p:txBody>
        </p:sp>
        <p:sp>
          <p:nvSpPr>
            <p:cNvPr id="509986" name="Rectangle 34"/>
            <p:cNvSpPr>
              <a:spLocks noChangeArrowheads="1"/>
            </p:cNvSpPr>
            <p:nvPr/>
          </p:nvSpPr>
          <p:spPr bwMode="auto">
            <a:xfrm>
              <a:off x="2428" y="1250"/>
              <a:ext cx="1721" cy="613"/>
            </a:xfrm>
            <a:prstGeom prst="rect">
              <a:avLst/>
            </a:prstGeom>
            <a:solidFill>
              <a:srgbClr val="6699FF"/>
            </a:solidFill>
            <a:ln w="7938">
              <a:solidFill>
                <a:srgbClr val="000000"/>
              </a:solidFill>
              <a:miter lim="800000"/>
              <a:headEnd/>
              <a:tailEnd/>
            </a:ln>
          </p:spPr>
          <p:txBody>
            <a:bodyPr/>
            <a:lstStyle/>
            <a:p>
              <a:endParaRPr lang="en-US"/>
            </a:p>
          </p:txBody>
        </p:sp>
        <p:sp>
          <p:nvSpPr>
            <p:cNvPr id="509987" name="Rectangle 35"/>
            <p:cNvSpPr>
              <a:spLocks noChangeArrowheads="1"/>
            </p:cNvSpPr>
            <p:nvPr/>
          </p:nvSpPr>
          <p:spPr bwMode="auto">
            <a:xfrm>
              <a:off x="2554" y="1277"/>
              <a:ext cx="946" cy="134"/>
            </a:xfrm>
            <a:prstGeom prst="rect">
              <a:avLst/>
            </a:prstGeom>
            <a:solidFill>
              <a:srgbClr val="6699FF"/>
            </a:solidFill>
            <a:ln w="9525">
              <a:noFill/>
              <a:miter lim="800000"/>
              <a:headEnd/>
              <a:tailEnd/>
            </a:ln>
          </p:spPr>
          <p:txBody>
            <a:bodyPr wrap="none" lIns="0" tIns="0" rIns="0" bIns="0">
              <a:spAutoFit/>
            </a:bodyPr>
            <a:lstStyle/>
            <a:p>
              <a:pPr eaLnBrk="1" hangingPunct="1"/>
              <a:r>
                <a:rPr lang="en-GB" sz="1400" b="1">
                  <a:solidFill>
                    <a:srgbClr val="212E6F"/>
                  </a:solidFill>
                  <a:latin typeface="Lucida Sans Unicode" pitchFamily="34" charset="0"/>
                </a:rPr>
                <a:t>XBRL Taxonomy</a:t>
              </a:r>
            </a:p>
          </p:txBody>
        </p:sp>
        <p:sp>
          <p:nvSpPr>
            <p:cNvPr id="509988" name="Rectangle 36"/>
            <p:cNvSpPr>
              <a:spLocks noChangeArrowheads="1"/>
            </p:cNvSpPr>
            <p:nvPr/>
          </p:nvSpPr>
          <p:spPr bwMode="auto">
            <a:xfrm>
              <a:off x="2588" y="1407"/>
              <a:ext cx="1236" cy="460"/>
            </a:xfrm>
            <a:prstGeom prst="rect">
              <a:avLst/>
            </a:prstGeom>
            <a:solidFill>
              <a:srgbClr val="6699FF"/>
            </a:solidFill>
            <a:ln w="9525">
              <a:noFill/>
              <a:miter lim="800000"/>
              <a:headEnd/>
              <a:tailEnd/>
            </a:ln>
          </p:spPr>
          <p:txBody>
            <a:bodyPr lIns="0" tIns="0" rIns="0" bIns="0">
              <a:spAutoFit/>
            </a:bodyPr>
            <a:lstStyle/>
            <a:p>
              <a:pPr marL="57150" indent="-57150" eaLnBrk="1" hangingPunct="1">
                <a:buFontTx/>
                <a:buChar char="•"/>
              </a:pPr>
              <a:r>
                <a:rPr lang="en-GB" sz="1200">
                  <a:solidFill>
                    <a:srgbClr val="212E6F"/>
                  </a:solidFill>
                  <a:latin typeface="Lucida Sans Unicode" pitchFamily="34" charset="0"/>
                </a:rPr>
                <a:t>Item Types</a:t>
              </a:r>
              <a:endParaRPr lang="en-US" sz="1200">
                <a:solidFill>
                  <a:srgbClr val="212E6F"/>
                </a:solidFill>
                <a:latin typeface="Lucida Sans Unicode" pitchFamily="34" charset="0"/>
              </a:endParaRPr>
            </a:p>
            <a:p>
              <a:pPr marL="57150" indent="-57150" eaLnBrk="1" hangingPunct="1">
                <a:buFontTx/>
                <a:buChar char="•"/>
              </a:pPr>
              <a:r>
                <a:rPr lang="en-US" sz="1200">
                  <a:solidFill>
                    <a:srgbClr val="212E6F"/>
                  </a:solidFill>
                  <a:latin typeface="Lucida Sans Unicode" pitchFamily="34" charset="0"/>
                </a:rPr>
                <a:t>Labels, Definitions, etc.</a:t>
              </a:r>
            </a:p>
            <a:p>
              <a:pPr marL="57150" indent="-57150" eaLnBrk="1" hangingPunct="1">
                <a:buFontTx/>
                <a:buChar char="•"/>
              </a:pPr>
              <a:r>
                <a:rPr lang="en-US" sz="1200">
                  <a:solidFill>
                    <a:srgbClr val="212E6F"/>
                  </a:solidFill>
                  <a:latin typeface="Lucida Sans Unicode" pitchFamily="34" charset="0"/>
                </a:rPr>
                <a:t>Instructions</a:t>
              </a:r>
              <a:endParaRPr lang="en-GB" sz="1200">
                <a:solidFill>
                  <a:srgbClr val="212E6F"/>
                </a:solidFill>
                <a:latin typeface="Lucida Sans Unicode" pitchFamily="34" charset="0"/>
              </a:endParaRPr>
            </a:p>
          </p:txBody>
        </p:sp>
        <p:sp>
          <p:nvSpPr>
            <p:cNvPr id="509989" name="Rectangle 37"/>
            <p:cNvSpPr>
              <a:spLocks noChangeArrowheads="1"/>
            </p:cNvSpPr>
            <p:nvPr/>
          </p:nvSpPr>
          <p:spPr bwMode="auto">
            <a:xfrm>
              <a:off x="2428" y="1863"/>
              <a:ext cx="1721" cy="564"/>
            </a:xfrm>
            <a:prstGeom prst="rect">
              <a:avLst/>
            </a:prstGeom>
            <a:solidFill>
              <a:srgbClr val="6699FF"/>
            </a:solidFill>
            <a:ln w="7938">
              <a:solidFill>
                <a:srgbClr val="000000"/>
              </a:solidFill>
              <a:miter lim="800000"/>
              <a:headEnd/>
              <a:tailEnd/>
            </a:ln>
          </p:spPr>
          <p:txBody>
            <a:bodyPr/>
            <a:lstStyle/>
            <a:p>
              <a:endParaRPr lang="en-US"/>
            </a:p>
          </p:txBody>
        </p:sp>
        <p:sp>
          <p:nvSpPr>
            <p:cNvPr id="509990" name="Rectangle 38"/>
            <p:cNvSpPr>
              <a:spLocks noChangeArrowheads="1"/>
            </p:cNvSpPr>
            <p:nvPr/>
          </p:nvSpPr>
          <p:spPr bwMode="auto">
            <a:xfrm>
              <a:off x="2525" y="1950"/>
              <a:ext cx="921" cy="134"/>
            </a:xfrm>
            <a:prstGeom prst="rect">
              <a:avLst/>
            </a:prstGeom>
            <a:solidFill>
              <a:srgbClr val="6699FF"/>
            </a:solidFill>
            <a:ln w="9525">
              <a:noFill/>
              <a:miter lim="800000"/>
              <a:headEnd/>
              <a:tailEnd/>
            </a:ln>
          </p:spPr>
          <p:txBody>
            <a:bodyPr wrap="none" lIns="0" tIns="0" rIns="0" bIns="0">
              <a:spAutoFit/>
            </a:bodyPr>
            <a:lstStyle/>
            <a:p>
              <a:pPr eaLnBrk="1" hangingPunct="1"/>
              <a:r>
                <a:rPr lang="en-GB" sz="1400" b="1">
                  <a:solidFill>
                    <a:srgbClr val="212E6F"/>
                  </a:solidFill>
                  <a:latin typeface="Lucida Sans Unicode" pitchFamily="34" charset="0"/>
                </a:rPr>
                <a:t>XBRL Rule Base </a:t>
              </a:r>
              <a:endParaRPr lang="en-GB" sz="3200" b="1">
                <a:solidFill>
                  <a:srgbClr val="212E6F"/>
                </a:solidFill>
                <a:latin typeface="Lucida Sans Unicode" pitchFamily="34" charset="0"/>
              </a:endParaRPr>
            </a:p>
          </p:txBody>
        </p:sp>
        <p:sp>
          <p:nvSpPr>
            <p:cNvPr id="509991" name="Rectangle 39"/>
            <p:cNvSpPr>
              <a:spLocks noChangeArrowheads="1"/>
            </p:cNvSpPr>
            <p:nvPr/>
          </p:nvSpPr>
          <p:spPr bwMode="auto">
            <a:xfrm>
              <a:off x="2428" y="2427"/>
              <a:ext cx="1721" cy="516"/>
            </a:xfrm>
            <a:prstGeom prst="rect">
              <a:avLst/>
            </a:prstGeom>
            <a:solidFill>
              <a:srgbClr val="6699FF"/>
            </a:solidFill>
            <a:ln w="8001">
              <a:solidFill>
                <a:srgbClr val="000000"/>
              </a:solidFill>
              <a:miter lim="800000"/>
              <a:headEnd/>
              <a:tailEnd/>
            </a:ln>
          </p:spPr>
          <p:txBody>
            <a:bodyPr/>
            <a:lstStyle/>
            <a:p>
              <a:endParaRPr lang="en-US"/>
            </a:p>
          </p:txBody>
        </p:sp>
        <p:sp>
          <p:nvSpPr>
            <p:cNvPr id="509992" name="Rectangle 40"/>
            <p:cNvSpPr>
              <a:spLocks noChangeArrowheads="1"/>
            </p:cNvSpPr>
            <p:nvPr/>
          </p:nvSpPr>
          <p:spPr bwMode="auto">
            <a:xfrm>
              <a:off x="2554" y="2456"/>
              <a:ext cx="1566" cy="134"/>
            </a:xfrm>
            <a:prstGeom prst="rect">
              <a:avLst/>
            </a:prstGeom>
            <a:solidFill>
              <a:srgbClr val="6699FF"/>
            </a:solidFill>
            <a:ln w="9525">
              <a:noFill/>
              <a:miter lim="800000"/>
              <a:headEnd/>
              <a:tailEnd/>
            </a:ln>
          </p:spPr>
          <p:txBody>
            <a:bodyPr wrap="none" lIns="0" tIns="0" rIns="0" bIns="0">
              <a:spAutoFit/>
            </a:bodyPr>
            <a:lstStyle/>
            <a:p>
              <a:pPr eaLnBrk="1" hangingPunct="1"/>
              <a:r>
                <a:rPr lang="en-GB" sz="1400" b="1">
                  <a:solidFill>
                    <a:srgbClr val="212E6F"/>
                  </a:solidFill>
                  <a:latin typeface="Lucida Sans Unicode" pitchFamily="34" charset="0"/>
                </a:rPr>
                <a:t>XBRL Version</a:t>
              </a:r>
              <a:r>
                <a:rPr lang="en-US" sz="1400" b="1">
                  <a:solidFill>
                    <a:srgbClr val="212E6F"/>
                  </a:solidFill>
                  <a:latin typeface="Lucida Sans Unicode" pitchFamily="34" charset="0"/>
                </a:rPr>
                <a:t> Management</a:t>
              </a:r>
              <a:endParaRPr lang="en-GB" sz="3200" b="1">
                <a:solidFill>
                  <a:srgbClr val="212E6F"/>
                </a:solidFill>
                <a:latin typeface="Lucida Sans Unicode" pitchFamily="34" charset="0"/>
              </a:endParaRPr>
            </a:p>
          </p:txBody>
        </p:sp>
        <p:sp>
          <p:nvSpPr>
            <p:cNvPr id="509993" name="Rectangle 41"/>
            <p:cNvSpPr>
              <a:spLocks noChangeArrowheads="1"/>
            </p:cNvSpPr>
            <p:nvPr/>
          </p:nvSpPr>
          <p:spPr bwMode="auto">
            <a:xfrm>
              <a:off x="2588" y="2096"/>
              <a:ext cx="1415" cy="230"/>
            </a:xfrm>
            <a:prstGeom prst="rect">
              <a:avLst/>
            </a:prstGeom>
            <a:solidFill>
              <a:srgbClr val="6699FF"/>
            </a:solidFill>
            <a:ln w="9525">
              <a:noFill/>
              <a:miter lim="800000"/>
              <a:headEnd/>
              <a:tailEnd/>
            </a:ln>
          </p:spPr>
          <p:txBody>
            <a:bodyPr lIns="0" tIns="0" rIns="0" bIns="0">
              <a:spAutoFit/>
            </a:bodyPr>
            <a:lstStyle/>
            <a:p>
              <a:pPr marL="57150" indent="-57150" eaLnBrk="1" hangingPunct="1">
                <a:buFontTx/>
                <a:buChar char="•"/>
              </a:pPr>
              <a:r>
                <a:rPr lang="en-US" sz="1200">
                  <a:solidFill>
                    <a:srgbClr val="212E6F"/>
                  </a:solidFill>
                  <a:latin typeface="Lucida Sans Unicode" pitchFamily="34" charset="0"/>
                </a:rPr>
                <a:t>Validations, Quality tests</a:t>
              </a:r>
            </a:p>
            <a:p>
              <a:pPr marL="57150" indent="-57150" eaLnBrk="1" hangingPunct="1">
                <a:buFontTx/>
                <a:buChar char="•"/>
              </a:pPr>
              <a:r>
                <a:rPr lang="en-US" sz="1200">
                  <a:solidFill>
                    <a:srgbClr val="212E6F"/>
                  </a:solidFill>
                  <a:latin typeface="Lucida Sans Unicode" pitchFamily="34" charset="0"/>
                </a:rPr>
                <a:t>Value-added Calculations</a:t>
              </a:r>
              <a:endParaRPr lang="en-GB" sz="1200">
                <a:solidFill>
                  <a:srgbClr val="212E6F"/>
                </a:solidFill>
                <a:latin typeface="Lucida Sans Unicode" pitchFamily="34" charset="0"/>
              </a:endParaRPr>
            </a:p>
          </p:txBody>
        </p:sp>
        <p:sp>
          <p:nvSpPr>
            <p:cNvPr id="509994" name="Rectangle 42"/>
            <p:cNvSpPr>
              <a:spLocks noChangeArrowheads="1"/>
            </p:cNvSpPr>
            <p:nvPr/>
          </p:nvSpPr>
          <p:spPr bwMode="auto">
            <a:xfrm>
              <a:off x="2588" y="2588"/>
              <a:ext cx="1415" cy="230"/>
            </a:xfrm>
            <a:prstGeom prst="rect">
              <a:avLst/>
            </a:prstGeom>
            <a:solidFill>
              <a:srgbClr val="6699FF"/>
            </a:solidFill>
            <a:ln w="9525">
              <a:noFill/>
              <a:miter lim="800000"/>
              <a:headEnd/>
              <a:tailEnd/>
            </a:ln>
          </p:spPr>
          <p:txBody>
            <a:bodyPr lIns="0" tIns="0" rIns="0" bIns="0">
              <a:spAutoFit/>
            </a:bodyPr>
            <a:lstStyle/>
            <a:p>
              <a:pPr marL="57150" indent="-57150" eaLnBrk="1" hangingPunct="1">
                <a:buFontTx/>
                <a:buChar char="•"/>
              </a:pPr>
              <a:r>
                <a:rPr lang="en-US" sz="1200">
                  <a:solidFill>
                    <a:srgbClr val="212E6F"/>
                  </a:solidFill>
                  <a:latin typeface="Lucida Sans Unicode" pitchFamily="34" charset="0"/>
                </a:rPr>
                <a:t>Taxonomy changes</a:t>
              </a:r>
            </a:p>
            <a:p>
              <a:pPr marL="57150" indent="-57150" eaLnBrk="1" hangingPunct="1">
                <a:buFontTx/>
                <a:buChar char="•"/>
              </a:pPr>
              <a:r>
                <a:rPr lang="en-US" sz="1200">
                  <a:solidFill>
                    <a:srgbClr val="212E6F"/>
                  </a:solidFill>
                  <a:latin typeface="Lucida Sans Unicode" pitchFamily="34" charset="0"/>
                </a:rPr>
                <a:t>Rule changes</a:t>
              </a:r>
              <a:endParaRPr lang="en-GB" sz="1200">
                <a:solidFill>
                  <a:srgbClr val="212E6F"/>
                </a:solidFill>
                <a:latin typeface="Lucida Sans Unicode" pitchFamily="34" charset="0"/>
              </a:endParaRPr>
            </a:p>
          </p:txBody>
        </p:sp>
        <p:sp>
          <p:nvSpPr>
            <p:cNvPr id="509995" name="Line 43"/>
            <p:cNvSpPr>
              <a:spLocks noChangeShapeType="1"/>
            </p:cNvSpPr>
            <p:nvPr/>
          </p:nvSpPr>
          <p:spPr bwMode="auto">
            <a:xfrm>
              <a:off x="4224" y="2003"/>
              <a:ext cx="271" cy="5"/>
            </a:xfrm>
            <a:prstGeom prst="line">
              <a:avLst/>
            </a:prstGeom>
            <a:noFill/>
            <a:ln w="9525">
              <a:solidFill>
                <a:schemeClr val="tx1"/>
              </a:solidFill>
              <a:round/>
              <a:headEnd type="triangle" w="med" len="med"/>
              <a:tailEnd/>
            </a:ln>
            <a:effectLst/>
          </p:spPr>
          <p:txBody>
            <a:bodyPr/>
            <a:lstStyle/>
            <a:p>
              <a:endParaRPr lang="en-US"/>
            </a:p>
          </p:txBody>
        </p:sp>
      </p:grpSp>
      <p:sp>
        <p:nvSpPr>
          <p:cNvPr id="509996" name="AutoShape 44"/>
          <p:cNvSpPr>
            <a:spLocks noChangeArrowheads="1"/>
          </p:cNvSpPr>
          <p:nvPr/>
        </p:nvSpPr>
        <p:spPr bwMode="auto">
          <a:xfrm>
            <a:off x="280988" y="1371600"/>
            <a:ext cx="1406525" cy="1568450"/>
          </a:xfrm>
          <a:prstGeom prst="wedgeRectCallout">
            <a:avLst>
              <a:gd name="adj1" fmla="val 72917"/>
              <a:gd name="adj2" fmla="val 113565"/>
            </a:avLst>
          </a:prstGeom>
          <a:solidFill>
            <a:schemeClr val="accent2"/>
          </a:solidFill>
          <a:ln w="9525" algn="ctr">
            <a:solidFill>
              <a:schemeClr val="tx1"/>
            </a:solidFill>
            <a:miter lim="800000"/>
            <a:headEnd/>
            <a:tailEnd/>
          </a:ln>
          <a:effectLst>
            <a:outerShdw dist="107763" dir="2700000" algn="ctr" rotWithShape="0">
              <a:schemeClr val="tx1">
                <a:alpha val="50000"/>
              </a:schemeClr>
            </a:outerShdw>
          </a:effectLst>
        </p:spPr>
        <p:txBody>
          <a:bodyPr anchor="ctr">
            <a:spAutoFit/>
          </a:bodyPr>
          <a:lstStyle/>
          <a:p>
            <a:pPr algn="ctr" eaLnBrk="1" hangingPunct="1"/>
            <a:r>
              <a:rPr lang="en-US" sz="1600" b="1">
                <a:latin typeface="Lucida Sans Unicode" pitchFamily="34" charset="0"/>
              </a:rPr>
              <a:t>Software</a:t>
            </a:r>
          </a:p>
          <a:p>
            <a:pPr algn="ctr" eaLnBrk="1" hangingPunct="1"/>
            <a:r>
              <a:rPr lang="en-US" sz="1600">
                <a:latin typeface="Lucida Sans Unicode" pitchFamily="34" charset="0"/>
              </a:rPr>
              <a:t>Can be any vendor product, or provided by regulator</a:t>
            </a:r>
          </a:p>
        </p:txBody>
      </p:sp>
      <p:sp>
        <p:nvSpPr>
          <p:cNvPr id="509997" name="AutoShape 45"/>
          <p:cNvSpPr>
            <a:spLocks noChangeArrowheads="1"/>
          </p:cNvSpPr>
          <p:nvPr/>
        </p:nvSpPr>
        <p:spPr bwMode="auto">
          <a:xfrm>
            <a:off x="6611938" y="4178300"/>
            <a:ext cx="2109787" cy="1079500"/>
          </a:xfrm>
          <a:prstGeom prst="wedgeRectCallout">
            <a:avLst>
              <a:gd name="adj1" fmla="val -106528"/>
              <a:gd name="adj2" fmla="val 92648"/>
            </a:avLst>
          </a:prstGeom>
          <a:solidFill>
            <a:schemeClr val="accent2"/>
          </a:solidFill>
          <a:ln w="9525" algn="ctr">
            <a:solidFill>
              <a:schemeClr val="tx1"/>
            </a:solidFill>
            <a:miter lim="800000"/>
            <a:headEnd/>
            <a:tailEnd/>
          </a:ln>
          <a:effectLst>
            <a:outerShdw dist="107763" dir="2700000" algn="ctr" rotWithShape="0">
              <a:schemeClr val="tx1">
                <a:alpha val="50000"/>
              </a:schemeClr>
            </a:outerShdw>
          </a:effectLst>
        </p:spPr>
        <p:txBody>
          <a:bodyPr anchor="ctr">
            <a:spAutoFit/>
          </a:bodyPr>
          <a:lstStyle/>
          <a:p>
            <a:pPr algn="ctr" eaLnBrk="1" hangingPunct="1"/>
            <a:r>
              <a:rPr lang="en-US" sz="1600" b="1">
                <a:latin typeface="Lucida Sans Unicode" pitchFamily="34" charset="0"/>
              </a:rPr>
              <a:t>Result:</a:t>
            </a:r>
          </a:p>
          <a:p>
            <a:pPr algn="ctr" eaLnBrk="1" hangingPunct="1"/>
            <a:r>
              <a:rPr lang="en-US" sz="1600">
                <a:latin typeface="Lucida Sans Unicode" pitchFamily="34" charset="0"/>
              </a:rPr>
              <a:t>Adaptability</a:t>
            </a:r>
          </a:p>
          <a:p>
            <a:pPr algn="ctr" eaLnBrk="1" hangingPunct="1"/>
            <a:r>
              <a:rPr lang="en-US" sz="1600">
                <a:latin typeface="Lucida Sans Unicode" pitchFamily="34" charset="0"/>
              </a:rPr>
              <a:t>Efficiency</a:t>
            </a:r>
          </a:p>
          <a:p>
            <a:pPr algn="ctr" eaLnBrk="1" hangingPunct="1"/>
            <a:r>
              <a:rPr lang="en-US" sz="1600">
                <a:latin typeface="Lucida Sans Unicode" pitchFamily="34" charset="0"/>
              </a:rPr>
              <a:t>Faster cycle times</a:t>
            </a:r>
          </a:p>
        </p:txBody>
      </p:sp>
      <p:sp>
        <p:nvSpPr>
          <p:cNvPr id="509998" name="Rectangle 46"/>
          <p:cNvSpPr>
            <a:spLocks noChangeArrowheads="1"/>
          </p:cNvSpPr>
          <p:nvPr/>
        </p:nvSpPr>
        <p:spPr bwMode="auto">
          <a:xfrm>
            <a:off x="2790825" y="6629400"/>
            <a:ext cx="3468688" cy="228600"/>
          </a:xfrm>
          <a:prstGeom prst="rect">
            <a:avLst/>
          </a:prstGeom>
          <a:noFill/>
          <a:ln w="9525">
            <a:noFill/>
            <a:miter lim="800000"/>
            <a:headEnd/>
            <a:tailEnd/>
          </a:ln>
        </p:spPr>
        <p:txBody>
          <a:bodyPr lIns="0" tIns="0" rIns="0" bIns="0">
            <a:spAutoFit/>
          </a:bodyPr>
          <a:lstStyle/>
          <a:p>
            <a:pPr eaLnBrk="1" hangingPunct="1"/>
            <a:r>
              <a:rPr lang="en-GB" sz="1500" b="1">
                <a:solidFill>
                  <a:srgbClr val="212E6F"/>
                </a:solidFill>
                <a:latin typeface="Lucida Sans Unicode" pitchFamily="34" charset="0"/>
              </a:rPr>
              <a:t>Reporting Institution     Regulator</a:t>
            </a:r>
          </a:p>
        </p:txBody>
      </p:sp>
      <p:sp>
        <p:nvSpPr>
          <p:cNvPr id="509999" name="AutoShape 47"/>
          <p:cNvSpPr>
            <a:spLocks noChangeArrowheads="1"/>
          </p:cNvSpPr>
          <p:nvPr/>
        </p:nvSpPr>
        <p:spPr bwMode="auto">
          <a:xfrm>
            <a:off x="1828800" y="1371600"/>
            <a:ext cx="1524000" cy="1568450"/>
          </a:xfrm>
          <a:prstGeom prst="wedgeRectCallout">
            <a:avLst>
              <a:gd name="adj1" fmla="val 276773"/>
              <a:gd name="adj2" fmla="val 37954"/>
            </a:avLst>
          </a:prstGeom>
          <a:solidFill>
            <a:schemeClr val="accent2"/>
          </a:solidFill>
          <a:ln w="9525" algn="ctr">
            <a:solidFill>
              <a:schemeClr val="tx1"/>
            </a:solidFill>
            <a:miter lim="800000"/>
            <a:headEnd/>
            <a:tailEnd/>
          </a:ln>
          <a:effectLst>
            <a:outerShdw dist="107763" dir="2700000" algn="ctr" rotWithShape="0">
              <a:schemeClr val="tx1">
                <a:alpha val="50000"/>
              </a:schemeClr>
            </a:outerShdw>
          </a:effectLst>
        </p:spPr>
        <p:txBody>
          <a:bodyPr anchor="ctr">
            <a:spAutoFit/>
          </a:bodyPr>
          <a:lstStyle/>
          <a:p>
            <a:pPr algn="ctr" eaLnBrk="1" hangingPunct="1"/>
            <a:r>
              <a:rPr lang="en-US" sz="1600" b="1">
                <a:latin typeface="Lucida Sans Unicode" pitchFamily="34" charset="0"/>
              </a:rPr>
              <a:t>Software</a:t>
            </a:r>
          </a:p>
          <a:p>
            <a:pPr algn="ctr" eaLnBrk="1" hangingPunct="1"/>
            <a:r>
              <a:rPr lang="en-US" sz="1600">
                <a:latin typeface="Lucida Sans Unicode" pitchFamily="34" charset="0"/>
              </a:rPr>
              <a:t>Today four different vendors with interoperable tools</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09957"/>
                                        </p:tgtEl>
                                        <p:attrNameLst>
                                          <p:attrName>style.visibility</p:attrName>
                                        </p:attrNameLst>
                                      </p:cBhvr>
                                      <p:to>
                                        <p:strVal val="visible"/>
                                      </p:to>
                                    </p:set>
                                    <p:animEffect transition="in" filter="wipe(down)">
                                      <p:cBhvr>
                                        <p:cTn id="7" dur="500"/>
                                        <p:tgtEl>
                                          <p:spTgt spid="50995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509954"/>
                                        </p:tgtEl>
                                        <p:attrNameLst>
                                          <p:attrName>style.visibility</p:attrName>
                                        </p:attrNameLst>
                                      </p:cBhvr>
                                      <p:to>
                                        <p:strVal val="visible"/>
                                      </p:to>
                                    </p:set>
                                    <p:animEffect transition="in" filter="wipe(right)">
                                      <p:cBhvr>
                                        <p:cTn id="12" dur="500"/>
                                        <p:tgtEl>
                                          <p:spTgt spid="50995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09962"/>
                                        </p:tgtEl>
                                        <p:attrNameLst>
                                          <p:attrName>style.visibility</p:attrName>
                                        </p:attrNameLst>
                                      </p:cBhvr>
                                      <p:to>
                                        <p:strVal val="visible"/>
                                      </p:to>
                                    </p:set>
                                    <p:animEffect transition="in" filter="wipe(down)">
                                      <p:cBhvr>
                                        <p:cTn id="17" dur="500"/>
                                        <p:tgtEl>
                                          <p:spTgt spid="50996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509979"/>
                                        </p:tgtEl>
                                        <p:attrNameLst>
                                          <p:attrName>style.visibility</p:attrName>
                                        </p:attrNameLst>
                                      </p:cBhvr>
                                      <p:to>
                                        <p:strVal val="visible"/>
                                      </p:to>
                                    </p:set>
                                    <p:animEffect transition="in" filter="wipe(right)">
                                      <p:cBhvr>
                                        <p:cTn id="22" dur="500"/>
                                        <p:tgtEl>
                                          <p:spTgt spid="509979"/>
                                        </p:tgtEl>
                                      </p:cBhvr>
                                    </p:animEffect>
                                  </p:childTnLst>
                                </p:cTn>
                              </p:par>
                              <p:par>
                                <p:cTn id="23" presetID="22" presetClass="exit" presetSubtype="2" fill="hold" grpId="1" nodeType="withEffect">
                                  <p:stCondLst>
                                    <p:cond delay="0"/>
                                  </p:stCondLst>
                                  <p:childTnLst>
                                    <p:animEffect transition="out" filter="wipe(right)">
                                      <p:cBhvr>
                                        <p:cTn id="24" dur="500"/>
                                        <p:tgtEl>
                                          <p:spTgt spid="509954"/>
                                        </p:tgtEl>
                                      </p:cBhvr>
                                    </p:animEffect>
                                    <p:set>
                                      <p:cBhvr>
                                        <p:cTn id="25" dur="1" fill="hold">
                                          <p:stCondLst>
                                            <p:cond delay="499"/>
                                          </p:stCondLst>
                                        </p:cTn>
                                        <p:tgtEl>
                                          <p:spTgt spid="509954"/>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509999"/>
                                        </p:tgtEl>
                                        <p:attrNameLst>
                                          <p:attrName>style.visibility</p:attrName>
                                        </p:attrNameLst>
                                      </p:cBhvr>
                                      <p:to>
                                        <p:strVal val="visible"/>
                                      </p:to>
                                    </p:set>
                                    <p:animEffect transition="in" filter="wipe(right)">
                                      <p:cBhvr>
                                        <p:cTn id="30" dur="500"/>
                                        <p:tgtEl>
                                          <p:spTgt spid="50999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xit" presetSubtype="8" fill="hold" grpId="1" nodeType="clickEffect">
                                  <p:stCondLst>
                                    <p:cond delay="0"/>
                                  </p:stCondLst>
                                  <p:childTnLst>
                                    <p:animEffect transition="out" filter="wipe(left)">
                                      <p:cBhvr>
                                        <p:cTn id="34" dur="500"/>
                                        <p:tgtEl>
                                          <p:spTgt spid="509999"/>
                                        </p:tgtEl>
                                      </p:cBhvr>
                                    </p:animEffect>
                                    <p:set>
                                      <p:cBhvr>
                                        <p:cTn id="35" dur="1" fill="hold">
                                          <p:stCondLst>
                                            <p:cond delay="499"/>
                                          </p:stCondLst>
                                        </p:cTn>
                                        <p:tgtEl>
                                          <p:spTgt spid="509999"/>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nodeType="clickEffect">
                                  <p:stCondLst>
                                    <p:cond delay="0"/>
                                  </p:stCondLst>
                                  <p:childTnLst>
                                    <p:set>
                                      <p:cBhvr>
                                        <p:cTn id="39" dur="1" fill="hold">
                                          <p:stCondLst>
                                            <p:cond delay="0"/>
                                          </p:stCondLst>
                                        </p:cTn>
                                        <p:tgtEl>
                                          <p:spTgt spid="509983"/>
                                        </p:tgtEl>
                                        <p:attrNameLst>
                                          <p:attrName>style.visibility</p:attrName>
                                        </p:attrNameLst>
                                      </p:cBhvr>
                                      <p:to>
                                        <p:strVal val="visible"/>
                                      </p:to>
                                    </p:set>
                                    <p:animEffect transition="in" filter="wipe(right)">
                                      <p:cBhvr>
                                        <p:cTn id="40" dur="500"/>
                                        <p:tgtEl>
                                          <p:spTgt spid="50998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509978"/>
                                        </p:tgtEl>
                                        <p:attrNameLst>
                                          <p:attrName>style.visibility</p:attrName>
                                        </p:attrNameLst>
                                      </p:cBhvr>
                                      <p:to>
                                        <p:strVal val="visible"/>
                                      </p:to>
                                    </p:set>
                                    <p:animEffect transition="in" filter="wipe(right)">
                                      <p:cBhvr>
                                        <p:cTn id="45" dur="500"/>
                                        <p:tgtEl>
                                          <p:spTgt spid="50997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nodeType="clickEffect">
                                  <p:stCondLst>
                                    <p:cond delay="0"/>
                                  </p:stCondLst>
                                  <p:childTnLst>
                                    <p:set>
                                      <p:cBhvr>
                                        <p:cTn id="49" dur="1" fill="hold">
                                          <p:stCondLst>
                                            <p:cond delay="0"/>
                                          </p:stCondLst>
                                        </p:cTn>
                                        <p:tgtEl>
                                          <p:spTgt spid="509970"/>
                                        </p:tgtEl>
                                        <p:attrNameLst>
                                          <p:attrName>style.visibility</p:attrName>
                                        </p:attrNameLst>
                                      </p:cBhvr>
                                      <p:to>
                                        <p:strVal val="visible"/>
                                      </p:to>
                                    </p:set>
                                    <p:animEffect transition="in" filter="wipe(right)">
                                      <p:cBhvr>
                                        <p:cTn id="50" dur="500"/>
                                        <p:tgtEl>
                                          <p:spTgt spid="50997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509996"/>
                                        </p:tgtEl>
                                        <p:attrNameLst>
                                          <p:attrName>style.visibility</p:attrName>
                                        </p:attrNameLst>
                                      </p:cBhvr>
                                      <p:to>
                                        <p:strVal val="visible"/>
                                      </p:to>
                                    </p:set>
                                    <p:animEffect transition="in" filter="wipe(down)">
                                      <p:cBhvr>
                                        <p:cTn id="55" dur="500"/>
                                        <p:tgtEl>
                                          <p:spTgt spid="50999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xit" presetSubtype="1" fill="hold" grpId="1" nodeType="clickEffect">
                                  <p:stCondLst>
                                    <p:cond delay="0"/>
                                  </p:stCondLst>
                                  <p:childTnLst>
                                    <p:animEffect transition="out" filter="wipe(up)">
                                      <p:cBhvr>
                                        <p:cTn id="59" dur="500"/>
                                        <p:tgtEl>
                                          <p:spTgt spid="509996"/>
                                        </p:tgtEl>
                                      </p:cBhvr>
                                    </p:animEffect>
                                    <p:set>
                                      <p:cBhvr>
                                        <p:cTn id="60" dur="1" fill="hold">
                                          <p:stCondLst>
                                            <p:cond delay="499"/>
                                          </p:stCondLst>
                                        </p:cTn>
                                        <p:tgtEl>
                                          <p:spTgt spid="509996"/>
                                        </p:tgtEl>
                                        <p:attrNameLst>
                                          <p:attrName>style.visibility</p:attrName>
                                        </p:attrNameLst>
                                      </p:cBhvr>
                                      <p:to>
                                        <p:strVal val="hidden"/>
                                      </p:to>
                                    </p:set>
                                  </p:childTnLst>
                                </p:cTn>
                              </p:par>
                              <p:par>
                                <p:cTn id="61" presetID="22" presetClass="entr" presetSubtype="8" fill="hold" grpId="0" nodeType="withEffect">
                                  <p:stCondLst>
                                    <p:cond delay="0"/>
                                  </p:stCondLst>
                                  <p:childTnLst>
                                    <p:set>
                                      <p:cBhvr>
                                        <p:cTn id="62" dur="1" fill="hold">
                                          <p:stCondLst>
                                            <p:cond delay="0"/>
                                          </p:stCondLst>
                                        </p:cTn>
                                        <p:tgtEl>
                                          <p:spTgt spid="509976"/>
                                        </p:tgtEl>
                                        <p:attrNameLst>
                                          <p:attrName>style.visibility</p:attrName>
                                        </p:attrNameLst>
                                      </p:cBhvr>
                                      <p:to>
                                        <p:strVal val="visible"/>
                                      </p:to>
                                    </p:set>
                                    <p:animEffect transition="in" filter="wipe(left)">
                                      <p:cBhvr>
                                        <p:cTn id="63" dur="500"/>
                                        <p:tgtEl>
                                          <p:spTgt spid="509976"/>
                                        </p:tgtEl>
                                      </p:cBhvr>
                                    </p:animEffect>
                                  </p:childTnLst>
                                </p:cTn>
                              </p:par>
                            </p:childTnLst>
                          </p:cTn>
                        </p:par>
                        <p:par>
                          <p:cTn id="64" fill="hold">
                            <p:stCondLst>
                              <p:cond delay="500"/>
                            </p:stCondLst>
                            <p:childTnLst>
                              <p:par>
                                <p:cTn id="65" presetID="22" presetClass="entr" presetSubtype="8" fill="hold" nodeType="afterEffect">
                                  <p:stCondLst>
                                    <p:cond delay="0"/>
                                  </p:stCondLst>
                                  <p:childTnLst>
                                    <p:set>
                                      <p:cBhvr>
                                        <p:cTn id="66" dur="1" fill="hold">
                                          <p:stCondLst>
                                            <p:cond delay="0"/>
                                          </p:stCondLst>
                                        </p:cTn>
                                        <p:tgtEl>
                                          <p:spTgt spid="509965"/>
                                        </p:tgtEl>
                                        <p:attrNameLst>
                                          <p:attrName>style.visibility</p:attrName>
                                        </p:attrNameLst>
                                      </p:cBhvr>
                                      <p:to>
                                        <p:strVal val="visible"/>
                                      </p:to>
                                    </p:set>
                                    <p:animEffect transition="in" filter="wipe(left)">
                                      <p:cBhvr>
                                        <p:cTn id="67" dur="500"/>
                                        <p:tgtEl>
                                          <p:spTgt spid="509965"/>
                                        </p:tgtEl>
                                      </p:cBhvr>
                                    </p:animEffect>
                                  </p:childTnLst>
                                </p:cTn>
                              </p:par>
                            </p:childTnLst>
                          </p:cTn>
                        </p:par>
                        <p:par>
                          <p:cTn id="68" fill="hold">
                            <p:stCondLst>
                              <p:cond delay="1000"/>
                            </p:stCondLst>
                            <p:childTnLst>
                              <p:par>
                                <p:cTn id="69" presetID="22" presetClass="entr" presetSubtype="8" fill="hold" grpId="0" nodeType="afterEffect">
                                  <p:stCondLst>
                                    <p:cond delay="0"/>
                                  </p:stCondLst>
                                  <p:childTnLst>
                                    <p:set>
                                      <p:cBhvr>
                                        <p:cTn id="70" dur="1" fill="hold">
                                          <p:stCondLst>
                                            <p:cond delay="0"/>
                                          </p:stCondLst>
                                        </p:cTn>
                                        <p:tgtEl>
                                          <p:spTgt spid="509977"/>
                                        </p:tgtEl>
                                        <p:attrNameLst>
                                          <p:attrName>style.visibility</p:attrName>
                                        </p:attrNameLst>
                                      </p:cBhvr>
                                      <p:to>
                                        <p:strVal val="visible"/>
                                      </p:to>
                                    </p:set>
                                    <p:animEffect transition="in" filter="wipe(left)">
                                      <p:cBhvr>
                                        <p:cTn id="71" dur="500"/>
                                        <p:tgtEl>
                                          <p:spTgt spid="509977"/>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2" fill="hold" grpId="0" nodeType="clickEffect">
                                  <p:stCondLst>
                                    <p:cond delay="0"/>
                                  </p:stCondLst>
                                  <p:childTnLst>
                                    <p:set>
                                      <p:cBhvr>
                                        <p:cTn id="75" dur="1" fill="hold">
                                          <p:stCondLst>
                                            <p:cond delay="0"/>
                                          </p:stCondLst>
                                        </p:cTn>
                                        <p:tgtEl>
                                          <p:spTgt spid="509997"/>
                                        </p:tgtEl>
                                        <p:attrNameLst>
                                          <p:attrName>style.visibility</p:attrName>
                                        </p:attrNameLst>
                                      </p:cBhvr>
                                      <p:to>
                                        <p:strVal val="visible"/>
                                      </p:to>
                                    </p:set>
                                    <p:animEffect transition="in" filter="wipe(right)">
                                      <p:cBhvr>
                                        <p:cTn id="76" dur="500"/>
                                        <p:tgtEl>
                                          <p:spTgt spid="5099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9954" grpId="0" animBg="1"/>
      <p:bldP spid="509954" grpId="1" animBg="1"/>
      <p:bldP spid="509976" grpId="0" animBg="1"/>
      <p:bldP spid="509977" grpId="0" animBg="1"/>
      <p:bldP spid="509978" grpId="0" animBg="1"/>
      <p:bldP spid="509996" grpId="0" animBg="1"/>
      <p:bldP spid="509996" grpId="1" animBg="1"/>
      <p:bldP spid="509997" grpId="0" animBg="1"/>
      <p:bldP spid="509999" grpId="0" animBg="1"/>
      <p:bldP spid="509999" grpId="1"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p:cNvSpPr>
            <a:spLocks noChangeArrowheads="1"/>
          </p:cNvSpPr>
          <p:nvPr/>
        </p:nvSpPr>
        <p:spPr bwMode="auto">
          <a:xfrm>
            <a:off x="0" y="3352800"/>
            <a:ext cx="9144000" cy="1828800"/>
          </a:xfrm>
          <a:prstGeom prst="rect">
            <a:avLst/>
          </a:prstGeom>
          <a:solidFill>
            <a:srgbClr val="6699FF">
              <a:alpha val="50000"/>
            </a:srgbClr>
          </a:solidFill>
          <a:ln w="9525" algn="ctr">
            <a:noFill/>
            <a:miter lim="800000"/>
            <a:headEnd/>
            <a:tailEnd/>
          </a:ln>
          <a:effectLst/>
        </p:spPr>
        <p:txBody>
          <a:bodyPr anchor="ctr">
            <a:spAutoFit/>
          </a:bodyPr>
          <a:lstStyle/>
          <a:p>
            <a:endParaRPr lang="en-US"/>
          </a:p>
        </p:txBody>
      </p:sp>
      <p:sp>
        <p:nvSpPr>
          <p:cNvPr id="507907" name="Text Box 3"/>
          <p:cNvSpPr txBox="1">
            <a:spLocks noChangeArrowheads="1"/>
          </p:cNvSpPr>
          <p:nvPr/>
        </p:nvSpPr>
        <p:spPr bwMode="auto">
          <a:xfrm>
            <a:off x="381000" y="1371600"/>
            <a:ext cx="7620000" cy="3722688"/>
          </a:xfrm>
          <a:prstGeom prst="rect">
            <a:avLst/>
          </a:prstGeom>
          <a:noFill/>
          <a:ln w="9525">
            <a:noFill/>
            <a:miter lim="800000"/>
            <a:headEnd/>
            <a:tailEnd/>
          </a:ln>
          <a:effectLst/>
        </p:spPr>
        <p:txBody>
          <a:bodyPr>
            <a:spAutoFit/>
          </a:bodyPr>
          <a:lstStyle/>
          <a:p>
            <a:pPr eaLnBrk="1" hangingPunct="1">
              <a:spcBef>
                <a:spcPct val="50000"/>
              </a:spcBef>
            </a:pPr>
            <a:r>
              <a:rPr lang="en-US">
                <a:latin typeface="Arial" charset="0"/>
              </a:rPr>
              <a:t>The Integrated Regulatory Return… will combine all of the data we request from firms into one return, helping us monitor them more effectively and reducing costs for firms and us.</a:t>
            </a:r>
          </a:p>
          <a:p>
            <a:pPr eaLnBrk="1" hangingPunct="1">
              <a:spcBef>
                <a:spcPct val="50000"/>
              </a:spcBef>
            </a:pPr>
            <a:r>
              <a:rPr lang="en-US">
                <a:latin typeface="Arial" charset="0"/>
              </a:rPr>
              <a:t>…we have decided to use the Extensible Business Reporting Language (XBRL) to collect, validate and distribute the data in the Integrated Regulatory Return. </a:t>
            </a:r>
          </a:p>
        </p:txBody>
      </p:sp>
      <p:sp>
        <p:nvSpPr>
          <p:cNvPr id="507908" name="Rectangle 4"/>
          <p:cNvSpPr>
            <a:spLocks noGrp="1" noChangeArrowheads="1"/>
          </p:cNvSpPr>
          <p:nvPr>
            <p:ph type="title"/>
          </p:nvPr>
        </p:nvSpPr>
        <p:spPr/>
        <p:txBody>
          <a:bodyPr/>
          <a:lstStyle/>
          <a:p>
            <a:r>
              <a:rPr lang="en-US" sz="2800"/>
              <a:t>From</a:t>
            </a:r>
            <a:br>
              <a:rPr lang="en-US" sz="2800"/>
            </a:br>
            <a:r>
              <a:rPr lang="en-US" sz="2800"/>
              <a:t>http://www.fsa.uk.gov/regulatory_reporting</a:t>
            </a:r>
            <a:r>
              <a:rPr lang="en-US" sz="3200"/>
              <a:t> </a:t>
            </a:r>
          </a:p>
        </p:txBody>
      </p:sp>
      <p:pic>
        <p:nvPicPr>
          <p:cNvPr id="507909" name="Picture 5" descr="FSA_UK_logo"/>
          <p:cNvPicPr>
            <a:picLocks noChangeAspect="1" noChangeArrowheads="1"/>
          </p:cNvPicPr>
          <p:nvPr/>
        </p:nvPicPr>
        <p:blipFill>
          <a:blip r:embed="rId2" cstate="print"/>
          <a:srcRect/>
          <a:stretch>
            <a:fillRect/>
          </a:stretch>
        </p:blipFill>
        <p:spPr bwMode="auto">
          <a:xfrm>
            <a:off x="2743200" y="5410200"/>
            <a:ext cx="3962400" cy="719138"/>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7906"/>
                                        </p:tgtEl>
                                        <p:attrNameLst>
                                          <p:attrName>style.visibility</p:attrName>
                                        </p:attrNameLst>
                                      </p:cBhvr>
                                      <p:to>
                                        <p:strVal val="visible"/>
                                      </p:to>
                                    </p:set>
                                    <p:animEffect transition="in" filter="wipe(left)">
                                      <p:cBhvr>
                                        <p:cTn id="7" dur="500"/>
                                        <p:tgtEl>
                                          <p:spTgt spid="5079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7906"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ChangeArrowheads="1"/>
          </p:cNvSpPr>
          <p:nvPr/>
        </p:nvSpPr>
        <p:spPr bwMode="auto">
          <a:xfrm>
            <a:off x="0" y="1905000"/>
            <a:ext cx="9144000" cy="1524000"/>
          </a:xfrm>
          <a:prstGeom prst="rect">
            <a:avLst/>
          </a:prstGeom>
          <a:solidFill>
            <a:srgbClr val="6699FF">
              <a:alpha val="50000"/>
            </a:srgbClr>
          </a:solidFill>
          <a:ln w="9525" algn="ctr">
            <a:noFill/>
            <a:miter lim="800000"/>
            <a:headEnd/>
            <a:tailEnd/>
          </a:ln>
          <a:effectLst/>
        </p:spPr>
        <p:txBody>
          <a:bodyPr anchor="ctr">
            <a:spAutoFit/>
          </a:bodyPr>
          <a:lstStyle/>
          <a:p>
            <a:endParaRPr lang="en-US"/>
          </a:p>
        </p:txBody>
      </p:sp>
      <p:sp>
        <p:nvSpPr>
          <p:cNvPr id="508931" name="Text Box 3"/>
          <p:cNvSpPr txBox="1">
            <a:spLocks noChangeArrowheads="1"/>
          </p:cNvSpPr>
          <p:nvPr/>
        </p:nvSpPr>
        <p:spPr bwMode="auto">
          <a:xfrm>
            <a:off x="381000" y="1371600"/>
            <a:ext cx="8534400" cy="3937000"/>
          </a:xfrm>
          <a:prstGeom prst="rect">
            <a:avLst/>
          </a:prstGeom>
          <a:noFill/>
          <a:ln w="9525">
            <a:noFill/>
            <a:miter lim="800000"/>
            <a:headEnd/>
            <a:tailEnd/>
          </a:ln>
          <a:effectLst/>
        </p:spPr>
        <p:txBody>
          <a:bodyPr>
            <a:spAutoFit/>
          </a:bodyPr>
          <a:lstStyle/>
          <a:p>
            <a:pPr marL="495300" indent="-495300" eaLnBrk="1" hangingPunct="1">
              <a:spcBef>
                <a:spcPct val="50000"/>
              </a:spcBef>
            </a:pPr>
            <a:r>
              <a:rPr lang="en-US">
                <a:latin typeface="Arial Unicode MS" pitchFamily="34" charset="-128"/>
              </a:rPr>
              <a:t>[T]he time is ripe for regulators to </a:t>
            </a:r>
          </a:p>
          <a:p>
            <a:pPr marL="495300" indent="-495300" eaLnBrk="1" hangingPunct="1">
              <a:spcBef>
                <a:spcPct val="50000"/>
              </a:spcBef>
              <a:buFontTx/>
              <a:buAutoNum type="romanLcParenBoth"/>
            </a:pPr>
            <a:r>
              <a:rPr lang="en-US">
                <a:latin typeface="Arial Unicode MS" pitchFamily="34" charset="-128"/>
              </a:rPr>
              <a:t>examine, together with the banking industry if -and to what extent- they wish to promote the use of XBRL to cooperate across borders and </a:t>
            </a:r>
          </a:p>
          <a:p>
            <a:pPr marL="495300" indent="-495300" eaLnBrk="1" hangingPunct="1">
              <a:spcBef>
                <a:spcPct val="50000"/>
              </a:spcBef>
              <a:buFontTx/>
              <a:buAutoNum type="romanLcParenBoth"/>
            </a:pPr>
            <a:r>
              <a:rPr lang="en-US">
                <a:latin typeface="Arial Unicode MS" pitchFamily="34" charset="-128"/>
              </a:rPr>
              <a:t>take advantage of such an opportunity to re-assess not just the broad principles associated with regulation but also the specific definitions of regulatory reporting concepts.</a:t>
            </a:r>
          </a:p>
        </p:txBody>
      </p:sp>
      <p:sp>
        <p:nvSpPr>
          <p:cNvPr id="508932" name="Rectangle 4"/>
          <p:cNvSpPr>
            <a:spLocks noGrp="1" noChangeArrowheads="1"/>
          </p:cNvSpPr>
          <p:nvPr>
            <p:ph type="title"/>
          </p:nvPr>
        </p:nvSpPr>
        <p:spPr/>
        <p:txBody>
          <a:bodyPr/>
          <a:lstStyle/>
          <a:p>
            <a:r>
              <a:rPr lang="en-US" sz="2400"/>
              <a:t>From</a:t>
            </a:r>
            <a:br>
              <a:rPr lang="en-US" sz="2400"/>
            </a:br>
            <a:r>
              <a:rPr lang="en-US" sz="2400"/>
              <a:t>http://www.fbe.be/pdf/postFSAPfinal.pdf</a:t>
            </a:r>
            <a:br>
              <a:rPr lang="en-US" sz="2400"/>
            </a:br>
            <a:endParaRPr lang="en-US" sz="2400"/>
          </a:p>
        </p:txBody>
      </p:sp>
      <p:pic>
        <p:nvPicPr>
          <p:cNvPr id="508933" name="Picture 5" descr="fbe"/>
          <p:cNvPicPr>
            <a:picLocks noChangeAspect="1" noChangeArrowheads="1"/>
          </p:cNvPicPr>
          <p:nvPr/>
        </p:nvPicPr>
        <p:blipFill>
          <a:blip r:embed="rId2" cstate="print"/>
          <a:srcRect/>
          <a:stretch>
            <a:fillRect/>
          </a:stretch>
        </p:blipFill>
        <p:spPr bwMode="auto">
          <a:xfrm>
            <a:off x="5867400" y="4953000"/>
            <a:ext cx="2997200" cy="1524000"/>
          </a:xfrm>
          <a:prstGeom prst="rect">
            <a:avLst/>
          </a:prstGeom>
          <a:noFill/>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8930"/>
                                        </p:tgtEl>
                                        <p:attrNameLst>
                                          <p:attrName>style.visibility</p:attrName>
                                        </p:attrNameLst>
                                      </p:cBhvr>
                                      <p:to>
                                        <p:strVal val="visible"/>
                                      </p:to>
                                    </p:set>
                                    <p:animEffect transition="in" filter="wipe(left)">
                                      <p:cBhvr>
                                        <p:cTn id="7" dur="500"/>
                                        <p:tgtEl>
                                          <p:spTgt spid="5089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8930"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p:cNvSpPr>
            <a:spLocks noGrp="1" noChangeArrowheads="1"/>
          </p:cNvSpPr>
          <p:nvPr>
            <p:ph type="ctrTitle"/>
          </p:nvPr>
        </p:nvSpPr>
        <p:spPr/>
        <p:txBody>
          <a:bodyPr/>
          <a:lstStyle/>
          <a:p>
            <a:r>
              <a:rPr lang="en-US" sz="5000"/>
              <a:t>Extensible Business Reporting Language (XBRL) Update</a:t>
            </a:r>
          </a:p>
        </p:txBody>
      </p:sp>
      <p:sp>
        <p:nvSpPr>
          <p:cNvPr id="503811" name="Rectangle 3"/>
          <p:cNvSpPr>
            <a:spLocks noGrp="1" noChangeArrowheads="1"/>
          </p:cNvSpPr>
          <p:nvPr>
            <p:ph type="subTitle" idx="1"/>
          </p:nvPr>
        </p:nvSpPr>
        <p:spPr>
          <a:xfrm>
            <a:off x="52388" y="4419600"/>
            <a:ext cx="9012237" cy="1503363"/>
          </a:xfrm>
        </p:spPr>
        <p:txBody>
          <a:bodyPr/>
          <a:lstStyle/>
          <a:p>
            <a:pPr>
              <a:lnSpc>
                <a:spcPct val="110000"/>
              </a:lnSpc>
            </a:pPr>
            <a:r>
              <a:rPr lang="en-US" sz="2400"/>
              <a:t>Walter Hamscher (walter@hamscher.com)</a:t>
            </a:r>
          </a:p>
          <a:p>
            <a:pPr>
              <a:lnSpc>
                <a:spcPct val="110000"/>
              </a:lnSpc>
            </a:pPr>
            <a:r>
              <a:rPr lang="en-US" sz="2400"/>
              <a:t>Executive Committee, XBRL International</a:t>
            </a:r>
          </a:p>
          <a:p>
            <a:pPr>
              <a:lnSpc>
                <a:spcPct val="110000"/>
              </a:lnSpc>
            </a:pPr>
            <a:r>
              <a:rPr lang="en-US" sz="2400"/>
              <a:t>Consultant to PricewaterhouseCoopers</a:t>
            </a:r>
          </a:p>
        </p:txBody>
      </p:sp>
    </p:spTree>
  </p:cSld>
  <p:clrMapOvr>
    <a:masterClrMapping/>
  </p:clrMapOvr>
  <p:transition>
    <p:split orient="vert"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a:hlinkClick r:id="rId2" action="ppaction://hlinksldjump"/>
          </p:cNvPr>
          <p:cNvSpPr>
            <a:spLocks noChangeArrowheads="1"/>
          </p:cNvSpPr>
          <p:nvPr/>
        </p:nvSpPr>
        <p:spPr bwMode="auto">
          <a:xfrm>
            <a:off x="0" y="1905000"/>
            <a:ext cx="9144000" cy="609600"/>
          </a:xfrm>
          <a:prstGeom prst="rect">
            <a:avLst/>
          </a:prstGeom>
          <a:solidFill>
            <a:schemeClr val="accent1">
              <a:alpha val="33000"/>
            </a:schemeClr>
          </a:solidFill>
          <a:ln w="9525">
            <a:noFill/>
            <a:miter lim="800000"/>
            <a:headEnd/>
            <a:tailEnd/>
          </a:ln>
          <a:effectLst/>
        </p:spPr>
        <p:txBody>
          <a:bodyPr wrap="none" anchor="ctr"/>
          <a:lstStyle/>
          <a:p>
            <a:endParaRPr lang="en-US"/>
          </a:p>
        </p:txBody>
      </p:sp>
      <p:sp>
        <p:nvSpPr>
          <p:cNvPr id="435203" name="Rectangle 3"/>
          <p:cNvSpPr>
            <a:spLocks noGrp="1" noChangeArrowheads="1"/>
          </p:cNvSpPr>
          <p:nvPr>
            <p:ph type="title"/>
          </p:nvPr>
        </p:nvSpPr>
        <p:spPr>
          <a:noFill/>
        </p:spPr>
        <p:txBody>
          <a:bodyPr/>
          <a:lstStyle/>
          <a:p>
            <a:r>
              <a:rPr lang="en-US"/>
              <a:t>Topics</a:t>
            </a:r>
          </a:p>
        </p:txBody>
      </p:sp>
      <p:sp>
        <p:nvSpPr>
          <p:cNvPr id="435204" name="Rectangle 4"/>
          <p:cNvSpPr>
            <a:spLocks noGrp="1" noChangeArrowheads="1"/>
          </p:cNvSpPr>
          <p:nvPr>
            <p:ph type="body" idx="1"/>
          </p:nvPr>
        </p:nvSpPr>
        <p:spPr>
          <a:xfrm>
            <a:off x="457200" y="1371600"/>
            <a:ext cx="8178800" cy="4892675"/>
          </a:xfrm>
        </p:spPr>
        <p:txBody>
          <a:bodyPr/>
          <a:lstStyle/>
          <a:p>
            <a:r>
              <a:rPr lang="en-US"/>
              <a:t>Standards-based Reporting with XBRL</a:t>
            </a:r>
          </a:p>
          <a:p>
            <a:pPr lvl="1"/>
            <a:r>
              <a:rPr lang="en-US"/>
              <a:t>XBRL enabled software in the market</a:t>
            </a:r>
          </a:p>
          <a:p>
            <a:pPr lvl="1"/>
            <a:r>
              <a:rPr lang="en-US"/>
              <a:t>XBRL implementations worldwide</a:t>
            </a:r>
          </a:p>
          <a:p>
            <a:pPr lvl="1"/>
            <a:r>
              <a:rPr lang="en-US"/>
              <a:t>XBRL technology revealed</a:t>
            </a:r>
          </a:p>
          <a:p>
            <a:r>
              <a:rPr lang="en-US"/>
              <a:t>Value propositions</a:t>
            </a:r>
          </a:p>
          <a:p>
            <a:pPr lvl="1"/>
            <a:r>
              <a:rPr lang="en-US"/>
              <a:t>Enterprises of all types</a:t>
            </a:r>
          </a:p>
          <a:p>
            <a:pPr lvl="1"/>
            <a:r>
              <a:rPr lang="en-US"/>
              <a:t>Investors and analysts</a:t>
            </a:r>
          </a:p>
          <a:p>
            <a:pPr lvl="1"/>
            <a:r>
              <a:rPr lang="en-US"/>
              <a:t>Regulators and government agencies</a:t>
            </a: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p:cNvSpPr>
            <a:spLocks noGrp="1" noChangeArrowheads="1"/>
          </p:cNvSpPr>
          <p:nvPr>
            <p:ph type="title"/>
          </p:nvPr>
        </p:nvSpPr>
        <p:spPr/>
        <p:txBody>
          <a:bodyPr/>
          <a:lstStyle/>
          <a:p>
            <a:r>
              <a:rPr lang="en-US" sz="3200"/>
              <a:t>XBRL-enabled reporting software</a:t>
            </a:r>
            <a:endParaRPr lang="en-GB" sz="3200"/>
          </a:p>
        </p:txBody>
      </p:sp>
      <p:sp>
        <p:nvSpPr>
          <p:cNvPr id="431107" name="Rectangle 3"/>
          <p:cNvSpPr>
            <a:spLocks noGrp="1" noChangeArrowheads="1"/>
          </p:cNvSpPr>
          <p:nvPr>
            <p:ph type="body" idx="1"/>
          </p:nvPr>
        </p:nvSpPr>
        <p:spPr/>
        <p:txBody>
          <a:bodyPr/>
          <a:lstStyle/>
          <a:p>
            <a:pPr>
              <a:lnSpc>
                <a:spcPct val="80000"/>
              </a:lnSpc>
            </a:pPr>
            <a:r>
              <a:rPr lang="en-US" sz="2400"/>
              <a:t>Shipping</a:t>
            </a:r>
          </a:p>
          <a:p>
            <a:pPr lvl="1">
              <a:lnSpc>
                <a:spcPct val="80000"/>
              </a:lnSpc>
            </a:pPr>
            <a:r>
              <a:rPr lang="en-US" sz="2000"/>
              <a:t>SAP mySAP financials</a:t>
            </a:r>
          </a:p>
          <a:p>
            <a:pPr lvl="1">
              <a:lnSpc>
                <a:spcPct val="80000"/>
              </a:lnSpc>
            </a:pPr>
            <a:r>
              <a:rPr lang="en-US" sz="2000"/>
              <a:t>MBS Navision 3.70</a:t>
            </a:r>
          </a:p>
          <a:p>
            <a:pPr lvl="1">
              <a:lnSpc>
                <a:spcPct val="80000"/>
              </a:lnSpc>
            </a:pPr>
            <a:r>
              <a:rPr lang="en-US" sz="2000"/>
              <a:t>Oracle 11i FSG</a:t>
            </a:r>
          </a:p>
          <a:p>
            <a:pPr lvl="1">
              <a:lnSpc>
                <a:spcPct val="80000"/>
              </a:lnSpc>
            </a:pPr>
            <a:r>
              <a:rPr lang="en-US" sz="2000"/>
              <a:t>Creative Solutions</a:t>
            </a:r>
          </a:p>
          <a:p>
            <a:pPr lvl="1">
              <a:lnSpc>
                <a:spcPct val="80000"/>
              </a:lnSpc>
            </a:pPr>
            <a:r>
              <a:rPr lang="en-US" sz="2000"/>
              <a:t>Cognos Financials</a:t>
            </a:r>
          </a:p>
          <a:p>
            <a:pPr lvl="1">
              <a:lnSpc>
                <a:spcPct val="80000"/>
              </a:lnSpc>
            </a:pPr>
            <a:r>
              <a:rPr lang="en-US" sz="2000"/>
              <a:t>Hyperion Financials</a:t>
            </a:r>
          </a:p>
          <a:p>
            <a:pPr>
              <a:lnSpc>
                <a:spcPct val="80000"/>
              </a:lnSpc>
            </a:pPr>
            <a:r>
              <a:rPr lang="en-US" sz="2400"/>
              <a:t>Announced</a:t>
            </a:r>
          </a:p>
          <a:p>
            <a:pPr lvl="1">
              <a:lnSpc>
                <a:spcPct val="80000"/>
              </a:lnSpc>
            </a:pPr>
            <a:r>
              <a:rPr lang="en-US" sz="2000"/>
              <a:t>Business Objects</a:t>
            </a:r>
          </a:p>
          <a:p>
            <a:pPr lvl="1">
              <a:lnSpc>
                <a:spcPct val="80000"/>
              </a:lnSpc>
            </a:pPr>
            <a:r>
              <a:rPr lang="en-US" sz="2000"/>
              <a:t>PeopleSoft EFM</a:t>
            </a:r>
          </a:p>
          <a:p>
            <a:pPr>
              <a:lnSpc>
                <a:spcPct val="80000"/>
              </a:lnSpc>
            </a:pPr>
            <a:r>
              <a:rPr lang="en-US" sz="2400"/>
              <a:t>Custom </a:t>
            </a:r>
          </a:p>
          <a:p>
            <a:pPr lvl="1">
              <a:lnSpc>
                <a:spcPct val="80000"/>
              </a:lnSpc>
            </a:pPr>
            <a:r>
              <a:rPr lang="en-US" sz="2000"/>
              <a:t>CaseWare Financials</a:t>
            </a:r>
          </a:p>
          <a:p>
            <a:pPr lvl="1">
              <a:lnSpc>
                <a:spcPct val="80000"/>
              </a:lnSpc>
            </a:pPr>
            <a:r>
              <a:rPr lang="en-US" sz="2000"/>
              <a:t>Hitachi GEMPlanet</a:t>
            </a:r>
          </a:p>
        </p:txBody>
      </p:sp>
      <p:pic>
        <p:nvPicPr>
          <p:cNvPr id="431108" name="Picture 4"/>
          <p:cNvPicPr>
            <a:picLocks noChangeAspect="1" noChangeArrowheads="1"/>
          </p:cNvPicPr>
          <p:nvPr/>
        </p:nvPicPr>
        <p:blipFill>
          <a:blip r:embed="rId2" cstate="print"/>
          <a:srcRect/>
          <a:stretch>
            <a:fillRect/>
          </a:stretch>
        </p:blipFill>
        <p:spPr bwMode="auto">
          <a:xfrm>
            <a:off x="5173663" y="3189288"/>
            <a:ext cx="1462087" cy="1187450"/>
          </a:xfrm>
          <a:prstGeom prst="rect">
            <a:avLst/>
          </a:prstGeom>
          <a:noFill/>
          <a:ln w="9525">
            <a:noFill/>
            <a:miter lim="800000"/>
            <a:headEnd/>
            <a:tailEnd/>
          </a:ln>
          <a:effectLst/>
        </p:spPr>
      </p:pic>
      <p:pic>
        <p:nvPicPr>
          <p:cNvPr id="431109" name="Picture 5"/>
          <p:cNvPicPr preferRelativeResize="0">
            <a:picLocks noChangeAspect="1" noChangeArrowheads="1"/>
          </p:cNvPicPr>
          <p:nvPr/>
        </p:nvPicPr>
        <p:blipFill>
          <a:blip r:embed="rId3" cstate="print"/>
          <a:srcRect/>
          <a:stretch>
            <a:fillRect/>
          </a:stretch>
        </p:blipFill>
        <p:spPr bwMode="auto">
          <a:xfrm>
            <a:off x="7048500" y="5791200"/>
            <a:ext cx="1752600" cy="620713"/>
          </a:xfrm>
          <a:prstGeom prst="rect">
            <a:avLst/>
          </a:prstGeom>
          <a:noFill/>
        </p:spPr>
      </p:pic>
      <p:pic>
        <p:nvPicPr>
          <p:cNvPr id="431110" name="Picture 6" descr="CaseWare"/>
          <p:cNvPicPr>
            <a:picLocks noChangeAspect="1" noChangeArrowheads="1"/>
          </p:cNvPicPr>
          <p:nvPr/>
        </p:nvPicPr>
        <p:blipFill>
          <a:blip r:embed="rId4" cstate="print"/>
          <a:srcRect/>
          <a:stretch>
            <a:fillRect/>
          </a:stretch>
        </p:blipFill>
        <p:spPr bwMode="auto">
          <a:xfrm>
            <a:off x="5067300" y="4587875"/>
            <a:ext cx="1676400" cy="992188"/>
          </a:xfrm>
          <a:prstGeom prst="rect">
            <a:avLst/>
          </a:prstGeom>
          <a:noFill/>
        </p:spPr>
      </p:pic>
      <p:pic>
        <p:nvPicPr>
          <p:cNvPr id="431111" name="Picture 7" descr="sap_logo"/>
          <p:cNvPicPr>
            <a:picLocks noChangeAspect="1" noChangeArrowheads="1"/>
          </p:cNvPicPr>
          <p:nvPr/>
        </p:nvPicPr>
        <p:blipFill>
          <a:blip r:embed="rId5" cstate="print"/>
          <a:srcRect/>
          <a:stretch>
            <a:fillRect/>
          </a:stretch>
        </p:blipFill>
        <p:spPr bwMode="auto">
          <a:xfrm>
            <a:off x="5181600" y="1295400"/>
            <a:ext cx="1447800" cy="738188"/>
          </a:xfrm>
          <a:prstGeom prst="rect">
            <a:avLst/>
          </a:prstGeom>
          <a:noFill/>
        </p:spPr>
      </p:pic>
      <p:pic>
        <p:nvPicPr>
          <p:cNvPr id="431112" name="Picture 8" descr="CreativeSolutions"/>
          <p:cNvPicPr>
            <a:picLocks noChangeAspect="1" noChangeArrowheads="1"/>
          </p:cNvPicPr>
          <p:nvPr/>
        </p:nvPicPr>
        <p:blipFill>
          <a:blip r:embed="rId6" cstate="print"/>
          <a:srcRect/>
          <a:stretch>
            <a:fillRect/>
          </a:stretch>
        </p:blipFill>
        <p:spPr bwMode="auto">
          <a:xfrm>
            <a:off x="7116763" y="2290763"/>
            <a:ext cx="1614487" cy="612775"/>
          </a:xfrm>
          <a:prstGeom prst="rect">
            <a:avLst/>
          </a:prstGeom>
          <a:solidFill>
            <a:schemeClr val="folHlink"/>
          </a:solidFill>
          <a:ln w="9525">
            <a:noFill/>
            <a:miter lim="800000"/>
            <a:headEnd/>
            <a:tailEnd/>
          </a:ln>
        </p:spPr>
      </p:pic>
      <p:pic>
        <p:nvPicPr>
          <p:cNvPr id="431113" name="Picture 9" descr="oracle_logo"/>
          <p:cNvPicPr>
            <a:picLocks noChangeAspect="1" noChangeArrowheads="1"/>
          </p:cNvPicPr>
          <p:nvPr/>
        </p:nvPicPr>
        <p:blipFill>
          <a:blip r:embed="rId7" cstate="print"/>
          <a:srcRect/>
          <a:stretch>
            <a:fillRect/>
          </a:stretch>
        </p:blipFill>
        <p:spPr bwMode="auto">
          <a:xfrm>
            <a:off x="7053263" y="3306763"/>
            <a:ext cx="1744662" cy="231775"/>
          </a:xfrm>
          <a:prstGeom prst="rect">
            <a:avLst/>
          </a:prstGeom>
          <a:noFill/>
        </p:spPr>
      </p:pic>
      <p:pic>
        <p:nvPicPr>
          <p:cNvPr id="431114" name="Picture 10"/>
          <p:cNvPicPr>
            <a:picLocks noChangeAspect="1" noChangeArrowheads="1"/>
          </p:cNvPicPr>
          <p:nvPr/>
        </p:nvPicPr>
        <p:blipFill>
          <a:blip r:embed="rId8" cstate="print"/>
          <a:srcRect/>
          <a:stretch>
            <a:fillRect/>
          </a:stretch>
        </p:blipFill>
        <p:spPr bwMode="auto">
          <a:xfrm>
            <a:off x="7081838" y="1243013"/>
            <a:ext cx="1684337" cy="646112"/>
          </a:xfrm>
          <a:prstGeom prst="rect">
            <a:avLst/>
          </a:prstGeom>
          <a:noFill/>
        </p:spPr>
      </p:pic>
      <p:pic>
        <p:nvPicPr>
          <p:cNvPr id="431115" name="Picture 11" descr="pesoft"/>
          <p:cNvPicPr>
            <a:picLocks noChangeAspect="1" noChangeArrowheads="1"/>
          </p:cNvPicPr>
          <p:nvPr/>
        </p:nvPicPr>
        <p:blipFill>
          <a:blip r:embed="rId9" cstate="print"/>
          <a:srcRect r="21384" b="-4672"/>
          <a:stretch>
            <a:fillRect/>
          </a:stretch>
        </p:blipFill>
        <p:spPr bwMode="auto">
          <a:xfrm>
            <a:off x="7010400" y="3941763"/>
            <a:ext cx="1828800" cy="711200"/>
          </a:xfrm>
          <a:prstGeom prst="rect">
            <a:avLst/>
          </a:prstGeom>
          <a:noFill/>
        </p:spPr>
      </p:pic>
      <p:pic>
        <p:nvPicPr>
          <p:cNvPr id="431116" name="Picture 12" descr="BusinessObjects"/>
          <p:cNvPicPr>
            <a:picLocks noChangeAspect="1" noChangeArrowheads="1"/>
          </p:cNvPicPr>
          <p:nvPr/>
        </p:nvPicPr>
        <p:blipFill>
          <a:blip r:embed="rId10" cstate="print"/>
          <a:srcRect/>
          <a:stretch>
            <a:fillRect/>
          </a:stretch>
        </p:blipFill>
        <p:spPr bwMode="auto">
          <a:xfrm>
            <a:off x="5029200" y="5791200"/>
            <a:ext cx="1752600" cy="646113"/>
          </a:xfrm>
          <a:prstGeom prst="rect">
            <a:avLst/>
          </a:prstGeom>
          <a:noFill/>
        </p:spPr>
      </p:pic>
      <p:pic>
        <p:nvPicPr>
          <p:cNvPr id="431117" name="Picture 13" descr="Datev_logo"/>
          <p:cNvPicPr>
            <a:picLocks noChangeAspect="1" noChangeArrowheads="1"/>
          </p:cNvPicPr>
          <p:nvPr/>
        </p:nvPicPr>
        <p:blipFill>
          <a:blip r:embed="rId11" cstate="print"/>
          <a:srcRect/>
          <a:stretch>
            <a:fillRect/>
          </a:stretch>
        </p:blipFill>
        <p:spPr bwMode="auto">
          <a:xfrm>
            <a:off x="5538788" y="2244725"/>
            <a:ext cx="733425" cy="733425"/>
          </a:xfrm>
          <a:prstGeom prst="rect">
            <a:avLst/>
          </a:prstGeom>
          <a:noFill/>
        </p:spPr>
      </p:pic>
      <p:pic>
        <p:nvPicPr>
          <p:cNvPr id="431120" name="Picture 16" descr="cognos"/>
          <p:cNvPicPr>
            <a:picLocks noChangeAspect="1" noChangeArrowheads="1"/>
          </p:cNvPicPr>
          <p:nvPr/>
        </p:nvPicPr>
        <p:blipFill>
          <a:blip r:embed="rId12" cstate="print"/>
          <a:srcRect/>
          <a:stretch>
            <a:fillRect/>
          </a:stretch>
        </p:blipFill>
        <p:spPr bwMode="auto">
          <a:xfrm>
            <a:off x="7200900" y="5056188"/>
            <a:ext cx="1447800" cy="331787"/>
          </a:xfrm>
          <a:prstGeom prst="rect">
            <a:avLst/>
          </a:prstGeom>
          <a:noFill/>
        </p:spPr>
      </p:pic>
    </p:spTree>
  </p:cSld>
  <p:clrMapOvr>
    <a:masterClrMapping/>
  </p:clrMapOvr>
  <p:transition>
    <p:wipe/>
  </p:transition>
  <p:timing>
    <p:tnLst>
      <p:par>
        <p:cTn id="1" dur="indefinite" restart="never" nodeType="tmRoot"/>
      </p:par>
    </p:tnLst>
  </p:timing>
</p:sld>
</file>

<file path=ppt/theme/theme1.xml><?xml version="1.0" encoding="utf-8"?>
<a:theme xmlns:a="http://schemas.openxmlformats.org/drawingml/2006/main" name="PwC-CorrectedThinking">
  <a:themeElements>
    <a:clrScheme name="PwC-CorrectedThinking 1">
      <a:dk1>
        <a:srgbClr val="000000"/>
      </a:dk1>
      <a:lt1>
        <a:srgbClr val="E6D199"/>
      </a:lt1>
      <a:dk2>
        <a:srgbClr val="FFFFFF"/>
      </a:dk2>
      <a:lt2>
        <a:srgbClr val="1E6E04"/>
      </a:lt2>
      <a:accent1>
        <a:srgbClr val="A11D26"/>
      </a:accent1>
      <a:accent2>
        <a:srgbClr val="FFE28F"/>
      </a:accent2>
      <a:accent3>
        <a:srgbClr val="F0E5CA"/>
      </a:accent3>
      <a:accent4>
        <a:srgbClr val="000000"/>
      </a:accent4>
      <a:accent5>
        <a:srgbClr val="CDABAC"/>
      </a:accent5>
      <a:accent6>
        <a:srgbClr val="E7CD81"/>
      </a:accent6>
      <a:hlink>
        <a:srgbClr val="FF9900"/>
      </a:hlink>
      <a:folHlink>
        <a:srgbClr val="263582"/>
      </a:folHlink>
    </a:clrScheme>
    <a:fontScheme name="PwC-CorrectedThink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wC-CorrectedThinking 1">
        <a:dk1>
          <a:srgbClr val="000000"/>
        </a:dk1>
        <a:lt1>
          <a:srgbClr val="E6D199"/>
        </a:lt1>
        <a:dk2>
          <a:srgbClr val="FFFFFF"/>
        </a:dk2>
        <a:lt2>
          <a:srgbClr val="1E6E04"/>
        </a:lt2>
        <a:accent1>
          <a:srgbClr val="A11D26"/>
        </a:accent1>
        <a:accent2>
          <a:srgbClr val="FFE28F"/>
        </a:accent2>
        <a:accent3>
          <a:srgbClr val="F0E5CA"/>
        </a:accent3>
        <a:accent4>
          <a:srgbClr val="000000"/>
        </a:accent4>
        <a:accent5>
          <a:srgbClr val="CDABAC"/>
        </a:accent5>
        <a:accent6>
          <a:srgbClr val="E7CD81"/>
        </a:accent6>
        <a:hlink>
          <a:srgbClr val="FF9900"/>
        </a:hlink>
        <a:folHlink>
          <a:srgbClr val="263582"/>
        </a:folHlink>
      </a:clrScheme>
      <a:clrMap bg1="lt1" tx1="dk1" bg2="lt2" tx2="dk2" accent1="accent1" accent2="accent2" accent3="accent3" accent4="accent4" accent5="accent5" accent6="accent6" hlink="hlink" folHlink="folHlink"/>
    </a:extraClrScheme>
    <a:extraClrScheme>
      <a:clrScheme name="PwC-CorrectedThinking 2">
        <a:dk1>
          <a:srgbClr val="000000"/>
        </a:dk1>
        <a:lt1>
          <a:srgbClr val="E6D199"/>
        </a:lt1>
        <a:dk2>
          <a:srgbClr val="FFFFFF"/>
        </a:dk2>
        <a:lt2>
          <a:srgbClr val="CC5106"/>
        </a:lt2>
        <a:accent1>
          <a:srgbClr val="2E1700"/>
        </a:accent1>
        <a:accent2>
          <a:srgbClr val="FFE28F"/>
        </a:accent2>
        <a:accent3>
          <a:srgbClr val="F0E5CA"/>
        </a:accent3>
        <a:accent4>
          <a:srgbClr val="000000"/>
        </a:accent4>
        <a:accent5>
          <a:srgbClr val="ADABAA"/>
        </a:accent5>
        <a:accent6>
          <a:srgbClr val="E7CD81"/>
        </a:accent6>
        <a:hlink>
          <a:srgbClr val="FF9900"/>
        </a:hlink>
        <a:folHlink>
          <a:srgbClr val="A11D26"/>
        </a:folHlink>
      </a:clrScheme>
      <a:clrMap bg1="lt1" tx1="dk1" bg2="lt2" tx2="dk2" accent1="accent1" accent2="accent2" accent3="accent3" accent4="accent4" accent5="accent5" accent6="accent6" hlink="hlink" folHlink="folHlink"/>
    </a:extraClrScheme>
    <a:extraClrScheme>
      <a:clrScheme name="PwC-CorrectedThinking 3">
        <a:dk1>
          <a:srgbClr val="000000"/>
        </a:dk1>
        <a:lt1>
          <a:srgbClr val="E6D199"/>
        </a:lt1>
        <a:dk2>
          <a:srgbClr val="FFFFFF"/>
        </a:dk2>
        <a:lt2>
          <a:srgbClr val="263582"/>
        </a:lt2>
        <a:accent1>
          <a:srgbClr val="1E6E04"/>
        </a:accent1>
        <a:accent2>
          <a:srgbClr val="FFE28F"/>
        </a:accent2>
        <a:accent3>
          <a:srgbClr val="F0E5CA"/>
        </a:accent3>
        <a:accent4>
          <a:srgbClr val="000000"/>
        </a:accent4>
        <a:accent5>
          <a:srgbClr val="ABBAAA"/>
        </a:accent5>
        <a:accent6>
          <a:srgbClr val="E7CD81"/>
        </a:accent6>
        <a:hlink>
          <a:srgbClr val="FF9900"/>
        </a:hlink>
        <a:folHlink>
          <a:srgbClr val="A11D26"/>
        </a:folHlink>
      </a:clrScheme>
      <a:clrMap bg1="lt1" tx1="dk1" bg2="lt2" tx2="dk2" accent1="accent1" accent2="accent2" accent3="accent3" accent4="accent4" accent5="accent5" accent6="accent6" hlink="hlink" folHlink="folHlink"/>
    </a:extraClrScheme>
    <a:extraClrScheme>
      <a:clrScheme name="PwC-CorrectedThinking 4">
        <a:dk1>
          <a:srgbClr val="2E1700"/>
        </a:dk1>
        <a:lt1>
          <a:srgbClr val="E6D199"/>
        </a:lt1>
        <a:dk2>
          <a:srgbClr val="FFFFFF"/>
        </a:dk2>
        <a:lt2>
          <a:srgbClr val="CC5106"/>
        </a:lt2>
        <a:accent1>
          <a:srgbClr val="000000"/>
        </a:accent1>
        <a:accent2>
          <a:srgbClr val="FFE28F"/>
        </a:accent2>
        <a:accent3>
          <a:srgbClr val="F0E5CA"/>
        </a:accent3>
        <a:accent4>
          <a:srgbClr val="261200"/>
        </a:accent4>
        <a:accent5>
          <a:srgbClr val="AAAAAA"/>
        </a:accent5>
        <a:accent6>
          <a:srgbClr val="E7CD81"/>
        </a:accent6>
        <a:hlink>
          <a:srgbClr val="FF9900"/>
        </a:hlink>
        <a:folHlink>
          <a:srgbClr val="A11D26"/>
        </a:folHlink>
      </a:clrScheme>
      <a:clrMap bg1="lt1" tx1="dk1" bg2="lt2" tx2="dk2" accent1="accent1" accent2="accent2" accent3="accent3" accent4="accent4" accent5="accent5" accent6="accent6" hlink="hlink" folHlink="folHlink"/>
    </a:extraClrScheme>
    <a:extraClrScheme>
      <a:clrScheme name="PwC-CorrectedThinking 5">
        <a:dk1>
          <a:srgbClr val="000000"/>
        </a:dk1>
        <a:lt1>
          <a:srgbClr val="E6D199"/>
        </a:lt1>
        <a:dk2>
          <a:srgbClr val="FFFFFF"/>
        </a:dk2>
        <a:lt2>
          <a:srgbClr val="A11D26"/>
        </a:lt2>
        <a:accent1>
          <a:srgbClr val="CC5106"/>
        </a:accent1>
        <a:accent2>
          <a:srgbClr val="FFE28F"/>
        </a:accent2>
        <a:accent3>
          <a:srgbClr val="F0E5CA"/>
        </a:accent3>
        <a:accent4>
          <a:srgbClr val="000000"/>
        </a:accent4>
        <a:accent5>
          <a:srgbClr val="E2B3AA"/>
        </a:accent5>
        <a:accent6>
          <a:srgbClr val="E7CD81"/>
        </a:accent6>
        <a:hlink>
          <a:srgbClr val="FF9900"/>
        </a:hlink>
        <a:folHlink>
          <a:srgbClr val="1E6E04"/>
        </a:folHlink>
      </a:clrScheme>
      <a:clrMap bg1="lt1" tx1="dk1" bg2="lt2" tx2="dk2" accent1="accent1" accent2="accent2" accent3="accent3" accent4="accent4" accent5="accent5" accent6="accent6" hlink="hlink" folHlink="folHlink"/>
    </a:extraClrScheme>
    <a:extraClrScheme>
      <a:clrScheme name="PwC-CorrectedThinking 6">
        <a:dk1>
          <a:srgbClr val="000000"/>
        </a:dk1>
        <a:lt1>
          <a:srgbClr val="E6D199"/>
        </a:lt1>
        <a:dk2>
          <a:srgbClr val="FFFFFF"/>
        </a:dk2>
        <a:lt2>
          <a:srgbClr val="CC5106"/>
        </a:lt2>
        <a:accent1>
          <a:srgbClr val="263582"/>
        </a:accent1>
        <a:accent2>
          <a:srgbClr val="FFE28F"/>
        </a:accent2>
        <a:accent3>
          <a:srgbClr val="F0E5CA"/>
        </a:accent3>
        <a:accent4>
          <a:srgbClr val="000000"/>
        </a:accent4>
        <a:accent5>
          <a:srgbClr val="ACAEC1"/>
        </a:accent5>
        <a:accent6>
          <a:srgbClr val="E7CD81"/>
        </a:accent6>
        <a:hlink>
          <a:srgbClr val="FF9900"/>
        </a:hlink>
        <a:folHlink>
          <a:srgbClr val="A11D26"/>
        </a:folHlink>
      </a:clrScheme>
      <a:clrMap bg1="lt1" tx1="dk1" bg2="lt2" tx2="dk2" accent1="accent1" accent2="accent2" accent3="accent3" accent4="accent4" accent5="accent5" accent6="accent6" hlink="hlink" folHlink="folHlink"/>
    </a:extraClrScheme>
    <a:extraClrScheme>
      <a:clrScheme name="PwC-CorrectedThinking 7">
        <a:dk1>
          <a:srgbClr val="E6D199"/>
        </a:dk1>
        <a:lt1>
          <a:srgbClr val="FFFFFF"/>
        </a:lt1>
        <a:dk2>
          <a:srgbClr val="000000"/>
        </a:dk2>
        <a:lt2>
          <a:srgbClr val="FFFFFF"/>
        </a:lt2>
        <a:accent1>
          <a:srgbClr val="FF9900"/>
        </a:accent1>
        <a:accent2>
          <a:srgbClr val="FFE28F"/>
        </a:accent2>
        <a:accent3>
          <a:srgbClr val="AAAAAA"/>
        </a:accent3>
        <a:accent4>
          <a:srgbClr val="DADADA"/>
        </a:accent4>
        <a:accent5>
          <a:srgbClr val="FFCAAA"/>
        </a:accent5>
        <a:accent6>
          <a:srgbClr val="E7CD81"/>
        </a:accent6>
        <a:hlink>
          <a:srgbClr val="263582"/>
        </a:hlink>
        <a:folHlink>
          <a:srgbClr val="A11D26"/>
        </a:folHlink>
      </a:clrScheme>
      <a:clrMap bg1="dk2" tx1="lt1" bg2="dk1" tx2="lt2" accent1="accent1" accent2="accent2" accent3="accent3" accent4="accent4" accent5="accent5" accent6="accent6" hlink="hlink" folHlink="folHlink"/>
    </a:extraClrScheme>
    <a:extraClrScheme>
      <a:clrScheme name="PwC-CorrectedThinking 8">
        <a:dk1>
          <a:srgbClr val="E6D199"/>
        </a:dk1>
        <a:lt1>
          <a:srgbClr val="FFFFFF"/>
        </a:lt1>
        <a:dk2>
          <a:srgbClr val="A11D26"/>
        </a:dk2>
        <a:lt2>
          <a:srgbClr val="FFFFFF"/>
        </a:lt2>
        <a:accent1>
          <a:srgbClr val="FF9900"/>
        </a:accent1>
        <a:accent2>
          <a:srgbClr val="FFE28F"/>
        </a:accent2>
        <a:accent3>
          <a:srgbClr val="CDABAC"/>
        </a:accent3>
        <a:accent4>
          <a:srgbClr val="DADADA"/>
        </a:accent4>
        <a:accent5>
          <a:srgbClr val="FFCAAA"/>
        </a:accent5>
        <a:accent6>
          <a:srgbClr val="E7CD81"/>
        </a:accent6>
        <a:hlink>
          <a:srgbClr val="223361"/>
        </a:hlink>
        <a:folHlink>
          <a:srgbClr val="1E6E04"/>
        </a:folHlink>
      </a:clrScheme>
      <a:clrMap bg1="dk2" tx1="lt1" bg2="dk1" tx2="lt2" accent1="accent1" accent2="accent2" accent3="accent3" accent4="accent4" accent5="accent5" accent6="accent6" hlink="hlink" folHlink="folHlink"/>
    </a:extraClrScheme>
    <a:extraClrScheme>
      <a:clrScheme name="PwC-CorrectedThinking 9">
        <a:dk1>
          <a:srgbClr val="E6D199"/>
        </a:dk1>
        <a:lt1>
          <a:srgbClr val="FFFFFF"/>
        </a:lt1>
        <a:dk2>
          <a:srgbClr val="1E6E04"/>
        </a:dk2>
        <a:lt2>
          <a:srgbClr val="FFFFFF"/>
        </a:lt2>
        <a:accent1>
          <a:srgbClr val="FF9900"/>
        </a:accent1>
        <a:accent2>
          <a:srgbClr val="FFE28F"/>
        </a:accent2>
        <a:accent3>
          <a:srgbClr val="ABBAAA"/>
        </a:accent3>
        <a:accent4>
          <a:srgbClr val="DADADA"/>
        </a:accent4>
        <a:accent5>
          <a:srgbClr val="FFCAAA"/>
        </a:accent5>
        <a:accent6>
          <a:srgbClr val="E7CD81"/>
        </a:accent6>
        <a:hlink>
          <a:srgbClr val="A11D26"/>
        </a:hlink>
        <a:folHlink>
          <a:srgbClr val="263582"/>
        </a:folHlink>
      </a:clrScheme>
      <a:clrMap bg1="dk2" tx1="lt1" bg2="dk1" tx2="lt2" accent1="accent1" accent2="accent2" accent3="accent3" accent4="accent4" accent5="accent5" accent6="accent6" hlink="hlink" folHlink="folHlink"/>
    </a:extraClrScheme>
    <a:extraClrScheme>
      <a:clrScheme name="PwC-CorrectedThinking 10">
        <a:dk1>
          <a:srgbClr val="000000"/>
        </a:dk1>
        <a:lt1>
          <a:srgbClr val="FFFFFF"/>
        </a:lt1>
        <a:dk2>
          <a:srgbClr val="CC5106"/>
        </a:dk2>
        <a:lt2>
          <a:srgbClr val="FFFFFF"/>
        </a:lt2>
        <a:accent1>
          <a:srgbClr val="2E1700"/>
        </a:accent1>
        <a:accent2>
          <a:srgbClr val="FFE28F"/>
        </a:accent2>
        <a:accent3>
          <a:srgbClr val="E2B3AA"/>
        </a:accent3>
        <a:accent4>
          <a:srgbClr val="DADADA"/>
        </a:accent4>
        <a:accent5>
          <a:srgbClr val="ADABAA"/>
        </a:accent5>
        <a:accent6>
          <a:srgbClr val="E7CD81"/>
        </a:accent6>
        <a:hlink>
          <a:srgbClr val="263582"/>
        </a:hlink>
        <a:folHlink>
          <a:srgbClr val="1E6E04"/>
        </a:folHlink>
      </a:clrScheme>
      <a:clrMap bg1="dk2" tx1="lt1" bg2="dk1" tx2="lt2" accent1="accent1" accent2="accent2" accent3="accent3" accent4="accent4" accent5="accent5" accent6="accent6" hlink="hlink" folHlink="folHlink"/>
    </a:extraClrScheme>
    <a:extraClrScheme>
      <a:clrScheme name="PwC-CorrectedThinking 11">
        <a:dk1>
          <a:srgbClr val="000000"/>
        </a:dk1>
        <a:lt1>
          <a:srgbClr val="FFFFFF"/>
        </a:lt1>
        <a:dk2>
          <a:srgbClr val="263582"/>
        </a:dk2>
        <a:lt2>
          <a:srgbClr val="FFFFFF"/>
        </a:lt2>
        <a:accent1>
          <a:srgbClr val="FF9900"/>
        </a:accent1>
        <a:accent2>
          <a:srgbClr val="FFE28F"/>
        </a:accent2>
        <a:accent3>
          <a:srgbClr val="ACAEC1"/>
        </a:accent3>
        <a:accent4>
          <a:srgbClr val="DADADA"/>
        </a:accent4>
        <a:accent5>
          <a:srgbClr val="FFCAAA"/>
        </a:accent5>
        <a:accent6>
          <a:srgbClr val="E7CD81"/>
        </a:accent6>
        <a:hlink>
          <a:srgbClr val="A11D26"/>
        </a:hlink>
        <a:folHlink>
          <a:srgbClr val="1E6E04"/>
        </a:folHlink>
      </a:clrScheme>
      <a:clrMap bg1="dk2" tx1="lt1" bg2="dk1" tx2="lt2" accent1="accent1" accent2="accent2" accent3="accent3" accent4="accent4" accent5="accent5" accent6="accent6" hlink="hlink" folHlink="folHlink"/>
    </a:extraClrScheme>
    <a:extraClrScheme>
      <a:clrScheme name="PwC-CorrectedThinking 12">
        <a:dk1>
          <a:srgbClr val="000000"/>
        </a:dk1>
        <a:lt1>
          <a:srgbClr val="FF9900"/>
        </a:lt1>
        <a:dk2>
          <a:srgbClr val="000000"/>
        </a:dk2>
        <a:lt2>
          <a:srgbClr val="2E1700"/>
        </a:lt2>
        <a:accent1>
          <a:srgbClr val="1E6E04"/>
        </a:accent1>
        <a:accent2>
          <a:srgbClr val="FFE28F"/>
        </a:accent2>
        <a:accent3>
          <a:srgbClr val="FFCAAA"/>
        </a:accent3>
        <a:accent4>
          <a:srgbClr val="000000"/>
        </a:accent4>
        <a:accent5>
          <a:srgbClr val="ABBAAA"/>
        </a:accent5>
        <a:accent6>
          <a:srgbClr val="E7CD81"/>
        </a:accent6>
        <a:hlink>
          <a:srgbClr val="A11D26"/>
        </a:hlink>
        <a:folHlink>
          <a:srgbClr val="263582"/>
        </a:folHlink>
      </a:clrScheme>
      <a:clrMap bg1="lt1" tx1="dk1" bg2="lt2" tx2="dk2" accent1="accent1" accent2="accent2" accent3="accent3" accent4="accent4" accent5="accent5" accent6="accent6" hlink="hlink" folHlink="folHlink"/>
    </a:extraClrScheme>
    <a:extraClrScheme>
      <a:clrScheme name="PwC-CorrectedThinking 13">
        <a:dk1>
          <a:srgbClr val="CC5106"/>
        </a:dk1>
        <a:lt1>
          <a:srgbClr val="FFFFFF"/>
        </a:lt1>
        <a:dk2>
          <a:srgbClr val="2E1700"/>
        </a:dk2>
        <a:lt2>
          <a:srgbClr val="FFFFFF"/>
        </a:lt2>
        <a:accent1>
          <a:srgbClr val="FF9900"/>
        </a:accent1>
        <a:accent2>
          <a:srgbClr val="FFE28F"/>
        </a:accent2>
        <a:accent3>
          <a:srgbClr val="ADABAA"/>
        </a:accent3>
        <a:accent4>
          <a:srgbClr val="DADADA"/>
        </a:accent4>
        <a:accent5>
          <a:srgbClr val="FFCAAA"/>
        </a:accent5>
        <a:accent6>
          <a:srgbClr val="E7CD81"/>
        </a:accent6>
        <a:hlink>
          <a:srgbClr val="263582"/>
        </a:hlink>
        <a:folHlink>
          <a:srgbClr val="A11D26"/>
        </a:folHlink>
      </a:clrScheme>
      <a:clrMap bg1="dk2" tx1="lt1" bg2="dk1" tx2="lt2" accent1="accent1" accent2="accent2" accent3="accent3" accent4="accent4" accent5="accent5" accent6="accent6" hlink="hlink" folHlink="folHlink"/>
    </a:extraClrScheme>
    <a:extraClrScheme>
      <a:clrScheme name="PwC-CorrectedThinking 14">
        <a:dk1>
          <a:srgbClr val="000000"/>
        </a:dk1>
        <a:lt1>
          <a:srgbClr val="E6D199"/>
        </a:lt1>
        <a:dk2>
          <a:srgbClr val="2E1700"/>
        </a:dk2>
        <a:lt2>
          <a:srgbClr val="2E1700"/>
        </a:lt2>
        <a:accent1>
          <a:srgbClr val="1E6E04"/>
        </a:accent1>
        <a:accent2>
          <a:srgbClr val="A11D26"/>
        </a:accent2>
        <a:accent3>
          <a:srgbClr val="F0E5CA"/>
        </a:accent3>
        <a:accent4>
          <a:srgbClr val="000000"/>
        </a:accent4>
        <a:accent5>
          <a:srgbClr val="ABBAAA"/>
        </a:accent5>
        <a:accent6>
          <a:srgbClr val="911921"/>
        </a:accent6>
        <a:hlink>
          <a:srgbClr val="263582"/>
        </a:hlink>
        <a:folHlink>
          <a:srgbClr val="CC510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wC-CorrectedThinking 7">
    <a:dk1>
      <a:srgbClr val="E6D199"/>
    </a:dk1>
    <a:lt1>
      <a:srgbClr val="FFFFFF"/>
    </a:lt1>
    <a:dk2>
      <a:srgbClr val="000000"/>
    </a:dk2>
    <a:lt2>
      <a:srgbClr val="FFFFFF"/>
    </a:lt2>
    <a:accent1>
      <a:srgbClr val="FF9900"/>
    </a:accent1>
    <a:accent2>
      <a:srgbClr val="FFE28F"/>
    </a:accent2>
    <a:accent3>
      <a:srgbClr val="AAAAAA"/>
    </a:accent3>
    <a:accent4>
      <a:srgbClr val="DADADA"/>
    </a:accent4>
    <a:accent5>
      <a:srgbClr val="FFCAAA"/>
    </a:accent5>
    <a:accent6>
      <a:srgbClr val="E7CD81"/>
    </a:accent6>
    <a:hlink>
      <a:srgbClr val="263582"/>
    </a:hlink>
    <a:folHlink>
      <a:srgbClr val="A11D26"/>
    </a:folHlink>
  </a:clrScheme>
</a:themeOverride>
</file>

<file path=docProps/app.xml><?xml version="1.0" encoding="utf-8"?>
<Properties xmlns="http://schemas.openxmlformats.org/officeDocument/2006/extended-properties" xmlns:vt="http://schemas.openxmlformats.org/officeDocument/2006/docPropsVTypes">
  <Template>PwC-CorrectedThinking</Template>
  <TotalTime>261</TotalTime>
  <Words>2645</Words>
  <Application>Microsoft Office PowerPoint</Application>
  <PresentationFormat>Presentación en pantalla (4:3)</PresentationFormat>
  <Paragraphs>850</Paragraphs>
  <Slides>77</Slides>
  <Notes>18</Notes>
  <HiddenSlides>0</HiddenSlides>
  <MMClips>0</MMClips>
  <ScaleCrop>false</ScaleCrop>
  <HeadingPairs>
    <vt:vector size="8" baseType="variant">
      <vt:variant>
        <vt:lpstr>Fuentes usadas</vt:lpstr>
      </vt:variant>
      <vt:variant>
        <vt:i4>9</vt:i4>
      </vt:variant>
      <vt:variant>
        <vt:lpstr>Tema</vt:lpstr>
      </vt:variant>
      <vt:variant>
        <vt:i4>1</vt:i4>
      </vt:variant>
      <vt:variant>
        <vt:lpstr>Servidores OLE incrustados</vt:lpstr>
      </vt:variant>
      <vt:variant>
        <vt:i4>1</vt:i4>
      </vt:variant>
      <vt:variant>
        <vt:lpstr>Títulos de diapositiva</vt:lpstr>
      </vt:variant>
      <vt:variant>
        <vt:i4>77</vt:i4>
      </vt:variant>
    </vt:vector>
  </HeadingPairs>
  <TitlesOfParts>
    <vt:vector size="88" baseType="lpstr">
      <vt:lpstr>Times New Roman</vt:lpstr>
      <vt:lpstr>Arial</vt:lpstr>
      <vt:lpstr>PwC_Logo</vt:lpstr>
      <vt:lpstr>Verdana</vt:lpstr>
      <vt:lpstr>Lucida Sans Unicode</vt:lpstr>
      <vt:lpstr>Arial Unicode MS</vt:lpstr>
      <vt:lpstr>Courier New</vt:lpstr>
      <vt:lpstr>Arial Narrow</vt:lpstr>
      <vt:lpstr>Wingdings</vt:lpstr>
      <vt:lpstr>PwC-CorrectedThinking</vt:lpstr>
      <vt:lpstr>Bitmap Image</vt:lpstr>
      <vt:lpstr>Extensible Business Reporting Language (XBRL) Update</vt:lpstr>
      <vt:lpstr>Topics</vt:lpstr>
      <vt:lpstr>Topics</vt:lpstr>
      <vt:lpstr>The business reporting supply-chain</vt:lpstr>
      <vt:lpstr>Diapositiva 5</vt:lpstr>
      <vt:lpstr>Diapositiva 6</vt:lpstr>
      <vt:lpstr>Diapositiva 7</vt:lpstr>
      <vt:lpstr>Topics</vt:lpstr>
      <vt:lpstr>XBRL-enabled reporting software</vt:lpstr>
      <vt:lpstr>XBRL-enabled software tools</vt:lpstr>
      <vt:lpstr>No competing XML standard for business reporting in sight</vt:lpstr>
      <vt:lpstr>Topics</vt:lpstr>
      <vt:lpstr>Exchanges</vt:lpstr>
      <vt:lpstr>Tax Authorities </vt:lpstr>
      <vt:lpstr>Financial Regulators </vt:lpstr>
      <vt:lpstr>Topics</vt:lpstr>
      <vt:lpstr>Ancient (Biased) History</vt:lpstr>
      <vt:lpstr>The business reporting  supply-chain</vt:lpstr>
      <vt:lpstr>Diapositiva 19</vt:lpstr>
      <vt:lpstr>XBRL Specification History</vt:lpstr>
      <vt:lpstr>XBRL 2.1 Documents</vt:lpstr>
      <vt:lpstr>XBRL 2.1 Documents</vt:lpstr>
      <vt:lpstr>Extensibility Goals of XBRL as compared to other XML standards</vt:lpstr>
      <vt:lpstr>XBRL Fundamentals</vt:lpstr>
      <vt:lpstr>ER Representation of XBRL</vt:lpstr>
      <vt:lpstr>XML Linking (XLink)</vt:lpstr>
      <vt:lpstr>XBRL uses XLink to represent the relationships between concept elements</vt:lpstr>
      <vt:lpstr>XLink allows customization and explicit, modular changes to reusable material</vt:lpstr>
      <vt:lpstr>ValueReportingTM -- illustrating multidimensional taxonomies</vt:lpstr>
      <vt:lpstr>Sample applications an investment house’s internal briefing document</vt:lpstr>
      <vt:lpstr>Sample applications  investment house’s internal briefing document</vt:lpstr>
      <vt:lpstr>Sample applications  investment house’s internal briefing document</vt:lpstr>
      <vt:lpstr>Sample applications investor’s revenues forecast for a company</vt:lpstr>
      <vt:lpstr>ValueReporting Leveraging XBRL taxonomies</vt:lpstr>
      <vt:lpstr>Multidimensional Reporting Taxonomies</vt:lpstr>
      <vt:lpstr>Multidimensional Reporting Taxonomies</vt:lpstr>
      <vt:lpstr>Multidimensional Reporting Taxonomies</vt:lpstr>
      <vt:lpstr>Sample Fact and Context (dimension member in a segment, not tuple)</vt:lpstr>
      <vt:lpstr>Sample Fact and Context (segmental and geographic dimensions)</vt:lpstr>
      <vt:lpstr>Diapositiva 40</vt:lpstr>
      <vt:lpstr>Taxonomies in Play </vt:lpstr>
      <vt:lpstr>Diapositiva 42</vt:lpstr>
      <vt:lpstr>Diapositiva 43</vt:lpstr>
      <vt:lpstr>Microsoft 2Q FY05 Financials</vt:lpstr>
      <vt:lpstr>Topics</vt:lpstr>
      <vt:lpstr>Information Value and Cost</vt:lpstr>
      <vt:lpstr>Benefits of XBRL for Preparers</vt:lpstr>
      <vt:lpstr>Benefits of XBRL for Consumers</vt:lpstr>
      <vt:lpstr>Diapositiva 49</vt:lpstr>
      <vt:lpstr>Diapositiva 50</vt:lpstr>
      <vt:lpstr> </vt:lpstr>
      <vt:lpstr>Consolidated Profit and Loss Account  for the year ended September 30, 2001</vt:lpstr>
      <vt:lpstr>Topics</vt:lpstr>
      <vt:lpstr>XBRL in a large enterprise </vt:lpstr>
      <vt:lpstr>XBRL in a large enterprise </vt:lpstr>
      <vt:lpstr>Topics</vt:lpstr>
      <vt:lpstr>Diapositiva 57</vt:lpstr>
      <vt:lpstr>Diapositiva 58</vt:lpstr>
      <vt:lpstr>Diapositiva 59</vt:lpstr>
      <vt:lpstr>Diapositiva 60</vt:lpstr>
      <vt:lpstr>Home Worksheet</vt:lpstr>
      <vt:lpstr>Web Service Data</vt:lpstr>
      <vt:lpstr>Local/Web Service Data</vt:lpstr>
      <vt:lpstr>Manage Columns</vt:lpstr>
      <vt:lpstr>Charts/Graphs</vt:lpstr>
      <vt:lpstr>Financial Comparison</vt:lpstr>
      <vt:lpstr>Ratios</vt:lpstr>
      <vt:lpstr>MetaPraxis’ Empower 2000</vt:lpstr>
      <vt:lpstr>MetaPraxis’ EmPower 2000 Variance Analysis</vt:lpstr>
      <vt:lpstr>MetaPraxis’ EmPower 2000 Profit Bridge</vt:lpstr>
      <vt:lpstr>MetaPraxis’ EmPower 2000 Profit driver analysis</vt:lpstr>
      <vt:lpstr>Topics</vt:lpstr>
      <vt:lpstr>E-filing cost reduction at the US FFIEC</vt:lpstr>
      <vt:lpstr>Typical XBRL Regulator Use</vt:lpstr>
      <vt:lpstr>From http://www.fsa.uk.gov/regulatory_reporting </vt:lpstr>
      <vt:lpstr>From http://www.fbe.be/pdf/postFSAPfinal.pdf </vt:lpstr>
      <vt:lpstr>Extensible Business Reporting Language (XBRL) Update</vt:lpstr>
    </vt:vector>
  </TitlesOfParts>
  <Company>Standard Advantage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Walter Hamscher</dc:creator>
  <cp:lastModifiedBy>infboi</cp:lastModifiedBy>
  <cp:revision>18</cp:revision>
  <cp:lastPrinted>2000-08-01T20:59:04Z</cp:lastPrinted>
  <dcterms:created xsi:type="dcterms:W3CDTF">2005-02-07T09:03:47Z</dcterms:created>
  <dcterms:modified xsi:type="dcterms:W3CDTF">2011-12-09T09:34:43Z</dcterms:modified>
</cp:coreProperties>
</file>