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5"/>
  </p:notesMasterIdLst>
  <p:sldIdLst>
    <p:sldId id="257" r:id="rId2"/>
    <p:sldId id="258" r:id="rId3"/>
    <p:sldId id="303" r:id="rId4"/>
    <p:sldId id="314" r:id="rId5"/>
    <p:sldId id="308" r:id="rId6"/>
    <p:sldId id="309" r:id="rId7"/>
    <p:sldId id="310" r:id="rId8"/>
    <p:sldId id="311" r:id="rId9"/>
    <p:sldId id="279" r:id="rId10"/>
    <p:sldId id="285" r:id="rId11"/>
    <p:sldId id="287" r:id="rId12"/>
    <p:sldId id="286" r:id="rId13"/>
    <p:sldId id="288" r:id="rId14"/>
    <p:sldId id="294" r:id="rId15"/>
    <p:sldId id="295" r:id="rId16"/>
    <p:sldId id="296" r:id="rId17"/>
    <p:sldId id="312" r:id="rId18"/>
    <p:sldId id="313" r:id="rId19"/>
    <p:sldId id="299" r:id="rId20"/>
    <p:sldId id="316" r:id="rId21"/>
    <p:sldId id="315" r:id="rId22"/>
    <p:sldId id="317" r:id="rId23"/>
    <p:sldId id="304" r:id="rId2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64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8249" autoAdjust="0"/>
  </p:normalViewPr>
  <p:slideViewPr>
    <p:cSldViewPr>
      <p:cViewPr>
        <p:scale>
          <a:sx n="66" d="100"/>
          <a:sy n="66" d="100"/>
        </p:scale>
        <p:origin x="-64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184" y="-114"/>
      </p:cViewPr>
      <p:guideLst>
        <p:guide orient="horz" pos="3223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CDPROJECTDATA2\Users\Esra%20Suel\Content.Outlook\UURU5I0A\G500%20Fig%201%20%20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CDPROJECTDATA2\Users\Esra%20Suel\Content.Outlook\UURU5I0A\overall%20response%20rates%20trend%202011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DE"/>
  <c:clrMapOvr bg1="lt1" tx1="dk1" bg2="lt2" tx2="dk2" accent1="accent1" accent2="accent2" accent3="accent3" accent4="accent4" accent5="accent5" accent6="accent6" hlink="hlink" folHlink="folHlink"/>
  <c:chart>
    <c:autoTitleDeleted val="1"/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6693754973195198E-2"/>
          <c:y val="5.7709119869335836E-2"/>
          <c:w val="0.78801147374001868"/>
          <c:h val="0.76155124991684919"/>
        </c:manualLayout>
      </c:layout>
      <c:bar3DChart>
        <c:barDir val="col"/>
        <c:grouping val="clustered"/>
        <c:ser>
          <c:idx val="0"/>
          <c:order val="0"/>
          <c:tx>
            <c:strRef>
              <c:f>'Fig 1 CDP Investor Sig &amp; AUM '!$J$9</c:f>
              <c:strCache>
                <c:ptCount val="1"/>
                <c:pt idx="0">
                  <c:v>Signatory Investors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numRef>
              <c:f>'Fig 1 CDP Investor Sig &amp; AUM '!$A$2:$A$11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'Fig 1 CDP Investor Sig &amp; AUM '!$B$2:$B$11</c:f>
              <c:numCache>
                <c:formatCode>General</c:formatCode>
                <c:ptCount val="10"/>
                <c:pt idx="0">
                  <c:v>35</c:v>
                </c:pt>
                <c:pt idx="1">
                  <c:v>95</c:v>
                </c:pt>
                <c:pt idx="2">
                  <c:v>155</c:v>
                </c:pt>
                <c:pt idx="3">
                  <c:v>225</c:v>
                </c:pt>
                <c:pt idx="4">
                  <c:v>315</c:v>
                </c:pt>
                <c:pt idx="5">
                  <c:v>385</c:v>
                </c:pt>
                <c:pt idx="6">
                  <c:v>475</c:v>
                </c:pt>
                <c:pt idx="7">
                  <c:v>534</c:v>
                </c:pt>
                <c:pt idx="8">
                  <c:v>551</c:v>
                </c:pt>
                <c:pt idx="9">
                  <c:v>655</c:v>
                </c:pt>
              </c:numCache>
            </c:numRef>
          </c:val>
        </c:ser>
        <c:ser>
          <c:idx val="1"/>
          <c:order val="1"/>
          <c:tx>
            <c:strRef>
              <c:f>'Fig 1 CDP Investor Sig &amp; AUM '!$M$9</c:f>
              <c:strCache>
                <c:ptCount val="1"/>
                <c:pt idx="0">
                  <c:v>Assets ($ Trillion)</c:v>
                </c:pt>
              </c:strCache>
            </c:strRef>
          </c:tx>
          <c:spPr>
            <a:solidFill>
              <a:srgbClr val="00206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de-DE"/>
              </a:p>
            </c:txPr>
            <c:showVal val="1"/>
          </c:dLbls>
          <c:cat>
            <c:numRef>
              <c:f>'Fig 1 CDP Investor Sig &amp; AUM '!$A$2:$A$11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'Fig 1 CDP Investor Sig &amp; AUM '!$C$2:$C$11</c:f>
              <c:numCache>
                <c:formatCode>General</c:formatCode>
                <c:ptCount val="10"/>
                <c:pt idx="0">
                  <c:v>4.5</c:v>
                </c:pt>
                <c:pt idx="1">
                  <c:v>10</c:v>
                </c:pt>
                <c:pt idx="2">
                  <c:v>21</c:v>
                </c:pt>
                <c:pt idx="3">
                  <c:v>31</c:v>
                </c:pt>
                <c:pt idx="4">
                  <c:v>41</c:v>
                </c:pt>
                <c:pt idx="5">
                  <c:v>57</c:v>
                </c:pt>
                <c:pt idx="6">
                  <c:v>55</c:v>
                </c:pt>
                <c:pt idx="7">
                  <c:v>64</c:v>
                </c:pt>
                <c:pt idx="8">
                  <c:v>71</c:v>
                </c:pt>
                <c:pt idx="9">
                  <c:v>78</c:v>
                </c:pt>
              </c:numCache>
            </c:numRef>
          </c:val>
        </c:ser>
        <c:shape val="box"/>
        <c:axId val="80856192"/>
        <c:axId val="80857728"/>
        <c:axId val="0"/>
      </c:bar3DChart>
      <c:catAx>
        <c:axId val="80856192"/>
        <c:scaling>
          <c:orientation val="minMax"/>
        </c:scaling>
        <c:axPos val="b"/>
        <c:numFmt formatCode="General" sourceLinked="1"/>
        <c:majorTickMark val="none"/>
        <c:tickLblPos val="low"/>
        <c:crossAx val="80857728"/>
        <c:crosses val="autoZero"/>
        <c:auto val="1"/>
        <c:lblAlgn val="ctr"/>
        <c:lblOffset val="100"/>
        <c:tickLblSkip val="1"/>
      </c:catAx>
      <c:valAx>
        <c:axId val="80857728"/>
        <c:scaling>
          <c:orientation val="minMax"/>
          <c:max val="700"/>
        </c:scaling>
        <c:axPos val="l"/>
        <c:majorGridlines/>
        <c:numFmt formatCode="General" sourceLinked="1"/>
        <c:tickLblPos val="nextTo"/>
        <c:crossAx val="808561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7143652625571568"/>
          <c:y val="0.88090051541634662"/>
          <c:w val="0.48647050971907196"/>
          <c:h val="9.9064425860160621E-2"/>
        </c:manualLayout>
      </c:layout>
    </c:legend>
    <c:plotVisOnly val="1"/>
    <c:dispBlanksAs val="gap"/>
  </c:chart>
  <c:txPr>
    <a:bodyPr/>
    <a:lstStyle/>
    <a:p>
      <a:pPr>
        <a:defRPr lang="en-US"/>
      </a:pPr>
      <a:endParaRPr lang="de-DE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DE"/>
  <c:style val="3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DC5"/>
            </a:solidFill>
          </c:spPr>
          <c:dLbls>
            <c:dLbl>
              <c:idx val="0"/>
              <c:layout>
                <c:manualLayout>
                  <c:x val="1.6666666666666746E-2"/>
                  <c:y val="-2.7777777777778206E-2"/>
                </c:manualLayout>
              </c:layout>
              <c:showVal val="1"/>
            </c:dLbl>
            <c:dLbl>
              <c:idx val="1"/>
              <c:layout>
                <c:manualLayout>
                  <c:x val="1.4449661682197983E-2"/>
                  <c:y val="-3.142189484378969E-2"/>
                </c:manualLayout>
              </c:layout>
              <c:showVal val="1"/>
            </c:dLbl>
            <c:dLbl>
              <c:idx val="2"/>
              <c:layout>
                <c:manualLayout>
                  <c:x val="8.3334537311277185E-3"/>
                  <c:y val="-3.5394124121581584E-2"/>
                </c:manualLayout>
              </c:layout>
              <c:showVal val="1"/>
            </c:dLbl>
            <c:dLbl>
              <c:idx val="3"/>
              <c:layout>
                <c:manualLayout>
                  <c:x val="1.3888888888889055E-2"/>
                  <c:y val="-1.3888888888889055E-2"/>
                </c:manualLayout>
              </c:layout>
              <c:showVal val="1"/>
            </c:dLbl>
            <c:dLbl>
              <c:idx val="4"/>
              <c:layout>
                <c:manualLayout>
                  <c:x val="8.3333333333333558E-3"/>
                  <c:y val="-1.3888888888889055E-2"/>
                </c:manualLayout>
              </c:layout>
              <c:showVal val="1"/>
            </c:dLbl>
            <c:dLbl>
              <c:idx val="5"/>
              <c:layout>
                <c:manualLayout>
                  <c:x val="1.1111111111111157E-2"/>
                  <c:y val="-2.7777777777778283E-2"/>
                </c:manualLayout>
              </c:layout>
              <c:showVal val="1"/>
            </c:dLbl>
            <c:dLbl>
              <c:idx val="6"/>
              <c:layout>
                <c:manualLayout>
                  <c:x val="1.6666666666666746E-2"/>
                  <c:y val="-2.7777777777778283E-2"/>
                </c:manualLayout>
              </c:layout>
              <c:showVal val="1"/>
            </c:dLbl>
            <c:dLbl>
              <c:idx val="7"/>
              <c:layout>
                <c:manualLayout>
                  <c:x val="8.3333333333334546E-3"/>
                  <c:y val="-2.7777777777778283E-2"/>
                </c:manualLayout>
              </c:layout>
              <c:showVal val="1"/>
            </c:dLbl>
            <c:dLbl>
              <c:idx val="8"/>
              <c:layout>
                <c:manualLayout>
                  <c:x val="8.3333333333333558E-3"/>
                  <c:y val="-1.8518518518518635E-2"/>
                </c:manualLayout>
              </c:layout>
              <c:showVal val="1"/>
            </c:dLbl>
            <c:numFmt formatCode="General" sourceLinked="0"/>
            <c:txPr>
              <a:bodyPr rot="0" vert="horz"/>
              <a:lstStyle/>
              <a:p>
                <a:pPr>
                  <a:defRPr/>
                </a:pPr>
                <a:endParaRPr lang="de-DE"/>
              </a:p>
            </c:txPr>
            <c:showVal val="1"/>
          </c:dLbls>
          <c:cat>
            <c:numRef>
              <c:f>Sheet1!$A$4:$A$12</c:f>
              <c:numCache>
                <c:formatCode>General</c:formatCode>
                <c:ptCount val="9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</c:numCache>
            </c:numRef>
          </c:cat>
          <c:val>
            <c:numRef>
              <c:f>Sheet1!$B$4:$B$12</c:f>
              <c:numCache>
                <c:formatCode>General</c:formatCode>
                <c:ptCount val="9"/>
                <c:pt idx="0">
                  <c:v>235</c:v>
                </c:pt>
                <c:pt idx="1">
                  <c:v>295</c:v>
                </c:pt>
                <c:pt idx="2">
                  <c:v>355</c:v>
                </c:pt>
                <c:pt idx="3">
                  <c:v>922</c:v>
                </c:pt>
                <c:pt idx="4">
                  <c:v>1449</c:v>
                </c:pt>
                <c:pt idx="5">
                  <c:v>2204</c:v>
                </c:pt>
                <c:pt idx="6">
                  <c:v>2456</c:v>
                </c:pt>
                <c:pt idx="7">
                  <c:v>3050</c:v>
                </c:pt>
                <c:pt idx="8">
                  <c:v>3715</c:v>
                </c:pt>
              </c:numCache>
            </c:numRef>
          </c:val>
          <c:shape val="cylinder"/>
        </c:ser>
        <c:gapWidth val="43"/>
        <c:gapDepth val="0"/>
        <c:shape val="box"/>
        <c:axId val="82021376"/>
        <c:axId val="54575872"/>
        <c:axId val="0"/>
      </c:bar3DChart>
      <c:catAx>
        <c:axId val="82021376"/>
        <c:scaling>
          <c:orientation val="minMax"/>
        </c:scaling>
        <c:axPos val="b"/>
        <c:numFmt formatCode="General" sourceLinked="1"/>
        <c:tickLblPos val="nextTo"/>
        <c:crossAx val="54575872"/>
        <c:crosses val="autoZero"/>
        <c:auto val="1"/>
        <c:lblAlgn val="ctr"/>
        <c:lblOffset val="100"/>
      </c:catAx>
      <c:valAx>
        <c:axId val="54575872"/>
        <c:scaling>
          <c:orientation val="minMax"/>
        </c:scaling>
        <c:delete val="1"/>
        <c:axPos val="l"/>
        <c:numFmt formatCode="General" sourceLinked="1"/>
        <c:tickLblPos val="none"/>
        <c:crossAx val="82021376"/>
        <c:crosses val="autoZero"/>
        <c:crossBetween val="between"/>
      </c:valAx>
    </c:plotArea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86022D5-DDDD-41B5-9EC7-C54AECF8C068}" type="datetimeFigureOut">
              <a:rPr lang="en-GB" smtClean="0"/>
              <a:pPr/>
              <a:t>12/12/2012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78BA7BE-1E20-4A82-948D-9971D1CD666F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5095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6744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21670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691488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50943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963930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1802C3-B413-4665-8321-A81E5CB45982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11346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Carbon Disclosure Project is an investor led, voluntary, initiative requesting disclosure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Climate Change information since 2002 to the worlds largest corporations by market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cap.</a:t>
            </a:r>
          </a:p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mission is to accelerate solutions to climate change and water management by putting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relevant information at the heart of business, policy and investment decisions.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3 simple words – STOP CLIMATE CHANGE</a:t>
            </a:r>
            <a:endParaRPr lang="en-GB" dirty="0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3427B9-9F0B-4522-AEA8-EB4A299C025F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Besides the investor programme, we also have a supply chain programme, a water investor programme and a cities programme. In the supply chain company, client companies request information about strategy, risks and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opps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GHG emissions to their suppliers, as well as some supplier specific information on GHG data.</a:t>
            </a:r>
          </a:p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streamline the request and with this, are able to lower the reporting burden of companies – a big concern that is always present. We support companies in their disclosure through a variety of tools – guidance, workshops, webinars, helpdesk, etc. These are reflected in the number of companies reporting to the CDP has been increasing constantly through the years – even though through the years the reporting has become more complex.</a:t>
            </a:r>
          </a:p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disclosing mechanism that CDP has set voluntary is the main source of data in the world</a:t>
            </a:r>
            <a:endParaRPr lang="en-GB" dirty="0" smtClean="0"/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corporate strategies on climate change, risks and opportunities and GHG emissions.</a:t>
            </a:r>
          </a:p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words of Christiana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Figueres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executive secretary of the UN Framework convention on Climate Change -  we are the X-ray of business, that allows to see what is happening inside the patient!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3427B9-9F0B-4522-AEA8-EB4A299C025F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 another dimension of our activity, is to drive the climate change disclosure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forward.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is why CDP is providing the secretariat of the Climate Disclosure Standards Board and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 been one of the founding organizations of CDSB.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Let me tell you more about CDSB: it is a consortium of business and environmental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organizations integrating key stakeholders in this field: main accounting firms; professional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accounting organizations; main GHG emissions accounting players; academia; companies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industry representatives.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aims to be for Climate Change, what IASB is for financial accounting.</a:t>
            </a:r>
          </a:p>
          <a:p>
            <a:r>
              <a:rPr lang="en-GB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Mission: to promote and advance standardized disclosure of climate change‐related</a:t>
            </a:r>
          </a:p>
          <a:p>
            <a:r>
              <a:rPr lang="en-GB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in mainstream reports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we do it? through the development of a reporting framework designed to integrate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climate change into mainstream filings.</a:t>
            </a:r>
            <a:endParaRPr lang="en-GB" dirty="0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ABE2A7-20CD-46F4-BFA8-B39C8EBA5B93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  <a:normAutofit fontScale="55000" lnSpcReduction="20000"/>
          </a:bodyPr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Climate change disclosure –why does it exists and does it matter?</a:t>
            </a:r>
          </a:p>
          <a:p>
            <a:endParaRPr lang="en-GB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case for climate change disclosure is clear: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Assessment and transparency of risks is the backbone of the stability of financial (and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economic) system.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Climate change risk can and will affect companies on an individual basis and will affect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them differently depending on their business models and strategies; it will affect in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 ways and in different degrees;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But even more important, failure to assess it across the board will create a systemic risk</a:t>
            </a:r>
          </a:p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the global financial &amp; economic system – DOES THIS SOUND FAMILIAR?</a:t>
            </a:r>
            <a:endParaRPr lang="en-GB" sz="1900" dirty="0">
              <a:ea typeface="Cambria" pitchFamily="18" charset="0"/>
              <a:cs typeface="Cambria" pitchFamily="18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1341A1-82DB-469C-892A-08E4F15D4269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27805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BA7BE-1E20-4A82-948D-9971D1CD666F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941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504" y="1268760"/>
            <a:ext cx="8913400" cy="3024336"/>
          </a:xfrm>
          <a:prstGeom prst="rect">
            <a:avLst/>
          </a:prstGeom>
        </p:spPr>
      </p:pic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854248" y="4531399"/>
            <a:ext cx="5194920" cy="85010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40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en-GB" sz="2400" b="1" dirty="0" smtClean="0">
                <a:solidFill>
                  <a:schemeClr val="bg1"/>
                </a:solidFill>
              </a:rPr>
              <a:t>Climate Discloser Standards Board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 userDrawn="1"/>
        </p:nvSpPr>
        <p:spPr bwMode="gray">
          <a:xfrm>
            <a:off x="179513" y="4509120"/>
            <a:ext cx="89644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400" dirty="0" smtClean="0">
                <a:solidFill>
                  <a:srgbClr val="000000"/>
                </a:solidFill>
                <a:latin typeface="+mj-lt"/>
              </a:rPr>
              <a:t>The views expressed in this presentation are those of the presenter</a:t>
            </a:r>
          </a:p>
        </p:txBody>
      </p:sp>
      <p:sp>
        <p:nvSpPr>
          <p:cNvPr id="17" name="Rectangle 2"/>
          <p:cNvSpPr>
            <a:spLocks noChangeArrowheads="1"/>
          </p:cNvSpPr>
          <p:nvPr userDrawn="1"/>
        </p:nvSpPr>
        <p:spPr bwMode="auto">
          <a:xfrm>
            <a:off x="971601" y="1927718"/>
            <a:ext cx="7920880" cy="1573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 algn="r">
              <a:lnSpc>
                <a:spcPct val="90000"/>
              </a:lnSpc>
            </a:pPr>
            <a:r>
              <a:rPr lang="en-GB" sz="3200" b="1" dirty="0">
                <a:solidFill>
                  <a:schemeClr val="bg1"/>
                </a:solidFill>
              </a:rPr>
              <a:t>Climate </a:t>
            </a:r>
            <a:r>
              <a:rPr lang="en-GB" sz="3200" b="1" dirty="0" smtClean="0">
                <a:solidFill>
                  <a:schemeClr val="bg1"/>
                </a:solidFill>
              </a:rPr>
              <a:t>Change Reporting Taxonomy</a:t>
            </a:r>
          </a:p>
          <a:p>
            <a:pPr algn="r">
              <a:lnSpc>
                <a:spcPct val="90000"/>
              </a:lnSpc>
            </a:pPr>
            <a:endParaRPr lang="en-GB" sz="2000" dirty="0" smtClean="0">
              <a:solidFill>
                <a:schemeClr val="bg1"/>
              </a:solidFill>
            </a:endParaRPr>
          </a:p>
          <a:p>
            <a:pPr algn="r">
              <a:lnSpc>
                <a:spcPct val="90000"/>
              </a:lnSpc>
            </a:pPr>
            <a:endParaRPr lang="en-GB" sz="2000" dirty="0" smtClean="0">
              <a:solidFill>
                <a:schemeClr val="bg1"/>
              </a:solidFill>
            </a:endParaRPr>
          </a:p>
          <a:p>
            <a:pPr algn="r">
              <a:lnSpc>
                <a:spcPct val="90000"/>
              </a:lnSpc>
            </a:pPr>
            <a:r>
              <a:rPr lang="en-GB" sz="2000" dirty="0" smtClean="0">
                <a:solidFill>
                  <a:schemeClr val="bg1"/>
                </a:solidFill>
              </a:rPr>
              <a:t>XBRL</a:t>
            </a:r>
            <a:r>
              <a:rPr lang="en-GB" sz="2000" baseline="0" dirty="0" smtClean="0">
                <a:solidFill>
                  <a:schemeClr val="bg1"/>
                </a:solidFill>
              </a:rPr>
              <a:t> Europe</a:t>
            </a:r>
          </a:p>
          <a:p>
            <a:pPr algn="r">
              <a:lnSpc>
                <a:spcPct val="90000"/>
              </a:lnSpc>
            </a:pPr>
            <a:r>
              <a:rPr lang="en-GB" sz="2000" baseline="0" dirty="0" smtClean="0">
                <a:solidFill>
                  <a:schemeClr val="bg1"/>
                </a:solidFill>
              </a:rPr>
              <a:t>12/13 December 2012</a:t>
            </a:r>
          </a:p>
          <a:p>
            <a:pPr algn="r">
              <a:lnSpc>
                <a:spcPct val="90000"/>
              </a:lnSpc>
            </a:pPr>
            <a:r>
              <a:rPr lang="en-GB" sz="2000" baseline="0" dirty="0" smtClean="0">
                <a:solidFill>
                  <a:schemeClr val="bg1"/>
                </a:solidFill>
              </a:rPr>
              <a:t>Frankfurt, Germany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598640" y="3645024"/>
            <a:ext cx="2302669" cy="553549"/>
          </a:xfrm>
          <a:noFill/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eaLnBrk="1" hangingPunct="1"/>
            <a:r>
              <a:rPr lang="en-GB" sz="1800" dirty="0" smtClean="0"/>
              <a:t>Pedro Faria</a:t>
            </a:r>
            <a:endParaRPr lang="en-US" sz="1800" dirty="0" smtClean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116632"/>
            <a:ext cx="9020904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91532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81328"/>
            <a:ext cx="6959116" cy="34014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237312"/>
            <a:ext cx="504056" cy="620688"/>
          </a:xfrm>
          <a:prstGeom prst="rect">
            <a:avLst/>
          </a:prstGeom>
        </p:spPr>
        <p:txBody>
          <a:bodyPr/>
          <a:lstStyle/>
          <a:p>
            <a:fld id="{DE52F6F5-AA10-4506-A0A4-8B880F229C2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76187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81328"/>
            <a:ext cx="6959116" cy="34014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237312"/>
            <a:ext cx="504056" cy="620688"/>
          </a:xfrm>
          <a:prstGeom prst="rect">
            <a:avLst/>
          </a:prstGeom>
        </p:spPr>
        <p:txBody>
          <a:bodyPr/>
          <a:lstStyle/>
          <a:p>
            <a:fld id="{DE52F6F5-AA10-4506-A0A4-8B880F229C2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75618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8000" y="6165304"/>
            <a:ext cx="504056" cy="692696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>
                <a:ln>
                  <a:noFill/>
                </a:ln>
                <a:solidFill>
                  <a:schemeClr val="accent1"/>
                </a:solidFill>
              </a:defRPr>
            </a:lvl1pPr>
          </a:lstStyle>
          <a:p>
            <a:fld id="{DE52F6F5-AA10-4506-A0A4-8B880F229C2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98624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8000" y="6165304"/>
            <a:ext cx="504056" cy="692696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>
                <a:ln>
                  <a:noFill/>
                </a:ln>
                <a:solidFill>
                  <a:schemeClr val="accent1"/>
                </a:solidFill>
              </a:defRPr>
            </a:lvl1pPr>
          </a:lstStyle>
          <a:p>
            <a:fld id="{DE52F6F5-AA10-4506-A0A4-8B880F229C2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833827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8000" y="6165304"/>
            <a:ext cx="504056" cy="692696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>
                <a:ln>
                  <a:noFill/>
                </a:ln>
                <a:solidFill>
                  <a:schemeClr val="accent1"/>
                </a:solidFill>
              </a:defRPr>
            </a:lvl1pPr>
          </a:lstStyle>
          <a:p>
            <a:fld id="{DE52F6F5-AA10-4506-A0A4-8B880F229C2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28590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8000" y="6165304"/>
            <a:ext cx="504056" cy="692696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>
                <a:ln>
                  <a:noFill/>
                </a:ln>
                <a:solidFill>
                  <a:schemeClr val="accent1"/>
                </a:solidFill>
              </a:defRPr>
            </a:lvl1pPr>
          </a:lstStyle>
          <a:p>
            <a:fld id="{DE52F6F5-AA10-4506-A0A4-8B880F229C2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51293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8000" y="6165304"/>
            <a:ext cx="504056" cy="692696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>
                <a:ln>
                  <a:noFill/>
                </a:ln>
                <a:solidFill>
                  <a:schemeClr val="accent1"/>
                </a:solidFill>
              </a:defRPr>
            </a:lvl1pPr>
          </a:lstStyle>
          <a:p>
            <a:fld id="{DE52F6F5-AA10-4506-A0A4-8B880F229C2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44114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65000"/>
                  <a:lumOff val="35000"/>
                </a:schemeClr>
              </a:buClr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51520" y="182563"/>
            <a:ext cx="73374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8000" y="6165304"/>
            <a:ext cx="504056" cy="692696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fld id="{DE52F6F5-AA10-4506-A0A4-8B880F229C2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99639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8000" y="6165304"/>
            <a:ext cx="504056" cy="692696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fld id="{DE52F6F5-AA10-4506-A0A4-8B880F229C2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87287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49516" y="49411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237312"/>
            <a:ext cx="504056" cy="620688"/>
          </a:xfrm>
          <a:prstGeom prst="rect">
            <a:avLst/>
          </a:prstGeom>
        </p:spPr>
        <p:txBody>
          <a:bodyPr/>
          <a:lstStyle/>
          <a:p>
            <a:fld id="{DE52F6F5-AA10-4506-A0A4-8B880F229C2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4552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49516" y="49411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381328"/>
            <a:ext cx="6959116" cy="34014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237312"/>
            <a:ext cx="504056" cy="620688"/>
          </a:xfrm>
          <a:prstGeom prst="rect">
            <a:avLst/>
          </a:prstGeom>
        </p:spPr>
        <p:txBody>
          <a:bodyPr/>
          <a:lstStyle/>
          <a:p>
            <a:fld id="{DE52F6F5-AA10-4506-A0A4-8B880F229C2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1765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49516" y="49411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81328"/>
            <a:ext cx="6959116" cy="34014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237312"/>
            <a:ext cx="504056" cy="620688"/>
          </a:xfrm>
          <a:prstGeom prst="rect">
            <a:avLst/>
          </a:prstGeom>
        </p:spPr>
        <p:txBody>
          <a:bodyPr/>
          <a:lstStyle/>
          <a:p>
            <a:fld id="{DE52F6F5-AA10-4506-A0A4-8B880F229C2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23643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81328"/>
            <a:ext cx="6959116" cy="34014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237312"/>
            <a:ext cx="504056" cy="620688"/>
          </a:xfrm>
          <a:prstGeom prst="rect">
            <a:avLst/>
          </a:prstGeom>
        </p:spPr>
        <p:txBody>
          <a:bodyPr/>
          <a:lstStyle/>
          <a:p>
            <a:fld id="{DE52F6F5-AA10-4506-A0A4-8B880F229C2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20296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81328"/>
            <a:ext cx="6959116" cy="34014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237312"/>
            <a:ext cx="504056" cy="620688"/>
          </a:xfrm>
          <a:prstGeom prst="rect">
            <a:avLst/>
          </a:prstGeom>
        </p:spPr>
        <p:txBody>
          <a:bodyPr/>
          <a:lstStyle/>
          <a:p>
            <a:fld id="{DE52F6F5-AA10-4506-A0A4-8B880F229C2E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0140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49516" y="49411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81328"/>
            <a:ext cx="6959116" cy="340147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356350"/>
            <a:ext cx="442392" cy="501650"/>
          </a:xfrm>
          <a:prstGeom prst="rect">
            <a:avLst/>
          </a:prstGeom>
        </p:spPr>
        <p:txBody>
          <a:bodyPr/>
          <a:lstStyle/>
          <a:p>
            <a:fld id="{DE52F6F5-AA10-4506-A0A4-8B880F229C2E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8162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Line 12"/>
          <p:cNvSpPr>
            <a:spLocks noChangeShapeType="1"/>
          </p:cNvSpPr>
          <p:nvPr userDrawn="1"/>
        </p:nvSpPr>
        <p:spPr bwMode="gray">
          <a:xfrm>
            <a:off x="288031" y="1124744"/>
            <a:ext cx="8676457" cy="0"/>
          </a:xfrm>
          <a:prstGeom prst="line">
            <a:avLst/>
          </a:prstGeom>
          <a:noFill/>
          <a:ln w="12700">
            <a:solidFill>
              <a:schemeClr val="accent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323528" y="188566"/>
            <a:ext cx="697738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8000" y="6165304"/>
            <a:ext cx="504056" cy="692696"/>
          </a:xfrm>
          <a:prstGeom prst="rect">
            <a:avLst/>
          </a:prstGeom>
          <a:noFill/>
        </p:spPr>
        <p:txBody>
          <a:bodyPr anchor="ctr" anchorCtr="0"/>
          <a:lstStyle>
            <a:lvl1pPr algn="ctr">
              <a:defRPr>
                <a:ln>
                  <a:noFill/>
                </a:ln>
                <a:solidFill>
                  <a:schemeClr val="accent1"/>
                </a:solidFill>
              </a:defRPr>
            </a:lvl1pPr>
          </a:lstStyle>
          <a:p>
            <a:fld id="{DE52F6F5-AA10-4506-A0A4-8B880F229C2E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1" name="Picture 10" descr="Fujitsu.bmp"/>
          <p:cNvPicPr>
            <a:picLocks noChangeAspect="1"/>
          </p:cNvPicPr>
          <p:nvPr userDrawn="1"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32040" y="6037797"/>
            <a:ext cx="1368152" cy="847587"/>
          </a:xfrm>
          <a:prstGeom prst="rect">
            <a:avLst/>
          </a:prstGeom>
        </p:spPr>
      </p:pic>
      <p:pic>
        <p:nvPicPr>
          <p:cNvPr id="18" name="Picture 17" descr="CDP_logo_small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35496" y="6293813"/>
            <a:ext cx="3528392" cy="375547"/>
          </a:xfrm>
          <a:prstGeom prst="rect">
            <a:avLst/>
          </a:prstGeom>
        </p:spPr>
      </p:pic>
      <p:pic>
        <p:nvPicPr>
          <p:cNvPr id="19" name="Picture 18" descr="CDSB.gif"/>
          <p:cNvPicPr>
            <a:picLocks noChangeAspect="1"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3563888" y="6309320"/>
            <a:ext cx="1440160" cy="384043"/>
          </a:xfrm>
          <a:prstGeom prst="rect">
            <a:avLst/>
          </a:prstGeom>
        </p:spPr>
      </p:pic>
      <p:pic>
        <p:nvPicPr>
          <p:cNvPr id="20" name="Picture 19" descr="XBRL international.JPG"/>
          <p:cNvPicPr>
            <a:picLocks noChangeAspect="1"/>
          </p:cNvPicPr>
          <p:nvPr userDrawn="1"/>
        </p:nvPicPr>
        <p:blipFill>
          <a:blip r:embed="rId21" cstate="print"/>
          <a:stretch>
            <a:fillRect/>
          </a:stretch>
        </p:blipFill>
        <p:spPr>
          <a:xfrm>
            <a:off x="6156176" y="6237029"/>
            <a:ext cx="1187624" cy="576347"/>
          </a:xfrm>
          <a:prstGeom prst="rect">
            <a:avLst/>
          </a:prstGeom>
        </p:spPr>
      </p:pic>
      <p:sp>
        <p:nvSpPr>
          <p:cNvPr id="21" name="TextBox 20"/>
          <p:cNvSpPr txBox="1"/>
          <p:nvPr userDrawn="1"/>
        </p:nvSpPr>
        <p:spPr>
          <a:xfrm>
            <a:off x="7236296" y="6279703"/>
            <a:ext cx="953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BRAG</a:t>
            </a:r>
            <a:endParaRPr lang="en-GB" sz="2400" b="1" dirty="0"/>
          </a:p>
        </p:txBody>
      </p:sp>
    </p:spTree>
    <p:extLst>
      <p:ext uri="{BB962C8B-B14F-4D97-AF65-F5344CB8AC3E}">
        <p14:creationId xmlns="" xmlns:p14="http://schemas.microsoft.com/office/powerpoint/2010/main" val="91529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GB" sz="4000" b="1" kern="1200" dirty="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sz="4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–"/>
        <a:defRPr sz="4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sz="3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–"/>
        <a:defRPr sz="32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»"/>
        <a:defRPr sz="32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12.gif"/><Relationship Id="rId5" Type="http://schemas.openxmlformats.org/officeDocument/2006/relationships/image" Target="../media/image3.gif"/><Relationship Id="rId10" Type="http://schemas.openxmlformats.org/officeDocument/2006/relationships/image" Target="../media/image11.jpeg"/><Relationship Id="rId4" Type="http://schemas.openxmlformats.org/officeDocument/2006/relationships/image" Target="../media/image2.pn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png"/><Relationship Id="rId18" Type="http://schemas.openxmlformats.org/officeDocument/2006/relationships/image" Target="../media/image26.jpeg"/><Relationship Id="rId3" Type="http://schemas.openxmlformats.org/officeDocument/2006/relationships/image" Target="../media/image14.png"/><Relationship Id="rId7" Type="http://schemas.openxmlformats.org/officeDocument/2006/relationships/image" Target="../media/image8.jpeg"/><Relationship Id="rId12" Type="http://schemas.openxmlformats.org/officeDocument/2006/relationships/image" Target="../media/image20.jpeg"/><Relationship Id="rId17" Type="http://schemas.openxmlformats.org/officeDocument/2006/relationships/image" Target="../media/image25.jpe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5.jpeg"/><Relationship Id="rId11" Type="http://schemas.openxmlformats.org/officeDocument/2006/relationships/image" Target="../media/image19.jpeg"/><Relationship Id="rId5" Type="http://schemas.openxmlformats.org/officeDocument/2006/relationships/image" Target="../media/image11.jpeg"/><Relationship Id="rId15" Type="http://schemas.openxmlformats.org/officeDocument/2006/relationships/image" Target="../media/image23.jpeg"/><Relationship Id="rId10" Type="http://schemas.openxmlformats.org/officeDocument/2006/relationships/image" Target="../media/image18.jpeg"/><Relationship Id="rId19" Type="http://schemas.openxmlformats.org/officeDocument/2006/relationships/image" Target="../media/image9.jpeg"/><Relationship Id="rId4" Type="http://schemas.openxmlformats.org/officeDocument/2006/relationships/image" Target="../media/image10.jpeg"/><Relationship Id="rId9" Type="http://schemas.openxmlformats.org/officeDocument/2006/relationships/image" Target="../media/image17.png"/><Relationship Id="rId1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67400"/>
            <a:ext cx="8229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219200" y="6234113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Winner of the 2012 </a:t>
            </a:r>
            <a:r>
              <a:rPr lang="en-GB" dirty="0" err="1"/>
              <a:t>Zayed</a:t>
            </a:r>
            <a:r>
              <a:rPr lang="en-GB" dirty="0"/>
              <a:t> Future Energy Prize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686425"/>
            <a:ext cx="4610100" cy="485775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562600"/>
            <a:ext cx="9048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85271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Input:</a:t>
            </a:r>
          </a:p>
          <a:p>
            <a:pPr lvl="1"/>
            <a:r>
              <a:rPr lang="en-GB" dirty="0" smtClean="0"/>
              <a:t> capture all climate related “high-level” concepts</a:t>
            </a:r>
          </a:p>
          <a:p>
            <a:pPr lvl="1"/>
            <a:r>
              <a:rPr lang="en-GB" dirty="0" smtClean="0"/>
              <a:t>document all concepts </a:t>
            </a:r>
          </a:p>
          <a:p>
            <a:pPr lvl="1"/>
            <a:r>
              <a:rPr lang="en-GB" dirty="0" smtClean="0"/>
              <a:t>allow linking to other taxonomies (namely financial)</a:t>
            </a:r>
          </a:p>
          <a:p>
            <a:pPr lvl="1"/>
            <a:r>
              <a:rPr lang="en-GB" dirty="0" smtClean="0"/>
              <a:t> be extensible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2563"/>
            <a:ext cx="7121401" cy="792162"/>
          </a:xfrm>
        </p:spPr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564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Usability:</a:t>
            </a:r>
          </a:p>
          <a:p>
            <a:pPr lvl="1"/>
            <a:r>
              <a:rPr lang="en-GB" dirty="0" smtClean="0"/>
              <a:t>languages: English, Japanese, Chinese, Spanish, Portuguese</a:t>
            </a:r>
          </a:p>
          <a:p>
            <a:pPr lvl="1"/>
            <a:r>
              <a:rPr lang="en-GB" dirty="0" smtClean="0"/>
              <a:t> allow for enumeration lists to be extended (LOV&amp;LOV+)</a:t>
            </a:r>
          </a:p>
          <a:p>
            <a:pPr lvl="1"/>
            <a:r>
              <a:rPr lang="en-GB" dirty="0" smtClean="0"/>
              <a:t> allow for “question pathways”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2563"/>
            <a:ext cx="7121401" cy="792162"/>
          </a:xfrm>
        </p:spPr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564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49309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Output:</a:t>
            </a:r>
          </a:p>
          <a:p>
            <a:pPr lvl="1"/>
            <a:r>
              <a:rPr lang="en-GB" dirty="0" smtClean="0"/>
              <a:t> validation rules</a:t>
            </a:r>
          </a:p>
          <a:p>
            <a:pPr lvl="1"/>
            <a:r>
              <a:rPr lang="en-GB" dirty="0" smtClean="0"/>
              <a:t> compatible with existent analytical solutions</a:t>
            </a:r>
          </a:p>
          <a:p>
            <a:pPr lvl="1"/>
            <a:r>
              <a:rPr lang="en-GB" dirty="0" smtClean="0"/>
              <a:t> transformable to and from current CDP XML format (transition period)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Currently documenting several use cases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2563"/>
            <a:ext cx="7121401" cy="792162"/>
          </a:xfrm>
        </p:spPr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564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44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(1) CDP +CDSB compliance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 CDP: 12 years; web form based collection system ; structured data;  detailed guidance; &gt; 4000 instances submitted</a:t>
            </a:r>
          </a:p>
          <a:p>
            <a:pPr lvl="1"/>
            <a:r>
              <a:rPr lang="en-GB" dirty="0" smtClean="0"/>
              <a:t>CCRF: 2 year; standard for integrating material climate change information into mainstream fillings; principles and criteria; no detailed data structure; limited adoption;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2563"/>
            <a:ext cx="7121401" cy="792162"/>
          </a:xfrm>
        </p:spPr>
        <p:txBody>
          <a:bodyPr/>
          <a:lstStyle/>
          <a:p>
            <a:r>
              <a:rPr lang="en-GB" sz="3200" dirty="0"/>
              <a:t>Requirements – implementation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564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7362"/>
          <a:stretch>
            <a:fillRect/>
          </a:stretch>
        </p:blipFill>
        <p:spPr bwMode="auto">
          <a:xfrm>
            <a:off x="1770442" y="1772816"/>
            <a:ext cx="8562198" cy="2846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79512" y="4581128"/>
            <a:ext cx="8820472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LOV have been transformed into dimensions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 rot="16200000">
            <a:off x="-284883" y="2604006"/>
            <a:ext cx="259558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</a:rPr>
              <a:t>LOV</a:t>
            </a:r>
          </a:p>
          <a:p>
            <a:r>
              <a:rPr lang="en-GB" sz="3200" b="1" dirty="0" smtClean="0">
                <a:solidFill>
                  <a:schemeClr val="bg1">
                    <a:lumMod val="50000"/>
                  </a:schemeClr>
                </a:solidFill>
              </a:rPr>
              <a:t> List of Values </a:t>
            </a:r>
            <a:endParaRPr lang="en-GB" sz="3200" b="1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11" name="Title 2"/>
          <p:cNvSpPr txBox="1">
            <a:spLocks/>
          </p:cNvSpPr>
          <p:nvPr/>
        </p:nvSpPr>
        <p:spPr bwMode="gray">
          <a:xfrm>
            <a:off x="467544" y="182563"/>
            <a:ext cx="7121401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40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Requirements – implementation example</a:t>
            </a:r>
            <a:endParaRPr lang="en-GB" sz="3200" dirty="0"/>
          </a:p>
        </p:txBody>
      </p:sp>
    </p:spTree>
    <p:extLst>
      <p:ext uri="{BB962C8B-B14F-4D97-AF65-F5344CB8AC3E}">
        <p14:creationId xmlns="" xmlns:p14="http://schemas.microsoft.com/office/powerpoint/2010/main" val="26564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4113" y="4293096"/>
            <a:ext cx="68103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91655" y="1772816"/>
            <a:ext cx="5720705" cy="160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576064" y="2420888"/>
            <a:ext cx="133164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CDP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76064" y="4869160"/>
            <a:ext cx="133164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CCRT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GB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Curved Connector 12"/>
          <p:cNvCxnSpPr>
            <a:stCxn id="25603" idx="1"/>
            <a:endCxn id="25602" idx="1"/>
          </p:cNvCxnSpPr>
          <p:nvPr/>
        </p:nvCxnSpPr>
        <p:spPr>
          <a:xfrm rot="10800000" flipH="1" flipV="1">
            <a:off x="2091655" y="2573714"/>
            <a:ext cx="62458" cy="2348031"/>
          </a:xfrm>
          <a:prstGeom prst="curvedConnector3">
            <a:avLst>
              <a:gd name="adj1" fmla="val -1250521"/>
            </a:avLst>
          </a:prstGeom>
          <a:ln w="38100">
            <a:solidFill>
              <a:schemeClr val="bg1">
                <a:lumMod val="6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12" name="Title 2"/>
          <p:cNvSpPr txBox="1">
            <a:spLocks/>
          </p:cNvSpPr>
          <p:nvPr/>
        </p:nvSpPr>
        <p:spPr bwMode="gray">
          <a:xfrm>
            <a:off x="467544" y="182563"/>
            <a:ext cx="7121401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40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Requirements – implementation example</a:t>
            </a:r>
            <a:endParaRPr lang="en-GB" sz="3200" dirty="0"/>
          </a:p>
        </p:txBody>
      </p:sp>
    </p:spTree>
    <p:extLst>
      <p:ext uri="{BB962C8B-B14F-4D97-AF65-F5344CB8AC3E}">
        <p14:creationId xmlns="" xmlns:p14="http://schemas.microsoft.com/office/powerpoint/2010/main" val="26564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77534"/>
          <a:stretch>
            <a:fillRect/>
          </a:stretch>
        </p:blipFill>
        <p:spPr bwMode="auto">
          <a:xfrm>
            <a:off x="89570" y="1772816"/>
            <a:ext cx="671467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179512" y="1196752"/>
            <a:ext cx="6480720" cy="5760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 smtClean="0"/>
              <a:t>Other LOV are a reporting facts</a:t>
            </a:r>
            <a:endParaRPr lang="en-GB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726804"/>
            <a:ext cx="32956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2996952"/>
            <a:ext cx="6588224" cy="2219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5868144" y="2276872"/>
            <a:ext cx="792088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427984" y="4653136"/>
            <a:ext cx="576064" cy="1440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15" name="Title 2"/>
          <p:cNvSpPr txBox="1">
            <a:spLocks/>
          </p:cNvSpPr>
          <p:nvPr/>
        </p:nvSpPr>
        <p:spPr bwMode="gray">
          <a:xfrm>
            <a:off x="467544" y="182563"/>
            <a:ext cx="7121401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40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Requirements – implementation example</a:t>
            </a:r>
            <a:endParaRPr lang="en-GB" sz="3200" dirty="0"/>
          </a:p>
        </p:txBody>
      </p:sp>
    </p:spTree>
    <p:extLst>
      <p:ext uri="{BB962C8B-B14F-4D97-AF65-F5344CB8AC3E}">
        <p14:creationId xmlns="" xmlns:p14="http://schemas.microsoft.com/office/powerpoint/2010/main" val="26564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/>
          <p:cNvSpPr txBox="1">
            <a:spLocks/>
          </p:cNvSpPr>
          <p:nvPr/>
        </p:nvSpPr>
        <p:spPr>
          <a:xfrm>
            <a:off x="276311" y="1556792"/>
            <a:ext cx="8136904" cy="28083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 smtClean="0"/>
              <a:t>For LOV that are reporting facts, we would like:</a:t>
            </a:r>
          </a:p>
          <a:p>
            <a:pPr algn="l"/>
            <a:endParaRPr lang="en-GB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Extensibility;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Ability to provide context;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dirty="0" smtClean="0"/>
              <a:t>Translation capability;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dirty="0"/>
          </a:p>
          <a:p>
            <a:pPr marL="457200" indent="-457200" algn="l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15" name="Title 2"/>
          <p:cNvSpPr txBox="1">
            <a:spLocks/>
          </p:cNvSpPr>
          <p:nvPr/>
        </p:nvSpPr>
        <p:spPr bwMode="gray">
          <a:xfrm>
            <a:off x="467544" y="182563"/>
            <a:ext cx="7121401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40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Requirements – implementation example</a:t>
            </a:r>
            <a:endParaRPr lang="en-GB" sz="3200" dirty="0"/>
          </a:p>
        </p:txBody>
      </p:sp>
    </p:spTree>
    <p:extLst>
      <p:ext uri="{BB962C8B-B14F-4D97-AF65-F5344CB8AC3E}">
        <p14:creationId xmlns="" xmlns:p14="http://schemas.microsoft.com/office/powerpoint/2010/main" val="8260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/>
          <p:cNvSpPr txBox="1">
            <a:spLocks/>
          </p:cNvSpPr>
          <p:nvPr/>
        </p:nvSpPr>
        <p:spPr>
          <a:xfrm>
            <a:off x="650857" y="1277144"/>
            <a:ext cx="7953591" cy="4888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/>
            <a:r>
              <a:rPr lang="en-GB" b="1" dirty="0" smtClean="0"/>
              <a:t>Proposed solution</a:t>
            </a:r>
          </a:p>
          <a:p>
            <a:pPr marL="457200" indent="-457200" algn="l"/>
            <a:endParaRPr lang="en-GB" sz="18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1800" dirty="0" smtClean="0"/>
              <a:t>Extension of LOV done through relationships of element definitions, like dimensions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1800" dirty="0" smtClean="0"/>
              <a:t>Reporting concept must have a type </a:t>
            </a:r>
            <a:r>
              <a:rPr lang="en-GB" sz="1800" dirty="0" err="1" smtClean="0"/>
              <a:t>Qname</a:t>
            </a:r>
            <a:r>
              <a:rPr lang="en-GB" sz="1800" dirty="0" smtClean="0"/>
              <a:t> that have one of the concepts in the relationships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1800" dirty="0" smtClean="0"/>
              <a:t>Defining an entity of type “LOV” that links to </a:t>
            </a:r>
            <a:r>
              <a:rPr lang="en-GB" sz="1800" dirty="0"/>
              <a:t>other </a:t>
            </a:r>
            <a:r>
              <a:rPr lang="en-GB" sz="1800" dirty="0" smtClean="0"/>
              <a:t>(abstract</a:t>
            </a:r>
            <a:r>
              <a:rPr lang="en-GB" sz="1800" dirty="0"/>
              <a:t>) </a:t>
            </a:r>
            <a:r>
              <a:rPr lang="en-GB" sz="1800" dirty="0" smtClean="0"/>
              <a:t>elements, e.g.</a:t>
            </a:r>
          </a:p>
          <a:p>
            <a:pPr algn="l"/>
            <a:endParaRPr lang="en-GB" dirty="0" smtClean="0"/>
          </a:p>
          <a:p>
            <a:pPr algn="l"/>
            <a:endParaRPr lang="en-GB" dirty="0" smtClean="0"/>
          </a:p>
          <a:p>
            <a:pPr algn="l"/>
            <a:endParaRPr lang="en-GB" dirty="0"/>
          </a:p>
          <a:p>
            <a:pPr algn="l"/>
            <a:endParaRPr lang="en-GB" dirty="0" smtClean="0"/>
          </a:p>
          <a:p>
            <a:pPr algn="l"/>
            <a:endParaRPr lang="en-GB" dirty="0" smtClean="0"/>
          </a:p>
          <a:p>
            <a:pPr algn="l"/>
            <a:endParaRPr lang="en-GB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392488" y="3682767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GB" sz="2000" dirty="0" smtClean="0">
                <a:solidFill>
                  <a:schemeClr val="tx1">
                    <a:tint val="75000"/>
                  </a:schemeClr>
                </a:solidFill>
              </a:rPr>
              <a:t>&lt;Magnitude of Impact&gt;</a:t>
            </a:r>
          </a:p>
          <a:p>
            <a:pPr lvl="1"/>
            <a:r>
              <a:rPr lang="en-GB" sz="2000" dirty="0" smtClean="0">
                <a:solidFill>
                  <a:schemeClr val="tx1">
                    <a:tint val="75000"/>
                  </a:schemeClr>
                </a:solidFill>
              </a:rPr>
              <a:t>	</a:t>
            </a:r>
          </a:p>
          <a:p>
            <a:pPr lvl="1"/>
            <a:r>
              <a:rPr lang="en-GB" sz="2000" dirty="0" smtClean="0">
                <a:solidFill>
                  <a:schemeClr val="tx1">
                    <a:tint val="75000"/>
                  </a:schemeClr>
                </a:solidFill>
              </a:rPr>
              <a:t>	&lt;High&gt;</a:t>
            </a:r>
          </a:p>
          <a:p>
            <a:pPr lvl="2"/>
            <a:r>
              <a:rPr lang="en-GB" sz="2000" dirty="0" smtClean="0">
                <a:solidFill>
                  <a:schemeClr val="tx1">
                    <a:tint val="75000"/>
                  </a:schemeClr>
                </a:solidFill>
              </a:rPr>
              <a:t>&lt;Medium-High&gt;</a:t>
            </a:r>
          </a:p>
          <a:p>
            <a:pPr lvl="2"/>
            <a:r>
              <a:rPr lang="en-GB" sz="2000" dirty="0" smtClean="0">
                <a:solidFill>
                  <a:schemeClr val="tx1">
                    <a:tint val="75000"/>
                  </a:schemeClr>
                </a:solidFill>
              </a:rPr>
              <a:t>&lt;Medium&gt;</a:t>
            </a:r>
          </a:p>
          <a:p>
            <a:pPr lvl="2"/>
            <a:r>
              <a:rPr lang="en-GB" sz="2000" dirty="0" smtClean="0">
                <a:solidFill>
                  <a:schemeClr val="tx1">
                    <a:tint val="75000"/>
                  </a:schemeClr>
                </a:solidFill>
              </a:rPr>
              <a:t>&lt;Medium-Low&gt;</a:t>
            </a:r>
          </a:p>
          <a:p>
            <a:pPr lvl="2"/>
            <a:r>
              <a:rPr lang="en-GB" sz="2000" dirty="0" smtClean="0">
                <a:solidFill>
                  <a:schemeClr val="tx1">
                    <a:tint val="75000"/>
                  </a:schemeClr>
                </a:solidFill>
              </a:rPr>
              <a:t>&lt;Low&gt;</a:t>
            </a:r>
          </a:p>
          <a:p>
            <a:pPr lvl="2"/>
            <a:r>
              <a:rPr lang="en-GB" sz="2000" dirty="0" smtClean="0">
                <a:solidFill>
                  <a:schemeClr val="tx1">
                    <a:tint val="75000"/>
                  </a:schemeClr>
                </a:solidFill>
              </a:rPr>
              <a:t>&lt;Unknown&gt;</a:t>
            </a:r>
          </a:p>
        </p:txBody>
      </p:sp>
      <p:sp>
        <p:nvSpPr>
          <p:cNvPr id="8" name="Arc 7"/>
          <p:cNvSpPr/>
          <p:nvPr/>
        </p:nvSpPr>
        <p:spPr>
          <a:xfrm rot="9567037">
            <a:off x="4715196" y="3942139"/>
            <a:ext cx="709145" cy="605810"/>
          </a:xfrm>
          <a:prstGeom prst="arc">
            <a:avLst>
              <a:gd name="adj1" fmla="val 14340433"/>
              <a:gd name="adj2" fmla="val 4326428"/>
            </a:avLst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10" name="Title 2"/>
          <p:cNvSpPr txBox="1">
            <a:spLocks/>
          </p:cNvSpPr>
          <p:nvPr/>
        </p:nvSpPr>
        <p:spPr bwMode="gray">
          <a:xfrm>
            <a:off x="467544" y="182563"/>
            <a:ext cx="7121401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4000" b="1" kern="12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/>
              <a:t>Requirements – implementation example</a:t>
            </a:r>
            <a:endParaRPr lang="en-GB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60751"/>
            <a:ext cx="3727180" cy="208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91719"/>
            <a:ext cx="4042236" cy="1957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60751"/>
            <a:ext cx="3727180" cy="20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716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2563"/>
            <a:ext cx="7121401" cy="792162"/>
          </a:xfrm>
        </p:spPr>
        <p:txBody>
          <a:bodyPr/>
          <a:lstStyle/>
          <a:p>
            <a:r>
              <a:rPr lang="en-GB" dirty="0" smtClean="0"/>
              <a:t>Challenges ahead</a:t>
            </a:r>
            <a:endParaRPr lang="en-GB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50857" y="1277144"/>
            <a:ext cx="7953591" cy="4888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GB" sz="4000" b="1" dirty="0" smtClean="0">
                <a:solidFill>
                  <a:schemeClr val="bg1">
                    <a:lumMod val="50000"/>
                  </a:schemeClr>
                </a:solidFill>
              </a:rPr>
              <a:t>How to work without mandates?</a:t>
            </a:r>
            <a:endParaRPr lang="en-GB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276871"/>
            <a:ext cx="4573623" cy="32464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641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dirty="0" smtClean="0"/>
              <a:t>Introduction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 smtClean="0"/>
              <a:t>Requirements</a:t>
            </a:r>
          </a:p>
          <a:p>
            <a:pPr marL="742950" indent="-742950">
              <a:buFont typeface="+mj-lt"/>
              <a:buAutoNum type="arabicPeriod"/>
            </a:pPr>
            <a:r>
              <a:rPr lang="en-GB" dirty="0" smtClean="0"/>
              <a:t>Challenges ahead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2563"/>
            <a:ext cx="7121401" cy="792162"/>
          </a:xfrm>
        </p:spPr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564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2563"/>
            <a:ext cx="7121401" cy="792162"/>
          </a:xfrm>
        </p:spPr>
        <p:txBody>
          <a:bodyPr/>
          <a:lstStyle/>
          <a:p>
            <a:r>
              <a:rPr lang="en-GB" dirty="0" smtClean="0"/>
              <a:t>Challenges ahead</a:t>
            </a:r>
            <a:endParaRPr lang="en-GB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50857" y="1277144"/>
            <a:ext cx="7953591" cy="4888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GB" sz="4000" b="1" dirty="0" smtClean="0">
                <a:solidFill>
                  <a:schemeClr val="bg1">
                    <a:lumMod val="50000"/>
                  </a:schemeClr>
                </a:solidFill>
              </a:rPr>
              <a:t>Data entry</a:t>
            </a:r>
            <a:endParaRPr lang="en-GB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20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72" y="2216099"/>
            <a:ext cx="7884368" cy="3661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525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2563"/>
            <a:ext cx="7121401" cy="792162"/>
          </a:xfrm>
        </p:spPr>
        <p:txBody>
          <a:bodyPr/>
          <a:lstStyle/>
          <a:p>
            <a:r>
              <a:rPr lang="en-GB" dirty="0" smtClean="0"/>
              <a:t>Challenges ahead</a:t>
            </a:r>
            <a:endParaRPr lang="en-GB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50857" y="1277144"/>
            <a:ext cx="7953591" cy="4456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/>
            <a:r>
              <a:rPr lang="en-GB" sz="4400" dirty="0" smtClean="0">
                <a:solidFill>
                  <a:schemeClr val="bg1">
                    <a:lumMod val="50000"/>
                  </a:schemeClr>
                </a:solidFill>
              </a:rPr>
              <a:t>Taxonomy development: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GB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</a:rPr>
              <a:t>Water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</a:rPr>
              <a:t>Forests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</a:rPr>
              <a:t>Cities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</a:rPr>
              <a:t>Sector reporting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</a:rPr>
              <a:t>Integrated reporting</a:t>
            </a:r>
            <a:endParaRPr lang="en-GB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10324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2563"/>
            <a:ext cx="7121401" cy="792162"/>
          </a:xfrm>
        </p:spPr>
        <p:txBody>
          <a:bodyPr/>
          <a:lstStyle/>
          <a:p>
            <a:r>
              <a:rPr lang="en-GB" dirty="0" smtClean="0"/>
              <a:t>Challenges ahead</a:t>
            </a:r>
            <a:endParaRPr lang="en-GB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650857" y="1277144"/>
            <a:ext cx="7953591" cy="4456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/>
            <a:r>
              <a:rPr lang="en-GB" sz="4400" dirty="0" smtClean="0">
                <a:solidFill>
                  <a:schemeClr val="bg1">
                    <a:lumMod val="50000"/>
                  </a:schemeClr>
                </a:solidFill>
              </a:rPr>
              <a:t>Supply chain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GB" sz="22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</a:rPr>
              <a:t>Taxonomy(</a:t>
            </a:r>
            <a:r>
              <a:rPr lang="en-GB" sz="3200" dirty="0" err="1" smtClean="0">
                <a:solidFill>
                  <a:schemeClr val="bg1">
                    <a:lumMod val="50000"/>
                  </a:schemeClr>
                </a:solidFill>
              </a:rPr>
              <a:t>ies</a:t>
            </a: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</a:rPr>
              <a:t>Security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</a:rPr>
              <a:t>Sharing data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solidFill>
                  <a:schemeClr val="bg1">
                    <a:lumMod val="50000"/>
                  </a:schemeClr>
                </a:solidFill>
              </a:rPr>
              <a:t>(re) Calculations + traceability</a:t>
            </a:r>
            <a:endParaRPr lang="en-GB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910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67400"/>
            <a:ext cx="82296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133600"/>
            <a:ext cx="8229600" cy="2743200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THANK YOU!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n-US" sz="1800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>pedro.faria@cdproject.net</a:t>
            </a: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  <a:t/>
            </a:r>
            <a:b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itchFamily="34" charset="0"/>
                <a:cs typeface="Calibri" pitchFamily="34" charset="0"/>
              </a:rPr>
            </a:br>
            <a:endParaRPr lang="en-US" sz="1800" dirty="0" smtClean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179" name="Slide Number Placeholder 1"/>
          <p:cNvSpPr>
            <a:spLocks noGrp="1"/>
          </p:cNvSpPr>
          <p:nvPr>
            <p:ph type="sldNum" sz="quarter" idx="4"/>
          </p:nvPr>
        </p:nvSpPr>
        <p:spPr bwMode="auto">
          <a:xfrm>
            <a:off x="8382000" y="6248400"/>
            <a:ext cx="631825" cy="5254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541EF15-9399-46F5-834F-BC1303DB6F3B}" type="slidenum">
              <a:rPr lang="en-US" smtClean="0">
                <a:cs typeface="Arial" charset="0"/>
              </a:rPr>
              <a:pPr/>
              <a:t>23</a:t>
            </a:fld>
            <a:endParaRPr lang="en-US" smtClean="0"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6234113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Winner of the 2012 </a:t>
            </a:r>
            <a:r>
              <a:rPr lang="en-GB" dirty="0" err="1"/>
              <a:t>Zayed</a:t>
            </a:r>
            <a:r>
              <a:rPr lang="en-GB" dirty="0"/>
              <a:t> Future Energy Prize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5686425"/>
            <a:ext cx="4610100" cy="485775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562600"/>
            <a:ext cx="90487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9813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2563"/>
            <a:ext cx="7121401" cy="792162"/>
          </a:xfrm>
        </p:spPr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6" descr="Fujitsu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520" y="2276872"/>
            <a:ext cx="1603925" cy="993651"/>
          </a:xfrm>
          <a:prstGeom prst="rect">
            <a:avLst/>
          </a:prstGeom>
        </p:spPr>
      </p:pic>
      <p:pic>
        <p:nvPicPr>
          <p:cNvPr id="8" name="Picture 7" descr="CDP_logo_sm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628800"/>
            <a:ext cx="3528392" cy="375547"/>
          </a:xfrm>
          <a:prstGeom prst="rect">
            <a:avLst/>
          </a:prstGeom>
        </p:spPr>
      </p:pic>
      <p:pic>
        <p:nvPicPr>
          <p:cNvPr id="9" name="Picture 8" descr="CDSB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4008" y="1599997"/>
            <a:ext cx="1728192" cy="460851"/>
          </a:xfrm>
          <a:prstGeom prst="rect">
            <a:avLst/>
          </a:prstGeom>
        </p:spPr>
      </p:pic>
      <p:pic>
        <p:nvPicPr>
          <p:cNvPr id="10" name="Picture 9" descr="XBRL internationa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7531" y="3645024"/>
            <a:ext cx="1632181" cy="792088"/>
          </a:xfrm>
          <a:prstGeom prst="rect">
            <a:avLst/>
          </a:prstGeom>
        </p:spPr>
      </p:pic>
      <p:pic>
        <p:nvPicPr>
          <p:cNvPr id="11" name="Picture 10" descr="pw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32563" y="4991286"/>
            <a:ext cx="1358373" cy="629791"/>
          </a:xfrm>
          <a:prstGeom prst="rect">
            <a:avLst/>
          </a:prstGeom>
        </p:spPr>
      </p:pic>
      <p:pic>
        <p:nvPicPr>
          <p:cNvPr id="12" name="Picture 11" descr="climate-reg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96136" y="4879107"/>
            <a:ext cx="1152128" cy="741970"/>
          </a:xfrm>
          <a:prstGeom prst="rect">
            <a:avLst/>
          </a:prstGeom>
        </p:spPr>
      </p:pic>
      <p:pic>
        <p:nvPicPr>
          <p:cNvPr id="13" name="Picture 12" descr="deloittelogolargedelprirgb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8229" y="5084403"/>
            <a:ext cx="2160241" cy="490964"/>
          </a:xfrm>
          <a:prstGeom prst="rect">
            <a:avLst/>
          </a:prstGeom>
        </p:spPr>
      </p:pic>
      <p:pic>
        <p:nvPicPr>
          <p:cNvPr id="14" name="Picture 13" descr="kpmg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034155" y="5096061"/>
            <a:ext cx="1443794" cy="52501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5496" y="5904656"/>
            <a:ext cx="8172400" cy="908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 descr="iasb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88527" y="6103503"/>
            <a:ext cx="2160241" cy="51102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465356" y="3867687"/>
            <a:ext cx="16563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BRAG</a:t>
            </a:r>
            <a:endParaRPr lang="en-GB" sz="3200" b="1" dirty="0"/>
          </a:p>
        </p:txBody>
      </p:sp>
    </p:spTree>
    <p:extLst>
      <p:ext uri="{BB962C8B-B14F-4D97-AF65-F5344CB8AC3E}">
        <p14:creationId xmlns="" xmlns:p14="http://schemas.microsoft.com/office/powerpoint/2010/main" val="26564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Carbon What?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4792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Introduction – CDP</a:t>
            </a:r>
            <a:endParaRPr lang="en-US" dirty="0"/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0" y="1923633"/>
            <a:ext cx="3581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228600" algn="l"/>
              </a:tabLst>
            </a:pPr>
            <a:endParaRPr lang="en-GB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0" hangingPunct="0">
              <a:tabLst>
                <a:tab pos="228600" algn="l"/>
              </a:tabLst>
            </a:pPr>
            <a:r>
              <a:rPr lang="en-GB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Accelerate solutions to climate change and water management by putting relevant information at the heart of business, policy and investment decisions.</a:t>
            </a:r>
          </a:p>
        </p:txBody>
      </p:sp>
      <p:sp>
        <p:nvSpPr>
          <p:cNvPr id="25607" name="Slide Number Placeholder 1"/>
          <p:cNvSpPr>
            <a:spLocks noGrp="1"/>
          </p:cNvSpPr>
          <p:nvPr>
            <p:ph type="sldNum" sz="quarter" idx="4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B5EF4B9-089A-4DF9-A742-A94D3F654CB4}" type="slidenum">
              <a:rPr lang="en-US" smtClean="0">
                <a:cs typeface="Arial" charset="0"/>
              </a:rPr>
              <a:pPr/>
              <a:t>5</a:t>
            </a:fld>
            <a:endParaRPr lang="en-US" smtClean="0">
              <a:cs typeface="Arial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64720" y="4949825"/>
            <a:ext cx="5111750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Investors Signatories to the Carbon Disclosure Project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12" name="Char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80347769"/>
              </p:ext>
            </p:extLst>
          </p:nvPr>
        </p:nvGraphicFramePr>
        <p:xfrm>
          <a:off x="3253930" y="1981200"/>
          <a:ext cx="6499669" cy="2983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 descr="CDP_logo_smal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24950" y="2924944"/>
            <a:ext cx="9327196" cy="9927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3577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86400" y="6251574"/>
            <a:ext cx="1524000" cy="5746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Introduction – CDP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07" name="Slide Number Placeholder 1"/>
          <p:cNvSpPr>
            <a:spLocks noGrp="1"/>
          </p:cNvSpPr>
          <p:nvPr>
            <p:ph type="sldNum" sz="quarter" idx="4"/>
          </p:nvPr>
        </p:nvSpPr>
        <p:spPr bwMode="auto">
          <a:xfrm>
            <a:off x="8305800" y="6324600"/>
            <a:ext cx="708025" cy="449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B5EF4B9-089A-4DF9-A742-A94D3F654CB4}" type="slidenum">
              <a:rPr lang="en-US" smtClean="0">
                <a:cs typeface="Arial" charset="0"/>
              </a:rPr>
              <a:pPr/>
              <a:t>6</a:t>
            </a:fld>
            <a:endParaRPr lang="en-US" dirty="0" smtClean="0">
              <a:cs typeface="Arial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773738" y="3643313"/>
            <a:ext cx="3227387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007DC5"/>
                </a:solidFill>
                <a:latin typeface="Arial Narrow" pitchFamily="34" charset="0"/>
              </a:rPr>
              <a:t>“CDP is to the future of business what the X-ray was to the then-future of medicine — without it, we would never have seen the insides of the patient's health.”</a:t>
            </a:r>
            <a:endParaRPr lang="en-GB" sz="1600" b="1" dirty="0">
              <a:solidFill>
                <a:srgbClr val="007DC5"/>
              </a:solidFill>
              <a:latin typeface="Arial Narrow" pitchFamily="34" charset="0"/>
            </a:endParaRPr>
          </a:p>
          <a:p>
            <a:pPr>
              <a:lnSpc>
                <a:spcPct val="150000"/>
              </a:lnSpc>
            </a:pPr>
            <a:endParaRPr lang="en-GB" sz="1400" b="1" dirty="0">
              <a:solidFill>
                <a:srgbClr val="007DC5"/>
              </a:solidFill>
              <a:latin typeface="Arial Narrow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791200" y="5527675"/>
            <a:ext cx="3024188" cy="117792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700" b="1" dirty="0">
                <a:solidFill>
                  <a:srgbClr val="00275A"/>
                </a:solidFill>
                <a:latin typeface="Arial Narrow" pitchFamily="34" charset="0"/>
              </a:rPr>
              <a:t>Christiana </a:t>
            </a:r>
            <a:r>
              <a:rPr lang="en-GB" sz="1700" b="1" dirty="0" err="1">
                <a:solidFill>
                  <a:srgbClr val="00275A"/>
                </a:solidFill>
                <a:latin typeface="Arial Narrow" pitchFamily="34" charset="0"/>
              </a:rPr>
              <a:t>Figueres</a:t>
            </a:r>
            <a:r>
              <a:rPr lang="en-GB" sz="1700" b="1" dirty="0">
                <a:solidFill>
                  <a:srgbClr val="00275A"/>
                </a:solidFill>
                <a:latin typeface="Arial Narrow" pitchFamily="34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1700" dirty="0">
                <a:solidFill>
                  <a:srgbClr val="00275A"/>
                </a:solidFill>
                <a:latin typeface="Arial Narrow" pitchFamily="34" charset="0"/>
              </a:rPr>
              <a:t>Executive Secretary of the UN Framework Convention on Climate Change (UNFCCC) </a:t>
            </a:r>
            <a:endParaRPr lang="en-GB" sz="1700" dirty="0">
              <a:solidFill>
                <a:srgbClr val="00275A"/>
              </a:solidFill>
              <a:latin typeface="Arial Narrow" pitchFamily="34" charset="0"/>
            </a:endParaRPr>
          </a:p>
        </p:txBody>
      </p:sp>
      <p:pic>
        <p:nvPicPr>
          <p:cNvPr id="11" name="Picture 7" descr="http://cdn.wn.com/pd/20/ca/2fdd359b991b3e17de61cb2e892b_grand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888" y="1371600"/>
            <a:ext cx="3211512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" name="Chart 13"/>
          <p:cNvGraphicFramePr/>
          <p:nvPr>
            <p:extLst>
              <p:ext uri="{D42A27DB-BD31-4B8C-83A1-F6EECF244321}">
                <p14:modId xmlns="" xmlns:p14="http://schemas.microsoft.com/office/powerpoint/2010/main" val="3492677350"/>
              </p:ext>
            </p:extLst>
          </p:nvPr>
        </p:nvGraphicFramePr>
        <p:xfrm>
          <a:off x="258762" y="2209800"/>
          <a:ext cx="5029200" cy="2503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74650" y="4712892"/>
            <a:ext cx="5111750" cy="83099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</a:rPr>
              <a:t>Number of companies disclosing to CDP (Investor + Supply Chain)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901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476250" y="4114800"/>
            <a:ext cx="80772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200"/>
              <a:t>Created at WEF Davos (2007), Secretariat provided by CDP</a:t>
            </a:r>
            <a:endParaRPr lang="en-GB" sz="2800"/>
          </a:p>
        </p:txBody>
      </p:sp>
      <p:sp>
        <p:nvSpPr>
          <p:cNvPr id="29700" name="Rectangle 1"/>
          <p:cNvSpPr>
            <a:spLocks noChangeArrowheads="1"/>
          </p:cNvSpPr>
          <p:nvPr/>
        </p:nvSpPr>
        <p:spPr bwMode="auto">
          <a:xfrm>
            <a:off x="600075" y="4819650"/>
            <a:ext cx="807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b="1" u="sng" dirty="0"/>
              <a:t>Mission</a:t>
            </a:r>
            <a:r>
              <a:rPr lang="en-GB" sz="2400" b="1" dirty="0"/>
              <a:t>: promote and advance standardized disclosure of climate change-related information in mainstream </a:t>
            </a:r>
            <a:r>
              <a:rPr lang="en-GB" sz="2400" b="1" dirty="0" smtClean="0"/>
              <a:t>reports (</a:t>
            </a:r>
            <a:r>
              <a:rPr lang="en-GB" sz="2400" b="1" u="sng" dirty="0" smtClean="0"/>
              <a:t>Integrated Reporting</a:t>
            </a:r>
            <a:r>
              <a:rPr lang="en-GB" sz="2400" b="1" dirty="0" smtClean="0"/>
              <a:t>)</a:t>
            </a:r>
            <a:endParaRPr lang="en-GB" sz="2400" b="1" dirty="0"/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8150" y="1509713"/>
            <a:ext cx="40767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7" descr="deloittelogolargedelprirgb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14950" y="1890713"/>
            <a:ext cx="10477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8" descr="kpmg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57950" y="1509713"/>
            <a:ext cx="1047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9" descr="ifac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67350" y="2805113"/>
            <a:ext cx="15525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5" name="Picture 10" descr="pwc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71950" y="1966913"/>
            <a:ext cx="12192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6" name="Picture 11" descr="wri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62600" y="2290763"/>
            <a:ext cx="10477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7" name="Picture 12" descr="praxair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19900" y="2576513"/>
            <a:ext cx="1314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8" name="Picture 13" descr="univeristy of edinburgh.jpg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00550" y="3109913"/>
            <a:ext cx="2571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9" name="Picture 14" descr="canadian institute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181350" y="2195513"/>
            <a:ext cx="120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0" name="Picture 17" descr="WEF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86150" y="1585913"/>
            <a:ext cx="9144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1" name="Picture 18" descr="ceres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76750" y="1509713"/>
            <a:ext cx="10668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2" name="Picture 19" descr="CDP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47950" y="2724150"/>
            <a:ext cx="2743200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3" name="Picture 20" descr="IETA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62750" y="2043113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4" name="Picture 21" descr="the-climate-group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933950" y="3567113"/>
            <a:ext cx="205740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5" name="Picture 22" descr="ICAEW.jp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829550" y="1585913"/>
            <a:ext cx="4857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16" name="Content Placeholder 3" descr="LOGO-XBRL%20with%20R.jpg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086600" y="3624263"/>
            <a:ext cx="89535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7" name="Slide Number Placeholder 1"/>
          <p:cNvSpPr>
            <a:spLocks noGrp="1"/>
          </p:cNvSpPr>
          <p:nvPr>
            <p:ph type="sldNum" sz="quarter" idx="4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E8DAF0FB-ABF0-4EB9-BAF3-708DFFCC8C4E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pic>
        <p:nvPicPr>
          <p:cNvPr id="29719" name="Picture 16" descr="climate-reg.jpg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924800" y="3033713"/>
            <a:ext cx="990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itle 2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eaLnBrk="1" hangingPunct="1">
              <a:defRPr/>
            </a:pP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CDSB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Climate 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Disclosure Standards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Board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726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Climate Change Disclosure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390900" y="2133312"/>
            <a:ext cx="49911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tabLst>
                <a:tab pos="228600" algn="l"/>
              </a:tabLst>
            </a:pPr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Assessment and transparency of risks across the board helps to prevent systemic risks to the global financial (&amp; economic) system</a:t>
            </a:r>
          </a:p>
        </p:txBody>
      </p:sp>
      <p:pic>
        <p:nvPicPr>
          <p:cNvPr id="19460" name="Picture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371600"/>
            <a:ext cx="23971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62CDE5A0-BF04-40FE-A903-FEA12C36D493}" type="slidenum">
              <a:rPr lang="en-US" smtClean="0">
                <a:cs typeface="Arial" charset="0"/>
              </a:rPr>
              <a:pPr/>
              <a:t>8</a:t>
            </a:fld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0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44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/>
              <a:t>Compliant with:</a:t>
            </a:r>
          </a:p>
          <a:p>
            <a:pPr>
              <a:buNone/>
            </a:pPr>
            <a:endParaRPr lang="en-GB" dirty="0" smtClean="0"/>
          </a:p>
          <a:p>
            <a:pPr lvl="1"/>
            <a:r>
              <a:rPr lang="en-GB" dirty="0" smtClean="0"/>
              <a:t>Latest XBRL specification</a:t>
            </a:r>
          </a:p>
          <a:p>
            <a:pPr lvl="1"/>
            <a:r>
              <a:rPr lang="en-GB" dirty="0" smtClean="0"/>
              <a:t>ITA and Global Manual Filling</a:t>
            </a:r>
          </a:p>
          <a:p>
            <a:pPr lvl="1"/>
            <a:r>
              <a:rPr lang="en-GB" dirty="0" smtClean="0"/>
              <a:t>CDP + CDSB</a:t>
            </a:r>
          </a:p>
          <a:p>
            <a:pPr lvl="1">
              <a:buNone/>
            </a:pPr>
            <a:r>
              <a:rPr lang="en-GB" dirty="0" smtClean="0"/>
              <a:t>+</a:t>
            </a:r>
          </a:p>
          <a:p>
            <a:pPr lvl="1"/>
            <a:r>
              <a:rPr lang="en-GB" dirty="0" smtClean="0"/>
              <a:t> minimize maintenance efforts</a:t>
            </a:r>
          </a:p>
          <a:p>
            <a:pPr lvl="1"/>
            <a:r>
              <a:rPr lang="en-GB" dirty="0" smtClean="0"/>
              <a:t> maximize easy of delivery for main use cases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2563"/>
            <a:ext cx="7121401" cy="792162"/>
          </a:xfrm>
        </p:spPr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52F6F5-AA10-4506-A0A4-8B880F229C2E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564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DP1">
    <a:dk1>
      <a:srgbClr val="000000"/>
    </a:dk1>
    <a:lt1>
      <a:srgbClr val="FFFFFF"/>
    </a:lt1>
    <a:dk2>
      <a:srgbClr val="000000"/>
    </a:dk2>
    <a:lt2>
      <a:srgbClr val="6E5D67"/>
    </a:lt2>
    <a:accent1>
      <a:srgbClr val="00275A"/>
    </a:accent1>
    <a:accent2>
      <a:srgbClr val="0070C0"/>
    </a:accent2>
    <a:accent3>
      <a:srgbClr val="7B9941"/>
    </a:accent3>
    <a:accent4>
      <a:srgbClr val="007B78"/>
    </a:accent4>
    <a:accent5>
      <a:srgbClr val="B8292F"/>
    </a:accent5>
    <a:accent6>
      <a:srgbClr val="002060"/>
    </a:accent6>
    <a:hlink>
      <a:srgbClr val="00A88E"/>
    </a:hlink>
    <a:folHlink>
      <a:srgbClr val="007DC5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DP1">
    <a:dk1>
      <a:srgbClr val="000000"/>
    </a:dk1>
    <a:lt1>
      <a:srgbClr val="FFFFFF"/>
    </a:lt1>
    <a:dk2>
      <a:srgbClr val="000000"/>
    </a:dk2>
    <a:lt2>
      <a:srgbClr val="6E5D67"/>
    </a:lt2>
    <a:accent1>
      <a:srgbClr val="00275A"/>
    </a:accent1>
    <a:accent2>
      <a:srgbClr val="0070C0"/>
    </a:accent2>
    <a:accent3>
      <a:srgbClr val="7B9941"/>
    </a:accent3>
    <a:accent4>
      <a:srgbClr val="007B78"/>
    </a:accent4>
    <a:accent5>
      <a:srgbClr val="B8292F"/>
    </a:accent5>
    <a:accent6>
      <a:srgbClr val="002060"/>
    </a:accent6>
    <a:hlink>
      <a:srgbClr val="00A88E"/>
    </a:hlink>
    <a:folHlink>
      <a:srgbClr val="007DC5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1087</Words>
  <Application>Microsoft Office PowerPoint</Application>
  <PresentationFormat>Bildschirmpräsentation (4:3)</PresentationFormat>
  <Paragraphs>204</Paragraphs>
  <Slides>23</Slides>
  <Notes>22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Custom Design</vt:lpstr>
      <vt:lpstr>Folie 1</vt:lpstr>
      <vt:lpstr>Agenda</vt:lpstr>
      <vt:lpstr>Thank you</vt:lpstr>
      <vt:lpstr>Folie 4</vt:lpstr>
      <vt:lpstr>Introduction – CDP</vt:lpstr>
      <vt:lpstr>Introduction – CDP</vt:lpstr>
      <vt:lpstr>Folie 7</vt:lpstr>
      <vt:lpstr>Climate Change Disclosure</vt:lpstr>
      <vt:lpstr>Requirements</vt:lpstr>
      <vt:lpstr>Requirements</vt:lpstr>
      <vt:lpstr>Requirements</vt:lpstr>
      <vt:lpstr>Requirements</vt:lpstr>
      <vt:lpstr>Requirements – implementation example</vt:lpstr>
      <vt:lpstr>Folie 14</vt:lpstr>
      <vt:lpstr>Folie 15</vt:lpstr>
      <vt:lpstr>Folie 16</vt:lpstr>
      <vt:lpstr>Folie 17</vt:lpstr>
      <vt:lpstr>Folie 18</vt:lpstr>
      <vt:lpstr>Challenges ahead</vt:lpstr>
      <vt:lpstr>Challenges ahead</vt:lpstr>
      <vt:lpstr>Challenges ahead</vt:lpstr>
      <vt:lpstr>Challenges ahead</vt:lpstr>
      <vt:lpstr>THANK YOU!    pedro.faria@cdproject.net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CDP User</dc:creator>
  <cp:lastModifiedBy>vo598mu</cp:lastModifiedBy>
  <cp:revision>116</cp:revision>
  <dcterms:created xsi:type="dcterms:W3CDTF">2011-06-15T09:06:49Z</dcterms:created>
  <dcterms:modified xsi:type="dcterms:W3CDTF">2012-12-12T14:15:55Z</dcterms:modified>
</cp:coreProperties>
</file>