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57" r:id="rId2"/>
    <p:sldId id="281" r:id="rId3"/>
    <p:sldId id="282" r:id="rId4"/>
    <p:sldId id="283" r:id="rId5"/>
    <p:sldId id="288" r:id="rId6"/>
    <p:sldId id="285" r:id="rId7"/>
    <p:sldId id="272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8F8F8"/>
    <a:srgbClr val="237410"/>
    <a:srgbClr val="F6AF33"/>
    <a:srgbClr val="5DA4D2"/>
    <a:srgbClr val="074B7D"/>
    <a:srgbClr val="356A9A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ijl, thema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jl, licht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jl, licht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ijl, donker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1" autoAdjust="0"/>
    <p:restoredTop sz="90252" autoAdjust="0"/>
  </p:normalViewPr>
  <p:slideViewPr>
    <p:cSldViewPr snapToGrid="0">
      <p:cViewPr varScale="1">
        <p:scale>
          <a:sx n="67" d="100"/>
          <a:sy n="67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5" d="100"/>
          <a:sy n="105" d="100"/>
        </p:scale>
        <p:origin x="-3252" y="-90"/>
      </p:cViewPr>
      <p:guideLst>
        <p:guide orient="horz" pos="2880"/>
        <p:guide pos="2160"/>
      </p:guideLst>
    </p:cSldViewPr>
  </p:notesViewPr>
  <p:gridSpacing cx="1106058875" cy="11060588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E692CB-2DF1-49D4-B8B2-51641E338CDC}" type="datetimeFigureOut">
              <a:rPr lang="nl-NL"/>
              <a:pPr>
                <a:defRPr/>
              </a:pPr>
              <a:t>16-12-2012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9AC1AB-1445-4F43-99B0-3885C73AC07D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A5B232-0C2F-4E84-B29E-D4E2CC69EDB1}" type="datetimeFigureOut">
              <a:rPr lang="nl-NL"/>
              <a:pPr>
                <a:defRPr/>
              </a:pPr>
              <a:t>16-12-2012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05B589-8D0D-4F99-9B82-B3EF953563E5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9F00D1-B945-4B49-9B54-493F23386D4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This CWA will include an implementation and roll-out guide with technical documentation, instructions for proper use of XBRL and a localization bridge to a national XBRL jurisdiction, if available.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F123F-EA7F-407B-ADAE-632C9333FB48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The source of information for this package will be XBRL Europe, Eurofiling  and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E2B434-1891-410F-92FC-68FE9A128781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The source of information for this package will be XBRL Europe, Eurofiling  and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B4D312-793E-47AA-939E-D5DF8E577B96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F91367E-4B7C-4285-952C-1F5CB5C2D443}" type="slidenum">
              <a:rPr lang="sv-SE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sv-SE" sz="1200">
              <a:latin typeface="+mn-lt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1" name="Tijdelijke aanduiding voor tekst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540000">
              <a:defRPr/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voettekst 2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23"/>
          <p:cNvSpPr>
            <a:spLocks noGrp="1"/>
          </p:cNvSpPr>
          <p:nvPr>
            <p:ph type="sldNum" sz="quarter" idx="11"/>
          </p:nvPr>
        </p:nvSpPr>
        <p:spPr>
          <a:xfrm>
            <a:off x="468313" y="637063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4B3FA01-2289-47FC-9BD8-2A5CB1767485}" type="slidenum">
              <a:rPr lang="nl-NL"/>
              <a:pPr>
                <a:defRPr/>
              </a:pPr>
              <a:t>‹Nº›</a:t>
            </a:fld>
            <a:endParaRPr lang="nl-NL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74B7D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60000" indent="-360000">
              <a:buFontTx/>
              <a:buBlip>
                <a:blip r:embed="rId2"/>
              </a:buBlip>
              <a:defRPr sz="2800">
                <a:solidFill>
                  <a:srgbClr val="074B7D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400">
                <a:solidFill>
                  <a:srgbClr val="074B7D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2000">
                <a:solidFill>
                  <a:srgbClr val="074B7D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60000" indent="-360000">
              <a:buFontTx/>
              <a:buBlip>
                <a:blip r:embed="rId2"/>
              </a:buBlip>
              <a:defRPr sz="2800">
                <a:solidFill>
                  <a:srgbClr val="074B7D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400">
                <a:solidFill>
                  <a:srgbClr val="074B7D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2000">
                <a:solidFill>
                  <a:srgbClr val="074B7D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BA691-258C-448E-95D8-D59F1C91FC50}" type="slidenum">
              <a:rPr lang="nl-NL"/>
              <a:pPr>
                <a:defRPr/>
              </a:pPr>
              <a:t>‹Nº›</a:t>
            </a:fld>
            <a:endParaRPr lang="nl-NL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74B7D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B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60000" indent="-360000">
              <a:buFontTx/>
              <a:buBlip>
                <a:blip r:embed="rId2"/>
              </a:buBlip>
              <a:defRPr sz="2400">
                <a:solidFill>
                  <a:srgbClr val="074B7D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000">
                <a:solidFill>
                  <a:srgbClr val="074B7D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600">
                <a:solidFill>
                  <a:srgbClr val="074B7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600">
                <a:solidFill>
                  <a:srgbClr val="074B7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B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60000" indent="-360000">
              <a:buFontTx/>
              <a:buBlip>
                <a:blip r:embed="rId2"/>
              </a:buBlip>
              <a:defRPr sz="2400">
                <a:solidFill>
                  <a:srgbClr val="074B7D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000">
                <a:solidFill>
                  <a:srgbClr val="074B7D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600">
                <a:solidFill>
                  <a:srgbClr val="074B7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600">
                <a:solidFill>
                  <a:srgbClr val="074B7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4BFDA-A05B-4050-B7E3-4C4FAB61E7BB}" type="slidenum">
              <a:rPr lang="nl-NL"/>
              <a:pPr>
                <a:defRPr/>
              </a:pPr>
              <a:t>‹Nº›</a:t>
            </a:fld>
            <a:endParaRPr lang="nl-NL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10903"/>
            <a:ext cx="7774632" cy="1470025"/>
          </a:xfrm>
        </p:spPr>
        <p:txBody>
          <a:bodyPr>
            <a:normAutofit/>
          </a:bodyPr>
          <a:lstStyle>
            <a:lvl1pPr algn="l">
              <a:defRPr sz="4400">
                <a:solidFill>
                  <a:srgbClr val="074B7D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776864" cy="10801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6AF3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1E7ED-EFDB-4094-9347-EDA1C6DF643E}" type="slidenum">
              <a:rPr lang="nl-NL"/>
              <a:pPr>
                <a:defRPr/>
              </a:pPr>
              <a:t>‹Nº›</a:t>
            </a:fld>
            <a:endParaRPr lang="nl-NL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239000" y="6415088"/>
            <a:ext cx="1800225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2012-03</a:t>
            </a:r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PT135 &amp; 136 kick off kit from WG1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32654B2-B457-4B5D-AC38-63683994C80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Rubrik, innehåll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0550" y="374650"/>
            <a:ext cx="80645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0550" y="1611313"/>
            <a:ext cx="3956050" cy="44846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699000" y="1611313"/>
            <a:ext cx="3956050" cy="44846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7239000" y="6415088"/>
            <a:ext cx="1800225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2012-03</a:t>
            </a:r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1654175" y="6407150"/>
            <a:ext cx="4857750" cy="347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PT135 &amp; 136 kick off kit from WG1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245350" y="6553200"/>
            <a:ext cx="180022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5A4180B-D5A2-4A4A-A202-750E98C0FB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74B7D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68313" y="6356350"/>
            <a:ext cx="2303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074B7D"/>
                </a:solidFill>
                <a:latin typeface="+mn-lt"/>
              </a:defRPr>
            </a:lvl1pPr>
          </a:lstStyle>
          <a:p>
            <a:pPr>
              <a:defRPr/>
            </a:pPr>
            <a:fld id="{3FA9C80B-E595-40F7-AFB2-903733F2DFC8}" type="slidenum">
              <a:rPr lang="nl-NL"/>
              <a:pPr>
                <a:defRPr/>
              </a:pPr>
              <a:t>‹Nº›</a:t>
            </a:fld>
            <a:endParaRPr lang="nl-NL" dirty="0"/>
          </a:p>
        </p:txBody>
      </p:sp>
      <p:pic>
        <p:nvPicPr>
          <p:cNvPr id="1030" name="Picture 2" descr="D:\My Documents\Mpeele\Downloads\logo.pn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91475" y="5753100"/>
            <a:ext cx="933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5" r:id="rId2"/>
    <p:sldLayoutId id="2147483736" r:id="rId3"/>
    <p:sldLayoutId id="2147483737" r:id="rId4"/>
    <p:sldLayoutId id="2147483739" r:id="rId5"/>
    <p:sldLayoutId id="2147483740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74B7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74B7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74B7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74B7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74B7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539750" indent="-539750" algn="l" rtl="0" eaLnBrk="0" fontAlgn="base" hangingPunct="0">
        <a:spcBef>
          <a:spcPts val="300"/>
        </a:spcBef>
        <a:spcAft>
          <a:spcPct val="0"/>
        </a:spcAft>
        <a:buBlip>
          <a:blip r:embed="rId10"/>
        </a:buBlip>
        <a:defRPr sz="2800" kern="1200">
          <a:solidFill>
            <a:srgbClr val="074B7D"/>
          </a:solidFill>
          <a:latin typeface="+mn-lt"/>
          <a:ea typeface="+mn-ea"/>
          <a:cs typeface="+mn-cs"/>
        </a:defRPr>
      </a:lvl1pPr>
      <a:lvl2pPr marL="742950" indent="-358775" algn="l" rtl="0" eaLnBrk="0" fontAlgn="base" hangingPunct="0">
        <a:spcBef>
          <a:spcPts val="300"/>
        </a:spcBef>
        <a:spcAft>
          <a:spcPct val="0"/>
        </a:spcAft>
        <a:buBlip>
          <a:blip r:embed="rId10"/>
        </a:buBlip>
        <a:defRPr sz="2400" kern="1200">
          <a:solidFill>
            <a:srgbClr val="074B7D"/>
          </a:solidFill>
          <a:latin typeface="+mn-lt"/>
          <a:ea typeface="+mn-ea"/>
          <a:cs typeface="+mn-cs"/>
        </a:defRPr>
      </a:lvl2pPr>
      <a:lvl3pPr marL="1143000" indent="-323850" algn="l" rtl="0" eaLnBrk="0" fontAlgn="base" hangingPunct="0">
        <a:spcBef>
          <a:spcPts val="300"/>
        </a:spcBef>
        <a:spcAft>
          <a:spcPct val="0"/>
        </a:spcAft>
        <a:buBlip>
          <a:blip r:embed="rId10"/>
        </a:buBlip>
        <a:defRPr sz="2000" kern="1200">
          <a:solidFill>
            <a:srgbClr val="074B7D"/>
          </a:solidFill>
          <a:latin typeface="+mn-lt"/>
          <a:ea typeface="+mn-ea"/>
          <a:cs typeface="+mn-cs"/>
        </a:defRPr>
      </a:lvl3pPr>
      <a:lvl4pPr marL="1600200" indent="-287338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kern="1200">
          <a:solidFill>
            <a:srgbClr val="074B7D"/>
          </a:solidFill>
          <a:latin typeface="+mn-lt"/>
          <a:ea typeface="+mn-ea"/>
          <a:cs typeface="+mn-cs"/>
        </a:defRPr>
      </a:lvl4pPr>
      <a:lvl5pPr marL="2057400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kern="1200">
          <a:solidFill>
            <a:srgbClr val="074B7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 txBox="1">
            <a:spLocks/>
          </p:cNvSpPr>
          <p:nvPr/>
        </p:nvSpPr>
        <p:spPr bwMode="auto">
          <a:xfrm>
            <a:off x="684213" y="4175125"/>
            <a:ext cx="4967287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GB" sz="2800">
                <a:latin typeface="Calibri" pitchFamily="34" charset="0"/>
                <a:cs typeface="Arial" charset="0"/>
              </a:rPr>
              <a:t>12 December, 2012</a:t>
            </a:r>
          </a:p>
          <a:p>
            <a:pPr marL="342900" indent="-342900"/>
            <a:endParaRPr lang="en-GB" sz="2800">
              <a:latin typeface="Calibri" pitchFamily="34" charset="0"/>
              <a:cs typeface="Arial" charset="0"/>
            </a:endParaRPr>
          </a:p>
          <a:p>
            <a:pPr marL="342900" indent="-342900"/>
            <a:r>
              <a:rPr lang="en-GB" sz="2800">
                <a:latin typeface="Calibri" pitchFamily="34" charset="0"/>
                <a:cs typeface="Arial" charset="0"/>
              </a:rPr>
              <a:t>Aitor Azcoaga, EIOIPA</a:t>
            </a:r>
          </a:p>
        </p:txBody>
      </p:sp>
      <p:pic>
        <p:nvPicPr>
          <p:cNvPr id="5123" name="Picture 1039" descr="E:\images\cen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5748338"/>
            <a:ext cx="3141662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itel 4"/>
          <p:cNvSpPr>
            <a:spLocks noGrp="1"/>
          </p:cNvSpPr>
          <p:nvPr>
            <p:ph type="ctrTitle"/>
          </p:nvPr>
        </p:nvSpPr>
        <p:spPr>
          <a:xfrm>
            <a:off x="752475" y="1320800"/>
            <a:ext cx="7773988" cy="1439863"/>
          </a:xfrm>
        </p:spPr>
        <p:txBody>
          <a:bodyPr/>
          <a:lstStyle/>
          <a:p>
            <a:pPr eaLnBrk="1" hangingPunct="1"/>
            <a:r>
              <a:rPr lang="nl-NL" dirty="0" smtClean="0"/>
              <a:t>CEN/WS XBRL</a:t>
            </a:r>
            <a:br>
              <a:rPr lang="nl-NL" dirty="0" smtClean="0"/>
            </a:br>
            <a:endParaRPr lang="nl-NL" dirty="0" smtClean="0"/>
          </a:p>
        </p:txBody>
      </p:sp>
      <p:sp>
        <p:nvSpPr>
          <p:cNvPr id="5125" name="Ondertitel 8"/>
          <p:cNvSpPr>
            <a:spLocks noGrp="1"/>
          </p:cNvSpPr>
          <p:nvPr>
            <p:ph type="subTitle" idx="1"/>
          </p:nvPr>
        </p:nvSpPr>
        <p:spPr>
          <a:xfrm>
            <a:off x="684213" y="2781300"/>
            <a:ext cx="7775575" cy="1079500"/>
          </a:xfrm>
        </p:spPr>
        <p:txBody>
          <a:bodyPr/>
          <a:lstStyle/>
          <a:p>
            <a:pPr eaLnBrk="1" hangingPunct="1"/>
            <a:r>
              <a:rPr lang="en-GB" sz="3200" dirty="0" smtClean="0"/>
              <a:t>CWA3: </a:t>
            </a:r>
            <a:r>
              <a:rPr lang="en-GB" sz="3200" dirty="0" smtClean="0"/>
              <a:t>Standardized roll-out package</a:t>
            </a:r>
            <a:endParaRPr lang="nl-NL" sz="3200" dirty="0" smtClean="0"/>
          </a:p>
        </p:txBody>
      </p:sp>
      <p:pic>
        <p:nvPicPr>
          <p:cNvPr id="5126" name="Picture 2" descr="D:\My Documents\Mpeele\Downloads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276225"/>
            <a:ext cx="933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CWA3</a:t>
            </a:r>
          </a:p>
        </p:txBody>
      </p:sp>
      <p:sp>
        <p:nvSpPr>
          <p:cNvPr id="5128" name="Platshållare för bildnumm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Page </a:t>
            </a:r>
            <a:fld id="{55EE5C6F-50CE-4EC6-9E07-0179C575578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Standardized "roll-out package" that wraps the specifications as defined under previous deliverables.</a:t>
            </a:r>
          </a:p>
          <a:p>
            <a:pPr lvl="2"/>
            <a:r>
              <a:rPr lang="en-GB" smtClean="0"/>
              <a:t>Standard regulatory package with all taxonomies, technical assistance, conversion mechanisms, mapping components, localization components (via XBRL jurisdictions), etc., to create economies of scale and enhance adoption between Supervisors</a:t>
            </a:r>
          </a:p>
          <a:p>
            <a:pPr lvl="2"/>
            <a:r>
              <a:rPr lang="en-GB" smtClean="0"/>
              <a:t>Implementation and roll-out guide with technical documentation, instructions for proper use of XBRL and a localization bridge to a national XBRL jurisdiction</a:t>
            </a:r>
          </a:p>
        </p:txBody>
      </p:sp>
      <p:sp>
        <p:nvSpPr>
          <p:cNvPr id="6148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CWA3</a:t>
            </a:r>
          </a:p>
        </p:txBody>
      </p:sp>
      <p:sp>
        <p:nvSpPr>
          <p:cNvPr id="6149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Page </a:t>
            </a:r>
            <a:fld id="{CEC61C5B-AA3E-4A4E-A3FB-19A7D984CE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Deliverables of CWA3</a:t>
            </a:r>
            <a:endParaRPr lang="en-GB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XBRL Supervisory roll-out guide</a:t>
            </a:r>
          </a:p>
          <a:p>
            <a:pPr lvl="1"/>
            <a:r>
              <a:rPr lang="en-US" smtClean="0"/>
              <a:t>Oriented towards national regulators on how to implement, extend and manage XBRL taxonomies</a:t>
            </a:r>
          </a:p>
          <a:p>
            <a:pPr lvl="1"/>
            <a:endParaRPr lang="en-GB" smtClean="0"/>
          </a:p>
          <a:p>
            <a:pPr lvl="1"/>
            <a:endParaRPr lang="en-GB" smtClean="0"/>
          </a:p>
          <a:p>
            <a:r>
              <a:rPr lang="en-GB" smtClean="0"/>
              <a:t>XBRL Handbook for Declarers</a:t>
            </a:r>
          </a:p>
          <a:p>
            <a:pPr lvl="1"/>
            <a:r>
              <a:rPr lang="en-GB" smtClean="0"/>
              <a:t>Roll-out guide or reference handbook would help XBRL prepares(reporting entities) in getting to know XBRL</a:t>
            </a:r>
          </a:p>
        </p:txBody>
      </p:sp>
      <p:sp>
        <p:nvSpPr>
          <p:cNvPr id="7172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CWA3</a:t>
            </a:r>
          </a:p>
        </p:txBody>
      </p:sp>
      <p:sp>
        <p:nvSpPr>
          <p:cNvPr id="7173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Page </a:t>
            </a:r>
            <a:fld id="{BF5AC039-AE33-49EA-929E-4B2E5E7D05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XBRL Supervisory roll-out guide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GB" dirty="0" smtClean="0"/>
              <a:t>How to start with XBRL from the regulator perspective</a:t>
            </a:r>
          </a:p>
          <a:p>
            <a:pPr lvl="2">
              <a:defRPr/>
            </a:pPr>
            <a:r>
              <a:rPr lang="en-GB" dirty="0" smtClean="0"/>
              <a:t>Determining the level of XBRL adoption</a:t>
            </a:r>
          </a:p>
          <a:p>
            <a:pPr lvl="2">
              <a:defRPr/>
            </a:pPr>
            <a:r>
              <a:rPr lang="en-GB" dirty="0" smtClean="0"/>
              <a:t>Plan to preparing the reporting models</a:t>
            </a:r>
          </a:p>
          <a:p>
            <a:pPr lvl="2">
              <a:defRPr/>
            </a:pPr>
            <a:r>
              <a:rPr lang="en-GB" dirty="0" smtClean="0"/>
              <a:t>The transmission infrastructures</a:t>
            </a:r>
          </a:p>
          <a:p>
            <a:pPr lvl="2">
              <a:defRPr/>
            </a:pPr>
            <a:r>
              <a:rPr lang="en-GB" dirty="0" smtClean="0"/>
              <a:t>Adapt and review the internal information systems</a:t>
            </a:r>
          </a:p>
          <a:p>
            <a:pPr lvl="2">
              <a:defRPr/>
            </a:pPr>
            <a:r>
              <a:rPr lang="en-GB" dirty="0" smtClean="0"/>
              <a:t>Preparing the communication plan for reporting entities</a:t>
            </a:r>
          </a:p>
          <a:p>
            <a:pPr lvl="1">
              <a:defRPr/>
            </a:pPr>
            <a:r>
              <a:rPr lang="en-GB" dirty="0" smtClean="0"/>
              <a:t>How to implement and extend</a:t>
            </a:r>
          </a:p>
          <a:p>
            <a:pPr marL="384175" lvl="1" indent="0">
              <a:buFontTx/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 taxonomies (CWA1)</a:t>
            </a:r>
          </a:p>
          <a:p>
            <a:pPr lvl="2">
              <a:defRPr/>
            </a:pPr>
            <a:r>
              <a:rPr lang="en-GB" dirty="0" smtClean="0"/>
              <a:t>XBRL Standard extension Mechanism</a:t>
            </a:r>
          </a:p>
          <a:p>
            <a:pPr lvl="2">
              <a:defRPr/>
            </a:pPr>
            <a:r>
              <a:rPr lang="en-GB" dirty="0" smtClean="0"/>
              <a:t>European framework background information</a:t>
            </a:r>
          </a:p>
          <a:p>
            <a:pPr lvl="2">
              <a:defRPr/>
            </a:pPr>
            <a:r>
              <a:rPr lang="en-US" dirty="0"/>
              <a:t>Guideline on </a:t>
            </a:r>
            <a:r>
              <a:rPr lang="en-US" dirty="0" smtClean="0"/>
              <a:t>extensions</a:t>
            </a:r>
            <a:endParaRPr lang="en-GB" dirty="0" smtClean="0"/>
          </a:p>
          <a:p>
            <a:pPr marL="384175" lvl="1" indent="0">
              <a:buFontTx/>
              <a:buNone/>
              <a:defRPr/>
            </a:pPr>
            <a:endParaRPr lang="en-GB" dirty="0" smtClean="0"/>
          </a:p>
          <a:p>
            <a:pPr marL="384175" lvl="1" indent="0">
              <a:buFontTx/>
              <a:buNone/>
              <a:defRPr/>
            </a:pPr>
            <a:endParaRPr lang="en-GB" dirty="0" smtClean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endParaRPr lang="en-GB" dirty="0" smtClean="0"/>
          </a:p>
        </p:txBody>
      </p:sp>
      <p:pic>
        <p:nvPicPr>
          <p:cNvPr id="7" name="Content Placeholder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161436" y="3878319"/>
            <a:ext cx="2709376" cy="1655377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  <a:outerShdw dist="35921" dir="2700000" algn="ctr" rotWithShape="0">
              <a:srgbClr val="F8F8F8">
                <a:alpha val="0"/>
              </a:srgbClr>
            </a:outerShdw>
            <a:reflection stA="0" endPos="65000" dist="50800" dir="5400000" sy="-100000" algn="bl" rotWithShape="0"/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819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7588" y="2057400"/>
            <a:ext cx="225425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CWA3</a:t>
            </a:r>
          </a:p>
        </p:txBody>
      </p:sp>
      <p:sp>
        <p:nvSpPr>
          <p:cNvPr id="8199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Page </a:t>
            </a:r>
            <a:fld id="{E38211DE-B4B5-498E-885E-20B6A7EBD2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XBRL Supervisory roll-out guide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mtClean="0"/>
              <a:t>Architecture, methodology and best practises (CWA1)</a:t>
            </a:r>
          </a:p>
          <a:p>
            <a:pPr lvl="1"/>
            <a:r>
              <a:rPr lang="en-GB" smtClean="0"/>
              <a:t>Management and maintainability</a:t>
            </a:r>
          </a:p>
          <a:p>
            <a:pPr lvl="2"/>
            <a:r>
              <a:rPr lang="en-GB" smtClean="0"/>
              <a:t>Transparency</a:t>
            </a:r>
          </a:p>
          <a:p>
            <a:pPr lvl="2"/>
            <a:r>
              <a:rPr lang="en-GB" smtClean="0"/>
              <a:t>Validation</a:t>
            </a:r>
          </a:p>
          <a:p>
            <a:pPr lvl="2"/>
            <a:r>
              <a:rPr lang="en-GB" smtClean="0"/>
              <a:t>Harmonisation</a:t>
            </a:r>
          </a:p>
          <a:p>
            <a:pPr lvl="2"/>
            <a:r>
              <a:rPr lang="en-GB" smtClean="0"/>
              <a:t>Standardization</a:t>
            </a:r>
          </a:p>
          <a:p>
            <a:pPr lvl="1"/>
            <a:r>
              <a:rPr lang="en-GB" smtClean="0"/>
              <a:t>How to transmit,  process and validate instances (CWA2 header and container, etc.)</a:t>
            </a:r>
          </a:p>
          <a:p>
            <a:pPr lvl="1"/>
            <a:endParaRPr lang="en-GB" smtClean="0"/>
          </a:p>
          <a:p>
            <a:pPr lvl="1"/>
            <a:endParaRPr lang="en-GB" smtClean="0"/>
          </a:p>
          <a:p>
            <a:pPr lvl="1"/>
            <a:endParaRPr lang="en-GB" smtClean="0"/>
          </a:p>
        </p:txBody>
      </p:sp>
      <p:sp>
        <p:nvSpPr>
          <p:cNvPr id="9220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CWA3</a:t>
            </a:r>
          </a:p>
        </p:txBody>
      </p:sp>
      <p:sp>
        <p:nvSpPr>
          <p:cNvPr id="9221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Page </a:t>
            </a:r>
            <a:fld id="{264E5E71-81BA-4D1E-A8CC-189FC5DC16C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XBRL Handbook for Declarers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GB" dirty="0" smtClean="0"/>
              <a:t>How </a:t>
            </a:r>
            <a:r>
              <a:rPr lang="en-GB" dirty="0"/>
              <a:t>to start with XBRL from the declarer's </a:t>
            </a:r>
            <a:r>
              <a:rPr lang="en-GB" dirty="0" smtClean="0"/>
              <a:t>perspective</a:t>
            </a:r>
          </a:p>
          <a:p>
            <a:pPr lvl="1">
              <a:defRPr/>
            </a:pPr>
            <a:r>
              <a:rPr lang="en-GB" dirty="0"/>
              <a:t>XML and XBRL: Introduction to its technological building </a:t>
            </a:r>
            <a:r>
              <a:rPr lang="en-GB" dirty="0" smtClean="0"/>
              <a:t>blocks</a:t>
            </a:r>
          </a:p>
          <a:p>
            <a:pPr lvl="2">
              <a:defRPr/>
            </a:pPr>
            <a:r>
              <a:rPr lang="en-GB" dirty="0" smtClean="0"/>
              <a:t>XML as a </a:t>
            </a:r>
            <a:r>
              <a:rPr lang="en-GB" dirty="0" err="1" smtClean="0"/>
              <a:t>markup</a:t>
            </a:r>
            <a:r>
              <a:rPr lang="en-GB" dirty="0" smtClean="0"/>
              <a:t> language (Namespaces, XML Schemas, </a:t>
            </a:r>
            <a:r>
              <a:rPr lang="en-GB" dirty="0" err="1"/>
              <a:t>XLink</a:t>
            </a:r>
            <a:r>
              <a:rPr lang="en-GB" dirty="0"/>
              <a:t>, </a:t>
            </a:r>
            <a:r>
              <a:rPr lang="en-GB" dirty="0" err="1" smtClean="0"/>
              <a:t>XPath</a:t>
            </a:r>
            <a:r>
              <a:rPr lang="en-GB" dirty="0"/>
              <a:t>, XSLT, XQuery, etc</a:t>
            </a:r>
            <a:r>
              <a:rPr lang="en-GB" dirty="0" smtClean="0"/>
              <a:t>.)</a:t>
            </a:r>
          </a:p>
          <a:p>
            <a:pPr lvl="2">
              <a:defRPr/>
            </a:pPr>
            <a:r>
              <a:rPr lang="en-GB" dirty="0" smtClean="0"/>
              <a:t>XBRL Introduction:</a:t>
            </a:r>
          </a:p>
          <a:p>
            <a:pPr lvl="3">
              <a:defRPr/>
            </a:pPr>
            <a:r>
              <a:rPr lang="en-GB" dirty="0" smtClean="0"/>
              <a:t>Taxonomies</a:t>
            </a:r>
          </a:p>
          <a:p>
            <a:pPr lvl="3">
              <a:defRPr/>
            </a:pPr>
            <a:r>
              <a:rPr lang="en-GB" dirty="0" smtClean="0"/>
              <a:t>Dimensions</a:t>
            </a:r>
          </a:p>
          <a:p>
            <a:pPr lvl="3">
              <a:defRPr/>
            </a:pPr>
            <a:r>
              <a:rPr lang="en-GB" dirty="0" smtClean="0"/>
              <a:t>Formulas</a:t>
            </a:r>
          </a:p>
          <a:p>
            <a:pPr lvl="3">
              <a:defRPr/>
            </a:pPr>
            <a:r>
              <a:rPr lang="en-GB" dirty="0" smtClean="0"/>
              <a:t>Instance creation and validation </a:t>
            </a:r>
            <a:endParaRPr lang="en-GB" dirty="0"/>
          </a:p>
          <a:p>
            <a:pPr lvl="1">
              <a:defRPr/>
            </a:pPr>
            <a:r>
              <a:rPr lang="en-GB" dirty="0" smtClean="0"/>
              <a:t>Reference documentation</a:t>
            </a:r>
          </a:p>
          <a:p>
            <a:pPr marL="384175" lvl="1" indent="0">
              <a:buFontTx/>
              <a:buNone/>
              <a:defRPr/>
            </a:pPr>
            <a:endParaRPr lang="en-GB" dirty="0" smtClean="0"/>
          </a:p>
          <a:p>
            <a:pPr marL="384175" lvl="1" indent="0">
              <a:buFontTx/>
              <a:buNone/>
              <a:defRPr/>
            </a:pPr>
            <a:endParaRPr lang="en-GB" dirty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endParaRPr lang="en-GB" dirty="0" smtClean="0"/>
          </a:p>
        </p:txBody>
      </p:sp>
      <p:sp>
        <p:nvSpPr>
          <p:cNvPr id="10244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CWA3</a:t>
            </a:r>
          </a:p>
        </p:txBody>
      </p:sp>
      <p:sp>
        <p:nvSpPr>
          <p:cNvPr id="10245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Page </a:t>
            </a:r>
            <a:fld id="{F5BE8803-BB4D-4E04-ADB0-7901E6F45E0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Thanks for your attention </a:t>
            </a: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3413125" y="2901950"/>
            <a:ext cx="2087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LU" sz="2800"/>
              <a:t>Questions</a:t>
            </a:r>
            <a:r>
              <a:rPr lang="fr-LU" sz="4000"/>
              <a:t>?</a:t>
            </a:r>
            <a:endParaRPr lang="en-US" sz="4000"/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2701925" y="5240338"/>
            <a:ext cx="35099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LU"/>
          </a:p>
          <a:p>
            <a:r>
              <a:rPr lang="fr-LU"/>
              <a:t>Aitor.Azcoaga@eiopa.europa.eu</a:t>
            </a:r>
            <a:endParaRPr lang="en-US"/>
          </a:p>
        </p:txBody>
      </p:sp>
      <p:sp>
        <p:nvSpPr>
          <p:cNvPr id="11269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CWA3</a:t>
            </a:r>
          </a:p>
        </p:txBody>
      </p:sp>
      <p:sp>
        <p:nvSpPr>
          <p:cNvPr id="11270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Page </a:t>
            </a:r>
            <a:fld id="{0CA3FCC9-405F-4A3C-AAEB-5F19992331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 TC/278 theme">
  <a:themeElements>
    <a:clrScheme name="TC 278">
      <a:dk1>
        <a:srgbClr val="356A9A"/>
      </a:dk1>
      <a:lt1>
        <a:srgbClr val="77A6D0"/>
      </a:lt1>
      <a:dk2>
        <a:srgbClr val="356A9A"/>
      </a:dk2>
      <a:lt2>
        <a:srgbClr val="77A6D0"/>
      </a:lt2>
      <a:accent1>
        <a:srgbClr val="A4C3DF"/>
      </a:accent1>
      <a:accent2>
        <a:srgbClr val="ECF3F8"/>
      </a:accent2>
      <a:accent3>
        <a:srgbClr val="DAE7F2"/>
      </a:accent3>
      <a:accent4>
        <a:srgbClr val="C8DBEB"/>
      </a:accent4>
      <a:accent5>
        <a:srgbClr val="5C93C5"/>
      </a:accent5>
      <a:accent6>
        <a:srgbClr val="32638F"/>
      </a:accent6>
      <a:hlink>
        <a:srgbClr val="F79646"/>
      </a:hlink>
      <a:folHlink>
        <a:srgbClr val="F79646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2834</TotalTime>
  <Words>382</Words>
  <Application>Microsoft Office PowerPoint</Application>
  <PresentationFormat>Presentación en pantalla (4:3)</PresentationFormat>
  <Paragraphs>77</Paragraphs>
  <Slides>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CEN TC/278 theme</vt:lpstr>
      <vt:lpstr>CEN/WS XBRL </vt:lpstr>
      <vt:lpstr>Objectives</vt:lpstr>
      <vt:lpstr>Deliverables of CWA3</vt:lpstr>
      <vt:lpstr>XBRL Supervisory roll-out guide</vt:lpstr>
      <vt:lpstr>XBRL Supervisory roll-out guide</vt:lpstr>
      <vt:lpstr>XBRL Handbook for Declarers</vt:lpstr>
      <vt:lpstr>Thanks for your attention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CEN/WS XBRL Kick-off meeting</dc:title>
  <dc:creator>Aitor Azcoaga</dc:creator>
  <cp:lastModifiedBy>infboi</cp:lastModifiedBy>
  <cp:revision>235</cp:revision>
  <dcterms:created xsi:type="dcterms:W3CDTF">2010-12-07T13:49:26Z</dcterms:created>
  <dcterms:modified xsi:type="dcterms:W3CDTF">2012-12-16T07:41:10Z</dcterms:modified>
</cp:coreProperties>
</file>