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445" r:id="rId2"/>
    <p:sldId id="446" r:id="rId3"/>
    <p:sldId id="447" r:id="rId4"/>
    <p:sldId id="448" r:id="rId5"/>
    <p:sldId id="449" r:id="rId6"/>
    <p:sldId id="459" r:id="rId7"/>
    <p:sldId id="450" r:id="rId8"/>
    <p:sldId id="451" r:id="rId9"/>
    <p:sldId id="452" r:id="rId10"/>
    <p:sldId id="455" r:id="rId11"/>
    <p:sldId id="453" r:id="rId12"/>
    <p:sldId id="454" r:id="rId13"/>
    <p:sldId id="457" r:id="rId14"/>
    <p:sldId id="458" r:id="rId15"/>
    <p:sldId id="456" r:id="rId16"/>
    <p:sldId id="460" r:id="rId17"/>
    <p:sldId id="443" r:id="rId18"/>
  </p:sldIdLst>
  <p:sldSz cx="9144000" cy="6858000" type="screen4x3"/>
  <p:notesSz cx="7102475" cy="102314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52" autoAdjust="0"/>
  </p:normalViewPr>
  <p:slideViewPr>
    <p:cSldViewPr>
      <p:cViewPr>
        <p:scale>
          <a:sx n="90" d="100"/>
          <a:sy n="90" d="100"/>
        </p:scale>
        <p:origin x="-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088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99719-736F-41CE-85B9-CB3CAF70C310}" type="doc">
      <dgm:prSet loTypeId="urn:microsoft.com/office/officeart/2005/8/layout/arrow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1808C67-2770-4DB3-A5C2-FA9B991955D4}">
      <dgm:prSet/>
      <dgm:spPr/>
      <dgm:t>
        <a:bodyPr/>
        <a:lstStyle/>
        <a:p>
          <a:pPr rtl="0"/>
          <a:r>
            <a:rPr lang="en-US" noProof="0" dirty="0" smtClean="0"/>
            <a:t>What DPM is?</a:t>
          </a:r>
          <a:endParaRPr lang="en-US" noProof="0" dirty="0"/>
        </a:p>
      </dgm:t>
    </dgm:pt>
    <dgm:pt modelId="{87F77FC1-40C2-4075-8102-77B8E1A5FDC4}" type="parTrans" cxnId="{DB4A6B2A-F8C0-4A5E-9619-91E8A6D4DFE9}">
      <dgm:prSet/>
      <dgm:spPr/>
      <dgm:t>
        <a:bodyPr/>
        <a:lstStyle/>
        <a:p>
          <a:endParaRPr lang="en-US" noProof="0" dirty="0"/>
        </a:p>
      </dgm:t>
    </dgm:pt>
    <dgm:pt modelId="{0E37B444-1E6A-4A4E-8F38-B14A9E4D0C74}" type="sibTrans" cxnId="{DB4A6B2A-F8C0-4A5E-9619-91E8A6D4DFE9}">
      <dgm:prSet/>
      <dgm:spPr/>
      <dgm:t>
        <a:bodyPr/>
        <a:lstStyle/>
        <a:p>
          <a:endParaRPr lang="en-US" noProof="0" dirty="0"/>
        </a:p>
      </dgm:t>
    </dgm:pt>
    <dgm:pt modelId="{34AD82AC-64A3-4E04-B564-031874CA5E7E}">
      <dgm:prSet/>
      <dgm:spPr/>
      <dgm:t>
        <a:bodyPr/>
        <a:lstStyle/>
        <a:p>
          <a:pPr rtl="0"/>
          <a:r>
            <a:rPr lang="en-US" noProof="0" dirty="0" smtClean="0"/>
            <a:t>Methodology to organize the data</a:t>
          </a:r>
          <a:endParaRPr lang="en-US" noProof="0" dirty="0"/>
        </a:p>
      </dgm:t>
    </dgm:pt>
    <dgm:pt modelId="{C022C13C-2A24-440D-8126-7BEA79EDCA6E}" type="parTrans" cxnId="{D110F714-8183-4E93-9637-A4FE4FCA1E63}">
      <dgm:prSet/>
      <dgm:spPr/>
      <dgm:t>
        <a:bodyPr/>
        <a:lstStyle/>
        <a:p>
          <a:endParaRPr lang="en-US" noProof="0" dirty="0"/>
        </a:p>
      </dgm:t>
    </dgm:pt>
    <dgm:pt modelId="{0540B3AF-0510-43F5-90E9-A7EECB79D8E6}" type="sibTrans" cxnId="{D110F714-8183-4E93-9637-A4FE4FCA1E63}">
      <dgm:prSet/>
      <dgm:spPr/>
      <dgm:t>
        <a:bodyPr/>
        <a:lstStyle/>
        <a:p>
          <a:endParaRPr lang="en-US" noProof="0" dirty="0"/>
        </a:p>
      </dgm:t>
    </dgm:pt>
    <dgm:pt modelId="{51E7A1E0-B0F7-45C5-9417-E850B27C6C9B}">
      <dgm:prSet/>
      <dgm:spPr/>
      <dgm:t>
        <a:bodyPr/>
        <a:lstStyle/>
        <a:p>
          <a:pPr rtl="0"/>
          <a:r>
            <a:rPr lang="en-US" noProof="0" dirty="0" smtClean="0"/>
            <a:t>What DPM is not?</a:t>
          </a:r>
          <a:endParaRPr lang="en-US" noProof="0" dirty="0"/>
        </a:p>
      </dgm:t>
    </dgm:pt>
    <dgm:pt modelId="{68D3F142-FDC1-430E-861B-CFC457384E78}" type="parTrans" cxnId="{2F0B6E2F-920C-4C3F-A29D-EF64C92F3531}">
      <dgm:prSet/>
      <dgm:spPr/>
      <dgm:t>
        <a:bodyPr/>
        <a:lstStyle/>
        <a:p>
          <a:endParaRPr lang="en-US" noProof="0" dirty="0"/>
        </a:p>
      </dgm:t>
    </dgm:pt>
    <dgm:pt modelId="{C86A4BED-4F68-4331-BBD8-7DFB5BF8DE54}" type="sibTrans" cxnId="{2F0B6E2F-920C-4C3F-A29D-EF64C92F3531}">
      <dgm:prSet/>
      <dgm:spPr/>
      <dgm:t>
        <a:bodyPr/>
        <a:lstStyle/>
        <a:p>
          <a:endParaRPr lang="en-US" noProof="0" dirty="0"/>
        </a:p>
      </dgm:t>
    </dgm:pt>
    <dgm:pt modelId="{4753FD7F-BD10-4784-B126-891291AC53E5}">
      <dgm:prSet/>
      <dgm:spPr/>
      <dgm:t>
        <a:bodyPr/>
        <a:lstStyle/>
        <a:p>
          <a:pPr rtl="0"/>
          <a:r>
            <a:rPr lang="en-US" noProof="0" dirty="0" smtClean="0"/>
            <a:t>Tables</a:t>
          </a:r>
          <a:endParaRPr lang="en-US" noProof="0" dirty="0"/>
        </a:p>
      </dgm:t>
    </dgm:pt>
    <dgm:pt modelId="{EE433D51-9D26-48FF-ABDA-A766E410A625}" type="parTrans" cxnId="{0E261698-B18A-4A86-BF90-C57A1C1E9A74}">
      <dgm:prSet/>
      <dgm:spPr/>
      <dgm:t>
        <a:bodyPr/>
        <a:lstStyle/>
        <a:p>
          <a:endParaRPr lang="en-US" noProof="0" dirty="0"/>
        </a:p>
      </dgm:t>
    </dgm:pt>
    <dgm:pt modelId="{FC923DF2-0859-49B8-BAEE-8B7CE667D72B}" type="sibTrans" cxnId="{0E261698-B18A-4A86-BF90-C57A1C1E9A74}">
      <dgm:prSet/>
      <dgm:spPr/>
      <dgm:t>
        <a:bodyPr/>
        <a:lstStyle/>
        <a:p>
          <a:endParaRPr lang="en-US" noProof="0" dirty="0"/>
        </a:p>
      </dgm:t>
    </dgm:pt>
    <dgm:pt modelId="{8B4F19AD-95BA-46A1-88A6-0B707959EF95}">
      <dgm:prSet/>
      <dgm:spPr/>
      <dgm:t>
        <a:bodyPr/>
        <a:lstStyle/>
        <a:p>
          <a:pPr rtl="0"/>
          <a:r>
            <a:rPr lang="en-US" noProof="0" dirty="0" smtClean="0"/>
            <a:t>Technical format</a:t>
          </a:r>
          <a:endParaRPr lang="en-US" noProof="0" dirty="0"/>
        </a:p>
      </dgm:t>
    </dgm:pt>
    <dgm:pt modelId="{98BAFC41-D399-44F2-A5AB-5A01E887A681}" type="parTrans" cxnId="{CAF16022-A4D5-423F-AEFC-90E1CF032551}">
      <dgm:prSet/>
      <dgm:spPr/>
      <dgm:t>
        <a:bodyPr/>
        <a:lstStyle/>
        <a:p>
          <a:endParaRPr lang="en-US" noProof="0" dirty="0"/>
        </a:p>
      </dgm:t>
    </dgm:pt>
    <dgm:pt modelId="{468E7C68-7975-4659-9E60-DD92E850B2D4}" type="sibTrans" cxnId="{CAF16022-A4D5-423F-AEFC-90E1CF032551}">
      <dgm:prSet/>
      <dgm:spPr/>
      <dgm:t>
        <a:bodyPr/>
        <a:lstStyle/>
        <a:p>
          <a:endParaRPr lang="en-US" noProof="0" dirty="0"/>
        </a:p>
      </dgm:t>
    </dgm:pt>
    <dgm:pt modelId="{EE42042A-966F-4F79-943E-40F5BE063F1C}">
      <dgm:prSet/>
      <dgm:spPr/>
      <dgm:t>
        <a:bodyPr/>
        <a:lstStyle/>
        <a:p>
          <a:pPr rtl="0"/>
          <a:r>
            <a:rPr lang="en-US" noProof="0" dirty="0" smtClean="0"/>
            <a:t>Dictionary (consistent, well structured, no overlaps, etc.)</a:t>
          </a:r>
          <a:endParaRPr lang="en-US" noProof="0" dirty="0"/>
        </a:p>
      </dgm:t>
    </dgm:pt>
    <dgm:pt modelId="{1986805D-67B6-4208-90DB-4085FD3D25C3}" type="parTrans" cxnId="{4F6A80D1-E59F-46C9-9378-F0A6065A102C}">
      <dgm:prSet/>
      <dgm:spPr/>
      <dgm:t>
        <a:bodyPr/>
        <a:lstStyle/>
        <a:p>
          <a:endParaRPr lang="en-US" noProof="0" dirty="0"/>
        </a:p>
      </dgm:t>
    </dgm:pt>
    <dgm:pt modelId="{4A529E7E-8B00-4597-B527-3FA91AD626FA}" type="sibTrans" cxnId="{4F6A80D1-E59F-46C9-9378-F0A6065A102C}">
      <dgm:prSet/>
      <dgm:spPr/>
      <dgm:t>
        <a:bodyPr/>
        <a:lstStyle/>
        <a:p>
          <a:endParaRPr lang="en-US" noProof="0" dirty="0"/>
        </a:p>
      </dgm:t>
    </dgm:pt>
    <dgm:pt modelId="{4535A8C3-2975-4A98-9BBD-2FA853A98C02}">
      <dgm:prSet/>
      <dgm:spPr/>
      <dgm:t>
        <a:bodyPr/>
        <a:lstStyle/>
        <a:p>
          <a:pPr rtl="0"/>
          <a:r>
            <a:rPr lang="en-US" noProof="0" dirty="0" smtClean="0"/>
            <a:t>Mechanism to describe data model (tables) with concepts from the dictionary (unique, explicit, etc.)</a:t>
          </a:r>
          <a:endParaRPr lang="en-US" noProof="0" dirty="0"/>
        </a:p>
      </dgm:t>
    </dgm:pt>
    <dgm:pt modelId="{0F15557E-7937-4421-A815-32E2878EDB09}" type="parTrans" cxnId="{4C86688F-7A8D-46B1-AA76-313E519EBF9F}">
      <dgm:prSet/>
      <dgm:spPr/>
      <dgm:t>
        <a:bodyPr/>
        <a:lstStyle/>
        <a:p>
          <a:endParaRPr lang="en-US" noProof="0" dirty="0"/>
        </a:p>
      </dgm:t>
    </dgm:pt>
    <dgm:pt modelId="{2E381C0C-2774-4BE5-BA26-42BD1E2DCC8A}" type="sibTrans" cxnId="{4C86688F-7A8D-46B1-AA76-313E519EBF9F}">
      <dgm:prSet/>
      <dgm:spPr/>
      <dgm:t>
        <a:bodyPr/>
        <a:lstStyle/>
        <a:p>
          <a:endParaRPr lang="en-US" noProof="0" dirty="0"/>
        </a:p>
      </dgm:t>
    </dgm:pt>
    <dgm:pt modelId="{9B1219E1-AA87-458B-8941-C24923E7239E}">
      <dgm:prSet/>
      <dgm:spPr/>
      <dgm:t>
        <a:bodyPr/>
        <a:lstStyle/>
        <a:p>
          <a:pPr rtl="0"/>
          <a:r>
            <a:rPr lang="en-US" noProof="0" dirty="0" smtClean="0"/>
            <a:t>Must include:</a:t>
          </a:r>
          <a:endParaRPr lang="en-US" noProof="0" dirty="0"/>
        </a:p>
      </dgm:t>
    </dgm:pt>
    <dgm:pt modelId="{CA07BC45-0820-47E4-BF3B-EBA3916C5D63}" type="parTrans" cxnId="{E97CFC5E-F2F8-4DFE-971A-D2F713069272}">
      <dgm:prSet/>
      <dgm:spPr/>
      <dgm:t>
        <a:bodyPr/>
        <a:lstStyle/>
        <a:p>
          <a:endParaRPr lang="en-US"/>
        </a:p>
      </dgm:t>
    </dgm:pt>
    <dgm:pt modelId="{1F416ECE-8A0C-4994-AE9F-FB8A53980642}" type="sibTrans" cxnId="{E97CFC5E-F2F8-4DFE-971A-D2F713069272}">
      <dgm:prSet/>
      <dgm:spPr/>
      <dgm:t>
        <a:bodyPr/>
        <a:lstStyle/>
        <a:p>
          <a:endParaRPr lang="en-US"/>
        </a:p>
      </dgm:t>
    </dgm:pt>
    <dgm:pt modelId="{FDF8F7D7-54B8-4582-B494-16358B6C168E}">
      <dgm:prSet/>
      <dgm:spPr/>
      <dgm:t>
        <a:bodyPr/>
        <a:lstStyle/>
        <a:p>
          <a:pPr rtl="0"/>
          <a:r>
            <a:rPr lang="en-US" noProof="0" dirty="0" smtClean="0"/>
            <a:t>„Something” to be prepared by IT experts</a:t>
          </a:r>
          <a:r>
            <a:rPr lang="pl-PL" noProof="0" dirty="0" smtClean="0"/>
            <a:t>…</a:t>
          </a:r>
          <a:endParaRPr lang="en-US" noProof="0" dirty="0"/>
        </a:p>
      </dgm:t>
    </dgm:pt>
    <dgm:pt modelId="{7AE7CD7E-2B70-4693-B836-4B714582E0FA}" type="parTrans" cxnId="{ED9FE4CB-A786-4F00-9AFD-50C50FDC5CF3}">
      <dgm:prSet/>
      <dgm:spPr/>
      <dgm:t>
        <a:bodyPr/>
        <a:lstStyle/>
        <a:p>
          <a:endParaRPr lang="en-US"/>
        </a:p>
      </dgm:t>
    </dgm:pt>
    <dgm:pt modelId="{C1BA43F3-E44E-4126-86FA-9A42E736A2F2}" type="sibTrans" cxnId="{ED9FE4CB-A786-4F00-9AFD-50C50FDC5CF3}">
      <dgm:prSet/>
      <dgm:spPr/>
      <dgm:t>
        <a:bodyPr/>
        <a:lstStyle/>
        <a:p>
          <a:endParaRPr lang="en-US"/>
        </a:p>
      </dgm:t>
    </dgm:pt>
    <dgm:pt modelId="{5DD12B47-BA0C-466B-9FE8-07C8794C4423}" type="pres">
      <dgm:prSet presAssocID="{69499719-736F-41CE-85B9-CB3CAF70C310}" presName="compositeShape" presStyleCnt="0">
        <dgm:presLayoutVars>
          <dgm:chMax val="2"/>
          <dgm:dir/>
          <dgm:resizeHandles val="exact"/>
        </dgm:presLayoutVars>
      </dgm:prSet>
      <dgm:spPr/>
    </dgm:pt>
    <dgm:pt modelId="{5389810C-5331-4D55-BC1D-7634F74D61E5}" type="pres">
      <dgm:prSet presAssocID="{B1808C67-2770-4DB3-A5C2-FA9B991955D4}" presName="upArrow" presStyleLbl="node1" presStyleIdx="0" presStyleCnt="2"/>
      <dgm:spPr/>
    </dgm:pt>
    <dgm:pt modelId="{9F74A9EE-88F3-460F-B0D0-31597FEB9AF9}" type="pres">
      <dgm:prSet presAssocID="{B1808C67-2770-4DB3-A5C2-FA9B991955D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64617-602A-46CD-AB66-A1E4CCB1059E}" type="pres">
      <dgm:prSet presAssocID="{51E7A1E0-B0F7-45C5-9417-E850B27C6C9B}" presName="downArrow" presStyleLbl="node1" presStyleIdx="1" presStyleCnt="2"/>
      <dgm:spPr/>
    </dgm:pt>
    <dgm:pt modelId="{C6FA1FE4-55BE-40D8-81B7-E270B236541B}" type="pres">
      <dgm:prSet presAssocID="{51E7A1E0-B0F7-45C5-9417-E850B27C6C9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0F4643-9BB5-483F-978F-ECECF873A93F}" type="presOf" srcId="{B1808C67-2770-4DB3-A5C2-FA9B991955D4}" destId="{9F74A9EE-88F3-460F-B0D0-31597FEB9AF9}" srcOrd="0" destOrd="0" presId="urn:microsoft.com/office/officeart/2005/8/layout/arrow4"/>
    <dgm:cxn modelId="{DB4A6B2A-F8C0-4A5E-9619-91E8A6D4DFE9}" srcId="{69499719-736F-41CE-85B9-CB3CAF70C310}" destId="{B1808C67-2770-4DB3-A5C2-FA9B991955D4}" srcOrd="0" destOrd="0" parTransId="{87F77FC1-40C2-4075-8102-77B8E1A5FDC4}" sibTransId="{0E37B444-1E6A-4A4E-8F38-B14A9E4D0C74}"/>
    <dgm:cxn modelId="{B3AAC994-2E99-4D2E-B9C1-EBBF78E340B6}" type="presOf" srcId="{EE42042A-966F-4F79-943E-40F5BE063F1C}" destId="{9F74A9EE-88F3-460F-B0D0-31597FEB9AF9}" srcOrd="0" destOrd="3" presId="urn:microsoft.com/office/officeart/2005/8/layout/arrow4"/>
    <dgm:cxn modelId="{754F0F2E-53EC-46CC-AEC4-C5FE464965EE}" type="presOf" srcId="{FDF8F7D7-54B8-4582-B494-16358B6C168E}" destId="{C6FA1FE4-55BE-40D8-81B7-E270B236541B}" srcOrd="0" destOrd="3" presId="urn:microsoft.com/office/officeart/2005/8/layout/arrow4"/>
    <dgm:cxn modelId="{E97CFC5E-F2F8-4DFE-971A-D2F713069272}" srcId="{B1808C67-2770-4DB3-A5C2-FA9B991955D4}" destId="{9B1219E1-AA87-458B-8941-C24923E7239E}" srcOrd="1" destOrd="0" parTransId="{CA07BC45-0820-47E4-BF3B-EBA3916C5D63}" sibTransId="{1F416ECE-8A0C-4994-AE9F-FB8A53980642}"/>
    <dgm:cxn modelId="{2F0B6E2F-920C-4C3F-A29D-EF64C92F3531}" srcId="{69499719-736F-41CE-85B9-CB3CAF70C310}" destId="{51E7A1E0-B0F7-45C5-9417-E850B27C6C9B}" srcOrd="1" destOrd="0" parTransId="{68D3F142-FDC1-430E-861B-CFC457384E78}" sibTransId="{C86A4BED-4F68-4331-BBD8-7DFB5BF8DE54}"/>
    <dgm:cxn modelId="{0E261698-B18A-4A86-BF90-C57A1C1E9A74}" srcId="{51E7A1E0-B0F7-45C5-9417-E850B27C6C9B}" destId="{4753FD7F-BD10-4784-B126-891291AC53E5}" srcOrd="1" destOrd="0" parTransId="{EE433D51-9D26-48FF-ABDA-A766E410A625}" sibTransId="{FC923DF2-0859-49B8-BAEE-8B7CE667D72B}"/>
    <dgm:cxn modelId="{B85D5BE0-0861-4D99-8F48-552AD58315C1}" type="presOf" srcId="{9B1219E1-AA87-458B-8941-C24923E7239E}" destId="{9F74A9EE-88F3-460F-B0D0-31597FEB9AF9}" srcOrd="0" destOrd="2" presId="urn:microsoft.com/office/officeart/2005/8/layout/arrow4"/>
    <dgm:cxn modelId="{D110F714-8183-4E93-9637-A4FE4FCA1E63}" srcId="{B1808C67-2770-4DB3-A5C2-FA9B991955D4}" destId="{34AD82AC-64A3-4E04-B564-031874CA5E7E}" srcOrd="0" destOrd="0" parTransId="{C022C13C-2A24-440D-8126-7BEA79EDCA6E}" sibTransId="{0540B3AF-0510-43F5-90E9-A7EECB79D8E6}"/>
    <dgm:cxn modelId="{4C86688F-7A8D-46B1-AA76-313E519EBF9F}" srcId="{9B1219E1-AA87-458B-8941-C24923E7239E}" destId="{4535A8C3-2975-4A98-9BBD-2FA853A98C02}" srcOrd="1" destOrd="0" parTransId="{0F15557E-7937-4421-A815-32E2878EDB09}" sibTransId="{2E381C0C-2774-4BE5-BA26-42BD1E2DCC8A}"/>
    <dgm:cxn modelId="{9C97AE74-C59D-440F-8C22-06697531FAB7}" type="presOf" srcId="{4753FD7F-BD10-4784-B126-891291AC53E5}" destId="{C6FA1FE4-55BE-40D8-81B7-E270B236541B}" srcOrd="0" destOrd="2" presId="urn:microsoft.com/office/officeart/2005/8/layout/arrow4"/>
    <dgm:cxn modelId="{553271C4-428B-4EB0-85B5-BA9B89E6141E}" type="presOf" srcId="{34AD82AC-64A3-4E04-B564-031874CA5E7E}" destId="{9F74A9EE-88F3-460F-B0D0-31597FEB9AF9}" srcOrd="0" destOrd="1" presId="urn:microsoft.com/office/officeart/2005/8/layout/arrow4"/>
    <dgm:cxn modelId="{3F2ADA60-F0A3-494E-91A0-3D337971CA49}" type="presOf" srcId="{69499719-736F-41CE-85B9-CB3CAF70C310}" destId="{5DD12B47-BA0C-466B-9FE8-07C8794C4423}" srcOrd="0" destOrd="0" presId="urn:microsoft.com/office/officeart/2005/8/layout/arrow4"/>
    <dgm:cxn modelId="{97329324-50AA-439E-A692-22D2EF9BE42E}" type="presOf" srcId="{51E7A1E0-B0F7-45C5-9417-E850B27C6C9B}" destId="{C6FA1FE4-55BE-40D8-81B7-E270B236541B}" srcOrd="0" destOrd="0" presId="urn:microsoft.com/office/officeart/2005/8/layout/arrow4"/>
    <dgm:cxn modelId="{4F6A80D1-E59F-46C9-9378-F0A6065A102C}" srcId="{9B1219E1-AA87-458B-8941-C24923E7239E}" destId="{EE42042A-966F-4F79-943E-40F5BE063F1C}" srcOrd="0" destOrd="0" parTransId="{1986805D-67B6-4208-90DB-4085FD3D25C3}" sibTransId="{4A529E7E-8B00-4597-B527-3FA91AD626FA}"/>
    <dgm:cxn modelId="{4E0CB646-F980-4960-94A0-91EE7A5891AA}" type="presOf" srcId="{4535A8C3-2975-4A98-9BBD-2FA853A98C02}" destId="{9F74A9EE-88F3-460F-B0D0-31597FEB9AF9}" srcOrd="0" destOrd="4" presId="urn:microsoft.com/office/officeart/2005/8/layout/arrow4"/>
    <dgm:cxn modelId="{9A2B53E7-6BB6-444A-B0A8-E65DD8A149A6}" type="presOf" srcId="{8B4F19AD-95BA-46A1-88A6-0B707959EF95}" destId="{C6FA1FE4-55BE-40D8-81B7-E270B236541B}" srcOrd="0" destOrd="1" presId="urn:microsoft.com/office/officeart/2005/8/layout/arrow4"/>
    <dgm:cxn modelId="{ED9FE4CB-A786-4F00-9AFD-50C50FDC5CF3}" srcId="{51E7A1E0-B0F7-45C5-9417-E850B27C6C9B}" destId="{FDF8F7D7-54B8-4582-B494-16358B6C168E}" srcOrd="2" destOrd="0" parTransId="{7AE7CD7E-2B70-4693-B836-4B714582E0FA}" sibTransId="{C1BA43F3-E44E-4126-86FA-9A42E736A2F2}"/>
    <dgm:cxn modelId="{CAF16022-A4D5-423F-AEFC-90E1CF032551}" srcId="{51E7A1E0-B0F7-45C5-9417-E850B27C6C9B}" destId="{8B4F19AD-95BA-46A1-88A6-0B707959EF95}" srcOrd="0" destOrd="0" parTransId="{98BAFC41-D399-44F2-A5AB-5A01E887A681}" sibTransId="{468E7C68-7975-4659-9E60-DD92E850B2D4}"/>
    <dgm:cxn modelId="{B73FF42D-7866-4988-AC02-CCF1688BD90F}" type="presParOf" srcId="{5DD12B47-BA0C-466B-9FE8-07C8794C4423}" destId="{5389810C-5331-4D55-BC1D-7634F74D61E5}" srcOrd="0" destOrd="0" presId="urn:microsoft.com/office/officeart/2005/8/layout/arrow4"/>
    <dgm:cxn modelId="{812032D2-E666-4E72-9DDB-285992B3F739}" type="presParOf" srcId="{5DD12B47-BA0C-466B-9FE8-07C8794C4423}" destId="{9F74A9EE-88F3-460F-B0D0-31597FEB9AF9}" srcOrd="1" destOrd="0" presId="urn:microsoft.com/office/officeart/2005/8/layout/arrow4"/>
    <dgm:cxn modelId="{996F2A51-3B01-4593-B0ED-EB9DAD0CB75A}" type="presParOf" srcId="{5DD12B47-BA0C-466B-9FE8-07C8794C4423}" destId="{22B64617-602A-46CD-AB66-A1E4CCB1059E}" srcOrd="2" destOrd="0" presId="urn:microsoft.com/office/officeart/2005/8/layout/arrow4"/>
    <dgm:cxn modelId="{F43E2961-742B-4AF7-B1E1-4D5DBD00062E}" type="presParOf" srcId="{5DD12B47-BA0C-466B-9FE8-07C8794C4423}" destId="{C6FA1FE4-55BE-40D8-81B7-E270B236541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7CE08-543B-491C-B559-5F548430BEA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A2B86E-2D94-44B5-B362-A2D4A5CF0C5C}">
      <dgm:prSet custT="1"/>
      <dgm:spPr/>
      <dgm:t>
        <a:bodyPr/>
        <a:lstStyle/>
        <a:p>
          <a:pPr rtl="0"/>
          <a:r>
            <a:rPr lang="en-GB" sz="1000" noProof="0" dirty="0" smtClean="0"/>
            <a:t>purpose of information requirements in general (what is this data for?)</a:t>
          </a:r>
          <a:endParaRPr lang="en-GB" sz="1000" noProof="0" dirty="0"/>
        </a:p>
      </dgm:t>
    </dgm:pt>
    <dgm:pt modelId="{16B90F9E-2145-42A7-B8D0-D8BBA49F370A}" type="parTrans" cxnId="{5E8DE656-1D60-4A9D-A424-23B4CE2B80A9}">
      <dgm:prSet/>
      <dgm:spPr/>
      <dgm:t>
        <a:bodyPr/>
        <a:lstStyle/>
        <a:p>
          <a:endParaRPr lang="en-GB" sz="1000"/>
        </a:p>
      </dgm:t>
    </dgm:pt>
    <dgm:pt modelId="{95397C3E-02E6-4EB6-94D1-58AE17758BE2}" type="sibTrans" cxnId="{5E8DE656-1D60-4A9D-A424-23B4CE2B80A9}">
      <dgm:prSet custT="1"/>
      <dgm:spPr/>
      <dgm:t>
        <a:bodyPr/>
        <a:lstStyle/>
        <a:p>
          <a:endParaRPr lang="en-GB" sz="1000" noProof="0"/>
        </a:p>
      </dgm:t>
    </dgm:pt>
    <dgm:pt modelId="{5973FEE5-2003-42AD-B145-2003E4C78C05}">
      <dgm:prSet custT="1"/>
      <dgm:spPr/>
      <dgm:t>
        <a:bodyPr/>
        <a:lstStyle/>
        <a:p>
          <a:pPr rtl="0"/>
          <a:r>
            <a:rPr lang="en-GB" sz="1000" noProof="0" dirty="0" smtClean="0"/>
            <a:t>documentation (explanatory guidelines for information requirements and notification duties) </a:t>
          </a:r>
          <a:endParaRPr lang="en-GB" sz="1000" noProof="0" dirty="0"/>
        </a:p>
      </dgm:t>
    </dgm:pt>
    <dgm:pt modelId="{C19AC2A9-D3E0-478D-A8E4-A9AA99D3F305}" type="parTrans" cxnId="{23905A4D-909A-492D-8B22-26D69107B22E}">
      <dgm:prSet/>
      <dgm:spPr/>
      <dgm:t>
        <a:bodyPr/>
        <a:lstStyle/>
        <a:p>
          <a:endParaRPr lang="en-GB" sz="1000"/>
        </a:p>
      </dgm:t>
    </dgm:pt>
    <dgm:pt modelId="{83D75DF5-066E-459F-88DE-F093F420F555}" type="sibTrans" cxnId="{23905A4D-909A-492D-8B22-26D69107B22E}">
      <dgm:prSet custT="1"/>
      <dgm:spPr/>
      <dgm:t>
        <a:bodyPr/>
        <a:lstStyle/>
        <a:p>
          <a:endParaRPr lang="en-GB" sz="1000" noProof="0"/>
        </a:p>
      </dgm:t>
    </dgm:pt>
    <dgm:pt modelId="{1D2F7E48-8061-4776-8D20-58C34A5C016B}">
      <dgm:prSet custT="1"/>
      <dgm:spPr/>
      <dgm:t>
        <a:bodyPr/>
        <a:lstStyle/>
        <a:p>
          <a:pPr rtl="0"/>
          <a:r>
            <a:rPr lang="en-GB" sz="1000" noProof="0" dirty="0" smtClean="0"/>
            <a:t>purpose of a statement/note/disclosure (expressed by its title, describing in general the character of information)</a:t>
          </a:r>
          <a:endParaRPr lang="en-GB" sz="1000" noProof="0" dirty="0"/>
        </a:p>
      </dgm:t>
    </dgm:pt>
    <dgm:pt modelId="{EC922218-9ECC-42E3-8C5E-2BAEB336010E}" type="parTrans" cxnId="{445B918C-B5E1-4DED-B61B-7045688E0298}">
      <dgm:prSet/>
      <dgm:spPr/>
      <dgm:t>
        <a:bodyPr/>
        <a:lstStyle/>
        <a:p>
          <a:endParaRPr lang="en-GB" sz="1000"/>
        </a:p>
      </dgm:t>
    </dgm:pt>
    <dgm:pt modelId="{11BCF58F-6420-4DE5-B464-57118EA7B305}" type="sibTrans" cxnId="{445B918C-B5E1-4DED-B61B-7045688E0298}">
      <dgm:prSet custT="1"/>
      <dgm:spPr/>
      <dgm:t>
        <a:bodyPr/>
        <a:lstStyle/>
        <a:p>
          <a:endParaRPr lang="en-GB" sz="1000" noProof="0"/>
        </a:p>
      </dgm:t>
    </dgm:pt>
    <dgm:pt modelId="{A2457D50-5079-414F-A4D0-64D2C2C968C3}">
      <dgm:prSet custT="1"/>
      <dgm:spPr/>
      <dgm:t>
        <a:bodyPr/>
        <a:lstStyle/>
        <a:p>
          <a:pPr rtl="0"/>
          <a:r>
            <a:rPr lang="en-GB" sz="1000" noProof="0" dirty="0" smtClean="0"/>
            <a:t>intersection of title and headers (of row and column) naming each piece of information</a:t>
          </a:r>
          <a:endParaRPr lang="en-GB" sz="1000" noProof="0" dirty="0"/>
        </a:p>
      </dgm:t>
    </dgm:pt>
    <dgm:pt modelId="{DE6EA543-34ED-49DC-B417-A8312FCF4AB5}" type="parTrans" cxnId="{028970E1-02DF-4950-B2A3-6E6B8A4D9E86}">
      <dgm:prSet/>
      <dgm:spPr/>
      <dgm:t>
        <a:bodyPr/>
        <a:lstStyle/>
        <a:p>
          <a:endParaRPr lang="en-GB" sz="1000"/>
        </a:p>
      </dgm:t>
    </dgm:pt>
    <dgm:pt modelId="{822ABB6F-38D1-4271-AAC8-A6D741EC549B}" type="sibTrans" cxnId="{028970E1-02DF-4950-B2A3-6E6B8A4D9E86}">
      <dgm:prSet custT="1"/>
      <dgm:spPr/>
      <dgm:t>
        <a:bodyPr/>
        <a:lstStyle/>
        <a:p>
          <a:endParaRPr lang="en-GB" sz="1000" noProof="0"/>
        </a:p>
      </dgm:t>
    </dgm:pt>
    <dgm:pt modelId="{37389789-1C84-40F6-A74B-54A79968C3DF}">
      <dgm:prSet custT="1"/>
      <dgm:spPr/>
      <dgm:t>
        <a:bodyPr/>
        <a:lstStyle/>
        <a:p>
          <a:pPr rtl="0"/>
          <a:r>
            <a:rPr lang="en-GB" sz="1000" noProof="0" dirty="0" smtClean="0"/>
            <a:t>location in a hierarchy in headers of rows and headers of column (inheritance),</a:t>
          </a:r>
          <a:endParaRPr lang="en-GB" sz="1000" noProof="0" dirty="0"/>
        </a:p>
      </dgm:t>
    </dgm:pt>
    <dgm:pt modelId="{8386F8E4-D650-4717-9C30-E50BC859B766}" type="parTrans" cxnId="{3BD3E745-1FD4-47EC-BBD1-58399502E579}">
      <dgm:prSet/>
      <dgm:spPr/>
      <dgm:t>
        <a:bodyPr/>
        <a:lstStyle/>
        <a:p>
          <a:endParaRPr lang="en-GB" sz="1000"/>
        </a:p>
      </dgm:t>
    </dgm:pt>
    <dgm:pt modelId="{E0E54BAC-F9F6-4604-975A-EDF5F145220E}" type="sibTrans" cxnId="{3BD3E745-1FD4-47EC-BBD1-58399502E579}">
      <dgm:prSet/>
      <dgm:spPr/>
      <dgm:t>
        <a:bodyPr/>
        <a:lstStyle/>
        <a:p>
          <a:endParaRPr lang="en-GB" sz="1000"/>
        </a:p>
      </dgm:t>
    </dgm:pt>
    <dgm:pt modelId="{FFA99E1F-9D2C-43C3-BE6C-2A135E1A736B}" type="pres">
      <dgm:prSet presAssocID="{9E17CE08-543B-491C-B559-5F548430BEA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A5E194-7103-4819-A328-8AD003AAA369}" type="pres">
      <dgm:prSet presAssocID="{E6A2B86E-2D94-44B5-B362-A2D4A5CF0C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C12A57-0092-4B1E-877A-A710C89358BA}" type="pres">
      <dgm:prSet presAssocID="{95397C3E-02E6-4EB6-94D1-58AE17758BE2}" presName="sibTrans" presStyleLbl="sibTrans2D1" presStyleIdx="0" presStyleCnt="4"/>
      <dgm:spPr/>
      <dgm:t>
        <a:bodyPr/>
        <a:lstStyle/>
        <a:p>
          <a:endParaRPr lang="en-GB"/>
        </a:p>
      </dgm:t>
    </dgm:pt>
    <dgm:pt modelId="{F34A4A6A-7452-4175-974E-68FC635539B6}" type="pres">
      <dgm:prSet presAssocID="{95397C3E-02E6-4EB6-94D1-58AE17758BE2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B0CC4389-A69B-4B64-8ED2-8E9BDAF0FFB0}" type="pres">
      <dgm:prSet presAssocID="{5973FEE5-2003-42AD-B145-2003E4C78C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2824E0-E503-45DB-AA80-15D842D902D8}" type="pres">
      <dgm:prSet presAssocID="{83D75DF5-066E-459F-88DE-F093F420F555}" presName="sibTrans" presStyleLbl="sibTrans2D1" presStyleIdx="1" presStyleCnt="4"/>
      <dgm:spPr/>
      <dgm:t>
        <a:bodyPr/>
        <a:lstStyle/>
        <a:p>
          <a:endParaRPr lang="en-GB"/>
        </a:p>
      </dgm:t>
    </dgm:pt>
    <dgm:pt modelId="{F4231130-D091-4CDD-9BCE-A7A5B451D42F}" type="pres">
      <dgm:prSet presAssocID="{83D75DF5-066E-459F-88DE-F093F420F555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824B4C56-8D2D-49BE-9314-F4FEFCB38998}" type="pres">
      <dgm:prSet presAssocID="{1D2F7E48-8061-4776-8D20-58C34A5C016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04E1B2-6442-4C5E-810E-2CECA2F586EC}" type="pres">
      <dgm:prSet presAssocID="{11BCF58F-6420-4DE5-B464-57118EA7B305}" presName="sibTrans" presStyleLbl="sibTrans2D1" presStyleIdx="2" presStyleCnt="4"/>
      <dgm:spPr/>
      <dgm:t>
        <a:bodyPr/>
        <a:lstStyle/>
        <a:p>
          <a:endParaRPr lang="en-GB"/>
        </a:p>
      </dgm:t>
    </dgm:pt>
    <dgm:pt modelId="{155C384F-6101-4A07-BE4E-C2FFA1865B41}" type="pres">
      <dgm:prSet presAssocID="{11BCF58F-6420-4DE5-B464-57118EA7B305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11EB8DF4-B102-496E-8204-C115EB6FD2B1}" type="pres">
      <dgm:prSet presAssocID="{A2457D50-5079-414F-A4D0-64D2C2C968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7CF695-32CE-47BF-80ED-6F5D494FCE85}" type="pres">
      <dgm:prSet presAssocID="{822ABB6F-38D1-4271-AAC8-A6D741EC549B}" presName="sibTrans" presStyleLbl="sibTrans2D1" presStyleIdx="3" presStyleCnt="4"/>
      <dgm:spPr/>
      <dgm:t>
        <a:bodyPr/>
        <a:lstStyle/>
        <a:p>
          <a:endParaRPr lang="en-GB"/>
        </a:p>
      </dgm:t>
    </dgm:pt>
    <dgm:pt modelId="{6D8815B2-FB7B-4017-AB04-A6B71F3A0D34}" type="pres">
      <dgm:prSet presAssocID="{822ABB6F-38D1-4271-AAC8-A6D741EC549B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5A3AE31B-EB39-4EB9-88A3-37AAE87780C4}" type="pres">
      <dgm:prSet presAssocID="{37389789-1C84-40F6-A74B-54A79968C3D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AD96DE-FFB6-4C23-BDDE-4D948C018682}" type="presOf" srcId="{822ABB6F-38D1-4271-AAC8-A6D741EC549B}" destId="{6D8815B2-FB7B-4017-AB04-A6B71F3A0D34}" srcOrd="1" destOrd="0" presId="urn:microsoft.com/office/officeart/2005/8/layout/process2"/>
    <dgm:cxn modelId="{2DAAD346-B463-45C4-A631-262EF674887E}" type="presOf" srcId="{5973FEE5-2003-42AD-B145-2003E4C78C05}" destId="{B0CC4389-A69B-4B64-8ED2-8E9BDAF0FFB0}" srcOrd="0" destOrd="0" presId="urn:microsoft.com/office/officeart/2005/8/layout/process2"/>
    <dgm:cxn modelId="{445B918C-B5E1-4DED-B61B-7045688E0298}" srcId="{9E17CE08-543B-491C-B559-5F548430BEA8}" destId="{1D2F7E48-8061-4776-8D20-58C34A5C016B}" srcOrd="2" destOrd="0" parTransId="{EC922218-9ECC-42E3-8C5E-2BAEB336010E}" sibTransId="{11BCF58F-6420-4DE5-B464-57118EA7B305}"/>
    <dgm:cxn modelId="{0930C218-D5F9-4FA8-8CBE-418E38081CB0}" type="presOf" srcId="{11BCF58F-6420-4DE5-B464-57118EA7B305}" destId="{155C384F-6101-4A07-BE4E-C2FFA1865B41}" srcOrd="1" destOrd="0" presId="urn:microsoft.com/office/officeart/2005/8/layout/process2"/>
    <dgm:cxn modelId="{AA388B8D-A9A6-4102-91EC-E8CFFF9FDF64}" type="presOf" srcId="{9E17CE08-543B-491C-B559-5F548430BEA8}" destId="{FFA99E1F-9D2C-43C3-BE6C-2A135E1A736B}" srcOrd="0" destOrd="0" presId="urn:microsoft.com/office/officeart/2005/8/layout/process2"/>
    <dgm:cxn modelId="{028970E1-02DF-4950-B2A3-6E6B8A4D9E86}" srcId="{9E17CE08-543B-491C-B559-5F548430BEA8}" destId="{A2457D50-5079-414F-A4D0-64D2C2C968C3}" srcOrd="3" destOrd="0" parTransId="{DE6EA543-34ED-49DC-B417-A8312FCF4AB5}" sibTransId="{822ABB6F-38D1-4271-AAC8-A6D741EC549B}"/>
    <dgm:cxn modelId="{23905A4D-909A-492D-8B22-26D69107B22E}" srcId="{9E17CE08-543B-491C-B559-5F548430BEA8}" destId="{5973FEE5-2003-42AD-B145-2003E4C78C05}" srcOrd="1" destOrd="0" parTransId="{C19AC2A9-D3E0-478D-A8E4-A9AA99D3F305}" sibTransId="{83D75DF5-066E-459F-88DE-F093F420F555}"/>
    <dgm:cxn modelId="{3BD3E745-1FD4-47EC-BBD1-58399502E579}" srcId="{9E17CE08-543B-491C-B559-5F548430BEA8}" destId="{37389789-1C84-40F6-A74B-54A79968C3DF}" srcOrd="4" destOrd="0" parTransId="{8386F8E4-D650-4717-9C30-E50BC859B766}" sibTransId="{E0E54BAC-F9F6-4604-975A-EDF5F145220E}"/>
    <dgm:cxn modelId="{DC34BC15-FA48-46A7-A251-415AAA217B06}" type="presOf" srcId="{83D75DF5-066E-459F-88DE-F093F420F555}" destId="{EA2824E0-E503-45DB-AA80-15D842D902D8}" srcOrd="0" destOrd="0" presId="urn:microsoft.com/office/officeart/2005/8/layout/process2"/>
    <dgm:cxn modelId="{C1EE309F-58F9-4434-B6A0-3217910F84F3}" type="presOf" srcId="{822ABB6F-38D1-4271-AAC8-A6D741EC549B}" destId="{CB7CF695-32CE-47BF-80ED-6F5D494FCE85}" srcOrd="0" destOrd="0" presId="urn:microsoft.com/office/officeart/2005/8/layout/process2"/>
    <dgm:cxn modelId="{918FC66F-D580-4B10-96CF-538FFC87DFAC}" type="presOf" srcId="{37389789-1C84-40F6-A74B-54A79968C3DF}" destId="{5A3AE31B-EB39-4EB9-88A3-37AAE87780C4}" srcOrd="0" destOrd="0" presId="urn:microsoft.com/office/officeart/2005/8/layout/process2"/>
    <dgm:cxn modelId="{1BF24DF9-3083-4A41-B5E7-FD16D7D468AB}" type="presOf" srcId="{1D2F7E48-8061-4776-8D20-58C34A5C016B}" destId="{824B4C56-8D2D-49BE-9314-F4FEFCB38998}" srcOrd="0" destOrd="0" presId="urn:microsoft.com/office/officeart/2005/8/layout/process2"/>
    <dgm:cxn modelId="{E9B49564-EAB3-4435-A618-9C2634B8F2EB}" type="presOf" srcId="{95397C3E-02E6-4EB6-94D1-58AE17758BE2}" destId="{F34A4A6A-7452-4175-974E-68FC635539B6}" srcOrd="1" destOrd="0" presId="urn:microsoft.com/office/officeart/2005/8/layout/process2"/>
    <dgm:cxn modelId="{337E994A-1340-4354-B7FD-90F7625116CC}" type="presOf" srcId="{95397C3E-02E6-4EB6-94D1-58AE17758BE2}" destId="{11C12A57-0092-4B1E-877A-A710C89358BA}" srcOrd="0" destOrd="0" presId="urn:microsoft.com/office/officeart/2005/8/layout/process2"/>
    <dgm:cxn modelId="{901C4D46-145E-4ED7-98A8-13F42203FF2B}" type="presOf" srcId="{E6A2B86E-2D94-44B5-B362-A2D4A5CF0C5C}" destId="{09A5E194-7103-4819-A328-8AD003AAA369}" srcOrd="0" destOrd="0" presId="urn:microsoft.com/office/officeart/2005/8/layout/process2"/>
    <dgm:cxn modelId="{758AB387-54E1-4D07-A618-0219A507AE0C}" type="presOf" srcId="{83D75DF5-066E-459F-88DE-F093F420F555}" destId="{F4231130-D091-4CDD-9BCE-A7A5B451D42F}" srcOrd="1" destOrd="0" presId="urn:microsoft.com/office/officeart/2005/8/layout/process2"/>
    <dgm:cxn modelId="{5E8DE656-1D60-4A9D-A424-23B4CE2B80A9}" srcId="{9E17CE08-543B-491C-B559-5F548430BEA8}" destId="{E6A2B86E-2D94-44B5-B362-A2D4A5CF0C5C}" srcOrd="0" destOrd="0" parTransId="{16B90F9E-2145-42A7-B8D0-D8BBA49F370A}" sibTransId="{95397C3E-02E6-4EB6-94D1-58AE17758BE2}"/>
    <dgm:cxn modelId="{EFD7F5A4-13C3-4419-BF4F-C0A7A81FBE14}" type="presOf" srcId="{11BCF58F-6420-4DE5-B464-57118EA7B305}" destId="{0304E1B2-6442-4C5E-810E-2CECA2F586EC}" srcOrd="0" destOrd="0" presId="urn:microsoft.com/office/officeart/2005/8/layout/process2"/>
    <dgm:cxn modelId="{00DC86CC-8474-4907-8E29-BC04F6A8C130}" type="presOf" srcId="{A2457D50-5079-414F-A4D0-64D2C2C968C3}" destId="{11EB8DF4-B102-496E-8204-C115EB6FD2B1}" srcOrd="0" destOrd="0" presId="urn:microsoft.com/office/officeart/2005/8/layout/process2"/>
    <dgm:cxn modelId="{B5597591-BC5A-4EE4-9404-325A46D11455}" type="presParOf" srcId="{FFA99E1F-9D2C-43C3-BE6C-2A135E1A736B}" destId="{09A5E194-7103-4819-A328-8AD003AAA369}" srcOrd="0" destOrd="0" presId="urn:microsoft.com/office/officeart/2005/8/layout/process2"/>
    <dgm:cxn modelId="{5CC941C2-5A77-4FC8-AD3E-6A18BEC8EFA0}" type="presParOf" srcId="{FFA99E1F-9D2C-43C3-BE6C-2A135E1A736B}" destId="{11C12A57-0092-4B1E-877A-A710C89358BA}" srcOrd="1" destOrd="0" presId="urn:microsoft.com/office/officeart/2005/8/layout/process2"/>
    <dgm:cxn modelId="{ADC40EFB-70E0-4E1F-94BF-5FDA729862C7}" type="presParOf" srcId="{11C12A57-0092-4B1E-877A-A710C89358BA}" destId="{F34A4A6A-7452-4175-974E-68FC635539B6}" srcOrd="0" destOrd="0" presId="urn:microsoft.com/office/officeart/2005/8/layout/process2"/>
    <dgm:cxn modelId="{4733CE79-0A51-49A0-AD63-88B0DE418FF4}" type="presParOf" srcId="{FFA99E1F-9D2C-43C3-BE6C-2A135E1A736B}" destId="{B0CC4389-A69B-4B64-8ED2-8E9BDAF0FFB0}" srcOrd="2" destOrd="0" presId="urn:microsoft.com/office/officeart/2005/8/layout/process2"/>
    <dgm:cxn modelId="{4C0C77AB-D118-4824-B00B-255291DCF668}" type="presParOf" srcId="{FFA99E1F-9D2C-43C3-BE6C-2A135E1A736B}" destId="{EA2824E0-E503-45DB-AA80-15D842D902D8}" srcOrd="3" destOrd="0" presId="urn:microsoft.com/office/officeart/2005/8/layout/process2"/>
    <dgm:cxn modelId="{4FF0EEF0-616E-45F8-90A4-298ED904C95C}" type="presParOf" srcId="{EA2824E0-E503-45DB-AA80-15D842D902D8}" destId="{F4231130-D091-4CDD-9BCE-A7A5B451D42F}" srcOrd="0" destOrd="0" presId="urn:microsoft.com/office/officeart/2005/8/layout/process2"/>
    <dgm:cxn modelId="{59AEE272-5F27-427A-B4C6-3EC4DB7F3359}" type="presParOf" srcId="{FFA99E1F-9D2C-43C3-BE6C-2A135E1A736B}" destId="{824B4C56-8D2D-49BE-9314-F4FEFCB38998}" srcOrd="4" destOrd="0" presId="urn:microsoft.com/office/officeart/2005/8/layout/process2"/>
    <dgm:cxn modelId="{AC681738-8F25-4B93-8FD7-71CA14C570FB}" type="presParOf" srcId="{FFA99E1F-9D2C-43C3-BE6C-2A135E1A736B}" destId="{0304E1B2-6442-4C5E-810E-2CECA2F586EC}" srcOrd="5" destOrd="0" presId="urn:microsoft.com/office/officeart/2005/8/layout/process2"/>
    <dgm:cxn modelId="{10A0E4AD-6BF1-4684-AB69-07E5FFB9017F}" type="presParOf" srcId="{0304E1B2-6442-4C5E-810E-2CECA2F586EC}" destId="{155C384F-6101-4A07-BE4E-C2FFA1865B41}" srcOrd="0" destOrd="0" presId="urn:microsoft.com/office/officeart/2005/8/layout/process2"/>
    <dgm:cxn modelId="{2B192C48-EF3A-4BB8-B2CC-5E025DEEDFEE}" type="presParOf" srcId="{FFA99E1F-9D2C-43C3-BE6C-2A135E1A736B}" destId="{11EB8DF4-B102-496E-8204-C115EB6FD2B1}" srcOrd="6" destOrd="0" presId="urn:microsoft.com/office/officeart/2005/8/layout/process2"/>
    <dgm:cxn modelId="{8AD8EE26-778A-4ADD-9D69-A14180189CAE}" type="presParOf" srcId="{FFA99E1F-9D2C-43C3-BE6C-2A135E1A736B}" destId="{CB7CF695-32CE-47BF-80ED-6F5D494FCE85}" srcOrd="7" destOrd="0" presId="urn:microsoft.com/office/officeart/2005/8/layout/process2"/>
    <dgm:cxn modelId="{93C4F6B7-D0C9-43BD-898D-DF120CBA26F0}" type="presParOf" srcId="{CB7CF695-32CE-47BF-80ED-6F5D494FCE85}" destId="{6D8815B2-FB7B-4017-AB04-A6B71F3A0D34}" srcOrd="0" destOrd="0" presId="urn:microsoft.com/office/officeart/2005/8/layout/process2"/>
    <dgm:cxn modelId="{5B0E3D91-B881-4413-AF73-62EF5FECFEBB}" type="presParOf" srcId="{FFA99E1F-9D2C-43C3-BE6C-2A135E1A736B}" destId="{5A3AE31B-EB39-4EB9-88A3-37AAE87780C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E779E-1724-4027-B5C6-D8D2786B03F9}" type="doc">
      <dgm:prSet loTypeId="urn:microsoft.com/office/officeart/2005/8/layout/cycle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7FDFF83-05D0-4EA3-B925-5D93F09291AA}">
      <dgm:prSet custT="1"/>
      <dgm:spPr/>
      <dgm:t>
        <a:bodyPr/>
        <a:lstStyle/>
        <a:p>
          <a:pPr rtl="0"/>
          <a:r>
            <a:rPr lang="en-US" sz="1050" noProof="0" dirty="0" smtClean="0">
              <a:solidFill>
                <a:schemeClr val="bg1"/>
              </a:solidFill>
            </a:rPr>
            <a:t>DPM is template independent (data centric) - all information about data point is explicit (easy to communicate)</a:t>
          </a:r>
          <a:endParaRPr lang="en-US" sz="1050" noProof="0" dirty="0">
            <a:solidFill>
              <a:schemeClr val="bg1"/>
            </a:solidFill>
          </a:endParaRPr>
        </a:p>
      </dgm:t>
    </dgm:pt>
    <dgm:pt modelId="{2A226632-6E51-49CA-ABC5-E101C5E7B1F2}" type="parTrans" cxnId="{DFC01A31-672B-4EFB-A655-E7D764328F62}">
      <dgm:prSet/>
      <dgm:spPr/>
      <dgm:t>
        <a:bodyPr/>
        <a:lstStyle/>
        <a:p>
          <a:endParaRPr lang="en-US" sz="1050" noProof="0" dirty="0">
            <a:solidFill>
              <a:schemeClr val="tx1"/>
            </a:solidFill>
          </a:endParaRPr>
        </a:p>
      </dgm:t>
    </dgm:pt>
    <dgm:pt modelId="{DDD6DA82-159F-4C41-9551-B8EFB0CC9DF4}" type="sibTrans" cxnId="{DFC01A31-672B-4EFB-A655-E7D764328F62}">
      <dgm:prSet/>
      <dgm:spPr/>
      <dgm:t>
        <a:bodyPr/>
        <a:lstStyle/>
        <a:p>
          <a:endParaRPr lang="en-US" sz="1050" noProof="0" dirty="0">
            <a:solidFill>
              <a:schemeClr val="tx1"/>
            </a:solidFill>
          </a:endParaRPr>
        </a:p>
      </dgm:t>
    </dgm:pt>
    <dgm:pt modelId="{D7DC52CE-C7D2-43F2-B742-B5E9648DE57A}">
      <dgm:prSet custT="1"/>
      <dgm:spPr/>
      <dgm:t>
        <a:bodyPr/>
        <a:lstStyle/>
        <a:p>
          <a:pPr rtl="0"/>
          <a:r>
            <a:rPr lang="en-US" sz="1050" noProof="0" dirty="0" smtClean="0">
              <a:solidFill>
                <a:schemeClr val="bg1"/>
              </a:solidFill>
            </a:rPr>
            <a:t>It is easy to trace the difference between every two data points across entire reporting framework</a:t>
          </a:r>
          <a:endParaRPr lang="en-US" sz="1050" noProof="0" dirty="0">
            <a:solidFill>
              <a:schemeClr val="bg1"/>
            </a:solidFill>
          </a:endParaRPr>
        </a:p>
      </dgm:t>
    </dgm:pt>
    <dgm:pt modelId="{F0711FDD-DA5A-444D-B9D8-CA20AC6A594C}" type="parTrans" cxnId="{DE34BC54-CFB6-4E41-B7A9-D1168758D298}">
      <dgm:prSet/>
      <dgm:spPr/>
      <dgm:t>
        <a:bodyPr/>
        <a:lstStyle/>
        <a:p>
          <a:endParaRPr lang="en-US" sz="1050" noProof="0" dirty="0">
            <a:solidFill>
              <a:schemeClr val="tx1"/>
            </a:solidFill>
          </a:endParaRPr>
        </a:p>
      </dgm:t>
    </dgm:pt>
    <dgm:pt modelId="{48D6CB7C-0A39-42C1-8B8F-6D5105837949}" type="sibTrans" cxnId="{DE34BC54-CFB6-4E41-B7A9-D1168758D298}">
      <dgm:prSet/>
      <dgm:spPr/>
      <dgm:t>
        <a:bodyPr/>
        <a:lstStyle/>
        <a:p>
          <a:endParaRPr lang="en-US" sz="1050" noProof="0" dirty="0">
            <a:solidFill>
              <a:schemeClr val="tx1"/>
            </a:solidFill>
          </a:endParaRPr>
        </a:p>
      </dgm:t>
    </dgm:pt>
    <dgm:pt modelId="{3FD2FAD8-F6D3-4A7C-A3FB-6039EC49485C}">
      <dgm:prSet custT="1"/>
      <dgm:spPr/>
      <dgm:t>
        <a:bodyPr/>
        <a:lstStyle/>
        <a:p>
          <a:pPr rtl="0"/>
          <a:r>
            <a:rPr lang="en-US" sz="1050" noProof="0" dirty="0" smtClean="0">
              <a:solidFill>
                <a:schemeClr val="bg1"/>
              </a:solidFill>
            </a:rPr>
            <a:t>DPM could be a guideline how to organize the data on reporting entity side (storage and BI systems)</a:t>
          </a:r>
          <a:endParaRPr lang="en-US" sz="1050" noProof="0" dirty="0">
            <a:solidFill>
              <a:schemeClr val="bg1"/>
            </a:solidFill>
          </a:endParaRPr>
        </a:p>
      </dgm:t>
    </dgm:pt>
    <dgm:pt modelId="{AF4E395A-0182-4EB4-BC8E-133EB98C52E2}" type="parTrans" cxnId="{9D8E523F-55D8-4A0E-AB2E-D3152B00D00A}">
      <dgm:prSet/>
      <dgm:spPr/>
      <dgm:t>
        <a:bodyPr/>
        <a:lstStyle/>
        <a:p>
          <a:endParaRPr lang="en-US" sz="1050" noProof="0" dirty="0">
            <a:solidFill>
              <a:schemeClr val="tx1"/>
            </a:solidFill>
          </a:endParaRPr>
        </a:p>
      </dgm:t>
    </dgm:pt>
    <dgm:pt modelId="{7C6A1574-A2CB-46E4-BC7B-24019FE57C2A}" type="sibTrans" cxnId="{9D8E523F-55D8-4A0E-AB2E-D3152B00D00A}">
      <dgm:prSet/>
      <dgm:spPr/>
      <dgm:t>
        <a:bodyPr/>
        <a:lstStyle/>
        <a:p>
          <a:endParaRPr lang="en-US" sz="1050" noProof="0" dirty="0">
            <a:solidFill>
              <a:schemeClr val="tx1"/>
            </a:solidFill>
          </a:endParaRPr>
        </a:p>
      </dgm:t>
    </dgm:pt>
    <dgm:pt modelId="{1625FD54-0CA8-4FBD-AD1C-F010EF29C624}">
      <dgm:prSet custT="1"/>
      <dgm:spPr/>
      <dgm:t>
        <a:bodyPr/>
        <a:lstStyle/>
        <a:p>
          <a:pPr rtl="0"/>
          <a:r>
            <a:rPr lang="en-US" sz="1050" noProof="0" dirty="0" smtClean="0">
              <a:solidFill>
                <a:schemeClr val="tx1"/>
              </a:solidFill>
            </a:rPr>
            <a:t>The quality of reporting requirements/templates is improving (consistent labeling, hierarchical structures)</a:t>
          </a:r>
          <a:endParaRPr lang="en-US" sz="1050" noProof="0" dirty="0">
            <a:solidFill>
              <a:schemeClr val="tx1"/>
            </a:solidFill>
          </a:endParaRPr>
        </a:p>
      </dgm:t>
    </dgm:pt>
    <dgm:pt modelId="{C3B6714E-2F13-4B30-A4EE-3E7C82A21451}" type="parTrans" cxnId="{CCA57BBB-AFF7-41FB-8C75-94F09017809C}">
      <dgm:prSet/>
      <dgm:spPr/>
      <dgm:t>
        <a:bodyPr/>
        <a:lstStyle/>
        <a:p>
          <a:endParaRPr lang="en-US" sz="1050" noProof="0" dirty="0">
            <a:solidFill>
              <a:schemeClr val="tx1"/>
            </a:solidFill>
          </a:endParaRPr>
        </a:p>
      </dgm:t>
    </dgm:pt>
    <dgm:pt modelId="{4F878814-334D-498E-AAD5-077CF12BF315}" type="sibTrans" cxnId="{CCA57BBB-AFF7-41FB-8C75-94F09017809C}">
      <dgm:prSet/>
      <dgm:spPr/>
      <dgm:t>
        <a:bodyPr/>
        <a:lstStyle/>
        <a:p>
          <a:endParaRPr lang="en-US" sz="1050" noProof="0" dirty="0">
            <a:solidFill>
              <a:schemeClr val="tx1"/>
            </a:solidFill>
          </a:endParaRPr>
        </a:p>
      </dgm:t>
    </dgm:pt>
    <dgm:pt modelId="{AE3872A6-CBD9-4977-8100-E541D52BDAA8}">
      <dgm:prSet custT="1"/>
      <dgm:spPr/>
      <dgm:t>
        <a:bodyPr/>
        <a:lstStyle/>
        <a:p>
          <a:pPr rtl="0"/>
          <a:r>
            <a:rPr lang="en-US" sz="1050" noProof="0" dirty="0" smtClean="0">
              <a:solidFill>
                <a:schemeClr val="tx1"/>
              </a:solidFill>
            </a:rPr>
            <a:t>Model is very stable but possible to extend if required (reusing of concepts is priority, adding/extending of concepts/hierarchies is possible as long as it doesn’t break the logic of model)</a:t>
          </a:r>
          <a:endParaRPr lang="en-US" sz="1050" noProof="0" dirty="0">
            <a:solidFill>
              <a:schemeClr val="tx1"/>
            </a:solidFill>
          </a:endParaRPr>
        </a:p>
      </dgm:t>
    </dgm:pt>
    <dgm:pt modelId="{03EBC3ED-8B21-41CD-975B-90744EC8FE22}" type="parTrans" cxnId="{77D97F89-F5E6-4BD2-8C1C-A860D400B4E8}">
      <dgm:prSet/>
      <dgm:spPr/>
      <dgm:t>
        <a:bodyPr/>
        <a:lstStyle/>
        <a:p>
          <a:endParaRPr lang="en-US" sz="1050" noProof="0" dirty="0">
            <a:solidFill>
              <a:schemeClr val="tx1"/>
            </a:solidFill>
          </a:endParaRPr>
        </a:p>
      </dgm:t>
    </dgm:pt>
    <dgm:pt modelId="{9FE811C1-A8F8-448A-AA7B-E40761826761}" type="sibTrans" cxnId="{77D97F89-F5E6-4BD2-8C1C-A860D400B4E8}">
      <dgm:prSet/>
      <dgm:spPr/>
      <dgm:t>
        <a:bodyPr/>
        <a:lstStyle/>
        <a:p>
          <a:endParaRPr lang="en-US" sz="1050" noProof="0" dirty="0">
            <a:solidFill>
              <a:schemeClr val="tx1"/>
            </a:solidFill>
          </a:endParaRPr>
        </a:p>
      </dgm:t>
    </dgm:pt>
    <dgm:pt modelId="{4180E362-D692-4CEA-A59E-FDC037307D1F}" type="pres">
      <dgm:prSet presAssocID="{E82E779E-1724-4027-B5C6-D8D2786B03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C6EC8-C063-437E-BD77-0C1091837341}" type="pres">
      <dgm:prSet presAssocID="{E82E779E-1724-4027-B5C6-D8D2786B03F9}" presName="cycle" presStyleCnt="0"/>
      <dgm:spPr/>
    </dgm:pt>
    <dgm:pt modelId="{6AC61A5E-1800-4784-BF73-0D94CB49AFEB}" type="pres">
      <dgm:prSet presAssocID="{37FDFF83-05D0-4EA3-B925-5D93F09291A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1A42A-FFD3-4973-84B1-2EC6DEF74D22}" type="pres">
      <dgm:prSet presAssocID="{DDD6DA82-159F-4C41-9551-B8EFB0CC9DF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8774754-C528-4644-A818-6CBE38B5CEE6}" type="pres">
      <dgm:prSet presAssocID="{D7DC52CE-C7D2-43F2-B742-B5E9648DE57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FFE62-7D6D-418E-8024-A8044DF7A9D2}" type="pres">
      <dgm:prSet presAssocID="{3FD2FAD8-F6D3-4A7C-A3FB-6039EC49485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A20B7-CD56-457A-BD30-23A299A084BC}" type="pres">
      <dgm:prSet presAssocID="{1625FD54-0CA8-4FBD-AD1C-F010EF29C62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ED239-EC10-4036-AFD1-D9DF68199C8A}" type="pres">
      <dgm:prSet presAssocID="{AE3872A6-CBD9-4977-8100-E541D52BDAA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2467C2-346C-4D4A-9BDB-683344C08C90}" type="presOf" srcId="{1625FD54-0CA8-4FBD-AD1C-F010EF29C624}" destId="{C37A20B7-CD56-457A-BD30-23A299A084BC}" srcOrd="0" destOrd="0" presId="urn:microsoft.com/office/officeart/2005/8/layout/cycle3"/>
    <dgm:cxn modelId="{CCA57BBB-AFF7-41FB-8C75-94F09017809C}" srcId="{E82E779E-1724-4027-B5C6-D8D2786B03F9}" destId="{1625FD54-0CA8-4FBD-AD1C-F010EF29C624}" srcOrd="3" destOrd="0" parTransId="{C3B6714E-2F13-4B30-A4EE-3E7C82A21451}" sibTransId="{4F878814-334D-498E-AAD5-077CF12BF315}"/>
    <dgm:cxn modelId="{9C6A5CD1-4EB1-4C02-9547-7DDD474FEA7C}" type="presOf" srcId="{37FDFF83-05D0-4EA3-B925-5D93F09291AA}" destId="{6AC61A5E-1800-4784-BF73-0D94CB49AFEB}" srcOrd="0" destOrd="0" presId="urn:microsoft.com/office/officeart/2005/8/layout/cycle3"/>
    <dgm:cxn modelId="{DE34BC54-CFB6-4E41-B7A9-D1168758D298}" srcId="{E82E779E-1724-4027-B5C6-D8D2786B03F9}" destId="{D7DC52CE-C7D2-43F2-B742-B5E9648DE57A}" srcOrd="1" destOrd="0" parTransId="{F0711FDD-DA5A-444D-B9D8-CA20AC6A594C}" sibTransId="{48D6CB7C-0A39-42C1-8B8F-6D5105837949}"/>
    <dgm:cxn modelId="{DFC01A31-672B-4EFB-A655-E7D764328F62}" srcId="{E82E779E-1724-4027-B5C6-D8D2786B03F9}" destId="{37FDFF83-05D0-4EA3-B925-5D93F09291AA}" srcOrd="0" destOrd="0" parTransId="{2A226632-6E51-49CA-ABC5-E101C5E7B1F2}" sibTransId="{DDD6DA82-159F-4C41-9551-B8EFB0CC9DF4}"/>
    <dgm:cxn modelId="{7E13D7F2-9D05-4308-81D4-68807BBA47E1}" type="presOf" srcId="{D7DC52CE-C7D2-43F2-B742-B5E9648DE57A}" destId="{E8774754-C528-4644-A818-6CBE38B5CEE6}" srcOrd="0" destOrd="0" presId="urn:microsoft.com/office/officeart/2005/8/layout/cycle3"/>
    <dgm:cxn modelId="{530976CB-BC68-42A0-A0B7-ED7C148D65E9}" type="presOf" srcId="{E82E779E-1724-4027-B5C6-D8D2786B03F9}" destId="{4180E362-D692-4CEA-A59E-FDC037307D1F}" srcOrd="0" destOrd="0" presId="urn:microsoft.com/office/officeart/2005/8/layout/cycle3"/>
    <dgm:cxn modelId="{9D8E523F-55D8-4A0E-AB2E-D3152B00D00A}" srcId="{E82E779E-1724-4027-B5C6-D8D2786B03F9}" destId="{3FD2FAD8-F6D3-4A7C-A3FB-6039EC49485C}" srcOrd="2" destOrd="0" parTransId="{AF4E395A-0182-4EB4-BC8E-133EB98C52E2}" sibTransId="{7C6A1574-A2CB-46E4-BC7B-24019FE57C2A}"/>
    <dgm:cxn modelId="{E8F8CBCA-EFFC-4483-8F98-522242A9429C}" type="presOf" srcId="{AE3872A6-CBD9-4977-8100-E541D52BDAA8}" destId="{FA6ED239-EC10-4036-AFD1-D9DF68199C8A}" srcOrd="0" destOrd="0" presId="urn:microsoft.com/office/officeart/2005/8/layout/cycle3"/>
    <dgm:cxn modelId="{51B7E85C-748B-42DE-81A7-7B594C9680C0}" type="presOf" srcId="{3FD2FAD8-F6D3-4A7C-A3FB-6039EC49485C}" destId="{A0FFFE62-7D6D-418E-8024-A8044DF7A9D2}" srcOrd="0" destOrd="0" presId="urn:microsoft.com/office/officeart/2005/8/layout/cycle3"/>
    <dgm:cxn modelId="{9DC41E19-8F65-4EA6-ACBE-532765C3D3EC}" type="presOf" srcId="{DDD6DA82-159F-4C41-9551-B8EFB0CC9DF4}" destId="{7751A42A-FFD3-4973-84B1-2EC6DEF74D22}" srcOrd="0" destOrd="0" presId="urn:microsoft.com/office/officeart/2005/8/layout/cycle3"/>
    <dgm:cxn modelId="{77D97F89-F5E6-4BD2-8C1C-A860D400B4E8}" srcId="{E82E779E-1724-4027-B5C6-D8D2786B03F9}" destId="{AE3872A6-CBD9-4977-8100-E541D52BDAA8}" srcOrd="4" destOrd="0" parTransId="{03EBC3ED-8B21-41CD-975B-90744EC8FE22}" sibTransId="{9FE811C1-A8F8-448A-AA7B-E40761826761}"/>
    <dgm:cxn modelId="{2124E93D-9558-43A8-9357-2FA17A9BEF44}" type="presParOf" srcId="{4180E362-D692-4CEA-A59E-FDC037307D1F}" destId="{5E1C6EC8-C063-437E-BD77-0C1091837341}" srcOrd="0" destOrd="0" presId="urn:microsoft.com/office/officeart/2005/8/layout/cycle3"/>
    <dgm:cxn modelId="{8FDAB9BF-D646-4B86-9765-E3951C211A79}" type="presParOf" srcId="{5E1C6EC8-C063-437E-BD77-0C1091837341}" destId="{6AC61A5E-1800-4784-BF73-0D94CB49AFEB}" srcOrd="0" destOrd="0" presId="urn:microsoft.com/office/officeart/2005/8/layout/cycle3"/>
    <dgm:cxn modelId="{48DA6974-4AD9-4951-9303-98BFF676B8E3}" type="presParOf" srcId="{5E1C6EC8-C063-437E-BD77-0C1091837341}" destId="{7751A42A-FFD3-4973-84B1-2EC6DEF74D22}" srcOrd="1" destOrd="0" presId="urn:microsoft.com/office/officeart/2005/8/layout/cycle3"/>
    <dgm:cxn modelId="{7FDB44C8-6FB8-423A-A1C6-41728472362D}" type="presParOf" srcId="{5E1C6EC8-C063-437E-BD77-0C1091837341}" destId="{E8774754-C528-4644-A818-6CBE38B5CEE6}" srcOrd="2" destOrd="0" presId="urn:microsoft.com/office/officeart/2005/8/layout/cycle3"/>
    <dgm:cxn modelId="{8E09F294-81D2-4DE0-A41D-3EE7DE0FE11B}" type="presParOf" srcId="{5E1C6EC8-C063-437E-BD77-0C1091837341}" destId="{A0FFFE62-7D6D-418E-8024-A8044DF7A9D2}" srcOrd="3" destOrd="0" presId="urn:microsoft.com/office/officeart/2005/8/layout/cycle3"/>
    <dgm:cxn modelId="{8152E356-AFD8-49FA-BAF6-E879E591E8D4}" type="presParOf" srcId="{5E1C6EC8-C063-437E-BD77-0C1091837341}" destId="{C37A20B7-CD56-457A-BD30-23A299A084BC}" srcOrd="4" destOrd="0" presId="urn:microsoft.com/office/officeart/2005/8/layout/cycle3"/>
    <dgm:cxn modelId="{73DB7971-BEB2-4535-9D7F-2D6B6F7A1492}" type="presParOf" srcId="{5E1C6EC8-C063-437E-BD77-0C1091837341}" destId="{FA6ED239-EC10-4036-AFD1-D9DF68199C8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9810C-5331-4D55-BC1D-7634F74D61E5}">
      <dsp:nvSpPr>
        <dsp:cNvPr id="0" name=""/>
        <dsp:cNvSpPr/>
      </dsp:nvSpPr>
      <dsp:spPr>
        <a:xfrm>
          <a:off x="4526" y="0"/>
          <a:ext cx="2715768" cy="2263155"/>
        </a:xfrm>
        <a:prstGeom prst="upArrow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4A9EE-88F3-460F-B0D0-31597FEB9AF9}">
      <dsp:nvSpPr>
        <dsp:cNvPr id="0" name=""/>
        <dsp:cNvSpPr/>
      </dsp:nvSpPr>
      <dsp:spPr>
        <a:xfrm>
          <a:off x="2801767" y="0"/>
          <a:ext cx="4608576" cy="226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What DPM is?</a:t>
          </a:r>
          <a:endParaRPr lang="en-US" sz="21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Methodology to organize the data</a:t>
          </a:r>
          <a:endParaRPr lang="en-US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Must include:</a:t>
          </a:r>
          <a:endParaRPr lang="en-US" sz="1600" kern="1200" noProof="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Dictionary (consistent, well structured, no overlaps, etc.)</a:t>
          </a:r>
          <a:endParaRPr lang="en-US" sz="1600" kern="1200" noProof="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Mechanism to describe data model (tables) with concepts from the dictionary (unique, explicit, etc.)</a:t>
          </a:r>
          <a:endParaRPr lang="en-US" sz="1600" kern="1200" noProof="0" dirty="0"/>
        </a:p>
      </dsp:txBody>
      <dsp:txXfrm>
        <a:off x="2801767" y="0"/>
        <a:ext cx="4608576" cy="2263155"/>
      </dsp:txXfrm>
    </dsp:sp>
    <dsp:sp modelId="{22B64617-602A-46CD-AB66-A1E4CCB1059E}">
      <dsp:nvSpPr>
        <dsp:cNvPr id="0" name=""/>
        <dsp:cNvSpPr/>
      </dsp:nvSpPr>
      <dsp:spPr>
        <a:xfrm>
          <a:off x="819256" y="2451752"/>
          <a:ext cx="2715768" cy="2263155"/>
        </a:xfrm>
        <a:prstGeom prst="downArrow">
          <a:avLst/>
        </a:prstGeom>
        <a:solidFill>
          <a:schemeClr val="accent1">
            <a:shade val="80000"/>
            <a:hueOff val="15314"/>
            <a:satOff val="-11870"/>
            <a:lumOff val="287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A1FE4-55BE-40D8-81B7-E270B236541B}">
      <dsp:nvSpPr>
        <dsp:cNvPr id="0" name=""/>
        <dsp:cNvSpPr/>
      </dsp:nvSpPr>
      <dsp:spPr>
        <a:xfrm>
          <a:off x="3616497" y="2451752"/>
          <a:ext cx="4608576" cy="226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noProof="0" dirty="0" smtClean="0"/>
            <a:t>What DPM is not?</a:t>
          </a:r>
          <a:endParaRPr lang="en-US" sz="21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Technical format</a:t>
          </a:r>
          <a:endParaRPr lang="en-US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Tables</a:t>
          </a:r>
          <a:endParaRPr lang="en-US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„Something” to be prepared by IT experts</a:t>
          </a:r>
          <a:r>
            <a:rPr lang="pl-PL" sz="1600" kern="1200" noProof="0" dirty="0" smtClean="0"/>
            <a:t>…</a:t>
          </a:r>
          <a:endParaRPr lang="en-US" sz="1600" kern="1200" noProof="0" dirty="0"/>
        </a:p>
      </dsp:txBody>
      <dsp:txXfrm>
        <a:off x="3616497" y="2451752"/>
        <a:ext cx="4608576" cy="2263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E194-7103-4819-A328-8AD003AAA369}">
      <dsp:nvSpPr>
        <dsp:cNvPr id="0" name=""/>
        <dsp:cNvSpPr/>
      </dsp:nvSpPr>
      <dsp:spPr>
        <a:xfrm>
          <a:off x="715845" y="552"/>
          <a:ext cx="2323069" cy="64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/>
            <a:t>purpose of information requirements in general (what is this data for?)</a:t>
          </a:r>
          <a:endParaRPr lang="en-GB" sz="1000" kern="1200" noProof="0" dirty="0"/>
        </a:p>
      </dsp:txBody>
      <dsp:txXfrm>
        <a:off x="734778" y="19485"/>
        <a:ext cx="2285203" cy="608542"/>
      </dsp:txXfrm>
    </dsp:sp>
    <dsp:sp modelId="{11C12A57-0092-4B1E-877A-A710C89358BA}">
      <dsp:nvSpPr>
        <dsp:cNvPr id="0" name=""/>
        <dsp:cNvSpPr/>
      </dsp:nvSpPr>
      <dsp:spPr>
        <a:xfrm rot="5400000">
          <a:off x="1756178" y="663120"/>
          <a:ext cx="242403" cy="290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noProof="0"/>
        </a:p>
      </dsp:txBody>
      <dsp:txXfrm rot="-5400000">
        <a:off x="1790116" y="687360"/>
        <a:ext cx="174529" cy="169682"/>
      </dsp:txXfrm>
    </dsp:sp>
    <dsp:sp modelId="{B0CC4389-A69B-4B64-8ED2-8E9BDAF0FFB0}">
      <dsp:nvSpPr>
        <dsp:cNvPr id="0" name=""/>
        <dsp:cNvSpPr/>
      </dsp:nvSpPr>
      <dsp:spPr>
        <a:xfrm>
          <a:off x="715845" y="970164"/>
          <a:ext cx="2323069" cy="64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/>
            <a:t>documentation (explanatory guidelines for information requirements and notification duties) </a:t>
          </a:r>
          <a:endParaRPr lang="en-GB" sz="1000" kern="1200" noProof="0" dirty="0"/>
        </a:p>
      </dsp:txBody>
      <dsp:txXfrm>
        <a:off x="734778" y="989097"/>
        <a:ext cx="2285203" cy="608542"/>
      </dsp:txXfrm>
    </dsp:sp>
    <dsp:sp modelId="{EA2824E0-E503-45DB-AA80-15D842D902D8}">
      <dsp:nvSpPr>
        <dsp:cNvPr id="0" name=""/>
        <dsp:cNvSpPr/>
      </dsp:nvSpPr>
      <dsp:spPr>
        <a:xfrm rot="5400000">
          <a:off x="1756178" y="1632733"/>
          <a:ext cx="242403" cy="290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noProof="0"/>
        </a:p>
      </dsp:txBody>
      <dsp:txXfrm rot="-5400000">
        <a:off x="1790116" y="1656973"/>
        <a:ext cx="174529" cy="169682"/>
      </dsp:txXfrm>
    </dsp:sp>
    <dsp:sp modelId="{824B4C56-8D2D-49BE-9314-F4FEFCB38998}">
      <dsp:nvSpPr>
        <dsp:cNvPr id="0" name=""/>
        <dsp:cNvSpPr/>
      </dsp:nvSpPr>
      <dsp:spPr>
        <a:xfrm>
          <a:off x="715845" y="1939777"/>
          <a:ext cx="2323069" cy="64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/>
            <a:t>purpose of a statement/note/disclosure (expressed by its title, describing in general the character of information)</a:t>
          </a:r>
          <a:endParaRPr lang="en-GB" sz="1000" kern="1200" noProof="0" dirty="0"/>
        </a:p>
      </dsp:txBody>
      <dsp:txXfrm>
        <a:off x="734778" y="1958710"/>
        <a:ext cx="2285203" cy="608542"/>
      </dsp:txXfrm>
    </dsp:sp>
    <dsp:sp modelId="{0304E1B2-6442-4C5E-810E-2CECA2F586EC}">
      <dsp:nvSpPr>
        <dsp:cNvPr id="0" name=""/>
        <dsp:cNvSpPr/>
      </dsp:nvSpPr>
      <dsp:spPr>
        <a:xfrm rot="5400000">
          <a:off x="1756178" y="2602345"/>
          <a:ext cx="242403" cy="290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noProof="0"/>
        </a:p>
      </dsp:txBody>
      <dsp:txXfrm rot="-5400000">
        <a:off x="1790116" y="2626585"/>
        <a:ext cx="174529" cy="169682"/>
      </dsp:txXfrm>
    </dsp:sp>
    <dsp:sp modelId="{11EB8DF4-B102-496E-8204-C115EB6FD2B1}">
      <dsp:nvSpPr>
        <dsp:cNvPr id="0" name=""/>
        <dsp:cNvSpPr/>
      </dsp:nvSpPr>
      <dsp:spPr>
        <a:xfrm>
          <a:off x="715845" y="2909389"/>
          <a:ext cx="2323069" cy="64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/>
            <a:t>intersection of title and headers (of row and column) naming each piece of information</a:t>
          </a:r>
          <a:endParaRPr lang="en-GB" sz="1000" kern="1200" noProof="0" dirty="0"/>
        </a:p>
      </dsp:txBody>
      <dsp:txXfrm>
        <a:off x="734778" y="2928322"/>
        <a:ext cx="2285203" cy="608542"/>
      </dsp:txXfrm>
    </dsp:sp>
    <dsp:sp modelId="{CB7CF695-32CE-47BF-80ED-6F5D494FCE85}">
      <dsp:nvSpPr>
        <dsp:cNvPr id="0" name=""/>
        <dsp:cNvSpPr/>
      </dsp:nvSpPr>
      <dsp:spPr>
        <a:xfrm rot="5400000">
          <a:off x="1756178" y="3571958"/>
          <a:ext cx="242403" cy="2908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noProof="0"/>
        </a:p>
      </dsp:txBody>
      <dsp:txXfrm rot="-5400000">
        <a:off x="1790116" y="3596198"/>
        <a:ext cx="174529" cy="169682"/>
      </dsp:txXfrm>
    </dsp:sp>
    <dsp:sp modelId="{5A3AE31B-EB39-4EB9-88A3-37AAE87780C4}">
      <dsp:nvSpPr>
        <dsp:cNvPr id="0" name=""/>
        <dsp:cNvSpPr/>
      </dsp:nvSpPr>
      <dsp:spPr>
        <a:xfrm>
          <a:off x="715845" y="3879002"/>
          <a:ext cx="2323069" cy="64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dirty="0" smtClean="0"/>
            <a:t>location in a hierarchy in headers of rows and headers of column (inheritance),</a:t>
          </a:r>
          <a:endParaRPr lang="en-GB" sz="1000" kern="1200" noProof="0" dirty="0"/>
        </a:p>
      </dsp:txBody>
      <dsp:txXfrm>
        <a:off x="734778" y="3897935"/>
        <a:ext cx="2285203" cy="608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1A42A-FFD3-4973-84B1-2EC6DEF74D22}">
      <dsp:nvSpPr>
        <dsp:cNvPr id="0" name=""/>
        <dsp:cNvSpPr/>
      </dsp:nvSpPr>
      <dsp:spPr>
        <a:xfrm>
          <a:off x="1398265" y="-33057"/>
          <a:ext cx="5433069" cy="5433069"/>
        </a:xfrm>
        <a:prstGeom prst="circularArrow">
          <a:avLst>
            <a:gd name="adj1" fmla="val 5544"/>
            <a:gd name="adj2" fmla="val 330680"/>
            <a:gd name="adj3" fmla="val 13765373"/>
            <a:gd name="adj4" fmla="val 1739238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61A5E-1800-4784-BF73-0D94CB49AFEB}">
      <dsp:nvSpPr>
        <dsp:cNvPr id="0" name=""/>
        <dsp:cNvSpPr/>
      </dsp:nvSpPr>
      <dsp:spPr>
        <a:xfrm>
          <a:off x="2836961" y="1752"/>
          <a:ext cx="2555676" cy="127783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solidFill>
                <a:schemeClr val="bg1"/>
              </a:solidFill>
            </a:rPr>
            <a:t>DPM is template independent (data centric) - all information about data point is explicit (easy to communicate)</a:t>
          </a:r>
          <a:endParaRPr lang="en-US" sz="1050" kern="1200" noProof="0" dirty="0">
            <a:solidFill>
              <a:schemeClr val="bg1"/>
            </a:solidFill>
          </a:endParaRPr>
        </a:p>
      </dsp:txBody>
      <dsp:txXfrm>
        <a:off x="2899340" y="64131"/>
        <a:ext cx="2430918" cy="1153080"/>
      </dsp:txXfrm>
    </dsp:sp>
    <dsp:sp modelId="{E8774754-C528-4644-A818-6CBE38B5CEE6}">
      <dsp:nvSpPr>
        <dsp:cNvPr id="0" name=""/>
        <dsp:cNvSpPr/>
      </dsp:nvSpPr>
      <dsp:spPr>
        <a:xfrm>
          <a:off x="5040439" y="1602673"/>
          <a:ext cx="2555676" cy="1277838"/>
        </a:xfrm>
        <a:prstGeom prst="roundRect">
          <a:avLst/>
        </a:prstGeom>
        <a:solidFill>
          <a:schemeClr val="accent1">
            <a:shade val="80000"/>
            <a:hueOff val="3829"/>
            <a:satOff val="-2968"/>
            <a:lumOff val="71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solidFill>
                <a:schemeClr val="bg1"/>
              </a:solidFill>
            </a:rPr>
            <a:t>It is easy to trace the difference between every two data points across entire reporting framework</a:t>
          </a:r>
          <a:endParaRPr lang="en-US" sz="1050" kern="1200" noProof="0" dirty="0">
            <a:solidFill>
              <a:schemeClr val="bg1"/>
            </a:solidFill>
          </a:endParaRPr>
        </a:p>
      </dsp:txBody>
      <dsp:txXfrm>
        <a:off x="5102818" y="1665052"/>
        <a:ext cx="2430918" cy="1153080"/>
      </dsp:txXfrm>
    </dsp:sp>
    <dsp:sp modelId="{A0FFFE62-7D6D-418E-8024-A8044DF7A9D2}">
      <dsp:nvSpPr>
        <dsp:cNvPr id="0" name=""/>
        <dsp:cNvSpPr/>
      </dsp:nvSpPr>
      <dsp:spPr>
        <a:xfrm>
          <a:off x="4198786" y="4193017"/>
          <a:ext cx="2555676" cy="1277838"/>
        </a:xfrm>
        <a:prstGeom prst="roundRect">
          <a:avLst/>
        </a:prstGeom>
        <a:solidFill>
          <a:schemeClr val="accent1">
            <a:shade val="80000"/>
            <a:hueOff val="7657"/>
            <a:satOff val="-5935"/>
            <a:lumOff val="143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solidFill>
                <a:schemeClr val="bg1"/>
              </a:solidFill>
            </a:rPr>
            <a:t>DPM could be a guideline how to organize the data on reporting entity side (storage and BI systems)</a:t>
          </a:r>
          <a:endParaRPr lang="en-US" sz="1050" kern="1200" noProof="0" dirty="0">
            <a:solidFill>
              <a:schemeClr val="bg1"/>
            </a:solidFill>
          </a:endParaRPr>
        </a:p>
      </dsp:txBody>
      <dsp:txXfrm>
        <a:off x="4261165" y="4255396"/>
        <a:ext cx="2430918" cy="1153080"/>
      </dsp:txXfrm>
    </dsp:sp>
    <dsp:sp modelId="{C37A20B7-CD56-457A-BD30-23A299A084BC}">
      <dsp:nvSpPr>
        <dsp:cNvPr id="0" name=""/>
        <dsp:cNvSpPr/>
      </dsp:nvSpPr>
      <dsp:spPr>
        <a:xfrm>
          <a:off x="1475137" y="4193017"/>
          <a:ext cx="2555676" cy="1277838"/>
        </a:xfrm>
        <a:prstGeom prst="roundRect">
          <a:avLst/>
        </a:prstGeom>
        <a:solidFill>
          <a:schemeClr val="accent1">
            <a:shade val="80000"/>
            <a:hueOff val="11486"/>
            <a:satOff val="-8903"/>
            <a:lumOff val="215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solidFill>
                <a:schemeClr val="tx1"/>
              </a:solidFill>
            </a:rPr>
            <a:t>The quality of reporting requirements/templates is improving (consistent labeling, hierarchical structures)</a:t>
          </a:r>
          <a:endParaRPr lang="en-US" sz="1050" kern="1200" noProof="0" dirty="0">
            <a:solidFill>
              <a:schemeClr val="tx1"/>
            </a:solidFill>
          </a:endParaRPr>
        </a:p>
      </dsp:txBody>
      <dsp:txXfrm>
        <a:off x="1537516" y="4255396"/>
        <a:ext cx="2430918" cy="1153080"/>
      </dsp:txXfrm>
    </dsp:sp>
    <dsp:sp modelId="{FA6ED239-EC10-4036-AFD1-D9DF68199C8A}">
      <dsp:nvSpPr>
        <dsp:cNvPr id="0" name=""/>
        <dsp:cNvSpPr/>
      </dsp:nvSpPr>
      <dsp:spPr>
        <a:xfrm>
          <a:off x="633483" y="1602673"/>
          <a:ext cx="2555676" cy="1277838"/>
        </a:xfrm>
        <a:prstGeom prst="roundRect">
          <a:avLst/>
        </a:prstGeom>
        <a:solidFill>
          <a:schemeClr val="accent1">
            <a:shade val="80000"/>
            <a:hueOff val="15314"/>
            <a:satOff val="-11870"/>
            <a:lumOff val="287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noProof="0" dirty="0" smtClean="0">
              <a:solidFill>
                <a:schemeClr val="tx1"/>
              </a:solidFill>
            </a:rPr>
            <a:t>Model is very stable but possible to extend if required (reusing of concepts is priority, adding/extending of concepts/hierarchies is possible as long as it doesn’t break the logic of model)</a:t>
          </a:r>
          <a:endParaRPr lang="en-US" sz="1050" kern="1200" noProof="0" dirty="0">
            <a:solidFill>
              <a:schemeClr val="tx1"/>
            </a:solidFill>
          </a:endParaRPr>
        </a:p>
      </dsp:txBody>
      <dsp:txXfrm>
        <a:off x="695862" y="1665052"/>
        <a:ext cx="2430918" cy="1153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&lt;nazwa klienta&gt;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&lt;data&gt;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897313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55353BD-47DB-44D3-BA88-C554F4FCC1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477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702C7FE-7E9C-49CD-A391-022532063E75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59338"/>
            <a:ext cx="5683250" cy="460533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l-P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C5D4E95-EDB1-44FD-A53A-92EDA2527A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0259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8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6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8"/>
          <p:cNvGrpSpPr>
            <a:grpSpLocks/>
          </p:cNvGrpSpPr>
          <p:nvPr userDrawn="1"/>
        </p:nvGrpSpPr>
        <p:grpSpPr bwMode="auto">
          <a:xfrm>
            <a:off x="833438" y="1035050"/>
            <a:ext cx="7477125" cy="608013"/>
            <a:chOff x="810435" y="1034546"/>
            <a:chExt cx="7476341" cy="608504"/>
          </a:xfrm>
        </p:grpSpPr>
        <p:pic>
          <p:nvPicPr>
            <p:cNvPr id="5" name="Obraz 9" descr="colors-bar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476" y="1034546"/>
              <a:ext cx="60833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az 10" descr="brag_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435" y="1035645"/>
              <a:ext cx="1208614" cy="607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Obraz 11" descr="br-ag-logo-new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286375"/>
            <a:ext cx="17891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6"/>
          <p:cNvCxnSpPr/>
          <p:nvPr userDrawn="1"/>
        </p:nvCxnSpPr>
        <p:spPr>
          <a:xfrm>
            <a:off x="892175" y="5072063"/>
            <a:ext cx="735965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3996" y="3571876"/>
            <a:ext cx="6096008" cy="1029260"/>
          </a:xfrm>
        </p:spPr>
        <p:txBody>
          <a:bodyPr>
            <a:normAutofit/>
          </a:bodyPr>
          <a:lstStyle>
            <a:lvl1pPr marL="64008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857256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767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14908"/>
          </a:xfrm>
        </p:spPr>
        <p:txBody>
          <a:bodyPr>
            <a:normAutofit/>
          </a:bodyPr>
          <a:lstStyle>
            <a:lvl1pPr algn="l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Font typeface="Arial" pitchFamily="34" charset="0"/>
              <a:buChar char="•"/>
              <a:defRPr kumimoji="0"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kumimoji="0" lang="en-US" sz="240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l" rtl="0" eaLnBrk="1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Tx/>
              <a:buFontTx/>
              <a:buNone/>
              <a:defRPr kumimoji="0" lang="en-US" sz="200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l" rtl="0" eaLnBrk="1" latinLnBrk="0" hangingPunct="1">
              <a:spcBef>
                <a:spcPts val="3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3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kumimoji="0"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67688" y="6429375"/>
            <a:ext cx="762000" cy="2857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1DF9C6FB-27F8-49A4-BAA1-F6F009E84F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818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5534"/>
          </a:xfr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kern="1200">
                <a:solidFill>
                  <a:srgbClr val="507D9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67688" y="6429375"/>
            <a:ext cx="762000" cy="2857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21F44B37-EF12-4784-B90D-990B0FEBF6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970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67688" y="6429375"/>
            <a:ext cx="762000" cy="2857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D7AE480-1AAF-41D5-99A3-D85961B45F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76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7858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3063"/>
            <a:ext cx="8229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28" name="Picture 17" descr="br-ag150dpi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9810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8"/>
          <p:cNvSpPr txBox="1"/>
          <p:nvPr userDrawn="1"/>
        </p:nvSpPr>
        <p:spPr>
          <a:xfrm>
            <a:off x="34925" y="6524625"/>
            <a:ext cx="3025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alibri" pitchFamily="34" charset="0"/>
                <a:cs typeface="+mn-cs"/>
              </a:rPr>
              <a:t>2006 </a:t>
            </a:r>
            <a:r>
              <a:rPr lang="en-GB" sz="1050" dirty="0" smtClean="0">
                <a:latin typeface="Calibri" pitchFamily="34" charset="0"/>
                <a:cs typeface="+mn-cs"/>
              </a:rPr>
              <a:t>– 201</a:t>
            </a:r>
            <a:r>
              <a:rPr lang="pl-PL" sz="1050" dirty="0" smtClean="0">
                <a:latin typeface="Calibri" pitchFamily="34" charset="0"/>
                <a:cs typeface="+mn-cs"/>
              </a:rPr>
              <a:t>3</a:t>
            </a:r>
            <a:r>
              <a:rPr lang="pl-PL" sz="1050" baseline="0" dirty="0" smtClean="0">
                <a:latin typeface="Calibri" pitchFamily="34" charset="0"/>
                <a:cs typeface="+mn-cs"/>
              </a:rPr>
              <a:t> </a:t>
            </a:r>
            <a:r>
              <a:rPr lang="en-GB" sz="1050" dirty="0" smtClean="0">
                <a:latin typeface="Calibri" pitchFamily="34" charset="0"/>
                <a:cs typeface="+mn-cs"/>
              </a:rPr>
              <a:t>© </a:t>
            </a:r>
            <a:r>
              <a:rPr lang="en-GB" sz="1050" dirty="0">
                <a:latin typeface="Calibri" pitchFamily="34" charset="0"/>
                <a:cs typeface="+mn-cs"/>
              </a:rPr>
              <a:t>Business Reporting – Advisory Group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3" y="6524625"/>
            <a:ext cx="762000" cy="2857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E27BCA87-94D9-4CC6-BC11-A1765899E1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031" name="Obraz 20" descr="colors-bar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5750"/>
            <a:ext cx="3429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Łącznik prosty 23"/>
          <p:cNvCxnSpPr>
            <a:endCxn id="1026" idx="0"/>
          </p:cNvCxnSpPr>
          <p:nvPr userDrawn="1"/>
        </p:nvCxnSpPr>
        <p:spPr>
          <a:xfrm>
            <a:off x="357188" y="785813"/>
            <a:ext cx="421481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07D9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07D92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07D92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07D92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07D92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507D92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507D92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507D92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507D92"/>
          </a:solidFill>
          <a:latin typeface="Tahoma" pitchFamily="34" charset="0"/>
          <a:cs typeface="Tahoma" pitchFamily="34" charset="0"/>
        </a:defRPr>
      </a:lvl9pPr>
    </p:titleStyle>
    <p:bodyStyle>
      <a:lvl1pPr marL="365125" indent="-255588" algn="l" rtl="0" eaLnBrk="0" fontAlgn="base" hangingPunct="0">
        <a:lnSpc>
          <a:spcPct val="150000"/>
        </a:lnSpc>
        <a:spcBef>
          <a:spcPts val="3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595959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57225" indent="-246063" algn="l" rtl="0" eaLnBrk="0" fontAlgn="base" hangingPunct="0">
        <a:lnSpc>
          <a:spcPct val="150000"/>
        </a:lnSpc>
        <a:spcBef>
          <a:spcPts val="3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7F7F7F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922338" indent="-219075" algn="l" rtl="0" eaLnBrk="0" fontAlgn="base" hangingPunct="0">
        <a:lnSpc>
          <a:spcPct val="150000"/>
        </a:lnSpc>
        <a:spcBef>
          <a:spcPts val="300"/>
        </a:spcBef>
        <a:spcAft>
          <a:spcPct val="0"/>
        </a:spcAft>
        <a:buFont typeface="Arial" charset="0"/>
        <a:buChar char="•"/>
        <a:defRPr lang="en-US" sz="2000" kern="1200" dirty="0">
          <a:solidFill>
            <a:srgbClr val="7F7F7F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Font typeface="Arial" charset="0"/>
        <a:defRPr sz="2400" kern="1200">
          <a:solidFill>
            <a:srgbClr val="7F7F7F"/>
          </a:solidFill>
          <a:latin typeface="+mn-lt"/>
          <a:ea typeface="+mn-ea"/>
          <a:cs typeface="Tahoma" pitchFamily="34" charset="0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Font typeface="Arial" charset="0"/>
        <a:defRPr sz="2000" kern="1200">
          <a:solidFill>
            <a:srgbClr val="7F7F7F"/>
          </a:solidFill>
          <a:latin typeface="+mn-lt"/>
          <a:ea typeface="+mn-ea"/>
          <a:cs typeface="Tahoma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-ag.e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dtytuł 4"/>
          <p:cNvSpPr>
            <a:spLocks noGrp="1"/>
          </p:cNvSpPr>
          <p:nvPr>
            <p:ph type="subTitle" idx="1"/>
          </p:nvPr>
        </p:nvSpPr>
        <p:spPr>
          <a:xfrm>
            <a:off x="1331913" y="3571875"/>
            <a:ext cx="6553200" cy="1028700"/>
          </a:xfrm>
        </p:spPr>
        <p:txBody>
          <a:bodyPr>
            <a:normAutofit fontScale="85000" lnSpcReduction="20000"/>
          </a:bodyPr>
          <a:lstStyle/>
          <a:p>
            <a:pPr marL="63500" eaLnBrk="1" hangingPunct="1"/>
            <a:r>
              <a:rPr lang="en-US" sz="1600" b="1" dirty="0"/>
              <a:t>12th XBRL Europe Day &amp; 18th </a:t>
            </a:r>
            <a:r>
              <a:rPr lang="en-US" sz="1600" b="1" dirty="0" err="1"/>
              <a:t>EuroFiling</a:t>
            </a:r>
            <a:r>
              <a:rPr lang="en-US" sz="1600" b="1" dirty="0"/>
              <a:t> </a:t>
            </a:r>
            <a:r>
              <a:rPr lang="en-US" sz="1600" b="1" dirty="0" smtClean="0"/>
              <a:t>Workshop</a:t>
            </a:r>
            <a:endParaRPr lang="pl-PL" sz="1600" b="1" dirty="0" smtClean="0"/>
          </a:p>
          <a:p>
            <a:pPr marL="63500" eaLnBrk="1" hangingPunct="1"/>
            <a:r>
              <a:rPr lang="pl-PL" sz="1600" b="1" dirty="0" smtClean="0"/>
              <a:t>10-11 </a:t>
            </a:r>
            <a:r>
              <a:rPr lang="pl-PL" sz="1600" b="1" dirty="0" err="1" smtClean="0"/>
              <a:t>December</a:t>
            </a:r>
            <a:r>
              <a:rPr lang="pl-PL" sz="1600" b="1" dirty="0" smtClean="0"/>
              <a:t> 2013</a:t>
            </a:r>
            <a:endParaRPr lang="en-US" sz="1600" b="1" dirty="0"/>
          </a:p>
          <a:p>
            <a:pPr marL="63500" eaLnBrk="1" hangingPunct="1"/>
            <a:r>
              <a:rPr lang="en-US" sz="1600" b="1" dirty="0"/>
              <a:t>CSSF Luxembourg and XBRL Luxembourg</a:t>
            </a:r>
          </a:p>
        </p:txBody>
      </p:sp>
      <p:sp>
        <p:nvSpPr>
          <p:cNvPr id="7171" name="Tytuł 3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857250"/>
          </a:xfrm>
        </p:spPr>
        <p:txBody>
          <a:bodyPr/>
          <a:lstStyle/>
          <a:p>
            <a:pPr eaLnBrk="1" hangingPunct="1"/>
            <a:r>
              <a:rPr lang="en-AU" sz="2400" dirty="0" smtClean="0"/>
              <a:t>How to understand a DPM?</a:t>
            </a:r>
            <a:endParaRPr lang="en-AU" sz="2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8" y="530771"/>
            <a:ext cx="9036496" cy="634082"/>
          </a:xfrm>
        </p:spPr>
        <p:txBody>
          <a:bodyPr>
            <a:noAutofit/>
          </a:bodyPr>
          <a:lstStyle/>
          <a:p>
            <a:r>
              <a:rPr lang="pl-PL" sz="1100" b="1" dirty="0" smtClean="0"/>
              <a:t>		</a:t>
            </a:r>
            <a:r>
              <a:rPr lang="en-US" sz="1400" b="1" dirty="0" smtClean="0"/>
              <a:t>Let’s try to define a data point for: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100" dirty="0" smtClean="0"/>
              <a:t>Net carrying amount of not yet impaired but already past due (over 180 days but less than a year) debt securities held, issued in EUR by MFIs located in EMU with original maturity under one year, measured at </a:t>
            </a:r>
            <a:r>
              <a:rPr lang="en-US" sz="1100" dirty="0" err="1" smtClean="0"/>
              <a:t>amortised</a:t>
            </a:r>
            <a:r>
              <a:rPr lang="en-US" sz="1100" dirty="0" smtClean="0"/>
              <a:t> cost and relating only to business activities conduced in EU?</a:t>
            </a:r>
            <a:endParaRPr lang="en-US" sz="11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80032"/>
              </p:ext>
            </p:extLst>
          </p:nvPr>
        </p:nvGraphicFramePr>
        <p:xfrm>
          <a:off x="467544" y="3286720"/>
          <a:ext cx="1872208" cy="1417320"/>
        </p:xfrm>
        <a:graphic>
          <a:graphicData uri="http://schemas.openxmlformats.org/drawingml/2006/table">
            <a:tbl>
              <a:tblPr firstRow="1"/>
              <a:tblGrid>
                <a:gridCol w="1872208"/>
              </a:tblGrid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Categories:</a:t>
                      </a:r>
                      <a:endParaRPr kumimoji="0" lang="en-GB" sz="1100" u="none" strike="noStrike" kern="1200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(…)</a:t>
                      </a:r>
                      <a:endParaRPr kumimoji="0" lang="en-GB" sz="1100" u="none" strike="noStrike" kern="1200" noProof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Cash</a:t>
                      </a:r>
                      <a:endParaRPr kumimoji="0" lang="en-GB" sz="1100" u="none" strike="noStrike" kern="1200" noProof="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Loans</a:t>
                      </a:r>
                      <a:endParaRPr kumimoji="0" lang="en-GB" sz="1100" u="none" strike="noStrike" kern="1200" noProof="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b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Debt securities</a:t>
                      </a:r>
                      <a:endParaRPr kumimoji="0" lang="en-GB" sz="1100" b="0" u="none" strike="noStrike" kern="1200" noProof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Equity instruments</a:t>
                      </a:r>
                      <a:endParaRPr kumimoji="0" lang="en-GB" sz="1100" u="none" strike="noStrike" kern="1200" noProof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Tangibl</a:t>
                      </a:r>
                      <a:r>
                        <a:rPr kumimoji="0" lang="en-GB" sz="1100" u="none" strike="noStrike" kern="1200" baseline="0" noProof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 and intangible</a:t>
                      </a:r>
                      <a:endParaRPr kumimoji="0" lang="en-GB" sz="1100" u="none" strike="noStrike" kern="1200" noProof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Other than (…)</a:t>
                      </a:r>
                      <a:endParaRPr kumimoji="0" lang="en-GB" sz="1100" u="none" strike="noStrike" kern="1200" noProof="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52080"/>
              </p:ext>
            </p:extLst>
          </p:nvPr>
        </p:nvGraphicFramePr>
        <p:xfrm>
          <a:off x="6660232" y="4016940"/>
          <a:ext cx="2232248" cy="1356360"/>
        </p:xfrm>
        <a:graphic>
          <a:graphicData uri="http://schemas.openxmlformats.org/drawingml/2006/table">
            <a:tbl>
              <a:tblPr firstRow="1"/>
              <a:tblGrid>
                <a:gridCol w="2232248"/>
              </a:tblGrid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05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Counterparty</a:t>
                      </a:r>
                      <a:r>
                        <a:rPr lang="en-GB" sz="105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sector</a:t>
                      </a:r>
                      <a:r>
                        <a:rPr lang="pl-PL" sz="105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s:</a:t>
                      </a:r>
                      <a:endParaRPr lang="en-GB" sz="105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05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All / Not-applicable</a:t>
                      </a:r>
                      <a:endParaRPr lang="en-GB" sz="1050" b="0" i="0" u="none" strike="noStrike" noProof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05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MFIs</a:t>
                      </a:r>
                      <a:endParaRPr lang="en-GB" sz="105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05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MMFs</a:t>
                      </a:r>
                      <a:endParaRPr lang="en-GB" sz="1050" b="0" i="0" u="none" strike="noStrike" noProof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43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05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MFIs other than MMFs</a:t>
                      </a:r>
                      <a:endParaRPr lang="en-GB" sz="105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143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05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Central Administration</a:t>
                      </a:r>
                      <a:endParaRPr lang="en-GB" sz="1050" b="0" i="0" u="none" strike="noStrike" noProof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05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Other general government</a:t>
                      </a:r>
                      <a:endParaRPr lang="en-GB" sz="1050" b="0" i="0" u="none" strike="noStrike" noProof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05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Non-MFIs other than government</a:t>
                      </a:r>
                      <a:endParaRPr lang="en-GB" sz="105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29044"/>
              </p:ext>
            </p:extLst>
          </p:nvPr>
        </p:nvGraphicFramePr>
        <p:xfrm>
          <a:off x="6660232" y="3046576"/>
          <a:ext cx="2232248" cy="885825"/>
        </p:xfrm>
        <a:graphic>
          <a:graphicData uri="http://schemas.openxmlformats.org/drawingml/2006/table">
            <a:tbl>
              <a:tblPr firstRow="1"/>
              <a:tblGrid>
                <a:gridCol w="2232248"/>
              </a:tblGrid>
              <a:tr h="70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Original maturity</a:t>
                      </a:r>
                      <a:r>
                        <a:rPr lang="pl-PL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All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&lt; 1 year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≥ 1 year &lt; 2 year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≥ 2 years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353467"/>
              </p:ext>
            </p:extLst>
          </p:nvPr>
        </p:nvGraphicFramePr>
        <p:xfrm>
          <a:off x="6660232" y="5445680"/>
          <a:ext cx="2232248" cy="708660"/>
        </p:xfrm>
        <a:graphic>
          <a:graphicData uri="http://schemas.openxmlformats.org/drawingml/2006/table">
            <a:tbl>
              <a:tblPr firstRow="1"/>
              <a:tblGrid>
                <a:gridCol w="2232248"/>
              </a:tblGrid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Counterpart</a:t>
                      </a:r>
                      <a:r>
                        <a:rPr lang="pl-PL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  <a:r>
                        <a:rPr lang="en-GB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residence</a:t>
                      </a:r>
                      <a:r>
                        <a:rPr lang="pl-PL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s: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/ Not-applicable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EMU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Other than EMU</a:t>
                      </a:r>
                      <a:r>
                        <a:rPr lang="pl-PL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(…)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15547"/>
              </p:ext>
            </p:extLst>
          </p:nvPr>
        </p:nvGraphicFramePr>
        <p:xfrm>
          <a:off x="467544" y="5856168"/>
          <a:ext cx="1872208" cy="708660"/>
        </p:xfrm>
        <a:graphic>
          <a:graphicData uri="http://schemas.openxmlformats.org/drawingml/2006/table">
            <a:tbl>
              <a:tblPr firstRow="1"/>
              <a:tblGrid>
                <a:gridCol w="1872208"/>
              </a:tblGrid>
              <a:tr h="72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Original currencies: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2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/ Not-applicable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2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EUR</a:t>
                      </a:r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2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Other than EUR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830850"/>
              </p:ext>
            </p:extLst>
          </p:nvPr>
        </p:nvGraphicFramePr>
        <p:xfrm>
          <a:off x="467544" y="1281564"/>
          <a:ext cx="1872208" cy="708660"/>
        </p:xfrm>
        <a:graphic>
          <a:graphicData uri="http://schemas.openxmlformats.org/drawingml/2006/table">
            <a:tbl>
              <a:tblPr firstRow="1"/>
              <a:tblGrid>
                <a:gridCol w="1872208"/>
              </a:tblGrid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Locations of activities: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/ Not-applicable</a:t>
                      </a:r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EU</a:t>
                      </a:r>
                      <a:endParaRPr lang="en-GB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Other than</a:t>
                      </a:r>
                      <a:r>
                        <a:rPr lang="en-GB" sz="1100" u="none" strike="noStrike" baseline="0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l-PL" sz="1100" u="none" strike="noStrike" baseline="0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EU</a:t>
                      </a:r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(…)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36793"/>
              </p:ext>
            </p:extLst>
          </p:nvPr>
        </p:nvGraphicFramePr>
        <p:xfrm>
          <a:off x="467544" y="4848056"/>
          <a:ext cx="1872208" cy="885825"/>
        </p:xfrm>
        <a:graphic>
          <a:graphicData uri="http://schemas.openxmlformats.org/drawingml/2006/table">
            <a:tbl>
              <a:tblPr firstRow="1"/>
              <a:tblGrid>
                <a:gridCol w="1872208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Amount type</a:t>
                      </a:r>
                      <a:r>
                        <a:rPr kumimoji="0" lang="pl-PL" sz="110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 (</a:t>
                      </a:r>
                      <a:r>
                        <a:rPr kumimoji="0" lang="pl-PL" sz="110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metric</a:t>
                      </a:r>
                      <a:r>
                        <a:rPr kumimoji="0" lang="pl-PL" sz="110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):</a:t>
                      </a:r>
                      <a:endParaRPr kumimoji="0" lang="en-GB" sz="1100" u="none" strike="noStrike" kern="1200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Carrying</a:t>
                      </a:r>
                      <a:r>
                        <a:rPr kumimoji="0" lang="en-GB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amount</a:t>
                      </a:r>
                      <a:endParaRPr kumimoji="0" lang="en-GB" sz="1100" u="none" strike="noStrike" kern="1200" noProof="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Gross</a:t>
                      </a:r>
                      <a:r>
                        <a:rPr kumimoji="0" lang="en-GB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carrying amount</a:t>
                      </a:r>
                      <a:endParaRPr kumimoji="0" lang="en-GB" sz="1100" u="none" strike="noStrike" kern="1200" noProof="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(Specific allowances)</a:t>
                      </a:r>
                      <a:endParaRPr kumimoji="0" lang="en-GB" sz="1100" u="none" strike="noStrike" kern="1200" noProof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(Collective allowances)</a:t>
                      </a:r>
                      <a:endParaRPr kumimoji="0" lang="en-GB" sz="1100" u="none" strike="noStrike" kern="1200" noProof="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95980"/>
              </p:ext>
            </p:extLst>
          </p:nvPr>
        </p:nvGraphicFramePr>
        <p:xfrm>
          <a:off x="467544" y="2111752"/>
          <a:ext cx="1872208" cy="1062990"/>
        </p:xfrm>
        <a:graphic>
          <a:graphicData uri="http://schemas.openxmlformats.org/drawingml/2006/table">
            <a:tbl>
              <a:tblPr firstRow="1"/>
              <a:tblGrid>
                <a:gridCol w="1872208"/>
              </a:tblGrid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Base terms</a:t>
                      </a:r>
                      <a:r>
                        <a:rPr lang="pl-PL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Assets</a:t>
                      </a:r>
                      <a:endParaRPr lang="en-GB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Liabilities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Equity</a:t>
                      </a:r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Off-balance sheet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Exposures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8753"/>
              </p:ext>
            </p:extLst>
          </p:nvPr>
        </p:nvGraphicFramePr>
        <p:xfrm>
          <a:off x="2411760" y="1281564"/>
          <a:ext cx="2304256" cy="708660"/>
        </p:xfrm>
        <a:graphic>
          <a:graphicData uri="http://schemas.openxmlformats.org/drawingml/2006/table">
            <a:tbl>
              <a:tblPr firstRow="1"/>
              <a:tblGrid>
                <a:gridCol w="2304256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Portfolios:</a:t>
                      </a:r>
                      <a:endParaRPr kumimoji="0" lang="en-GB" sz="1100" u="none" strike="noStrike" kern="1200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(…)</a:t>
                      </a:r>
                      <a:endParaRPr kumimoji="0" lang="en-GB" sz="1100" u="none" strike="noStrike" kern="1200" noProof="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Fair</a:t>
                      </a:r>
                      <a:r>
                        <a:rPr kumimoji="0" lang="en-GB" sz="110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value through profit or loss</a:t>
                      </a:r>
                      <a:endParaRPr kumimoji="0" lang="en-GB" sz="1100" u="none" strike="noStrike" kern="1200" noProof="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7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fontAlgn="b" latinLnBrk="0" hangingPunct="1"/>
                      <a:r>
                        <a:rPr kumimoji="0" lang="en-GB" sz="110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Amortised cost</a:t>
                      </a:r>
                      <a:endParaRPr kumimoji="0" lang="en-GB" sz="1100" u="none" strike="noStrike" kern="1200" noProof="0" dirty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35861"/>
              </p:ext>
            </p:extLst>
          </p:nvPr>
        </p:nvGraphicFramePr>
        <p:xfrm>
          <a:off x="4788024" y="1281564"/>
          <a:ext cx="1800200" cy="708660"/>
        </p:xfrm>
        <a:graphic>
          <a:graphicData uri="http://schemas.openxmlformats.org/drawingml/2006/table">
            <a:tbl>
              <a:tblPr firstRow="1"/>
              <a:tblGrid>
                <a:gridCol w="1800200"/>
              </a:tblGrid>
              <a:tr h="177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Impairment</a:t>
                      </a:r>
                      <a:r>
                        <a:rPr lang="pl-PL" sz="11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status: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/ Not-applicable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Impaired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90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Unimpaired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39419"/>
              </p:ext>
            </p:extLst>
          </p:nvPr>
        </p:nvGraphicFramePr>
        <p:xfrm>
          <a:off x="6660232" y="2085072"/>
          <a:ext cx="2232248" cy="885825"/>
        </p:xfrm>
        <a:graphic>
          <a:graphicData uri="http://schemas.openxmlformats.org/drawingml/2006/table">
            <a:tbl>
              <a:tblPr firstRow="1"/>
              <a:tblGrid>
                <a:gridCol w="2232248"/>
              </a:tblGrid>
              <a:tr h="70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Past due periods:</a:t>
                      </a:r>
                      <a:endParaRPr lang="en-GB" sz="1100" b="0" i="0" u="none" strike="noStrike" noProof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All</a:t>
                      </a:r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&lt; 180 days</a:t>
                      </a:r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≥ 180</a:t>
                      </a:r>
                      <a:r>
                        <a:rPr lang="en-GB" sz="1100" u="none" strike="noStrike" baseline="0" noProof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days &lt; 1 year</a:t>
                      </a:r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72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≥ 1</a:t>
                      </a:r>
                      <a:r>
                        <a:rPr lang="en-GB" sz="1100" u="none" strike="noStrike" baseline="0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year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290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96838"/>
              </p:ext>
            </p:extLst>
          </p:nvPr>
        </p:nvGraphicFramePr>
        <p:xfrm>
          <a:off x="3275856" y="2501964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Base term: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Assets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81870"/>
              </p:ext>
            </p:extLst>
          </p:nvPr>
        </p:nvGraphicFramePr>
        <p:xfrm>
          <a:off x="3275856" y="2720914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Category: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Debt securities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65845"/>
              </p:ext>
            </p:extLst>
          </p:nvPr>
        </p:nvGraphicFramePr>
        <p:xfrm>
          <a:off x="3275856" y="2939864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Portfolio: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Amortised</a:t>
                      </a:r>
                      <a:r>
                        <a:rPr lang="en-GB" sz="1100" u="none" strike="noStrike" baseline="0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cost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59165"/>
              </p:ext>
            </p:extLst>
          </p:nvPr>
        </p:nvGraphicFramePr>
        <p:xfrm>
          <a:off x="3275856" y="3158814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Amount type: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Carrying amount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52651"/>
              </p:ext>
            </p:extLst>
          </p:nvPr>
        </p:nvGraphicFramePr>
        <p:xfrm>
          <a:off x="3275856" y="3377764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Impairment status: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Unimpaired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38620"/>
              </p:ext>
            </p:extLst>
          </p:nvPr>
        </p:nvGraphicFramePr>
        <p:xfrm>
          <a:off x="3275856" y="3596714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Past due period: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≥ 180</a:t>
                      </a:r>
                      <a:r>
                        <a:rPr lang="en-GB" sz="1100" u="none" strike="noStrike" baseline="0" noProof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days &lt; 1 year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94329"/>
              </p:ext>
            </p:extLst>
          </p:nvPr>
        </p:nvGraphicFramePr>
        <p:xfrm>
          <a:off x="3275856" y="3815664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Original currency: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EUR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40976"/>
              </p:ext>
            </p:extLst>
          </p:nvPr>
        </p:nvGraphicFramePr>
        <p:xfrm>
          <a:off x="3275856" y="4034614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Original maturity: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&lt; 1 year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72327"/>
              </p:ext>
            </p:extLst>
          </p:nvPr>
        </p:nvGraphicFramePr>
        <p:xfrm>
          <a:off x="3275856" y="4253564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Counterparty sector: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MFIs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71449"/>
              </p:ext>
            </p:extLst>
          </p:nvPr>
        </p:nvGraphicFramePr>
        <p:xfrm>
          <a:off x="3275856" y="4472514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Counterparty residence: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EMU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60987"/>
              </p:ext>
            </p:extLst>
          </p:nvPr>
        </p:nvGraphicFramePr>
        <p:xfrm>
          <a:off x="3275856" y="4691464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Location of activity: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pl-PL" sz="11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EU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142841"/>
              </p:ext>
            </p:extLst>
          </p:nvPr>
        </p:nvGraphicFramePr>
        <p:xfrm>
          <a:off x="4716016" y="5832048"/>
          <a:ext cx="1296144" cy="777240"/>
        </p:xfrm>
        <a:graphic>
          <a:graphicData uri="http://schemas.openxmlformats.org/drawingml/2006/table">
            <a:tbl>
              <a:tblPr firstRow="1" firstCol="1" bandRow="1"/>
              <a:tblGrid>
                <a:gridCol w="324036"/>
                <a:gridCol w="324036"/>
                <a:gridCol w="324036"/>
                <a:gridCol w="324036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65899"/>
              </p:ext>
            </p:extLst>
          </p:nvPr>
        </p:nvGraphicFramePr>
        <p:xfrm>
          <a:off x="3059832" y="5688032"/>
          <a:ext cx="648072" cy="1036320"/>
        </p:xfrm>
        <a:graphic>
          <a:graphicData uri="http://schemas.openxmlformats.org/drawingml/2006/table">
            <a:tbl>
              <a:tblPr firstRow="1" firstCol="1" bandRow="1"/>
              <a:tblGrid>
                <a:gridCol w="324036"/>
                <a:gridCol w="324036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28" name="Łącznik prosty ze strzałką 27"/>
          <p:cNvCxnSpPr/>
          <p:nvPr/>
        </p:nvCxnSpPr>
        <p:spPr>
          <a:xfrm flipH="1">
            <a:off x="3563888" y="5097988"/>
            <a:ext cx="1074514" cy="1022092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Łącznik prosty ze strzałką 28"/>
          <p:cNvCxnSpPr/>
          <p:nvPr/>
        </p:nvCxnSpPr>
        <p:spPr>
          <a:xfrm>
            <a:off x="4638402" y="5097988"/>
            <a:ext cx="869702" cy="1382132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87094"/>
              </p:ext>
            </p:extLst>
          </p:nvPr>
        </p:nvGraphicFramePr>
        <p:xfrm>
          <a:off x="6660232" y="1281564"/>
          <a:ext cx="2232248" cy="708660"/>
        </p:xfrm>
        <a:graphic>
          <a:graphicData uri="http://schemas.openxmlformats.org/drawingml/2006/table">
            <a:tbl>
              <a:tblPr firstRow="1"/>
              <a:tblGrid>
                <a:gridCol w="2232248"/>
              </a:tblGrid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Time</a:t>
                      </a:r>
                      <a:r>
                        <a:rPr lang="en-GB" sz="110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reference</a:t>
                      </a:r>
                      <a:r>
                        <a:rPr lang="en-GB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Current period</a:t>
                      </a:r>
                      <a:r>
                        <a:rPr lang="en-GB" sz="1100" b="0" i="0" u="none" strike="noStrike" baseline="0" noProof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end</a:t>
                      </a:r>
                      <a:endParaRPr lang="en-GB" sz="1100" b="0" i="0" u="none" strike="noStrike" noProof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noProof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Previous</a:t>
                      </a:r>
                      <a:r>
                        <a:rPr lang="en-GB" sz="1100" b="0" i="0" u="none" strike="noStrike" baseline="0" noProof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period end</a:t>
                      </a:r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08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Current period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71450" marR="9525" marT="9525" marB="0" anchor="b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042"/>
              </p:ext>
            </p:extLst>
          </p:nvPr>
        </p:nvGraphicFramePr>
        <p:xfrm>
          <a:off x="3275856" y="4907488"/>
          <a:ext cx="2819524" cy="190500"/>
        </p:xfrm>
        <a:graphic>
          <a:graphicData uri="http://schemas.openxmlformats.org/drawingml/2006/table">
            <a:tbl>
              <a:tblPr firstCol="1"/>
              <a:tblGrid>
                <a:gridCol w="1650453"/>
                <a:gridCol w="1169071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Time reference: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Current</a:t>
                      </a:r>
                      <a:r>
                        <a:rPr lang="en-GB" sz="11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period end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" name="Symbol zastępczy numeru slajdu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397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95498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is the general process of </a:t>
            </a:r>
            <a:br>
              <a:rPr lang="en-US" sz="2000" dirty="0" smtClean="0"/>
            </a:br>
            <a:r>
              <a:rPr lang="en-US" sz="2000" dirty="0" smtClean="0"/>
              <a:t>development of the DPM?</a:t>
            </a:r>
            <a:endParaRPr lang="en-US" sz="2000" dirty="0"/>
          </a:p>
        </p:txBody>
      </p:sp>
      <p:sp>
        <p:nvSpPr>
          <p:cNvPr id="5" name="Strzałka w dół 4"/>
          <p:cNvSpPr/>
          <p:nvPr/>
        </p:nvSpPr>
        <p:spPr>
          <a:xfrm>
            <a:off x="188702" y="1864132"/>
            <a:ext cx="792088" cy="43638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analysis</a:t>
            </a:r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684695"/>
              </p:ext>
            </p:extLst>
          </p:nvPr>
        </p:nvGraphicFramePr>
        <p:xfrm>
          <a:off x="106350" y="1475492"/>
          <a:ext cx="37547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rzałka zakrzywiona w górę 6"/>
          <p:cNvSpPr/>
          <p:nvPr/>
        </p:nvSpPr>
        <p:spPr>
          <a:xfrm rot="16200000">
            <a:off x="1704572" y="3343998"/>
            <a:ext cx="4205064" cy="900100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85046" y="3131676"/>
            <a:ext cx="144016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en-US" sz="1000" dirty="0" smtClean="0"/>
              <a:t>recursive: supporting documentation and content of other statements, notes and disclosures allowing identification of implicit information that is not explicitly expressed in an analyzed statement/disclosure</a:t>
            </a:r>
            <a:endParaRPr lang="en-US" sz="1000" dirty="0"/>
          </a:p>
        </p:txBody>
      </p:sp>
      <p:sp>
        <p:nvSpPr>
          <p:cNvPr id="9" name="Prostokąt 8"/>
          <p:cNvSpPr/>
          <p:nvPr/>
        </p:nvSpPr>
        <p:spPr>
          <a:xfrm>
            <a:off x="62942" y="6156012"/>
            <a:ext cx="4014192" cy="3693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900" dirty="0" smtClean="0"/>
              <a:t>coherent breakdowns (items sharing common semantic nature)</a:t>
            </a:r>
          </a:p>
          <a:p>
            <a:pPr lvl="1"/>
            <a:r>
              <a:rPr lang="en-US" sz="900" dirty="0" smtClean="0"/>
              <a:t>minimizing redundancy and maximizing reusability of definitions</a:t>
            </a:r>
            <a:endParaRPr lang="en-US" sz="900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725206" y="870857"/>
            <a:ext cx="4311290" cy="5654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7">
              <a:buFont typeface="+mj-lt"/>
              <a:buAutoNum type="arabicPeriod"/>
            </a:pPr>
            <a:r>
              <a:rPr lang="en-US" sz="1100" i="1" dirty="0" smtClean="0">
                <a:solidFill>
                  <a:srgbClr val="002060"/>
                </a:solidFill>
              </a:rPr>
              <a:t>study the information requirements</a:t>
            </a:r>
          </a:p>
          <a:p>
            <a:pPr marL="452437">
              <a:buFont typeface="+mj-lt"/>
              <a:buAutoNum type="arabicPeriod"/>
            </a:pPr>
            <a:r>
              <a:rPr lang="en-US" sz="1100" i="1" dirty="0" smtClean="0">
                <a:solidFill>
                  <a:srgbClr val="002060"/>
                </a:solidFill>
              </a:rPr>
              <a:t>analyze them by statements/disclosures (table by table, header by header according to the </a:t>
            </a:r>
            <a:r>
              <a:rPr lang="en-US" sz="1100" i="1" u="sng" dirty="0" smtClean="0">
                <a:solidFill>
                  <a:srgbClr val="002060"/>
                </a:solidFill>
              </a:rPr>
              <a:t>divide and conquer approach</a:t>
            </a:r>
            <a:r>
              <a:rPr lang="en-US" sz="1100" i="1" dirty="0" smtClean="0">
                <a:solidFill>
                  <a:srgbClr val="002060"/>
                </a:solidFill>
              </a:rPr>
              <a:t>):</a:t>
            </a:r>
          </a:p>
          <a:p>
            <a:pPr marL="754062" lvl="1" indent="-342900">
              <a:buFont typeface="+mj-lt"/>
              <a:buAutoNum type="alphaUcPeriod"/>
            </a:pPr>
            <a:r>
              <a:rPr lang="en-US" sz="1100" i="1" dirty="0" smtClean="0">
                <a:solidFill>
                  <a:srgbClr val="002060"/>
                </a:solidFill>
              </a:rPr>
              <a:t>identify measures (metrics) and list them down (if a measure is already listed – reuse it) identifying type of expected value and measurement in time (instant/duration)</a:t>
            </a:r>
          </a:p>
          <a:p>
            <a:pPr marL="754062" lvl="1" indent="-342900">
              <a:buFont typeface="+mj-lt"/>
              <a:buAutoNum type="alphaUcPeriod"/>
            </a:pPr>
            <a:r>
              <a:rPr lang="en-US" sz="1100" i="1" dirty="0" smtClean="0">
                <a:solidFill>
                  <a:srgbClr val="002060"/>
                </a:solidFill>
              </a:rPr>
              <a:t>identify and name all breakdowns required to explicitly define each piece of information</a:t>
            </a:r>
          </a:p>
          <a:p>
            <a:pPr marL="1154112" lvl="2" indent="-342900"/>
            <a:r>
              <a:rPr lang="en-US" sz="1100" i="1" dirty="0" smtClean="0">
                <a:solidFill>
                  <a:srgbClr val="002060"/>
                </a:solidFill>
              </a:rPr>
              <a:t>preserve hierarchies (if applicable) with other already defined values (properties) or reuse existing values</a:t>
            </a:r>
          </a:p>
          <a:p>
            <a:pPr marL="1154112" lvl="2" indent="-342900"/>
            <a:r>
              <a:rPr lang="en-US" sz="1100" i="1" dirty="0" smtClean="0">
                <a:solidFill>
                  <a:srgbClr val="002060"/>
                </a:solidFill>
              </a:rPr>
              <a:t>if a value is not applicable to any existing hierarchy create a new one</a:t>
            </a:r>
          </a:p>
          <a:p>
            <a:pPr marL="452437">
              <a:buFont typeface="+mj-lt"/>
              <a:buAutoNum type="arabicPeriod"/>
            </a:pPr>
            <a:r>
              <a:rPr lang="en-US" sz="1100" i="1" dirty="0" smtClean="0">
                <a:solidFill>
                  <a:srgbClr val="002060"/>
                </a:solidFill>
              </a:rPr>
              <a:t>review the measures and breakdowns and look for optimization (e.g. breakdowns of similar nature, functional relationships, etc.)</a:t>
            </a:r>
          </a:p>
          <a:p>
            <a:pPr marL="452437">
              <a:buFont typeface="+mj-lt"/>
              <a:buAutoNum type="arabicPeriod"/>
            </a:pPr>
            <a:r>
              <a:rPr lang="en-US" sz="1100" i="1" dirty="0" smtClean="0">
                <a:solidFill>
                  <a:srgbClr val="002060"/>
                </a:solidFill>
              </a:rPr>
              <a:t>add other necessary characteristics</a:t>
            </a:r>
          </a:p>
          <a:p>
            <a:pPr marL="109537" indent="0">
              <a:buFont typeface="Wingdings" pitchFamily="2" charset="2"/>
              <a:buNone/>
            </a:pPr>
            <a:endParaRPr lang="en-US" sz="1100" dirty="0" smtClean="0"/>
          </a:p>
          <a:p>
            <a:pPr marL="109537" indent="0">
              <a:buFont typeface="Wingdings" pitchFamily="2" charset="2"/>
              <a:buNone/>
            </a:pPr>
            <a:r>
              <a:rPr lang="en-US" sz="1100" b="1" dirty="0" smtClean="0"/>
              <a:t>Resulting DPM shall contain:</a:t>
            </a:r>
          </a:p>
          <a:p>
            <a:pPr marL="280987" indent="-171450"/>
            <a:r>
              <a:rPr lang="en-US" sz="1100" b="1" dirty="0" smtClean="0"/>
              <a:t>Dictionary:</a:t>
            </a:r>
          </a:p>
          <a:p>
            <a:pPr lvl="1" indent="-250825"/>
            <a:r>
              <a:rPr lang="en-US" sz="1100" dirty="0" smtClean="0"/>
              <a:t>a list of measures (name, label, data and period type, …) and hierarchy of measures (if applicable)</a:t>
            </a:r>
          </a:p>
          <a:p>
            <a:pPr lvl="1" indent="-250825"/>
            <a:r>
              <a:rPr lang="en-US" sz="1100" dirty="0" smtClean="0"/>
              <a:t>a list of members and dimensions of each domain (name, label, item type, default member)</a:t>
            </a:r>
          </a:p>
          <a:p>
            <a:pPr lvl="1" indent="-250825"/>
            <a:r>
              <a:rPr lang="en-US" sz="1100" dirty="0" smtClean="0"/>
              <a:t>a subdomains of each domain (subdomain name, hierarchy and order, operators, alternative classifications)</a:t>
            </a:r>
          </a:p>
          <a:p>
            <a:pPr indent="-250825"/>
            <a:r>
              <a:rPr lang="en-US" sz="1100" b="1" dirty="0" smtClean="0"/>
              <a:t>Tables/tables coordinates referencing back to the Dictionary</a:t>
            </a:r>
            <a:endParaRPr lang="en-US" sz="11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180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5E194-7103-4819-A328-8AD003AA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9A5E194-7103-4819-A328-8AD003AAA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12A57-0092-4B1E-877A-A710C8935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1C12A57-0092-4B1E-877A-A710C8935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CC4389-A69B-4B64-8ED2-8E9BDAF0F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0CC4389-A69B-4B64-8ED2-8E9BDAF0F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2824E0-E503-45DB-AA80-15D842D90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A2824E0-E503-45DB-AA80-15D842D90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4B4C56-8D2D-49BE-9314-F4FEFCB3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824B4C56-8D2D-49BE-9314-F4FEFCB3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04E1B2-6442-4C5E-810E-2CECA2F58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0304E1B2-6442-4C5E-810E-2CECA2F58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EB8DF4-B102-496E-8204-C115EB6FD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1EB8DF4-B102-496E-8204-C115EB6FD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7CF695-32CE-47BF-80ED-6F5D494FC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CB7CF695-32CE-47BF-80ED-6F5D494FC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3AE31B-EB39-4EB9-88A3-37AAE8778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5A3AE31B-EB39-4EB9-88A3-37AAE8778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P spid="8" grpId="0" animBg="1"/>
      <p:bldP spid="9" grpId="0" animBg="1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How to define the best data model?</a:t>
            </a:r>
            <a:endParaRPr lang="en-GB" sz="2400" dirty="0"/>
          </a:p>
        </p:txBody>
      </p:sp>
      <p:grpSp>
        <p:nvGrpSpPr>
          <p:cNvPr id="4" name="Grupa 3"/>
          <p:cNvGrpSpPr/>
          <p:nvPr/>
        </p:nvGrpSpPr>
        <p:grpSpPr>
          <a:xfrm>
            <a:off x="25276" y="2273534"/>
            <a:ext cx="4330700" cy="1659522"/>
            <a:chOff x="2019300" y="1981200"/>
            <a:chExt cx="3238500" cy="1303922"/>
          </a:xfrm>
        </p:grpSpPr>
        <p:pic>
          <p:nvPicPr>
            <p:cNvPr id="5" name="Obraz 4" descr="Wycinek ekranu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00" t="14324" r="13441" b="69346"/>
            <a:stretch/>
          </p:blipFill>
          <p:spPr>
            <a:xfrm>
              <a:off x="2019300" y="1981200"/>
              <a:ext cx="2895600" cy="292100"/>
            </a:xfrm>
            <a:prstGeom prst="rect">
              <a:avLst/>
            </a:prstGeom>
          </p:spPr>
        </p:pic>
        <p:pic>
          <p:nvPicPr>
            <p:cNvPr id="6" name="Obraz 5" descr="Wycinek ekranu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5" t="49114" r="15717"/>
            <a:stretch/>
          </p:blipFill>
          <p:spPr>
            <a:xfrm>
              <a:off x="2705100" y="2374900"/>
              <a:ext cx="2552700" cy="910222"/>
            </a:xfrm>
            <a:prstGeom prst="rect">
              <a:avLst/>
            </a:prstGeom>
          </p:spPr>
        </p:pic>
      </p:grpSp>
      <p:sp>
        <p:nvSpPr>
          <p:cNvPr id="7" name="pole tekstowe 6"/>
          <p:cNvSpPr txBox="1"/>
          <p:nvPr/>
        </p:nvSpPr>
        <p:spPr>
          <a:xfrm>
            <a:off x="3563888" y="26496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modelling </a:t>
            </a:r>
            <a:b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it’s not a science!</a:t>
            </a:r>
            <a:endParaRPr kumimoji="0" lang="en-GB" sz="1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7"/>
          <a:stretch/>
        </p:blipFill>
        <p:spPr>
          <a:xfrm>
            <a:off x="3087253" y="4869160"/>
            <a:ext cx="2763112" cy="186412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73" y="4509120"/>
            <a:ext cx="2565802" cy="223224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008145" y="42041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it’s a (subjective) result of discussion...</a:t>
            </a:r>
            <a:endParaRPr kumimoji="0" lang="en-GB" sz="1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Znak zakazu 10"/>
          <p:cNvSpPr/>
          <p:nvPr/>
        </p:nvSpPr>
        <p:spPr>
          <a:xfrm>
            <a:off x="748804" y="1556792"/>
            <a:ext cx="2959100" cy="2984500"/>
          </a:xfrm>
          <a:prstGeom prst="noSmoking">
            <a:avLst>
              <a:gd name="adj" fmla="val 2996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49845" y="43946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...and agreement</a:t>
            </a:r>
            <a:r>
              <a:rPr kumimoji="0" lang="pl-PL" sz="1800" b="1" i="0" u="none" strike="noStrike" kern="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!</a:t>
            </a:r>
            <a:endParaRPr kumimoji="0" lang="en-GB" sz="18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774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2520280" cy="72008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are the benefits of using DPM?</a:t>
            </a:r>
            <a:endParaRPr lang="en-US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353802"/>
              </p:ext>
            </p:extLst>
          </p:nvPr>
        </p:nvGraphicFramePr>
        <p:xfrm>
          <a:off x="457200" y="980728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83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C61A5E-1800-4784-BF73-0D94CB49A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AC61A5E-1800-4784-BF73-0D94CB49A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51A42A-FFD3-4973-84B1-2EC6DEF74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751A42A-FFD3-4973-84B1-2EC6DEF74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774754-C528-4644-A818-6CBE38B5C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8774754-C528-4644-A818-6CBE38B5C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FFFE62-7D6D-418E-8024-A8044DF7A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0FFFE62-7D6D-418E-8024-A8044DF7A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7A20B7-CD56-457A-BD30-23A299A08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C37A20B7-CD56-457A-BD30-23A299A08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6ED239-EC10-4036-AFD1-D9DF68199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FA6ED239-EC10-4036-AFD1-D9DF68199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4229236" y="856603"/>
            <a:ext cx="4305164" cy="3672408"/>
            <a:chOff x="4229236" y="476672"/>
            <a:chExt cx="4305164" cy="3672408"/>
          </a:xfrm>
        </p:grpSpPr>
        <p:sp>
          <p:nvSpPr>
            <p:cNvPr id="5" name="pole tekstowe 4"/>
            <p:cNvSpPr txBox="1"/>
            <p:nvPr/>
          </p:nvSpPr>
          <p:spPr>
            <a:xfrm>
              <a:off x="6770204" y="492642"/>
              <a:ext cx="1764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ECB Statistics</a:t>
              </a:r>
              <a:endParaRPr lang="en-U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4229236" y="476672"/>
              <a:ext cx="4305164" cy="36724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7092400" y="3221360"/>
              <a:ext cx="1080000" cy="2880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Percentage Intervals</a:t>
              </a:r>
              <a:endParaRPr lang="en-US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7167298" y="1092806"/>
              <a:ext cx="1080000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Amount interval</a:t>
              </a:r>
              <a:endPara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7167298" y="1517715"/>
              <a:ext cx="1080000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Minimum reserve</a:t>
              </a:r>
              <a:endPara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2891496" y="3016842"/>
            <a:ext cx="6000983" cy="3095128"/>
            <a:chOff x="2891496" y="2636911"/>
            <a:chExt cx="6000983" cy="3095128"/>
          </a:xfrm>
        </p:grpSpPr>
        <p:sp>
          <p:nvSpPr>
            <p:cNvPr id="11" name="pole tekstowe 10"/>
            <p:cNvSpPr txBox="1"/>
            <p:nvPr/>
          </p:nvSpPr>
          <p:spPr>
            <a:xfrm>
              <a:off x="7632400" y="5362707"/>
              <a:ext cx="1161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COREP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891496" y="2636911"/>
              <a:ext cx="6000983" cy="309512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308304" y="4283378"/>
              <a:ext cx="1080000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Exposure type</a:t>
              </a:r>
              <a:endParaRPr lang="en-US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7308304" y="4643418"/>
              <a:ext cx="1080000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Securitization type</a:t>
              </a:r>
              <a:endParaRPr lang="en-US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308304" y="5013177"/>
              <a:ext cx="1080000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…</a:t>
              </a:r>
              <a:endParaRPr lang="en-US" sz="10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304800" y="1072627"/>
            <a:ext cx="6408712" cy="3528393"/>
            <a:chOff x="304800" y="692696"/>
            <a:chExt cx="6408712" cy="3528393"/>
          </a:xfrm>
        </p:grpSpPr>
        <p:sp>
          <p:nvSpPr>
            <p:cNvPr id="17" name="Prostokąt 16"/>
            <p:cNvSpPr/>
            <p:nvPr/>
          </p:nvSpPr>
          <p:spPr>
            <a:xfrm>
              <a:off x="1600944" y="692696"/>
              <a:ext cx="5112568" cy="352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8" name="Grupa 17"/>
            <p:cNvGrpSpPr/>
            <p:nvPr/>
          </p:nvGrpSpPr>
          <p:grpSpPr>
            <a:xfrm>
              <a:off x="304800" y="692697"/>
              <a:ext cx="6408712" cy="3528392"/>
              <a:chOff x="304800" y="692697"/>
              <a:chExt cx="6408712" cy="3528392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304800" y="692697"/>
                <a:ext cx="6408712" cy="3528392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1744960" y="836712"/>
                <a:ext cx="9721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FINREP</a:t>
                </a:r>
                <a:endParaRPr lang="en-US" sz="20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" name="Prostokąt 20"/>
              <p:cNvSpPr/>
              <p:nvPr/>
            </p:nvSpPr>
            <p:spPr>
              <a:xfrm>
                <a:off x="5489376" y="306896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Collateral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5489376" y="342900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Sector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Prostokąt 22"/>
              <p:cNvSpPr/>
              <p:nvPr/>
            </p:nvSpPr>
            <p:spPr>
              <a:xfrm>
                <a:off x="3055050" y="314038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latin typeface="Calibri" pitchFamily="34" charset="0"/>
                    <a:cs typeface="Calibri" pitchFamily="34" charset="0"/>
                  </a:rPr>
                  <a:t>Risk type</a:t>
                </a:r>
                <a:endParaRPr lang="en-US" sz="1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3059952" y="3503843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latin typeface="Calibri" pitchFamily="34" charset="0"/>
                    <a:cs typeface="Calibri" pitchFamily="34" charset="0"/>
                  </a:rPr>
                  <a:t>Impairment</a:t>
                </a:r>
                <a:endParaRPr lang="en-US" sz="1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" name="Prostokąt 24"/>
              <p:cNvSpPr/>
              <p:nvPr/>
            </p:nvSpPr>
            <p:spPr>
              <a:xfrm>
                <a:off x="4337248" y="306896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Currency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5489376" y="378904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Time intervals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Prostokąt 26"/>
              <p:cNvSpPr/>
              <p:nvPr/>
            </p:nvSpPr>
            <p:spPr>
              <a:xfrm>
                <a:off x="4337248" y="342900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Geographical areas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" name="Prostokąt 27"/>
              <p:cNvSpPr/>
              <p:nvPr/>
            </p:nvSpPr>
            <p:spPr>
              <a:xfrm>
                <a:off x="5489496" y="270892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Amount type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" name="Prostokąt 28"/>
              <p:cNvSpPr/>
              <p:nvPr/>
            </p:nvSpPr>
            <p:spPr>
              <a:xfrm>
                <a:off x="4337248" y="378904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Entity code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" name="Prostokąt 29"/>
              <p:cNvSpPr/>
              <p:nvPr/>
            </p:nvSpPr>
            <p:spPr>
              <a:xfrm>
                <a:off x="4337368" y="270892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Main categories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" name="Prostokąt 30"/>
              <p:cNvSpPr/>
              <p:nvPr/>
            </p:nvSpPr>
            <p:spPr>
              <a:xfrm>
                <a:off x="4949496" y="1484785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Loan type</a:t>
                </a:r>
                <a:endParaRPr lang="en-US" sz="10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" name="Prostokąt 31"/>
              <p:cNvSpPr/>
              <p:nvPr/>
            </p:nvSpPr>
            <p:spPr>
              <a:xfrm>
                <a:off x="4949496" y="1052737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Transfer</a:t>
                </a:r>
                <a:endParaRPr lang="en-US" sz="10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2897088" y="877362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Comprehensive income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4" name="Prostokąt 33"/>
              <p:cNvSpPr/>
              <p:nvPr/>
            </p:nvSpPr>
            <p:spPr>
              <a:xfrm>
                <a:off x="2897088" y="126876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Controling</a:t>
                </a:r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/</a:t>
                </a:r>
                <a:b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</a:br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Non-controlling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1705956" y="126876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Fair value level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6" name="Prostokąt 35"/>
              <p:cNvSpPr/>
              <p:nvPr/>
            </p:nvSpPr>
            <p:spPr>
              <a:xfrm>
                <a:off x="1691014" y="3068961"/>
                <a:ext cx="1080000" cy="288032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Portfolio</a:t>
                </a:r>
                <a:endParaRPr lang="en-US" sz="10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7" name="Prostokąt 36"/>
              <p:cNvSpPr/>
              <p:nvPr/>
            </p:nvSpPr>
            <p:spPr>
              <a:xfrm>
                <a:off x="2897088" y="1661731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…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" name="pole tekstowe 37"/>
              <p:cNvSpPr txBox="1"/>
              <p:nvPr/>
            </p:nvSpPr>
            <p:spPr>
              <a:xfrm>
                <a:off x="376808" y="764704"/>
                <a:ext cx="9721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FINREP</a:t>
                </a:r>
              </a:p>
              <a:p>
                <a:pPr algn="ctr"/>
                <a:r>
                  <a:rPr lang="en-US" sz="2000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rev 2</a:t>
                </a:r>
                <a:endParaRPr lang="en-US" sz="20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9" name="Prostokąt 38"/>
              <p:cNvSpPr/>
              <p:nvPr/>
            </p:nvSpPr>
            <p:spPr>
              <a:xfrm>
                <a:off x="448816" y="1424930"/>
                <a:ext cx="10800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Market</a:t>
                </a:r>
                <a:endParaRPr lang="en-US" sz="1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0" name="Prostokąt 39"/>
          <p:cNvSpPr/>
          <p:nvPr/>
        </p:nvSpPr>
        <p:spPr>
          <a:xfrm>
            <a:off x="1691679" y="3448891"/>
            <a:ext cx="1080000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Portfolio</a:t>
            </a:r>
            <a:endParaRPr lang="en-US" sz="1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4427983" y="5033067"/>
            <a:ext cx="1080000" cy="2880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Approach/Model used</a:t>
            </a: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upa 41"/>
          <p:cNvGrpSpPr/>
          <p:nvPr/>
        </p:nvGrpSpPr>
        <p:grpSpPr>
          <a:xfrm>
            <a:off x="179512" y="2512788"/>
            <a:ext cx="6621161" cy="4032448"/>
            <a:chOff x="179512" y="2132857"/>
            <a:chExt cx="6621161" cy="4032448"/>
          </a:xfrm>
        </p:grpSpPr>
        <p:sp>
          <p:nvSpPr>
            <p:cNvPr id="43" name="Prostokąt 42"/>
            <p:cNvSpPr/>
            <p:nvPr/>
          </p:nvSpPr>
          <p:spPr>
            <a:xfrm>
              <a:off x="4427984" y="4653137"/>
              <a:ext cx="1080000" cy="2880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Approach/Model used</a:t>
              </a:r>
              <a:endParaRPr lang="en-US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Prostokąt 43"/>
            <p:cNvSpPr/>
            <p:nvPr/>
          </p:nvSpPr>
          <p:spPr>
            <a:xfrm>
              <a:off x="179512" y="2132857"/>
              <a:ext cx="6621161" cy="403244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pole tekstowe 44"/>
            <p:cNvSpPr txBox="1"/>
            <p:nvPr/>
          </p:nvSpPr>
          <p:spPr>
            <a:xfrm>
              <a:off x="4355976" y="573325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SOLVENCY II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323528" y="4365104"/>
              <a:ext cx="1080000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C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Line of business</a:t>
              </a:r>
              <a:endParaRPr lang="en-US" sz="1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323528" y="4725144"/>
              <a:ext cx="1080000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C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Type of business</a:t>
              </a:r>
              <a:endParaRPr lang="en-US" sz="1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323528" y="5085184"/>
              <a:ext cx="1080000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C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Diversification</a:t>
              </a:r>
              <a:endParaRPr lang="en-US" sz="1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Prostokąt 48"/>
            <p:cNvSpPr/>
            <p:nvPr/>
          </p:nvSpPr>
          <p:spPr>
            <a:xfrm>
              <a:off x="323528" y="5445224"/>
              <a:ext cx="1080000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C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Type of contract</a:t>
              </a:r>
              <a:endParaRPr lang="en-US" sz="1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Prostokąt 49"/>
            <p:cNvSpPr/>
            <p:nvPr/>
          </p:nvSpPr>
          <p:spPr>
            <a:xfrm>
              <a:off x="323648" y="5805264"/>
              <a:ext cx="1080000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C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Change in basic own funds</a:t>
              </a:r>
              <a:endParaRPr lang="en-US" sz="1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Prostokąt 50"/>
            <p:cNvSpPr/>
            <p:nvPr/>
          </p:nvSpPr>
          <p:spPr>
            <a:xfrm>
              <a:off x="1475656" y="5805264"/>
              <a:ext cx="1080000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C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Type of claim</a:t>
              </a:r>
              <a:endParaRPr lang="en-US" sz="1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2627784" y="5805264"/>
              <a:ext cx="1080000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C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…</a:t>
              </a:r>
              <a:endParaRPr lang="en-US" sz="100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3" name="Tytuł 1"/>
          <p:cNvSpPr txBox="1">
            <a:spLocks/>
          </p:cNvSpPr>
          <p:nvPr/>
        </p:nvSpPr>
        <p:spPr>
          <a:xfrm>
            <a:off x="1547664" y="128242"/>
            <a:ext cx="3240360" cy="852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Sharing DPM </a:t>
            </a:r>
            <a:r>
              <a:rPr lang="en-US" sz="2000" dirty="0" smtClean="0">
                <a:solidFill>
                  <a:schemeClr val="tx2"/>
                </a:solidFill>
              </a:rPr>
              <a:t>dictionaries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4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comparison of existing DPMs</a:t>
            </a:r>
            <a:endParaRPr lang="en-US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39928"/>
              </p:ext>
            </p:extLst>
          </p:nvPr>
        </p:nvGraphicFramePr>
        <p:xfrm>
          <a:off x="457200" y="1587733"/>
          <a:ext cx="8229599" cy="458406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11629"/>
                <a:gridCol w="674914"/>
                <a:gridCol w="936171"/>
                <a:gridCol w="1208315"/>
                <a:gridCol w="1796142"/>
                <a:gridCol w="1600200"/>
                <a:gridCol w="1502228"/>
              </a:tblGrid>
              <a:tr h="370840">
                <a:tc rowSpan="2" gridSpan="4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Frameworks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BSI-MIR (BdE)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SOLVENCY2 (EIOPA), HD version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CRD4/CRR (EBA)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Components of DPM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Dictionary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Most important domains (bold for metric)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Amount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Outstanding amount, Revaluation adjustments, etc.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Solvency II value, Statutory account, etc.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Carrying amount, Notional amount, etc.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Base concept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Assets, Liabilities, etc.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Assets, Liabilities, etc.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Assets, Liabilities, etc.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Main categories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Debt securities, Equity instruments, etc.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Debt securities, Equity instruments, etc.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Debt securities, Equity instruments, etc.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Data type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required (incorporated into Base concept)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Monetary, String, etc.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required (incorporated into Amount)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Unstructured lists (domains) and hierarchies (subdomains) in single .</a:t>
                      </a:r>
                      <a:r>
                        <a:rPr lang="en-US" sz="1100" b="1" u="none" strike="noStrike" dirty="0" err="1">
                          <a:effectLst/>
                        </a:rPr>
                        <a:t>xls</a:t>
                      </a:r>
                      <a:r>
                        <a:rPr lang="en-US" sz="1100" b="1" u="none" strike="noStrike" dirty="0">
                          <a:effectLst/>
                        </a:rPr>
                        <a:t> worksheets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True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False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Referring </a:t>
                      </a:r>
                      <a:r>
                        <a:rPr lang="en-US" sz="1100" b="1" u="none" strike="noStrike" dirty="0">
                          <a:effectLst/>
                        </a:rPr>
                        <a:t>back the tables from dictionary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DataPointStructure (referencing the dictionary datapoint by datapoint)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Annotated templates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Annotated DPM Table Layout and Data Point Categorisation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Format of DPM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Excel, XBRL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Excel, </a:t>
                      </a:r>
                      <a:r>
                        <a:rPr lang="en-US" sz="1100" u="none" strike="noStrike" dirty="0" smtClean="0">
                          <a:effectLst/>
                        </a:rPr>
                        <a:t>XBRL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Excel, XBRL, Access database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Dropdown lists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Not used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Dimension with predefined domain members  from existing subdomain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Metrics with predefined values (domain members from existing subdomain)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35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some DPMs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08456"/>
            <a:ext cx="272783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149080"/>
            <a:ext cx="296104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82" y="1988840"/>
            <a:ext cx="1913014" cy="22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86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71663" y="3429000"/>
            <a:ext cx="5400675" cy="1449388"/>
          </a:xfrm>
        </p:spPr>
        <p:txBody>
          <a:bodyPr/>
          <a:lstStyle/>
          <a:p>
            <a:pPr marL="63500" eaLnBrk="1" hangingPunct="1">
              <a:lnSpc>
                <a:spcPct val="90000"/>
              </a:lnSpc>
            </a:pPr>
            <a:r>
              <a:rPr sz="2000" smtClean="0"/>
              <a:t>Michal Skopowski</a:t>
            </a:r>
          </a:p>
          <a:p>
            <a:pPr marL="63500" eaLnBrk="1" hangingPunct="1">
              <a:lnSpc>
                <a:spcPct val="90000"/>
              </a:lnSpc>
            </a:pPr>
            <a:r>
              <a:rPr sz="2000" smtClean="0"/>
              <a:t>michal.skopowski@br-ag.eu</a:t>
            </a:r>
          </a:p>
          <a:p>
            <a:pPr marL="63500" eaLnBrk="1" hangingPunct="1">
              <a:lnSpc>
                <a:spcPct val="90000"/>
              </a:lnSpc>
            </a:pPr>
            <a:endParaRPr sz="2000" smtClean="0"/>
          </a:p>
          <a:p>
            <a:pPr marL="63500" eaLnBrk="1" hangingPunct="1">
              <a:lnSpc>
                <a:spcPct val="90000"/>
              </a:lnSpc>
            </a:pPr>
            <a:r>
              <a:rPr sz="2000" smtClean="0">
                <a:hlinkClick r:id="rId2"/>
              </a:rPr>
              <a:t>http://www.br-ag.eu</a:t>
            </a:r>
            <a:endParaRPr sz="2000" smtClean="0"/>
          </a:p>
        </p:txBody>
      </p:sp>
      <p:sp>
        <p:nvSpPr>
          <p:cNvPr id="20483" name="Tytuł 4"/>
          <p:cNvSpPr>
            <a:spLocks noGrp="1"/>
          </p:cNvSpPr>
          <p:nvPr>
            <p:ph type="title"/>
          </p:nvPr>
        </p:nvSpPr>
        <p:spPr>
          <a:xfrm>
            <a:off x="457200" y="2500313"/>
            <a:ext cx="8229600" cy="857250"/>
          </a:xfrm>
        </p:spPr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95" y="1390494"/>
            <a:ext cx="2824173" cy="208823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785697"/>
            <a:ext cx="8546751" cy="55507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What are the questions asked by business and IT experts?</a:t>
            </a:r>
            <a:endParaRPr lang="en-GB" sz="24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3476019" y="36450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„</a:t>
            </a:r>
            <a:r>
              <a:rPr lang="en-GB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</a:t>
            </a: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inancial assets”</a:t>
            </a:r>
            <a:endParaRPr kumimoji="0" lang="en-GB" sz="1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179511" y="3583486"/>
            <a:ext cx="363460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Business users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IFRS, FINREP, COREP, … - which accounting regime or standard?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What do you mean by „financial” (IAS 39/IFRS7/...)?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Where is it disclosed?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Gross or net carrying amount?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Any of it impaired or past due but not impaired yet? Or maybe it is measured at fair value? If so: which level?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Which operations is it reported for? Banking book, assets management, ...?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Is any of it portion transferred or partially derecognized?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Is it audited or unaudited, solo or consolidated (if consolidated then which method)?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…</a:t>
            </a:r>
            <a:endParaRPr lang="en-GB" sz="1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5832389" y="3652827"/>
            <a:ext cx="317156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Is it a number, date, text? If a number that what is the unit o</a:t>
            </a:r>
            <a:r>
              <a:rPr lang="pl-PL" sz="1100" kern="0" dirty="0">
                <a:solidFill>
                  <a:sysClr val="windowText" lastClr="000000"/>
                </a:solidFill>
              </a:rPr>
              <a:t>f</a:t>
            </a:r>
            <a:r>
              <a:rPr lang="en-GB" sz="1100" kern="0" dirty="0">
                <a:solidFill>
                  <a:sysClr val="windowText" lastClr="000000"/>
                </a:solidFill>
              </a:rPr>
              <a:t> measure?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How is it related to other data – which package does it come with (frequency, types of entities)?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Does it calculate to or from anything else?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Are there any breakdowns applicable? Are they predefined or flexibly assigned by filers?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What attributes apply to this data? How is it characterised?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Which journal-entries roll-up to this value?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1100" kern="0" dirty="0">
                <a:solidFill>
                  <a:sysClr val="windowText" lastClr="000000"/>
                </a:solidFill>
              </a:rPr>
              <a:t>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E73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89" y="2463480"/>
            <a:ext cx="593503" cy="593503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E73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35" y="2604389"/>
            <a:ext cx="905188" cy="905188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E73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68" y="4014356"/>
            <a:ext cx="648072" cy="648072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E73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92" y="4050510"/>
            <a:ext cx="740691" cy="740691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E73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92" y="4540185"/>
            <a:ext cx="936399" cy="936399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E736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44" y="3056983"/>
            <a:ext cx="740691" cy="740691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575167"/>
            <a:ext cx="1263599" cy="1263599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19128"/>
            <a:ext cx="1080120" cy="1080120"/>
          </a:xfrm>
          <a:prstGeom prst="rect">
            <a:avLst/>
          </a:prstGeom>
        </p:spPr>
      </p:pic>
      <p:sp>
        <p:nvSpPr>
          <p:cNvPr id="16" name="Objaśnienie prostokątne 15"/>
          <p:cNvSpPr/>
          <p:nvPr/>
        </p:nvSpPr>
        <p:spPr>
          <a:xfrm flipH="1">
            <a:off x="6588224" y="1400735"/>
            <a:ext cx="2088232" cy="1303920"/>
          </a:xfrm>
          <a:prstGeom prst="wedgeRectCallout">
            <a:avLst>
              <a:gd name="adj1" fmla="val 1220"/>
              <a:gd name="adj2" fmla="val 8004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bjaśnienie prostokątne 16"/>
          <p:cNvSpPr/>
          <p:nvPr/>
        </p:nvSpPr>
        <p:spPr>
          <a:xfrm>
            <a:off x="323528" y="1390494"/>
            <a:ext cx="2088232" cy="1303920"/>
          </a:xfrm>
          <a:prstGeom prst="wedgeRectCallout">
            <a:avLst>
              <a:gd name="adj1" fmla="val 1220"/>
              <a:gd name="adj2" fmla="val 8004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Obraz 17" descr="Wycinek ekranu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" y="1431094"/>
            <a:ext cx="1944216" cy="1225961"/>
          </a:xfrm>
          <a:prstGeom prst="rect">
            <a:avLst/>
          </a:prstGeom>
        </p:spPr>
      </p:pic>
      <p:pic>
        <p:nvPicPr>
          <p:cNvPr id="19" name="Obraz 18" descr="Wycinek ekranu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68" y="1503446"/>
            <a:ext cx="2015714" cy="1112665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281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785697"/>
            <a:ext cx="8178590" cy="555071"/>
          </a:xfrm>
        </p:spPr>
        <p:txBody>
          <a:bodyPr>
            <a:noAutofit/>
          </a:bodyPr>
          <a:lstStyle/>
          <a:p>
            <a:r>
              <a:rPr lang="en-US" sz="2400" dirty="0" smtClean="0"/>
              <a:t>Business vs. IT issue is not the only challenge in EU…</a:t>
            </a:r>
            <a:endParaRPr lang="en-US" sz="2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979712" y="1421369"/>
            <a:ext cx="181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Banking </a:t>
            </a:r>
            <a:b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supervision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51520" y="223044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Country 1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4" name="Grupa 173"/>
          <p:cNvGrpSpPr/>
          <p:nvPr/>
        </p:nvGrpSpPr>
        <p:grpSpPr>
          <a:xfrm>
            <a:off x="1979712" y="2204431"/>
            <a:ext cx="1817036" cy="754873"/>
            <a:chOff x="1979712" y="2204431"/>
            <a:chExt cx="1817036" cy="754873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2204432"/>
              <a:ext cx="576064" cy="576064"/>
            </a:xfrm>
            <a:prstGeom prst="rect">
              <a:avLst/>
            </a:prstGeom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058" y="2284762"/>
              <a:ext cx="495734" cy="495734"/>
            </a:xfrm>
            <a:prstGeom prst="rect">
              <a:avLst/>
            </a:prstGeom>
          </p:spPr>
        </p:pic>
        <p:sp>
          <p:nvSpPr>
            <p:cNvPr id="12" name="pole tekstowe 11"/>
            <p:cNvSpPr txBox="1"/>
            <p:nvPr/>
          </p:nvSpPr>
          <p:spPr>
            <a:xfrm>
              <a:off x="3059832" y="2682305"/>
              <a:ext cx="7369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IT expert</a:t>
              </a:r>
              <a:endParaRPr kumimoji="0" lang="en-US" sz="105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1979712" y="2682304"/>
              <a:ext cx="10975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kern="0" dirty="0" smtClean="0">
                  <a:solidFill>
                    <a:sysClr val="windowText" lastClr="000000"/>
                  </a:solidFill>
                  <a:latin typeface="Calibri"/>
                </a:rPr>
                <a:t>Business</a:t>
              </a:r>
              <a:r>
                <a:rPr kumimoji="0" lang="en-US" sz="105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 expert</a:t>
              </a:r>
              <a:endParaRPr kumimoji="0" lang="en-US" sz="105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1979712" y="2204431"/>
              <a:ext cx="1817036" cy="75487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Strzałka w lewo 29"/>
            <p:cNvSpPr/>
            <p:nvPr/>
          </p:nvSpPr>
          <p:spPr>
            <a:xfrm>
              <a:off x="2668451" y="2455248"/>
              <a:ext cx="315900" cy="123183"/>
            </a:xfrm>
            <a:prstGeom prst="lef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Strzałka w prawo 30"/>
            <p:cNvSpPr/>
            <p:nvPr/>
          </p:nvSpPr>
          <p:spPr>
            <a:xfrm>
              <a:off x="2743932" y="2548089"/>
              <a:ext cx="315900" cy="123183"/>
            </a:xfrm>
            <a:prstGeom prst="righ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9" name="Grupa 168"/>
          <p:cNvGrpSpPr/>
          <p:nvPr/>
        </p:nvGrpSpPr>
        <p:grpSpPr>
          <a:xfrm>
            <a:off x="3964595" y="1421369"/>
            <a:ext cx="2424441" cy="1537935"/>
            <a:chOff x="3964595" y="1421369"/>
            <a:chExt cx="2424441" cy="1537935"/>
          </a:xfrm>
        </p:grpSpPr>
        <p:sp>
          <p:nvSpPr>
            <p:cNvPr id="20" name="pole tekstowe 19"/>
            <p:cNvSpPr txBox="1"/>
            <p:nvPr/>
          </p:nvSpPr>
          <p:spPr>
            <a:xfrm>
              <a:off x="4572000" y="1421369"/>
              <a:ext cx="1817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Insurance supervision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87" name="Obraz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2204432"/>
              <a:ext cx="576064" cy="576064"/>
            </a:xfrm>
            <a:prstGeom prst="rect">
              <a:avLst/>
            </a:prstGeom>
          </p:spPr>
        </p:pic>
        <p:pic>
          <p:nvPicPr>
            <p:cNvPr id="88" name="Obraz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346" y="2284762"/>
              <a:ext cx="495734" cy="495734"/>
            </a:xfrm>
            <a:prstGeom prst="rect">
              <a:avLst/>
            </a:prstGeom>
          </p:spPr>
        </p:pic>
        <p:sp>
          <p:nvSpPr>
            <p:cNvPr id="89" name="pole tekstowe 88"/>
            <p:cNvSpPr txBox="1"/>
            <p:nvPr/>
          </p:nvSpPr>
          <p:spPr>
            <a:xfrm>
              <a:off x="5652120" y="2682305"/>
              <a:ext cx="7369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IT expert</a:t>
              </a:r>
              <a:endParaRPr kumimoji="0" lang="en-US" sz="105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0" name="pole tekstowe 89"/>
            <p:cNvSpPr txBox="1"/>
            <p:nvPr/>
          </p:nvSpPr>
          <p:spPr>
            <a:xfrm>
              <a:off x="4572000" y="2682304"/>
              <a:ext cx="10975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kern="0" dirty="0" smtClean="0">
                  <a:solidFill>
                    <a:sysClr val="windowText" lastClr="000000"/>
                  </a:solidFill>
                  <a:latin typeface="Calibri"/>
                </a:rPr>
                <a:t>Business</a:t>
              </a:r>
              <a:r>
                <a:rPr kumimoji="0" lang="en-US" sz="105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 expert</a:t>
              </a:r>
              <a:endParaRPr kumimoji="0" lang="en-US" sz="105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1" name="Prostokąt 90"/>
            <p:cNvSpPr/>
            <p:nvPr/>
          </p:nvSpPr>
          <p:spPr>
            <a:xfrm>
              <a:off x="4572000" y="2204431"/>
              <a:ext cx="1817036" cy="75487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Strzałka w lewo 91"/>
            <p:cNvSpPr/>
            <p:nvPr/>
          </p:nvSpPr>
          <p:spPr>
            <a:xfrm>
              <a:off x="5292080" y="2389603"/>
              <a:ext cx="315900" cy="123183"/>
            </a:xfrm>
            <a:prstGeom prst="lef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Strzałka w prawo 92"/>
            <p:cNvSpPr/>
            <p:nvPr/>
          </p:nvSpPr>
          <p:spPr>
            <a:xfrm>
              <a:off x="5367561" y="2482444"/>
              <a:ext cx="315900" cy="123183"/>
            </a:xfrm>
            <a:prstGeom prst="righ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Strzałka w lewo 102"/>
            <p:cNvSpPr/>
            <p:nvPr/>
          </p:nvSpPr>
          <p:spPr>
            <a:xfrm>
              <a:off x="3964595" y="2455248"/>
              <a:ext cx="315900" cy="123183"/>
            </a:xfrm>
            <a:prstGeom prst="lef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Strzałka w prawo 103"/>
            <p:cNvSpPr/>
            <p:nvPr/>
          </p:nvSpPr>
          <p:spPr>
            <a:xfrm>
              <a:off x="4040076" y="2548089"/>
              <a:ext cx="315900" cy="123183"/>
            </a:xfrm>
            <a:prstGeom prst="righ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8" name="Grupa 167"/>
          <p:cNvGrpSpPr/>
          <p:nvPr/>
        </p:nvGrpSpPr>
        <p:grpSpPr>
          <a:xfrm>
            <a:off x="6556883" y="1421369"/>
            <a:ext cx="2424441" cy="1537935"/>
            <a:chOff x="6556883" y="1421369"/>
            <a:chExt cx="2424441" cy="1537935"/>
          </a:xfrm>
        </p:grpSpPr>
        <p:sp>
          <p:nvSpPr>
            <p:cNvPr id="26" name="pole tekstowe 25"/>
            <p:cNvSpPr txBox="1"/>
            <p:nvPr/>
          </p:nvSpPr>
          <p:spPr>
            <a:xfrm>
              <a:off x="7164288" y="1421369"/>
              <a:ext cx="1817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Capital market supervision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94" name="Obraz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2204432"/>
              <a:ext cx="576064" cy="576064"/>
            </a:xfrm>
            <a:prstGeom prst="rect">
              <a:avLst/>
            </a:prstGeom>
          </p:spPr>
        </p:pic>
        <p:pic>
          <p:nvPicPr>
            <p:cNvPr id="95" name="Obraz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634" y="2284762"/>
              <a:ext cx="495734" cy="495734"/>
            </a:xfrm>
            <a:prstGeom prst="rect">
              <a:avLst/>
            </a:prstGeom>
          </p:spPr>
        </p:pic>
        <p:sp>
          <p:nvSpPr>
            <p:cNvPr id="96" name="pole tekstowe 95"/>
            <p:cNvSpPr txBox="1"/>
            <p:nvPr/>
          </p:nvSpPr>
          <p:spPr>
            <a:xfrm>
              <a:off x="8244408" y="2682305"/>
              <a:ext cx="7369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IT expert</a:t>
              </a:r>
              <a:endParaRPr kumimoji="0" lang="en-US" sz="105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7" name="pole tekstowe 96"/>
            <p:cNvSpPr txBox="1"/>
            <p:nvPr/>
          </p:nvSpPr>
          <p:spPr>
            <a:xfrm>
              <a:off x="7164288" y="2682304"/>
              <a:ext cx="10975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kern="0" dirty="0" smtClean="0">
                  <a:solidFill>
                    <a:sysClr val="windowText" lastClr="000000"/>
                  </a:solidFill>
                  <a:latin typeface="Calibri"/>
                </a:rPr>
                <a:t>Business</a:t>
              </a:r>
              <a:r>
                <a:rPr kumimoji="0" lang="en-US" sz="105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 expert</a:t>
              </a:r>
              <a:endParaRPr kumimoji="0" lang="en-US" sz="105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8" name="Prostokąt 97"/>
            <p:cNvSpPr/>
            <p:nvPr/>
          </p:nvSpPr>
          <p:spPr>
            <a:xfrm>
              <a:off x="7164288" y="2204431"/>
              <a:ext cx="1817036" cy="75487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Strzałka w lewo 98"/>
            <p:cNvSpPr/>
            <p:nvPr/>
          </p:nvSpPr>
          <p:spPr>
            <a:xfrm>
              <a:off x="7884368" y="2455248"/>
              <a:ext cx="315900" cy="123183"/>
            </a:xfrm>
            <a:prstGeom prst="lef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Strzałka w prawo 99"/>
            <p:cNvSpPr/>
            <p:nvPr/>
          </p:nvSpPr>
          <p:spPr>
            <a:xfrm>
              <a:off x="7959849" y="2548089"/>
              <a:ext cx="315900" cy="123183"/>
            </a:xfrm>
            <a:prstGeom prst="righ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Strzałka w lewo 104"/>
            <p:cNvSpPr/>
            <p:nvPr/>
          </p:nvSpPr>
          <p:spPr>
            <a:xfrm>
              <a:off x="6556883" y="2455248"/>
              <a:ext cx="315900" cy="123183"/>
            </a:xfrm>
            <a:prstGeom prst="lef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Strzałka w prawo 105"/>
            <p:cNvSpPr/>
            <p:nvPr/>
          </p:nvSpPr>
          <p:spPr>
            <a:xfrm>
              <a:off x="6632364" y="2548089"/>
              <a:ext cx="315900" cy="123183"/>
            </a:xfrm>
            <a:prstGeom prst="righ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0" name="Grupa 169"/>
          <p:cNvGrpSpPr/>
          <p:nvPr/>
        </p:nvGrpSpPr>
        <p:grpSpPr>
          <a:xfrm>
            <a:off x="251520" y="4581128"/>
            <a:ext cx="3545228" cy="1618969"/>
            <a:chOff x="251520" y="4581128"/>
            <a:chExt cx="3545228" cy="1618969"/>
          </a:xfrm>
        </p:grpSpPr>
        <p:sp>
          <p:nvSpPr>
            <p:cNvPr id="79" name="pole tekstowe 78"/>
            <p:cNvSpPr txBox="1"/>
            <p:nvPr/>
          </p:nvSpPr>
          <p:spPr>
            <a:xfrm>
              <a:off x="251520" y="5586818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Country 28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32" name="Obraz 1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5445225"/>
              <a:ext cx="576064" cy="576064"/>
            </a:xfrm>
            <a:prstGeom prst="rect">
              <a:avLst/>
            </a:prstGeom>
          </p:spPr>
        </p:pic>
        <p:pic>
          <p:nvPicPr>
            <p:cNvPr id="133" name="Obraz 1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058" y="5525555"/>
              <a:ext cx="495734" cy="495734"/>
            </a:xfrm>
            <a:prstGeom prst="rect">
              <a:avLst/>
            </a:prstGeom>
          </p:spPr>
        </p:pic>
        <p:sp>
          <p:nvSpPr>
            <p:cNvPr id="134" name="pole tekstowe 133"/>
            <p:cNvSpPr txBox="1"/>
            <p:nvPr/>
          </p:nvSpPr>
          <p:spPr>
            <a:xfrm>
              <a:off x="3059832" y="5923098"/>
              <a:ext cx="7369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IT expert</a:t>
              </a:r>
              <a:endParaRPr kumimoji="0" lang="en-US" sz="105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" name="pole tekstowe 134"/>
            <p:cNvSpPr txBox="1"/>
            <p:nvPr/>
          </p:nvSpPr>
          <p:spPr>
            <a:xfrm>
              <a:off x="1979712" y="5923097"/>
              <a:ext cx="10975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kern="0" dirty="0" smtClean="0">
                  <a:solidFill>
                    <a:sysClr val="windowText" lastClr="000000"/>
                  </a:solidFill>
                  <a:latin typeface="Calibri"/>
                </a:rPr>
                <a:t>Business</a:t>
              </a:r>
              <a:r>
                <a:rPr kumimoji="0" lang="en-US" sz="105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 expert</a:t>
              </a:r>
              <a:endParaRPr kumimoji="0" lang="en-US" sz="105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" name="Prostokąt 135"/>
            <p:cNvSpPr/>
            <p:nvPr/>
          </p:nvSpPr>
          <p:spPr>
            <a:xfrm>
              <a:off x="1979712" y="5445224"/>
              <a:ext cx="1817036" cy="75487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Strzałka w lewo 136"/>
            <p:cNvSpPr/>
            <p:nvPr/>
          </p:nvSpPr>
          <p:spPr>
            <a:xfrm>
              <a:off x="2668451" y="5696041"/>
              <a:ext cx="315900" cy="123183"/>
            </a:xfrm>
            <a:prstGeom prst="lef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Strzałka w prawo 137"/>
            <p:cNvSpPr/>
            <p:nvPr/>
          </p:nvSpPr>
          <p:spPr>
            <a:xfrm>
              <a:off x="2743932" y="5788882"/>
              <a:ext cx="315900" cy="123183"/>
            </a:xfrm>
            <a:prstGeom prst="righ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0" name="Grupa 159"/>
            <p:cNvGrpSpPr/>
            <p:nvPr/>
          </p:nvGrpSpPr>
          <p:grpSpPr>
            <a:xfrm rot="5400000">
              <a:off x="2544298" y="4785674"/>
              <a:ext cx="591733" cy="439334"/>
              <a:chOff x="4355130" y="4437112"/>
              <a:chExt cx="391381" cy="216024"/>
            </a:xfrm>
          </p:grpSpPr>
          <p:sp>
            <p:nvSpPr>
              <p:cNvPr id="158" name="Strzałka w lewo 157"/>
              <p:cNvSpPr/>
              <p:nvPr/>
            </p:nvSpPr>
            <p:spPr>
              <a:xfrm>
                <a:off x="4355130" y="4437112"/>
                <a:ext cx="315900" cy="123183"/>
              </a:xfrm>
              <a:prstGeom prst="leftArrow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Strzałka w prawo 158"/>
              <p:cNvSpPr/>
              <p:nvPr/>
            </p:nvSpPr>
            <p:spPr>
              <a:xfrm>
                <a:off x="4430611" y="4529953"/>
                <a:ext cx="315900" cy="123183"/>
              </a:xfrm>
              <a:prstGeom prst="rightArrow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7" name="pole tekstowe 166"/>
            <p:cNvSpPr txBox="1"/>
            <p:nvPr/>
          </p:nvSpPr>
          <p:spPr>
            <a:xfrm>
              <a:off x="251520" y="4581128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(…)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3" name="Grupa 172"/>
          <p:cNvGrpSpPr/>
          <p:nvPr/>
        </p:nvGrpSpPr>
        <p:grpSpPr>
          <a:xfrm>
            <a:off x="251520" y="3068961"/>
            <a:ext cx="3545228" cy="1474952"/>
            <a:chOff x="251520" y="3068961"/>
            <a:chExt cx="3545228" cy="1474952"/>
          </a:xfrm>
        </p:grpSpPr>
        <p:sp>
          <p:nvSpPr>
            <p:cNvPr id="54" name="pole tekstowe 53"/>
            <p:cNvSpPr txBox="1"/>
            <p:nvPr/>
          </p:nvSpPr>
          <p:spPr>
            <a:xfrm>
              <a:off x="251520" y="3964994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Country 2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7" name="Obraz 10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3789041"/>
              <a:ext cx="576064" cy="576064"/>
            </a:xfrm>
            <a:prstGeom prst="rect">
              <a:avLst/>
            </a:prstGeom>
          </p:spPr>
        </p:pic>
        <p:pic>
          <p:nvPicPr>
            <p:cNvPr id="108" name="Obraz 10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058" y="3869371"/>
              <a:ext cx="495734" cy="495734"/>
            </a:xfrm>
            <a:prstGeom prst="rect">
              <a:avLst/>
            </a:prstGeom>
          </p:spPr>
        </p:pic>
        <p:sp>
          <p:nvSpPr>
            <p:cNvPr id="109" name="pole tekstowe 108"/>
            <p:cNvSpPr txBox="1"/>
            <p:nvPr/>
          </p:nvSpPr>
          <p:spPr>
            <a:xfrm>
              <a:off x="3059832" y="4266914"/>
              <a:ext cx="7369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IT expert</a:t>
              </a:r>
              <a:endParaRPr kumimoji="0" lang="en-US" sz="105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" name="pole tekstowe 109"/>
            <p:cNvSpPr txBox="1"/>
            <p:nvPr/>
          </p:nvSpPr>
          <p:spPr>
            <a:xfrm>
              <a:off x="1979712" y="4266913"/>
              <a:ext cx="10975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kern="0" dirty="0" smtClean="0">
                  <a:solidFill>
                    <a:sysClr val="windowText" lastClr="000000"/>
                  </a:solidFill>
                  <a:latin typeface="Calibri"/>
                </a:rPr>
                <a:t>Business</a:t>
              </a:r>
              <a:r>
                <a:rPr kumimoji="0" lang="en-US" sz="1050" b="1" i="0" u="none" strike="noStrike" kern="0" cap="none" spc="0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 expert</a:t>
              </a:r>
              <a:endParaRPr kumimoji="0" lang="en-US" sz="105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" name="Prostokąt 110"/>
            <p:cNvSpPr/>
            <p:nvPr/>
          </p:nvSpPr>
          <p:spPr>
            <a:xfrm>
              <a:off x="1979712" y="3789040"/>
              <a:ext cx="1817036" cy="75487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Strzałka w lewo 111"/>
            <p:cNvSpPr/>
            <p:nvPr/>
          </p:nvSpPr>
          <p:spPr>
            <a:xfrm>
              <a:off x="2668451" y="4039857"/>
              <a:ext cx="315900" cy="123183"/>
            </a:xfrm>
            <a:prstGeom prst="lef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Strzałka w prawo 112"/>
            <p:cNvSpPr/>
            <p:nvPr/>
          </p:nvSpPr>
          <p:spPr>
            <a:xfrm>
              <a:off x="2743932" y="4132698"/>
              <a:ext cx="315900" cy="123183"/>
            </a:xfrm>
            <a:prstGeom prst="righ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Strzałka w lewo 170"/>
            <p:cNvSpPr/>
            <p:nvPr/>
          </p:nvSpPr>
          <p:spPr>
            <a:xfrm rot="5400000">
              <a:off x="2695765" y="3182506"/>
              <a:ext cx="477612" cy="250521"/>
            </a:xfrm>
            <a:prstGeom prst="lef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Strzałka w prawo 171"/>
            <p:cNvSpPr/>
            <p:nvPr/>
          </p:nvSpPr>
          <p:spPr>
            <a:xfrm rot="5400000">
              <a:off x="2506952" y="3296627"/>
              <a:ext cx="477612" cy="250521"/>
            </a:xfrm>
            <a:prstGeom prst="rightArrow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5" name="pole tekstowe 174"/>
          <p:cNvSpPr txBox="1"/>
          <p:nvPr/>
        </p:nvSpPr>
        <p:spPr>
          <a:xfrm>
            <a:off x="4250872" y="3597234"/>
            <a:ext cx="4495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Challenges: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6" name="pole tekstowe 175"/>
          <p:cNvSpPr txBox="1"/>
          <p:nvPr/>
        </p:nvSpPr>
        <p:spPr>
          <a:xfrm>
            <a:off x="4134180" y="3883689"/>
            <a:ext cx="475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Different sectors (i.e. Basel III vs. Solvency II)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7" name="pole tekstowe 176"/>
          <p:cNvSpPr txBox="1"/>
          <p:nvPr/>
        </p:nvSpPr>
        <p:spPr>
          <a:xfrm>
            <a:off x="4139952" y="4212377"/>
            <a:ext cx="4484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High number of countries (European vs. global initiatives)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8" name="pole tekstowe 177"/>
          <p:cNvSpPr txBox="1"/>
          <p:nvPr/>
        </p:nvSpPr>
        <p:spPr>
          <a:xfrm>
            <a:off x="4139952" y="4746630"/>
            <a:ext cx="4495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Frameworks (Basel vs. IFRS)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9" name="pole tekstowe 178"/>
          <p:cNvSpPr txBox="1"/>
          <p:nvPr/>
        </p:nvSpPr>
        <p:spPr>
          <a:xfrm>
            <a:off x="4139952" y="5076473"/>
            <a:ext cx="449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Other (i.e. proportionality rule, solo vs. consolidated reporting, etc.)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F44B37-EF12-4784-B90D-990B0FEBF6ED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927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175" grpId="0"/>
      <p:bldP spid="176" grpId="0"/>
      <p:bldP spid="177" grpId="0"/>
      <p:bldP spid="178" grpId="0"/>
      <p:bldP spid="1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929713"/>
            <a:ext cx="8507289" cy="555071"/>
          </a:xfrm>
        </p:spPr>
        <p:txBody>
          <a:bodyPr>
            <a:noAutofit/>
          </a:bodyPr>
          <a:lstStyle/>
          <a:p>
            <a:r>
              <a:rPr lang="en-GB" sz="2400" dirty="0"/>
              <a:t>What are the options of dealing with the problem of communication?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11" y="5615160"/>
            <a:ext cx="1314065" cy="80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3972462" y="1864716"/>
            <a:ext cx="3835400" cy="2214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"form centric"</a:t>
            </a:r>
            <a:endParaRPr lang="en-GB" sz="1200" dirty="0" smtClean="0">
              <a:solidFill>
                <a:prstClr val="black"/>
              </a:solidFill>
              <a:latin typeface="Calibri"/>
            </a:endParaRPr>
          </a:p>
          <a:p>
            <a:pPr marL="171450" indent="-17145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based on presentation of data which conveys all semantics (interpretation in context of views)</a:t>
            </a:r>
          </a:p>
          <a:p>
            <a:pPr marL="171450" indent="-17145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description based on table cells (row/column code, e.g. C6 or simply by row/column title concatenation)</a:t>
            </a:r>
          </a:p>
          <a:p>
            <a:pPr marL="171450" indent="-17145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most common solution in projects with no input from business experts</a:t>
            </a:r>
          </a:p>
          <a:p>
            <a:pPr marL="171450" indent="-17145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difficult to maintain </a:t>
            </a:r>
            <a:br>
              <a:rPr lang="en-GB" sz="1200" dirty="0" smtClean="0">
                <a:solidFill>
                  <a:prstClr val="black"/>
                </a:solidFill>
                <a:latin typeface="Calibri"/>
              </a:rPr>
            </a:b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and apply e.g. for analysis</a:t>
            </a:r>
          </a:p>
          <a:p>
            <a:pPr marL="171450" indent="-17145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fillers map/extract to/from views </a:t>
            </a:r>
            <a:br>
              <a:rPr lang="en-GB" sz="1200" dirty="0" smtClean="0">
                <a:solidFill>
                  <a:prstClr val="black"/>
                </a:solidFill>
                <a:latin typeface="Calibri"/>
              </a:rPr>
            </a:b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(question and error prone)</a:t>
            </a: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89957"/>
              </p:ext>
            </p:extLst>
          </p:nvPr>
        </p:nvGraphicFramePr>
        <p:xfrm>
          <a:off x="7016724" y="3357186"/>
          <a:ext cx="730674" cy="609600"/>
        </p:xfrm>
        <a:graphic>
          <a:graphicData uri="http://schemas.openxmlformats.org/drawingml/2006/table">
            <a:tbl>
              <a:tblPr firstRow="1" firstCol="1"/>
              <a:tblGrid>
                <a:gridCol w="243558"/>
                <a:gridCol w="243558"/>
                <a:gridCol w="243558"/>
              </a:tblGrid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002143"/>
              </p:ext>
            </p:extLst>
          </p:nvPr>
        </p:nvGraphicFramePr>
        <p:xfrm>
          <a:off x="6872708" y="3429194"/>
          <a:ext cx="730674" cy="609600"/>
        </p:xfrm>
        <a:graphic>
          <a:graphicData uri="http://schemas.openxmlformats.org/drawingml/2006/table">
            <a:tbl>
              <a:tblPr firstRow="1" firstCol="1"/>
              <a:tblGrid>
                <a:gridCol w="243558"/>
                <a:gridCol w="243558"/>
                <a:gridCol w="243558"/>
              </a:tblGrid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204888"/>
              </p:ext>
            </p:extLst>
          </p:nvPr>
        </p:nvGraphicFramePr>
        <p:xfrm>
          <a:off x="6739285" y="3525446"/>
          <a:ext cx="730674" cy="548640"/>
        </p:xfrm>
        <a:graphic>
          <a:graphicData uri="http://schemas.openxmlformats.org/drawingml/2006/table">
            <a:tbl>
              <a:tblPr firstRow="1" firstCol="1"/>
              <a:tblGrid>
                <a:gridCol w="243558"/>
                <a:gridCol w="243558"/>
                <a:gridCol w="243558"/>
              </a:tblGrid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 smtClean="0">
                          <a:solidFill>
                            <a:schemeClr val="bg1"/>
                          </a:solidFill>
                        </a:rPr>
                        <a:t>C1</a:t>
                      </a:r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 smtClean="0">
                          <a:solidFill>
                            <a:schemeClr val="bg1"/>
                          </a:solidFill>
                        </a:rPr>
                        <a:t>C2</a:t>
                      </a:r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 smtClean="0">
                          <a:solidFill>
                            <a:schemeClr val="bg1"/>
                          </a:solidFill>
                        </a:rPr>
                        <a:t>R1</a:t>
                      </a:r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 smtClean="0">
                          <a:solidFill>
                            <a:schemeClr val="bg1"/>
                          </a:solidFill>
                        </a:rPr>
                        <a:t>R2</a:t>
                      </a:r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900" dirty="0" smtClean="0">
                          <a:solidFill>
                            <a:schemeClr val="bg1"/>
                          </a:solidFill>
                        </a:rPr>
                        <a:t>R3</a:t>
                      </a:r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9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>
          <a:xfrm>
            <a:off x="873638" y="4290706"/>
            <a:ext cx="3672408" cy="19316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"data centric"</a:t>
            </a:r>
            <a:endParaRPr lang="en-GB" sz="1200" dirty="0" smtClean="0">
              <a:solidFill>
                <a:prstClr val="black"/>
              </a:solidFill>
              <a:latin typeface="Calibri"/>
            </a:endParaRPr>
          </a:p>
          <a:p>
            <a:pPr marL="171450" indent="-17145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explicit and consistent definition irrespective of presentation</a:t>
            </a:r>
          </a:p>
          <a:p>
            <a:pPr marL="171450" indent="-17145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every data cell fully described by business users with all necessary properties  in order to explicitly express its meaning</a:t>
            </a:r>
          </a:p>
          <a:p>
            <a:pPr marL="171450" indent="-17145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resulting data model </a:t>
            </a:r>
            <a:br>
              <a:rPr lang="en-GB" sz="1200" dirty="0" smtClean="0">
                <a:solidFill>
                  <a:prstClr val="black"/>
                </a:solidFill>
                <a:latin typeface="Calibri"/>
              </a:rPr>
            </a:b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supports data exchange </a:t>
            </a:r>
            <a:br>
              <a:rPr lang="en-GB" sz="1200" dirty="0" smtClean="0">
                <a:solidFill>
                  <a:prstClr val="black"/>
                </a:solidFill>
                <a:latin typeface="Calibri"/>
              </a:rPr>
            </a:b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(explicit information </a:t>
            </a:r>
            <a:br>
              <a:rPr lang="en-GB" sz="1200" dirty="0" smtClean="0">
                <a:solidFill>
                  <a:prstClr val="black"/>
                </a:solidFill>
                <a:latin typeface="Calibri"/>
              </a:rPr>
            </a:b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for filers) and usage </a:t>
            </a:r>
            <a:br>
              <a:rPr lang="en-GB" sz="1200" dirty="0" smtClean="0">
                <a:solidFill>
                  <a:prstClr val="black"/>
                </a:solidFill>
                <a:latin typeface="Calibri"/>
              </a:rPr>
            </a:b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(e.g. in analysis)</a:t>
            </a:r>
          </a:p>
          <a:p>
            <a:pPr marL="171450" indent="-171450" algn="l" fontAlgn="auto">
              <a:spcAft>
                <a:spcPts val="0"/>
              </a:spcAft>
              <a:buFont typeface="Arial" pitchFamily="34" charset="0"/>
              <a:buChar char="•"/>
            </a:pPr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4" y="1928051"/>
            <a:ext cx="3670080" cy="21357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31" y="4285514"/>
            <a:ext cx="3962193" cy="21257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Symbol zastępczy numeru slajdu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150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raz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4939068"/>
            <a:ext cx="1103407" cy="709333"/>
          </a:xfrm>
          <a:prstGeom prst="rect">
            <a:avLst/>
          </a:prstGeom>
        </p:spPr>
      </p:pic>
      <p:pic>
        <p:nvPicPr>
          <p:cNvPr id="62" name="Obraz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27" y="4905184"/>
            <a:ext cx="1030183" cy="12224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792088"/>
          </a:xfrm>
        </p:spPr>
        <p:txBody>
          <a:bodyPr/>
          <a:lstStyle/>
          <a:p>
            <a:r>
              <a:rPr lang="en-US" sz="2400" dirty="0" smtClean="0"/>
              <a:t>How to approach data centric modeling?</a:t>
            </a:r>
            <a:endParaRPr lang="en-US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6373">
            <a:off x="7463952" y="5041975"/>
            <a:ext cx="1427740" cy="14277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8875"/>
            <a:ext cx="1579417" cy="1184563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71756"/>
              </p:ext>
            </p:extLst>
          </p:nvPr>
        </p:nvGraphicFramePr>
        <p:xfrm>
          <a:off x="7361301" y="3861047"/>
          <a:ext cx="624840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49339"/>
              </p:ext>
            </p:extLst>
          </p:nvPr>
        </p:nvGraphicFramePr>
        <p:xfrm>
          <a:off x="7361301" y="4509119"/>
          <a:ext cx="624840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1918"/>
              </p:ext>
            </p:extLst>
          </p:nvPr>
        </p:nvGraphicFramePr>
        <p:xfrm>
          <a:off x="7361301" y="3284984"/>
          <a:ext cx="624840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0855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81709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7256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6341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54274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4512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35983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26838" algn="l" defTabSz="981709" rtl="0" eaLnBrk="1" latinLnBrk="0" hangingPunct="1">
                        <a:defRPr kumimoji="0"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  <p:grpSp>
        <p:nvGrpSpPr>
          <p:cNvPr id="9" name="Grupa 8"/>
          <p:cNvGrpSpPr/>
          <p:nvPr/>
        </p:nvGrpSpPr>
        <p:grpSpPr>
          <a:xfrm>
            <a:off x="7217285" y="1340768"/>
            <a:ext cx="1728192" cy="3744416"/>
            <a:chOff x="7817413" y="1119419"/>
            <a:chExt cx="1728192" cy="3744416"/>
          </a:xfrm>
        </p:grpSpPr>
        <p:grpSp>
          <p:nvGrpSpPr>
            <p:cNvPr id="10" name="Grupa 9"/>
            <p:cNvGrpSpPr/>
            <p:nvPr/>
          </p:nvGrpSpPr>
          <p:grpSpPr>
            <a:xfrm>
              <a:off x="8825525" y="4071746"/>
              <a:ext cx="576064" cy="576064"/>
              <a:chOff x="8717853" y="3841690"/>
              <a:chExt cx="864096" cy="803136"/>
            </a:xfrm>
          </p:grpSpPr>
          <p:sp>
            <p:nvSpPr>
              <p:cNvPr id="17" name="Wycinek koła 16"/>
              <p:cNvSpPr/>
              <p:nvPr/>
            </p:nvSpPr>
            <p:spPr>
              <a:xfrm>
                <a:off x="8774621" y="3900696"/>
                <a:ext cx="792088" cy="744130"/>
              </a:xfrm>
              <a:prstGeom prst="pie">
                <a:avLst>
                  <a:gd name="adj1" fmla="val 0"/>
                  <a:gd name="adj2" fmla="val 6891376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sysClr val="windowText" lastClr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" name="Wycinek koła 17"/>
              <p:cNvSpPr/>
              <p:nvPr/>
            </p:nvSpPr>
            <p:spPr>
              <a:xfrm>
                <a:off x="8717853" y="3852738"/>
                <a:ext cx="792088" cy="744130"/>
              </a:xfrm>
              <a:prstGeom prst="pie">
                <a:avLst>
                  <a:gd name="adj1" fmla="val 6824189"/>
                  <a:gd name="adj2" fmla="val 16138258"/>
                </a:avLst>
              </a:prstGeom>
              <a:solidFill>
                <a:srgbClr val="C0504D"/>
              </a:solidFill>
              <a:ln w="25400" cap="flat" cmpd="sng" algn="ctr">
                <a:solidFill>
                  <a:srgbClr val="C0504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sysClr val="windowText" lastClr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" name="Wycinek koła 18"/>
              <p:cNvSpPr/>
              <p:nvPr/>
            </p:nvSpPr>
            <p:spPr>
              <a:xfrm>
                <a:off x="8789861" y="3841690"/>
                <a:ext cx="792088" cy="744130"/>
              </a:xfrm>
              <a:prstGeom prst="pie">
                <a:avLst>
                  <a:gd name="adj1" fmla="val 16075428"/>
                  <a:gd name="adj2" fmla="val 21527916"/>
                </a:avLst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sysClr val="windowText" lastClr="000000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1" name="Grupa 10"/>
            <p:cNvGrpSpPr/>
            <p:nvPr/>
          </p:nvGrpSpPr>
          <p:grpSpPr>
            <a:xfrm>
              <a:off x="8825525" y="3279658"/>
              <a:ext cx="570984" cy="576064"/>
              <a:chOff x="7717361" y="3681031"/>
              <a:chExt cx="856476" cy="803136"/>
            </a:xfrm>
          </p:grpSpPr>
          <p:sp>
            <p:nvSpPr>
              <p:cNvPr id="14" name="Wycinek koła 13"/>
              <p:cNvSpPr/>
              <p:nvPr/>
            </p:nvSpPr>
            <p:spPr>
              <a:xfrm>
                <a:off x="7781749" y="3740037"/>
                <a:ext cx="792088" cy="744130"/>
              </a:xfrm>
              <a:prstGeom prst="pie">
                <a:avLst>
                  <a:gd name="adj1" fmla="val 0"/>
                  <a:gd name="adj2" fmla="val 5380514"/>
                </a:avLst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sysClr val="windowText" lastClr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5" name="Wycinek koła 14"/>
              <p:cNvSpPr/>
              <p:nvPr/>
            </p:nvSpPr>
            <p:spPr>
              <a:xfrm>
                <a:off x="7717361" y="3703601"/>
                <a:ext cx="792088" cy="744130"/>
              </a:xfrm>
              <a:prstGeom prst="pie">
                <a:avLst>
                  <a:gd name="adj1" fmla="val 5388134"/>
                  <a:gd name="adj2" fmla="val 17070998"/>
                </a:avLst>
              </a:prstGeom>
              <a:solidFill>
                <a:srgbClr val="F79646"/>
              </a:solidFill>
              <a:ln w="25400" cap="flat" cmpd="sng" algn="ctr">
                <a:solidFill>
                  <a:srgbClr val="F7964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sysClr val="windowText" lastClr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6" name="Wycinek koła 15"/>
              <p:cNvSpPr/>
              <p:nvPr/>
            </p:nvSpPr>
            <p:spPr>
              <a:xfrm>
                <a:off x="7781749" y="3681031"/>
                <a:ext cx="792088" cy="744130"/>
              </a:xfrm>
              <a:prstGeom prst="pie">
                <a:avLst>
                  <a:gd name="adj1" fmla="val 17187239"/>
                  <a:gd name="adj2" fmla="val 21527916"/>
                </a:avLst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>
                  <a:solidFill>
                    <a:sysClr val="windowText" lastClr="000000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2" name="pole tekstowe 11"/>
            <p:cNvSpPr txBox="1"/>
            <p:nvPr/>
          </p:nvSpPr>
          <p:spPr>
            <a:xfrm>
              <a:off x="7817413" y="1196651"/>
              <a:ext cx="17281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</a:rPr>
                <a:t>SELECT SUM</a:t>
              </a:r>
              <a:r>
                <a:rPr lang="en-GB" sz="1000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GB" sz="1000" dirty="0" err="1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factValue</a:t>
              </a:r>
              <a:r>
                <a:rPr lang="en-GB" sz="1000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)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</a:rPr>
                <a:t>FROM</a:t>
              </a:r>
              <a:r>
                <a:rPr lang="en-GB" sz="1000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GB" sz="1000" dirty="0" err="1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allFacts</a:t>
              </a:r>
              <a:endParaRPr lang="en-GB" sz="1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</a:rPr>
                <a:t>WHERE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item=″assets″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</a:rPr>
                <a:t>AND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category=″loans″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</a:rPr>
                <a:t>AND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amount=″notional″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srgbClr val="0070C0"/>
                  </a:solidFill>
                  <a:latin typeface="Courier New" pitchFamily="49" charset="0"/>
                  <a:cs typeface="Courier New" pitchFamily="49" charset="0"/>
                </a:rPr>
                <a:t>AND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…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0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817413" y="1119419"/>
              <a:ext cx="1728192" cy="3744416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4913029" y="1340768"/>
            <a:ext cx="1728192" cy="3744416"/>
            <a:chOff x="5513157" y="1119419"/>
            <a:chExt cx="1728192" cy="3744416"/>
          </a:xfrm>
        </p:grpSpPr>
        <p:grpSp>
          <p:nvGrpSpPr>
            <p:cNvPr id="21" name="Grupa 20"/>
            <p:cNvGrpSpPr/>
            <p:nvPr/>
          </p:nvGrpSpPr>
          <p:grpSpPr>
            <a:xfrm>
              <a:off x="6377253" y="1839499"/>
              <a:ext cx="648072" cy="587251"/>
              <a:chOff x="5508104" y="2608866"/>
              <a:chExt cx="792088" cy="731267"/>
            </a:xfrm>
          </p:grpSpPr>
          <p:sp>
            <p:nvSpPr>
              <p:cNvPr id="42" name="Prostokąt 41"/>
              <p:cNvSpPr/>
              <p:nvPr/>
            </p:nvSpPr>
            <p:spPr>
              <a:xfrm>
                <a:off x="5508104" y="2852936"/>
                <a:ext cx="508205" cy="487195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3" name="Równoległobok 42"/>
              <p:cNvSpPr/>
              <p:nvPr/>
            </p:nvSpPr>
            <p:spPr>
              <a:xfrm>
                <a:off x="5508104" y="2608866"/>
                <a:ext cx="636584" cy="244070"/>
              </a:xfrm>
              <a:prstGeom prst="parallelogram">
                <a:avLst>
                  <a:gd name="adj" fmla="val 52085"/>
                </a:avLst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44" name="Równoległobok 43"/>
              <p:cNvSpPr/>
              <p:nvPr/>
            </p:nvSpPr>
            <p:spPr>
              <a:xfrm rot="5400000" flipV="1">
                <a:off x="5714871" y="2910312"/>
                <a:ext cx="731265" cy="128377"/>
              </a:xfrm>
              <a:prstGeom prst="parallelogram">
                <a:avLst>
                  <a:gd name="adj" fmla="val 191780"/>
                </a:avLst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cxnSp>
            <p:nvCxnSpPr>
              <p:cNvPr id="45" name="Łącznik prosty 132"/>
              <p:cNvCxnSpPr/>
              <p:nvPr/>
            </p:nvCxnSpPr>
            <p:spPr>
              <a:xfrm>
                <a:off x="5508104" y="3333709"/>
                <a:ext cx="709579" cy="33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6" name="Łącznik prosty 132"/>
              <p:cNvCxnSpPr/>
              <p:nvPr/>
            </p:nvCxnSpPr>
            <p:spPr>
              <a:xfrm flipV="1">
                <a:off x="6012160" y="2824890"/>
                <a:ext cx="288032" cy="50405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7" name="Łącznik prosty 132"/>
              <p:cNvCxnSpPr/>
              <p:nvPr/>
            </p:nvCxnSpPr>
            <p:spPr>
              <a:xfrm flipV="1">
                <a:off x="5508104" y="2608866"/>
                <a:ext cx="0" cy="7200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22" name="Grupa 21"/>
            <p:cNvGrpSpPr/>
            <p:nvPr/>
          </p:nvGrpSpPr>
          <p:grpSpPr>
            <a:xfrm>
              <a:off x="6377253" y="2847611"/>
              <a:ext cx="648072" cy="587251"/>
              <a:chOff x="5508104" y="3616978"/>
              <a:chExt cx="792088" cy="731267"/>
            </a:xfrm>
          </p:grpSpPr>
          <p:sp>
            <p:nvSpPr>
              <p:cNvPr id="36" name="Prostokąt 35"/>
              <p:cNvSpPr/>
              <p:nvPr/>
            </p:nvSpPr>
            <p:spPr>
              <a:xfrm>
                <a:off x="5508104" y="3861048"/>
                <a:ext cx="508205" cy="487195"/>
              </a:xfrm>
              <a:prstGeom prst="rect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37" name="Równoległobok 36"/>
              <p:cNvSpPr/>
              <p:nvPr/>
            </p:nvSpPr>
            <p:spPr>
              <a:xfrm>
                <a:off x="5508104" y="3616978"/>
                <a:ext cx="636584" cy="244070"/>
              </a:xfrm>
              <a:prstGeom prst="parallelogram">
                <a:avLst>
                  <a:gd name="adj" fmla="val 52085"/>
                </a:avLst>
              </a:prstGeom>
              <a:solidFill>
                <a:schemeClr val="accent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38" name="Równoległobok 37"/>
              <p:cNvSpPr/>
              <p:nvPr/>
            </p:nvSpPr>
            <p:spPr>
              <a:xfrm rot="5400000" flipV="1">
                <a:off x="5714871" y="3918424"/>
                <a:ext cx="731265" cy="128377"/>
              </a:xfrm>
              <a:prstGeom prst="parallelogram">
                <a:avLst>
                  <a:gd name="adj" fmla="val 191780"/>
                </a:avLst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cxnSp>
            <p:nvCxnSpPr>
              <p:cNvPr id="39" name="Łącznik prosty 132"/>
              <p:cNvCxnSpPr/>
              <p:nvPr/>
            </p:nvCxnSpPr>
            <p:spPr>
              <a:xfrm>
                <a:off x="5508104" y="4341821"/>
                <a:ext cx="709579" cy="33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0" name="Łącznik prosty 132"/>
              <p:cNvCxnSpPr/>
              <p:nvPr/>
            </p:nvCxnSpPr>
            <p:spPr>
              <a:xfrm flipV="1">
                <a:off x="6012160" y="3833002"/>
                <a:ext cx="288032" cy="50405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1" name="Łącznik prosty 132"/>
              <p:cNvCxnSpPr/>
              <p:nvPr/>
            </p:nvCxnSpPr>
            <p:spPr>
              <a:xfrm flipV="1">
                <a:off x="5508104" y="3616978"/>
                <a:ext cx="0" cy="7200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23" name="Grupa 22"/>
            <p:cNvGrpSpPr/>
            <p:nvPr/>
          </p:nvGrpSpPr>
          <p:grpSpPr>
            <a:xfrm>
              <a:off x="6377253" y="3927731"/>
              <a:ext cx="648072" cy="587251"/>
              <a:chOff x="5508104" y="4697098"/>
              <a:chExt cx="792088" cy="731267"/>
            </a:xfrm>
          </p:grpSpPr>
          <p:sp>
            <p:nvSpPr>
              <p:cNvPr id="30" name="Prostokąt 29"/>
              <p:cNvSpPr/>
              <p:nvPr/>
            </p:nvSpPr>
            <p:spPr>
              <a:xfrm>
                <a:off x="5508104" y="4941168"/>
                <a:ext cx="508205" cy="487195"/>
              </a:xfrm>
              <a:prstGeom prst="rect">
                <a:avLst/>
              </a:prstGeom>
              <a:solidFill>
                <a:schemeClr val="accent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31" name="Równoległobok 30"/>
              <p:cNvSpPr/>
              <p:nvPr/>
            </p:nvSpPr>
            <p:spPr>
              <a:xfrm>
                <a:off x="5508104" y="4697098"/>
                <a:ext cx="636584" cy="244070"/>
              </a:xfrm>
              <a:prstGeom prst="parallelogram">
                <a:avLst>
                  <a:gd name="adj" fmla="val 52085"/>
                </a:avLst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32" name="Równoległobok 31"/>
              <p:cNvSpPr/>
              <p:nvPr/>
            </p:nvSpPr>
            <p:spPr>
              <a:xfrm rot="5400000" flipV="1">
                <a:off x="5714871" y="4998544"/>
                <a:ext cx="731265" cy="128377"/>
              </a:xfrm>
              <a:prstGeom prst="parallelogram">
                <a:avLst>
                  <a:gd name="adj" fmla="val 191780"/>
                </a:avLst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cxnSp>
            <p:nvCxnSpPr>
              <p:cNvPr id="33" name="Łącznik prosty 132"/>
              <p:cNvCxnSpPr/>
              <p:nvPr/>
            </p:nvCxnSpPr>
            <p:spPr>
              <a:xfrm>
                <a:off x="5508104" y="5421941"/>
                <a:ext cx="709579" cy="33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4" name="Łącznik prosty 132"/>
              <p:cNvCxnSpPr/>
              <p:nvPr/>
            </p:nvCxnSpPr>
            <p:spPr>
              <a:xfrm flipV="1">
                <a:off x="6012160" y="4913122"/>
                <a:ext cx="288032" cy="50405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5" name="Łącznik prosty 132"/>
              <p:cNvCxnSpPr/>
              <p:nvPr/>
            </p:nvCxnSpPr>
            <p:spPr>
              <a:xfrm flipV="1">
                <a:off x="5508104" y="4697098"/>
                <a:ext cx="0" cy="7200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4" name="Schemat blokowy: pamięć wewnętrzna 23"/>
            <p:cNvSpPr/>
            <p:nvPr/>
          </p:nvSpPr>
          <p:spPr>
            <a:xfrm>
              <a:off x="5729181" y="1551467"/>
              <a:ext cx="432048" cy="504056"/>
            </a:xfrm>
            <a:prstGeom prst="flowChartInternalStorage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Schemat blokowy: pamięć wewnętrzna 24"/>
            <p:cNvSpPr/>
            <p:nvPr/>
          </p:nvSpPr>
          <p:spPr>
            <a:xfrm>
              <a:off x="5729181" y="2199539"/>
              <a:ext cx="432048" cy="504056"/>
            </a:xfrm>
            <a:prstGeom prst="flowChartInternalStorag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Schemat blokowy: pamięć wewnętrzna 25"/>
            <p:cNvSpPr/>
            <p:nvPr/>
          </p:nvSpPr>
          <p:spPr>
            <a:xfrm>
              <a:off x="5729181" y="2847611"/>
              <a:ext cx="432048" cy="504056"/>
            </a:xfrm>
            <a:prstGeom prst="flowChartInternalStorag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Schemat blokowy: pamięć wewnętrzna 26"/>
            <p:cNvSpPr/>
            <p:nvPr/>
          </p:nvSpPr>
          <p:spPr>
            <a:xfrm>
              <a:off x="5729181" y="3495683"/>
              <a:ext cx="432048" cy="504056"/>
            </a:xfrm>
            <a:prstGeom prst="flowChartInternalStorage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Schemat blokowy: pamięć wewnętrzna 27"/>
            <p:cNvSpPr/>
            <p:nvPr/>
          </p:nvSpPr>
          <p:spPr>
            <a:xfrm>
              <a:off x="5729181" y="4143755"/>
              <a:ext cx="432048" cy="504056"/>
            </a:xfrm>
            <a:prstGeom prst="flowChartInternalStorage">
              <a:avLst/>
            </a:prstGeom>
            <a:solidFill>
              <a:srgbClr val="8064A2">
                <a:lumMod val="60000"/>
                <a:lumOff val="4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5513157" y="1119419"/>
              <a:ext cx="1728192" cy="3744416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Grupa 47"/>
          <p:cNvGrpSpPr/>
          <p:nvPr/>
        </p:nvGrpSpPr>
        <p:grpSpPr>
          <a:xfrm>
            <a:off x="2608773" y="1340768"/>
            <a:ext cx="1728192" cy="3744416"/>
            <a:chOff x="3208901" y="1119419"/>
            <a:chExt cx="1728192" cy="3744416"/>
          </a:xfrm>
        </p:grpSpPr>
        <p:pic>
          <p:nvPicPr>
            <p:cNvPr id="49" name="Obraz 48" descr="Wycinek ekranu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957" y="1305155"/>
              <a:ext cx="864096" cy="1398440"/>
            </a:xfrm>
            <a:prstGeom prst="rect">
              <a:avLst/>
            </a:prstGeom>
          </p:spPr>
        </p:pic>
        <p:pic>
          <p:nvPicPr>
            <p:cNvPr id="50" name="Obraz 49" descr="Wycinek ekranu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30" y="2847611"/>
              <a:ext cx="1248139" cy="832912"/>
            </a:xfrm>
            <a:prstGeom prst="rect">
              <a:avLst/>
            </a:prstGeom>
          </p:spPr>
        </p:pic>
        <p:pic>
          <p:nvPicPr>
            <p:cNvPr id="51" name="Obraz 50" descr="Wycinek ekranu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361" y="3783715"/>
              <a:ext cx="769276" cy="1008112"/>
            </a:xfrm>
            <a:prstGeom prst="rect">
              <a:avLst/>
            </a:prstGeom>
          </p:spPr>
        </p:pic>
        <p:sp>
          <p:nvSpPr>
            <p:cNvPr id="52" name="Prostokąt 51"/>
            <p:cNvSpPr/>
            <p:nvPr/>
          </p:nvSpPr>
          <p:spPr>
            <a:xfrm>
              <a:off x="3208901" y="1119419"/>
              <a:ext cx="1728192" cy="3744416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upa 52"/>
          <p:cNvGrpSpPr/>
          <p:nvPr/>
        </p:nvGrpSpPr>
        <p:grpSpPr>
          <a:xfrm>
            <a:off x="304517" y="1340768"/>
            <a:ext cx="1728192" cy="3744416"/>
            <a:chOff x="904645" y="1119419"/>
            <a:chExt cx="1728192" cy="3744416"/>
          </a:xfrm>
        </p:grpSpPr>
        <p:pic>
          <p:nvPicPr>
            <p:cNvPr id="54" name="Obraz 53" descr="Wycinek ekranu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988" y="2847611"/>
              <a:ext cx="1240817" cy="832910"/>
            </a:xfrm>
            <a:prstGeom prst="rect">
              <a:avLst/>
            </a:prstGeom>
          </p:spPr>
        </p:pic>
        <p:pic>
          <p:nvPicPr>
            <p:cNvPr id="55" name="Obraz 54" descr="Wycinek ekranu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862" y="1305155"/>
              <a:ext cx="867081" cy="1398439"/>
            </a:xfrm>
            <a:prstGeom prst="rect">
              <a:avLst/>
            </a:prstGeom>
          </p:spPr>
        </p:pic>
        <p:pic>
          <p:nvPicPr>
            <p:cNvPr id="56" name="Obraz 55" descr="Wycinek ekranu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758" y="3783715"/>
              <a:ext cx="769276" cy="1008112"/>
            </a:xfrm>
            <a:prstGeom prst="rect">
              <a:avLst/>
            </a:prstGeom>
          </p:spPr>
        </p:pic>
        <p:sp>
          <p:nvSpPr>
            <p:cNvPr id="57" name="Prostokąt 56"/>
            <p:cNvSpPr/>
            <p:nvPr/>
          </p:nvSpPr>
          <p:spPr>
            <a:xfrm>
              <a:off x="904645" y="1119419"/>
              <a:ext cx="1728192" cy="3744416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8" name="Strzałka w prawo 57"/>
          <p:cNvSpPr/>
          <p:nvPr/>
        </p:nvSpPr>
        <p:spPr>
          <a:xfrm>
            <a:off x="1960701" y="2924944"/>
            <a:ext cx="720080" cy="402431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Strzałka w prawo 58"/>
          <p:cNvSpPr/>
          <p:nvPr/>
        </p:nvSpPr>
        <p:spPr>
          <a:xfrm>
            <a:off x="4264957" y="2924944"/>
            <a:ext cx="720080" cy="402431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Strzałka w prawo 59"/>
          <p:cNvSpPr/>
          <p:nvPr/>
        </p:nvSpPr>
        <p:spPr>
          <a:xfrm>
            <a:off x="6569213" y="2924944"/>
            <a:ext cx="720080" cy="402431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Obraz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33" y="5937663"/>
            <a:ext cx="1324239" cy="684756"/>
          </a:xfrm>
          <a:prstGeom prst="rect">
            <a:avLst/>
          </a:prstGeom>
        </p:spPr>
      </p:pic>
      <p:pic>
        <p:nvPicPr>
          <p:cNvPr id="63" name="Obraz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97" y="5533902"/>
            <a:ext cx="1584041" cy="1188030"/>
          </a:xfrm>
          <a:prstGeom prst="rect">
            <a:avLst/>
          </a:prstGeom>
        </p:spPr>
      </p:pic>
      <p:pic>
        <p:nvPicPr>
          <p:cNvPr id="64" name="Obraz 6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5733256"/>
            <a:ext cx="1103407" cy="709333"/>
          </a:xfrm>
          <a:prstGeom prst="rect">
            <a:avLst/>
          </a:prstGeom>
        </p:spPr>
      </p:pic>
      <p:pic>
        <p:nvPicPr>
          <p:cNvPr id="65" name="Obraz 6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5229200"/>
            <a:ext cx="1103407" cy="709333"/>
          </a:xfrm>
          <a:prstGeom prst="rect">
            <a:avLst/>
          </a:prstGeom>
        </p:spPr>
      </p:pic>
      <p:sp>
        <p:nvSpPr>
          <p:cNvPr id="67" name="Symbol zastępczy numeru slajdu 6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403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64658"/>
              </p:ext>
            </p:extLst>
          </p:nvPr>
        </p:nvGraphicFramePr>
        <p:xfrm>
          <a:off x="457200" y="1643050"/>
          <a:ext cx="82296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Data point model</a:t>
            </a:r>
            <a:endParaRPr lang="en-US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29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89810C-5331-4D55-BC1D-7634F74D6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389810C-5331-4D55-BC1D-7634F74D6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74A9EE-88F3-460F-B0D0-31597FEB9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F74A9EE-88F3-460F-B0D0-31597FEB9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B64617-602A-46CD-AB66-A1E4CCB10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2B64617-602A-46CD-AB66-A1E4CCB10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FA1FE4-55BE-40D8-81B7-E270B2365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C6FA1FE4-55BE-40D8-81B7-E270B2365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900343"/>
            <a:ext cx="8229600" cy="6564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the </a:t>
            </a:r>
            <a:r>
              <a:rPr lang="en-US" sz="2400" dirty="0" smtClean="0"/>
              <a:t>data point?</a:t>
            </a:r>
            <a:endParaRPr lang="en-US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896544"/>
          </a:xfrm>
        </p:spPr>
        <p:txBody>
          <a:bodyPr>
            <a:normAutofit fontScale="77500" lnSpcReduction="20000"/>
          </a:bodyPr>
          <a:lstStyle/>
          <a:p>
            <a:pPr marL="109537" indent="0">
              <a:buNone/>
            </a:pPr>
            <a:r>
              <a:rPr lang="pl-PL" sz="1600" dirty="0" smtClean="0"/>
              <a:t>Combination </a:t>
            </a:r>
            <a:r>
              <a:rPr lang="en-US" sz="1600" dirty="0" smtClean="0"/>
              <a:t>of </a:t>
            </a:r>
            <a:r>
              <a:rPr lang="en-US" sz="1600" dirty="0" smtClean="0"/>
              <a:t>(i) a </a:t>
            </a:r>
            <a:r>
              <a:rPr lang="en-US" sz="1600" b="1" dirty="0" smtClean="0"/>
              <a:t>measure/metric </a:t>
            </a:r>
            <a:r>
              <a:rPr lang="en-US" sz="1600" dirty="0" smtClean="0"/>
              <a:t>and (ii) sets of pairs of each applicable </a:t>
            </a:r>
            <a:r>
              <a:rPr lang="en-US" sz="1600" b="1" dirty="0" smtClean="0"/>
              <a:t>dimension </a:t>
            </a:r>
            <a:r>
              <a:rPr lang="en-US" sz="1600" dirty="0" smtClean="0"/>
              <a:t>and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smtClean="0"/>
              <a:t>domain members </a:t>
            </a:r>
            <a:r>
              <a:rPr lang="en-US" sz="1600" dirty="0" smtClean="0"/>
              <a:t>describing this measure in order to </a:t>
            </a:r>
            <a:r>
              <a:rPr lang="en-US" sz="1600" b="1" dirty="0" smtClean="0"/>
              <a:t>explicitly define a piece of </a:t>
            </a:r>
            <a:r>
              <a:rPr lang="en-US" sz="1600" b="1" dirty="0" smtClean="0"/>
              <a:t>information </a:t>
            </a:r>
            <a:r>
              <a:rPr lang="en-US" sz="1600" dirty="0" smtClean="0"/>
              <a:t>(</a:t>
            </a:r>
            <a:r>
              <a:rPr lang="en-US" sz="1600" dirty="0" smtClean="0"/>
              <a:t>e.g. a cell in a template)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Measure/metric</a:t>
            </a:r>
            <a:r>
              <a:rPr lang="en-US" sz="1600" dirty="0" smtClean="0"/>
              <a:t>: shall cover data type, instant vs. duration, should cover basic business meaning that could be detailed using </a:t>
            </a:r>
            <a:r>
              <a:rPr lang="en-US" sz="1600" dirty="0" smtClean="0"/>
              <a:t>breakdowns</a:t>
            </a: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Domain</a:t>
            </a:r>
            <a:r>
              <a:rPr lang="en-US" sz="1600" dirty="0" smtClean="0"/>
              <a:t>: consists</a:t>
            </a:r>
            <a:r>
              <a:rPr lang="en-US" sz="1600" b="1" dirty="0" smtClean="0"/>
              <a:t> </a:t>
            </a:r>
            <a:r>
              <a:rPr lang="en-US" sz="1600" dirty="0" smtClean="0"/>
              <a:t>of </a:t>
            </a:r>
            <a:r>
              <a:rPr lang="en-US" sz="1600" b="1" dirty="0" smtClean="0"/>
              <a:t>domain members </a:t>
            </a:r>
            <a:r>
              <a:rPr lang="en-US" sz="1600" dirty="0" smtClean="0"/>
              <a:t>sharing semantic nature (e.g. countries, currencies, portfolios)</a:t>
            </a:r>
          </a:p>
          <a:p>
            <a:r>
              <a:rPr lang="en-US" sz="1600" dirty="0" smtClean="0"/>
              <a:t>Domains should not overlap (consistency of model)</a:t>
            </a:r>
          </a:p>
          <a:p>
            <a:r>
              <a:rPr lang="en-US" sz="1600" dirty="0" smtClean="0"/>
              <a:t>Domain should have a default member identified</a:t>
            </a:r>
          </a:p>
          <a:p>
            <a:r>
              <a:rPr lang="en-US" sz="1600" dirty="0" smtClean="0"/>
              <a:t>Domains can be divided into subdomains, which purpose can be:</a:t>
            </a:r>
          </a:p>
          <a:p>
            <a:pPr lvl="2"/>
            <a:r>
              <a:rPr lang="pl-PL" sz="1400" dirty="0" smtClean="0"/>
              <a:t>- </a:t>
            </a:r>
            <a:r>
              <a:rPr lang="en-US" sz="1400" dirty="0" smtClean="0"/>
              <a:t>disaggregation (with ‚+’ or ‚–’ sign) of a total (e.g. counterparty sector or residence)</a:t>
            </a:r>
          </a:p>
          <a:p>
            <a:pPr lvl="2"/>
            <a:r>
              <a:rPr lang="pl-PL" sz="1400" dirty="0" smtClean="0"/>
              <a:t>- </a:t>
            </a:r>
            <a:r>
              <a:rPr lang="en-US" sz="1400" dirty="0" smtClean="0"/>
              <a:t>indicating certain notion (property) of a base item (e.g. solo vs. CRD consolidated vs. IFRS consolidated reporting scope, …)</a:t>
            </a:r>
          </a:p>
          <a:p>
            <a:r>
              <a:rPr lang="en-US" sz="1500" dirty="0" smtClean="0"/>
              <a:t>Domains </a:t>
            </a:r>
            <a:r>
              <a:rPr lang="en-US" sz="1500" dirty="0"/>
              <a:t>can be explicit or typed</a:t>
            </a:r>
          </a:p>
          <a:p>
            <a:pPr lvl="2"/>
            <a:r>
              <a:rPr lang="pl-PL" sz="1400" dirty="0" smtClean="0"/>
              <a:t>- </a:t>
            </a:r>
            <a:r>
              <a:rPr lang="en-US" sz="1400" dirty="0" smtClean="0"/>
              <a:t>typed domains are used to allow reporting of unlimited number of rows/columns/tables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Dimension</a:t>
            </a:r>
            <a:r>
              <a:rPr lang="en-US" sz="1600" dirty="0" smtClean="0"/>
              <a:t>: a view on a domain member (and related metric) from a certain perspective</a:t>
            </a:r>
          </a:p>
          <a:p>
            <a:pPr marL="813012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e.g. EUR as </a:t>
            </a:r>
            <a:r>
              <a:rPr lang="pl-PL" sz="1600" dirty="0" smtClean="0"/>
              <a:t>(i) </a:t>
            </a:r>
            <a:r>
              <a:rPr lang="en-US" sz="1600" dirty="0" smtClean="0"/>
              <a:t>original </a:t>
            </a:r>
            <a:r>
              <a:rPr lang="en-US" sz="1600" dirty="0" smtClean="0"/>
              <a:t>currency of exposure or </a:t>
            </a:r>
            <a:r>
              <a:rPr lang="pl-PL" sz="1600" dirty="0" smtClean="0"/>
              <a:t>(ii) </a:t>
            </a:r>
            <a:r>
              <a:rPr lang="en-US" sz="1600" dirty="0" smtClean="0"/>
              <a:t>currency </a:t>
            </a:r>
            <a:r>
              <a:rPr lang="en-US" sz="1600" dirty="0" smtClean="0"/>
              <a:t>of collateral delivered</a:t>
            </a:r>
          </a:p>
          <a:p>
            <a:pPr marL="813012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 can be only one domain referenced by single dimension</a:t>
            </a:r>
          </a:p>
          <a:p>
            <a:endParaRPr lang="en-US" sz="1600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901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6512" y="692696"/>
            <a:ext cx="6408712" cy="66694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What are domains, subdomains, dimensions?</a:t>
            </a:r>
            <a:endParaRPr lang="en-US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27408"/>
              </p:ext>
            </p:extLst>
          </p:nvPr>
        </p:nvGraphicFramePr>
        <p:xfrm>
          <a:off x="107504" y="4293096"/>
          <a:ext cx="2304256" cy="198691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304256"/>
              </a:tblGrid>
              <a:tr h="12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Domain: Geographical and political</a:t>
                      </a:r>
                      <a:r>
                        <a:rPr lang="en-GB" sz="14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n-GB" sz="1400" u="none" strike="noStrike" noProof="0" dirty="0" smtClean="0">
                          <a:effectLst/>
                        </a:rPr>
                        <a:t>areas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- All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- EMU (…)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- Spain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smtClean="0">
                          <a:effectLst/>
                        </a:rPr>
                        <a:t>- Other than Spain</a:t>
                      </a:r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- Other than Spain in</a:t>
                      </a:r>
                      <a:endParaRPr lang="pl-PL" sz="1400" u="none" strike="noStrike" noProof="0" dirty="0" smtClean="0">
                        <a:effectLst/>
                      </a:endParaRPr>
                    </a:p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 </a:t>
                      </a:r>
                      <a:r>
                        <a:rPr lang="pl-PL" sz="1400" u="none" strike="noStrike" noProof="0" dirty="0" smtClean="0">
                          <a:effectLst/>
                        </a:rPr>
                        <a:t>   </a:t>
                      </a:r>
                      <a:r>
                        <a:rPr lang="en-GB" sz="1400" u="none" strike="noStrike" noProof="0" dirty="0" smtClean="0">
                          <a:effectLst/>
                        </a:rPr>
                        <a:t>EMU (...)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- Other than EMU (…)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19906"/>
            <a:ext cx="6229944" cy="3905438"/>
          </a:xfrm>
          <a:prstGeom prst="rect">
            <a:avLst/>
          </a:prstGeom>
        </p:spPr>
      </p:pic>
      <p:cxnSp>
        <p:nvCxnSpPr>
          <p:cNvPr id="5" name="Łącznik prosty ze strzałką 4"/>
          <p:cNvCxnSpPr/>
          <p:nvPr/>
        </p:nvCxnSpPr>
        <p:spPr>
          <a:xfrm>
            <a:off x="5148064" y="3212976"/>
            <a:ext cx="0" cy="1584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5724128" y="3212976"/>
            <a:ext cx="0" cy="1584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6372200" y="3212976"/>
            <a:ext cx="0" cy="13681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7092280" y="3212976"/>
            <a:ext cx="0" cy="13681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7812360" y="3212976"/>
            <a:ext cx="0" cy="1584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8532440" y="3212976"/>
            <a:ext cx="0" cy="1584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3970583" y="3212976"/>
            <a:ext cx="45365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88816"/>
              </p:ext>
            </p:extLst>
          </p:nvPr>
        </p:nvGraphicFramePr>
        <p:xfrm>
          <a:off x="1078360" y="1339448"/>
          <a:ext cx="2629544" cy="89154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62954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Subdomain 1: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baseline="0" noProof="0" dirty="0" smtClean="0">
                          <a:effectLst/>
                        </a:rPr>
                        <a:t>   All (…)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noProof="0" dirty="0" smtClean="0">
                          <a:effectLst/>
                        </a:rPr>
                        <a:t>       Spain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noProof="0" dirty="0" smtClean="0">
                          <a:effectLst/>
                        </a:rPr>
                        <a:t>       Other than Spain</a:t>
                      </a:r>
                      <a:endParaRPr lang="en-GB" sz="14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24888"/>
              </p:ext>
            </p:extLst>
          </p:nvPr>
        </p:nvGraphicFramePr>
        <p:xfrm>
          <a:off x="6372200" y="942226"/>
          <a:ext cx="2664296" cy="155067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664296"/>
              </a:tblGrid>
              <a:tr h="1257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Subdomain 2: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baseline="0" noProof="0" dirty="0" smtClean="0">
                          <a:effectLst/>
                        </a:rPr>
                        <a:t>   </a:t>
                      </a:r>
                      <a:r>
                        <a:rPr lang="en-US" sz="1400" u="none" strike="noStrike" noProof="0" dirty="0" smtClean="0">
                          <a:effectLst/>
                        </a:rPr>
                        <a:t>All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noProof="0" dirty="0" smtClean="0">
                          <a:effectLst/>
                        </a:rPr>
                        <a:t>       EMU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       </a:t>
                      </a:r>
                      <a:r>
                        <a:rPr lang="pl-PL" sz="1400" u="none" strike="noStrike" noProof="0" dirty="0" smtClean="0">
                          <a:effectLst/>
                        </a:rPr>
                        <a:t>    </a:t>
                      </a:r>
                      <a:r>
                        <a:rPr lang="en-US" sz="1400" u="none" strike="noStrike" noProof="0" dirty="0" smtClean="0">
                          <a:effectLst/>
                        </a:rPr>
                        <a:t>Spain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noProof="0" dirty="0" smtClean="0">
                          <a:effectLst/>
                        </a:rPr>
                        <a:t>    Other than Spain in </a:t>
                      </a:r>
                      <a:endParaRPr lang="pl-PL" sz="1400" u="none" strike="noStrike" noProof="0" dirty="0" smtClean="0">
                        <a:effectLst/>
                      </a:endParaRPr>
                    </a:p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noProof="0" dirty="0" smtClean="0">
                          <a:effectLst/>
                        </a:rPr>
                        <a:t>    </a:t>
                      </a:r>
                      <a:r>
                        <a:rPr lang="en-US" sz="1400" u="none" strike="noStrike" noProof="0" dirty="0" smtClean="0">
                          <a:effectLst/>
                        </a:rPr>
                        <a:t>EMU</a:t>
                      </a:r>
                      <a:r>
                        <a:rPr lang="pl-PL" sz="1400" u="none" strike="noStrike" noProof="0" dirty="0" smtClean="0">
                          <a:effectLst/>
                        </a:rPr>
                        <a:t> (…)</a:t>
                      </a:r>
                      <a:endParaRPr lang="en-US" sz="14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26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noProof="0" dirty="0" smtClean="0">
                          <a:effectLst/>
                        </a:rPr>
                        <a:t>       Other than EMU</a:t>
                      </a:r>
                      <a:r>
                        <a:rPr lang="pl-PL" sz="1400" u="none" strike="noStrike" noProof="0" dirty="0" smtClean="0">
                          <a:effectLst/>
                        </a:rPr>
                        <a:t> (…)</a:t>
                      </a:r>
                      <a:endParaRPr lang="en-US" sz="14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14" name="Łącznik prosty ze strzałką 13"/>
          <p:cNvCxnSpPr/>
          <p:nvPr/>
        </p:nvCxnSpPr>
        <p:spPr>
          <a:xfrm>
            <a:off x="2555776" y="508518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 flipV="1">
            <a:off x="2555776" y="3717032"/>
            <a:ext cx="0" cy="250365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555776" y="566124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2555776" y="623731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2771800" y="2619906"/>
            <a:ext cx="1872208" cy="377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72102"/>
              </p:ext>
            </p:extLst>
          </p:nvPr>
        </p:nvGraphicFramePr>
        <p:xfrm>
          <a:off x="757266" y="2550031"/>
          <a:ext cx="3205608" cy="102298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3205608"/>
              </a:tblGrid>
              <a:tr h="50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Dimensions: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effectLst/>
                        </a:rPr>
                        <a:t>Location of activity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Securitization partner residence</a:t>
                      </a:r>
                      <a:endParaRPr lang="en-US" sz="1400" b="0" i="0" u="none" strike="noStrike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Counterparty residence</a:t>
                      </a:r>
                      <a:endParaRPr lang="en-US" sz="1400" b="0" i="0" u="none" strike="noStrike" noProof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b"/>
                </a:tc>
              </a:tr>
            </a:tbl>
          </a:graphicData>
        </a:graphic>
      </p:graphicFrame>
      <p:cxnSp>
        <p:nvCxnSpPr>
          <p:cNvPr id="20" name="Łącznik prosty ze strzałką 19"/>
          <p:cNvCxnSpPr/>
          <p:nvPr/>
        </p:nvCxnSpPr>
        <p:spPr>
          <a:xfrm>
            <a:off x="3970583" y="2808429"/>
            <a:ext cx="1537521" cy="260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3347864" y="2132856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6156176" y="191949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6156176" y="235154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6156176" y="191949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numeru slajdu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745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10"/>
          <p:cNvCxnSpPr/>
          <p:nvPr/>
        </p:nvCxnSpPr>
        <p:spPr>
          <a:xfrm>
            <a:off x="3460948" y="1373416"/>
            <a:ext cx="1928813" cy="1588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Łącznik prosty 11"/>
          <p:cNvCxnSpPr/>
          <p:nvPr/>
        </p:nvCxnSpPr>
        <p:spPr>
          <a:xfrm>
            <a:off x="3175198" y="2945041"/>
            <a:ext cx="1928813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12"/>
          <p:cNvCxnSpPr/>
          <p:nvPr/>
        </p:nvCxnSpPr>
        <p:spPr>
          <a:xfrm rot="5400000" flipH="1" flipV="1">
            <a:off x="2852936" y="2624366"/>
            <a:ext cx="1928812" cy="158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13"/>
          <p:cNvCxnSpPr/>
          <p:nvPr/>
        </p:nvCxnSpPr>
        <p:spPr>
          <a:xfrm rot="5400000" flipH="1" flipV="1">
            <a:off x="3495874" y="2624366"/>
            <a:ext cx="1928812" cy="158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Łącznik prosty 14"/>
          <p:cNvCxnSpPr/>
          <p:nvPr/>
        </p:nvCxnSpPr>
        <p:spPr>
          <a:xfrm rot="5400000" flipH="1" flipV="1">
            <a:off x="4140399" y="2624366"/>
            <a:ext cx="1928812" cy="158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y 15"/>
          <p:cNvCxnSpPr/>
          <p:nvPr/>
        </p:nvCxnSpPr>
        <p:spPr>
          <a:xfrm rot="5400000" flipH="1" flipV="1">
            <a:off x="4997649" y="1767116"/>
            <a:ext cx="19288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Łącznik prosty 16"/>
          <p:cNvCxnSpPr/>
          <p:nvPr/>
        </p:nvCxnSpPr>
        <p:spPr>
          <a:xfrm>
            <a:off x="3746698" y="1087666"/>
            <a:ext cx="1928813" cy="1588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Łącznik prosty 17"/>
          <p:cNvCxnSpPr/>
          <p:nvPr/>
        </p:nvCxnSpPr>
        <p:spPr>
          <a:xfrm rot="5400000" flipH="1" flipV="1">
            <a:off x="3172023" y="806679"/>
            <a:ext cx="863600" cy="8572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8"/>
          <p:cNvCxnSpPr/>
          <p:nvPr/>
        </p:nvCxnSpPr>
        <p:spPr>
          <a:xfrm rot="5400000" flipH="1" flipV="1">
            <a:off x="3814961" y="806679"/>
            <a:ext cx="863600" cy="8572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9"/>
          <p:cNvCxnSpPr/>
          <p:nvPr/>
        </p:nvCxnSpPr>
        <p:spPr>
          <a:xfrm flipV="1">
            <a:off x="4461073" y="803504"/>
            <a:ext cx="857250" cy="85566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20"/>
          <p:cNvCxnSpPr/>
          <p:nvPr/>
        </p:nvCxnSpPr>
        <p:spPr>
          <a:xfrm>
            <a:off x="3175198" y="1660754"/>
            <a:ext cx="1928813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21"/>
          <p:cNvCxnSpPr/>
          <p:nvPr/>
        </p:nvCxnSpPr>
        <p:spPr>
          <a:xfrm>
            <a:off x="3175198" y="2302104"/>
            <a:ext cx="1928813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22"/>
          <p:cNvCxnSpPr/>
          <p:nvPr/>
        </p:nvCxnSpPr>
        <p:spPr>
          <a:xfrm>
            <a:off x="4032448" y="801916"/>
            <a:ext cx="1928813" cy="1588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Łącznik prosty 23"/>
          <p:cNvCxnSpPr/>
          <p:nvPr/>
        </p:nvCxnSpPr>
        <p:spPr>
          <a:xfrm rot="5400000" flipH="1" flipV="1">
            <a:off x="4711899" y="2052866"/>
            <a:ext cx="19288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Łącznik prosty 24"/>
          <p:cNvCxnSpPr/>
          <p:nvPr/>
        </p:nvCxnSpPr>
        <p:spPr>
          <a:xfrm rot="5400000" flipH="1" flipV="1">
            <a:off x="5104011" y="1446441"/>
            <a:ext cx="857250" cy="8572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5"/>
          <p:cNvCxnSpPr/>
          <p:nvPr/>
        </p:nvCxnSpPr>
        <p:spPr>
          <a:xfrm rot="5400000" flipH="1" flipV="1">
            <a:off x="5104011" y="2089379"/>
            <a:ext cx="857250" cy="8572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6"/>
          <p:cNvCxnSpPr/>
          <p:nvPr/>
        </p:nvCxnSpPr>
        <p:spPr>
          <a:xfrm flipV="1">
            <a:off x="5104011" y="803504"/>
            <a:ext cx="857250" cy="85566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7"/>
          <p:cNvCxnSpPr/>
          <p:nvPr/>
        </p:nvCxnSpPr>
        <p:spPr>
          <a:xfrm>
            <a:off x="2746573" y="1660754"/>
            <a:ext cx="428625" cy="158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8"/>
          <p:cNvCxnSpPr/>
          <p:nvPr/>
        </p:nvCxnSpPr>
        <p:spPr>
          <a:xfrm>
            <a:off x="2746573" y="2302104"/>
            <a:ext cx="428625" cy="158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9"/>
          <p:cNvCxnSpPr/>
          <p:nvPr/>
        </p:nvCxnSpPr>
        <p:spPr>
          <a:xfrm>
            <a:off x="2746573" y="2946629"/>
            <a:ext cx="428625" cy="158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30"/>
          <p:cNvCxnSpPr/>
          <p:nvPr/>
        </p:nvCxnSpPr>
        <p:spPr>
          <a:xfrm rot="5400000" flipH="1" flipV="1">
            <a:off x="3637160" y="3768954"/>
            <a:ext cx="360363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Łącznik prosty 31"/>
          <p:cNvCxnSpPr/>
          <p:nvPr/>
        </p:nvCxnSpPr>
        <p:spPr>
          <a:xfrm rot="5400000" flipH="1" flipV="1">
            <a:off x="4281685" y="3765779"/>
            <a:ext cx="360363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Łącznik prosty 32"/>
          <p:cNvCxnSpPr/>
          <p:nvPr/>
        </p:nvCxnSpPr>
        <p:spPr>
          <a:xfrm rot="5400000" flipH="1" flipV="1">
            <a:off x="4923035" y="3765779"/>
            <a:ext cx="360363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Łącznik prosty 33"/>
          <p:cNvCxnSpPr/>
          <p:nvPr/>
        </p:nvCxnSpPr>
        <p:spPr>
          <a:xfrm rot="5400000" flipH="1" flipV="1">
            <a:off x="2994223" y="3768954"/>
            <a:ext cx="360363" cy="158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Łącznik prosty 34"/>
          <p:cNvCxnSpPr/>
          <p:nvPr/>
        </p:nvCxnSpPr>
        <p:spPr>
          <a:xfrm>
            <a:off x="5389761" y="3302229"/>
            <a:ext cx="500062" cy="158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Łącznik prosty 35"/>
          <p:cNvCxnSpPr/>
          <p:nvPr/>
        </p:nvCxnSpPr>
        <p:spPr>
          <a:xfrm>
            <a:off x="5675511" y="3016479"/>
            <a:ext cx="500062" cy="158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Łącznik prosty 36"/>
          <p:cNvCxnSpPr/>
          <p:nvPr/>
        </p:nvCxnSpPr>
        <p:spPr>
          <a:xfrm>
            <a:off x="5961261" y="2730729"/>
            <a:ext cx="500062" cy="158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pole tekstowe 34"/>
          <p:cNvSpPr txBox="1">
            <a:spLocks noChangeArrowheads="1"/>
          </p:cNvSpPr>
          <p:nvPr/>
        </p:nvSpPr>
        <p:spPr bwMode="auto">
          <a:xfrm>
            <a:off x="2035621" y="1813154"/>
            <a:ext cx="1139577" cy="253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GB" sz="1000" smtClean="0">
                <a:solidFill>
                  <a:srgbClr val="0070C0"/>
                </a:solidFill>
                <a:latin typeface="Calibri" charset="0"/>
              </a:rPr>
              <a:t>held-for-trading</a:t>
            </a:r>
            <a:endParaRPr lang="en-GB" sz="1000">
              <a:solidFill>
                <a:srgbClr val="0070C0"/>
              </a:solidFill>
              <a:latin typeface="Calibri" charset="0"/>
            </a:endParaRPr>
          </a:p>
        </p:txBody>
      </p:sp>
      <p:cxnSp>
        <p:nvCxnSpPr>
          <p:cNvPr id="36" name="Łącznik prosty 40"/>
          <p:cNvCxnSpPr/>
          <p:nvPr/>
        </p:nvCxnSpPr>
        <p:spPr>
          <a:xfrm>
            <a:off x="2746573" y="3589566"/>
            <a:ext cx="428625" cy="15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>
            <a:spLocks noChangeArrowheads="1"/>
          </p:cNvSpPr>
          <p:nvPr/>
        </p:nvSpPr>
        <p:spPr bwMode="auto">
          <a:xfrm>
            <a:off x="3175198" y="3666673"/>
            <a:ext cx="642938" cy="253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00" smtClean="0">
                <a:solidFill>
                  <a:srgbClr val="953735"/>
                </a:solidFill>
                <a:latin typeface="Calibri" charset="0"/>
              </a:rPr>
              <a:t>assets</a:t>
            </a:r>
            <a:endParaRPr lang="en-GB" sz="1000">
              <a:solidFill>
                <a:srgbClr val="953735"/>
              </a:solidFill>
              <a:latin typeface="Calibri" charset="0"/>
            </a:endParaRPr>
          </a:p>
        </p:txBody>
      </p:sp>
      <p:sp>
        <p:nvSpPr>
          <p:cNvPr id="38" name="pole tekstowe 37"/>
          <p:cNvSpPr txBox="1">
            <a:spLocks noChangeArrowheads="1"/>
          </p:cNvSpPr>
          <p:nvPr/>
        </p:nvSpPr>
        <p:spPr bwMode="auto">
          <a:xfrm>
            <a:off x="3762261" y="3658811"/>
            <a:ext cx="720080" cy="253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00" smtClean="0">
                <a:solidFill>
                  <a:srgbClr val="953735"/>
                </a:solidFill>
                <a:latin typeface="Calibri" charset="0"/>
              </a:rPr>
              <a:t>liabilities</a:t>
            </a:r>
            <a:endParaRPr lang="en-GB" sz="1000">
              <a:solidFill>
                <a:srgbClr val="953735"/>
              </a:solidFill>
              <a:latin typeface="Calibri" charset="0"/>
            </a:endParaRPr>
          </a:p>
        </p:txBody>
      </p:sp>
      <p:sp>
        <p:nvSpPr>
          <p:cNvPr id="39" name="pole tekstowe 38"/>
          <p:cNvSpPr txBox="1">
            <a:spLocks noChangeArrowheads="1"/>
          </p:cNvSpPr>
          <p:nvPr/>
        </p:nvSpPr>
        <p:spPr bwMode="auto">
          <a:xfrm>
            <a:off x="4461073" y="3589566"/>
            <a:ext cx="642938" cy="4154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000" smtClean="0">
                <a:solidFill>
                  <a:srgbClr val="953735"/>
                </a:solidFill>
                <a:latin typeface="Calibri" charset="0"/>
              </a:rPr>
              <a:t>income/expense</a:t>
            </a:r>
            <a:endParaRPr lang="en-GB" sz="1000">
              <a:solidFill>
                <a:srgbClr val="953735"/>
              </a:solidFill>
              <a:latin typeface="Calibri" charset="0"/>
            </a:endParaRPr>
          </a:p>
        </p:txBody>
      </p:sp>
      <p:sp>
        <p:nvSpPr>
          <p:cNvPr id="40" name="pole tekstowe 39"/>
          <p:cNvSpPr txBox="1">
            <a:spLocks noChangeArrowheads="1"/>
          </p:cNvSpPr>
          <p:nvPr/>
        </p:nvSpPr>
        <p:spPr bwMode="auto">
          <a:xfrm>
            <a:off x="5889823" y="2741841"/>
            <a:ext cx="2000250" cy="253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 smtClean="0">
                <a:solidFill>
                  <a:srgbClr val="77933C"/>
                </a:solidFill>
                <a:latin typeface="Calibri" charset="0"/>
              </a:rPr>
              <a:t>loans </a:t>
            </a:r>
            <a:endParaRPr lang="en-GB" sz="1000">
              <a:solidFill>
                <a:srgbClr val="77933C"/>
              </a:solidFill>
              <a:latin typeface="Calibri" charset="0"/>
            </a:endParaRPr>
          </a:p>
        </p:txBody>
      </p:sp>
      <p:sp>
        <p:nvSpPr>
          <p:cNvPr id="41" name="pole tekstowe 40"/>
          <p:cNvSpPr txBox="1">
            <a:spLocks noChangeArrowheads="1"/>
          </p:cNvSpPr>
          <p:nvPr/>
        </p:nvSpPr>
        <p:spPr bwMode="auto">
          <a:xfrm>
            <a:off x="5618906" y="3027591"/>
            <a:ext cx="2071687" cy="253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 smtClean="0">
                <a:solidFill>
                  <a:srgbClr val="77933C"/>
                </a:solidFill>
                <a:latin typeface="Calibri" charset="0"/>
              </a:rPr>
              <a:t>derivatives</a:t>
            </a:r>
            <a:endParaRPr lang="en-GB" sz="1000">
              <a:solidFill>
                <a:srgbClr val="77933C"/>
              </a:solidFill>
              <a:latin typeface="Calibri" charset="0"/>
            </a:endParaRPr>
          </a:p>
        </p:txBody>
      </p:sp>
      <p:cxnSp>
        <p:nvCxnSpPr>
          <p:cNvPr id="42" name="Łącznik prosty 48"/>
          <p:cNvCxnSpPr/>
          <p:nvPr/>
        </p:nvCxnSpPr>
        <p:spPr>
          <a:xfrm>
            <a:off x="3175198" y="3587979"/>
            <a:ext cx="3071813" cy="1587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Łącznik prosty 49"/>
          <p:cNvCxnSpPr/>
          <p:nvPr/>
        </p:nvCxnSpPr>
        <p:spPr>
          <a:xfrm rot="5400000" flipH="1" flipV="1">
            <a:off x="1745655" y="2160022"/>
            <a:ext cx="2857500" cy="1587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Łącznik prosty 50"/>
          <p:cNvCxnSpPr/>
          <p:nvPr/>
        </p:nvCxnSpPr>
        <p:spPr>
          <a:xfrm rot="5400000" flipH="1" flipV="1">
            <a:off x="5100836" y="2092554"/>
            <a:ext cx="1506537" cy="1500187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pole tekstowe 44"/>
          <p:cNvSpPr txBox="1">
            <a:spLocks noChangeArrowheads="1"/>
          </p:cNvSpPr>
          <p:nvPr/>
        </p:nvSpPr>
        <p:spPr bwMode="auto">
          <a:xfrm>
            <a:off x="5330874" y="3594498"/>
            <a:ext cx="87721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000" b="1" dirty="0" err="1">
                <a:solidFill>
                  <a:srgbClr val="953735"/>
                </a:solidFill>
                <a:latin typeface="Calibri" charset="0"/>
              </a:rPr>
              <a:t>b</a:t>
            </a:r>
            <a:r>
              <a:rPr lang="pl-PL" sz="1000" b="1" dirty="0" err="1" smtClean="0">
                <a:solidFill>
                  <a:srgbClr val="953735"/>
                </a:solidFill>
                <a:latin typeface="Calibri" charset="0"/>
              </a:rPr>
              <a:t>ase</a:t>
            </a:r>
            <a:r>
              <a:rPr lang="pl-PL" sz="1000" b="1" dirty="0" smtClean="0">
                <a:solidFill>
                  <a:srgbClr val="953735"/>
                </a:solidFill>
                <a:latin typeface="Calibri" charset="0"/>
              </a:rPr>
              <a:t> </a:t>
            </a:r>
            <a:r>
              <a:rPr lang="pl-PL" sz="1000" b="1" dirty="0" err="1" smtClean="0">
                <a:solidFill>
                  <a:srgbClr val="953735"/>
                </a:solidFill>
                <a:latin typeface="Calibri" charset="0"/>
              </a:rPr>
              <a:t>concepts</a:t>
            </a:r>
            <a:endParaRPr lang="en-GB" sz="1000" b="1" dirty="0">
              <a:solidFill>
                <a:srgbClr val="953735"/>
              </a:solidFill>
              <a:latin typeface="Calibri" charset="0"/>
            </a:endParaRPr>
          </a:p>
        </p:txBody>
      </p:sp>
      <p:cxnSp>
        <p:nvCxnSpPr>
          <p:cNvPr id="46" name="Łącznik prosty 52"/>
          <p:cNvCxnSpPr/>
          <p:nvPr/>
        </p:nvCxnSpPr>
        <p:spPr>
          <a:xfrm rot="5400000" flipH="1" flipV="1">
            <a:off x="4426149" y="2338616"/>
            <a:ext cx="19288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7" name="pole tekstowe 46"/>
          <p:cNvSpPr txBox="1">
            <a:spLocks noChangeArrowheads="1"/>
          </p:cNvSpPr>
          <p:nvPr/>
        </p:nvSpPr>
        <p:spPr bwMode="auto">
          <a:xfrm>
            <a:off x="6122962" y="1700808"/>
            <a:ext cx="88691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000" b="1" dirty="0" err="1" smtClean="0">
                <a:solidFill>
                  <a:srgbClr val="77933C"/>
                </a:solidFill>
                <a:latin typeface="Calibri" charset="0"/>
              </a:rPr>
              <a:t>main</a:t>
            </a:r>
            <a:r>
              <a:rPr lang="pl-PL" sz="1000" b="1" dirty="0" smtClean="0">
                <a:solidFill>
                  <a:srgbClr val="77933C"/>
                </a:solidFill>
                <a:latin typeface="Calibri" charset="0"/>
              </a:rPr>
              <a:t> </a:t>
            </a:r>
            <a:r>
              <a:rPr lang="pl-PL" sz="1000" b="1" dirty="0" err="1" smtClean="0">
                <a:solidFill>
                  <a:srgbClr val="77933C"/>
                </a:solidFill>
                <a:latin typeface="Calibri" charset="0"/>
              </a:rPr>
              <a:t>categories</a:t>
            </a:r>
            <a:endParaRPr lang="en-GB" sz="1000" b="1" dirty="0">
              <a:solidFill>
                <a:srgbClr val="77933C"/>
              </a:solidFill>
              <a:latin typeface="Calibri" charset="0"/>
            </a:endParaRPr>
          </a:p>
        </p:txBody>
      </p:sp>
      <p:sp>
        <p:nvSpPr>
          <p:cNvPr id="48" name="pole tekstowe 47"/>
          <p:cNvSpPr txBox="1">
            <a:spLocks noChangeArrowheads="1"/>
          </p:cNvSpPr>
          <p:nvPr/>
        </p:nvSpPr>
        <p:spPr bwMode="auto">
          <a:xfrm>
            <a:off x="5330874" y="3301639"/>
            <a:ext cx="2071687" cy="253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 smtClean="0">
                <a:solidFill>
                  <a:srgbClr val="77933C"/>
                </a:solidFill>
                <a:latin typeface="Calibri" charset="0"/>
              </a:rPr>
              <a:t>debt securities</a:t>
            </a:r>
            <a:endParaRPr lang="en-GB" sz="1000">
              <a:solidFill>
                <a:srgbClr val="77933C"/>
              </a:solidFill>
              <a:latin typeface="Calibri" charset="0"/>
            </a:endParaRPr>
          </a:p>
        </p:txBody>
      </p:sp>
      <p:sp>
        <p:nvSpPr>
          <p:cNvPr id="57" name="pole tekstowe 56"/>
          <p:cNvSpPr txBox="1">
            <a:spLocks noChangeArrowheads="1"/>
          </p:cNvSpPr>
          <p:nvPr/>
        </p:nvSpPr>
        <p:spPr bwMode="auto">
          <a:xfrm>
            <a:off x="2018506" y="2432497"/>
            <a:ext cx="1139577" cy="4154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GB" sz="1000" smtClean="0">
                <a:solidFill>
                  <a:srgbClr val="0070C0"/>
                </a:solidFill>
                <a:latin typeface="Calibri" charset="0"/>
              </a:rPr>
              <a:t>designated </a:t>
            </a:r>
            <a:br>
              <a:rPr lang="en-GB" sz="1000" smtClean="0">
                <a:solidFill>
                  <a:srgbClr val="0070C0"/>
                </a:solidFill>
                <a:latin typeface="Calibri" charset="0"/>
              </a:rPr>
            </a:br>
            <a:r>
              <a:rPr lang="en-GB" sz="1000" smtClean="0">
                <a:solidFill>
                  <a:srgbClr val="0070C0"/>
                </a:solidFill>
                <a:latin typeface="Calibri" charset="0"/>
              </a:rPr>
              <a:t>at fair value</a:t>
            </a:r>
            <a:endParaRPr lang="en-GB" sz="100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58" name="pole tekstowe 57"/>
          <p:cNvSpPr txBox="1">
            <a:spLocks noChangeArrowheads="1"/>
          </p:cNvSpPr>
          <p:nvPr/>
        </p:nvSpPr>
        <p:spPr bwMode="auto">
          <a:xfrm>
            <a:off x="2031057" y="3192647"/>
            <a:ext cx="1139577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GB" sz="1000" smtClean="0">
                <a:solidFill>
                  <a:srgbClr val="0070C0"/>
                </a:solidFill>
                <a:latin typeface="Calibri" charset="0"/>
              </a:rPr>
              <a:t>available-for-sale	</a:t>
            </a:r>
            <a:endParaRPr lang="en-GB" sz="100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59" name="pole tekstowe 58"/>
          <p:cNvSpPr txBox="1">
            <a:spLocks noChangeArrowheads="1"/>
          </p:cNvSpPr>
          <p:nvPr/>
        </p:nvSpPr>
        <p:spPr bwMode="auto">
          <a:xfrm>
            <a:off x="1946498" y="816383"/>
            <a:ext cx="1139577" cy="253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GB" sz="1000" b="1" smtClean="0">
                <a:solidFill>
                  <a:srgbClr val="0070C0"/>
                </a:solidFill>
                <a:latin typeface="Calibri" charset="0"/>
              </a:rPr>
              <a:t>portfolios</a:t>
            </a:r>
            <a:endParaRPr lang="en-GB" sz="1000" b="1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38844" y="1667104"/>
            <a:ext cx="205172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latin typeface="+mn-lt"/>
              </a:rPr>
              <a:t>Portfolio breakdown (purpose and measurement)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>
                <a:latin typeface="+mn-lt"/>
              </a:rPr>
              <a:t>e.g. held for trading - </a:t>
            </a:r>
            <a:r>
              <a:rPr lang="en-GB" sz="1100" i="1" dirty="0" smtClean="0">
                <a:latin typeface="+mn-lt"/>
              </a:rPr>
              <a:t>„acquired or incurred principally for the purpose of selling or repurchasing it in the near term”; </a:t>
            </a:r>
            <a:r>
              <a:rPr lang="en-GB" sz="1100" dirty="0" smtClean="0">
                <a:latin typeface="+mn-lt"/>
              </a:rPr>
              <a:t>includes different </a:t>
            </a:r>
            <a:r>
              <a:rPr lang="en-GB" sz="1100" b="1" dirty="0" smtClean="0">
                <a:latin typeface="+mn-lt"/>
              </a:rPr>
              <a:t>instruments</a:t>
            </a:r>
            <a:r>
              <a:rPr lang="en-GB" sz="1100" dirty="0" smtClean="0">
                <a:latin typeface="+mn-lt"/>
              </a:rPr>
              <a:t>: Derivatives, Loans, Debt securities, Equity instruments, …</a:t>
            </a:r>
          </a:p>
        </p:txBody>
      </p:sp>
      <p:sp>
        <p:nvSpPr>
          <p:cNvPr id="61" name="Prostokąt 60"/>
          <p:cNvSpPr/>
          <p:nvPr/>
        </p:nvSpPr>
        <p:spPr>
          <a:xfrm>
            <a:off x="6858148" y="1707999"/>
            <a:ext cx="2339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Instruments breakdown: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100" dirty="0" smtClean="0"/>
              <a:t>e.g. debt instrument - </a:t>
            </a:r>
            <a:r>
              <a:rPr lang="en-GB" sz="1100" i="1" dirty="0" smtClean="0"/>
              <a:t>„contractual or written assurance to repay a debt”; </a:t>
            </a:r>
            <a:r>
              <a:rPr lang="en-GB" sz="1100" dirty="0" smtClean="0"/>
              <a:t>can fall into different </a:t>
            </a:r>
            <a:r>
              <a:rPr lang="en-GB" sz="1100" b="1" dirty="0" smtClean="0"/>
              <a:t>portfolios</a:t>
            </a:r>
            <a:r>
              <a:rPr lang="en-GB" sz="1100" dirty="0" smtClean="0"/>
              <a:t>: Held-for-trading, Designated at fair value, Available for sale, …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100" dirty="0"/>
          </a:p>
        </p:txBody>
      </p:sp>
      <p:sp>
        <p:nvSpPr>
          <p:cNvPr id="62" name="Symbol zastępczy zawartości 2"/>
          <p:cNvSpPr txBox="1">
            <a:spLocks/>
          </p:cNvSpPr>
          <p:nvPr/>
        </p:nvSpPr>
        <p:spPr>
          <a:xfrm>
            <a:off x="-17193" y="3933056"/>
            <a:ext cx="3059832" cy="1064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lvl="1" indent="0" algn="ctr">
              <a:buNone/>
            </a:pPr>
            <a:r>
              <a:rPr lang="en-GB" sz="1050" b="1" dirty="0" smtClean="0"/>
              <a:t>assets</a:t>
            </a:r>
            <a:r>
              <a:rPr lang="en-GB" sz="1050" dirty="0" smtClean="0"/>
              <a:t>: property, resources, goods, etc that a company possesses and controls, e.g. financial instruments owned by a reporting entity that shall generate economic benefits in the future</a:t>
            </a:r>
          </a:p>
        </p:txBody>
      </p:sp>
      <p:sp>
        <p:nvSpPr>
          <p:cNvPr id="63" name="Symbol zastępczy zawartości 2"/>
          <p:cNvSpPr txBox="1">
            <a:spLocks/>
          </p:cNvSpPr>
          <p:nvPr/>
        </p:nvSpPr>
        <p:spPr>
          <a:xfrm>
            <a:off x="3114647" y="3933056"/>
            <a:ext cx="309648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r>
              <a:rPr lang="en-GB" sz="1050" b="1" dirty="0" smtClean="0"/>
              <a:t>liabilities</a:t>
            </a:r>
            <a:r>
              <a:rPr lang="en-GB" sz="1050" dirty="0" smtClean="0"/>
              <a:t>: sources of funding f</a:t>
            </a:r>
            <a:r>
              <a:rPr lang="pl-PL" sz="1050" dirty="0" err="1" smtClean="0"/>
              <a:t>or</a:t>
            </a:r>
            <a:r>
              <a:rPr lang="en-GB" sz="1050" dirty="0" smtClean="0"/>
              <a:t> company’s assets and operations, e.g. financial instruments that have been issued by a reporting entity, thus represents an obligation that needs to be settled in the future by a transfer of some assets (such as cash) from the entity</a:t>
            </a:r>
          </a:p>
        </p:txBody>
      </p:sp>
      <p:sp>
        <p:nvSpPr>
          <p:cNvPr id="64" name="Symbol zastępczy zawartości 2"/>
          <p:cNvSpPr>
            <a:spLocks noGrp="1"/>
          </p:cNvSpPr>
          <p:nvPr>
            <p:ph idx="1"/>
          </p:nvPr>
        </p:nvSpPr>
        <p:spPr>
          <a:xfrm>
            <a:off x="6228184" y="3933056"/>
            <a:ext cx="2708990" cy="1512168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GB" sz="1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income/gains or expenses/losses</a:t>
            </a:r>
            <a:r>
              <a:rPr lang="en-GB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 benefits that occurred during the period and originated from increase/decrease in value or result on sales/purchase of a given financial instrument</a:t>
            </a:r>
          </a:p>
          <a:p>
            <a:endParaRPr lang="en-GB" sz="800" dirty="0"/>
          </a:p>
        </p:txBody>
      </p:sp>
      <p:pic>
        <p:nvPicPr>
          <p:cNvPr id="65" name="Obraz 64" descr="2009-12-07_21113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895" y="5000178"/>
            <a:ext cx="2677292" cy="1525166"/>
          </a:xfrm>
          <a:prstGeom prst="rect">
            <a:avLst/>
          </a:prstGeom>
        </p:spPr>
      </p:pic>
      <p:pic>
        <p:nvPicPr>
          <p:cNvPr id="66" name="Obraz 65" descr="2009-12-07_214942.jpg"/>
          <p:cNvPicPr>
            <a:picLocks noChangeAspect="1"/>
          </p:cNvPicPr>
          <p:nvPr/>
        </p:nvPicPr>
        <p:blipFill rotWithShape="1">
          <a:blip r:embed="rId4" cstate="print"/>
          <a:srcRect t="-1" r="12388" b="59826"/>
          <a:stretch/>
        </p:blipFill>
        <p:spPr>
          <a:xfrm>
            <a:off x="3300239" y="5000178"/>
            <a:ext cx="2726058" cy="1496592"/>
          </a:xfrm>
          <a:prstGeom prst="rect">
            <a:avLst/>
          </a:prstGeom>
        </p:spPr>
      </p:pic>
      <p:pic>
        <p:nvPicPr>
          <p:cNvPr id="67" name="Obraz 66" descr="2009-12-07_211433.jpg"/>
          <p:cNvPicPr>
            <a:picLocks noChangeAspect="1"/>
          </p:cNvPicPr>
          <p:nvPr/>
        </p:nvPicPr>
        <p:blipFill rotWithShape="1">
          <a:blip r:embed="rId5" cstate="print"/>
          <a:srcRect r="30731" b="59357"/>
          <a:stretch/>
        </p:blipFill>
        <p:spPr>
          <a:xfrm>
            <a:off x="6468591" y="5021850"/>
            <a:ext cx="2304256" cy="1493969"/>
          </a:xfrm>
          <a:prstGeom prst="rect">
            <a:avLst/>
          </a:prstGeom>
        </p:spPr>
      </p:pic>
      <p:sp>
        <p:nvSpPr>
          <p:cNvPr id="68" name="Tytuł 1"/>
          <p:cNvSpPr>
            <a:spLocks noGrp="1"/>
          </p:cNvSpPr>
          <p:nvPr>
            <p:ph type="title"/>
          </p:nvPr>
        </p:nvSpPr>
        <p:spPr>
          <a:xfrm>
            <a:off x="11460" y="980728"/>
            <a:ext cx="2869727" cy="490066"/>
          </a:xfrm>
        </p:spPr>
        <p:txBody>
          <a:bodyPr>
            <a:noAutofit/>
          </a:bodyPr>
          <a:lstStyle/>
          <a:p>
            <a:r>
              <a:rPr lang="en-GB" sz="2400" dirty="0" smtClean="0"/>
              <a:t>Everything is a </a:t>
            </a:r>
            <a:r>
              <a:rPr lang="en-GB" sz="2400" dirty="0" smtClean="0"/>
              <a:t>perspective</a:t>
            </a:r>
            <a:r>
              <a:rPr lang="pl-PL" sz="2400" dirty="0" smtClean="0"/>
              <a:t>…</a:t>
            </a:r>
            <a:endParaRPr lang="en-GB" sz="2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9C6FB-27F8-49A4-BAA1-F6F009E84F49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700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  <p:bldP spid="41" grpId="0"/>
      <p:bldP spid="45" grpId="0"/>
      <p:bldP spid="47" grpId="0"/>
      <p:bldP spid="48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R-AG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2524</TotalTime>
  <Words>2042</Words>
  <Application>Microsoft Office PowerPoint</Application>
  <PresentationFormat>Pokaz na ekranie (4:3)</PresentationFormat>
  <Paragraphs>368</Paragraphs>
  <Slides>17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Urban</vt:lpstr>
      <vt:lpstr>How to understand a DPM?</vt:lpstr>
      <vt:lpstr>What are the questions asked by business and IT experts?</vt:lpstr>
      <vt:lpstr>Business vs. IT issue is not the only challenge in EU…</vt:lpstr>
      <vt:lpstr>What are the options of dealing with the problem of communication?</vt:lpstr>
      <vt:lpstr>How to approach data centric modeling?</vt:lpstr>
      <vt:lpstr>Data point model</vt:lpstr>
      <vt:lpstr>What is the data point?</vt:lpstr>
      <vt:lpstr>What are domains, subdomains, dimensions?</vt:lpstr>
      <vt:lpstr>Everything is a perspective…</vt:lpstr>
      <vt:lpstr>  Let’s try to define a data point for: Net carrying amount of not yet impaired but already past due (over 180 days but less than a year) debt securities held, issued in EUR by MFIs located in EMU with original maturity under one year, measured at amortised cost and relating only to business activities conduced in EU?</vt:lpstr>
      <vt:lpstr>What is the general process of  development of the DPM?</vt:lpstr>
      <vt:lpstr>How to define the best data model?</vt:lpstr>
      <vt:lpstr>What are the benefits of using DPM?</vt:lpstr>
      <vt:lpstr>Prezentacja programu PowerPoint</vt:lpstr>
      <vt:lpstr>Synthetic comparison of existing DPMs</vt:lpstr>
      <vt:lpstr>Let’s see some DPMs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XBRL COFINREP</dc:title>
  <dc:creator>Piechocki</dc:creator>
  <cp:lastModifiedBy>Michał Skopowski</cp:lastModifiedBy>
  <cp:revision>222</cp:revision>
  <dcterms:created xsi:type="dcterms:W3CDTF">2007-04-22T01:07:43Z</dcterms:created>
  <dcterms:modified xsi:type="dcterms:W3CDTF">2013-12-10T09:29:24Z</dcterms:modified>
</cp:coreProperties>
</file>