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16"/>
  </p:notesMasterIdLst>
  <p:handoutMasterIdLst>
    <p:handoutMasterId r:id="rId17"/>
  </p:handoutMasterIdLst>
  <p:sldIdLst>
    <p:sldId id="466" r:id="rId2"/>
    <p:sldId id="570" r:id="rId3"/>
    <p:sldId id="568" r:id="rId4"/>
    <p:sldId id="569" r:id="rId5"/>
    <p:sldId id="565" r:id="rId6"/>
    <p:sldId id="566" r:id="rId7"/>
    <p:sldId id="567" r:id="rId8"/>
    <p:sldId id="562" r:id="rId9"/>
    <p:sldId id="558" r:id="rId10"/>
    <p:sldId id="561" r:id="rId11"/>
    <p:sldId id="563" r:id="rId12"/>
    <p:sldId id="553" r:id="rId13"/>
    <p:sldId id="560" r:id="rId14"/>
    <p:sldId id="503" r:id="rId15"/>
  </p:sldIdLst>
  <p:sldSz cx="10693400" cy="7561263"/>
  <p:notesSz cx="7315200" cy="9601200"/>
  <p:defaultTextStyle>
    <a:defPPr>
      <a:defRPr lang="en-US"/>
    </a:defPPr>
    <a:lvl1pPr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90538" indent="-33338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81075" indent="-66675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71613" indent="-100013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62150" indent="-133350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9F1"/>
    <a:srgbClr val="A0CA9C"/>
    <a:srgbClr val="11D5DF"/>
    <a:srgbClr val="D18099"/>
    <a:srgbClr val="9D60A2"/>
    <a:srgbClr val="7FD6F7"/>
    <a:srgbClr val="96ACBF"/>
    <a:srgbClr val="8CA829"/>
    <a:srgbClr val="FFD200"/>
    <a:srgbClr val="FEE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6" autoAdjust="0"/>
    <p:restoredTop sz="81709" autoAdjust="0"/>
  </p:normalViewPr>
  <p:slideViewPr>
    <p:cSldViewPr snapToGrid="0">
      <p:cViewPr varScale="1">
        <p:scale>
          <a:sx n="86" d="100"/>
          <a:sy n="86" d="100"/>
        </p:scale>
        <p:origin x="-1788" y="-84"/>
      </p:cViewPr>
      <p:guideLst>
        <p:guide orient="horz" pos="4253"/>
        <p:guide orient="horz" pos="894"/>
        <p:guide orient="horz" pos="4083"/>
        <p:guide orient="horz" pos="578"/>
        <p:guide orient="horz" pos="249"/>
        <p:guide orient="horz" pos="2740"/>
        <p:guide orient="horz" pos="316"/>
        <p:guide orient="horz" pos="980"/>
        <p:guide pos="6441"/>
        <p:guide pos="2866"/>
        <p:guide pos="311"/>
        <p:guide pos="3368"/>
        <p:guide pos="31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060"/>
    </p:cViewPr>
  </p:sorterViewPr>
  <p:notesViewPr>
    <p:cSldViewPr snapToGrid="0">
      <p:cViewPr varScale="1">
        <p:scale>
          <a:sx n="79" d="100"/>
          <a:sy n="79" d="100"/>
        </p:scale>
        <p:origin x="-1932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Invalid Rules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rgbClr val="BEC0C2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Pt>
            <c:idx val="2"/>
            <c:bubble3D val="0"/>
            <c:spPr>
              <a:solidFill>
                <a:srgbClr val="8CA829"/>
              </a:solidFill>
            </c:spPr>
          </c:dPt>
          <c:dPt>
            <c:idx val="3"/>
            <c:bubble3D val="0"/>
            <c:spPr>
              <a:solidFill>
                <a:srgbClr val="F99D3E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One XBRL mapping error</c:v>
                </c:pt>
                <c:pt idx="1">
                  <c:v>Various content errors</c:v>
                </c:pt>
                <c:pt idx="2">
                  <c:v>Remaining rules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126</c:v>
                </c:pt>
                <c:pt idx="1">
                  <c:v>161</c:v>
                </c:pt>
                <c:pt idx="2">
                  <c:v>1424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ercent"/>
        <c:splitPos val="26"/>
        <c:secondPieSize val="75"/>
        <c:serLines/>
      </c:of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D774B-8B90-4F9D-9578-10760F9FA6C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4B905659-9968-4E14-A582-48DBBFCA4E95}">
      <dgm:prSet phldrT="[Text]"/>
      <dgm:spPr/>
      <dgm:t>
        <a:bodyPr/>
        <a:lstStyle/>
        <a:p>
          <a:r>
            <a:rPr lang="en-GB" dirty="0" smtClean="0"/>
            <a:t>Regulation</a:t>
          </a:r>
          <a:endParaRPr lang="en-GB" dirty="0"/>
        </a:p>
      </dgm:t>
    </dgm:pt>
    <dgm:pt modelId="{FCA9537A-CC55-4573-AE6D-92DE705C20F9}" type="parTrans" cxnId="{4672EF79-CB46-4810-A72F-FA5E05A25E4A}">
      <dgm:prSet/>
      <dgm:spPr/>
      <dgm:t>
        <a:bodyPr/>
        <a:lstStyle/>
        <a:p>
          <a:endParaRPr lang="en-GB"/>
        </a:p>
      </dgm:t>
    </dgm:pt>
    <dgm:pt modelId="{01AAE416-ECB1-4C78-B729-6CF0256259AC}" type="sibTrans" cxnId="{4672EF79-CB46-4810-A72F-FA5E05A25E4A}">
      <dgm:prSet/>
      <dgm:spPr/>
      <dgm:t>
        <a:bodyPr/>
        <a:lstStyle/>
        <a:p>
          <a:endParaRPr lang="en-GB"/>
        </a:p>
      </dgm:t>
    </dgm:pt>
    <dgm:pt modelId="{098005F7-183B-4F4E-8B2F-8FAEC07E30F6}">
      <dgm:prSet phldrT="[Text]"/>
      <dgm:spPr/>
      <dgm:t>
        <a:bodyPr/>
        <a:lstStyle/>
        <a:p>
          <a:r>
            <a:rPr lang="en-GB" dirty="0" smtClean="0"/>
            <a:t>ITS</a:t>
          </a:r>
          <a:endParaRPr lang="en-GB" dirty="0"/>
        </a:p>
      </dgm:t>
    </dgm:pt>
    <dgm:pt modelId="{11AF1DE4-DE19-4A28-BDFB-03A3725C7F95}" type="parTrans" cxnId="{374D1DB7-EF7D-48AA-AD97-E6C565AE634E}">
      <dgm:prSet/>
      <dgm:spPr/>
      <dgm:t>
        <a:bodyPr/>
        <a:lstStyle/>
        <a:p>
          <a:endParaRPr lang="en-GB"/>
        </a:p>
      </dgm:t>
    </dgm:pt>
    <dgm:pt modelId="{D8320AD2-1EEF-4E24-B41F-5486D8C00F7B}" type="sibTrans" cxnId="{374D1DB7-EF7D-48AA-AD97-E6C565AE634E}">
      <dgm:prSet/>
      <dgm:spPr/>
      <dgm:t>
        <a:bodyPr/>
        <a:lstStyle/>
        <a:p>
          <a:endParaRPr lang="en-GB"/>
        </a:p>
      </dgm:t>
    </dgm:pt>
    <dgm:pt modelId="{D63A862F-60F4-4C61-9B0B-6BD73602D539}">
      <dgm:prSet phldrT="[Text]"/>
      <dgm:spPr/>
      <dgm:t>
        <a:bodyPr/>
        <a:lstStyle/>
        <a:p>
          <a:r>
            <a:rPr lang="en-GB" dirty="0" smtClean="0"/>
            <a:t>DPM</a:t>
          </a:r>
          <a:endParaRPr lang="en-GB" dirty="0"/>
        </a:p>
      </dgm:t>
    </dgm:pt>
    <dgm:pt modelId="{E9587D75-D7C9-459F-8E68-9E28D8BC7624}" type="parTrans" cxnId="{6D14ADE2-3F2E-431A-9123-56A3750F2FF0}">
      <dgm:prSet/>
      <dgm:spPr/>
      <dgm:t>
        <a:bodyPr/>
        <a:lstStyle/>
        <a:p>
          <a:endParaRPr lang="en-GB"/>
        </a:p>
      </dgm:t>
    </dgm:pt>
    <dgm:pt modelId="{3CF8F3AA-2612-4592-A070-F819CD1D4625}" type="sibTrans" cxnId="{6D14ADE2-3F2E-431A-9123-56A3750F2FF0}">
      <dgm:prSet/>
      <dgm:spPr/>
      <dgm:t>
        <a:bodyPr/>
        <a:lstStyle/>
        <a:p>
          <a:endParaRPr lang="en-GB"/>
        </a:p>
      </dgm:t>
    </dgm:pt>
    <dgm:pt modelId="{7EE82CDC-D1BD-4D95-A595-48A1532DC808}">
      <dgm:prSet phldrT="[Text]"/>
      <dgm:spPr/>
      <dgm:t>
        <a:bodyPr/>
        <a:lstStyle/>
        <a:p>
          <a:r>
            <a:rPr lang="en-GB" dirty="0" smtClean="0"/>
            <a:t>XBRL Taxonomy</a:t>
          </a:r>
          <a:endParaRPr lang="en-GB" dirty="0"/>
        </a:p>
      </dgm:t>
    </dgm:pt>
    <dgm:pt modelId="{D57D7980-2C95-4AA3-B6F8-1B5F0E1AF9AF}" type="parTrans" cxnId="{2C2D8503-5213-4113-8C33-3CE475F192A4}">
      <dgm:prSet/>
      <dgm:spPr/>
      <dgm:t>
        <a:bodyPr/>
        <a:lstStyle/>
        <a:p>
          <a:endParaRPr lang="en-GB"/>
        </a:p>
      </dgm:t>
    </dgm:pt>
    <dgm:pt modelId="{9B48BFE4-6EF4-404C-BDE4-D91FC9B9588F}" type="sibTrans" cxnId="{2C2D8503-5213-4113-8C33-3CE475F192A4}">
      <dgm:prSet/>
      <dgm:spPr/>
      <dgm:t>
        <a:bodyPr/>
        <a:lstStyle/>
        <a:p>
          <a:endParaRPr lang="en-GB"/>
        </a:p>
      </dgm:t>
    </dgm:pt>
    <dgm:pt modelId="{19C2BB34-2A09-4825-9DEB-067629A1D8A3}">
      <dgm:prSet phldrT="[Text]"/>
      <dgm:spPr/>
      <dgm:t>
        <a:bodyPr/>
        <a:lstStyle/>
        <a:p>
          <a:r>
            <a:rPr lang="en-GB" dirty="0" smtClean="0"/>
            <a:t>Draft</a:t>
          </a:r>
          <a:endParaRPr lang="en-GB" dirty="0"/>
        </a:p>
      </dgm:t>
    </dgm:pt>
    <dgm:pt modelId="{DAEE3666-EEA8-42FB-A88F-9CFFCFF4B845}" type="parTrans" cxnId="{5543BFCD-D9B8-4CF3-9AE2-6904BF33ECE6}">
      <dgm:prSet/>
      <dgm:spPr/>
      <dgm:t>
        <a:bodyPr/>
        <a:lstStyle/>
        <a:p>
          <a:endParaRPr lang="en-GB"/>
        </a:p>
      </dgm:t>
    </dgm:pt>
    <dgm:pt modelId="{325DD329-F52F-4A3B-ADDA-84E8BD6BAC44}" type="sibTrans" cxnId="{5543BFCD-D9B8-4CF3-9AE2-6904BF33ECE6}">
      <dgm:prSet/>
      <dgm:spPr/>
      <dgm:t>
        <a:bodyPr/>
        <a:lstStyle/>
        <a:p>
          <a:endParaRPr lang="en-GB"/>
        </a:p>
      </dgm:t>
    </dgm:pt>
    <dgm:pt modelId="{B3D0BD85-8578-4472-BB63-CF9869D3B867}">
      <dgm:prSet phldrT="[Text]"/>
      <dgm:spPr/>
      <dgm:t>
        <a:bodyPr/>
        <a:lstStyle/>
        <a:p>
          <a:r>
            <a:rPr lang="en-GB" dirty="0" smtClean="0"/>
            <a:t>Consultation</a:t>
          </a:r>
          <a:endParaRPr lang="en-GB" dirty="0"/>
        </a:p>
      </dgm:t>
    </dgm:pt>
    <dgm:pt modelId="{756622EE-BCE6-4790-8E77-1A7B5D5E962E}" type="parTrans" cxnId="{37799B2B-4005-446D-BAE1-C579C580377C}">
      <dgm:prSet/>
      <dgm:spPr/>
      <dgm:t>
        <a:bodyPr/>
        <a:lstStyle/>
        <a:p>
          <a:endParaRPr lang="en-GB"/>
        </a:p>
      </dgm:t>
    </dgm:pt>
    <dgm:pt modelId="{1DC4CA17-C797-4513-9D16-B72D088BA18A}" type="sibTrans" cxnId="{37799B2B-4005-446D-BAE1-C579C580377C}">
      <dgm:prSet/>
      <dgm:spPr/>
      <dgm:t>
        <a:bodyPr/>
        <a:lstStyle/>
        <a:p>
          <a:endParaRPr lang="en-GB"/>
        </a:p>
      </dgm:t>
    </dgm:pt>
    <dgm:pt modelId="{E4209446-B831-44BB-90B4-B02FFBB4D2EB}">
      <dgm:prSet phldrT="[Text]"/>
      <dgm:spPr/>
      <dgm:t>
        <a:bodyPr/>
        <a:lstStyle/>
        <a:p>
          <a:r>
            <a:rPr lang="en-GB" dirty="0" smtClean="0"/>
            <a:t>Draft</a:t>
          </a:r>
          <a:endParaRPr lang="en-GB" dirty="0"/>
        </a:p>
      </dgm:t>
    </dgm:pt>
    <dgm:pt modelId="{1E8F4170-D7C8-433E-ACA2-4169ACDAF144}" type="parTrans" cxnId="{20905645-92F5-4939-A510-E776A0EE828E}">
      <dgm:prSet/>
      <dgm:spPr/>
      <dgm:t>
        <a:bodyPr/>
        <a:lstStyle/>
        <a:p>
          <a:endParaRPr lang="en-GB"/>
        </a:p>
      </dgm:t>
    </dgm:pt>
    <dgm:pt modelId="{5CAB1B2D-23A8-48C3-8C03-87EE2AD4EC00}" type="sibTrans" cxnId="{20905645-92F5-4939-A510-E776A0EE828E}">
      <dgm:prSet/>
      <dgm:spPr/>
      <dgm:t>
        <a:bodyPr/>
        <a:lstStyle/>
        <a:p>
          <a:endParaRPr lang="en-GB"/>
        </a:p>
      </dgm:t>
    </dgm:pt>
    <dgm:pt modelId="{DE1D0AD5-5E9F-4781-BD2E-228CEB7470E5}">
      <dgm:prSet phldrT="[Text]"/>
      <dgm:spPr/>
      <dgm:t>
        <a:bodyPr/>
        <a:lstStyle/>
        <a:p>
          <a:r>
            <a:rPr lang="en-GB" dirty="0" smtClean="0"/>
            <a:t>Consultation</a:t>
          </a:r>
          <a:endParaRPr lang="en-GB" dirty="0"/>
        </a:p>
      </dgm:t>
    </dgm:pt>
    <dgm:pt modelId="{079547BE-162A-46F6-8D09-245C26680029}" type="parTrans" cxnId="{D7BC83A7-7C1D-4C7B-9902-F8A8A1CD7A05}">
      <dgm:prSet/>
      <dgm:spPr/>
      <dgm:t>
        <a:bodyPr/>
        <a:lstStyle/>
        <a:p>
          <a:endParaRPr lang="en-GB"/>
        </a:p>
      </dgm:t>
    </dgm:pt>
    <dgm:pt modelId="{68856068-60B4-4753-B7B3-4CB7E5F517B3}" type="sibTrans" cxnId="{D7BC83A7-7C1D-4C7B-9902-F8A8A1CD7A05}">
      <dgm:prSet/>
      <dgm:spPr/>
      <dgm:t>
        <a:bodyPr/>
        <a:lstStyle/>
        <a:p>
          <a:endParaRPr lang="en-GB"/>
        </a:p>
      </dgm:t>
    </dgm:pt>
    <dgm:pt modelId="{4B0AF7D0-DD70-4FAB-A172-83809129B6C6}">
      <dgm:prSet phldrT="[Text]"/>
      <dgm:spPr/>
      <dgm:t>
        <a:bodyPr/>
        <a:lstStyle/>
        <a:p>
          <a:r>
            <a:rPr lang="en-GB" dirty="0" smtClean="0"/>
            <a:t>Final</a:t>
          </a:r>
          <a:endParaRPr lang="en-GB" dirty="0"/>
        </a:p>
      </dgm:t>
    </dgm:pt>
    <dgm:pt modelId="{7CB3C6FC-6935-497E-8B3E-ADEDAA1185F3}" type="parTrans" cxnId="{37D7B054-A139-4DD7-A791-9202BA8895E1}">
      <dgm:prSet/>
      <dgm:spPr/>
      <dgm:t>
        <a:bodyPr/>
        <a:lstStyle/>
        <a:p>
          <a:endParaRPr lang="en-GB"/>
        </a:p>
      </dgm:t>
    </dgm:pt>
    <dgm:pt modelId="{6C2FDC9D-40A0-4F5F-826B-DC85003E3716}" type="sibTrans" cxnId="{37D7B054-A139-4DD7-A791-9202BA8895E1}">
      <dgm:prSet/>
      <dgm:spPr/>
      <dgm:t>
        <a:bodyPr/>
        <a:lstStyle/>
        <a:p>
          <a:endParaRPr lang="en-GB"/>
        </a:p>
      </dgm:t>
    </dgm:pt>
    <dgm:pt modelId="{AA4A0076-16A8-4F18-91FF-B4230C0120F6}">
      <dgm:prSet phldrT="[Text]"/>
      <dgm:spPr/>
      <dgm:t>
        <a:bodyPr/>
        <a:lstStyle/>
        <a:p>
          <a:r>
            <a:rPr lang="en-GB" dirty="0" smtClean="0"/>
            <a:t>Final</a:t>
          </a:r>
          <a:endParaRPr lang="en-GB" dirty="0"/>
        </a:p>
      </dgm:t>
    </dgm:pt>
    <dgm:pt modelId="{191B2C36-7165-4F0A-B1B5-843A0789620B}" type="parTrans" cxnId="{10A77D16-3C99-48E6-9E67-737D0DF853BE}">
      <dgm:prSet/>
      <dgm:spPr/>
      <dgm:t>
        <a:bodyPr/>
        <a:lstStyle/>
        <a:p>
          <a:endParaRPr lang="en-GB"/>
        </a:p>
      </dgm:t>
    </dgm:pt>
    <dgm:pt modelId="{2481EAA6-59CA-4391-8B59-B7A578EAA9AA}" type="sibTrans" cxnId="{10A77D16-3C99-48E6-9E67-737D0DF853BE}">
      <dgm:prSet/>
      <dgm:spPr/>
      <dgm:t>
        <a:bodyPr/>
        <a:lstStyle/>
        <a:p>
          <a:endParaRPr lang="en-GB"/>
        </a:p>
      </dgm:t>
    </dgm:pt>
    <dgm:pt modelId="{5FB04D20-4BB7-4CA5-A709-3EDF4699FAB0}">
      <dgm:prSet phldrT="[Text]"/>
      <dgm:spPr/>
      <dgm:t>
        <a:bodyPr/>
        <a:lstStyle/>
        <a:p>
          <a:r>
            <a:rPr lang="en-GB" dirty="0" smtClean="0"/>
            <a:t>Patches</a:t>
          </a:r>
          <a:endParaRPr lang="en-GB" dirty="0"/>
        </a:p>
      </dgm:t>
    </dgm:pt>
    <dgm:pt modelId="{9A4778B4-C8A5-4B5D-92F5-CDAF18A5337D}" type="parTrans" cxnId="{DE475902-CB8D-4CEA-A88D-D801D119BE2F}">
      <dgm:prSet/>
      <dgm:spPr/>
      <dgm:t>
        <a:bodyPr/>
        <a:lstStyle/>
        <a:p>
          <a:endParaRPr lang="en-GB"/>
        </a:p>
      </dgm:t>
    </dgm:pt>
    <dgm:pt modelId="{6840A0B5-AF86-4030-8AAC-92C0677DD520}" type="sibTrans" cxnId="{DE475902-CB8D-4CEA-A88D-D801D119BE2F}">
      <dgm:prSet/>
      <dgm:spPr/>
      <dgm:t>
        <a:bodyPr/>
        <a:lstStyle/>
        <a:p>
          <a:endParaRPr lang="en-GB"/>
        </a:p>
      </dgm:t>
    </dgm:pt>
    <dgm:pt modelId="{C30E2A6B-A8DB-428B-9C90-3DAA62776F84}">
      <dgm:prSet phldrT="[Text]"/>
      <dgm:spPr/>
      <dgm:t>
        <a:bodyPr/>
        <a:lstStyle/>
        <a:p>
          <a:r>
            <a:rPr lang="en-GB" dirty="0" smtClean="0"/>
            <a:t>Implementation + Reporting</a:t>
          </a:r>
          <a:endParaRPr lang="en-GB" dirty="0"/>
        </a:p>
      </dgm:t>
    </dgm:pt>
    <dgm:pt modelId="{8EA4C502-65E5-457C-B99A-1C4D215A7A5F}" type="parTrans" cxnId="{7B3861B5-861D-46E3-9406-EAE58BB8DC35}">
      <dgm:prSet/>
      <dgm:spPr/>
      <dgm:t>
        <a:bodyPr/>
        <a:lstStyle/>
        <a:p>
          <a:endParaRPr lang="en-GB"/>
        </a:p>
      </dgm:t>
    </dgm:pt>
    <dgm:pt modelId="{6A52B4EF-3054-49D8-B08E-B27B28757024}" type="sibTrans" cxnId="{7B3861B5-861D-46E3-9406-EAE58BB8DC35}">
      <dgm:prSet/>
      <dgm:spPr/>
      <dgm:t>
        <a:bodyPr/>
        <a:lstStyle/>
        <a:p>
          <a:endParaRPr lang="en-GB"/>
        </a:p>
      </dgm:t>
    </dgm:pt>
    <dgm:pt modelId="{F74F7B08-08E7-4EB3-B08F-7D53C253B704}" type="pres">
      <dgm:prSet presAssocID="{8BFD774B-8B90-4F9D-9578-10760F9FA6CE}" presName="rootnode" presStyleCnt="0">
        <dgm:presLayoutVars>
          <dgm:chMax/>
          <dgm:chPref/>
          <dgm:dir/>
          <dgm:animLvl val="lvl"/>
        </dgm:presLayoutVars>
      </dgm:prSet>
      <dgm:spPr/>
    </dgm:pt>
    <dgm:pt modelId="{3C27F1C8-F4CE-465C-8145-90E28D6419AE}" type="pres">
      <dgm:prSet presAssocID="{4B905659-9968-4E14-A582-48DBBFCA4E95}" presName="composite" presStyleCnt="0"/>
      <dgm:spPr/>
    </dgm:pt>
    <dgm:pt modelId="{CC59D08F-014C-44BC-82D8-BED4F0F0C2C3}" type="pres">
      <dgm:prSet presAssocID="{4B905659-9968-4E14-A582-48DBBFCA4E95}" presName="bentUpArrow1" presStyleLbl="alignImgPlace1" presStyleIdx="0" presStyleCnt="4"/>
      <dgm:spPr/>
    </dgm:pt>
    <dgm:pt modelId="{CA98E41F-3A01-4527-BB36-AFA2A89D1011}" type="pres">
      <dgm:prSet presAssocID="{4B905659-9968-4E14-A582-48DBBFCA4E95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3B9409-BEE7-45F7-AF92-94DF20B5E7FC}" type="pres">
      <dgm:prSet presAssocID="{4B905659-9968-4E14-A582-48DBBFCA4E95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C5301D9C-458E-41EC-9D29-125D7A877EAD}" type="pres">
      <dgm:prSet presAssocID="{01AAE416-ECB1-4C78-B729-6CF0256259AC}" presName="sibTrans" presStyleCnt="0"/>
      <dgm:spPr/>
    </dgm:pt>
    <dgm:pt modelId="{B7B8A34D-3EFE-4EA8-9FF7-7E20EE493C44}" type="pres">
      <dgm:prSet presAssocID="{098005F7-183B-4F4E-8B2F-8FAEC07E30F6}" presName="composite" presStyleCnt="0"/>
      <dgm:spPr/>
    </dgm:pt>
    <dgm:pt modelId="{761174DF-9789-451F-BBED-CFEDFFDAB022}" type="pres">
      <dgm:prSet presAssocID="{098005F7-183B-4F4E-8B2F-8FAEC07E30F6}" presName="bentUpArrow1" presStyleLbl="alignImgPlace1" presStyleIdx="1" presStyleCnt="4"/>
      <dgm:spPr/>
    </dgm:pt>
    <dgm:pt modelId="{4AEAA6A7-0E46-4186-8212-F4F7184E4E77}" type="pres">
      <dgm:prSet presAssocID="{098005F7-183B-4F4E-8B2F-8FAEC07E30F6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98B1A5-1BB6-4427-9497-17C015F16730}" type="pres">
      <dgm:prSet presAssocID="{098005F7-183B-4F4E-8B2F-8FAEC07E30F6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E2AA3D7B-4310-4DE5-BE57-17E6F36E353C}" type="pres">
      <dgm:prSet presAssocID="{D8320AD2-1EEF-4E24-B41F-5486D8C00F7B}" presName="sibTrans" presStyleCnt="0"/>
      <dgm:spPr/>
    </dgm:pt>
    <dgm:pt modelId="{81035289-7ED0-485A-96E6-EE174C5F0A47}" type="pres">
      <dgm:prSet presAssocID="{D63A862F-60F4-4C61-9B0B-6BD73602D539}" presName="composite" presStyleCnt="0"/>
      <dgm:spPr/>
    </dgm:pt>
    <dgm:pt modelId="{39B919F0-8889-48CC-83CB-5D85D86A2141}" type="pres">
      <dgm:prSet presAssocID="{D63A862F-60F4-4C61-9B0B-6BD73602D539}" presName="bentUpArrow1" presStyleLbl="alignImgPlace1" presStyleIdx="2" presStyleCnt="4"/>
      <dgm:spPr/>
    </dgm:pt>
    <dgm:pt modelId="{EE3D3A82-2D01-45BB-9E0A-FAA8154FF6EE}" type="pres">
      <dgm:prSet presAssocID="{D63A862F-60F4-4C61-9B0B-6BD73602D539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8870F4-09EE-4E20-BA7C-AE15DD2B92DE}" type="pres">
      <dgm:prSet presAssocID="{D63A862F-60F4-4C61-9B0B-6BD73602D539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93708D-8E9F-4D2F-A55A-B1C76A212A46}" type="pres">
      <dgm:prSet presAssocID="{3CF8F3AA-2612-4592-A070-F819CD1D4625}" presName="sibTrans" presStyleCnt="0"/>
      <dgm:spPr/>
    </dgm:pt>
    <dgm:pt modelId="{F1531B11-4712-4DC2-8860-92C4905ED263}" type="pres">
      <dgm:prSet presAssocID="{7EE82CDC-D1BD-4D95-A595-48A1532DC808}" presName="composite" presStyleCnt="0"/>
      <dgm:spPr/>
    </dgm:pt>
    <dgm:pt modelId="{304A29D8-7187-4F66-B770-8B5B7D4944A2}" type="pres">
      <dgm:prSet presAssocID="{7EE82CDC-D1BD-4D95-A595-48A1532DC808}" presName="bentUpArrow1" presStyleLbl="alignImgPlace1" presStyleIdx="3" presStyleCnt="4"/>
      <dgm:spPr/>
    </dgm:pt>
    <dgm:pt modelId="{68DB03B5-3416-453F-91FE-D805C1FBADB0}" type="pres">
      <dgm:prSet presAssocID="{7EE82CDC-D1BD-4D95-A595-48A1532DC808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9E3F49-B679-4F9B-A277-13737EECC2E8}" type="pres">
      <dgm:prSet presAssocID="{7EE82CDC-D1BD-4D95-A595-48A1532DC808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32759B-0DFA-40F4-8B5E-670257EEC462}" type="pres">
      <dgm:prSet presAssocID="{9B48BFE4-6EF4-404C-BDE4-D91FC9B9588F}" presName="sibTrans" presStyleCnt="0"/>
      <dgm:spPr/>
    </dgm:pt>
    <dgm:pt modelId="{076DB2E7-1311-4FA6-8E0D-0D11036B9042}" type="pres">
      <dgm:prSet presAssocID="{C30E2A6B-A8DB-428B-9C90-3DAA62776F84}" presName="composite" presStyleCnt="0"/>
      <dgm:spPr/>
    </dgm:pt>
    <dgm:pt modelId="{418E12DF-EE2D-4390-82A5-652B545CD714}" type="pres">
      <dgm:prSet presAssocID="{C30E2A6B-A8DB-428B-9C90-3DAA62776F84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2261F76-DB84-4BAC-8DD2-FE35F7EC45AF}" type="presOf" srcId="{E4209446-B831-44BB-90B4-B02FFBB4D2EB}" destId="{A88870F4-09EE-4E20-BA7C-AE15DD2B92DE}" srcOrd="0" destOrd="0" presId="urn:microsoft.com/office/officeart/2005/8/layout/StepDownProcess"/>
    <dgm:cxn modelId="{7B3861B5-861D-46E3-9406-EAE58BB8DC35}" srcId="{8BFD774B-8B90-4F9D-9578-10760F9FA6CE}" destId="{C30E2A6B-A8DB-428B-9C90-3DAA62776F84}" srcOrd="4" destOrd="0" parTransId="{8EA4C502-65E5-457C-B99A-1C4D215A7A5F}" sibTransId="{6A52B4EF-3054-49D8-B08E-B27B28757024}"/>
    <dgm:cxn modelId="{10A77D16-3C99-48E6-9E67-737D0DF853BE}" srcId="{7EE82CDC-D1BD-4D95-A595-48A1532DC808}" destId="{AA4A0076-16A8-4F18-91FF-B4230C0120F6}" srcOrd="2" destOrd="0" parTransId="{191B2C36-7165-4F0A-B1B5-843A0789620B}" sibTransId="{2481EAA6-59CA-4391-8B59-B7A578EAA9AA}"/>
    <dgm:cxn modelId="{E3C11278-653C-4176-B4B3-1C8DE4790E77}" type="presOf" srcId="{8BFD774B-8B90-4F9D-9578-10760F9FA6CE}" destId="{F74F7B08-08E7-4EB3-B08F-7D53C253B704}" srcOrd="0" destOrd="0" presId="urn:microsoft.com/office/officeart/2005/8/layout/StepDownProcess"/>
    <dgm:cxn modelId="{C74FC4B8-729E-4C66-8BD9-9DAED75F2DBB}" type="presOf" srcId="{19C2BB34-2A09-4825-9DEB-067629A1D8A3}" destId="{6B9E3F49-B679-4F9B-A277-13737EECC2E8}" srcOrd="0" destOrd="0" presId="urn:microsoft.com/office/officeart/2005/8/layout/StepDownProcess"/>
    <dgm:cxn modelId="{D7BC83A7-7C1D-4C7B-9902-F8A8A1CD7A05}" srcId="{D63A862F-60F4-4C61-9B0B-6BD73602D539}" destId="{DE1D0AD5-5E9F-4781-BD2E-228CEB7470E5}" srcOrd="1" destOrd="0" parTransId="{079547BE-162A-46F6-8D09-245C26680029}" sibTransId="{68856068-60B4-4753-B7B3-4CB7E5F517B3}"/>
    <dgm:cxn modelId="{05CF8A85-3175-4481-88F9-6BA1D3B04C29}" type="presOf" srcId="{4B905659-9968-4E14-A582-48DBBFCA4E95}" destId="{CA98E41F-3A01-4527-BB36-AFA2A89D1011}" srcOrd="0" destOrd="0" presId="urn:microsoft.com/office/officeart/2005/8/layout/StepDownProcess"/>
    <dgm:cxn modelId="{DE475902-CB8D-4CEA-A88D-D801D119BE2F}" srcId="{7EE82CDC-D1BD-4D95-A595-48A1532DC808}" destId="{5FB04D20-4BB7-4CA5-A709-3EDF4699FAB0}" srcOrd="3" destOrd="0" parTransId="{9A4778B4-C8A5-4B5D-92F5-CDAF18A5337D}" sibTransId="{6840A0B5-AF86-4030-8AAC-92C0677DD520}"/>
    <dgm:cxn modelId="{20905645-92F5-4939-A510-E776A0EE828E}" srcId="{D63A862F-60F4-4C61-9B0B-6BD73602D539}" destId="{E4209446-B831-44BB-90B4-B02FFBB4D2EB}" srcOrd="0" destOrd="0" parTransId="{1E8F4170-D7C8-433E-ACA2-4169ACDAF144}" sibTransId="{5CAB1B2D-23A8-48C3-8C03-87EE2AD4EC00}"/>
    <dgm:cxn modelId="{659A2F82-AB23-4F8F-A570-10F55B04A325}" type="presOf" srcId="{AA4A0076-16A8-4F18-91FF-B4230C0120F6}" destId="{6B9E3F49-B679-4F9B-A277-13737EECC2E8}" srcOrd="0" destOrd="2" presId="urn:microsoft.com/office/officeart/2005/8/layout/StepDownProcess"/>
    <dgm:cxn modelId="{374D1DB7-EF7D-48AA-AD97-E6C565AE634E}" srcId="{8BFD774B-8B90-4F9D-9578-10760F9FA6CE}" destId="{098005F7-183B-4F4E-8B2F-8FAEC07E30F6}" srcOrd="1" destOrd="0" parTransId="{11AF1DE4-DE19-4A28-BDFB-03A3725C7F95}" sibTransId="{D8320AD2-1EEF-4E24-B41F-5486D8C00F7B}"/>
    <dgm:cxn modelId="{8316A1CD-BD34-4378-BDA2-9B8A45E75CBB}" type="presOf" srcId="{DE1D0AD5-5E9F-4781-BD2E-228CEB7470E5}" destId="{A88870F4-09EE-4E20-BA7C-AE15DD2B92DE}" srcOrd="0" destOrd="1" presId="urn:microsoft.com/office/officeart/2005/8/layout/StepDownProcess"/>
    <dgm:cxn modelId="{2C2D8503-5213-4113-8C33-3CE475F192A4}" srcId="{8BFD774B-8B90-4F9D-9578-10760F9FA6CE}" destId="{7EE82CDC-D1BD-4D95-A595-48A1532DC808}" srcOrd="3" destOrd="0" parTransId="{D57D7980-2C95-4AA3-B6F8-1B5F0E1AF9AF}" sibTransId="{9B48BFE4-6EF4-404C-BDE4-D91FC9B9588F}"/>
    <dgm:cxn modelId="{4672EF79-CB46-4810-A72F-FA5E05A25E4A}" srcId="{8BFD774B-8B90-4F9D-9578-10760F9FA6CE}" destId="{4B905659-9968-4E14-A582-48DBBFCA4E95}" srcOrd="0" destOrd="0" parTransId="{FCA9537A-CC55-4573-AE6D-92DE705C20F9}" sibTransId="{01AAE416-ECB1-4C78-B729-6CF0256259AC}"/>
    <dgm:cxn modelId="{37799B2B-4005-446D-BAE1-C579C580377C}" srcId="{7EE82CDC-D1BD-4D95-A595-48A1532DC808}" destId="{B3D0BD85-8578-4472-BB63-CF9869D3B867}" srcOrd="1" destOrd="0" parTransId="{756622EE-BCE6-4790-8E77-1A7B5D5E962E}" sibTransId="{1DC4CA17-C797-4513-9D16-B72D088BA18A}"/>
    <dgm:cxn modelId="{D44D4208-7A84-48B6-AD4A-900B1256DCEA}" type="presOf" srcId="{5FB04D20-4BB7-4CA5-A709-3EDF4699FAB0}" destId="{6B9E3F49-B679-4F9B-A277-13737EECC2E8}" srcOrd="0" destOrd="3" presId="urn:microsoft.com/office/officeart/2005/8/layout/StepDownProcess"/>
    <dgm:cxn modelId="{A7F92C45-FE4B-4913-91EF-1B61927D369C}" type="presOf" srcId="{4B0AF7D0-DD70-4FAB-A172-83809129B6C6}" destId="{A88870F4-09EE-4E20-BA7C-AE15DD2B92DE}" srcOrd="0" destOrd="2" presId="urn:microsoft.com/office/officeart/2005/8/layout/StepDownProcess"/>
    <dgm:cxn modelId="{E6048BEF-0B9F-4CAE-ABDE-A8268A6762EC}" type="presOf" srcId="{098005F7-183B-4F4E-8B2F-8FAEC07E30F6}" destId="{4AEAA6A7-0E46-4186-8212-F4F7184E4E77}" srcOrd="0" destOrd="0" presId="urn:microsoft.com/office/officeart/2005/8/layout/StepDownProcess"/>
    <dgm:cxn modelId="{77F60048-6464-4456-AAFA-6AA319028DBA}" type="presOf" srcId="{D63A862F-60F4-4C61-9B0B-6BD73602D539}" destId="{EE3D3A82-2D01-45BB-9E0A-FAA8154FF6EE}" srcOrd="0" destOrd="0" presId="urn:microsoft.com/office/officeart/2005/8/layout/StepDownProcess"/>
    <dgm:cxn modelId="{56053C8A-D142-4177-BC43-2DDFD73E9B54}" type="presOf" srcId="{B3D0BD85-8578-4472-BB63-CF9869D3B867}" destId="{6B9E3F49-B679-4F9B-A277-13737EECC2E8}" srcOrd="0" destOrd="1" presId="urn:microsoft.com/office/officeart/2005/8/layout/StepDownProcess"/>
    <dgm:cxn modelId="{37D7B054-A139-4DD7-A791-9202BA8895E1}" srcId="{D63A862F-60F4-4C61-9B0B-6BD73602D539}" destId="{4B0AF7D0-DD70-4FAB-A172-83809129B6C6}" srcOrd="2" destOrd="0" parTransId="{7CB3C6FC-6935-497E-8B3E-ADEDAA1185F3}" sibTransId="{6C2FDC9D-40A0-4F5F-826B-DC85003E3716}"/>
    <dgm:cxn modelId="{5543BFCD-D9B8-4CF3-9AE2-6904BF33ECE6}" srcId="{7EE82CDC-D1BD-4D95-A595-48A1532DC808}" destId="{19C2BB34-2A09-4825-9DEB-067629A1D8A3}" srcOrd="0" destOrd="0" parTransId="{DAEE3666-EEA8-42FB-A88F-9CFFCFF4B845}" sibTransId="{325DD329-F52F-4A3B-ADDA-84E8BD6BAC44}"/>
    <dgm:cxn modelId="{0C71A251-F946-4B7B-9D56-D76E00AE3F9E}" type="presOf" srcId="{C30E2A6B-A8DB-428B-9C90-3DAA62776F84}" destId="{418E12DF-EE2D-4390-82A5-652B545CD714}" srcOrd="0" destOrd="0" presId="urn:microsoft.com/office/officeart/2005/8/layout/StepDownProcess"/>
    <dgm:cxn modelId="{6D14ADE2-3F2E-431A-9123-56A3750F2FF0}" srcId="{8BFD774B-8B90-4F9D-9578-10760F9FA6CE}" destId="{D63A862F-60F4-4C61-9B0B-6BD73602D539}" srcOrd="2" destOrd="0" parTransId="{E9587D75-D7C9-459F-8E68-9E28D8BC7624}" sibTransId="{3CF8F3AA-2612-4592-A070-F819CD1D4625}"/>
    <dgm:cxn modelId="{EDC6A61C-675A-4769-83E0-3D181DC6D1F2}" type="presOf" srcId="{7EE82CDC-D1BD-4D95-A595-48A1532DC808}" destId="{68DB03B5-3416-453F-91FE-D805C1FBADB0}" srcOrd="0" destOrd="0" presId="urn:microsoft.com/office/officeart/2005/8/layout/StepDownProcess"/>
    <dgm:cxn modelId="{FCF3CA56-AE4C-4759-864E-E9E8C3B4E9DE}" type="presParOf" srcId="{F74F7B08-08E7-4EB3-B08F-7D53C253B704}" destId="{3C27F1C8-F4CE-465C-8145-90E28D6419AE}" srcOrd="0" destOrd="0" presId="urn:microsoft.com/office/officeart/2005/8/layout/StepDownProcess"/>
    <dgm:cxn modelId="{EB5B9C5B-B18B-48B3-BC7D-3FCEC05D5032}" type="presParOf" srcId="{3C27F1C8-F4CE-465C-8145-90E28D6419AE}" destId="{CC59D08F-014C-44BC-82D8-BED4F0F0C2C3}" srcOrd="0" destOrd="0" presId="urn:microsoft.com/office/officeart/2005/8/layout/StepDownProcess"/>
    <dgm:cxn modelId="{4BC24BE8-FB23-480C-ADB3-6CC0331723AD}" type="presParOf" srcId="{3C27F1C8-F4CE-465C-8145-90E28D6419AE}" destId="{CA98E41F-3A01-4527-BB36-AFA2A89D1011}" srcOrd="1" destOrd="0" presId="urn:microsoft.com/office/officeart/2005/8/layout/StepDownProcess"/>
    <dgm:cxn modelId="{D6293114-6AD5-40DA-A239-A612B5903CA1}" type="presParOf" srcId="{3C27F1C8-F4CE-465C-8145-90E28D6419AE}" destId="{633B9409-BEE7-45F7-AF92-94DF20B5E7FC}" srcOrd="2" destOrd="0" presId="urn:microsoft.com/office/officeart/2005/8/layout/StepDownProcess"/>
    <dgm:cxn modelId="{440AAF56-F1C5-4315-8715-D8195E315613}" type="presParOf" srcId="{F74F7B08-08E7-4EB3-B08F-7D53C253B704}" destId="{C5301D9C-458E-41EC-9D29-125D7A877EAD}" srcOrd="1" destOrd="0" presId="urn:microsoft.com/office/officeart/2005/8/layout/StepDownProcess"/>
    <dgm:cxn modelId="{1E87C578-1BD1-42DB-BC40-FEFDE6D52250}" type="presParOf" srcId="{F74F7B08-08E7-4EB3-B08F-7D53C253B704}" destId="{B7B8A34D-3EFE-4EA8-9FF7-7E20EE493C44}" srcOrd="2" destOrd="0" presId="urn:microsoft.com/office/officeart/2005/8/layout/StepDownProcess"/>
    <dgm:cxn modelId="{EA8E4793-FDAD-4448-AA12-CD21B0606443}" type="presParOf" srcId="{B7B8A34D-3EFE-4EA8-9FF7-7E20EE493C44}" destId="{761174DF-9789-451F-BBED-CFEDFFDAB022}" srcOrd="0" destOrd="0" presId="urn:microsoft.com/office/officeart/2005/8/layout/StepDownProcess"/>
    <dgm:cxn modelId="{18B7DF5B-BB96-4F92-A694-389EF068C762}" type="presParOf" srcId="{B7B8A34D-3EFE-4EA8-9FF7-7E20EE493C44}" destId="{4AEAA6A7-0E46-4186-8212-F4F7184E4E77}" srcOrd="1" destOrd="0" presId="urn:microsoft.com/office/officeart/2005/8/layout/StepDownProcess"/>
    <dgm:cxn modelId="{85D751EB-68D9-4B3D-8C94-02F6D501B3FC}" type="presParOf" srcId="{B7B8A34D-3EFE-4EA8-9FF7-7E20EE493C44}" destId="{A198B1A5-1BB6-4427-9497-17C015F16730}" srcOrd="2" destOrd="0" presId="urn:microsoft.com/office/officeart/2005/8/layout/StepDownProcess"/>
    <dgm:cxn modelId="{212A4A25-3A2B-4A7E-A263-46D813B3FE2B}" type="presParOf" srcId="{F74F7B08-08E7-4EB3-B08F-7D53C253B704}" destId="{E2AA3D7B-4310-4DE5-BE57-17E6F36E353C}" srcOrd="3" destOrd="0" presId="urn:microsoft.com/office/officeart/2005/8/layout/StepDownProcess"/>
    <dgm:cxn modelId="{0159D56B-EEB0-47B9-883C-438CE42B35E8}" type="presParOf" srcId="{F74F7B08-08E7-4EB3-B08F-7D53C253B704}" destId="{81035289-7ED0-485A-96E6-EE174C5F0A47}" srcOrd="4" destOrd="0" presId="urn:microsoft.com/office/officeart/2005/8/layout/StepDownProcess"/>
    <dgm:cxn modelId="{27B20016-D25B-4649-A6CC-FF2725EF6317}" type="presParOf" srcId="{81035289-7ED0-485A-96E6-EE174C5F0A47}" destId="{39B919F0-8889-48CC-83CB-5D85D86A2141}" srcOrd="0" destOrd="0" presId="urn:microsoft.com/office/officeart/2005/8/layout/StepDownProcess"/>
    <dgm:cxn modelId="{3C68D4FB-43F8-4456-A95A-4DFAE8B82551}" type="presParOf" srcId="{81035289-7ED0-485A-96E6-EE174C5F0A47}" destId="{EE3D3A82-2D01-45BB-9E0A-FAA8154FF6EE}" srcOrd="1" destOrd="0" presId="urn:microsoft.com/office/officeart/2005/8/layout/StepDownProcess"/>
    <dgm:cxn modelId="{5B51DFA1-2B31-4ECE-A662-546B120373FB}" type="presParOf" srcId="{81035289-7ED0-485A-96E6-EE174C5F0A47}" destId="{A88870F4-09EE-4E20-BA7C-AE15DD2B92DE}" srcOrd="2" destOrd="0" presId="urn:microsoft.com/office/officeart/2005/8/layout/StepDownProcess"/>
    <dgm:cxn modelId="{79FB7E07-8416-40DD-9B64-5E5100C3AC11}" type="presParOf" srcId="{F74F7B08-08E7-4EB3-B08F-7D53C253B704}" destId="{4D93708D-8E9F-4D2F-A55A-B1C76A212A46}" srcOrd="5" destOrd="0" presId="urn:microsoft.com/office/officeart/2005/8/layout/StepDownProcess"/>
    <dgm:cxn modelId="{6D298D98-D68E-4F5B-8613-5383F877D3A8}" type="presParOf" srcId="{F74F7B08-08E7-4EB3-B08F-7D53C253B704}" destId="{F1531B11-4712-4DC2-8860-92C4905ED263}" srcOrd="6" destOrd="0" presId="urn:microsoft.com/office/officeart/2005/8/layout/StepDownProcess"/>
    <dgm:cxn modelId="{A4A19181-F367-4F8A-8A7F-1778F875C9C9}" type="presParOf" srcId="{F1531B11-4712-4DC2-8860-92C4905ED263}" destId="{304A29D8-7187-4F66-B770-8B5B7D4944A2}" srcOrd="0" destOrd="0" presId="urn:microsoft.com/office/officeart/2005/8/layout/StepDownProcess"/>
    <dgm:cxn modelId="{C686061F-60EC-4ED6-AA65-21523A304A26}" type="presParOf" srcId="{F1531B11-4712-4DC2-8860-92C4905ED263}" destId="{68DB03B5-3416-453F-91FE-D805C1FBADB0}" srcOrd="1" destOrd="0" presId="urn:microsoft.com/office/officeart/2005/8/layout/StepDownProcess"/>
    <dgm:cxn modelId="{13AD8C20-5526-4756-BFF8-AF2B15F80C69}" type="presParOf" srcId="{F1531B11-4712-4DC2-8860-92C4905ED263}" destId="{6B9E3F49-B679-4F9B-A277-13737EECC2E8}" srcOrd="2" destOrd="0" presId="urn:microsoft.com/office/officeart/2005/8/layout/StepDownProcess"/>
    <dgm:cxn modelId="{4AE5D809-62F8-4C73-830F-8E3C511FEA5E}" type="presParOf" srcId="{F74F7B08-08E7-4EB3-B08F-7D53C253B704}" destId="{5132759B-0DFA-40F4-8B5E-670257EEC462}" srcOrd="7" destOrd="0" presId="urn:microsoft.com/office/officeart/2005/8/layout/StepDownProcess"/>
    <dgm:cxn modelId="{42E677CC-5ECD-44A4-91D7-55988193A3C8}" type="presParOf" srcId="{F74F7B08-08E7-4EB3-B08F-7D53C253B704}" destId="{076DB2E7-1311-4FA6-8E0D-0D11036B9042}" srcOrd="8" destOrd="0" presId="urn:microsoft.com/office/officeart/2005/8/layout/StepDownProcess"/>
    <dgm:cxn modelId="{BCFE55A7-7E13-4D36-897A-FC2F5FA21591}" type="presParOf" srcId="{076DB2E7-1311-4FA6-8E0D-0D11036B9042}" destId="{418E12DF-EE2D-4390-82A5-652B545CD71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9D08F-014C-44BC-82D8-BED4F0F0C2C3}">
      <dsp:nvSpPr>
        <dsp:cNvPr id="0" name=""/>
        <dsp:cNvSpPr/>
      </dsp:nvSpPr>
      <dsp:spPr>
        <a:xfrm rot="5400000">
          <a:off x="197593" y="957629"/>
          <a:ext cx="736831" cy="8388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8E41F-3A01-4527-BB36-AFA2A89D1011}">
      <dsp:nvSpPr>
        <dsp:cNvPr id="0" name=""/>
        <dsp:cNvSpPr/>
      </dsp:nvSpPr>
      <dsp:spPr>
        <a:xfrm>
          <a:off x="2378" y="140836"/>
          <a:ext cx="1240390" cy="8682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Regulation</a:t>
          </a:r>
          <a:endParaRPr lang="en-GB" sz="1200" kern="1200" dirty="0"/>
        </a:p>
      </dsp:txBody>
      <dsp:txXfrm>
        <a:off x="44769" y="183227"/>
        <a:ext cx="1155608" cy="783451"/>
      </dsp:txXfrm>
    </dsp:sp>
    <dsp:sp modelId="{633B9409-BEE7-45F7-AF92-94DF20B5E7FC}">
      <dsp:nvSpPr>
        <dsp:cNvPr id="0" name=""/>
        <dsp:cNvSpPr/>
      </dsp:nvSpPr>
      <dsp:spPr>
        <a:xfrm>
          <a:off x="1242768" y="223642"/>
          <a:ext cx="902142" cy="701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174DF-9789-451F-BBED-CFEDFFDAB022}">
      <dsp:nvSpPr>
        <dsp:cNvPr id="0" name=""/>
        <dsp:cNvSpPr/>
      </dsp:nvSpPr>
      <dsp:spPr>
        <a:xfrm rot="5400000">
          <a:off x="1226009" y="1932942"/>
          <a:ext cx="736831" cy="8388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AA6A7-0E46-4186-8212-F4F7184E4E77}">
      <dsp:nvSpPr>
        <dsp:cNvPr id="0" name=""/>
        <dsp:cNvSpPr/>
      </dsp:nvSpPr>
      <dsp:spPr>
        <a:xfrm>
          <a:off x="1030793" y="1116149"/>
          <a:ext cx="1240390" cy="8682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ITS</a:t>
          </a:r>
          <a:endParaRPr lang="en-GB" sz="1200" kern="1200" dirty="0"/>
        </a:p>
      </dsp:txBody>
      <dsp:txXfrm>
        <a:off x="1073184" y="1158540"/>
        <a:ext cx="1155608" cy="783451"/>
      </dsp:txXfrm>
    </dsp:sp>
    <dsp:sp modelId="{A198B1A5-1BB6-4427-9497-17C015F16730}">
      <dsp:nvSpPr>
        <dsp:cNvPr id="0" name=""/>
        <dsp:cNvSpPr/>
      </dsp:nvSpPr>
      <dsp:spPr>
        <a:xfrm>
          <a:off x="2271184" y="1198955"/>
          <a:ext cx="902142" cy="701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919F0-8889-48CC-83CB-5D85D86A2141}">
      <dsp:nvSpPr>
        <dsp:cNvPr id="0" name=""/>
        <dsp:cNvSpPr/>
      </dsp:nvSpPr>
      <dsp:spPr>
        <a:xfrm rot="5400000">
          <a:off x="2254425" y="2908254"/>
          <a:ext cx="736831" cy="8388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3D3A82-2D01-45BB-9E0A-FAA8154FF6EE}">
      <dsp:nvSpPr>
        <dsp:cNvPr id="0" name=""/>
        <dsp:cNvSpPr/>
      </dsp:nvSpPr>
      <dsp:spPr>
        <a:xfrm>
          <a:off x="2059209" y="2091461"/>
          <a:ext cx="1240390" cy="8682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DPM</a:t>
          </a:r>
          <a:endParaRPr lang="en-GB" sz="1200" kern="1200" dirty="0"/>
        </a:p>
      </dsp:txBody>
      <dsp:txXfrm>
        <a:off x="2101600" y="2133852"/>
        <a:ext cx="1155608" cy="783451"/>
      </dsp:txXfrm>
    </dsp:sp>
    <dsp:sp modelId="{A88870F4-09EE-4E20-BA7C-AE15DD2B92DE}">
      <dsp:nvSpPr>
        <dsp:cNvPr id="0" name=""/>
        <dsp:cNvSpPr/>
      </dsp:nvSpPr>
      <dsp:spPr>
        <a:xfrm>
          <a:off x="3299600" y="2174267"/>
          <a:ext cx="902142" cy="701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Draft</a:t>
          </a: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Consultation</a:t>
          </a: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Final</a:t>
          </a:r>
          <a:endParaRPr lang="en-GB" sz="900" kern="1200" dirty="0"/>
        </a:p>
      </dsp:txBody>
      <dsp:txXfrm>
        <a:off x="3299600" y="2174267"/>
        <a:ext cx="902142" cy="701744"/>
      </dsp:txXfrm>
    </dsp:sp>
    <dsp:sp modelId="{304A29D8-7187-4F66-B770-8B5B7D4944A2}">
      <dsp:nvSpPr>
        <dsp:cNvPr id="0" name=""/>
        <dsp:cNvSpPr/>
      </dsp:nvSpPr>
      <dsp:spPr>
        <a:xfrm rot="5400000">
          <a:off x="3282841" y="3883567"/>
          <a:ext cx="736831" cy="8388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B03B5-3416-453F-91FE-D805C1FBADB0}">
      <dsp:nvSpPr>
        <dsp:cNvPr id="0" name=""/>
        <dsp:cNvSpPr/>
      </dsp:nvSpPr>
      <dsp:spPr>
        <a:xfrm>
          <a:off x="3087625" y="3066774"/>
          <a:ext cx="1240390" cy="8682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XBRL Taxonomy</a:t>
          </a:r>
          <a:endParaRPr lang="en-GB" sz="1200" kern="1200" dirty="0"/>
        </a:p>
      </dsp:txBody>
      <dsp:txXfrm>
        <a:off x="3130016" y="3109165"/>
        <a:ext cx="1155608" cy="783451"/>
      </dsp:txXfrm>
    </dsp:sp>
    <dsp:sp modelId="{6B9E3F49-B679-4F9B-A277-13737EECC2E8}">
      <dsp:nvSpPr>
        <dsp:cNvPr id="0" name=""/>
        <dsp:cNvSpPr/>
      </dsp:nvSpPr>
      <dsp:spPr>
        <a:xfrm>
          <a:off x="4328016" y="3149580"/>
          <a:ext cx="902142" cy="701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Draft</a:t>
          </a: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Consultation</a:t>
          </a: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Final</a:t>
          </a: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Patches</a:t>
          </a:r>
          <a:endParaRPr lang="en-GB" sz="900" kern="1200" dirty="0"/>
        </a:p>
      </dsp:txBody>
      <dsp:txXfrm>
        <a:off x="4328016" y="3149580"/>
        <a:ext cx="902142" cy="701744"/>
      </dsp:txXfrm>
    </dsp:sp>
    <dsp:sp modelId="{418E12DF-EE2D-4390-82A5-652B545CD714}">
      <dsp:nvSpPr>
        <dsp:cNvPr id="0" name=""/>
        <dsp:cNvSpPr/>
      </dsp:nvSpPr>
      <dsp:spPr>
        <a:xfrm>
          <a:off x="4116041" y="4042086"/>
          <a:ext cx="1240390" cy="8682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Implementation + Reporting</a:t>
          </a:r>
          <a:endParaRPr lang="en-GB" sz="1200" kern="1200" dirty="0"/>
        </a:p>
      </dsp:txBody>
      <dsp:txXfrm>
        <a:off x="4158432" y="4084477"/>
        <a:ext cx="1155608" cy="783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68D40A-30FD-4653-840E-5408AF823A61}" type="datetimeFigureOut">
              <a:rPr lang="en-GB"/>
              <a:pPr>
                <a:defRPr/>
              </a:pPr>
              <a:t>08/05/2014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112968-0B69-4F48-A903-E086B0154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93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203A8D-BBE7-40A6-AFCE-954F303E5184}" type="datetimeFigureOut">
              <a:rPr lang="en-GB"/>
              <a:pPr>
                <a:defRPr/>
              </a:pPr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720725"/>
            <a:ext cx="50895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A6F65F-5C73-47D7-B6C9-26E51B291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3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597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713" y="7126288"/>
            <a:ext cx="2687637" cy="1285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defTabSz="981709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accent2"/>
                </a:solidFill>
                <a:latin typeface="+mn-lt"/>
                <a:cs typeface="+mn-cs"/>
              </a:rPr>
              <a:t>© EBA </a:t>
            </a:r>
            <a:r>
              <a:rPr lang="en-US" sz="1200" b="1" dirty="0">
                <a:solidFill>
                  <a:srgbClr val="F99D3E"/>
                </a:solidFill>
                <a:latin typeface="+mn-lt"/>
                <a:cs typeface="+mn-cs"/>
              </a:rPr>
              <a:t>|</a:t>
            </a:r>
            <a:r>
              <a:rPr lang="en-US" sz="1200" b="1" dirty="0">
                <a:solidFill>
                  <a:schemeClr val="accent2"/>
                </a:solidFill>
                <a:latin typeface="+mn-lt"/>
                <a:cs typeface="+mn-cs"/>
              </a:rPr>
              <a:t> European Banking Authority</a:t>
            </a:r>
          </a:p>
        </p:txBody>
      </p:sp>
      <p:pic>
        <p:nvPicPr>
          <p:cNvPr id="5" name="Picture 7" descr="Picture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2125" y="590550"/>
            <a:ext cx="365760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608" y="3270605"/>
            <a:ext cx="7723641" cy="838816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608" y="4285201"/>
            <a:ext cx="5581196" cy="115816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100"/>
              </a:lnSpc>
              <a:buNone/>
              <a:defRPr sz="1800" b="0" baseline="0">
                <a:solidFill>
                  <a:schemeClr val="accent2"/>
                </a:solidFill>
                <a:latin typeface="+mj-lt"/>
              </a:defRPr>
            </a:lvl1pPr>
            <a:lvl2pPr marL="49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3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6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8288" y="4184650"/>
            <a:ext cx="4862512" cy="25701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European Banking Authority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Floor 18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Tower 42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25 Old Broad Street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London EC2N 1HQ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United Kingdom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t +44 (0)20 7933 9900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f +44 (0)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20 7382 1771</a:t>
            </a:r>
            <a:endParaRPr lang="fr-FR" sz="18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info@eba.europa.eu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www.eba.europa.eu</a:t>
            </a:r>
          </a:p>
          <a:p>
            <a:pPr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88950" y="463550"/>
            <a:ext cx="9618663" cy="346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981709" fontAlgn="auto">
              <a:lnSpc>
                <a:spcPts val="2700"/>
              </a:lnSpc>
              <a:spcAft>
                <a:spcPts val="0"/>
              </a:spcAft>
              <a:defRPr/>
            </a:pPr>
            <a:r>
              <a:rPr lang="fr-FR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Contact information</a:t>
            </a:r>
            <a:endParaRPr lang="en-GB" sz="27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095558" y="1812810"/>
            <a:ext cx="5103812" cy="1138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973137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arro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4564062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3713" y="1419225"/>
            <a:ext cx="973137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473088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5356225" y="1419225"/>
            <a:ext cx="485810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(hori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5486400" y="1419225"/>
            <a:ext cx="4738688" cy="5062538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(v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13885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493713" y="2807746"/>
            <a:ext cx="7875587" cy="3674017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Picture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4163" y="6499225"/>
            <a:ext cx="99425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92125" y="492125"/>
            <a:ext cx="9623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6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93713" y="1416050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9831388" y="6924675"/>
            <a:ext cx="373062" cy="193675"/>
          </a:xfrm>
          <a:prstGeom prst="rect">
            <a:avLst/>
          </a:prstGeom>
        </p:spPr>
        <p:txBody>
          <a:bodyPr/>
          <a:lstStyle>
            <a:lvl1pPr algn="r">
              <a:lnSpc>
                <a:spcPts val="1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defTabSz="981709" fontAlgn="auto">
              <a:spcBef>
                <a:spcPts val="0"/>
              </a:spcBef>
              <a:spcAft>
                <a:spcPts val="0"/>
              </a:spcAft>
              <a:defRPr/>
            </a:pPr>
            <a:fld id="{354F994F-9FF3-4C77-A6D3-C98734D343D8}" type="slidenum">
              <a:rPr lang="en-GB" sz="1200" smtClean="0">
                <a:latin typeface="+mn-lt"/>
                <a:cs typeface="+mn-cs"/>
              </a:rPr>
              <a:pPr defTabSz="98170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1200" dirty="0">
              <a:latin typeface="+mn-lt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9831388" y="6924675"/>
            <a:ext cx="373062" cy="193675"/>
          </a:xfrm>
          <a:prstGeom prst="rect">
            <a:avLst/>
          </a:prstGeom>
        </p:spPr>
        <p:txBody>
          <a:bodyPr/>
          <a:lstStyle>
            <a:lvl1pPr algn="r">
              <a:lnSpc>
                <a:spcPts val="1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defTabSz="981709" fontAlgn="auto">
              <a:spcBef>
                <a:spcPts val="0"/>
              </a:spcBef>
              <a:spcAft>
                <a:spcPts val="0"/>
              </a:spcAft>
              <a:defRPr/>
            </a:pPr>
            <a:fld id="{2BE67727-3787-4B4A-8496-E1945548BA84}" type="slidenum">
              <a:rPr lang="en-GB" sz="1200" smtClean="0">
                <a:latin typeface="+mn-lt"/>
                <a:cs typeface="+mn-cs"/>
              </a:rPr>
              <a:pPr defTabSz="98170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12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hdr="0" ftr="0" dt="0"/>
  <p:txStyles>
    <p:titleStyle>
      <a:lvl1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2pPr>
      <a:lvl3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3pPr>
      <a:lvl4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4pPr>
      <a:lvl5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5pPr>
      <a:lvl6pPr marL="4572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6pPr>
      <a:lvl7pPr marL="9144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7pPr>
      <a:lvl8pPr marL="13716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8pPr>
      <a:lvl9pPr marL="18288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9pPr>
    </p:titleStyle>
    <p:bodyStyle>
      <a:lvl1pPr algn="l" defTabSz="981075" rtl="0" fontAlgn="base">
        <a:spcBef>
          <a:spcPct val="0"/>
        </a:spcBef>
        <a:spcAft>
          <a:spcPts val="400"/>
        </a:spcAft>
        <a:buFont typeface="Arial" charset="0"/>
        <a:defRPr lang="en-US" sz="2400" b="1" kern="1200" dirty="0">
          <a:solidFill>
            <a:schemeClr val="accent1"/>
          </a:solidFill>
          <a:latin typeface="+mn-lt"/>
          <a:ea typeface="+mn-ea"/>
          <a:cs typeface="+mn-cs"/>
        </a:defRPr>
      </a:lvl1pPr>
      <a:lvl2pPr marL="4763" indent="-4763" algn="l" defTabSz="981075" rtl="0" fontAlgn="base">
        <a:spcBef>
          <a:spcPct val="0"/>
        </a:spcBef>
        <a:spcAft>
          <a:spcPct val="0"/>
        </a:spcAft>
        <a:defRPr lang="en-US" sz="2400" kern="1200" dirty="0">
          <a:solidFill>
            <a:srgbClr val="605F62"/>
          </a:solidFill>
          <a:latin typeface="+mn-lt"/>
          <a:ea typeface="+mn-ea"/>
          <a:cs typeface="+mn-cs"/>
        </a:defRPr>
      </a:lvl2pPr>
      <a:lvl3pPr marL="182563" indent="-182563" algn="l" defTabSz="981075" rtl="0" fontAlgn="base">
        <a:spcBef>
          <a:spcPct val="20000"/>
        </a:spcBef>
        <a:spcAft>
          <a:spcPct val="0"/>
        </a:spcAft>
        <a:buClr>
          <a:srgbClr val="F99D3E"/>
        </a:buClr>
        <a:buFont typeface="Arial" charset="0"/>
        <a:buChar char="&gt;"/>
        <a:defRPr lang="en-US" sz="2400" kern="1200" dirty="0">
          <a:solidFill>
            <a:srgbClr val="605F62"/>
          </a:solidFill>
          <a:latin typeface="+mn-lt"/>
          <a:ea typeface="+mn-ea"/>
          <a:cs typeface="+mn-cs"/>
        </a:defRPr>
      </a:lvl3pPr>
      <a:lvl4pPr marL="355600" indent="-173038" algn="l" defTabSz="981075" rtl="0" fontAlgn="base">
        <a:spcBef>
          <a:spcPct val="0"/>
        </a:spcBef>
        <a:spcAft>
          <a:spcPct val="0"/>
        </a:spcAft>
        <a:buFont typeface="Arial" charset="0"/>
        <a:buChar char="–"/>
        <a:defRPr lang="en-US" sz="2200" kern="1200" dirty="0">
          <a:solidFill>
            <a:srgbClr val="605F62"/>
          </a:solidFill>
          <a:latin typeface="+mn-lt"/>
          <a:ea typeface="+mn-ea"/>
          <a:cs typeface="+mn-cs"/>
        </a:defRPr>
      </a:lvl4pPr>
      <a:lvl5pPr marL="538163" indent="-182563" algn="l" defTabSz="981075" rtl="0" fontAlgn="base">
        <a:spcBef>
          <a:spcPct val="0"/>
        </a:spcBef>
        <a:spcAft>
          <a:spcPct val="0"/>
        </a:spcAft>
        <a:buClr>
          <a:schemeClr val="accent2"/>
        </a:buClr>
        <a:buFont typeface="Arial" charset="0"/>
        <a:buChar char="∙"/>
        <a:defRPr lang="en-GB" sz="2000" kern="1200" dirty="0">
          <a:solidFill>
            <a:srgbClr val="605F62"/>
          </a:solidFill>
          <a:latin typeface="+mn-lt"/>
          <a:ea typeface="+mn-ea"/>
          <a:cs typeface="+mn-cs"/>
        </a:defRPr>
      </a:lvl5pPr>
      <a:lvl6pPr marL="2699700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90556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1411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65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855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709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564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41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4274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512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5983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683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03238" y="3270249"/>
            <a:ext cx="7724775" cy="1111745"/>
          </a:xfrm>
        </p:spPr>
        <p:txBody>
          <a:bodyPr/>
          <a:lstStyle/>
          <a:p>
            <a:r>
              <a:rPr lang="en-GB" dirty="0" smtClean="0"/>
              <a:t>New COREP &amp; FINREP - Experiences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8" y="4284663"/>
            <a:ext cx="5581650" cy="1454150"/>
          </a:xfrm>
        </p:spPr>
        <p:txBody>
          <a:bodyPr rtlCol="0">
            <a:noAutofit/>
          </a:bodyPr>
          <a:lstStyle/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endParaRPr dirty="0" smtClean="0"/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dirty="0" smtClean="0"/>
              <a:t>5 May 2014 </a:t>
            </a:r>
            <a:r>
              <a:rPr dirty="0" smtClean="0">
                <a:solidFill>
                  <a:srgbClr val="F99D3E"/>
                </a:solidFill>
              </a:rPr>
              <a:t>|</a:t>
            </a:r>
            <a:r>
              <a:rPr dirty="0" smtClean="0"/>
              <a:t> Rome</a:t>
            </a:r>
            <a:endParaRPr lang="en-GB" dirty="0" smtClean="0"/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endParaRPr dirty="0" smtClean="0"/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dirty="0" smtClean="0"/>
              <a:t>Owen Jones </a:t>
            </a:r>
            <a:r>
              <a:rPr lang="en-GB" dirty="0" smtClean="0">
                <a:solidFill>
                  <a:srgbClr val="F99D3E"/>
                </a:solidFill>
              </a:rPr>
              <a:t>|</a:t>
            </a:r>
            <a:r>
              <a:rPr dirty="0" smtClean="0"/>
              <a:t> CRR Taxonomy Project EBA</a:t>
            </a:r>
          </a:p>
        </p:txBody>
      </p:sp>
    </p:spTree>
    <p:extLst>
      <p:ext uri="{BB962C8B-B14F-4D97-AF65-F5344CB8AC3E}">
        <p14:creationId xmlns:p14="http://schemas.microsoft.com/office/powerpoint/2010/main" val="31872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1578959"/>
              </p:ext>
            </p:extLst>
          </p:nvPr>
        </p:nvGraphicFramePr>
        <p:xfrm>
          <a:off x="4912242" y="1414130"/>
          <a:ext cx="5358810" cy="5051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3714" y="3115340"/>
            <a:ext cx="5726334" cy="1403497"/>
          </a:xfrm>
        </p:spPr>
        <p:txBody>
          <a:bodyPr>
            <a:normAutofit fontScale="92500"/>
          </a:bodyPr>
          <a:lstStyle/>
          <a:p>
            <a:r>
              <a:rPr lang="en-GB" sz="2500" b="1" dirty="0" smtClean="0">
                <a:solidFill>
                  <a:schemeClr val="accent1"/>
                </a:solidFill>
              </a:rPr>
              <a:t>Experienced typical “</a:t>
            </a:r>
            <a:r>
              <a:rPr lang="en-GB" sz="2500" b="1" dirty="0">
                <a:solidFill>
                  <a:schemeClr val="accent1"/>
                </a:solidFill>
              </a:rPr>
              <a:t>waterfall” issues: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/>
              <a:t>Problems "set in stone" by the time they are </a:t>
            </a:r>
            <a:r>
              <a:rPr lang="en-GB" dirty="0" smtClean="0"/>
              <a:t>realised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89098" y="1390871"/>
            <a:ext cx="4572000" cy="147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algn="l" defTabSz="981075" rtl="0" fontAlgn="base">
              <a:spcBef>
                <a:spcPct val="0"/>
              </a:spcBef>
              <a:spcAft>
                <a:spcPts val="400"/>
              </a:spcAft>
              <a:buFont typeface="Arial" charset="0"/>
              <a:defRPr lang="en-US" sz="24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-4763" algn="l" defTabSz="981075" rtl="0" fontAlgn="base">
              <a:spcBef>
                <a:spcPct val="0"/>
              </a:spcBef>
              <a:spcAft>
                <a:spcPct val="0"/>
              </a:spcAft>
              <a:defRPr lang="en-US" sz="24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2pPr>
            <a:lvl3pPr marL="182563" indent="-182563" algn="l" defTabSz="981075" rtl="0" fontAlgn="base">
              <a:spcBef>
                <a:spcPct val="20000"/>
              </a:spcBef>
              <a:spcAft>
                <a:spcPct val="0"/>
              </a:spcAft>
              <a:buClr>
                <a:srgbClr val="F99D3E"/>
              </a:buClr>
              <a:buFont typeface="Arial" charset="0"/>
              <a:buChar char="&gt;"/>
              <a:defRPr lang="en-US" sz="24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3pPr>
            <a:lvl4pPr marL="355600" indent="-173038" algn="l" defTabSz="981075" rt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22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4pPr>
            <a:lvl5pPr marL="538163" indent="-182563" algn="l" defTabSz="981075" rt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∙"/>
              <a:defRPr lang="en-GB" sz="20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5pPr>
            <a:lvl6pPr marL="2699700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0556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1411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65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dirty="0" smtClean="0"/>
              <a:t>Fairly </a:t>
            </a:r>
            <a:r>
              <a:rPr lang="en-GB" sz="2500" dirty="0" smtClean="0"/>
              <a:t>linear</a:t>
            </a:r>
            <a:r>
              <a:rPr lang="en-GB" sz="2700" dirty="0" smtClean="0"/>
              <a:t>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ITS and templates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DPM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XBRL Taxonomy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Each stage consulted on and finalised before the next.</a:t>
            </a:r>
            <a:endParaRPr lang="en-GB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89098" y="4295553"/>
            <a:ext cx="6655981" cy="246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981075" rtl="0" fontAlgn="base">
              <a:spcBef>
                <a:spcPct val="0"/>
              </a:spcBef>
              <a:spcAft>
                <a:spcPts val="400"/>
              </a:spcAft>
              <a:buFont typeface="Arial" charset="0"/>
              <a:defRPr lang="en-US" sz="24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-4763" algn="l" defTabSz="981075" rtl="0" fontAlgn="base">
              <a:spcBef>
                <a:spcPct val="0"/>
              </a:spcBef>
              <a:spcAft>
                <a:spcPct val="0"/>
              </a:spcAft>
              <a:defRPr lang="en-US" sz="24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2pPr>
            <a:lvl3pPr marL="182563" indent="-182563" algn="l" defTabSz="981075" rtl="0" fontAlgn="base">
              <a:spcBef>
                <a:spcPct val="20000"/>
              </a:spcBef>
              <a:spcAft>
                <a:spcPct val="0"/>
              </a:spcAft>
              <a:buClr>
                <a:srgbClr val="F99D3E"/>
              </a:buClr>
              <a:buFont typeface="Arial" charset="0"/>
              <a:buChar char="&gt;"/>
              <a:defRPr lang="en-US" sz="24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3pPr>
            <a:lvl4pPr marL="355600" indent="-173038" algn="l" defTabSz="981075" rt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22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4pPr>
            <a:lvl5pPr marL="538163" indent="-182563" algn="l" defTabSz="981075" rt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∙"/>
              <a:defRPr lang="en-GB" sz="2000" kern="1200" dirty="0">
                <a:solidFill>
                  <a:srgbClr val="605F62"/>
                </a:solidFill>
                <a:latin typeface="+mn-lt"/>
                <a:ea typeface="+mn-ea"/>
                <a:cs typeface="+mn-cs"/>
              </a:defRPr>
            </a:lvl5pPr>
            <a:lvl6pPr marL="2699700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0556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1411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65" indent="-245427" algn="l" defTabSz="9817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Little chance to correct errors/improve impact of decisions of earlier stages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Slippage of early steps (e.g. regulation, ITS) cuts time for later ones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Consultations only pick up views of the main audience for each individual step (e.g. policy for ITS text/templates, technical for XBRL)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9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Improvements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Since size &amp; technical </a:t>
            </a:r>
            <a:r>
              <a:rPr lang="en-GB" dirty="0"/>
              <a:t>innovation </a:t>
            </a:r>
            <a:r>
              <a:rPr lang="en-GB" dirty="0" smtClean="0"/>
              <a:t>in future releases will </a:t>
            </a:r>
            <a:r>
              <a:rPr lang="en-GB" dirty="0"/>
              <a:t>be </a:t>
            </a:r>
            <a:r>
              <a:rPr lang="en-GB" dirty="0" smtClean="0"/>
              <a:t>less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Can aim </a:t>
            </a:r>
            <a:r>
              <a:rPr lang="en-GB" dirty="0"/>
              <a:t>to bring the </a:t>
            </a:r>
            <a:r>
              <a:rPr lang="en-GB" dirty="0" smtClean="0"/>
              <a:t>ITS, DPM and Taxonomy releases together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Maximise </a:t>
            </a:r>
            <a:r>
              <a:rPr lang="en-GB" dirty="0"/>
              <a:t>time for </a:t>
            </a:r>
            <a:r>
              <a:rPr lang="en-GB" dirty="0" smtClean="0"/>
              <a:t>adjustment/correction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Engage the complete audience at once</a:t>
            </a:r>
          </a:p>
          <a:p>
            <a:r>
              <a:rPr lang="en-GB" dirty="0"/>
              <a:t>	</a:t>
            </a:r>
          </a:p>
          <a:p>
            <a:r>
              <a:rPr lang="en-GB" dirty="0" smtClean="0"/>
              <a:t>Approach</a:t>
            </a:r>
            <a:endParaRPr lang="en-GB" dirty="0"/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Avoid specific consultations with (very) short windows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Keep </a:t>
            </a:r>
            <a:r>
              <a:rPr lang="en-GB" dirty="0"/>
              <a:t>an </a:t>
            </a:r>
            <a:r>
              <a:rPr lang="en-GB" dirty="0" smtClean="0"/>
              <a:t>“always open” </a:t>
            </a:r>
            <a:r>
              <a:rPr lang="en-GB" dirty="0"/>
              <a:t>channel for feedback </a:t>
            </a:r>
            <a:r>
              <a:rPr lang="en-GB" dirty="0" smtClean="0"/>
              <a:t>on DPM and XBRL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Incorporate later feedback in next version or patches.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638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Validation R</a:t>
            </a:r>
            <a:r>
              <a:rPr lang="en-GB" dirty="0" smtClean="0"/>
              <a:t>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93713" y="1312899"/>
            <a:ext cx="9731375" cy="506253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Including and publishing validation rules </a:t>
            </a:r>
            <a:r>
              <a:rPr lang="en-GB" smtClean="0"/>
              <a:t>was </a:t>
            </a:r>
            <a:r>
              <a:rPr lang="en-GB" smtClean="0"/>
              <a:t>ambitious</a:t>
            </a:r>
            <a:r>
              <a:rPr lang="en-GB" dirty="0" smtClean="0"/>
              <a:t>: </a:t>
            </a:r>
            <a:endParaRPr lang="en-GB" dirty="0" smtClean="0"/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Time pressure, lack of test data, systems, performance concerns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But necessary to trigger development in reporter/CA systems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EBA recently published a list of rules that should not be applied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Expect a patch update to the 2.0.1 taxonomy removing the disabled rules to be published shortly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55430808"/>
              </p:ext>
            </p:extLst>
          </p:nvPr>
        </p:nvGraphicFramePr>
        <p:xfrm>
          <a:off x="627319" y="2498653"/>
          <a:ext cx="9250327" cy="387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450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485791" y="1455436"/>
            <a:ext cx="9728791" cy="2531105"/>
          </a:xfrm>
          <a:prstGeom prst="rect">
            <a:avLst/>
          </a:prstGeom>
          <a:solidFill>
            <a:srgbClr val="FFFFFF"/>
          </a:solidFill>
          <a:ln w="1">
            <a:solidFill>
              <a:srgbClr val="44444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Near Future Complexity – Outline 2014/15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0874" y="4082902"/>
            <a:ext cx="10037135" cy="2398860"/>
          </a:xfrm>
        </p:spPr>
        <p:txBody>
          <a:bodyPr>
            <a:noAutofit/>
          </a:bodyPr>
          <a:lstStyle/>
          <a:p>
            <a:r>
              <a:rPr lang="en-GB" dirty="0" smtClean="0"/>
              <a:t>For the next 6 months</a:t>
            </a:r>
          </a:p>
          <a:p>
            <a:pPr marL="576263" lvl="1" indent="-571500">
              <a:buFont typeface="Arial" panose="020B0604020202020204" pitchFamily="34" charset="0"/>
              <a:buChar char="•"/>
            </a:pPr>
            <a:r>
              <a:rPr lang="en-GB" dirty="0" smtClean="0"/>
              <a:t>Increasing overlap of multiple phases of taxonomy development, patches, implementation and usage</a:t>
            </a:r>
          </a:p>
          <a:p>
            <a:pPr marL="576263" lvl="1" indent="-571500">
              <a:buFont typeface="Arial" panose="020B0604020202020204" pitchFamily="34" charset="0"/>
              <a:buChar char="•"/>
            </a:pPr>
            <a:r>
              <a:rPr lang="en-GB" dirty="0"/>
              <a:t>Rapid </a:t>
            </a:r>
            <a:r>
              <a:rPr lang="en-GB" dirty="0" smtClean="0"/>
              <a:t>change</a:t>
            </a:r>
          </a:p>
          <a:p>
            <a:pPr marL="576263" lvl="1" indent="-571500">
              <a:buFont typeface="Arial" panose="020B0604020202020204" pitchFamily="34" charset="0"/>
              <a:buChar char="•"/>
            </a:pPr>
            <a:r>
              <a:rPr lang="en-GB" dirty="0" smtClean="0"/>
              <a:t>Even shorter timescales</a:t>
            </a:r>
          </a:p>
          <a:p>
            <a:r>
              <a:rPr lang="en-GB" dirty="0" smtClean="0"/>
              <a:t>After that – gets better, settle into regular (semi)annual update cycle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68545" y="1455436"/>
            <a:ext cx="2132528" cy="25311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" name="Rectangle 33" descr="11 August"/>
          <p:cNvSpPr>
            <a:spLocks noChangeArrowheads="1"/>
          </p:cNvSpPr>
          <p:nvPr/>
        </p:nvSpPr>
        <p:spPr bwMode="auto">
          <a:xfrm>
            <a:off x="677619" y="1156625"/>
            <a:ext cx="766595" cy="2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575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August ‘13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32"/>
          <p:cNvSpPr>
            <a:spLocks noChangeArrowheads="1"/>
          </p:cNvSpPr>
          <p:nvPr/>
        </p:nvSpPr>
        <p:spPr bwMode="auto">
          <a:xfrm>
            <a:off x="666986" y="1209356"/>
            <a:ext cx="0" cy="246080"/>
          </a:xfrm>
          <a:custGeom>
            <a:avLst/>
            <a:gdLst>
              <a:gd name="T0" fmla="*/ 14 h 14"/>
              <a:gd name="T1" fmla="*/ 0 h 14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4">
                <a:moveTo>
                  <a:pt x="0" y="14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">
            <a:solidFill>
              <a:srgbClr val="44444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0" name="Rectangle 31" descr="21 December"/>
          <p:cNvSpPr>
            <a:spLocks noChangeArrowheads="1"/>
          </p:cNvSpPr>
          <p:nvPr/>
        </p:nvSpPr>
        <p:spPr bwMode="auto">
          <a:xfrm>
            <a:off x="2074734" y="1156625"/>
            <a:ext cx="989605" cy="2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575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December ‘13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30"/>
          <p:cNvSpPr>
            <a:spLocks noChangeArrowheads="1"/>
          </p:cNvSpPr>
          <p:nvPr/>
        </p:nvSpPr>
        <p:spPr bwMode="auto">
          <a:xfrm>
            <a:off x="2074734" y="1209356"/>
            <a:ext cx="0" cy="246080"/>
          </a:xfrm>
          <a:custGeom>
            <a:avLst/>
            <a:gdLst>
              <a:gd name="T0" fmla="*/ 14 h 14"/>
              <a:gd name="T1" fmla="*/ 0 h 14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4">
                <a:moveTo>
                  <a:pt x="0" y="14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">
            <a:solidFill>
              <a:srgbClr val="44444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2" name="Rectangle 29" descr="01 May"/>
          <p:cNvSpPr>
            <a:spLocks noChangeArrowheads="1"/>
          </p:cNvSpPr>
          <p:nvPr/>
        </p:nvSpPr>
        <p:spPr bwMode="auto">
          <a:xfrm>
            <a:off x="3468544" y="1156625"/>
            <a:ext cx="571462" cy="2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575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May ‘14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28"/>
          <p:cNvSpPr>
            <a:spLocks noChangeArrowheads="1"/>
          </p:cNvSpPr>
          <p:nvPr/>
        </p:nvSpPr>
        <p:spPr bwMode="auto">
          <a:xfrm>
            <a:off x="3468544" y="1209356"/>
            <a:ext cx="0" cy="246080"/>
          </a:xfrm>
          <a:custGeom>
            <a:avLst/>
            <a:gdLst>
              <a:gd name="T0" fmla="*/ 14 h 14"/>
              <a:gd name="T1" fmla="*/ 0 h 14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4">
                <a:moveTo>
                  <a:pt x="0" y="14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">
            <a:solidFill>
              <a:srgbClr val="44444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4" name="Rectangle 27" descr="11 September"/>
          <p:cNvSpPr>
            <a:spLocks noChangeArrowheads="1"/>
          </p:cNvSpPr>
          <p:nvPr/>
        </p:nvSpPr>
        <p:spPr bwMode="auto">
          <a:xfrm>
            <a:off x="4904167" y="1156625"/>
            <a:ext cx="1031419" cy="2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575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September ‘14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26"/>
          <p:cNvSpPr>
            <a:spLocks noChangeArrowheads="1"/>
          </p:cNvSpPr>
          <p:nvPr/>
        </p:nvSpPr>
        <p:spPr bwMode="auto">
          <a:xfrm>
            <a:off x="4904167" y="1209356"/>
            <a:ext cx="0" cy="246080"/>
          </a:xfrm>
          <a:custGeom>
            <a:avLst/>
            <a:gdLst>
              <a:gd name="T0" fmla="*/ 14 h 14"/>
              <a:gd name="T1" fmla="*/ 0 h 14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4">
                <a:moveTo>
                  <a:pt x="0" y="14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">
            <a:solidFill>
              <a:srgbClr val="44444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6" name="Rectangle 25" descr="21 January"/>
          <p:cNvSpPr>
            <a:spLocks noChangeArrowheads="1"/>
          </p:cNvSpPr>
          <p:nvPr/>
        </p:nvSpPr>
        <p:spPr bwMode="auto">
          <a:xfrm>
            <a:off x="6311915" y="1156625"/>
            <a:ext cx="794471" cy="2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575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January ‘15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24"/>
          <p:cNvSpPr>
            <a:spLocks noChangeArrowheads="1"/>
          </p:cNvSpPr>
          <p:nvPr/>
        </p:nvSpPr>
        <p:spPr bwMode="auto">
          <a:xfrm>
            <a:off x="6311915" y="1209356"/>
            <a:ext cx="0" cy="246080"/>
          </a:xfrm>
          <a:custGeom>
            <a:avLst/>
            <a:gdLst>
              <a:gd name="T0" fmla="*/ 14 h 14"/>
              <a:gd name="T1" fmla="*/ 0 h 14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4">
                <a:moveTo>
                  <a:pt x="0" y="14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">
            <a:solidFill>
              <a:srgbClr val="44444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8" name="Rectangle 23" descr="01 June"/>
          <p:cNvSpPr>
            <a:spLocks noChangeArrowheads="1"/>
          </p:cNvSpPr>
          <p:nvPr/>
        </p:nvSpPr>
        <p:spPr bwMode="auto">
          <a:xfrm>
            <a:off x="7716358" y="1156625"/>
            <a:ext cx="585400" cy="2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575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June ‘15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22"/>
          <p:cNvSpPr>
            <a:spLocks noChangeArrowheads="1"/>
          </p:cNvSpPr>
          <p:nvPr/>
        </p:nvSpPr>
        <p:spPr bwMode="auto">
          <a:xfrm>
            <a:off x="7705725" y="1209356"/>
            <a:ext cx="0" cy="246080"/>
          </a:xfrm>
          <a:custGeom>
            <a:avLst/>
            <a:gdLst>
              <a:gd name="T0" fmla="*/ 14 h 14"/>
              <a:gd name="T1" fmla="*/ 0 h 14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4">
                <a:moveTo>
                  <a:pt x="0" y="14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">
            <a:solidFill>
              <a:srgbClr val="44444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20" name="Rectangle 21" descr="11 October"/>
          <p:cNvSpPr>
            <a:spLocks noChangeArrowheads="1"/>
          </p:cNvSpPr>
          <p:nvPr/>
        </p:nvSpPr>
        <p:spPr bwMode="auto">
          <a:xfrm>
            <a:off x="9127411" y="1156625"/>
            <a:ext cx="836286" cy="2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575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October ‘15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127411" y="1209356"/>
            <a:ext cx="0" cy="246080"/>
          </a:xfrm>
          <a:custGeom>
            <a:avLst/>
            <a:gdLst>
              <a:gd name="T0" fmla="*/ 14 h 14"/>
              <a:gd name="T1" fmla="*/ 0 h 14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4">
                <a:moveTo>
                  <a:pt x="0" y="14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">
            <a:solidFill>
              <a:srgbClr val="44444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22" name="Rectangle 19" descr="XBRL Development&#10;Fri 26/07/13 - Mon 02/12/13"/>
          <p:cNvSpPr>
            <a:spLocks noChangeArrowheads="1"/>
          </p:cNvSpPr>
          <p:nvPr/>
        </p:nvSpPr>
        <p:spPr bwMode="auto">
          <a:xfrm>
            <a:off x="499729" y="2738566"/>
            <a:ext cx="1379872" cy="298811"/>
          </a:xfrm>
          <a:prstGeom prst="rect">
            <a:avLst/>
          </a:prstGeom>
          <a:solidFill>
            <a:srgbClr val="C5E0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XBRL Development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8" descr="Implementation&#10;Thu 19/09/13 - Mon 30/06/14"/>
          <p:cNvSpPr>
            <a:spLocks noChangeArrowheads="1"/>
          </p:cNvSpPr>
          <p:nvPr/>
        </p:nvSpPr>
        <p:spPr bwMode="auto">
          <a:xfrm>
            <a:off x="1099067" y="3054954"/>
            <a:ext cx="3024567" cy="298811"/>
          </a:xfrm>
          <a:prstGeom prst="rect">
            <a:avLst/>
          </a:prstGeom>
          <a:solidFill>
            <a:srgbClr val="C5E0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Implementation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7" descr="Refine+Patch&#10;Tue 03/12/13 - Mon 16/06/14"/>
          <p:cNvSpPr>
            <a:spLocks noChangeArrowheads="1"/>
          </p:cNvSpPr>
          <p:nvPr/>
        </p:nvSpPr>
        <p:spPr bwMode="auto">
          <a:xfrm>
            <a:off x="1893539" y="2738566"/>
            <a:ext cx="2090714" cy="298811"/>
          </a:xfrm>
          <a:prstGeom prst="rect">
            <a:avLst/>
          </a:prstGeom>
          <a:solidFill>
            <a:srgbClr val="C5E0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Refine+Patch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5" descr="Refine+Patch&#10;Fri 21/03/14 - Tue 28/10/14"/>
          <p:cNvSpPr>
            <a:spLocks noChangeArrowheads="1"/>
          </p:cNvSpPr>
          <p:nvPr/>
        </p:nvSpPr>
        <p:spPr bwMode="auto">
          <a:xfrm>
            <a:off x="3050401" y="2105789"/>
            <a:ext cx="2355538" cy="298811"/>
          </a:xfrm>
          <a:prstGeom prst="rect">
            <a:avLst/>
          </a:prstGeom>
          <a:solidFill>
            <a:srgbClr val="FEE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Refine+Patch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4" descr="Implementation&#10;Fri 21/03/14 - Mon 29/09/14"/>
          <p:cNvSpPr>
            <a:spLocks noChangeArrowheads="1"/>
          </p:cNvSpPr>
          <p:nvPr/>
        </p:nvSpPr>
        <p:spPr bwMode="auto">
          <a:xfrm>
            <a:off x="3050401" y="2422177"/>
            <a:ext cx="2048900" cy="298811"/>
          </a:xfrm>
          <a:prstGeom prst="rect">
            <a:avLst/>
          </a:prstGeom>
          <a:solidFill>
            <a:srgbClr val="FEE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Implementation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3" descr="L1 Submission&#10;Mon 31/03/14 - Tue 30/09/14"/>
          <p:cNvSpPr>
            <a:spLocks noChangeArrowheads="1"/>
          </p:cNvSpPr>
          <p:nvPr/>
        </p:nvSpPr>
        <p:spPr bwMode="auto">
          <a:xfrm>
            <a:off x="3161905" y="3371342"/>
            <a:ext cx="1951333" cy="298811"/>
          </a:xfrm>
          <a:prstGeom prst="rect">
            <a:avLst/>
          </a:prstGeom>
          <a:solidFill>
            <a:srgbClr val="C5E0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L1 Submission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2" descr="XBRL Dev&#10;Tue 06/05/14 - Mon 14/07/14"/>
          <p:cNvSpPr>
            <a:spLocks noChangeArrowheads="1"/>
          </p:cNvSpPr>
          <p:nvPr/>
        </p:nvSpPr>
        <p:spPr bwMode="auto">
          <a:xfrm>
            <a:off x="3538234" y="1789401"/>
            <a:ext cx="738719" cy="298811"/>
          </a:xfrm>
          <a:prstGeom prst="rect">
            <a:avLst/>
          </a:prstGeom>
          <a:solidFill>
            <a:srgbClr val="F7CB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XBRL Dev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1" descr="L2 Remittance&#10;Mon 30/06/14 - Tue 21/10/14"/>
          <p:cNvSpPr>
            <a:spLocks noChangeArrowheads="1"/>
          </p:cNvSpPr>
          <p:nvPr/>
        </p:nvSpPr>
        <p:spPr bwMode="auto">
          <a:xfrm>
            <a:off x="4137572" y="3687730"/>
            <a:ext cx="1198676" cy="298811"/>
          </a:xfrm>
          <a:prstGeom prst="rect">
            <a:avLst/>
          </a:prstGeom>
          <a:solidFill>
            <a:srgbClr val="C5E0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L2 Remittance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0" descr="Implementation&#10;Tue 15/07/14 - Tue 30/12/14"/>
          <p:cNvSpPr>
            <a:spLocks noChangeArrowheads="1"/>
          </p:cNvSpPr>
          <p:nvPr/>
        </p:nvSpPr>
        <p:spPr bwMode="auto">
          <a:xfrm>
            <a:off x="4290891" y="1789401"/>
            <a:ext cx="1798014" cy="298811"/>
          </a:xfrm>
          <a:prstGeom prst="rect">
            <a:avLst/>
          </a:prstGeom>
          <a:solidFill>
            <a:srgbClr val="F7CB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Implementation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9" descr="XBRL Dev&#10;Wed 16/07/14 - Tue 14/10/14"/>
          <p:cNvSpPr>
            <a:spLocks noChangeArrowheads="1"/>
          </p:cNvSpPr>
          <p:nvPr/>
        </p:nvSpPr>
        <p:spPr bwMode="auto">
          <a:xfrm>
            <a:off x="4304829" y="1473013"/>
            <a:ext cx="961729" cy="298811"/>
          </a:xfrm>
          <a:prstGeom prst="rect">
            <a:avLst/>
          </a:prstGeom>
          <a:solidFill>
            <a:srgbClr val="DFEB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XBRL Dev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8" descr="L1 Submission&#10;Tue 30/09/14 - Tue 30/12/14"/>
          <p:cNvSpPr>
            <a:spLocks noChangeArrowheads="1"/>
          </p:cNvSpPr>
          <p:nvPr/>
        </p:nvSpPr>
        <p:spPr bwMode="auto">
          <a:xfrm>
            <a:off x="5113239" y="2422177"/>
            <a:ext cx="975667" cy="298811"/>
          </a:xfrm>
          <a:prstGeom prst="rect">
            <a:avLst/>
          </a:prstGeom>
          <a:solidFill>
            <a:srgbClr val="FEE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L1 Submission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7" descr="Implementation&#10;Wed 15/10/14 - Mon 29/06/15"/>
          <p:cNvSpPr>
            <a:spLocks noChangeArrowheads="1"/>
          </p:cNvSpPr>
          <p:nvPr/>
        </p:nvSpPr>
        <p:spPr bwMode="auto">
          <a:xfrm>
            <a:off x="5280496" y="1473013"/>
            <a:ext cx="2745805" cy="298811"/>
          </a:xfrm>
          <a:prstGeom prst="rect">
            <a:avLst/>
          </a:prstGeom>
          <a:solidFill>
            <a:srgbClr val="DFEB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Implementation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6" descr="L2 Remit.&#10;Thu 20/11/14 - Thu 22/01/15"/>
          <p:cNvSpPr>
            <a:spLocks noChangeArrowheads="1"/>
          </p:cNvSpPr>
          <p:nvPr/>
        </p:nvSpPr>
        <p:spPr bwMode="auto">
          <a:xfrm>
            <a:off x="5656825" y="2738566"/>
            <a:ext cx="669029" cy="298811"/>
          </a:xfrm>
          <a:prstGeom prst="rect">
            <a:avLst/>
          </a:prstGeom>
          <a:solidFill>
            <a:srgbClr val="FEE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L2 Remit.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5" descr="L1 Submission&#10;Wed 31/12/14 - Tue 30/06/15"/>
          <p:cNvSpPr>
            <a:spLocks noChangeArrowheads="1"/>
          </p:cNvSpPr>
          <p:nvPr/>
        </p:nvSpPr>
        <p:spPr bwMode="auto">
          <a:xfrm>
            <a:off x="6102844" y="1789401"/>
            <a:ext cx="1923457" cy="298811"/>
          </a:xfrm>
          <a:prstGeom prst="rect">
            <a:avLst/>
          </a:prstGeom>
          <a:solidFill>
            <a:srgbClr val="F7CB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L1 Submission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4" descr="L2 Remittance&#10;Fri 20/02/15 - Mon 20/07/15"/>
          <p:cNvSpPr>
            <a:spLocks noChangeArrowheads="1"/>
          </p:cNvSpPr>
          <p:nvPr/>
        </p:nvSpPr>
        <p:spPr bwMode="auto">
          <a:xfrm>
            <a:off x="6646429" y="2105789"/>
            <a:ext cx="1602881" cy="298811"/>
          </a:xfrm>
          <a:prstGeom prst="rect">
            <a:avLst/>
          </a:prstGeom>
          <a:solidFill>
            <a:srgbClr val="F7CB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L2 Remittance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" descr="L1 Submission&#10;Tue 30/06/15 - Wed 30/12/15"/>
          <p:cNvSpPr>
            <a:spLocks noChangeArrowheads="1"/>
          </p:cNvSpPr>
          <p:nvPr/>
        </p:nvSpPr>
        <p:spPr bwMode="auto">
          <a:xfrm>
            <a:off x="8040239" y="1473013"/>
            <a:ext cx="1951333" cy="298811"/>
          </a:xfrm>
          <a:prstGeom prst="rect">
            <a:avLst/>
          </a:prstGeom>
          <a:solidFill>
            <a:srgbClr val="DFEB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L1 Submission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" descr="L2 Remittance&#10;Mon 20/07/15 - Wed 20/01/16"/>
          <p:cNvSpPr>
            <a:spLocks noChangeArrowheads="1"/>
          </p:cNvSpPr>
          <p:nvPr/>
        </p:nvSpPr>
        <p:spPr bwMode="auto">
          <a:xfrm>
            <a:off x="8249310" y="1789401"/>
            <a:ext cx="1965272" cy="298811"/>
          </a:xfrm>
          <a:prstGeom prst="rect">
            <a:avLst/>
          </a:prstGeom>
          <a:solidFill>
            <a:srgbClr val="DFEB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L2 Remittance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6" descr="XRBL Dev&#10;Mon 16/12/13 - Thu 20/03/14"/>
          <p:cNvSpPr>
            <a:spLocks noChangeArrowheads="1"/>
          </p:cNvSpPr>
          <p:nvPr/>
        </p:nvSpPr>
        <p:spPr bwMode="auto">
          <a:xfrm>
            <a:off x="2032920" y="2105789"/>
            <a:ext cx="1003543" cy="298811"/>
          </a:xfrm>
          <a:prstGeom prst="rect">
            <a:avLst/>
          </a:prstGeom>
          <a:solidFill>
            <a:srgbClr val="FEE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XRBL Dev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9" descr="XBRL Dev&#10;Wed 16/07/14 - Tue 14/10/14"/>
          <p:cNvSpPr>
            <a:spLocks noChangeArrowheads="1"/>
          </p:cNvSpPr>
          <p:nvPr/>
        </p:nvSpPr>
        <p:spPr bwMode="auto">
          <a:xfrm>
            <a:off x="666986" y="1476007"/>
            <a:ext cx="3623905" cy="298811"/>
          </a:xfrm>
          <a:prstGeom prst="rect">
            <a:avLst/>
          </a:prstGeom>
          <a:solidFill>
            <a:srgbClr val="DFEB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b="1" dirty="0" smtClean="0">
                <a:solidFill>
                  <a:srgbClr val="444444"/>
                </a:solidFill>
                <a:latin typeface="Segoe UI" pitchFamily="34" charset="0"/>
                <a:cs typeface="Segoe UI" pitchFamily="34" charset="0"/>
              </a:rPr>
              <a:t>ITS &amp; DPM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2" descr="XBRL Dev&#10;Tue 06/05/14 - Mon 14/07/14"/>
          <p:cNvSpPr>
            <a:spLocks noChangeArrowheads="1"/>
          </p:cNvSpPr>
          <p:nvPr/>
        </p:nvSpPr>
        <p:spPr bwMode="auto">
          <a:xfrm>
            <a:off x="499730" y="1792395"/>
            <a:ext cx="2968816" cy="295817"/>
          </a:xfrm>
          <a:prstGeom prst="rect">
            <a:avLst/>
          </a:prstGeom>
          <a:solidFill>
            <a:srgbClr val="F7CB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b="1" dirty="0" smtClean="0">
                <a:solidFill>
                  <a:srgbClr val="444444"/>
                </a:solidFill>
                <a:latin typeface="Segoe UI" pitchFamily="34" charset="0"/>
                <a:cs typeface="Segoe UI" pitchFamily="34" charset="0"/>
              </a:rPr>
              <a:t>ITS &amp; DPM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6" descr="XRBL Dev&#10;Mon 16/12/13 - Thu 20/03/14"/>
          <p:cNvSpPr>
            <a:spLocks noChangeArrowheads="1"/>
          </p:cNvSpPr>
          <p:nvPr/>
        </p:nvSpPr>
        <p:spPr bwMode="auto">
          <a:xfrm>
            <a:off x="499731" y="2105788"/>
            <a:ext cx="1484408" cy="298811"/>
          </a:xfrm>
          <a:prstGeom prst="rect">
            <a:avLst/>
          </a:prstGeom>
          <a:solidFill>
            <a:srgbClr val="FEE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9525" rIns="9525" bIns="95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b="1" dirty="0" smtClean="0">
                <a:solidFill>
                  <a:srgbClr val="444444"/>
                </a:solidFill>
                <a:latin typeface="Segoe UI" pitchFamily="34" charset="0"/>
                <a:cs typeface="Segoe UI" pitchFamily="34" charset="0"/>
              </a:rPr>
              <a:t>ITS &amp; DPM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83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95875" y="1812925"/>
            <a:ext cx="5103813" cy="1138238"/>
          </a:xfrm>
        </p:spPr>
        <p:txBody>
          <a:bodyPr/>
          <a:lstStyle/>
          <a:p>
            <a:r>
              <a:rPr lang="en-GB" dirty="0" smtClean="0"/>
              <a:t>Owen Jones</a:t>
            </a:r>
          </a:p>
          <a:p>
            <a:pPr lvl="1"/>
            <a:r>
              <a:rPr lang="en-GB" sz="2000" dirty="0" smtClean="0"/>
              <a:t>owen.jones@eba.europa.eu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556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COREP &amp; FINREP </a:t>
            </a:r>
            <a:r>
              <a:rPr lang="en-GB" dirty="0" smtClean="0"/>
              <a:t>– EBA Experiences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83080" y="1414130"/>
            <a:ext cx="9731375" cy="43658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chicken </a:t>
            </a:r>
            <a:r>
              <a:rPr lang="en-GB" dirty="0"/>
              <a:t>and </a:t>
            </a:r>
            <a:r>
              <a:rPr lang="en-GB" dirty="0" smtClean="0"/>
              <a:t>egg </a:t>
            </a:r>
            <a:r>
              <a:rPr lang="en-GB" dirty="0"/>
              <a:t>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“two level”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DPM / taxonomy </a:t>
            </a:r>
            <a:r>
              <a:rPr lang="en-GB" dirty="0"/>
              <a:t>s</a:t>
            </a:r>
            <a:r>
              <a:rPr lang="en-GB" dirty="0" smtClean="0"/>
              <a:t>plit &amp; the wider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Validation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near future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84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“Chicken and Egg”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The format and tools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working at the edge of the XBRL standard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using the “under development” Table </a:t>
            </a:r>
            <a:r>
              <a:rPr lang="en-GB" dirty="0" err="1" smtClean="0"/>
              <a:t>linkbase</a:t>
            </a:r>
            <a:endParaRPr lang="en-GB" dirty="0" smtClean="0"/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DPM approach and highly dimensional XBRL had had limited exposure.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How can </a:t>
            </a:r>
            <a:r>
              <a:rPr lang="en-GB" b="1" dirty="0"/>
              <a:t>you </a:t>
            </a:r>
            <a:r>
              <a:rPr lang="en-GB" b="1" dirty="0" smtClean="0"/>
              <a:t>define and impose </a:t>
            </a:r>
            <a:r>
              <a:rPr lang="en-GB" b="1" dirty="0"/>
              <a:t>a </a:t>
            </a:r>
            <a:r>
              <a:rPr lang="en-GB" b="1" dirty="0" smtClean="0"/>
              <a:t>Europe wide reporting format </a:t>
            </a:r>
            <a:r>
              <a:rPr lang="en-GB" b="1" dirty="0"/>
              <a:t>in the absence of </a:t>
            </a:r>
            <a:r>
              <a:rPr lang="en-GB" b="1" dirty="0" smtClean="0"/>
              <a:t>widespread software to build, test, check &amp; </a:t>
            </a:r>
            <a:r>
              <a:rPr lang="en-GB" b="1" u="sng" dirty="0" smtClean="0"/>
              <a:t>use</a:t>
            </a:r>
            <a:r>
              <a:rPr lang="en-GB" b="1" dirty="0" smtClean="0"/>
              <a:t> it ?</a:t>
            </a:r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How will the market build such software </a:t>
            </a:r>
            <a:r>
              <a:rPr lang="en-GB" b="1" dirty="0"/>
              <a:t>in the absence of </a:t>
            </a:r>
            <a:r>
              <a:rPr lang="en-GB" b="1" dirty="0" smtClean="0"/>
              <a:t>an agreed </a:t>
            </a:r>
            <a:r>
              <a:rPr lang="en-GB" b="1" dirty="0"/>
              <a:t>format?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Testing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Much larger data model than in most previous XBRL </a:t>
            </a:r>
            <a:r>
              <a:rPr lang="en-GB" dirty="0" smtClean="0"/>
              <a:t>projects, everything </a:t>
            </a:r>
            <a:r>
              <a:rPr lang="en-GB" dirty="0"/>
              <a:t>changing at once – the legislation, policy, business </a:t>
            </a:r>
            <a:r>
              <a:rPr lang="en-GB" dirty="0" smtClean="0"/>
              <a:t>model, data gathering </a:t>
            </a:r>
            <a:r>
              <a:rPr lang="en-GB" dirty="0"/>
              <a:t>and reporting chain</a:t>
            </a:r>
          </a:p>
          <a:p>
            <a:pPr marL="525463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Limited </a:t>
            </a:r>
            <a:r>
              <a:rPr lang="en-GB" dirty="0"/>
              <a:t>realistic test data – and unlikely to be any until real reporting </a:t>
            </a:r>
            <a:r>
              <a:rPr lang="en-GB" dirty="0" smtClean="0"/>
              <a:t>imminent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06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Market Based / Kevin Costner Solution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 anchor="ctr"/>
          <a:lstStyle/>
          <a:p>
            <a:endParaRPr lang="en-GB" dirty="0" smtClean="0"/>
          </a:p>
          <a:p>
            <a:endParaRPr lang="en-GB" sz="2800" dirty="0" smtClean="0"/>
          </a:p>
          <a:p>
            <a:r>
              <a:rPr lang="en-GB" sz="2800" dirty="0" smtClean="0"/>
              <a:t>          </a:t>
            </a:r>
            <a:r>
              <a:rPr lang="en-GB" sz="3600" dirty="0" smtClean="0"/>
              <a:t>“If </a:t>
            </a:r>
            <a:r>
              <a:rPr lang="en-GB" sz="3600" dirty="0"/>
              <a:t>you build it  … they will come</a:t>
            </a:r>
            <a:r>
              <a:rPr lang="en-GB" sz="3600" dirty="0" smtClean="0"/>
              <a:t>”</a:t>
            </a:r>
          </a:p>
          <a:p>
            <a:pPr lvl="1"/>
            <a:r>
              <a:rPr lang="en-GB" sz="2000" dirty="0" smtClean="0"/>
              <a:t>	                                                             Field of Dreams - 1989</a:t>
            </a:r>
          </a:p>
          <a:p>
            <a:endParaRPr lang="en-GB" dirty="0"/>
          </a:p>
          <a:p>
            <a:pPr>
              <a:lnSpc>
                <a:spcPct val="120000"/>
              </a:lnSpc>
            </a:pPr>
            <a:r>
              <a:rPr lang="en-GB" dirty="0" smtClean="0"/>
              <a:t>A wide variety of software vendors and consultancies have developed solutions – as have many reporting institutions.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A selection can be seen over these two days.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Developed the format whilst the standard was still being worked on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I</a:t>
            </a:r>
            <a:r>
              <a:rPr lang="en-GB" sz="2000" dirty="0" smtClean="0"/>
              <a:t>nevitably we have ended </a:t>
            </a:r>
            <a:r>
              <a:rPr lang="en-GB" sz="2000" dirty="0"/>
              <a:t>up </a:t>
            </a:r>
            <a:r>
              <a:rPr lang="en-GB" sz="2000" dirty="0" smtClean="0"/>
              <a:t>using a non-finalised version.</a:t>
            </a:r>
            <a:endParaRPr lang="en-GB" sz="2000" dirty="0"/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Expect </a:t>
            </a:r>
            <a:r>
              <a:rPr lang="en-GB" sz="2000" dirty="0" smtClean="0"/>
              <a:t>the EBA to update </a:t>
            </a:r>
            <a:r>
              <a:rPr lang="en-GB" sz="2000" dirty="0"/>
              <a:t>to the finalised version in a future </a:t>
            </a:r>
            <a:r>
              <a:rPr lang="en-GB" sz="2000" dirty="0" smtClean="0"/>
              <a:t>release.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99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Reporting Landscape – The “Two Level”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93714" y="1411582"/>
            <a:ext cx="4865096" cy="5062538"/>
          </a:xfrm>
        </p:spPr>
        <p:txBody>
          <a:bodyPr/>
          <a:lstStyle/>
          <a:p>
            <a:r>
              <a:rPr lang="en-GB" b="0" dirty="0"/>
              <a:t>Each CA has choice of mechanism for first level </a:t>
            </a:r>
            <a:r>
              <a:rPr lang="en-GB" b="0" dirty="0" smtClean="0"/>
              <a:t>reporting</a:t>
            </a:r>
            <a:endParaRPr lang="en-GB" b="0" dirty="0"/>
          </a:p>
          <a:p>
            <a:endParaRPr lang="en-GB" dirty="0" smtClean="0"/>
          </a:p>
          <a:p>
            <a:r>
              <a:rPr lang="en-GB" dirty="0" smtClean="0"/>
              <a:t>How should the EBA communicate </a:t>
            </a:r>
            <a:r>
              <a:rPr lang="en-GB" dirty="0"/>
              <a:t>precise data requirements in the absence of a common format?</a:t>
            </a:r>
          </a:p>
          <a:p>
            <a:endParaRPr lang="en-GB" dirty="0" smtClean="0"/>
          </a:p>
          <a:p>
            <a:r>
              <a:rPr lang="en-GB" dirty="0" smtClean="0"/>
              <a:t>Who </a:t>
            </a:r>
            <a:r>
              <a:rPr lang="en-GB" dirty="0"/>
              <a:t>is responsible for what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9327247" y="3274599"/>
            <a:ext cx="818965" cy="386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EBA</a:t>
            </a:r>
            <a:endParaRPr lang="en-GB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8129033" y="2000513"/>
            <a:ext cx="705570" cy="3386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CA</a:t>
            </a:r>
            <a:endParaRPr lang="en-GB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8116575" y="3313934"/>
            <a:ext cx="705570" cy="3386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CA</a:t>
            </a:r>
            <a:endParaRPr lang="en-GB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8091854" y="4505562"/>
            <a:ext cx="705570" cy="3386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CA</a:t>
            </a:r>
            <a:endParaRPr lang="en-GB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5839353" y="2003234"/>
            <a:ext cx="1156074" cy="3386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Reporters</a:t>
            </a:r>
            <a:endParaRPr lang="en-GB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5802173" y="3323248"/>
            <a:ext cx="1176511" cy="3386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Reporters</a:t>
            </a:r>
            <a:endParaRPr lang="en-GB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5802173" y="4508283"/>
            <a:ext cx="1156074" cy="3386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Reporters</a:t>
            </a:r>
            <a:endParaRPr lang="en-GB" sz="1600" dirty="0"/>
          </a:p>
        </p:txBody>
      </p:sp>
      <p:cxnSp>
        <p:nvCxnSpPr>
          <p:cNvPr id="11" name="Straight Arrow Connector 10"/>
          <p:cNvCxnSpPr>
            <a:stCxn id="10" idx="3"/>
            <a:endCxn id="7" idx="1"/>
          </p:cNvCxnSpPr>
          <p:nvPr/>
        </p:nvCxnSpPr>
        <p:spPr>
          <a:xfrm flipV="1">
            <a:off x="6958247" y="4674882"/>
            <a:ext cx="1133607" cy="272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  <a:endCxn id="6" idx="1"/>
          </p:cNvCxnSpPr>
          <p:nvPr/>
        </p:nvCxnSpPr>
        <p:spPr>
          <a:xfrm flipV="1">
            <a:off x="6978684" y="3483254"/>
            <a:ext cx="1137891" cy="9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5" idx="1"/>
          </p:cNvCxnSpPr>
          <p:nvPr/>
        </p:nvCxnSpPr>
        <p:spPr>
          <a:xfrm flipV="1">
            <a:off x="6995427" y="2169833"/>
            <a:ext cx="1133606" cy="272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4" idx="1"/>
          </p:cNvCxnSpPr>
          <p:nvPr/>
        </p:nvCxnSpPr>
        <p:spPr>
          <a:xfrm>
            <a:off x="8834603" y="2169833"/>
            <a:ext cx="492644" cy="12979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4" idx="1"/>
          </p:cNvCxnSpPr>
          <p:nvPr/>
        </p:nvCxnSpPr>
        <p:spPr>
          <a:xfrm flipV="1">
            <a:off x="8822145" y="3467767"/>
            <a:ext cx="505102" cy="154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4" idx="1"/>
          </p:cNvCxnSpPr>
          <p:nvPr/>
        </p:nvCxnSpPr>
        <p:spPr>
          <a:xfrm flipV="1">
            <a:off x="8797424" y="3467767"/>
            <a:ext cx="529823" cy="12071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94305" y="1757013"/>
            <a:ext cx="12300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kern="1200" dirty="0" smtClean="0">
                <a:latin typeface="+mn-lt"/>
                <a:ea typeface="+mn-ea"/>
                <a:cs typeface="+mn-cs"/>
              </a:rPr>
              <a:t>EBA XBRL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79265" y="3092416"/>
            <a:ext cx="12249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kern="1200" dirty="0" smtClean="0">
                <a:latin typeface="+mn-lt"/>
                <a:ea typeface="+mn-ea"/>
                <a:cs typeface="+mn-cs"/>
              </a:rPr>
              <a:t>Own XBRL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66904" y="4312632"/>
            <a:ext cx="12249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dirty="0" smtClean="0">
                <a:latin typeface="+mn-lt"/>
                <a:cs typeface="+mn-cs"/>
              </a:rPr>
              <a:t>Own</a:t>
            </a:r>
            <a:r>
              <a:rPr lang="en-GB" sz="1600" b="1" kern="1200" dirty="0" smtClean="0">
                <a:latin typeface="+mn-lt"/>
                <a:cs typeface="+mn-cs"/>
              </a:rPr>
              <a:t> format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497779" y="2441782"/>
            <a:ext cx="1010784" cy="2475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Vendors</a:t>
            </a:r>
            <a:endParaRPr lang="en-GB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6476833" y="3695338"/>
            <a:ext cx="1021700" cy="2475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Vendors</a:t>
            </a:r>
            <a:endParaRPr lang="en-GB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6440074" y="4944079"/>
            <a:ext cx="1036346" cy="2475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Vendors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9157155" y="2889393"/>
            <a:ext cx="9890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EBA XBRL</a:t>
            </a:r>
          </a:p>
        </p:txBody>
      </p:sp>
    </p:spTree>
    <p:extLst>
      <p:ext uri="{BB962C8B-B14F-4D97-AF65-F5344CB8AC3E}">
        <p14:creationId xmlns:p14="http://schemas.microsoft.com/office/powerpoint/2010/main" val="221986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382233" y="935972"/>
            <a:ext cx="6432697" cy="5688419"/>
          </a:xfrm>
          <a:prstGeom prst="rect">
            <a:avLst/>
          </a:prstGeom>
          <a:solidFill>
            <a:srgbClr val="FEE3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1605605" y="1226342"/>
            <a:ext cx="5773479" cy="5316279"/>
          </a:xfrm>
          <a:custGeom>
            <a:avLst/>
            <a:gdLst>
              <a:gd name="connsiteX0" fmla="*/ 0 w 5773479"/>
              <a:gd name="connsiteY0" fmla="*/ 21265 h 5316279"/>
              <a:gd name="connsiteX1" fmla="*/ 5773479 w 5773479"/>
              <a:gd name="connsiteY1" fmla="*/ 0 h 5316279"/>
              <a:gd name="connsiteX2" fmla="*/ 5773479 w 5773479"/>
              <a:gd name="connsiteY2" fmla="*/ 5316279 h 5316279"/>
              <a:gd name="connsiteX3" fmla="*/ 3785191 w 5773479"/>
              <a:gd name="connsiteY3" fmla="*/ 5316279 h 5316279"/>
              <a:gd name="connsiteX4" fmla="*/ 3806456 w 5773479"/>
              <a:gd name="connsiteY4" fmla="*/ 1509823 h 5316279"/>
              <a:gd name="connsiteX5" fmla="*/ 0 w 5773479"/>
              <a:gd name="connsiteY5" fmla="*/ 1520456 h 5316279"/>
              <a:gd name="connsiteX6" fmla="*/ 0 w 5773479"/>
              <a:gd name="connsiteY6" fmla="*/ 21265 h 5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479" h="5316279">
                <a:moveTo>
                  <a:pt x="0" y="21265"/>
                </a:moveTo>
                <a:lnTo>
                  <a:pt x="5773479" y="0"/>
                </a:lnTo>
                <a:lnTo>
                  <a:pt x="5773479" y="5316279"/>
                </a:lnTo>
                <a:lnTo>
                  <a:pt x="3785191" y="5316279"/>
                </a:lnTo>
                <a:lnTo>
                  <a:pt x="3806456" y="1509823"/>
                </a:lnTo>
                <a:lnTo>
                  <a:pt x="0" y="1520456"/>
                </a:lnTo>
                <a:lnTo>
                  <a:pt x="0" y="2126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69" y="481153"/>
            <a:ext cx="9624060" cy="412752"/>
          </a:xfrm>
        </p:spPr>
        <p:txBody>
          <a:bodyPr/>
          <a:lstStyle/>
          <a:p>
            <a:r>
              <a:rPr lang="en-GB" dirty="0" smtClean="0"/>
              <a:t>The Reporting Landscape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8834504" y="3463744"/>
            <a:ext cx="990600" cy="617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EBA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740140" y="1419003"/>
            <a:ext cx="853440" cy="5410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5752500" y="3503079"/>
            <a:ext cx="853440" cy="5410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5752500" y="5310806"/>
            <a:ext cx="853440" cy="5410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718907" y="1419003"/>
            <a:ext cx="1398359" cy="5410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Reporters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1706546" y="3509672"/>
            <a:ext cx="1423079" cy="5410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Reporters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731266" y="5310806"/>
            <a:ext cx="1398359" cy="5410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Reporters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2" idx="3"/>
            <a:endCxn id="9" idx="1"/>
          </p:cNvCxnSpPr>
          <p:nvPr/>
        </p:nvCxnSpPr>
        <p:spPr>
          <a:xfrm>
            <a:off x="3129625" y="5581316"/>
            <a:ext cx="262287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  <a:endCxn id="8" idx="1"/>
          </p:cNvCxnSpPr>
          <p:nvPr/>
        </p:nvCxnSpPr>
        <p:spPr>
          <a:xfrm flipV="1">
            <a:off x="3129625" y="3773589"/>
            <a:ext cx="2622875" cy="659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5" idx="1"/>
          </p:cNvCxnSpPr>
          <p:nvPr/>
        </p:nvCxnSpPr>
        <p:spPr>
          <a:xfrm>
            <a:off x="3117266" y="1689513"/>
            <a:ext cx="262287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4" idx="1"/>
          </p:cNvCxnSpPr>
          <p:nvPr/>
        </p:nvCxnSpPr>
        <p:spPr>
          <a:xfrm>
            <a:off x="6593580" y="1689513"/>
            <a:ext cx="2240924" cy="20828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4" idx="1"/>
          </p:cNvCxnSpPr>
          <p:nvPr/>
        </p:nvCxnSpPr>
        <p:spPr>
          <a:xfrm flipV="1">
            <a:off x="6605940" y="3772354"/>
            <a:ext cx="2228564" cy="12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  <a:endCxn id="4" idx="1"/>
          </p:cNvCxnSpPr>
          <p:nvPr/>
        </p:nvCxnSpPr>
        <p:spPr>
          <a:xfrm flipV="1">
            <a:off x="6605940" y="3772354"/>
            <a:ext cx="2228564" cy="18089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881472" y="4430614"/>
            <a:ext cx="11963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6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EBA XBRL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29626" y="1280503"/>
            <a:ext cx="261051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EBA XBRL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81753" y="3449589"/>
            <a:ext cx="26754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Own XBRL Taxonomy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29626" y="5222876"/>
            <a:ext cx="261051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 smtClean="0">
                <a:solidFill>
                  <a:schemeClr val="accent2"/>
                </a:solidFill>
                <a:latin typeface="+mn-lt"/>
                <a:cs typeface="+mn-cs"/>
              </a:rPr>
              <a:t>Own</a:t>
            </a:r>
            <a:r>
              <a:rPr lang="en-GB" sz="1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format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332306" y="1860271"/>
            <a:ext cx="1398359" cy="39543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Vendors</a:t>
            </a:r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3336178" y="3884482"/>
            <a:ext cx="1398359" cy="39543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Vendors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3336178" y="5851826"/>
            <a:ext cx="1398359" cy="39543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Vendors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7920813" y="2743785"/>
            <a:ext cx="11963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EBA XBRL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83302" y="3927581"/>
            <a:ext cx="11963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EBA XBRL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4493" y="2381693"/>
            <a:ext cx="35193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XBRL Taxonomy Relevant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81469" y="6261436"/>
            <a:ext cx="35193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DPM Relevant</a:t>
            </a:r>
          </a:p>
        </p:txBody>
      </p:sp>
    </p:spTree>
    <p:extLst>
      <p:ext uri="{BB962C8B-B14F-4D97-AF65-F5344CB8AC3E}">
        <p14:creationId xmlns:p14="http://schemas.microsoft.com/office/powerpoint/2010/main" val="1368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69" y="481153"/>
            <a:ext cx="9624060" cy="412752"/>
          </a:xfrm>
        </p:spPr>
        <p:txBody>
          <a:bodyPr/>
          <a:lstStyle/>
          <a:p>
            <a:r>
              <a:rPr lang="en-GB" dirty="0" smtClean="0"/>
              <a:t>The Reporting Landscape - Experience</a:t>
            </a:r>
            <a:endParaRPr lang="en-GB" dirty="0"/>
          </a:p>
        </p:txBody>
      </p:sp>
      <p:sp>
        <p:nvSpPr>
          <p:cNvPr id="54" name="Content Placeholder 2"/>
          <p:cNvSpPr>
            <a:spLocks noGrp="1"/>
          </p:cNvSpPr>
          <p:nvPr>
            <p:ph sz="quarter" idx="10"/>
          </p:nvPr>
        </p:nvSpPr>
        <p:spPr>
          <a:xfrm>
            <a:off x="493713" y="1419225"/>
            <a:ext cx="5157141" cy="50625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Fairly complex landscape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Fuzzy 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Uncertain communication channels</a:t>
            </a:r>
          </a:p>
          <a:p>
            <a:endParaRPr lang="en-GB" b="0" dirty="0"/>
          </a:p>
          <a:p>
            <a:r>
              <a:rPr lang="en-GB" b="0" dirty="0" smtClean="0"/>
              <a:t>Has taken time for all CAs to make and communicate their decisions</a:t>
            </a:r>
          </a:p>
          <a:p>
            <a:endParaRPr lang="en-GB" b="0" dirty="0"/>
          </a:p>
          <a:p>
            <a:r>
              <a:rPr lang="en-GB" sz="2000" b="0" dirty="0" smtClean="0"/>
              <a:t>Even when using EBA XBRL, many practical questions on first level reporting remain the domain of the CAs.</a:t>
            </a:r>
            <a:endParaRPr lang="en-GB" sz="2000" dirty="0" smtClean="0"/>
          </a:p>
          <a:p>
            <a:pPr marL="177800" lvl="2" indent="0">
              <a:spcBef>
                <a:spcPts val="1200"/>
              </a:spcBef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5" name="Rounded Rectangle 74"/>
          <p:cNvSpPr/>
          <p:nvPr/>
        </p:nvSpPr>
        <p:spPr>
          <a:xfrm>
            <a:off x="9327247" y="3274599"/>
            <a:ext cx="818965" cy="386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EBA</a:t>
            </a:r>
            <a:endParaRPr lang="en-GB" sz="1600" dirty="0"/>
          </a:p>
        </p:txBody>
      </p:sp>
      <p:sp>
        <p:nvSpPr>
          <p:cNvPr id="76" name="Rounded Rectangle 75"/>
          <p:cNvSpPr/>
          <p:nvPr/>
        </p:nvSpPr>
        <p:spPr>
          <a:xfrm>
            <a:off x="8129033" y="2000513"/>
            <a:ext cx="705570" cy="3386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CA</a:t>
            </a:r>
            <a:endParaRPr lang="en-GB" sz="1600" dirty="0"/>
          </a:p>
        </p:txBody>
      </p:sp>
      <p:sp>
        <p:nvSpPr>
          <p:cNvPr id="77" name="Rounded Rectangle 76"/>
          <p:cNvSpPr/>
          <p:nvPr/>
        </p:nvSpPr>
        <p:spPr>
          <a:xfrm>
            <a:off x="8116575" y="3313934"/>
            <a:ext cx="705570" cy="3386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CA</a:t>
            </a:r>
            <a:endParaRPr lang="en-GB" sz="1600" dirty="0"/>
          </a:p>
        </p:txBody>
      </p:sp>
      <p:sp>
        <p:nvSpPr>
          <p:cNvPr id="78" name="Rounded Rectangle 77"/>
          <p:cNvSpPr/>
          <p:nvPr/>
        </p:nvSpPr>
        <p:spPr>
          <a:xfrm>
            <a:off x="8091854" y="4505562"/>
            <a:ext cx="705570" cy="3386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CA</a:t>
            </a:r>
            <a:endParaRPr lang="en-GB" sz="1600" dirty="0"/>
          </a:p>
        </p:txBody>
      </p:sp>
      <p:sp>
        <p:nvSpPr>
          <p:cNvPr id="79" name="Rounded Rectangle 78"/>
          <p:cNvSpPr/>
          <p:nvPr/>
        </p:nvSpPr>
        <p:spPr>
          <a:xfrm>
            <a:off x="5839353" y="2003234"/>
            <a:ext cx="1156074" cy="3386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Reporters</a:t>
            </a:r>
            <a:endParaRPr lang="en-GB" sz="1600" dirty="0"/>
          </a:p>
        </p:txBody>
      </p:sp>
      <p:sp>
        <p:nvSpPr>
          <p:cNvPr id="80" name="Rounded Rectangle 79"/>
          <p:cNvSpPr/>
          <p:nvPr/>
        </p:nvSpPr>
        <p:spPr>
          <a:xfrm>
            <a:off x="5802173" y="3323248"/>
            <a:ext cx="1176511" cy="3386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Reporters</a:t>
            </a:r>
            <a:endParaRPr lang="en-GB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5802173" y="4508283"/>
            <a:ext cx="1156074" cy="3386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Reporters</a:t>
            </a:r>
            <a:endParaRPr lang="en-GB" sz="1600" dirty="0"/>
          </a:p>
        </p:txBody>
      </p:sp>
      <p:cxnSp>
        <p:nvCxnSpPr>
          <p:cNvPr id="82" name="Straight Arrow Connector 81"/>
          <p:cNvCxnSpPr>
            <a:stCxn id="81" idx="3"/>
            <a:endCxn id="78" idx="1"/>
          </p:cNvCxnSpPr>
          <p:nvPr/>
        </p:nvCxnSpPr>
        <p:spPr>
          <a:xfrm flipV="1">
            <a:off x="6958247" y="4674882"/>
            <a:ext cx="1133607" cy="272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0" idx="3"/>
            <a:endCxn id="77" idx="1"/>
          </p:cNvCxnSpPr>
          <p:nvPr/>
        </p:nvCxnSpPr>
        <p:spPr>
          <a:xfrm flipV="1">
            <a:off x="6978684" y="3483254"/>
            <a:ext cx="1137891" cy="9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9" idx="3"/>
            <a:endCxn id="76" idx="1"/>
          </p:cNvCxnSpPr>
          <p:nvPr/>
        </p:nvCxnSpPr>
        <p:spPr>
          <a:xfrm flipV="1">
            <a:off x="6995427" y="2169833"/>
            <a:ext cx="1133606" cy="272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6" idx="3"/>
            <a:endCxn id="75" idx="1"/>
          </p:cNvCxnSpPr>
          <p:nvPr/>
        </p:nvCxnSpPr>
        <p:spPr>
          <a:xfrm>
            <a:off x="8834603" y="2169833"/>
            <a:ext cx="492644" cy="12979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7" idx="3"/>
            <a:endCxn id="75" idx="1"/>
          </p:cNvCxnSpPr>
          <p:nvPr/>
        </p:nvCxnSpPr>
        <p:spPr>
          <a:xfrm flipV="1">
            <a:off x="8822145" y="3467767"/>
            <a:ext cx="505102" cy="154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8" idx="3"/>
            <a:endCxn id="75" idx="1"/>
          </p:cNvCxnSpPr>
          <p:nvPr/>
        </p:nvCxnSpPr>
        <p:spPr>
          <a:xfrm flipV="1">
            <a:off x="8797424" y="3467767"/>
            <a:ext cx="529823" cy="12071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894305" y="1757013"/>
            <a:ext cx="12300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kern="1200" dirty="0" smtClean="0">
                <a:latin typeface="+mn-lt"/>
                <a:ea typeface="+mn-ea"/>
                <a:cs typeface="+mn-cs"/>
              </a:rPr>
              <a:t>EBA XBRL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879265" y="3092416"/>
            <a:ext cx="12249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kern="1200" dirty="0" smtClean="0">
                <a:latin typeface="+mn-lt"/>
                <a:ea typeface="+mn-ea"/>
                <a:cs typeface="+mn-cs"/>
              </a:rPr>
              <a:t>Own XBRL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866904" y="4312632"/>
            <a:ext cx="12249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dirty="0" smtClean="0">
                <a:latin typeface="+mn-lt"/>
                <a:cs typeface="+mn-cs"/>
              </a:rPr>
              <a:t>Own</a:t>
            </a:r>
            <a:r>
              <a:rPr lang="en-GB" sz="1600" b="1" kern="1200" dirty="0" smtClean="0">
                <a:latin typeface="+mn-lt"/>
                <a:cs typeface="+mn-cs"/>
              </a:rPr>
              <a:t> format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6497779" y="2441782"/>
            <a:ext cx="1010784" cy="2475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Vendors</a:t>
            </a:r>
            <a:endParaRPr lang="en-GB" sz="1600" dirty="0"/>
          </a:p>
        </p:txBody>
      </p:sp>
      <p:sp>
        <p:nvSpPr>
          <p:cNvPr id="92" name="Rounded Rectangle 91"/>
          <p:cNvSpPr/>
          <p:nvPr/>
        </p:nvSpPr>
        <p:spPr>
          <a:xfrm>
            <a:off x="6476833" y="3695338"/>
            <a:ext cx="1021700" cy="2475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Vendors</a:t>
            </a:r>
            <a:endParaRPr lang="en-GB" sz="1600" dirty="0"/>
          </a:p>
        </p:txBody>
      </p:sp>
      <p:sp>
        <p:nvSpPr>
          <p:cNvPr id="93" name="Rounded Rectangle 92"/>
          <p:cNvSpPr/>
          <p:nvPr/>
        </p:nvSpPr>
        <p:spPr>
          <a:xfrm>
            <a:off x="6440074" y="4944079"/>
            <a:ext cx="1036346" cy="2475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Vendors</a:t>
            </a:r>
            <a:endParaRPr lang="en-GB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9157155" y="2889393"/>
            <a:ext cx="9890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EBA XBRL</a:t>
            </a:r>
          </a:p>
        </p:txBody>
      </p:sp>
    </p:spTree>
    <p:extLst>
      <p:ext uri="{BB962C8B-B14F-4D97-AF65-F5344CB8AC3E}">
        <p14:creationId xmlns:p14="http://schemas.microsoft.com/office/powerpoint/2010/main" val="3327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DPM / Taxonomy </a:t>
            </a:r>
            <a:r>
              <a:rPr lang="en-GB" dirty="0" smtClean="0"/>
              <a:t>Split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86540" y="1222745"/>
            <a:ext cx="8896018" cy="2164943"/>
          </a:xfrm>
        </p:spPr>
        <p:txBody>
          <a:bodyPr/>
          <a:lstStyle/>
          <a:p>
            <a:r>
              <a:rPr lang="en-GB" dirty="0" smtClean="0"/>
              <a:t>What should the Data Point Model be for?</a:t>
            </a:r>
          </a:p>
          <a:p>
            <a:pPr marL="720000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Communication?</a:t>
            </a:r>
            <a:r>
              <a:rPr lang="en-GB" dirty="0" smtClean="0"/>
              <a:t> </a:t>
            </a:r>
            <a:r>
              <a:rPr lang="en-GB" dirty="0"/>
              <a:t>(to precisely </a:t>
            </a:r>
            <a:r>
              <a:rPr lang="en-GB" dirty="0" smtClean="0"/>
              <a:t>define/explain </a:t>
            </a:r>
            <a:r>
              <a:rPr lang="en-GB" dirty="0"/>
              <a:t>ITS)</a:t>
            </a:r>
          </a:p>
          <a:p>
            <a:pPr marL="720000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D</a:t>
            </a:r>
            <a:r>
              <a:rPr lang="en-GB" b="1" dirty="0" smtClean="0"/>
              <a:t>ata collection? </a:t>
            </a:r>
            <a:r>
              <a:rPr lang="en-GB" dirty="0" smtClean="0"/>
              <a:t>(to create a taxonomy)</a:t>
            </a:r>
          </a:p>
          <a:p>
            <a:pPr marL="720000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Analysis?</a:t>
            </a:r>
            <a:r>
              <a:rPr lang="en-GB" dirty="0" smtClean="0"/>
              <a:t> (to support usage of the data)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370008" y="3497960"/>
            <a:ext cx="10049196" cy="2865228"/>
            <a:chOff x="376869" y="2604436"/>
            <a:chExt cx="10049196" cy="2865228"/>
          </a:xfrm>
        </p:grpSpPr>
        <p:sp>
          <p:nvSpPr>
            <p:cNvPr id="52" name="Oval 7"/>
            <p:cNvSpPr/>
            <p:nvPr/>
          </p:nvSpPr>
          <p:spPr>
            <a:xfrm rot="10800000" flipV="1">
              <a:off x="2868694" y="3040258"/>
              <a:ext cx="1202183" cy="1072929"/>
            </a:xfrm>
            <a:custGeom>
              <a:avLst/>
              <a:gdLst/>
              <a:ahLst/>
              <a:cxnLst/>
              <a:rect l="l" t="t" r="r" b="b"/>
              <a:pathLst>
                <a:path w="2448272" h="2448272">
                  <a:moveTo>
                    <a:pt x="0" y="1224000"/>
                  </a:moveTo>
                  <a:cubicBezTo>
                    <a:pt x="0" y="1224045"/>
                    <a:pt x="0" y="1224091"/>
                    <a:pt x="7" y="1224136"/>
                  </a:cubicBezTo>
                  <a:cubicBezTo>
                    <a:pt x="0" y="1224181"/>
                    <a:pt x="0" y="1224227"/>
                    <a:pt x="0" y="1224272"/>
                  </a:cubicBezTo>
                  <a:cubicBezTo>
                    <a:pt x="0" y="1900269"/>
                    <a:pt x="548064" y="2448272"/>
                    <a:pt x="1224136" y="2448272"/>
                  </a:cubicBezTo>
                  <a:cubicBezTo>
                    <a:pt x="1900208" y="2448272"/>
                    <a:pt x="2448272" y="1900269"/>
                    <a:pt x="2448272" y="1224272"/>
                  </a:cubicBezTo>
                  <a:lnTo>
                    <a:pt x="2448265" y="1224136"/>
                  </a:lnTo>
                  <a:lnTo>
                    <a:pt x="2448272" y="1224000"/>
                  </a:lnTo>
                  <a:cubicBezTo>
                    <a:pt x="2448272" y="548003"/>
                    <a:pt x="1900208" y="0"/>
                    <a:pt x="1224136" y="0"/>
                  </a:cubicBezTo>
                  <a:cubicBezTo>
                    <a:pt x="548064" y="0"/>
                    <a:pt x="0" y="548003"/>
                    <a:pt x="0" y="1224000"/>
                  </a:cubicBezTo>
                  <a:close/>
                </a:path>
              </a:pathLst>
            </a:custGeom>
            <a:solidFill>
              <a:schemeClr val="bg1"/>
            </a:solidFill>
            <a:ln w="508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Black" pitchFamily="34" charset="0"/>
                </a:rPr>
                <a:t>DPM</a:t>
              </a:r>
            </a:p>
          </p:txBody>
        </p:sp>
        <p:sp>
          <p:nvSpPr>
            <p:cNvPr id="53" name="Chevron 52"/>
            <p:cNvSpPr/>
            <p:nvPr/>
          </p:nvSpPr>
          <p:spPr>
            <a:xfrm>
              <a:off x="376869" y="5144110"/>
              <a:ext cx="3092917" cy="318553"/>
            </a:xfrm>
            <a:prstGeom prst="chevron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srgbClr val="002060"/>
                  </a:solidFill>
                </a:rPr>
                <a:t>EBA Business experts</a:t>
              </a:r>
            </a:p>
          </p:txBody>
        </p:sp>
        <p:sp>
          <p:nvSpPr>
            <p:cNvPr id="54" name="Chevron 53"/>
            <p:cNvSpPr/>
            <p:nvPr/>
          </p:nvSpPr>
          <p:spPr>
            <a:xfrm>
              <a:off x="3492064" y="5144110"/>
              <a:ext cx="2478418" cy="318553"/>
            </a:xfrm>
            <a:prstGeom prst="chevron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srgbClr val="C00000"/>
                  </a:solidFill>
                </a:rPr>
                <a:t>EBA IT experts</a:t>
              </a: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12894" y="2604436"/>
              <a:ext cx="1514898" cy="39731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prstClr val="black"/>
                  </a:solidFill>
                </a:rPr>
                <a:t>Regulations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712894" y="3169780"/>
              <a:ext cx="1514898" cy="39731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prstClr val="black"/>
                  </a:solidFill>
                </a:rPr>
                <a:t>Templates</a:t>
              </a: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712894" y="3715871"/>
              <a:ext cx="1514898" cy="39731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prstClr val="black"/>
                  </a:solidFill>
                </a:rPr>
                <a:t>Instructions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12894" y="4272465"/>
              <a:ext cx="1514898" cy="39556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prstClr val="black"/>
                  </a:solidFill>
                </a:rPr>
                <a:t>Validations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450080" y="2953182"/>
              <a:ext cx="1577340" cy="573219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52153" rIns="36000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400" b="1" dirty="0">
                  <a:solidFill>
                    <a:srgbClr val="C00000"/>
                  </a:solidFill>
                </a:rPr>
                <a:t>Taxonomy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2227792" y="2802219"/>
              <a:ext cx="590365" cy="437573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6" idx="3"/>
            </p:cNvCxnSpPr>
            <p:nvPr/>
          </p:nvCxnSpPr>
          <p:spPr>
            <a:xfrm>
              <a:off x="2227792" y="3367563"/>
              <a:ext cx="506823" cy="110269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3"/>
            </p:cNvCxnSpPr>
            <p:nvPr/>
          </p:nvCxnSpPr>
          <p:spPr>
            <a:xfrm flipV="1">
              <a:off x="2227792" y="3780632"/>
              <a:ext cx="506823" cy="133022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2227792" y="3994167"/>
              <a:ext cx="590365" cy="435823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endCxn id="59" idx="1"/>
            </p:cNvCxnSpPr>
            <p:nvPr/>
          </p:nvCxnSpPr>
          <p:spPr>
            <a:xfrm flipV="1">
              <a:off x="4160520" y="3239792"/>
              <a:ext cx="289560" cy="120770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9" idx="3"/>
              <a:endCxn id="67" idx="1"/>
            </p:cNvCxnSpPr>
            <p:nvPr/>
          </p:nvCxnSpPr>
          <p:spPr>
            <a:xfrm flipV="1">
              <a:off x="6027420" y="2971123"/>
              <a:ext cx="388620" cy="268669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Chevron 65"/>
            <p:cNvSpPr/>
            <p:nvPr/>
          </p:nvSpPr>
          <p:spPr>
            <a:xfrm>
              <a:off x="5970482" y="5152861"/>
              <a:ext cx="2406014" cy="316803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52153" rIns="72000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 smtClean="0">
                  <a:solidFill>
                    <a:srgbClr val="D9531E">
                      <a:lumMod val="75000"/>
                    </a:srgbClr>
                  </a:solidFill>
                </a:rPr>
                <a:t>Competant Authorities</a:t>
              </a:r>
              <a:endParaRPr lang="pt-PT" sz="1400" b="1" dirty="0">
                <a:solidFill>
                  <a:srgbClr val="D9531E">
                    <a:lumMod val="75000"/>
                  </a:srgbClr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6416040" y="2772464"/>
              <a:ext cx="1696602" cy="3973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prstClr val="black"/>
                  </a:solidFill>
                </a:rPr>
                <a:t>Transmit to EBA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6416040" y="3875148"/>
              <a:ext cx="3642360" cy="3973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 smtClean="0">
                  <a:solidFill>
                    <a:prstClr val="black"/>
                  </a:solidFill>
                </a:rPr>
                <a:t>Understand Data Requirements</a:t>
              </a:r>
              <a:endParaRPr lang="pt-PT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69" name="Chevron 68"/>
            <p:cNvSpPr/>
            <p:nvPr/>
          </p:nvSpPr>
          <p:spPr>
            <a:xfrm>
              <a:off x="8376497" y="5152861"/>
              <a:ext cx="2049568" cy="316803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srgbClr val="7C2B83">
                      <a:lumMod val="75000"/>
                    </a:srgbClr>
                  </a:solidFill>
                </a:rPr>
                <a:t>Credit </a:t>
              </a:r>
              <a:r>
                <a:rPr lang="pt-PT" sz="1400" b="1" dirty="0" smtClean="0">
                  <a:solidFill>
                    <a:srgbClr val="7C2B83">
                      <a:lumMod val="75000"/>
                    </a:srgbClr>
                  </a:solidFill>
                </a:rPr>
                <a:t>Institutions</a:t>
              </a:r>
              <a:endParaRPr lang="pt-PT" sz="1400" b="1" dirty="0">
                <a:solidFill>
                  <a:srgbClr val="7C2B83">
                    <a:lumMod val="75000"/>
                  </a:srgbClr>
                </a:solidFill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8376496" y="3200847"/>
              <a:ext cx="1514898" cy="3973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>
                  <a:solidFill>
                    <a:prstClr val="black"/>
                  </a:solidFill>
                </a:rPr>
                <a:t>Report to </a:t>
              </a:r>
              <a:r>
                <a:rPr lang="pt-PT" sz="1400" b="1" dirty="0" smtClean="0">
                  <a:solidFill>
                    <a:prstClr val="black"/>
                  </a:solidFill>
                </a:rPr>
                <a:t>CA</a:t>
              </a:r>
              <a:endParaRPr lang="pt-PT" sz="1400" b="1" dirty="0">
                <a:solidFill>
                  <a:prstClr val="black"/>
                </a:solidFill>
              </a:endParaRPr>
            </a:p>
          </p:txBody>
        </p:sp>
        <p:cxnSp>
          <p:nvCxnSpPr>
            <p:cNvPr id="71" name="Straight Arrow Connector 70"/>
            <p:cNvCxnSpPr>
              <a:endCxn id="70" idx="1"/>
            </p:cNvCxnSpPr>
            <p:nvPr/>
          </p:nvCxnSpPr>
          <p:spPr>
            <a:xfrm>
              <a:off x="6113721" y="3368438"/>
              <a:ext cx="2262775" cy="31068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68" idx="1"/>
            </p:cNvCxnSpPr>
            <p:nvPr/>
          </p:nvCxnSpPr>
          <p:spPr>
            <a:xfrm>
              <a:off x="4160520" y="3715871"/>
              <a:ext cx="2255520" cy="357936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ounded Rectangle 72"/>
            <p:cNvSpPr/>
            <p:nvPr/>
          </p:nvSpPr>
          <p:spPr>
            <a:xfrm>
              <a:off x="2522974" y="4569809"/>
              <a:ext cx="4409454" cy="3973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 smtClean="0">
                  <a:solidFill>
                    <a:prstClr val="black"/>
                  </a:solidFill>
                </a:rPr>
                <a:t>Analyse Data?</a:t>
              </a:r>
              <a:endParaRPr lang="pt-PT" sz="1400" b="1" dirty="0">
                <a:solidFill>
                  <a:prstClr val="black"/>
                </a:solidFill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4070877" y="3994167"/>
              <a:ext cx="660396" cy="476081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23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DPM / Taxonomy Split - Experience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Good:</a:t>
            </a:r>
          </a:p>
          <a:p>
            <a:pPr marL="3476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Get good, helpful feedback in Consultations</a:t>
            </a:r>
          </a:p>
          <a:p>
            <a:pPr marL="3476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Get feedback on DPM from people who would be uninterested in / unable to understand XBRL </a:t>
            </a:r>
          </a:p>
          <a:p>
            <a:endParaRPr lang="en-GB" dirty="0" smtClean="0"/>
          </a:p>
          <a:p>
            <a:r>
              <a:rPr lang="en-GB" dirty="0" smtClean="0"/>
              <a:t>Bad:</a:t>
            </a:r>
          </a:p>
          <a:p>
            <a:pPr marL="3476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Consultation timescales </a:t>
            </a:r>
            <a:r>
              <a:rPr lang="en-GB" dirty="0"/>
              <a:t>not long </a:t>
            </a:r>
            <a:r>
              <a:rPr lang="en-GB" dirty="0" smtClean="0"/>
              <a:t>enough (</a:t>
            </a:r>
            <a:r>
              <a:rPr lang="en-GB" dirty="0"/>
              <a:t>DPM </a:t>
            </a:r>
            <a:r>
              <a:rPr lang="en-GB" dirty="0" smtClean="0"/>
              <a:t>+ particularly XBRL)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Relatively little feedback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/>
              <a:t>G</a:t>
            </a:r>
            <a:r>
              <a:rPr lang="en-GB" dirty="0" smtClean="0"/>
              <a:t>et significant feedback </a:t>
            </a:r>
            <a:r>
              <a:rPr lang="en-GB" b="1" dirty="0" smtClean="0"/>
              <a:t>after</a:t>
            </a:r>
            <a:r>
              <a:rPr lang="en-GB" dirty="0" smtClean="0"/>
              <a:t> the official window</a:t>
            </a:r>
          </a:p>
          <a:p>
            <a:pPr lvl="2" indent="0">
              <a:buNone/>
            </a:pPr>
            <a:endParaRPr lang="en-GB" dirty="0" smtClean="0"/>
          </a:p>
          <a:p>
            <a:pPr marL="3476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XBRL savvy are often uninterested in engaging until XBRL available.</a:t>
            </a:r>
          </a:p>
          <a:p>
            <a:pPr marL="525463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Miss the chance to influence at DPM stage</a:t>
            </a:r>
          </a:p>
        </p:txBody>
      </p:sp>
    </p:spTree>
    <p:extLst>
      <p:ext uri="{BB962C8B-B14F-4D97-AF65-F5344CB8AC3E}">
        <p14:creationId xmlns:p14="http://schemas.microsoft.com/office/powerpoint/2010/main" val="3693486223"/>
      </p:ext>
    </p:extLst>
  </p:cSld>
  <p:clrMapOvr>
    <a:masterClrMapping/>
  </p:clrMapOvr>
</p:sld>
</file>

<file path=ppt/theme/theme1.xml><?xml version="1.0" encoding="utf-8"?>
<a:theme xmlns:a="http://schemas.openxmlformats.org/drawingml/2006/main" name="EBA_for presentations_large_fonts">
  <a:themeElements>
    <a:clrScheme name="EBA">
      <a:dk1>
        <a:sysClr val="windowText" lastClr="000000"/>
      </a:dk1>
      <a:lt1>
        <a:sysClr val="window" lastClr="FFFFFF"/>
      </a:lt1>
      <a:dk2>
        <a:srgbClr val="005596"/>
      </a:dk2>
      <a:lt2>
        <a:srgbClr val="00AEEF"/>
      </a:lt2>
      <a:accent1>
        <a:srgbClr val="48748F"/>
      </a:accent1>
      <a:accent2>
        <a:srgbClr val="807F83"/>
      </a:accent2>
      <a:accent3>
        <a:srgbClr val="A30134"/>
      </a:accent3>
      <a:accent4>
        <a:srgbClr val="D9531E"/>
      </a:accent4>
      <a:accent5>
        <a:srgbClr val="439539"/>
      </a:accent5>
      <a:accent6>
        <a:srgbClr val="7C2B83"/>
      </a:accent6>
      <a:hlink>
        <a:srgbClr val="005596"/>
      </a:hlink>
      <a:folHlink>
        <a:srgbClr val="00AEEF"/>
      </a:folHlink>
    </a:clrScheme>
    <a:fontScheme name="E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r">
          <a:defRPr sz="2200" b="0" kern="1200" dirty="0" smtClean="0">
            <a:solidFill>
              <a:schemeClr val="accent2"/>
            </a:solidFill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Black">
      <a:srgbClr val="000000"/>
    </a:custClr>
    <a:custClr name="Mid Grey">
      <a:srgbClr val="BEC0C2"/>
    </a:custClr>
    <a:custClr name="Light Grey">
      <a:srgbClr val="E6E7E8"/>
    </a:custClr>
    <a:custClr name="Gold">
      <a:srgbClr val="F99D3E"/>
    </a:custClr>
    <a:custClr name="Pale Gold">
      <a:srgbClr val="FEE3C7"/>
    </a:custClr>
    <a:custClr name="Yellow">
      <a:srgbClr val="FFD200"/>
    </a:custClr>
    <a:custClr name="Mid Green">
      <a:srgbClr val="8CA829"/>
    </a:custClr>
    <a:custClr name="Pale Green">
      <a:srgbClr val="A0CA9C"/>
    </a:custClr>
    <a:custClr name="Mid Grey-Blue">
      <a:srgbClr val="96ACBF"/>
    </a:custClr>
    <a:custClr name="Pale Blue">
      <a:srgbClr val="7FD6F7"/>
    </a:custClr>
    <a:custClr name="Mid Purple">
      <a:srgbClr val="9D60A2"/>
    </a:custClr>
    <a:custClr name="Pale Purple">
      <a:srgbClr val="D18099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EBA_for presentations_large_fonts</Template>
  <TotalTime>8580</TotalTime>
  <Words>800</Words>
  <Application>Microsoft Office PowerPoint</Application>
  <PresentationFormat>Custom</PresentationFormat>
  <Paragraphs>215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EBA_for presentations_large_fonts</vt:lpstr>
      <vt:lpstr>New COREP &amp; FINREP - Experiences  </vt:lpstr>
      <vt:lpstr>New COREP &amp; FINREP – EBA Experiences</vt:lpstr>
      <vt:lpstr>The “Chicken and Egg” Problem</vt:lpstr>
      <vt:lpstr>The Market Based / Kevin Costner Solution:</vt:lpstr>
      <vt:lpstr>The Reporting Landscape – The “Two Level” Problem</vt:lpstr>
      <vt:lpstr>The Reporting Landscape</vt:lpstr>
      <vt:lpstr>The Reporting Landscape - Experience</vt:lpstr>
      <vt:lpstr>DPM / Taxonomy Split </vt:lpstr>
      <vt:lpstr>DPM / Taxonomy Split - Experience</vt:lpstr>
      <vt:lpstr>The Process</vt:lpstr>
      <vt:lpstr>Future Improvements</vt:lpstr>
      <vt:lpstr>Validation Rules</vt:lpstr>
      <vt:lpstr>Near Future Complexity – Outline 2014/15 Timeline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Banking Authority:</dc:title>
  <dc:creator>aweller</dc:creator>
  <cp:lastModifiedBy>Owen</cp:lastModifiedBy>
  <cp:revision>281</cp:revision>
  <dcterms:created xsi:type="dcterms:W3CDTF">2013-06-06T13:38:52Z</dcterms:created>
  <dcterms:modified xsi:type="dcterms:W3CDTF">2014-05-08T13:43:53Z</dcterms:modified>
</cp:coreProperties>
</file>