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9" r:id="rId9"/>
    <p:sldId id="268" r:id="rId10"/>
    <p:sldId id="260" r:id="rId11"/>
    <p:sldId id="266" r:id="rId12"/>
    <p:sldId id="264" r:id="rId13"/>
    <p:sldId id="263" r:id="rId14"/>
    <p:sldId id="262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7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8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39B63-4AD8-B64A-9F9C-3AC1BC9FF8C8}" type="datetimeFigureOut">
              <a:rPr lang="en-US" smtClean="0"/>
              <a:t>5/3/14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F6699-D67F-C84A-9429-CD3B73EE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551"/>
            <a:ext cx="7772400" cy="1470025"/>
          </a:xfrm>
        </p:spPr>
        <p:txBody>
          <a:bodyPr/>
          <a:lstStyle/>
          <a:p>
            <a:r>
              <a:rPr lang="en-US" dirty="0" smtClean="0"/>
              <a:t>XBRL Validations with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Herm Fischer</a:t>
            </a:r>
          </a:p>
          <a:p>
            <a:r>
              <a:rPr lang="en-US" dirty="0" err="1" smtClean="0"/>
              <a:t>Eurofiling</a:t>
            </a:r>
            <a:r>
              <a:rPr lang="en-US" dirty="0" smtClean="0"/>
              <a:t> Roma 5/5/14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7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/>
          <a:srcRect t="-146767" b="-146767"/>
          <a:stretch>
            <a:fillRect/>
          </a:stretch>
        </p:blipFill>
        <p:spPr>
          <a:xfrm>
            <a:off x="457200" y="0"/>
            <a:ext cx="8416925" cy="49704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database-hosted validations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503585"/>
            <a:ext cx="8229600" cy="262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Table-based expressions</a:t>
            </a:r>
          </a:p>
          <a:p>
            <a:r>
              <a:rPr lang="en-US" dirty="0" smtClean="0"/>
              <a:t>Captured in SQL table-oriented database</a:t>
            </a:r>
          </a:p>
          <a:p>
            <a:r>
              <a:rPr lang="en-US" dirty="0" smtClean="0"/>
              <a:t>Interpreted within SQL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5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DPM validation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5" b="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582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 database-hosted validations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6500" dirty="0" smtClean="0"/>
              <a:t>Example SQL to find shares outstanding being dimensioned but not on stock axis: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select </a:t>
            </a:r>
            <a:r>
              <a:rPr lang="en-US" sz="2900" dirty="0" err="1" smtClean="0"/>
              <a:t>f.filing_number</a:t>
            </a:r>
            <a:r>
              <a:rPr lang="en-US" sz="2900" dirty="0" smtClean="0"/>
              <a:t>, </a:t>
            </a:r>
            <a:r>
              <a:rPr lang="en-US" sz="2900" dirty="0" err="1" smtClean="0"/>
              <a:t>f.entity_name</a:t>
            </a:r>
            <a:r>
              <a:rPr lang="en-US" sz="2900" dirty="0" smtClean="0"/>
              <a:t>, </a:t>
            </a:r>
            <a:r>
              <a:rPr lang="en-US" sz="2900" dirty="0" err="1" smtClean="0"/>
              <a:t>f.form_type</a:t>
            </a:r>
            <a:r>
              <a:rPr lang="en-US" sz="2900" dirty="0" smtClean="0"/>
              <a:t>, count(</a:t>
            </a:r>
            <a:r>
              <a:rPr lang="en-US" sz="2900" dirty="0" err="1" smtClean="0"/>
              <a:t>avs.mem_name</a:t>
            </a:r>
            <a:r>
              <a:rPr lang="en-US" sz="2900" dirty="0" smtClean="0"/>
              <a:t>)</a:t>
            </a:r>
          </a:p>
          <a:p>
            <a:pPr marL="0" indent="0">
              <a:buNone/>
            </a:pPr>
            <a:r>
              <a:rPr lang="en-US" sz="2900" dirty="0" smtClean="0"/>
              <a:t>from filing f</a:t>
            </a:r>
          </a:p>
          <a:p>
            <a:pPr marL="0" indent="0">
              <a:buNone/>
            </a:pPr>
            <a:r>
              <a:rPr lang="en-US" sz="2900" dirty="0" smtClean="0"/>
              <a:t>join report r on </a:t>
            </a:r>
            <a:r>
              <a:rPr lang="en-US" sz="2900" dirty="0" err="1" smtClean="0"/>
              <a:t>r.filing_id</a:t>
            </a:r>
            <a:r>
              <a:rPr lang="en-US" sz="2900" dirty="0" smtClean="0"/>
              <a:t> = </a:t>
            </a:r>
            <a:r>
              <a:rPr lang="en-US" sz="2900" dirty="0" err="1" smtClean="0"/>
              <a:t>f.filing_id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and </a:t>
            </a:r>
            <a:r>
              <a:rPr lang="en-US" sz="2900" dirty="0" err="1" smtClean="0"/>
              <a:t>substr</a:t>
            </a:r>
            <a:r>
              <a:rPr lang="en-US" sz="2900" dirty="0" smtClean="0"/>
              <a:t>(f.form_type,1,4) in ('10-K', '10-Q', '20-F', '40-F')</a:t>
            </a:r>
          </a:p>
          <a:p>
            <a:pPr marL="0" indent="0">
              <a:buNone/>
            </a:pPr>
            <a:r>
              <a:rPr lang="en-US" sz="2900" dirty="0" smtClean="0"/>
              <a:t>join </a:t>
            </a:r>
            <a:r>
              <a:rPr lang="en-US" sz="2900" dirty="0" err="1" smtClean="0"/>
              <a:t>data_point</a:t>
            </a:r>
            <a:r>
              <a:rPr lang="en-US" sz="2900" dirty="0" smtClean="0"/>
              <a:t> d on </a:t>
            </a:r>
            <a:r>
              <a:rPr lang="en-US" sz="2900" dirty="0" err="1" smtClean="0"/>
              <a:t>d.report_id</a:t>
            </a:r>
            <a:r>
              <a:rPr lang="en-US" sz="2900" dirty="0" smtClean="0"/>
              <a:t> = </a:t>
            </a:r>
            <a:r>
              <a:rPr lang="en-US" sz="2900" dirty="0" err="1" smtClean="0"/>
              <a:t>r.report_id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join aspect a on </a:t>
            </a:r>
            <a:r>
              <a:rPr lang="en-US" sz="2900" dirty="0" err="1" smtClean="0"/>
              <a:t>a.aspect_id</a:t>
            </a:r>
            <a:r>
              <a:rPr lang="en-US" sz="2900" dirty="0" smtClean="0"/>
              <a:t> = </a:t>
            </a:r>
            <a:r>
              <a:rPr lang="en-US" sz="2900" dirty="0" err="1" smtClean="0"/>
              <a:t>d.aspect_id</a:t>
            </a:r>
            <a:r>
              <a:rPr lang="en-US" sz="2900" dirty="0" smtClean="0"/>
              <a:t> and </a:t>
            </a:r>
            <a:r>
              <a:rPr lang="en-US" sz="2900" dirty="0" err="1" smtClean="0"/>
              <a:t>a.name</a:t>
            </a:r>
            <a:r>
              <a:rPr lang="en-US" sz="2900" dirty="0" smtClean="0"/>
              <a:t> = '</a:t>
            </a:r>
            <a:r>
              <a:rPr lang="en-US" sz="2900" dirty="0" err="1" smtClean="0"/>
              <a:t>EntityCommonStockSharesOutstanding</a:t>
            </a:r>
            <a:r>
              <a:rPr lang="en-US" sz="2900" dirty="0" smtClean="0"/>
              <a:t>'</a:t>
            </a:r>
          </a:p>
          <a:p>
            <a:pPr marL="0" indent="0">
              <a:buNone/>
            </a:pPr>
            <a:r>
              <a:rPr lang="en-US" sz="2900" dirty="0" smtClean="0"/>
              <a:t>and </a:t>
            </a:r>
            <a:r>
              <a:rPr lang="en-US" sz="2900" dirty="0" err="1" smtClean="0"/>
              <a:t>d.aspect_value_selections_id</a:t>
            </a:r>
            <a:r>
              <a:rPr lang="en-US" sz="2900" dirty="0" smtClean="0"/>
              <a:t> is not null</a:t>
            </a:r>
          </a:p>
          <a:p>
            <a:pPr marL="0" indent="0">
              <a:buNone/>
            </a:pPr>
            <a:r>
              <a:rPr lang="en-US" sz="2900" dirty="0" smtClean="0"/>
              <a:t>left join (select </a:t>
            </a:r>
            <a:r>
              <a:rPr lang="en-US" sz="2900" dirty="0" err="1" smtClean="0"/>
              <a:t>avs.aspect_value_selection_id</a:t>
            </a:r>
            <a:r>
              <a:rPr lang="en-US" sz="2900" dirty="0" smtClean="0"/>
              <a:t>, </a:t>
            </a:r>
            <a:r>
              <a:rPr lang="en-US" sz="2900" dirty="0" err="1" smtClean="0"/>
              <a:t>mem.name</a:t>
            </a:r>
            <a:r>
              <a:rPr lang="en-US" sz="2900" dirty="0" smtClean="0"/>
              <a:t> as </a:t>
            </a:r>
            <a:r>
              <a:rPr lang="en-US" sz="2900" dirty="0" err="1" smtClean="0"/>
              <a:t>mem_name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      from </a:t>
            </a:r>
            <a:r>
              <a:rPr lang="en-US" sz="2900" dirty="0" err="1" smtClean="0"/>
              <a:t>aspect_value_selection</a:t>
            </a:r>
            <a:r>
              <a:rPr lang="en-US" sz="2900" dirty="0" smtClean="0"/>
              <a:t> </a:t>
            </a:r>
            <a:r>
              <a:rPr lang="en-US" sz="2900" dirty="0" err="1" smtClean="0"/>
              <a:t>avs</a:t>
            </a:r>
            <a:r>
              <a:rPr lang="en-US" sz="2900" dirty="0" smtClean="0"/>
              <a:t>, aspect dim, aspect </a:t>
            </a:r>
            <a:r>
              <a:rPr lang="en-US" sz="2900" dirty="0" err="1" smtClean="0"/>
              <a:t>mem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      where </a:t>
            </a:r>
            <a:r>
              <a:rPr lang="en-US" sz="2900" dirty="0" err="1" smtClean="0"/>
              <a:t>dim.aspect_id</a:t>
            </a:r>
            <a:r>
              <a:rPr lang="en-US" sz="2900" dirty="0" smtClean="0"/>
              <a:t> = </a:t>
            </a:r>
            <a:r>
              <a:rPr lang="en-US" sz="2900" dirty="0" err="1" smtClean="0"/>
              <a:t>avs.aspect_id</a:t>
            </a:r>
            <a:r>
              <a:rPr lang="en-US" sz="2900" dirty="0" smtClean="0"/>
              <a:t> and </a:t>
            </a:r>
            <a:r>
              <a:rPr lang="en-US" sz="2900" dirty="0" err="1" smtClean="0"/>
              <a:t>dim.name</a:t>
            </a:r>
            <a:r>
              <a:rPr lang="en-US" sz="2900" dirty="0" smtClean="0"/>
              <a:t> = '</a:t>
            </a:r>
            <a:r>
              <a:rPr lang="en-US" sz="2900" dirty="0" err="1" smtClean="0"/>
              <a:t>StatementClassOfStockAxis</a:t>
            </a:r>
            <a:r>
              <a:rPr lang="en-US" sz="2900" dirty="0" smtClean="0"/>
              <a:t>'</a:t>
            </a:r>
          </a:p>
          <a:p>
            <a:pPr marL="0" indent="0">
              <a:buNone/>
            </a:pPr>
            <a:r>
              <a:rPr lang="en-US" sz="2900" dirty="0" smtClean="0"/>
              <a:t>      and </a:t>
            </a:r>
            <a:r>
              <a:rPr lang="en-US" sz="2900" dirty="0" err="1" smtClean="0"/>
              <a:t>avs.aspect_value_id</a:t>
            </a:r>
            <a:r>
              <a:rPr lang="en-US" sz="2900" dirty="0" smtClean="0"/>
              <a:t> = </a:t>
            </a:r>
            <a:r>
              <a:rPr lang="en-US" sz="2900" dirty="0" err="1" smtClean="0"/>
              <a:t>mem.aspect_id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      ) as </a:t>
            </a:r>
            <a:r>
              <a:rPr lang="en-US" sz="2900" dirty="0" err="1" smtClean="0"/>
              <a:t>avs</a:t>
            </a:r>
            <a:r>
              <a:rPr lang="en-US" sz="2900" dirty="0" smtClean="0"/>
              <a:t>  on </a:t>
            </a:r>
            <a:r>
              <a:rPr lang="en-US" sz="2900" dirty="0" err="1" smtClean="0"/>
              <a:t>avs.aspect_value_selection_id</a:t>
            </a:r>
            <a:r>
              <a:rPr lang="en-US" sz="2900" dirty="0" smtClean="0"/>
              <a:t> = </a:t>
            </a:r>
            <a:r>
              <a:rPr lang="en-US" sz="2900" dirty="0" err="1" smtClean="0"/>
              <a:t>d.aspect_value_selections_id</a:t>
            </a: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group by </a:t>
            </a:r>
            <a:r>
              <a:rPr lang="en-US" sz="2900" dirty="0" err="1" smtClean="0"/>
              <a:t>f.filing_number</a:t>
            </a:r>
            <a:r>
              <a:rPr lang="en-US" sz="2900" dirty="0" smtClean="0"/>
              <a:t>, </a:t>
            </a:r>
            <a:r>
              <a:rPr lang="en-US" sz="2900" dirty="0" err="1" smtClean="0"/>
              <a:t>f.entity_name</a:t>
            </a:r>
            <a:r>
              <a:rPr lang="en-US" sz="2900" dirty="0" smtClean="0"/>
              <a:t>, </a:t>
            </a:r>
            <a:r>
              <a:rPr lang="en-US" sz="2900" dirty="0" err="1" smtClean="0"/>
              <a:t>f.form_type</a:t>
            </a:r>
            <a:r>
              <a:rPr lang="en-US" sz="2900" dirty="0" smtClean="0"/>
              <a:t> having count(</a:t>
            </a:r>
            <a:r>
              <a:rPr lang="en-US" sz="2900" dirty="0" err="1" smtClean="0"/>
              <a:t>avs.mem_name</a:t>
            </a:r>
            <a:r>
              <a:rPr lang="en-US" sz="2900" dirty="0" smtClean="0"/>
              <a:t>) = 0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5918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embedded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processing within query engines</a:t>
            </a:r>
          </a:p>
          <a:p>
            <a:pPr lvl="1"/>
            <a:r>
              <a:rPr lang="en-US" dirty="0" err="1" smtClean="0"/>
              <a:t>Postgres</a:t>
            </a:r>
            <a:r>
              <a:rPr lang="en-US" dirty="0" smtClean="0"/>
              <a:t> and Google DB extensions</a:t>
            </a:r>
          </a:p>
          <a:p>
            <a:pPr lvl="1"/>
            <a:r>
              <a:rPr lang="en-US" dirty="0" smtClean="0"/>
              <a:t>Equivalent to formula variable binding logic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ilter logic be within SQL binding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ulti-expression common binding optimizations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7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XBRL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Browser-hosted validation before submission</a:t>
            </a:r>
          </a:p>
          <a:p>
            <a:pPr lvl="1"/>
            <a:r>
              <a:rPr lang="en-US" dirty="0" smtClean="0"/>
              <a:t>(Goal of SEC inline contract)</a:t>
            </a:r>
          </a:p>
          <a:p>
            <a:pPr lvl="1"/>
            <a:r>
              <a:rPr lang="en-US" dirty="0" smtClean="0"/>
              <a:t>Browser security model (sandbox, no host access)</a:t>
            </a:r>
          </a:p>
          <a:p>
            <a:r>
              <a:rPr lang="en-US" dirty="0" smtClean="0"/>
              <a:t>Chrome V8 engine (compiled 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much of validation can be local</a:t>
            </a:r>
          </a:p>
          <a:p>
            <a:pPr lvl="1"/>
            <a:r>
              <a:rPr lang="en-US" dirty="0" smtClean="0"/>
              <a:t>(Complete XBRL processor and formula?)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1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XBRL’s XML-hosted validation straining</a:t>
            </a:r>
          </a:p>
          <a:p>
            <a:pPr lvl="1"/>
            <a:r>
              <a:rPr lang="en-US" dirty="0" smtClean="0"/>
              <a:t>For large instances, large formula sets</a:t>
            </a:r>
          </a:p>
          <a:p>
            <a:r>
              <a:rPr lang="en-US" dirty="0" smtClean="0"/>
              <a:t>Database hosted validations beginning</a:t>
            </a:r>
          </a:p>
          <a:p>
            <a:pPr lvl="1"/>
            <a:r>
              <a:rPr lang="en-US" dirty="0" smtClean="0"/>
              <a:t>DPM database and others</a:t>
            </a:r>
          </a:p>
          <a:p>
            <a:r>
              <a:rPr lang="en-US" dirty="0" smtClean="0"/>
              <a:t>Emerging technologies</a:t>
            </a:r>
          </a:p>
          <a:p>
            <a:pPr lvl="1"/>
            <a:r>
              <a:rPr lang="en-US" dirty="0" smtClean="0"/>
              <a:t>DB hosted variable binding, filtering</a:t>
            </a:r>
          </a:p>
          <a:p>
            <a:pPr lvl="1"/>
            <a:r>
              <a:rPr lang="en-US" dirty="0" smtClean="0"/>
              <a:t>Inline browser hosted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4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nature of validations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2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Original instances one-by-one and in-memory</a:t>
            </a:r>
          </a:p>
          <a:p>
            <a:pPr lvl="1"/>
            <a:r>
              <a:rPr lang="en-US" dirty="0" smtClean="0"/>
              <a:t>Taxonomy-related validations</a:t>
            </a:r>
          </a:p>
          <a:p>
            <a:pPr lvl="1"/>
            <a:r>
              <a:rPr lang="en-US" dirty="0" smtClean="0"/>
              <a:t>Formula validations</a:t>
            </a:r>
          </a:p>
          <a:p>
            <a:pPr lvl="1"/>
            <a:r>
              <a:rPr lang="en-US" dirty="0" smtClean="0"/>
              <a:t>Authority validations (e.g., EFM, GFM…)</a:t>
            </a:r>
          </a:p>
          <a:p>
            <a:r>
              <a:rPr lang="en-US" dirty="0" smtClean="0"/>
              <a:t>Large instances and big sets of instances</a:t>
            </a:r>
          </a:p>
          <a:p>
            <a:r>
              <a:rPr lang="en-US" dirty="0" smtClean="0"/>
              <a:t>Databases now host large sets of instances</a:t>
            </a:r>
          </a:p>
          <a:p>
            <a:pPr lvl="1"/>
            <a:r>
              <a:rPr lang="en-US" dirty="0" smtClean="0"/>
              <a:t>DPM-database-based validation (EIOPA)</a:t>
            </a:r>
          </a:p>
          <a:p>
            <a:pPr lvl="1"/>
            <a:r>
              <a:rPr lang="en-US" dirty="0" smtClean="0"/>
              <a:t>Exploring SEC filings DB-hosted validation</a:t>
            </a:r>
          </a:p>
          <a:p>
            <a:r>
              <a:rPr lang="en-US" dirty="0" smtClean="0"/>
              <a:t>inline XBRL validations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5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Formula design for all-in-memory processing:</a:t>
            </a:r>
          </a:p>
          <a:p>
            <a:pPr lvl="1"/>
            <a:r>
              <a:rPr lang="en-US" dirty="0" smtClean="0"/>
              <a:t>Fallback values are intrinsic and fundamental</a:t>
            </a:r>
          </a:p>
          <a:p>
            <a:pPr lvl="1"/>
            <a:r>
              <a:rPr lang="en-US" dirty="0" smtClean="0"/>
              <a:t>Missing values predicates</a:t>
            </a:r>
          </a:p>
          <a:p>
            <a:pPr lvl="1"/>
            <a:r>
              <a:rPr lang="en-US" dirty="0" smtClean="0"/>
              <a:t>Each predicate applied across whole instance</a:t>
            </a:r>
          </a:p>
          <a:p>
            <a:r>
              <a:rPr lang="en-US" dirty="0" smtClean="0"/>
              <a:t>Large instance is not visible all at once</a:t>
            </a:r>
          </a:p>
          <a:p>
            <a:pPr lvl="1"/>
            <a:r>
              <a:rPr lang="en-US" dirty="0" smtClean="0"/>
              <a:t>Different validation strategies apply</a:t>
            </a:r>
          </a:p>
          <a:p>
            <a:pPr lvl="1"/>
            <a:r>
              <a:rPr lang="en-US" dirty="0" smtClean="0"/>
              <a:t>Alternate technologies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instance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often, just in an XML document</a:t>
            </a:r>
          </a:p>
          <a:p>
            <a:r>
              <a:rPr lang="en-US" dirty="0" smtClean="0"/>
              <a:t>For EIOPA only in a SQLite database</a:t>
            </a:r>
          </a:p>
          <a:p>
            <a:r>
              <a:rPr lang="en-US" dirty="0" smtClean="0"/>
              <a:t>For SEC, databases are now available</a:t>
            </a:r>
          </a:p>
          <a:p>
            <a:r>
              <a:rPr lang="en-US" dirty="0" smtClean="0"/>
              <a:t>Source information originates from databases</a:t>
            </a:r>
          </a:p>
          <a:p>
            <a:pPr lvl="1"/>
            <a:r>
              <a:rPr lang="en-US" dirty="0" smtClean="0"/>
              <a:t>Bank of Indonesia large instances produced from database, XBRL re-shredded into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9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technology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Instance in XML</a:t>
            </a:r>
          </a:p>
          <a:p>
            <a:pPr lvl="1"/>
            <a:r>
              <a:rPr lang="en-US" dirty="0" smtClean="0"/>
              <a:t>XBRL formula, Sphinx</a:t>
            </a:r>
          </a:p>
          <a:p>
            <a:pPr lvl="1"/>
            <a:r>
              <a:rPr lang="en-US" dirty="0" err="1" smtClean="0"/>
              <a:t>Schematron</a:t>
            </a:r>
            <a:r>
              <a:rPr lang="en-US" dirty="0" smtClean="0"/>
              <a:t>, XQuery</a:t>
            </a:r>
          </a:p>
          <a:p>
            <a:pPr lvl="1"/>
            <a:r>
              <a:rPr lang="en-US" dirty="0" smtClean="0"/>
              <a:t>Custom coding (with XBRL processors, with XML)</a:t>
            </a:r>
          </a:p>
          <a:p>
            <a:r>
              <a:rPr lang="en-US" dirty="0" smtClean="0"/>
              <a:t>Instance in database</a:t>
            </a:r>
          </a:p>
          <a:p>
            <a:pPr lvl="1"/>
            <a:r>
              <a:rPr lang="en-US" dirty="0" smtClean="0"/>
              <a:t>Query languages (SQL, </a:t>
            </a:r>
            <a:r>
              <a:rPr lang="en-US" dirty="0" err="1" smtClean="0"/>
              <a:t>JSONiq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Custom coding (expression interpreter, DPM DB)</a:t>
            </a:r>
          </a:p>
          <a:p>
            <a:pPr lvl="1"/>
            <a:r>
              <a:rPr lang="en-US" dirty="0" smtClean="0"/>
              <a:t>Custom coding (with database interface)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1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XBRL Database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DPM database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on table and breakdown structure</a:t>
            </a:r>
          </a:p>
          <a:p>
            <a:pPr lvl="1"/>
            <a:r>
              <a:rPr lang="en-US" dirty="0" smtClean="0"/>
              <a:t>Fact keys exploit short concept names</a:t>
            </a:r>
          </a:p>
          <a:p>
            <a:r>
              <a:rPr lang="en-US" dirty="0" smtClean="0"/>
              <a:t>XBRL-US </a:t>
            </a:r>
            <a:r>
              <a:rPr lang="en-US" dirty="0"/>
              <a:t>p</a:t>
            </a:r>
            <a:r>
              <a:rPr lang="en-US" dirty="0" smtClean="0"/>
              <a:t>ublic database, SEC IDAP</a:t>
            </a:r>
          </a:p>
          <a:p>
            <a:pPr lvl="1"/>
            <a:r>
              <a:rPr lang="en-US" dirty="0" smtClean="0"/>
              <a:t>Reflects XBRL syntax, complete for XBRL-US filings</a:t>
            </a:r>
          </a:p>
          <a:p>
            <a:r>
              <a:rPr lang="en-US" dirty="0" smtClean="0"/>
              <a:t>Abstract Model database (</a:t>
            </a:r>
            <a:r>
              <a:rPr lang="en-US" dirty="0" err="1" smtClean="0"/>
              <a:t>Arelle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Reflects semantics, US, UK, JP filings (so far)</a:t>
            </a:r>
          </a:p>
          <a:p>
            <a:pPr lvl="1"/>
            <a:r>
              <a:rPr lang="en-US" dirty="0" smtClean="0"/>
              <a:t>Multiproduct (PG, MySQL, MSSQL, Oracle, SQLite)</a:t>
            </a:r>
          </a:p>
        </p:txBody>
      </p:sp>
    </p:spTree>
    <p:extLst>
      <p:ext uri="{BB962C8B-B14F-4D97-AF65-F5344CB8AC3E}">
        <p14:creationId xmlns:p14="http://schemas.microsoft.com/office/powerpoint/2010/main" val="22107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648"/>
            <a:ext cx="8229600" cy="1143000"/>
          </a:xfrm>
        </p:spPr>
        <p:txBody>
          <a:bodyPr/>
          <a:lstStyle/>
          <a:p>
            <a:r>
              <a:rPr lang="en-US" dirty="0" smtClean="0"/>
              <a:t>DPM database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2384" r="-12384"/>
          <a:stretch>
            <a:fillRect/>
          </a:stretch>
        </p:blipFill>
        <p:spPr>
          <a:xfrm>
            <a:off x="-994537" y="1208660"/>
            <a:ext cx="10894001" cy="5507820"/>
          </a:xfrm>
        </p:spPr>
      </p:pic>
    </p:spTree>
    <p:extLst>
      <p:ext uri="{BB962C8B-B14F-4D97-AF65-F5344CB8AC3E}">
        <p14:creationId xmlns:p14="http://schemas.microsoft.com/office/powerpoint/2010/main" val="383553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800"/>
            <a:ext cx="8229600" cy="1143000"/>
          </a:xfrm>
        </p:spPr>
        <p:txBody>
          <a:bodyPr/>
          <a:lstStyle/>
          <a:p>
            <a:r>
              <a:rPr lang="en-US" dirty="0" smtClean="0"/>
              <a:t>XBRL-US Public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838200"/>
            <a:ext cx="990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561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769" r="-51769"/>
          <a:stretch>
            <a:fillRect/>
          </a:stretch>
        </p:blipFill>
        <p:spPr>
          <a:xfrm>
            <a:off x="-1040427" y="-15680"/>
            <a:ext cx="13464497" cy="68736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02913" cy="2632267"/>
          </a:xfrm>
        </p:spPr>
        <p:txBody>
          <a:bodyPr/>
          <a:lstStyle/>
          <a:p>
            <a:r>
              <a:rPr lang="en-US" dirty="0" smtClean="0"/>
              <a:t>Abstract Model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6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583</Words>
  <Application>Microsoft Macintosh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XBRL Validations with Databases</vt:lpstr>
      <vt:lpstr>Evolving nature of validations</vt:lpstr>
      <vt:lpstr>Large Instances</vt:lpstr>
      <vt:lpstr>Where does the instance live?</vt:lpstr>
      <vt:lpstr>Validation technology available</vt:lpstr>
      <vt:lpstr>XBRL Database Architectures</vt:lpstr>
      <vt:lpstr>DPM database</vt:lpstr>
      <vt:lpstr>XBRL-US Public Database</vt:lpstr>
      <vt:lpstr>Abstract Model Database</vt:lpstr>
      <vt:lpstr>DPM database-hosted validations</vt:lpstr>
      <vt:lpstr>DPM validation</vt:lpstr>
      <vt:lpstr>SEC database-hosted validations</vt:lpstr>
      <vt:lpstr>Database embedded validation</vt:lpstr>
      <vt:lpstr>Inline XBRL validation</vt:lpstr>
      <vt:lpstr>Conclusions</vt:lpstr>
    </vt:vector>
  </TitlesOfParts>
  <Company>Mark V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XBRL Validations with Databases</dc:title>
  <dc:creator>Herm Fischer</dc:creator>
  <cp:lastModifiedBy>Herm Fischer</cp:lastModifiedBy>
  <cp:revision>15</cp:revision>
  <dcterms:created xsi:type="dcterms:W3CDTF">2014-05-03T23:30:43Z</dcterms:created>
  <dcterms:modified xsi:type="dcterms:W3CDTF">2014-05-05T06:21:57Z</dcterms:modified>
</cp:coreProperties>
</file>