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5"/>
  </p:notesMasterIdLst>
  <p:handoutMasterIdLst>
    <p:handoutMasterId r:id="rId16"/>
  </p:handoutMasterIdLst>
  <p:sldIdLst>
    <p:sldId id="256" r:id="rId2"/>
    <p:sldId id="267" r:id="rId3"/>
    <p:sldId id="304" r:id="rId4"/>
    <p:sldId id="280" r:id="rId5"/>
    <p:sldId id="295" r:id="rId6"/>
    <p:sldId id="306" r:id="rId7"/>
    <p:sldId id="292" r:id="rId8"/>
    <p:sldId id="279" r:id="rId9"/>
    <p:sldId id="305" r:id="rId10"/>
    <p:sldId id="294" r:id="rId11"/>
    <p:sldId id="296" r:id="rId12"/>
    <p:sldId id="293" r:id="rId13"/>
    <p:sldId id="303" r:id="rId14"/>
  </p:sldIdLst>
  <p:sldSz cx="9144000" cy="6858000" type="screen4x3"/>
  <p:notesSz cx="6794500" cy="99822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6677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56829" autoAdjust="0"/>
  </p:normalViewPr>
  <p:slideViewPr>
    <p:cSldViewPr>
      <p:cViewPr varScale="1">
        <p:scale>
          <a:sx n="47" d="100"/>
          <a:sy n="47" d="100"/>
        </p:scale>
        <p:origin x="-251" y="-68"/>
      </p:cViewPr>
      <p:guideLst>
        <p:guide orient="horz" pos="2160"/>
        <p:guide pos="2880"/>
      </p:guideLst>
    </p:cSldViewPr>
  </p:slideViewPr>
  <p:outlineViewPr>
    <p:cViewPr>
      <p:scale>
        <a:sx n="33" d="100"/>
        <a:sy n="33" d="100"/>
      </p:scale>
      <p:origin x="0" y="0"/>
    </p:cViewPr>
  </p:outlineViewPr>
  <p:notesTextViewPr>
    <p:cViewPr>
      <p:scale>
        <a:sx n="100" d="100"/>
        <a:sy n="100" d="100"/>
      </p:scale>
      <p:origin x="16"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EA51794-F69D-4E10-8993-CCB9531E9F5A}"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de-DE"/>
        </a:p>
      </dgm:t>
    </dgm:pt>
    <dgm:pt modelId="{960C50CC-59C4-42FE-AF4F-D14B9B7C5B8C}">
      <dgm:prSet phldrT="[Text]" custT="1"/>
      <dgm:spPr/>
      <dgm:t>
        <a:bodyPr/>
        <a:lstStyle/>
        <a:p>
          <a:r>
            <a:rPr lang="de-DE" sz="1400" b="1" dirty="0" smtClean="0"/>
            <a:t>ROC</a:t>
          </a:r>
          <a:br>
            <a:rPr lang="de-DE" sz="1400" b="1" dirty="0" smtClean="0"/>
          </a:br>
          <a:r>
            <a:rPr lang="de-DE" sz="1400" dirty="0" smtClean="0"/>
            <a:t>(Regulatory Oversight Committee)</a:t>
          </a:r>
          <a:endParaRPr lang="de-DE" sz="1400" dirty="0"/>
        </a:p>
      </dgm:t>
    </dgm:pt>
    <dgm:pt modelId="{DD4502E1-9A0A-47F7-B0D1-7DBA2933CF8F}" type="parTrans" cxnId="{487D1DFE-8E94-4E67-B602-0EC71C821254}">
      <dgm:prSet/>
      <dgm:spPr/>
      <dgm:t>
        <a:bodyPr/>
        <a:lstStyle/>
        <a:p>
          <a:endParaRPr lang="de-DE"/>
        </a:p>
      </dgm:t>
    </dgm:pt>
    <dgm:pt modelId="{8DCC317F-C163-4206-8BBB-7C8C0EFB6B25}" type="sibTrans" cxnId="{487D1DFE-8E94-4E67-B602-0EC71C821254}">
      <dgm:prSet/>
      <dgm:spPr/>
      <dgm:t>
        <a:bodyPr/>
        <a:lstStyle/>
        <a:p>
          <a:endParaRPr lang="de-DE"/>
        </a:p>
      </dgm:t>
    </dgm:pt>
    <dgm:pt modelId="{C66EA3D8-3B1B-4EEF-8E76-1076C3F3BEBF}">
      <dgm:prSet phldrT="[Text]" custT="1"/>
      <dgm:spPr/>
      <dgm:t>
        <a:bodyPr/>
        <a:lstStyle/>
        <a:p>
          <a:r>
            <a:rPr lang="de-DE" sz="1400" b="1" dirty="0" smtClean="0"/>
            <a:t>COU</a:t>
          </a:r>
          <a:br>
            <a:rPr lang="de-DE" sz="1400" b="1" dirty="0" smtClean="0"/>
          </a:br>
          <a:r>
            <a:rPr lang="de-DE" sz="1400" dirty="0" smtClean="0"/>
            <a:t>(Central Operating Unit)</a:t>
          </a:r>
          <a:endParaRPr lang="de-DE" sz="1400" dirty="0"/>
        </a:p>
      </dgm:t>
    </dgm:pt>
    <dgm:pt modelId="{F79518A0-746A-432E-82E9-553D0A7EAD5E}" type="parTrans" cxnId="{5773C0F1-0BE8-4133-9BA2-C20190AF2BF1}">
      <dgm:prSet/>
      <dgm:spPr/>
      <dgm:t>
        <a:bodyPr/>
        <a:lstStyle/>
        <a:p>
          <a:endParaRPr lang="de-DE"/>
        </a:p>
      </dgm:t>
    </dgm:pt>
    <dgm:pt modelId="{7F34812A-33F2-4B76-912B-1ED9FF8E464C}" type="sibTrans" cxnId="{5773C0F1-0BE8-4133-9BA2-C20190AF2BF1}">
      <dgm:prSet/>
      <dgm:spPr/>
      <dgm:t>
        <a:bodyPr/>
        <a:lstStyle/>
        <a:p>
          <a:endParaRPr lang="de-DE"/>
        </a:p>
      </dgm:t>
    </dgm:pt>
    <dgm:pt modelId="{201BB09C-3BEC-47D5-BC4F-0AE42AC86CF2}">
      <dgm:prSet phldrT="[Text]" custT="1"/>
      <dgm:spPr/>
      <dgm:t>
        <a:bodyPr/>
        <a:lstStyle/>
        <a:p>
          <a:r>
            <a:rPr lang="de-DE" sz="1400" b="1" dirty="0" smtClean="0"/>
            <a:t>(Pre)-LOU</a:t>
          </a:r>
          <a:br>
            <a:rPr lang="de-DE" sz="1400" b="1" dirty="0" smtClean="0"/>
          </a:br>
          <a:r>
            <a:rPr lang="de-DE" sz="1400" dirty="0" smtClean="0"/>
            <a:t>Pre-Local Operating Unit</a:t>
          </a:r>
          <a:endParaRPr lang="de-DE" sz="1400" dirty="0"/>
        </a:p>
      </dgm:t>
    </dgm:pt>
    <dgm:pt modelId="{9C937EED-CADA-497B-84FE-AE19E5AC471C}" type="parTrans" cxnId="{DBEA0B3F-5A85-4AC5-9F77-4F0D1D0E8C51}">
      <dgm:prSet/>
      <dgm:spPr/>
      <dgm:t>
        <a:bodyPr/>
        <a:lstStyle/>
        <a:p>
          <a:endParaRPr lang="de-DE"/>
        </a:p>
      </dgm:t>
    </dgm:pt>
    <dgm:pt modelId="{DE530F7D-E791-4D75-83B0-180BA2AA0E59}" type="sibTrans" cxnId="{DBEA0B3F-5A85-4AC5-9F77-4F0D1D0E8C51}">
      <dgm:prSet/>
      <dgm:spPr/>
      <dgm:t>
        <a:bodyPr/>
        <a:lstStyle/>
        <a:p>
          <a:endParaRPr lang="de-DE"/>
        </a:p>
      </dgm:t>
    </dgm:pt>
    <dgm:pt modelId="{05878F52-F675-4346-A42A-D5C5D1EF0667}">
      <dgm:prSet phldrT="[Text]" custT="1"/>
      <dgm:spPr/>
      <dgm:t>
        <a:bodyPr/>
        <a:lstStyle/>
        <a:p>
          <a:r>
            <a:rPr lang="de-DE" sz="1400" b="1" dirty="0" smtClean="0"/>
            <a:t>(Pre)-LOU</a:t>
          </a:r>
          <a:br>
            <a:rPr lang="de-DE" sz="1400" b="1" dirty="0" smtClean="0"/>
          </a:br>
          <a:r>
            <a:rPr lang="de-DE" sz="1400" dirty="0" smtClean="0"/>
            <a:t>Pre-Local Operating Unit</a:t>
          </a:r>
          <a:endParaRPr lang="de-DE" sz="1400" dirty="0"/>
        </a:p>
      </dgm:t>
    </dgm:pt>
    <dgm:pt modelId="{6A1AE486-37C5-461B-8F32-CDC6E9EFDE38}" type="parTrans" cxnId="{A1AEAF7F-401B-4061-8731-85DBEBCDB382}">
      <dgm:prSet/>
      <dgm:spPr/>
      <dgm:t>
        <a:bodyPr/>
        <a:lstStyle/>
        <a:p>
          <a:endParaRPr lang="de-DE"/>
        </a:p>
      </dgm:t>
    </dgm:pt>
    <dgm:pt modelId="{0C16CBA4-B063-4E50-8142-5EE6E7A0ECB7}" type="sibTrans" cxnId="{A1AEAF7F-401B-4061-8731-85DBEBCDB382}">
      <dgm:prSet/>
      <dgm:spPr/>
      <dgm:t>
        <a:bodyPr/>
        <a:lstStyle/>
        <a:p>
          <a:endParaRPr lang="de-DE"/>
        </a:p>
      </dgm:t>
    </dgm:pt>
    <dgm:pt modelId="{148CC994-7595-4320-8C5B-E19CA87AF656}">
      <dgm:prSet phldrT="[Text]" custT="1"/>
      <dgm:spPr/>
      <dgm:t>
        <a:bodyPr/>
        <a:lstStyle/>
        <a:p>
          <a:r>
            <a:rPr lang="de-DE" sz="1400" b="1" dirty="0" smtClean="0"/>
            <a:t>(Pre)-LOU</a:t>
          </a:r>
          <a:br>
            <a:rPr lang="de-DE" sz="1400" b="1" dirty="0" smtClean="0"/>
          </a:br>
          <a:r>
            <a:rPr lang="de-DE" sz="1400" dirty="0" smtClean="0"/>
            <a:t>Pre-Local Operating Unit</a:t>
          </a:r>
          <a:endParaRPr lang="de-DE" sz="1400" dirty="0"/>
        </a:p>
      </dgm:t>
    </dgm:pt>
    <dgm:pt modelId="{9ECFB820-C818-4242-A137-D24E1B4171F0}" type="parTrans" cxnId="{5790BD34-C6E2-401F-9F23-0780679AEB88}">
      <dgm:prSet/>
      <dgm:spPr/>
      <dgm:t>
        <a:bodyPr/>
        <a:lstStyle/>
        <a:p>
          <a:endParaRPr lang="de-DE"/>
        </a:p>
      </dgm:t>
    </dgm:pt>
    <dgm:pt modelId="{71970481-1544-46F4-8FA9-F532E28690A3}" type="sibTrans" cxnId="{5790BD34-C6E2-401F-9F23-0780679AEB88}">
      <dgm:prSet/>
      <dgm:spPr/>
      <dgm:t>
        <a:bodyPr/>
        <a:lstStyle/>
        <a:p>
          <a:endParaRPr lang="de-DE"/>
        </a:p>
      </dgm:t>
    </dgm:pt>
    <dgm:pt modelId="{1262B171-ECDF-45D3-AA9D-AC2671DF8E4C}" type="pres">
      <dgm:prSet presAssocID="{9EA51794-F69D-4E10-8993-CCB9531E9F5A}" presName="hierChild1" presStyleCnt="0">
        <dgm:presLayoutVars>
          <dgm:chPref val="1"/>
          <dgm:dir/>
          <dgm:animOne val="branch"/>
          <dgm:animLvl val="lvl"/>
          <dgm:resizeHandles/>
        </dgm:presLayoutVars>
      </dgm:prSet>
      <dgm:spPr/>
      <dgm:t>
        <a:bodyPr/>
        <a:lstStyle/>
        <a:p>
          <a:endParaRPr lang="de-DE"/>
        </a:p>
      </dgm:t>
    </dgm:pt>
    <dgm:pt modelId="{434C573E-8EC1-4676-B1E0-A74A12927B8C}" type="pres">
      <dgm:prSet presAssocID="{960C50CC-59C4-42FE-AF4F-D14B9B7C5B8C}" presName="hierRoot1" presStyleCnt="0"/>
      <dgm:spPr/>
    </dgm:pt>
    <dgm:pt modelId="{5EC50918-7439-4D85-98DB-B897236E6150}" type="pres">
      <dgm:prSet presAssocID="{960C50CC-59C4-42FE-AF4F-D14B9B7C5B8C}" presName="composite" presStyleCnt="0"/>
      <dgm:spPr/>
    </dgm:pt>
    <dgm:pt modelId="{3D5E1200-868D-4AC6-B8AD-A440487F35BC}" type="pres">
      <dgm:prSet presAssocID="{960C50CC-59C4-42FE-AF4F-D14B9B7C5B8C}" presName="background" presStyleLbl="node0" presStyleIdx="0" presStyleCnt="1"/>
      <dgm:spPr/>
      <dgm:t>
        <a:bodyPr/>
        <a:lstStyle/>
        <a:p>
          <a:endParaRPr lang="de-DE"/>
        </a:p>
      </dgm:t>
    </dgm:pt>
    <dgm:pt modelId="{CBF89F94-2076-4BF3-9A55-FE2EC9E28E58}" type="pres">
      <dgm:prSet presAssocID="{960C50CC-59C4-42FE-AF4F-D14B9B7C5B8C}" presName="text" presStyleLbl="fgAcc0" presStyleIdx="0" presStyleCnt="1" custScaleX="233116">
        <dgm:presLayoutVars>
          <dgm:chPref val="3"/>
        </dgm:presLayoutVars>
      </dgm:prSet>
      <dgm:spPr/>
      <dgm:t>
        <a:bodyPr/>
        <a:lstStyle/>
        <a:p>
          <a:endParaRPr lang="de-DE"/>
        </a:p>
      </dgm:t>
    </dgm:pt>
    <dgm:pt modelId="{FDFEA839-7779-48B3-A80B-374AE97126A5}" type="pres">
      <dgm:prSet presAssocID="{960C50CC-59C4-42FE-AF4F-D14B9B7C5B8C}" presName="hierChild2" presStyleCnt="0"/>
      <dgm:spPr/>
    </dgm:pt>
    <dgm:pt modelId="{B563DBBA-7174-4FC4-8C22-8BA58F42C863}" type="pres">
      <dgm:prSet presAssocID="{F79518A0-746A-432E-82E9-553D0A7EAD5E}" presName="Name10" presStyleLbl="parChTrans1D2" presStyleIdx="0" presStyleCnt="1"/>
      <dgm:spPr/>
      <dgm:t>
        <a:bodyPr/>
        <a:lstStyle/>
        <a:p>
          <a:endParaRPr lang="de-DE"/>
        </a:p>
      </dgm:t>
    </dgm:pt>
    <dgm:pt modelId="{544902FD-6CB8-4860-893F-57E285EBFCE6}" type="pres">
      <dgm:prSet presAssocID="{C66EA3D8-3B1B-4EEF-8E76-1076C3F3BEBF}" presName="hierRoot2" presStyleCnt="0"/>
      <dgm:spPr/>
    </dgm:pt>
    <dgm:pt modelId="{6FCA70D0-4733-426F-8434-3BFB91E78240}" type="pres">
      <dgm:prSet presAssocID="{C66EA3D8-3B1B-4EEF-8E76-1076C3F3BEBF}" presName="composite2" presStyleCnt="0"/>
      <dgm:spPr/>
    </dgm:pt>
    <dgm:pt modelId="{A315F88C-1E11-40A5-91C2-92CD3BF2D983}" type="pres">
      <dgm:prSet presAssocID="{C66EA3D8-3B1B-4EEF-8E76-1076C3F3BEBF}" presName="background2" presStyleLbl="node2" presStyleIdx="0" presStyleCnt="1"/>
      <dgm:spPr/>
    </dgm:pt>
    <dgm:pt modelId="{9212DE92-F8BE-4E79-BEB7-C86FC757DAC1}" type="pres">
      <dgm:prSet presAssocID="{C66EA3D8-3B1B-4EEF-8E76-1076C3F3BEBF}" presName="text2" presStyleLbl="fgAcc2" presStyleIdx="0" presStyleCnt="1" custScaleX="233116" custLinFactNeighborY="-58">
        <dgm:presLayoutVars>
          <dgm:chPref val="3"/>
        </dgm:presLayoutVars>
      </dgm:prSet>
      <dgm:spPr/>
      <dgm:t>
        <a:bodyPr/>
        <a:lstStyle/>
        <a:p>
          <a:endParaRPr lang="de-DE"/>
        </a:p>
      </dgm:t>
    </dgm:pt>
    <dgm:pt modelId="{EE5049AB-85A2-4DC1-892C-68190D372885}" type="pres">
      <dgm:prSet presAssocID="{C66EA3D8-3B1B-4EEF-8E76-1076C3F3BEBF}" presName="hierChild3" presStyleCnt="0"/>
      <dgm:spPr/>
    </dgm:pt>
    <dgm:pt modelId="{BF5D499B-FBC2-4228-9B37-AFFC03DBD110}" type="pres">
      <dgm:prSet presAssocID="{9C937EED-CADA-497B-84FE-AE19E5AC471C}" presName="Name17" presStyleLbl="parChTrans1D3" presStyleIdx="0" presStyleCnt="3"/>
      <dgm:spPr/>
      <dgm:t>
        <a:bodyPr/>
        <a:lstStyle/>
        <a:p>
          <a:endParaRPr lang="de-DE"/>
        </a:p>
      </dgm:t>
    </dgm:pt>
    <dgm:pt modelId="{A43FEB4B-349F-420F-A4F3-6E9CC1FD97EE}" type="pres">
      <dgm:prSet presAssocID="{201BB09C-3BEC-47D5-BC4F-0AE42AC86CF2}" presName="hierRoot3" presStyleCnt="0"/>
      <dgm:spPr/>
    </dgm:pt>
    <dgm:pt modelId="{9BABEAA6-7F40-48F6-B159-D38AC2E89497}" type="pres">
      <dgm:prSet presAssocID="{201BB09C-3BEC-47D5-BC4F-0AE42AC86CF2}" presName="composite3" presStyleCnt="0"/>
      <dgm:spPr/>
    </dgm:pt>
    <dgm:pt modelId="{FB999053-D268-48EC-BFED-2AE11EF603DE}" type="pres">
      <dgm:prSet presAssocID="{201BB09C-3BEC-47D5-BC4F-0AE42AC86CF2}" presName="background3" presStyleLbl="node3" presStyleIdx="0" presStyleCnt="3"/>
      <dgm:spPr/>
    </dgm:pt>
    <dgm:pt modelId="{F676E280-DBC4-4F8B-9E9C-B583CBD93C4B}" type="pres">
      <dgm:prSet presAssocID="{201BB09C-3BEC-47D5-BC4F-0AE42AC86CF2}" presName="text3" presStyleLbl="fgAcc3" presStyleIdx="0" presStyleCnt="3" custScaleX="132475">
        <dgm:presLayoutVars>
          <dgm:chPref val="3"/>
        </dgm:presLayoutVars>
      </dgm:prSet>
      <dgm:spPr/>
      <dgm:t>
        <a:bodyPr/>
        <a:lstStyle/>
        <a:p>
          <a:endParaRPr lang="de-DE"/>
        </a:p>
      </dgm:t>
    </dgm:pt>
    <dgm:pt modelId="{969C2D6A-6E5E-4A5C-A4FA-191DF6553200}" type="pres">
      <dgm:prSet presAssocID="{201BB09C-3BEC-47D5-BC4F-0AE42AC86CF2}" presName="hierChild4" presStyleCnt="0"/>
      <dgm:spPr/>
    </dgm:pt>
    <dgm:pt modelId="{8C53EEEA-0F4E-4CDB-B1C6-C437559F4BCC}" type="pres">
      <dgm:prSet presAssocID="{6A1AE486-37C5-461B-8F32-CDC6E9EFDE38}" presName="Name17" presStyleLbl="parChTrans1D3" presStyleIdx="1" presStyleCnt="3"/>
      <dgm:spPr/>
      <dgm:t>
        <a:bodyPr/>
        <a:lstStyle/>
        <a:p>
          <a:endParaRPr lang="de-DE"/>
        </a:p>
      </dgm:t>
    </dgm:pt>
    <dgm:pt modelId="{C18E16B9-3EAF-4E6A-A091-F87C732BAE6F}" type="pres">
      <dgm:prSet presAssocID="{05878F52-F675-4346-A42A-D5C5D1EF0667}" presName="hierRoot3" presStyleCnt="0"/>
      <dgm:spPr/>
    </dgm:pt>
    <dgm:pt modelId="{F1A03723-77C9-45E8-AC37-5378DEA927E8}" type="pres">
      <dgm:prSet presAssocID="{05878F52-F675-4346-A42A-D5C5D1EF0667}" presName="composite3" presStyleCnt="0"/>
      <dgm:spPr/>
    </dgm:pt>
    <dgm:pt modelId="{C0125E09-2CBF-40F1-931C-7A11AFB84ECC}" type="pres">
      <dgm:prSet presAssocID="{05878F52-F675-4346-A42A-D5C5D1EF0667}" presName="background3" presStyleLbl="node3" presStyleIdx="1" presStyleCnt="3"/>
      <dgm:spPr/>
    </dgm:pt>
    <dgm:pt modelId="{F5ECFF6B-61F4-4661-8B36-2802ACE45147}" type="pres">
      <dgm:prSet presAssocID="{05878F52-F675-4346-A42A-D5C5D1EF0667}" presName="text3" presStyleLbl="fgAcc3" presStyleIdx="1" presStyleCnt="3" custScaleX="129379">
        <dgm:presLayoutVars>
          <dgm:chPref val="3"/>
        </dgm:presLayoutVars>
      </dgm:prSet>
      <dgm:spPr/>
      <dgm:t>
        <a:bodyPr/>
        <a:lstStyle/>
        <a:p>
          <a:endParaRPr lang="de-DE"/>
        </a:p>
      </dgm:t>
    </dgm:pt>
    <dgm:pt modelId="{607E5270-3638-4F54-9F0C-32A176E4FF47}" type="pres">
      <dgm:prSet presAssocID="{05878F52-F675-4346-A42A-D5C5D1EF0667}" presName="hierChild4" presStyleCnt="0"/>
      <dgm:spPr/>
    </dgm:pt>
    <dgm:pt modelId="{6E409AF3-E85C-49C1-AAD3-C34C0FB7B72F}" type="pres">
      <dgm:prSet presAssocID="{9ECFB820-C818-4242-A137-D24E1B4171F0}" presName="Name17" presStyleLbl="parChTrans1D3" presStyleIdx="2" presStyleCnt="3"/>
      <dgm:spPr/>
      <dgm:t>
        <a:bodyPr/>
        <a:lstStyle/>
        <a:p>
          <a:endParaRPr lang="de-DE"/>
        </a:p>
      </dgm:t>
    </dgm:pt>
    <dgm:pt modelId="{B18E1A07-8647-4816-A86E-F05C0EB52F43}" type="pres">
      <dgm:prSet presAssocID="{148CC994-7595-4320-8C5B-E19CA87AF656}" presName="hierRoot3" presStyleCnt="0"/>
      <dgm:spPr/>
    </dgm:pt>
    <dgm:pt modelId="{C1C4E610-872B-4989-9B80-42832FCDE2F9}" type="pres">
      <dgm:prSet presAssocID="{148CC994-7595-4320-8C5B-E19CA87AF656}" presName="composite3" presStyleCnt="0"/>
      <dgm:spPr/>
    </dgm:pt>
    <dgm:pt modelId="{49C8562E-384D-47C6-8ED2-9C14B8C0C8F2}" type="pres">
      <dgm:prSet presAssocID="{148CC994-7595-4320-8C5B-E19CA87AF656}" presName="background3" presStyleLbl="node3" presStyleIdx="2" presStyleCnt="3"/>
      <dgm:spPr/>
    </dgm:pt>
    <dgm:pt modelId="{809C0E6E-29C8-412A-88FC-5AA835E0A9F5}" type="pres">
      <dgm:prSet presAssocID="{148CC994-7595-4320-8C5B-E19CA87AF656}" presName="text3" presStyleLbl="fgAcc3" presStyleIdx="2" presStyleCnt="3" custScaleX="136641">
        <dgm:presLayoutVars>
          <dgm:chPref val="3"/>
        </dgm:presLayoutVars>
      </dgm:prSet>
      <dgm:spPr/>
      <dgm:t>
        <a:bodyPr/>
        <a:lstStyle/>
        <a:p>
          <a:endParaRPr lang="de-DE"/>
        </a:p>
      </dgm:t>
    </dgm:pt>
    <dgm:pt modelId="{704CAE8F-4794-4139-9B75-12C7DE4C1094}" type="pres">
      <dgm:prSet presAssocID="{148CC994-7595-4320-8C5B-E19CA87AF656}" presName="hierChild4" presStyleCnt="0"/>
      <dgm:spPr/>
    </dgm:pt>
  </dgm:ptLst>
  <dgm:cxnLst>
    <dgm:cxn modelId="{CA46C34F-00EE-4AA3-908D-6CD5D0822FF2}" type="presOf" srcId="{6A1AE486-37C5-461B-8F32-CDC6E9EFDE38}" destId="{8C53EEEA-0F4E-4CDB-B1C6-C437559F4BCC}" srcOrd="0" destOrd="0" presId="urn:microsoft.com/office/officeart/2005/8/layout/hierarchy1"/>
    <dgm:cxn modelId="{44456CA7-2637-4B60-96A0-02B76E277CA3}" type="presOf" srcId="{9ECFB820-C818-4242-A137-D24E1B4171F0}" destId="{6E409AF3-E85C-49C1-AAD3-C34C0FB7B72F}" srcOrd="0" destOrd="0" presId="urn:microsoft.com/office/officeart/2005/8/layout/hierarchy1"/>
    <dgm:cxn modelId="{487D1DFE-8E94-4E67-B602-0EC71C821254}" srcId="{9EA51794-F69D-4E10-8993-CCB9531E9F5A}" destId="{960C50CC-59C4-42FE-AF4F-D14B9B7C5B8C}" srcOrd="0" destOrd="0" parTransId="{DD4502E1-9A0A-47F7-B0D1-7DBA2933CF8F}" sibTransId="{8DCC317F-C163-4206-8BBB-7C8C0EFB6B25}"/>
    <dgm:cxn modelId="{9B7965A7-2624-4E1E-A366-C2C6121A7670}" type="presOf" srcId="{9C937EED-CADA-497B-84FE-AE19E5AC471C}" destId="{BF5D499B-FBC2-4228-9B37-AFFC03DBD110}" srcOrd="0" destOrd="0" presId="urn:microsoft.com/office/officeart/2005/8/layout/hierarchy1"/>
    <dgm:cxn modelId="{DBEA0B3F-5A85-4AC5-9F77-4F0D1D0E8C51}" srcId="{C66EA3D8-3B1B-4EEF-8E76-1076C3F3BEBF}" destId="{201BB09C-3BEC-47D5-BC4F-0AE42AC86CF2}" srcOrd="0" destOrd="0" parTransId="{9C937EED-CADA-497B-84FE-AE19E5AC471C}" sibTransId="{DE530F7D-E791-4D75-83B0-180BA2AA0E59}"/>
    <dgm:cxn modelId="{5790BD34-C6E2-401F-9F23-0780679AEB88}" srcId="{C66EA3D8-3B1B-4EEF-8E76-1076C3F3BEBF}" destId="{148CC994-7595-4320-8C5B-E19CA87AF656}" srcOrd="2" destOrd="0" parTransId="{9ECFB820-C818-4242-A137-D24E1B4171F0}" sibTransId="{71970481-1544-46F4-8FA9-F532E28690A3}"/>
    <dgm:cxn modelId="{D004C80D-B7DE-4A3B-8EEF-6F3C3B000644}" type="presOf" srcId="{960C50CC-59C4-42FE-AF4F-D14B9B7C5B8C}" destId="{CBF89F94-2076-4BF3-9A55-FE2EC9E28E58}" srcOrd="0" destOrd="0" presId="urn:microsoft.com/office/officeart/2005/8/layout/hierarchy1"/>
    <dgm:cxn modelId="{0F17CF86-6EDA-4063-8634-5F166686C732}" type="presOf" srcId="{148CC994-7595-4320-8C5B-E19CA87AF656}" destId="{809C0E6E-29C8-412A-88FC-5AA835E0A9F5}" srcOrd="0" destOrd="0" presId="urn:microsoft.com/office/officeart/2005/8/layout/hierarchy1"/>
    <dgm:cxn modelId="{5773C0F1-0BE8-4133-9BA2-C20190AF2BF1}" srcId="{960C50CC-59C4-42FE-AF4F-D14B9B7C5B8C}" destId="{C66EA3D8-3B1B-4EEF-8E76-1076C3F3BEBF}" srcOrd="0" destOrd="0" parTransId="{F79518A0-746A-432E-82E9-553D0A7EAD5E}" sibTransId="{7F34812A-33F2-4B76-912B-1ED9FF8E464C}"/>
    <dgm:cxn modelId="{D3F5FA6A-60AE-4F08-8547-B2D01EFC0B92}" type="presOf" srcId="{05878F52-F675-4346-A42A-D5C5D1EF0667}" destId="{F5ECFF6B-61F4-4661-8B36-2802ACE45147}" srcOrd="0" destOrd="0" presId="urn:microsoft.com/office/officeart/2005/8/layout/hierarchy1"/>
    <dgm:cxn modelId="{A1AEAF7F-401B-4061-8731-85DBEBCDB382}" srcId="{C66EA3D8-3B1B-4EEF-8E76-1076C3F3BEBF}" destId="{05878F52-F675-4346-A42A-D5C5D1EF0667}" srcOrd="1" destOrd="0" parTransId="{6A1AE486-37C5-461B-8F32-CDC6E9EFDE38}" sibTransId="{0C16CBA4-B063-4E50-8142-5EE6E7A0ECB7}"/>
    <dgm:cxn modelId="{EA2DB093-EF91-43F6-9771-32085351DC1A}" type="presOf" srcId="{201BB09C-3BEC-47D5-BC4F-0AE42AC86CF2}" destId="{F676E280-DBC4-4F8B-9E9C-B583CBD93C4B}" srcOrd="0" destOrd="0" presId="urn:microsoft.com/office/officeart/2005/8/layout/hierarchy1"/>
    <dgm:cxn modelId="{3E792BD6-138E-4D99-A446-EDF9EDB84FA0}" type="presOf" srcId="{F79518A0-746A-432E-82E9-553D0A7EAD5E}" destId="{B563DBBA-7174-4FC4-8C22-8BA58F42C863}" srcOrd="0" destOrd="0" presId="urn:microsoft.com/office/officeart/2005/8/layout/hierarchy1"/>
    <dgm:cxn modelId="{A74C9E6C-ADF6-4676-AD51-DCF62878FBAC}" type="presOf" srcId="{C66EA3D8-3B1B-4EEF-8E76-1076C3F3BEBF}" destId="{9212DE92-F8BE-4E79-BEB7-C86FC757DAC1}" srcOrd="0" destOrd="0" presId="urn:microsoft.com/office/officeart/2005/8/layout/hierarchy1"/>
    <dgm:cxn modelId="{51BD1A8F-9C5F-4CA4-9AB4-279BA67415A9}" type="presOf" srcId="{9EA51794-F69D-4E10-8993-CCB9531E9F5A}" destId="{1262B171-ECDF-45D3-AA9D-AC2671DF8E4C}" srcOrd="0" destOrd="0" presId="urn:microsoft.com/office/officeart/2005/8/layout/hierarchy1"/>
    <dgm:cxn modelId="{652D7126-91AF-407D-9BDE-76AFF7021C06}" type="presParOf" srcId="{1262B171-ECDF-45D3-AA9D-AC2671DF8E4C}" destId="{434C573E-8EC1-4676-B1E0-A74A12927B8C}" srcOrd="0" destOrd="0" presId="urn:microsoft.com/office/officeart/2005/8/layout/hierarchy1"/>
    <dgm:cxn modelId="{AC9F5469-F9E1-4539-AACF-C568BED9184F}" type="presParOf" srcId="{434C573E-8EC1-4676-B1E0-A74A12927B8C}" destId="{5EC50918-7439-4D85-98DB-B897236E6150}" srcOrd="0" destOrd="0" presId="urn:microsoft.com/office/officeart/2005/8/layout/hierarchy1"/>
    <dgm:cxn modelId="{42774957-8F3F-4D38-B02A-628F0FEABBF9}" type="presParOf" srcId="{5EC50918-7439-4D85-98DB-B897236E6150}" destId="{3D5E1200-868D-4AC6-B8AD-A440487F35BC}" srcOrd="0" destOrd="0" presId="urn:microsoft.com/office/officeart/2005/8/layout/hierarchy1"/>
    <dgm:cxn modelId="{5C6AEB34-AC39-4C8A-A680-62937EEA8845}" type="presParOf" srcId="{5EC50918-7439-4D85-98DB-B897236E6150}" destId="{CBF89F94-2076-4BF3-9A55-FE2EC9E28E58}" srcOrd="1" destOrd="0" presId="urn:microsoft.com/office/officeart/2005/8/layout/hierarchy1"/>
    <dgm:cxn modelId="{DD63D7F3-F1AC-4D94-AE8E-1CC5AC430103}" type="presParOf" srcId="{434C573E-8EC1-4676-B1E0-A74A12927B8C}" destId="{FDFEA839-7779-48B3-A80B-374AE97126A5}" srcOrd="1" destOrd="0" presId="urn:microsoft.com/office/officeart/2005/8/layout/hierarchy1"/>
    <dgm:cxn modelId="{87A887CE-C18D-44FD-A829-B70D90D7ECDC}" type="presParOf" srcId="{FDFEA839-7779-48B3-A80B-374AE97126A5}" destId="{B563DBBA-7174-4FC4-8C22-8BA58F42C863}" srcOrd="0" destOrd="0" presId="urn:microsoft.com/office/officeart/2005/8/layout/hierarchy1"/>
    <dgm:cxn modelId="{5CF1FF53-1350-48A6-8D39-5480711A73C1}" type="presParOf" srcId="{FDFEA839-7779-48B3-A80B-374AE97126A5}" destId="{544902FD-6CB8-4860-893F-57E285EBFCE6}" srcOrd="1" destOrd="0" presId="urn:microsoft.com/office/officeart/2005/8/layout/hierarchy1"/>
    <dgm:cxn modelId="{DF8712D1-D4DF-4765-80B9-EC47D57950F5}" type="presParOf" srcId="{544902FD-6CB8-4860-893F-57E285EBFCE6}" destId="{6FCA70D0-4733-426F-8434-3BFB91E78240}" srcOrd="0" destOrd="0" presId="urn:microsoft.com/office/officeart/2005/8/layout/hierarchy1"/>
    <dgm:cxn modelId="{EDB0CBB2-76DB-44AA-815E-92CA1D6373F7}" type="presParOf" srcId="{6FCA70D0-4733-426F-8434-3BFB91E78240}" destId="{A315F88C-1E11-40A5-91C2-92CD3BF2D983}" srcOrd="0" destOrd="0" presId="urn:microsoft.com/office/officeart/2005/8/layout/hierarchy1"/>
    <dgm:cxn modelId="{EC8CF058-FBF4-4E54-98AA-20C785445379}" type="presParOf" srcId="{6FCA70D0-4733-426F-8434-3BFB91E78240}" destId="{9212DE92-F8BE-4E79-BEB7-C86FC757DAC1}" srcOrd="1" destOrd="0" presId="urn:microsoft.com/office/officeart/2005/8/layout/hierarchy1"/>
    <dgm:cxn modelId="{0D4C6C1D-D4AF-4510-8F17-7F651E41B803}" type="presParOf" srcId="{544902FD-6CB8-4860-893F-57E285EBFCE6}" destId="{EE5049AB-85A2-4DC1-892C-68190D372885}" srcOrd="1" destOrd="0" presId="urn:microsoft.com/office/officeart/2005/8/layout/hierarchy1"/>
    <dgm:cxn modelId="{39D12366-3458-4960-AC48-C9FDF78D846A}" type="presParOf" srcId="{EE5049AB-85A2-4DC1-892C-68190D372885}" destId="{BF5D499B-FBC2-4228-9B37-AFFC03DBD110}" srcOrd="0" destOrd="0" presId="urn:microsoft.com/office/officeart/2005/8/layout/hierarchy1"/>
    <dgm:cxn modelId="{6064213A-3A16-4D9E-A622-3229CC86214B}" type="presParOf" srcId="{EE5049AB-85A2-4DC1-892C-68190D372885}" destId="{A43FEB4B-349F-420F-A4F3-6E9CC1FD97EE}" srcOrd="1" destOrd="0" presId="urn:microsoft.com/office/officeart/2005/8/layout/hierarchy1"/>
    <dgm:cxn modelId="{BDC96166-E839-4C51-9F7B-EEF081E9655B}" type="presParOf" srcId="{A43FEB4B-349F-420F-A4F3-6E9CC1FD97EE}" destId="{9BABEAA6-7F40-48F6-B159-D38AC2E89497}" srcOrd="0" destOrd="0" presId="urn:microsoft.com/office/officeart/2005/8/layout/hierarchy1"/>
    <dgm:cxn modelId="{44CE5E24-6548-4DA1-A81E-6E327E8467BE}" type="presParOf" srcId="{9BABEAA6-7F40-48F6-B159-D38AC2E89497}" destId="{FB999053-D268-48EC-BFED-2AE11EF603DE}" srcOrd="0" destOrd="0" presId="urn:microsoft.com/office/officeart/2005/8/layout/hierarchy1"/>
    <dgm:cxn modelId="{5397F543-1EED-4421-A0A2-82266994D240}" type="presParOf" srcId="{9BABEAA6-7F40-48F6-B159-D38AC2E89497}" destId="{F676E280-DBC4-4F8B-9E9C-B583CBD93C4B}" srcOrd="1" destOrd="0" presId="urn:microsoft.com/office/officeart/2005/8/layout/hierarchy1"/>
    <dgm:cxn modelId="{500E9ED5-0A78-405A-9929-423B22DE1993}" type="presParOf" srcId="{A43FEB4B-349F-420F-A4F3-6E9CC1FD97EE}" destId="{969C2D6A-6E5E-4A5C-A4FA-191DF6553200}" srcOrd="1" destOrd="0" presId="urn:microsoft.com/office/officeart/2005/8/layout/hierarchy1"/>
    <dgm:cxn modelId="{28882312-FAD9-42BE-AA94-41C3A3C6D03A}" type="presParOf" srcId="{EE5049AB-85A2-4DC1-892C-68190D372885}" destId="{8C53EEEA-0F4E-4CDB-B1C6-C437559F4BCC}" srcOrd="2" destOrd="0" presId="urn:microsoft.com/office/officeart/2005/8/layout/hierarchy1"/>
    <dgm:cxn modelId="{8E4E72D4-E758-4776-80AC-40CB24EDA5CB}" type="presParOf" srcId="{EE5049AB-85A2-4DC1-892C-68190D372885}" destId="{C18E16B9-3EAF-4E6A-A091-F87C732BAE6F}" srcOrd="3" destOrd="0" presId="urn:microsoft.com/office/officeart/2005/8/layout/hierarchy1"/>
    <dgm:cxn modelId="{6C8E43A4-9EEA-4D3F-925B-0D288C6BF0B8}" type="presParOf" srcId="{C18E16B9-3EAF-4E6A-A091-F87C732BAE6F}" destId="{F1A03723-77C9-45E8-AC37-5378DEA927E8}" srcOrd="0" destOrd="0" presId="urn:microsoft.com/office/officeart/2005/8/layout/hierarchy1"/>
    <dgm:cxn modelId="{3585B629-5E62-4DC9-B62A-97005F1B70E6}" type="presParOf" srcId="{F1A03723-77C9-45E8-AC37-5378DEA927E8}" destId="{C0125E09-2CBF-40F1-931C-7A11AFB84ECC}" srcOrd="0" destOrd="0" presId="urn:microsoft.com/office/officeart/2005/8/layout/hierarchy1"/>
    <dgm:cxn modelId="{4D461E92-96F4-4D2D-BAE8-DBCD4FC5C14A}" type="presParOf" srcId="{F1A03723-77C9-45E8-AC37-5378DEA927E8}" destId="{F5ECFF6B-61F4-4661-8B36-2802ACE45147}" srcOrd="1" destOrd="0" presId="urn:microsoft.com/office/officeart/2005/8/layout/hierarchy1"/>
    <dgm:cxn modelId="{5DA5ACEA-1F6A-4B13-8C9A-46C1D258A921}" type="presParOf" srcId="{C18E16B9-3EAF-4E6A-A091-F87C732BAE6F}" destId="{607E5270-3638-4F54-9F0C-32A176E4FF47}" srcOrd="1" destOrd="0" presId="urn:microsoft.com/office/officeart/2005/8/layout/hierarchy1"/>
    <dgm:cxn modelId="{B7631FF7-6446-4594-A500-7C27DEEF02CA}" type="presParOf" srcId="{EE5049AB-85A2-4DC1-892C-68190D372885}" destId="{6E409AF3-E85C-49C1-AAD3-C34C0FB7B72F}" srcOrd="4" destOrd="0" presId="urn:microsoft.com/office/officeart/2005/8/layout/hierarchy1"/>
    <dgm:cxn modelId="{8498434F-2141-4EDF-8E54-6C35EEC7326A}" type="presParOf" srcId="{EE5049AB-85A2-4DC1-892C-68190D372885}" destId="{B18E1A07-8647-4816-A86E-F05C0EB52F43}" srcOrd="5" destOrd="0" presId="urn:microsoft.com/office/officeart/2005/8/layout/hierarchy1"/>
    <dgm:cxn modelId="{3FEA5B30-66DD-4E91-B5E8-72271CE8A794}" type="presParOf" srcId="{B18E1A07-8647-4816-A86E-F05C0EB52F43}" destId="{C1C4E610-872B-4989-9B80-42832FCDE2F9}" srcOrd="0" destOrd="0" presId="urn:microsoft.com/office/officeart/2005/8/layout/hierarchy1"/>
    <dgm:cxn modelId="{6153A75A-CB5D-440C-B54A-A18D428DB5D1}" type="presParOf" srcId="{C1C4E610-872B-4989-9B80-42832FCDE2F9}" destId="{49C8562E-384D-47C6-8ED2-9C14B8C0C8F2}" srcOrd="0" destOrd="0" presId="urn:microsoft.com/office/officeart/2005/8/layout/hierarchy1"/>
    <dgm:cxn modelId="{3B859D10-C6C7-48D7-A5D8-7A64845466B2}" type="presParOf" srcId="{C1C4E610-872B-4989-9B80-42832FCDE2F9}" destId="{809C0E6E-29C8-412A-88FC-5AA835E0A9F5}" srcOrd="1" destOrd="0" presId="urn:microsoft.com/office/officeart/2005/8/layout/hierarchy1"/>
    <dgm:cxn modelId="{198AA305-9F5E-4245-AB2A-FCED778D8228}" type="presParOf" srcId="{B18E1A07-8647-4816-A86E-F05C0EB52F43}" destId="{704CAE8F-4794-4139-9B75-12C7DE4C1094}"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409AF3-E85C-49C1-AAD3-C34C0FB7B72F}">
      <dsp:nvSpPr>
        <dsp:cNvPr id="0" name=""/>
        <dsp:cNvSpPr/>
      </dsp:nvSpPr>
      <dsp:spPr>
        <a:xfrm>
          <a:off x="2212763" y="1776200"/>
          <a:ext cx="1529629" cy="290847"/>
        </a:xfrm>
        <a:custGeom>
          <a:avLst/>
          <a:gdLst/>
          <a:ahLst/>
          <a:cxnLst/>
          <a:rect l="0" t="0" r="0" b="0"/>
          <a:pathLst>
            <a:path>
              <a:moveTo>
                <a:pt x="0" y="0"/>
              </a:moveTo>
              <a:lnTo>
                <a:pt x="0" y="198321"/>
              </a:lnTo>
              <a:lnTo>
                <a:pt x="1529629" y="198321"/>
              </a:lnTo>
              <a:lnTo>
                <a:pt x="1529629" y="29084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C53EEEA-0F4E-4CDB-B1C6-C437559F4BCC}">
      <dsp:nvSpPr>
        <dsp:cNvPr id="0" name=""/>
        <dsp:cNvSpPr/>
      </dsp:nvSpPr>
      <dsp:spPr>
        <a:xfrm>
          <a:off x="2146239" y="1776200"/>
          <a:ext cx="91440" cy="290847"/>
        </a:xfrm>
        <a:custGeom>
          <a:avLst/>
          <a:gdLst/>
          <a:ahLst/>
          <a:cxnLst/>
          <a:rect l="0" t="0" r="0" b="0"/>
          <a:pathLst>
            <a:path>
              <a:moveTo>
                <a:pt x="66524" y="0"/>
              </a:moveTo>
              <a:lnTo>
                <a:pt x="66524" y="198321"/>
              </a:lnTo>
              <a:lnTo>
                <a:pt x="45720" y="198321"/>
              </a:lnTo>
              <a:lnTo>
                <a:pt x="45720" y="29084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F5D499B-FBC2-4228-9B37-AFFC03DBD110}">
      <dsp:nvSpPr>
        <dsp:cNvPr id="0" name=""/>
        <dsp:cNvSpPr/>
      </dsp:nvSpPr>
      <dsp:spPr>
        <a:xfrm>
          <a:off x="662329" y="1776200"/>
          <a:ext cx="1550434" cy="290847"/>
        </a:xfrm>
        <a:custGeom>
          <a:avLst/>
          <a:gdLst/>
          <a:ahLst/>
          <a:cxnLst/>
          <a:rect l="0" t="0" r="0" b="0"/>
          <a:pathLst>
            <a:path>
              <a:moveTo>
                <a:pt x="1550434" y="0"/>
              </a:moveTo>
              <a:lnTo>
                <a:pt x="1550434" y="198321"/>
              </a:lnTo>
              <a:lnTo>
                <a:pt x="0" y="198321"/>
              </a:lnTo>
              <a:lnTo>
                <a:pt x="0" y="29084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563DBBA-7174-4FC4-8C22-8BA58F42C863}">
      <dsp:nvSpPr>
        <dsp:cNvPr id="0" name=""/>
        <dsp:cNvSpPr/>
      </dsp:nvSpPr>
      <dsp:spPr>
        <a:xfrm>
          <a:off x="2167043" y="851860"/>
          <a:ext cx="91440" cy="290111"/>
        </a:xfrm>
        <a:custGeom>
          <a:avLst/>
          <a:gdLst/>
          <a:ahLst/>
          <a:cxnLst/>
          <a:rect l="0" t="0" r="0" b="0"/>
          <a:pathLst>
            <a:path>
              <a:moveTo>
                <a:pt x="45720" y="0"/>
              </a:moveTo>
              <a:lnTo>
                <a:pt x="45720" y="29011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D5E1200-868D-4AC6-B8AD-A440487F35BC}">
      <dsp:nvSpPr>
        <dsp:cNvPr id="0" name=""/>
        <dsp:cNvSpPr/>
      </dsp:nvSpPr>
      <dsp:spPr>
        <a:xfrm>
          <a:off x="1048601" y="217632"/>
          <a:ext cx="2328325" cy="63422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BF89F94-2076-4BF3-9A55-FE2EC9E28E58}">
      <dsp:nvSpPr>
        <dsp:cNvPr id="0" name=""/>
        <dsp:cNvSpPr/>
      </dsp:nvSpPr>
      <dsp:spPr>
        <a:xfrm>
          <a:off x="1159577" y="323060"/>
          <a:ext cx="2328325" cy="63422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de-DE" sz="1400" b="1" kern="1200" dirty="0" smtClean="0"/>
            <a:t>ROC</a:t>
          </a:r>
          <a:br>
            <a:rPr lang="de-DE" sz="1400" b="1" kern="1200" dirty="0" smtClean="0"/>
          </a:br>
          <a:r>
            <a:rPr lang="de-DE" sz="1400" kern="1200" dirty="0" smtClean="0"/>
            <a:t>(Regulatory Oversight Committee)</a:t>
          </a:r>
          <a:endParaRPr lang="de-DE" sz="1400" kern="1200" dirty="0"/>
        </a:p>
      </dsp:txBody>
      <dsp:txXfrm>
        <a:off x="1178153" y="341636"/>
        <a:ext cx="2291173" cy="597075"/>
      </dsp:txXfrm>
    </dsp:sp>
    <dsp:sp modelId="{A315F88C-1E11-40A5-91C2-92CD3BF2D983}">
      <dsp:nvSpPr>
        <dsp:cNvPr id="0" name=""/>
        <dsp:cNvSpPr/>
      </dsp:nvSpPr>
      <dsp:spPr>
        <a:xfrm>
          <a:off x="1048601" y="1141972"/>
          <a:ext cx="2328325" cy="63422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212DE92-F8BE-4E79-BEB7-C86FC757DAC1}">
      <dsp:nvSpPr>
        <dsp:cNvPr id="0" name=""/>
        <dsp:cNvSpPr/>
      </dsp:nvSpPr>
      <dsp:spPr>
        <a:xfrm>
          <a:off x="1159577" y="1247399"/>
          <a:ext cx="2328325" cy="63422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de-DE" sz="1400" b="1" kern="1200" dirty="0" smtClean="0"/>
            <a:t>COU</a:t>
          </a:r>
          <a:br>
            <a:rPr lang="de-DE" sz="1400" b="1" kern="1200" dirty="0" smtClean="0"/>
          </a:br>
          <a:r>
            <a:rPr lang="de-DE" sz="1400" kern="1200" dirty="0" smtClean="0"/>
            <a:t>(Central Operating Unit)</a:t>
          </a:r>
          <a:endParaRPr lang="de-DE" sz="1400" kern="1200" dirty="0"/>
        </a:p>
      </dsp:txBody>
      <dsp:txXfrm>
        <a:off x="1178153" y="1265975"/>
        <a:ext cx="2291173" cy="597075"/>
      </dsp:txXfrm>
    </dsp:sp>
    <dsp:sp modelId="{FB999053-D268-48EC-BFED-2AE11EF603DE}">
      <dsp:nvSpPr>
        <dsp:cNvPr id="0" name=""/>
        <dsp:cNvSpPr/>
      </dsp:nvSpPr>
      <dsp:spPr>
        <a:xfrm>
          <a:off x="759" y="2067048"/>
          <a:ext cx="1323139" cy="63422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676E280-DBC4-4F8B-9E9C-B583CBD93C4B}">
      <dsp:nvSpPr>
        <dsp:cNvPr id="0" name=""/>
        <dsp:cNvSpPr/>
      </dsp:nvSpPr>
      <dsp:spPr>
        <a:xfrm>
          <a:off x="111735" y="2172475"/>
          <a:ext cx="1323139" cy="63422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de-DE" sz="1400" b="1" kern="1200" dirty="0" smtClean="0"/>
            <a:t>(Pre)-LOU</a:t>
          </a:r>
          <a:br>
            <a:rPr lang="de-DE" sz="1400" b="1" kern="1200" dirty="0" smtClean="0"/>
          </a:br>
          <a:r>
            <a:rPr lang="de-DE" sz="1400" kern="1200" dirty="0" smtClean="0"/>
            <a:t>Pre-Local Operating Unit</a:t>
          </a:r>
          <a:endParaRPr lang="de-DE" sz="1400" kern="1200" dirty="0"/>
        </a:p>
      </dsp:txBody>
      <dsp:txXfrm>
        <a:off x="130311" y="2191051"/>
        <a:ext cx="1285987" cy="597075"/>
      </dsp:txXfrm>
    </dsp:sp>
    <dsp:sp modelId="{C0125E09-2CBF-40F1-931C-7A11AFB84ECC}">
      <dsp:nvSpPr>
        <dsp:cNvPr id="0" name=""/>
        <dsp:cNvSpPr/>
      </dsp:nvSpPr>
      <dsp:spPr>
        <a:xfrm>
          <a:off x="1545850" y="2067048"/>
          <a:ext cx="1292216" cy="63422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5ECFF6B-61F4-4661-8B36-2802ACE45147}">
      <dsp:nvSpPr>
        <dsp:cNvPr id="0" name=""/>
        <dsp:cNvSpPr/>
      </dsp:nvSpPr>
      <dsp:spPr>
        <a:xfrm>
          <a:off x="1656826" y="2172475"/>
          <a:ext cx="1292216" cy="63422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de-DE" sz="1400" b="1" kern="1200" dirty="0" smtClean="0"/>
            <a:t>(Pre)-LOU</a:t>
          </a:r>
          <a:br>
            <a:rPr lang="de-DE" sz="1400" b="1" kern="1200" dirty="0" smtClean="0"/>
          </a:br>
          <a:r>
            <a:rPr lang="de-DE" sz="1400" kern="1200" dirty="0" smtClean="0"/>
            <a:t>Pre-Local Operating Unit</a:t>
          </a:r>
          <a:endParaRPr lang="de-DE" sz="1400" kern="1200" dirty="0"/>
        </a:p>
      </dsp:txBody>
      <dsp:txXfrm>
        <a:off x="1675402" y="2191051"/>
        <a:ext cx="1255064" cy="597075"/>
      </dsp:txXfrm>
    </dsp:sp>
    <dsp:sp modelId="{49C8562E-384D-47C6-8ED2-9C14B8C0C8F2}">
      <dsp:nvSpPr>
        <dsp:cNvPr id="0" name=""/>
        <dsp:cNvSpPr/>
      </dsp:nvSpPr>
      <dsp:spPr>
        <a:xfrm>
          <a:off x="3060019" y="2067048"/>
          <a:ext cx="1364748" cy="63422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09C0E6E-29C8-412A-88FC-5AA835E0A9F5}">
      <dsp:nvSpPr>
        <dsp:cNvPr id="0" name=""/>
        <dsp:cNvSpPr/>
      </dsp:nvSpPr>
      <dsp:spPr>
        <a:xfrm>
          <a:off x="3170995" y="2172475"/>
          <a:ext cx="1364748" cy="63422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de-DE" sz="1400" b="1" kern="1200" dirty="0" smtClean="0"/>
            <a:t>(Pre)-LOU</a:t>
          </a:r>
          <a:br>
            <a:rPr lang="de-DE" sz="1400" b="1" kern="1200" dirty="0" smtClean="0"/>
          </a:br>
          <a:r>
            <a:rPr lang="de-DE" sz="1400" kern="1200" dirty="0" smtClean="0"/>
            <a:t>Pre-Local Operating Unit</a:t>
          </a:r>
          <a:endParaRPr lang="de-DE" sz="1400" kern="1200" dirty="0"/>
        </a:p>
      </dsp:txBody>
      <dsp:txXfrm>
        <a:off x="3189571" y="2191051"/>
        <a:ext cx="1327596" cy="597075"/>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4813" cy="498475"/>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sz="quarter" idx="1"/>
          </p:nvPr>
        </p:nvSpPr>
        <p:spPr>
          <a:xfrm>
            <a:off x="3848100" y="0"/>
            <a:ext cx="2944813" cy="498475"/>
          </a:xfrm>
          <a:prstGeom prst="rect">
            <a:avLst/>
          </a:prstGeom>
        </p:spPr>
        <p:txBody>
          <a:bodyPr vert="horz" lIns="91440" tIns="45720" rIns="91440" bIns="45720" rtlCol="0"/>
          <a:lstStyle>
            <a:lvl1pPr algn="r">
              <a:defRPr sz="1200"/>
            </a:lvl1pPr>
          </a:lstStyle>
          <a:p>
            <a:fld id="{FCF86C19-389F-4E46-9442-3E9F89BE93D8}" type="datetimeFigureOut">
              <a:rPr lang="de-DE" smtClean="0"/>
              <a:t>09.05.2014</a:t>
            </a:fld>
            <a:endParaRPr lang="de-DE"/>
          </a:p>
        </p:txBody>
      </p:sp>
      <p:sp>
        <p:nvSpPr>
          <p:cNvPr id="4" name="Fußzeilenplatzhalter 3"/>
          <p:cNvSpPr>
            <a:spLocks noGrp="1"/>
          </p:cNvSpPr>
          <p:nvPr>
            <p:ph type="ftr" sz="quarter" idx="2"/>
          </p:nvPr>
        </p:nvSpPr>
        <p:spPr>
          <a:xfrm>
            <a:off x="0" y="9482138"/>
            <a:ext cx="2944813" cy="498475"/>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p:cNvSpPr>
            <a:spLocks noGrp="1"/>
          </p:cNvSpPr>
          <p:nvPr>
            <p:ph type="sldNum" sz="quarter" idx="3"/>
          </p:nvPr>
        </p:nvSpPr>
        <p:spPr>
          <a:xfrm>
            <a:off x="3848100" y="9482138"/>
            <a:ext cx="2944813" cy="498475"/>
          </a:xfrm>
          <a:prstGeom prst="rect">
            <a:avLst/>
          </a:prstGeom>
        </p:spPr>
        <p:txBody>
          <a:bodyPr vert="horz" lIns="91440" tIns="45720" rIns="91440" bIns="45720" rtlCol="0" anchor="b"/>
          <a:lstStyle>
            <a:lvl1pPr algn="r">
              <a:defRPr sz="1200"/>
            </a:lvl1pPr>
          </a:lstStyle>
          <a:p>
            <a:fld id="{15F8C479-B94B-4BFB-AD46-8D0143F43AA5}" type="slidenum">
              <a:rPr lang="de-DE" smtClean="0"/>
              <a:t>‹Nr.›</a:t>
            </a:fld>
            <a:endParaRPr lang="de-DE"/>
          </a:p>
        </p:txBody>
      </p:sp>
    </p:spTree>
    <p:extLst>
      <p:ext uri="{BB962C8B-B14F-4D97-AF65-F5344CB8AC3E}">
        <p14:creationId xmlns:p14="http://schemas.microsoft.com/office/powerpoint/2010/main" val="39557863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4283" cy="49911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48645" y="0"/>
            <a:ext cx="2944283" cy="499110"/>
          </a:xfrm>
          <a:prstGeom prst="rect">
            <a:avLst/>
          </a:prstGeom>
        </p:spPr>
        <p:txBody>
          <a:bodyPr vert="horz" lIns="91440" tIns="45720" rIns="91440" bIns="45720" rtlCol="0"/>
          <a:lstStyle>
            <a:lvl1pPr algn="r">
              <a:defRPr sz="1200"/>
            </a:lvl1pPr>
          </a:lstStyle>
          <a:p>
            <a:fld id="{542FE865-F23B-4356-993A-344AF679350C}" type="datetimeFigureOut">
              <a:rPr lang="de-DE" smtClean="0"/>
              <a:pPr/>
              <a:t>09.05.2014</a:t>
            </a:fld>
            <a:endParaRPr lang="de-DE"/>
          </a:p>
        </p:txBody>
      </p:sp>
      <p:sp>
        <p:nvSpPr>
          <p:cNvPr id="4" name="Folienbildplatzhalter 3"/>
          <p:cNvSpPr>
            <a:spLocks noGrp="1" noRot="1" noChangeAspect="1"/>
          </p:cNvSpPr>
          <p:nvPr>
            <p:ph type="sldImg" idx="2"/>
          </p:nvPr>
        </p:nvSpPr>
        <p:spPr>
          <a:xfrm>
            <a:off x="901700" y="749300"/>
            <a:ext cx="4991100" cy="3743325"/>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79450" y="4741545"/>
            <a:ext cx="5435600" cy="4491990"/>
          </a:xfrm>
          <a:prstGeom prst="rect">
            <a:avLst/>
          </a:prstGeom>
        </p:spPr>
        <p:txBody>
          <a:bodyPr vert="horz" lIns="91440" tIns="45720" rIns="91440" bIns="45720" rtlCol="0">
            <a:normAutofit/>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9481358"/>
            <a:ext cx="2944283" cy="49911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48645" y="9481358"/>
            <a:ext cx="2944283" cy="499110"/>
          </a:xfrm>
          <a:prstGeom prst="rect">
            <a:avLst/>
          </a:prstGeom>
        </p:spPr>
        <p:txBody>
          <a:bodyPr vert="horz" lIns="91440" tIns="45720" rIns="91440" bIns="45720" rtlCol="0" anchor="b"/>
          <a:lstStyle>
            <a:lvl1pPr algn="r">
              <a:defRPr sz="1200"/>
            </a:lvl1pPr>
          </a:lstStyle>
          <a:p>
            <a:fld id="{6B45F0B7-E974-4D87-883E-19704EF4606A}" type="slidenum">
              <a:rPr lang="de-DE" smtClean="0"/>
              <a:pPr/>
              <a:t>‹Nr.›</a:t>
            </a:fld>
            <a:endParaRPr lang="de-DE"/>
          </a:p>
        </p:txBody>
      </p:sp>
    </p:spTree>
    <p:extLst>
      <p:ext uri="{BB962C8B-B14F-4D97-AF65-F5344CB8AC3E}">
        <p14:creationId xmlns:p14="http://schemas.microsoft.com/office/powerpoint/2010/main" val="33426247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6B45F0B7-E974-4D87-883E-19704EF4606A}" type="slidenum">
              <a:rPr lang="de-DE" smtClean="0"/>
              <a:pPr/>
              <a:t>1</a:t>
            </a:fld>
            <a:endParaRPr lang="de-DE" dirty="0"/>
          </a:p>
        </p:txBody>
      </p:sp>
    </p:spTree>
    <p:extLst>
      <p:ext uri="{BB962C8B-B14F-4D97-AF65-F5344CB8AC3E}">
        <p14:creationId xmlns:p14="http://schemas.microsoft.com/office/powerpoint/2010/main" val="14703829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fontScale="55000" lnSpcReduction="20000"/>
          </a:bodyPr>
          <a:lstStyle/>
          <a:p>
            <a:r>
              <a:rPr lang="en-US" sz="1200" b="1" kern="1200" dirty="0" smtClean="0">
                <a:solidFill>
                  <a:schemeClr val="tx1"/>
                </a:solidFill>
                <a:effectLst/>
                <a:latin typeface="+mn-lt"/>
                <a:ea typeface="+mn-ea"/>
                <a:cs typeface="+mn-cs"/>
              </a:rPr>
              <a:t>Tasks of the CEIReg acting as a Pre-LOU</a:t>
            </a:r>
            <a:endParaRPr lang="de-DE"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The GLEIS can only meet its obligations if exclusively authorized </a:t>
            </a:r>
            <a:r>
              <a:rPr lang="en-US" sz="1200" kern="1200" dirty="0" smtClean="0">
                <a:solidFill>
                  <a:schemeClr val="tx1"/>
                </a:solidFill>
                <a:effectLst/>
                <a:latin typeface="+mn-lt"/>
                <a:ea typeface="+mn-ea"/>
                <a:cs typeface="+mn-cs"/>
              </a:rPr>
              <a:t> </a:t>
            </a:r>
            <a:r>
              <a:rPr lang="en-GB" sz="1200" kern="1200" dirty="0" smtClean="0">
                <a:solidFill>
                  <a:schemeClr val="tx1"/>
                </a:solidFill>
                <a:effectLst/>
                <a:latin typeface="+mn-lt"/>
                <a:ea typeface="+mn-ea"/>
                <a:cs typeface="+mn-cs"/>
              </a:rPr>
              <a:t>market participants are issued (pre-)LEIs and if such (pre-)LEIs may only be applied for by their authorised persons.</a:t>
            </a:r>
          </a:p>
          <a:p>
            <a:endParaRPr lang="de-DE"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At CEIReg, we have to validate / authenticate the entity during the first registration and application for a LEI – and again after one year because records will be validated on an annual basis to ensure the actuality and accuracy of the information.</a:t>
            </a:r>
          </a:p>
          <a:p>
            <a:endParaRPr lang="de-DE"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The applicant must meet the following requirements either: </a:t>
            </a:r>
            <a:endParaRPr lang="de-DE" sz="1200" kern="1200" dirty="0" smtClean="0">
              <a:solidFill>
                <a:schemeClr val="tx1"/>
              </a:solidFill>
              <a:effectLst/>
              <a:latin typeface="+mn-lt"/>
              <a:ea typeface="+mn-ea"/>
              <a:cs typeface="+mn-cs"/>
            </a:endParaRPr>
          </a:p>
          <a:p>
            <a:pPr lvl="0"/>
            <a:r>
              <a:rPr lang="en-GB" sz="1200" kern="1200" dirty="0" smtClean="0">
                <a:solidFill>
                  <a:schemeClr val="tx1"/>
                </a:solidFill>
                <a:effectLst/>
                <a:latin typeface="+mn-lt"/>
                <a:ea typeface="+mn-ea"/>
                <a:cs typeface="+mn-cs"/>
              </a:rPr>
              <a:t>Be authorized through its function (e.g. manager) at the time of the application; </a:t>
            </a:r>
            <a:endParaRPr lang="de-DE"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or</a:t>
            </a:r>
            <a:endParaRPr lang="de-DE" sz="1200" kern="1200" dirty="0" smtClean="0">
              <a:solidFill>
                <a:schemeClr val="tx1"/>
              </a:solidFill>
              <a:effectLst/>
              <a:latin typeface="+mn-lt"/>
              <a:ea typeface="+mn-ea"/>
              <a:cs typeface="+mn-cs"/>
            </a:endParaRPr>
          </a:p>
          <a:p>
            <a:pPr lvl="0"/>
            <a:r>
              <a:rPr lang="en-GB" sz="1200" kern="1200" dirty="0" smtClean="0">
                <a:solidFill>
                  <a:schemeClr val="tx1"/>
                </a:solidFill>
                <a:effectLst/>
                <a:latin typeface="+mn-lt"/>
                <a:ea typeface="+mn-ea"/>
                <a:cs typeface="+mn-cs"/>
              </a:rPr>
              <a:t>Be an agent of the participant to be registered or the entity controlling the registered unit (e.g. fund). Market participants commissioning third parties to apply for a (pre-)LEI must give power of attorney. The authorised third party shall submit such power of attorney to the LOU-Candidate.</a:t>
            </a:r>
          </a:p>
          <a:p>
            <a:pPr lvl="0"/>
            <a:endParaRPr lang="de-DE"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With each application for a (pre-)LEI by a market participant, the following shall, in addition, be checked:</a:t>
            </a:r>
            <a:endParaRPr lang="de-DE" sz="1200" kern="1200" dirty="0" smtClean="0">
              <a:solidFill>
                <a:schemeClr val="tx1"/>
              </a:solidFill>
              <a:effectLst/>
              <a:latin typeface="+mn-lt"/>
              <a:ea typeface="+mn-ea"/>
              <a:cs typeface="+mn-cs"/>
            </a:endParaRPr>
          </a:p>
          <a:p>
            <a:pPr lvl="0"/>
            <a:r>
              <a:rPr lang="en-GB" sz="1200" kern="1200" dirty="0" smtClean="0">
                <a:solidFill>
                  <a:schemeClr val="tx1"/>
                </a:solidFill>
                <a:effectLst/>
                <a:latin typeface="+mn-lt"/>
                <a:ea typeface="+mn-ea"/>
                <a:cs typeface="+mn-cs"/>
              </a:rPr>
              <a:t>Are the provided data consistent and do they agree with data in the corresponding register of companies?</a:t>
            </a:r>
            <a:endParaRPr lang="de-DE" sz="1200" kern="1200" dirty="0" smtClean="0">
              <a:solidFill>
                <a:schemeClr val="tx1"/>
              </a:solidFill>
              <a:effectLst/>
              <a:latin typeface="+mn-lt"/>
              <a:ea typeface="+mn-ea"/>
              <a:cs typeface="+mn-cs"/>
            </a:endParaRPr>
          </a:p>
          <a:p>
            <a:pPr lvl="0"/>
            <a:r>
              <a:rPr lang="en-GB" sz="1200" kern="1200" dirty="0" smtClean="0">
                <a:solidFill>
                  <a:schemeClr val="tx1"/>
                </a:solidFill>
                <a:effectLst/>
                <a:latin typeface="+mn-lt"/>
                <a:ea typeface="+mn-ea"/>
                <a:cs typeface="+mn-cs"/>
              </a:rPr>
              <a:t>Is the applicant authorised to apply for a (pre-)LEI on behalf of this market participant? (e.g. by comparison with trade register ).</a:t>
            </a:r>
            <a:endParaRPr lang="de-DE"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 </a:t>
            </a:r>
            <a:endParaRPr lang="de-DE"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The following sources are referred to for checking customer data on registration and on application for (pre-)LEIs:</a:t>
            </a:r>
          </a:p>
          <a:p>
            <a:endParaRPr lang="de-DE" sz="1200" kern="1200" dirty="0" smtClean="0">
              <a:solidFill>
                <a:schemeClr val="tx1"/>
              </a:solidFill>
              <a:effectLst/>
              <a:latin typeface="+mn-lt"/>
              <a:ea typeface="+mn-ea"/>
              <a:cs typeface="+mn-cs"/>
            </a:endParaRPr>
          </a:p>
          <a:p>
            <a:pPr lvl="0"/>
            <a:r>
              <a:rPr lang="en-GB" sz="1200" kern="1200" dirty="0" smtClean="0">
                <a:solidFill>
                  <a:schemeClr val="tx1"/>
                </a:solidFill>
                <a:effectLst/>
                <a:latin typeface="+mn-lt"/>
                <a:ea typeface="+mn-ea"/>
                <a:cs typeface="+mn-cs"/>
              </a:rPr>
              <a:t>German commercial register;</a:t>
            </a:r>
            <a:endParaRPr lang="de-DE" sz="1200" kern="1200" dirty="0" smtClean="0">
              <a:solidFill>
                <a:schemeClr val="tx1"/>
              </a:solidFill>
              <a:effectLst/>
              <a:latin typeface="+mn-lt"/>
              <a:ea typeface="+mn-ea"/>
              <a:cs typeface="+mn-cs"/>
            </a:endParaRPr>
          </a:p>
          <a:p>
            <a:pPr lvl="0"/>
            <a:r>
              <a:rPr lang="de-DE" sz="1200" kern="1200" dirty="0" smtClean="0">
                <a:solidFill>
                  <a:schemeClr val="tx1"/>
                </a:solidFill>
                <a:effectLst/>
                <a:latin typeface="+mn-lt"/>
                <a:ea typeface="+mn-ea"/>
                <a:cs typeface="+mn-cs"/>
              </a:rPr>
              <a:t>German </a:t>
            </a:r>
            <a:r>
              <a:rPr lang="de-DE" sz="1200" kern="1200" dirty="0" err="1" smtClean="0">
                <a:solidFill>
                  <a:schemeClr val="tx1"/>
                </a:solidFill>
                <a:effectLst/>
                <a:latin typeface="+mn-lt"/>
                <a:ea typeface="+mn-ea"/>
                <a:cs typeface="+mn-cs"/>
              </a:rPr>
              <a:t>register</a:t>
            </a:r>
            <a:r>
              <a:rPr lang="de-DE" sz="1200" kern="1200" dirty="0" smtClean="0">
                <a:solidFill>
                  <a:schemeClr val="tx1"/>
                </a:solidFill>
                <a:effectLst/>
                <a:latin typeface="+mn-lt"/>
                <a:ea typeface="+mn-ea"/>
                <a:cs typeface="+mn-cs"/>
              </a:rPr>
              <a:t> of companies;</a:t>
            </a:r>
          </a:p>
          <a:p>
            <a:pPr lvl="0"/>
            <a:r>
              <a:rPr lang="en-GB" sz="1200" kern="1200" dirty="0" smtClean="0">
                <a:solidFill>
                  <a:schemeClr val="tx1"/>
                </a:solidFill>
                <a:effectLst/>
                <a:latin typeface="+mn-lt"/>
                <a:ea typeface="+mn-ea"/>
                <a:cs typeface="+mn-cs"/>
              </a:rPr>
              <a:t>Foreign registers of companies; and</a:t>
            </a:r>
            <a:endParaRPr lang="de-DE" sz="1200" kern="1200" dirty="0" smtClean="0">
              <a:solidFill>
                <a:schemeClr val="tx1"/>
              </a:solidFill>
              <a:effectLst/>
              <a:latin typeface="+mn-lt"/>
              <a:ea typeface="+mn-ea"/>
              <a:cs typeface="+mn-cs"/>
            </a:endParaRPr>
          </a:p>
          <a:p>
            <a:pPr lvl="0"/>
            <a:r>
              <a:rPr lang="en-GB" sz="1200" kern="1200" dirty="0" smtClean="0">
                <a:solidFill>
                  <a:schemeClr val="tx1"/>
                </a:solidFill>
                <a:effectLst/>
                <a:latin typeface="+mn-lt"/>
                <a:ea typeface="+mn-ea"/>
                <a:cs typeface="+mn-cs"/>
              </a:rPr>
              <a:t>BaFin lists</a:t>
            </a:r>
          </a:p>
          <a:p>
            <a:pPr lvl="0"/>
            <a:endParaRPr lang="de-DE"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To ensure that a market participant is not allocated several (pre-)LEIs, each application for a (pre-)LEI is checked to ensure that another (pre-)LOU has not already assigned a (pre-)LEI to this applicant.</a:t>
            </a:r>
          </a:p>
          <a:p>
            <a:endParaRPr lang="de-DE"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Published data of the other (pre-)LOUs are furthermore imported regularly and checked </a:t>
            </a:r>
            <a:r>
              <a:rPr lang="en-US" sz="1200" kern="1200" dirty="0" smtClean="0">
                <a:solidFill>
                  <a:schemeClr val="tx1"/>
                </a:solidFill>
                <a:effectLst/>
                <a:latin typeface="+mn-lt"/>
                <a:ea typeface="+mn-ea"/>
                <a:cs typeface="+mn-cs"/>
              </a:rPr>
              <a:t> </a:t>
            </a:r>
            <a:r>
              <a:rPr lang="en-GB" sz="1200" kern="1200" dirty="0" smtClean="0">
                <a:solidFill>
                  <a:schemeClr val="tx1"/>
                </a:solidFill>
                <a:effectLst/>
                <a:latin typeface="+mn-lt"/>
                <a:ea typeface="+mn-ea"/>
                <a:cs typeface="+mn-cs"/>
              </a:rPr>
              <a:t>for (pre-)LEIs which may have been erroneously issued with the LOU-Candidate prefix. These checks are done automatically by matching the imported (pre-)LEI data with the existing data in the system.</a:t>
            </a:r>
            <a:endParaRPr lang="de-DE"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endParaRPr lang="de-DE"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control system informs the </a:t>
            </a:r>
            <a:r>
              <a:rPr lang="en-GB" sz="1200" kern="1200" dirty="0" smtClean="0">
                <a:solidFill>
                  <a:schemeClr val="tx1"/>
                </a:solidFill>
                <a:effectLst/>
                <a:latin typeface="+mn-lt"/>
                <a:ea typeface="+mn-ea"/>
                <a:cs typeface="+mn-cs"/>
              </a:rPr>
              <a:t>CEIReg staff as soon as a violation of the exclusivity principle is identified, whereafter they will contact the relevant (pre-)LOU to remedy the conflict.</a:t>
            </a:r>
          </a:p>
          <a:p>
            <a:endParaRPr lang="de-DE"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Should the database of another (pre-)LOU contain a company with the same name or the same registry data in the same country, then the entry of the other (pre-)LOU is first checked for a transfer request.</a:t>
            </a:r>
            <a:endParaRPr lang="de-DE"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If no transfer request has been issued by the participant, he will be contacted by CEIReg staff and, as the case may be, requested to arrange for transfer of the (pre-)LEI at the responsible (pre-)LOU.</a:t>
            </a:r>
          </a:p>
          <a:p>
            <a:endParaRPr lang="de-DE"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In case of doubt, </a:t>
            </a:r>
            <a:r>
              <a:rPr lang="en-GB" sz="1200" kern="1200" dirty="0" err="1" smtClean="0">
                <a:solidFill>
                  <a:schemeClr val="tx1"/>
                </a:solidFill>
                <a:effectLst/>
                <a:latin typeface="+mn-lt"/>
                <a:ea typeface="+mn-ea"/>
                <a:cs typeface="+mn-cs"/>
              </a:rPr>
              <a:t>CEIReg’s</a:t>
            </a:r>
            <a:r>
              <a:rPr lang="en-GB" sz="1200" kern="1200" dirty="0" smtClean="0">
                <a:solidFill>
                  <a:schemeClr val="tx1"/>
                </a:solidFill>
                <a:effectLst/>
                <a:latin typeface="+mn-lt"/>
                <a:ea typeface="+mn-ea"/>
                <a:cs typeface="+mn-cs"/>
              </a:rPr>
              <a:t> staff will contact the participant.</a:t>
            </a:r>
          </a:p>
          <a:p>
            <a:endParaRPr lang="de-DE"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If the CEIReg system or staff detect a duplicate an already issued (pre-)LEI or cannot verify inaccurate information to the full satisfaction, no (new) (pre-)LEI will be issued and the participants will </a:t>
            </a:r>
            <a:r>
              <a:rPr lang="en-US" sz="1200" kern="1200" dirty="0" smtClean="0">
                <a:solidFill>
                  <a:schemeClr val="tx1"/>
                </a:solidFill>
                <a:effectLst/>
                <a:latin typeface="+mn-lt"/>
                <a:ea typeface="+mn-ea"/>
                <a:cs typeface="+mn-cs"/>
              </a:rPr>
              <a:t> </a:t>
            </a:r>
            <a:r>
              <a:rPr lang="en-GB" sz="1200" kern="1200" dirty="0" smtClean="0">
                <a:solidFill>
                  <a:schemeClr val="tx1"/>
                </a:solidFill>
                <a:effectLst/>
                <a:latin typeface="+mn-lt"/>
                <a:ea typeface="+mn-ea"/>
                <a:cs typeface="+mn-cs"/>
              </a:rPr>
              <a:t>be contacted personally or via mail immediately explaining the reason for the denial.</a:t>
            </a:r>
          </a:p>
          <a:p>
            <a:endParaRPr lang="de-DE"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The assignment of a (pre-)LEI to a participant will only be published until the validation of the submitted information</a:t>
            </a:r>
            <a:endParaRPr lang="de-DE"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 </a:t>
            </a:r>
            <a:endParaRPr lang="de-DE"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Aside from registrations, </a:t>
            </a:r>
            <a:r>
              <a:rPr lang="en-GB" sz="1200" kern="1200" dirty="0" err="1" smtClean="0">
                <a:solidFill>
                  <a:schemeClr val="tx1"/>
                </a:solidFill>
                <a:effectLst/>
                <a:latin typeface="+mn-lt"/>
                <a:ea typeface="+mn-ea"/>
                <a:cs typeface="+mn-cs"/>
              </a:rPr>
              <a:t>CEIReg’s</a:t>
            </a:r>
            <a:r>
              <a:rPr lang="en-GB" sz="1200" kern="1200" dirty="0" smtClean="0">
                <a:solidFill>
                  <a:schemeClr val="tx1"/>
                </a:solidFill>
                <a:effectLst/>
                <a:latin typeface="+mn-lt"/>
                <a:ea typeface="+mn-ea"/>
                <a:cs typeface="+mn-cs"/>
              </a:rPr>
              <a:t> staff also checks </a:t>
            </a:r>
            <a:r>
              <a:rPr lang="en-GB" sz="1200" b="1" kern="1200" dirty="0" smtClean="0">
                <a:solidFill>
                  <a:schemeClr val="tx1"/>
                </a:solidFill>
                <a:effectLst/>
                <a:latin typeface="+mn-lt"/>
                <a:ea typeface="+mn-ea"/>
                <a:cs typeface="+mn-cs"/>
              </a:rPr>
              <a:t>challenges</a:t>
            </a:r>
            <a:r>
              <a:rPr lang="en-GB" sz="1200" kern="1200" dirty="0" smtClean="0">
                <a:solidFill>
                  <a:schemeClr val="tx1"/>
                </a:solidFill>
                <a:effectLst/>
                <a:latin typeface="+mn-lt"/>
                <a:ea typeface="+mn-ea"/>
                <a:cs typeface="+mn-cs"/>
              </a:rPr>
              <a:t> and data </a:t>
            </a:r>
            <a:r>
              <a:rPr lang="en-GB" sz="1200" b="1" kern="1200" dirty="0" smtClean="0">
                <a:solidFill>
                  <a:schemeClr val="tx1"/>
                </a:solidFill>
                <a:effectLst/>
                <a:latin typeface="+mn-lt"/>
                <a:ea typeface="+mn-ea"/>
                <a:cs typeface="+mn-cs"/>
              </a:rPr>
              <a:t>changes</a:t>
            </a:r>
            <a:r>
              <a:rPr lang="en-GB" sz="1200" kern="1200" dirty="0" smtClean="0">
                <a:solidFill>
                  <a:schemeClr val="tx1"/>
                </a:solidFill>
                <a:effectLst/>
                <a:latin typeface="+mn-lt"/>
                <a:ea typeface="+mn-ea"/>
                <a:cs typeface="+mn-cs"/>
              </a:rPr>
              <a:t>. For challenges to (pre-)LEIs administrated by the LOU-Candidate, the participant is offered a form linked to the relevant (pre-)LEI dataset on the CEIREG-Portal. The CEIReg thereupon will verify the transmitted challenge as they would a first (pre-)LEI request.</a:t>
            </a:r>
            <a:endParaRPr lang="de-DE" dirty="0"/>
          </a:p>
        </p:txBody>
      </p:sp>
      <p:sp>
        <p:nvSpPr>
          <p:cNvPr id="4" name="Foliennummernplatzhalter 3"/>
          <p:cNvSpPr>
            <a:spLocks noGrp="1"/>
          </p:cNvSpPr>
          <p:nvPr>
            <p:ph type="sldNum" sz="quarter" idx="10"/>
          </p:nvPr>
        </p:nvSpPr>
        <p:spPr/>
        <p:txBody>
          <a:bodyPr/>
          <a:lstStyle/>
          <a:p>
            <a:pPr>
              <a:defRPr/>
            </a:pPr>
            <a:fld id="{69352103-7388-4ACF-B79D-73D1B227FD65}" type="slidenum">
              <a:rPr lang="de-DE" smtClean="0"/>
              <a:pPr>
                <a:defRPr/>
              </a:pPr>
              <a:t>10</a:t>
            </a:fld>
            <a:endParaRPr lang="de-DE"/>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en-US" sz="1200" b="1" kern="1200" dirty="0" smtClean="0">
                <a:solidFill>
                  <a:schemeClr val="tx1"/>
                </a:solidFill>
                <a:effectLst/>
                <a:latin typeface="+mn-lt"/>
                <a:ea typeface="+mn-ea"/>
                <a:cs typeface="+mn-cs"/>
              </a:rPr>
              <a:t>Current state of Corporate Entity Identifier Register – CEIReg</a:t>
            </a:r>
          </a:p>
          <a:p>
            <a:endParaRPr lang="de-DE"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CEIReg operational since 17. 1. 2014 and we issue Pre-LEIs</a:t>
            </a:r>
          </a:p>
          <a:p>
            <a:pPr lvl="0"/>
            <a:endParaRPr lang="de-DE"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You may here apply for and administrate a globally valid Pre-LEI easily and fast, or you may search the international Pre-LEI database for Pre-LEIs and reference data</a:t>
            </a:r>
          </a:p>
          <a:p>
            <a:pPr lvl="0"/>
            <a:endParaRPr lang="de-DE"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We are waiting for the endorsement as authorized Pre-LOU by the ROC</a:t>
            </a:r>
          </a:p>
          <a:p>
            <a:pPr lvl="0"/>
            <a:r>
              <a:rPr lang="en-US" sz="1200" kern="1200" smtClean="0">
                <a:solidFill>
                  <a:schemeClr val="tx1"/>
                </a:solidFill>
                <a:effectLst/>
                <a:latin typeface="+mn-lt"/>
                <a:ea typeface="+mn-ea"/>
                <a:cs typeface="+mn-cs"/>
              </a:rPr>
              <a:t/>
            </a:r>
            <a:br>
              <a:rPr lang="en-US" sz="1200" kern="1200" smtClean="0">
                <a:solidFill>
                  <a:schemeClr val="tx1"/>
                </a:solidFill>
                <a:effectLst/>
                <a:latin typeface="+mn-lt"/>
                <a:ea typeface="+mn-ea"/>
                <a:cs typeface="+mn-cs"/>
              </a:rPr>
            </a:br>
            <a:r>
              <a:rPr lang="en-US" sz="1200" kern="1200" smtClean="0">
                <a:solidFill>
                  <a:schemeClr val="tx1"/>
                </a:solidFill>
                <a:effectLst/>
                <a:latin typeface="+mn-lt"/>
                <a:ea typeface="+mn-ea"/>
                <a:cs typeface="+mn-cs"/>
              </a:rPr>
              <a:t>The </a:t>
            </a:r>
            <a:r>
              <a:rPr lang="en-US" sz="1200" kern="1200" dirty="0" smtClean="0">
                <a:solidFill>
                  <a:schemeClr val="tx1"/>
                </a:solidFill>
                <a:effectLst/>
                <a:latin typeface="+mn-lt"/>
                <a:ea typeface="+mn-ea"/>
                <a:cs typeface="+mn-cs"/>
              </a:rPr>
              <a:t>use of the Pre-LEI obtained from us will be possible, for the reporting to Trade Repositories registered with or accredited by the European Securities and Markets Authority (ESMA) in compliance with Art. 9 EMIR, or for complying with the swap reporting rules according to the Dodd-Frank-Act, after the official endorsement of the Bundesanzeiger Verlag as authorized Pre-Local Operating Unit (Pre-LOU) by the Regulatory Oversight Committee (ROC).</a:t>
            </a:r>
            <a:endParaRPr lang="en-US" dirty="0" smtClean="0"/>
          </a:p>
        </p:txBody>
      </p:sp>
      <p:sp>
        <p:nvSpPr>
          <p:cNvPr id="4" name="Foliennummernplatzhalter 3"/>
          <p:cNvSpPr>
            <a:spLocks noGrp="1"/>
          </p:cNvSpPr>
          <p:nvPr>
            <p:ph type="sldNum" sz="quarter" idx="10"/>
          </p:nvPr>
        </p:nvSpPr>
        <p:spPr/>
        <p:txBody>
          <a:bodyPr/>
          <a:lstStyle/>
          <a:p>
            <a:pPr>
              <a:defRPr/>
            </a:pPr>
            <a:fld id="{69352103-7388-4ACF-B79D-73D1B227FD65}" type="slidenum">
              <a:rPr lang="de-DE" smtClean="0"/>
              <a:pPr>
                <a:defRPr/>
              </a:pPr>
              <a:t>11</a:t>
            </a:fld>
            <a:endParaRPr lang="de-DE"/>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pPr>
              <a:defRPr/>
            </a:pPr>
            <a:fld id="{69352103-7388-4ACF-B79D-73D1B227FD65}" type="slidenum">
              <a:rPr lang="de-DE" smtClean="0"/>
              <a:pPr>
                <a:defRPr/>
              </a:pPr>
              <a:t>12</a:t>
            </a:fld>
            <a:endParaRPr lang="de-DE"/>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pPr>
              <a:defRPr/>
            </a:pPr>
            <a:fld id="{69352103-7388-4ACF-B79D-73D1B227FD65}" type="slidenum">
              <a:rPr lang="de-DE" smtClean="0"/>
              <a:pPr>
                <a:defRPr/>
              </a:pPr>
              <a:t>13</a:t>
            </a:fld>
            <a:endParaRPr lang="de-D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en-US" sz="1200" b="1" kern="1200" dirty="0" smtClean="0">
                <a:solidFill>
                  <a:schemeClr val="tx1"/>
                </a:solidFill>
                <a:effectLst/>
                <a:latin typeface="+mn-lt"/>
                <a:ea typeface="+mn-ea"/>
                <a:cs typeface="+mn-cs"/>
              </a:rPr>
              <a:t>What is a LEI?</a:t>
            </a:r>
            <a:endParaRPr lang="de-DE"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G-20 mandated the Financial Stability Board (FSB) to implement</a:t>
            </a:r>
            <a:br>
              <a:rPr lang="en-US" sz="1200" kern="1200" dirty="0" smtClean="0">
                <a:solidFill>
                  <a:schemeClr val="tx1"/>
                </a:solidFill>
                <a:effectLst/>
                <a:latin typeface="+mn-lt"/>
                <a:ea typeface="+mn-ea"/>
                <a:cs typeface="+mn-cs"/>
              </a:rPr>
            </a:br>
            <a:r>
              <a:rPr lang="en-US" sz="1200" kern="1200" dirty="0" smtClean="0">
                <a:solidFill>
                  <a:schemeClr val="tx1"/>
                </a:solidFill>
                <a:effectLst/>
                <a:latin typeface="+mn-lt"/>
                <a:ea typeface="+mn-ea"/>
                <a:cs typeface="+mn-cs"/>
              </a:rPr>
              <a:t>a Global Legal Entity Identifier System (GLEIS) that will uniquely identify parties to financial transactions. </a:t>
            </a:r>
          </a:p>
          <a:p>
            <a:endParaRPr lang="de-DE"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A Legal Entity Identifier (acronym: LEI) is a globally unique identification code for independent legal entities in the financial market, used to uniquely identify every contract partner and every financial transaction worldwide. </a:t>
            </a:r>
            <a:endParaRPr lang="de-DE" sz="1200" b="0" i="0" u="none" strike="noStrike" kern="1200" baseline="0" dirty="0" smtClean="0">
              <a:solidFill>
                <a:schemeClr val="tx1"/>
              </a:solidFill>
              <a:latin typeface="+mn-lt"/>
              <a:ea typeface="+mn-ea"/>
              <a:cs typeface="+mn-cs"/>
            </a:endParaRPr>
          </a:p>
        </p:txBody>
      </p:sp>
      <p:sp>
        <p:nvSpPr>
          <p:cNvPr id="4" name="Foliennummernplatzhalter 3"/>
          <p:cNvSpPr>
            <a:spLocks noGrp="1"/>
          </p:cNvSpPr>
          <p:nvPr>
            <p:ph type="sldNum" sz="quarter" idx="10"/>
          </p:nvPr>
        </p:nvSpPr>
        <p:spPr/>
        <p:txBody>
          <a:bodyPr/>
          <a:lstStyle/>
          <a:p>
            <a:pPr>
              <a:defRPr/>
            </a:pPr>
            <a:fld id="{69352103-7388-4ACF-B79D-73D1B227FD65}" type="slidenum">
              <a:rPr lang="de-DE" smtClean="0"/>
              <a:pPr>
                <a:defRPr/>
              </a:pPr>
              <a:t>2</a:t>
            </a:fld>
            <a:endParaRPr lang="de-DE"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en-US" sz="1200" b="1" kern="1200" dirty="0" smtClean="0">
                <a:solidFill>
                  <a:schemeClr val="tx1"/>
                </a:solidFill>
                <a:effectLst/>
                <a:latin typeface="+mn-lt"/>
                <a:ea typeface="+mn-ea"/>
                <a:cs typeface="+mn-cs"/>
              </a:rPr>
              <a:t>Why do we need a LEI?</a:t>
            </a:r>
            <a:endParaRPr lang="de-DE"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deficient data on financial transactions as well as the risks and the interlacing of the financial institutions determined during the financial crisis, demonstrate the need for an interstate regulation.</a:t>
            </a:r>
          </a:p>
          <a:p>
            <a:endParaRPr lang="de-DE"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For this reason, the G-20 commit to reduce the systemic risk in the financial market and to improve the transparency of the OTC derivative markets.</a:t>
            </a:r>
          </a:p>
          <a:p>
            <a:endParaRPr lang="de-DE"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aim is to make it easier for the regulators to early </a:t>
            </a:r>
            <a:r>
              <a:rPr lang="en-US" sz="1200" kern="1200" dirty="0" err="1" smtClean="0">
                <a:solidFill>
                  <a:schemeClr val="tx1"/>
                </a:solidFill>
                <a:effectLst/>
                <a:latin typeface="+mn-lt"/>
                <a:ea typeface="+mn-ea"/>
                <a:cs typeface="+mn-cs"/>
              </a:rPr>
              <a:t>recognise</a:t>
            </a:r>
            <a:r>
              <a:rPr lang="en-US" sz="1200" kern="1200" dirty="0" smtClean="0">
                <a:solidFill>
                  <a:schemeClr val="tx1"/>
                </a:solidFill>
                <a:effectLst/>
                <a:latin typeface="+mn-lt"/>
                <a:ea typeface="+mn-ea"/>
                <a:cs typeface="+mn-cs"/>
              </a:rPr>
              <a:t> possible arising systemic risks by a simplified aggregation. </a:t>
            </a:r>
          </a:p>
          <a:p>
            <a:endParaRPr lang="de-DE"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Besides better risk assessment and more efficient analysis, the new system also provides more transparency for investors, the operative costs can be reduced and the market efficiency increases.</a:t>
            </a:r>
            <a:endParaRPr lang="de-DE" dirty="0"/>
          </a:p>
        </p:txBody>
      </p:sp>
      <p:sp>
        <p:nvSpPr>
          <p:cNvPr id="4" name="Foliennummernplatzhalter 3"/>
          <p:cNvSpPr>
            <a:spLocks noGrp="1"/>
          </p:cNvSpPr>
          <p:nvPr>
            <p:ph type="sldNum" sz="quarter" idx="10"/>
          </p:nvPr>
        </p:nvSpPr>
        <p:spPr/>
        <p:txBody>
          <a:bodyPr/>
          <a:lstStyle/>
          <a:p>
            <a:pPr>
              <a:defRPr/>
            </a:pPr>
            <a:fld id="{69352103-7388-4ACF-B79D-73D1B227FD65}" type="slidenum">
              <a:rPr lang="de-DE" smtClean="0"/>
              <a:pPr>
                <a:defRPr/>
              </a:pPr>
              <a:t>3</a:t>
            </a:fld>
            <a:endParaRPr lang="de-DE"/>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en-US" sz="1200" b="1" kern="1200" dirty="0" smtClean="0">
                <a:solidFill>
                  <a:schemeClr val="tx1"/>
                </a:solidFill>
                <a:effectLst/>
                <a:latin typeface="+mn-lt"/>
                <a:ea typeface="+mn-ea"/>
                <a:cs typeface="+mn-cs"/>
              </a:rPr>
              <a:t>Legal requirements</a:t>
            </a:r>
            <a:endParaRPr lang="de-DE"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First requirements for a Pre-LEI can be found in EMIR (European Markets Infrastructure Regulation)</a:t>
            </a:r>
          </a:p>
          <a:p>
            <a:endParaRPr lang="de-DE"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Since 12. February 2014 all OTC-derivatives have to be reported to transaction registers.</a:t>
            </a:r>
          </a:p>
          <a:p>
            <a:endParaRPr lang="de-DE"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Details to this reporting are published by ESMA</a:t>
            </a:r>
          </a:p>
          <a:p>
            <a:endParaRPr lang="de-DE"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Further regulations (e.g. MIFID/</a:t>
            </a:r>
            <a:r>
              <a:rPr lang="en-US" sz="1200" kern="1200" dirty="0" err="1" smtClean="0">
                <a:solidFill>
                  <a:schemeClr val="tx1"/>
                </a:solidFill>
                <a:effectLst/>
                <a:latin typeface="+mn-lt"/>
                <a:ea typeface="+mn-ea"/>
                <a:cs typeface="+mn-cs"/>
              </a:rPr>
              <a:t>MiFIR</a:t>
            </a:r>
            <a:r>
              <a:rPr lang="en-US" sz="1200" kern="1200" dirty="0" smtClean="0">
                <a:solidFill>
                  <a:schemeClr val="tx1"/>
                </a:solidFill>
                <a:effectLst/>
                <a:latin typeface="+mn-lt"/>
                <a:ea typeface="+mn-ea"/>
                <a:cs typeface="+mn-cs"/>
              </a:rPr>
              <a:t>) will follow.</a:t>
            </a:r>
          </a:p>
          <a:p>
            <a:endParaRPr lang="de-DE" sz="1200" kern="1200" dirty="0" smtClean="0">
              <a:solidFill>
                <a:schemeClr val="tx1"/>
              </a:solidFill>
              <a:effectLst/>
              <a:latin typeface="+mn-lt"/>
              <a:ea typeface="+mn-ea"/>
              <a:cs typeface="+mn-cs"/>
            </a:endParaRPr>
          </a:p>
          <a:p>
            <a:r>
              <a:rPr lang="en-US" sz="1200" b="1" kern="1200" dirty="0" err="1" smtClean="0">
                <a:solidFill>
                  <a:schemeClr val="tx1"/>
                </a:solidFill>
                <a:effectLst/>
                <a:latin typeface="+mn-lt"/>
                <a:ea typeface="+mn-ea"/>
                <a:cs typeface="+mn-cs"/>
              </a:rPr>
              <a:t>MiFID</a:t>
            </a:r>
            <a:r>
              <a:rPr lang="en-US" sz="1200" kern="1200" dirty="0" smtClean="0">
                <a:solidFill>
                  <a:schemeClr val="tx1"/>
                </a:solidFill>
                <a:effectLst/>
                <a:latin typeface="+mn-lt"/>
                <a:ea typeface="+mn-ea"/>
                <a:cs typeface="+mn-cs"/>
              </a:rPr>
              <a:t> (Markets in Financial Instruments Directive)</a:t>
            </a:r>
            <a:endParaRPr lang="de-DE"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Objectives are: improved protection of investors, Harmonization oft he </a:t>
            </a:r>
            <a:r>
              <a:rPr lang="en-US" sz="1200" kern="1200" dirty="0" err="1" smtClean="0">
                <a:solidFill>
                  <a:schemeClr val="tx1"/>
                </a:solidFill>
                <a:effectLst/>
                <a:latin typeface="+mn-lt"/>
                <a:ea typeface="+mn-ea"/>
                <a:cs typeface="+mn-cs"/>
              </a:rPr>
              <a:t>european</a:t>
            </a:r>
            <a:r>
              <a:rPr lang="en-US" sz="1200" kern="1200" dirty="0" smtClean="0">
                <a:solidFill>
                  <a:schemeClr val="tx1"/>
                </a:solidFill>
                <a:effectLst/>
                <a:latin typeface="+mn-lt"/>
                <a:ea typeface="+mn-ea"/>
                <a:cs typeface="+mn-cs"/>
              </a:rPr>
              <a:t> financial market.</a:t>
            </a:r>
          </a:p>
          <a:p>
            <a:endParaRPr lang="de-DE" sz="1200" kern="1200" dirty="0" smtClean="0">
              <a:solidFill>
                <a:schemeClr val="tx1"/>
              </a:solidFill>
              <a:effectLst/>
              <a:latin typeface="+mn-lt"/>
              <a:ea typeface="+mn-ea"/>
              <a:cs typeface="+mn-cs"/>
            </a:endParaRPr>
          </a:p>
          <a:p>
            <a:r>
              <a:rPr lang="en-US" sz="1200" b="1" kern="1200" dirty="0" err="1" smtClean="0">
                <a:solidFill>
                  <a:schemeClr val="tx1"/>
                </a:solidFill>
                <a:effectLst/>
                <a:latin typeface="+mn-lt"/>
                <a:ea typeface="+mn-ea"/>
                <a:cs typeface="+mn-cs"/>
              </a:rPr>
              <a:t>MiFIR</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(Markets in Financial Instruments Regulation)</a:t>
            </a:r>
            <a:endParaRPr lang="de-DE" sz="1200" kern="1200" dirty="0" smtClean="0">
              <a:solidFill>
                <a:schemeClr val="tx1"/>
              </a:solidFill>
              <a:effectLst/>
              <a:latin typeface="+mn-lt"/>
              <a:ea typeface="+mn-ea"/>
              <a:cs typeface="+mn-cs"/>
            </a:endParaRPr>
          </a:p>
          <a:p>
            <a:r>
              <a:rPr lang="en-US" sz="1200" kern="1200" dirty="0" err="1" smtClean="0">
                <a:solidFill>
                  <a:schemeClr val="tx1"/>
                </a:solidFill>
                <a:effectLst/>
                <a:latin typeface="+mn-lt"/>
                <a:ea typeface="+mn-ea"/>
                <a:cs typeface="+mn-cs"/>
              </a:rPr>
              <a:t>MiFIR</a:t>
            </a:r>
            <a:r>
              <a:rPr lang="en-US" sz="1200" kern="1200" dirty="0" smtClean="0">
                <a:solidFill>
                  <a:schemeClr val="tx1"/>
                </a:solidFill>
                <a:effectLst/>
                <a:latin typeface="+mn-lt"/>
                <a:ea typeface="+mn-ea"/>
                <a:cs typeface="+mn-cs"/>
              </a:rPr>
              <a:t> is engaged with the implementation of specifications by </a:t>
            </a:r>
            <a:r>
              <a:rPr lang="en-US" sz="1200" kern="1200" dirty="0" err="1" smtClean="0">
                <a:solidFill>
                  <a:schemeClr val="tx1"/>
                </a:solidFill>
                <a:effectLst/>
                <a:latin typeface="+mn-lt"/>
                <a:ea typeface="+mn-ea"/>
                <a:cs typeface="+mn-cs"/>
              </a:rPr>
              <a:t>MiFID</a:t>
            </a:r>
            <a:r>
              <a:rPr lang="en-US" sz="1200" kern="1200" dirty="0" smtClean="0">
                <a:solidFill>
                  <a:schemeClr val="tx1"/>
                </a:solidFill>
                <a:effectLst/>
                <a:latin typeface="+mn-lt"/>
                <a:ea typeface="+mn-ea"/>
                <a:cs typeface="+mn-cs"/>
              </a:rPr>
              <a:t> II looking to more transparency and expands the specifications for pre- and post-trade transparency to special financial instruments</a:t>
            </a:r>
            <a:endParaRPr lang="de-DE" dirty="0"/>
          </a:p>
        </p:txBody>
      </p:sp>
      <p:sp>
        <p:nvSpPr>
          <p:cNvPr id="4" name="Foliennummernplatzhalter 3"/>
          <p:cNvSpPr>
            <a:spLocks noGrp="1"/>
          </p:cNvSpPr>
          <p:nvPr>
            <p:ph type="sldNum" sz="quarter" idx="10"/>
          </p:nvPr>
        </p:nvSpPr>
        <p:spPr/>
        <p:txBody>
          <a:bodyPr/>
          <a:lstStyle/>
          <a:p>
            <a:pPr>
              <a:defRPr/>
            </a:pPr>
            <a:fld id="{69352103-7388-4ACF-B79D-73D1B227FD65}" type="slidenum">
              <a:rPr lang="de-DE" smtClean="0"/>
              <a:pPr>
                <a:defRPr/>
              </a:pPr>
              <a:t>4</a:t>
            </a:fld>
            <a:endParaRPr lang="de-DE"/>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pPr>
              <a:defRPr/>
            </a:pPr>
            <a:fld id="{69352103-7388-4ACF-B79D-73D1B227FD65}" type="slidenum">
              <a:rPr lang="de-DE" smtClean="0"/>
              <a:pPr>
                <a:defRPr/>
              </a:pPr>
              <a:t>5</a:t>
            </a:fld>
            <a:endParaRPr lang="de-DE"/>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fontScale="70000" lnSpcReduction="20000"/>
          </a:bodyPr>
          <a:lstStyle/>
          <a:p>
            <a:r>
              <a:rPr lang="en-US" sz="1200" kern="1200" dirty="0" smtClean="0">
                <a:solidFill>
                  <a:schemeClr val="tx1"/>
                </a:solidFill>
                <a:effectLst/>
                <a:latin typeface="+mn-lt"/>
                <a:ea typeface="+mn-ea"/>
                <a:cs typeface="+mn-cs"/>
              </a:rPr>
              <a:t>The FSB recommends a three-tier structure for the global LEI system to meet the broad objectives</a:t>
            </a:r>
          </a:p>
          <a:p>
            <a:endParaRPr lang="de-DE"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Regulatory Oversight Committee (ROC). </a:t>
            </a:r>
            <a:r>
              <a:rPr lang="en-US" sz="1200" kern="1200" dirty="0" smtClean="0">
                <a:solidFill>
                  <a:schemeClr val="tx1"/>
                </a:solidFill>
                <a:effectLst/>
                <a:latin typeface="+mn-lt"/>
                <a:ea typeface="+mn-ea"/>
                <a:cs typeface="+mn-cs"/>
              </a:rPr>
              <a:t>The ROC will have the ultimate responsibility for the governance of the global LEI system. It would comprise authorities which support the core principles and purposes of the system (as set out in the High Level Principles) and that are committed to support the governance in the public interest.</a:t>
            </a:r>
          </a:p>
          <a:p>
            <a:endParaRPr lang="de-DE"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Central Operating Unit (COU). </a:t>
            </a:r>
            <a:r>
              <a:rPr lang="en-US" sz="1200" kern="1200" dirty="0" smtClean="0">
                <a:solidFill>
                  <a:schemeClr val="tx1"/>
                </a:solidFill>
                <a:effectLst/>
                <a:latin typeface="+mn-lt"/>
                <a:ea typeface="+mn-ea"/>
                <a:cs typeface="+mn-cs"/>
              </a:rPr>
              <a:t>The Central Operating Unit is the pivotal operational arm of the global LEI system and has responsibility for delivering high quality operations. In particular, the COU has responsibility for ensuring the application of uniform global operational standards and protocols that deliver: global uniqueness of the LEI; seamless, open access to the global LEI and to high quality reference data for users </a:t>
            </a:r>
          </a:p>
          <a:p>
            <a:endParaRPr lang="de-DE"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COU will be a legal entity in the form of a not for profit foundation or body of equivalent legal form that will rely on broad industry participation, expertise and knowledge to identify and develop the most technologically, financially and legally sound methods to implement the global LEI system in line with the standards and framework defined by the ROC.</a:t>
            </a:r>
            <a:endParaRPr lang="de-DE"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 </a:t>
            </a:r>
            <a:endParaRPr lang="de-DE"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Local Operating Units (LOU). </a:t>
            </a:r>
            <a:r>
              <a:rPr lang="en-US" sz="1200" kern="1200" dirty="0" smtClean="0">
                <a:solidFill>
                  <a:schemeClr val="tx1"/>
                </a:solidFill>
                <a:effectLst/>
                <a:latin typeface="+mn-lt"/>
                <a:ea typeface="+mn-ea"/>
                <a:cs typeface="+mn-cs"/>
              </a:rPr>
              <a:t>Local Operating Units will provide the primary interface for entities wishing to register for an LEI. They will be the local implementers of the global system. LOUs will offer facilities such as local registration, validation, and maintenance of reference data; protection of information that must be stored locally; and will facilitate the use of local languages and </a:t>
            </a:r>
            <a:r>
              <a:rPr lang="en-US" sz="1200" kern="1200" dirty="0" err="1" smtClean="0">
                <a:solidFill>
                  <a:schemeClr val="tx1"/>
                </a:solidFill>
                <a:effectLst/>
                <a:latin typeface="+mn-lt"/>
                <a:ea typeface="+mn-ea"/>
                <a:cs typeface="+mn-cs"/>
              </a:rPr>
              <a:t>organisation</a:t>
            </a:r>
            <a:r>
              <a:rPr lang="en-US" sz="1200" kern="1200" dirty="0" smtClean="0">
                <a:solidFill>
                  <a:schemeClr val="tx1"/>
                </a:solidFill>
                <a:effectLst/>
                <a:latin typeface="+mn-lt"/>
                <a:ea typeface="+mn-ea"/>
                <a:cs typeface="+mn-cs"/>
              </a:rPr>
              <a:t> types. </a:t>
            </a:r>
          </a:p>
          <a:p>
            <a:endParaRPr lang="de-DE"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Status of the GLEIS</a:t>
            </a:r>
            <a:endParaRPr lang="de-DE"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ROC: founded 1/2013: BaFin und Bundesbank are members representing Germany</a:t>
            </a:r>
            <a:endParaRPr lang="de-DE"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COU: founded 3/2013 but not operative; Pre-LOUs prefixes: 25; 14 operational, 13 endorsed</a:t>
            </a:r>
          </a:p>
          <a:p>
            <a:endParaRPr lang="de-DE"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Allocated Pre-LEIs will be automatically converted into LEIs, as soon as the Global Legal Entity Identifier System (GLEIS) enters from the developing into the operating stage by establishment of the Central Operating Unit (COU), and the Bundesanzeiger Publishing House with its CEIReg-Portal becomes integrated in this system.</a:t>
            </a:r>
            <a:endParaRPr lang="de-DE" dirty="0"/>
          </a:p>
        </p:txBody>
      </p:sp>
      <p:sp>
        <p:nvSpPr>
          <p:cNvPr id="4" name="Foliennummernplatzhalter 3"/>
          <p:cNvSpPr>
            <a:spLocks noGrp="1"/>
          </p:cNvSpPr>
          <p:nvPr>
            <p:ph type="sldNum" sz="quarter" idx="10"/>
          </p:nvPr>
        </p:nvSpPr>
        <p:spPr/>
        <p:txBody>
          <a:bodyPr/>
          <a:lstStyle/>
          <a:p>
            <a:pPr>
              <a:defRPr/>
            </a:pPr>
            <a:fld id="{69352103-7388-4ACF-B79D-73D1B227FD65}" type="slidenum">
              <a:rPr lang="de-DE" smtClean="0"/>
              <a:pPr>
                <a:defRPr/>
              </a:pPr>
              <a:t>6</a:t>
            </a:fld>
            <a:endParaRPr lang="de-DE"/>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fontScale="70000" lnSpcReduction="20000"/>
          </a:bodyPr>
          <a:lstStyle/>
          <a:p>
            <a:r>
              <a:rPr lang="en-US" sz="1200" b="1" kern="1200" dirty="0" smtClean="0">
                <a:solidFill>
                  <a:schemeClr val="tx1"/>
                </a:solidFill>
                <a:effectLst/>
                <a:latin typeface="+mn-lt"/>
                <a:ea typeface="+mn-ea"/>
                <a:cs typeface="+mn-cs"/>
              </a:rPr>
              <a:t>What are the underlying principles of the GLEIS?</a:t>
            </a:r>
          </a:p>
          <a:p>
            <a:endParaRPr lang="de-DE"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Here you can see some of the several principles, given by ROC </a:t>
            </a:r>
          </a:p>
          <a:p>
            <a:endParaRPr lang="de-DE" sz="1200" kern="1200" dirty="0" smtClean="0">
              <a:solidFill>
                <a:schemeClr val="tx1"/>
              </a:solidFill>
              <a:effectLst/>
              <a:latin typeface="+mn-lt"/>
              <a:ea typeface="+mn-ea"/>
              <a:cs typeface="+mn-cs"/>
            </a:endParaRPr>
          </a:p>
          <a:p>
            <a:pPr lvl="0"/>
            <a:r>
              <a:rPr lang="en-US" sz="1200" b="1" kern="1200" dirty="0" smtClean="0">
                <a:solidFill>
                  <a:schemeClr val="tx1"/>
                </a:solidFill>
                <a:effectLst/>
                <a:latin typeface="+mn-lt"/>
                <a:ea typeface="+mn-ea"/>
                <a:cs typeface="+mn-cs"/>
              </a:rPr>
              <a:t>Every entity worldwide can request a Pre-LEI</a:t>
            </a:r>
            <a:endParaRPr lang="de-DE"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But: Private Persons as well as dependent entities don’t need and don’t get a LEI</a:t>
            </a:r>
          </a:p>
          <a:p>
            <a:endParaRPr lang="de-DE" sz="1200" kern="1200" dirty="0" smtClean="0">
              <a:solidFill>
                <a:schemeClr val="tx1"/>
              </a:solidFill>
              <a:effectLst/>
              <a:latin typeface="+mn-lt"/>
              <a:ea typeface="+mn-ea"/>
              <a:cs typeface="+mn-cs"/>
            </a:endParaRPr>
          </a:p>
          <a:p>
            <a:pPr lvl="0"/>
            <a:r>
              <a:rPr lang="en-US" sz="1200" b="1" kern="1200" dirty="0" smtClean="0">
                <a:solidFill>
                  <a:schemeClr val="tx1"/>
                </a:solidFill>
                <a:effectLst/>
                <a:latin typeface="+mn-lt"/>
                <a:ea typeface="+mn-ea"/>
                <a:cs typeface="+mn-cs"/>
              </a:rPr>
              <a:t>Self-registration </a:t>
            </a:r>
            <a:endParaRPr lang="de-DE"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entity interested in obtaining a pre-LEI (or its authorized agent) must be the only one performing the application process</a:t>
            </a:r>
          </a:p>
          <a:p>
            <a:r>
              <a:rPr lang="en-US" sz="1200" kern="1200" dirty="0" smtClean="0">
                <a:solidFill>
                  <a:schemeClr val="tx1"/>
                </a:solidFill>
                <a:effectLst/>
                <a:latin typeface="+mn-lt"/>
                <a:ea typeface="+mn-ea"/>
                <a:cs typeface="+mn-cs"/>
              </a:rPr>
              <a:t>.</a:t>
            </a:r>
            <a:endParaRPr lang="de-DE"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Market participants may personally register </a:t>
            </a:r>
            <a:r>
              <a:rPr lang="en-GB" sz="1200" i="1" kern="1200" dirty="0" smtClean="0">
                <a:solidFill>
                  <a:schemeClr val="tx1"/>
                </a:solidFill>
                <a:effectLst/>
                <a:latin typeface="+mn-lt"/>
                <a:ea typeface="+mn-ea"/>
                <a:cs typeface="+mn-cs"/>
              </a:rPr>
              <a:t>via</a:t>
            </a:r>
            <a:r>
              <a:rPr lang="en-GB" sz="1200" kern="1200" dirty="0" smtClean="0">
                <a:solidFill>
                  <a:schemeClr val="tx1"/>
                </a:solidFill>
                <a:effectLst/>
                <a:latin typeface="+mn-lt"/>
                <a:ea typeface="+mn-ea"/>
                <a:cs typeface="+mn-cs"/>
              </a:rPr>
              <a:t> the CEIReg-Portal.</a:t>
            </a:r>
            <a:endParaRPr lang="de-DE"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Following successful registration, the market participant submits proof, e.g. by mail, of the company's identity to CEIReg as well as the power of attorney of the authorised contact person.</a:t>
            </a:r>
          </a:p>
          <a:p>
            <a:endParaRPr lang="de-DE"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The participants’ individualized password protected account (access) for (pre-)LEI applications is thereafter activated. The registered entity also has the right to create sub-accounts. </a:t>
            </a:r>
          </a:p>
          <a:p>
            <a:endParaRPr lang="de-DE"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Larger companies will have the possibility to define individual (password protected) access for different employees. This will avoid password sharing within the company.</a:t>
            </a:r>
            <a:br>
              <a:rPr lang="en-GB" sz="1200" kern="1200" dirty="0" smtClean="0">
                <a:solidFill>
                  <a:schemeClr val="tx1"/>
                </a:solidFill>
                <a:effectLst/>
                <a:latin typeface="+mn-lt"/>
                <a:ea typeface="+mn-ea"/>
                <a:cs typeface="+mn-cs"/>
              </a:rPr>
            </a:br>
            <a:endParaRPr lang="de-DE" sz="1200" kern="1200" dirty="0" smtClean="0">
              <a:solidFill>
                <a:schemeClr val="tx1"/>
              </a:solidFill>
              <a:effectLst/>
              <a:latin typeface="+mn-lt"/>
              <a:ea typeface="+mn-ea"/>
              <a:cs typeface="+mn-cs"/>
            </a:endParaRPr>
          </a:p>
          <a:p>
            <a:pPr lvl="0"/>
            <a:r>
              <a:rPr lang="en-US" sz="1200" b="1" kern="1200" dirty="0" smtClean="0">
                <a:solidFill>
                  <a:schemeClr val="tx1"/>
                </a:solidFill>
                <a:effectLst/>
                <a:latin typeface="+mn-lt"/>
                <a:ea typeface="+mn-ea"/>
                <a:cs typeface="+mn-cs"/>
              </a:rPr>
              <a:t>Operation of the Pre-LOU on</a:t>
            </a:r>
            <a:r>
              <a:rPr lang="en-US" sz="1200" kern="1200" dirty="0" smtClean="0">
                <a:solidFill>
                  <a:schemeClr val="tx1"/>
                </a:solidFill>
                <a:effectLst/>
                <a:latin typeface="+mn-lt"/>
                <a:ea typeface="+mn-ea"/>
                <a:cs typeface="+mn-cs"/>
              </a:rPr>
              <a:t> </a:t>
            </a:r>
            <a:r>
              <a:rPr lang="en-US" sz="1200" b="1" kern="1200" dirty="0" err="1" smtClean="0">
                <a:solidFill>
                  <a:schemeClr val="tx1"/>
                </a:solidFill>
                <a:effectLst/>
                <a:latin typeface="+mn-lt"/>
                <a:ea typeface="+mn-ea"/>
                <a:cs typeface="+mn-cs"/>
              </a:rPr>
              <a:t>costrecovery</a:t>
            </a:r>
            <a:r>
              <a:rPr lang="en-US" sz="1200" b="1" kern="1200" dirty="0" smtClean="0">
                <a:solidFill>
                  <a:schemeClr val="tx1"/>
                </a:solidFill>
                <a:effectLst/>
                <a:latin typeface="+mn-lt"/>
                <a:ea typeface="+mn-ea"/>
                <a:cs typeface="+mn-cs"/>
              </a:rPr>
              <a:t> basis</a:t>
            </a:r>
            <a:endParaRPr lang="de-DE"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An important objective in the system design is to ensure that the global LEI system has a self-sustaining funding model. The model must ensure that the system is based on non-profit cost recovery and that there are no monopoly rents accruing to service providers. The proposed steady state funding system has two components: a local discretionary charge; and a common fee for support of central functions of the COU and ROC. The cost of obtaining an LEI should be modest and not a barrier to acquisition. </a:t>
            </a:r>
          </a:p>
          <a:p>
            <a:endParaRPr lang="de-DE" sz="1200" kern="1200" dirty="0" smtClean="0">
              <a:solidFill>
                <a:schemeClr val="tx1"/>
              </a:solidFill>
              <a:effectLst/>
              <a:latin typeface="+mn-lt"/>
              <a:ea typeface="+mn-ea"/>
              <a:cs typeface="+mn-cs"/>
            </a:endParaRPr>
          </a:p>
          <a:p>
            <a:pPr lvl="0"/>
            <a:r>
              <a:rPr lang="en-US" sz="1200" b="1" kern="1200" dirty="0" smtClean="0">
                <a:solidFill>
                  <a:schemeClr val="tx1"/>
                </a:solidFill>
                <a:effectLst/>
                <a:latin typeface="+mn-lt"/>
                <a:ea typeface="+mn-ea"/>
                <a:cs typeface="+mn-cs"/>
              </a:rPr>
              <a:t>Portability </a:t>
            </a:r>
            <a:endParaRPr lang="de-DE"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Participants may at all times request free transfer of their Pre-LOU administrated (pre-)LEI to another (pre-)LOU by filling out a form in the administration section of the CEIReg website. The (pre-)LEI status will then be set to TRANSFER_PENDING until transfer is complete. After receiving the transfer-request from the receiving (pre-)LOU, the status of the (pre-)LEI will be set to TRANSFERRED and will be deleted from our public accessible database after a reasonable period.</a:t>
            </a:r>
            <a:endParaRPr lang="de-DE" sz="1200" kern="1200" dirty="0" smtClean="0">
              <a:solidFill>
                <a:schemeClr val="tx1"/>
              </a:solidFill>
              <a:effectLst/>
              <a:latin typeface="+mn-lt"/>
              <a:ea typeface="+mn-ea"/>
              <a:cs typeface="+mn-cs"/>
            </a:endParaRPr>
          </a:p>
          <a:p>
            <a:endParaRPr lang="de-DE" sz="1200" kern="1200" dirty="0" smtClean="0">
              <a:solidFill>
                <a:schemeClr val="tx1"/>
              </a:solidFill>
              <a:effectLst/>
              <a:latin typeface="+mn-lt"/>
              <a:ea typeface="+mn-ea"/>
              <a:cs typeface="+mn-cs"/>
            </a:endParaRPr>
          </a:p>
          <a:p>
            <a:pPr lvl="0"/>
            <a:r>
              <a:rPr lang="en-US" sz="1200" b="1" kern="1200" dirty="0" smtClean="0">
                <a:solidFill>
                  <a:schemeClr val="tx1"/>
                </a:solidFill>
                <a:effectLst/>
                <a:latin typeface="+mn-lt"/>
                <a:ea typeface="+mn-ea"/>
                <a:cs typeface="+mn-cs"/>
              </a:rPr>
              <a:t>Uniqueness and Exclusivity </a:t>
            </a:r>
            <a:endParaRPr lang="de-DE"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No pre-LEI code should be duplicated (uniqueness), and no entity should have more than one pre-LEI (exclusivity). The entity is responsible </a:t>
            </a:r>
            <a:r>
              <a:rPr lang="en-US" sz="1200" kern="1200" dirty="0" err="1" smtClean="0">
                <a:solidFill>
                  <a:schemeClr val="tx1"/>
                </a:solidFill>
                <a:effectLst/>
                <a:latin typeface="+mn-lt"/>
                <a:ea typeface="+mn-ea"/>
                <a:cs typeface="+mn-cs"/>
              </a:rPr>
              <a:t>therfore</a:t>
            </a:r>
            <a:r>
              <a:rPr lang="en-US" sz="1200" kern="1200" dirty="0" smtClean="0">
                <a:solidFill>
                  <a:schemeClr val="tx1"/>
                </a:solidFill>
                <a:effectLst/>
                <a:latin typeface="+mn-lt"/>
                <a:ea typeface="+mn-ea"/>
                <a:cs typeface="+mn-cs"/>
              </a:rPr>
              <a:t>.</a:t>
            </a:r>
          </a:p>
          <a:p>
            <a:endParaRPr lang="de-DE" sz="1200" kern="1200" dirty="0" smtClean="0">
              <a:solidFill>
                <a:schemeClr val="tx1"/>
              </a:solidFill>
              <a:effectLst/>
              <a:latin typeface="+mn-lt"/>
              <a:ea typeface="+mn-ea"/>
              <a:cs typeface="+mn-cs"/>
            </a:endParaRPr>
          </a:p>
          <a:p>
            <a:pPr lvl="0"/>
            <a:r>
              <a:rPr lang="en-US" sz="1200" b="1" kern="1200" dirty="0" smtClean="0">
                <a:solidFill>
                  <a:schemeClr val="tx1"/>
                </a:solidFill>
                <a:effectLst/>
                <a:latin typeface="+mn-lt"/>
                <a:ea typeface="+mn-ea"/>
                <a:cs typeface="+mn-cs"/>
              </a:rPr>
              <a:t>Open Access to Intellectual Property (IP) </a:t>
            </a:r>
            <a:endParaRPr lang="de-DE"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The (pre-)LEIs and corresponding referenced data will be open to the public as open-source data, unrestricted by licence or other rights.</a:t>
            </a:r>
          </a:p>
          <a:p>
            <a:endParaRPr lang="de-DE"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The (pre-)LEI platform CEIReg will strictly offer everyone public access to the (pre-)LEI reference data at all times.</a:t>
            </a:r>
          </a:p>
          <a:p>
            <a:endParaRPr lang="de-DE"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The (pre-)LEIs and associated referenced data are made publicly accessible via the (pre-)LEI platform CEIReg:</a:t>
            </a:r>
          </a:p>
          <a:p>
            <a:endParaRPr lang="de-DE"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Searches </a:t>
            </a:r>
            <a:r>
              <a:rPr lang="en-GB" sz="1200" i="1" kern="1200" dirty="0" smtClean="0">
                <a:solidFill>
                  <a:schemeClr val="tx1"/>
                </a:solidFill>
                <a:effectLst/>
                <a:latin typeface="+mn-lt"/>
                <a:ea typeface="+mn-ea"/>
                <a:cs typeface="+mn-cs"/>
              </a:rPr>
              <a:t>via</a:t>
            </a:r>
            <a:r>
              <a:rPr lang="en-GB" sz="1200" kern="1200" dirty="0" smtClean="0">
                <a:solidFill>
                  <a:schemeClr val="tx1"/>
                </a:solidFill>
                <a:effectLst/>
                <a:latin typeface="+mn-lt"/>
                <a:ea typeface="+mn-ea"/>
                <a:cs typeface="+mn-cs"/>
              </a:rPr>
              <a:t> (pre-)LEIs and reference data</a:t>
            </a:r>
          </a:p>
          <a:p>
            <a:endParaRPr lang="de-DE"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Option to download the current database in various data formats (XML, Excel/CSV) without prior registration</a:t>
            </a:r>
            <a:endParaRPr lang="de-DE" dirty="0"/>
          </a:p>
        </p:txBody>
      </p:sp>
      <p:sp>
        <p:nvSpPr>
          <p:cNvPr id="4" name="Foliennummernplatzhalter 3"/>
          <p:cNvSpPr>
            <a:spLocks noGrp="1"/>
          </p:cNvSpPr>
          <p:nvPr>
            <p:ph type="sldNum" sz="quarter" idx="10"/>
          </p:nvPr>
        </p:nvSpPr>
        <p:spPr/>
        <p:txBody>
          <a:bodyPr/>
          <a:lstStyle/>
          <a:p>
            <a:pPr>
              <a:defRPr/>
            </a:pPr>
            <a:fld id="{69352103-7388-4ACF-B79D-73D1B227FD65}" type="slidenum">
              <a:rPr lang="de-DE" smtClean="0"/>
              <a:pPr>
                <a:defRPr/>
              </a:pPr>
              <a:t>7</a:t>
            </a:fld>
            <a:endParaRPr lang="de-DE"/>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Technically, the LEI code developed by the FSB, will be a coincidental 20 character alphanumeric code as per ISO standard 1</a:t>
            </a:r>
          </a:p>
          <a:p>
            <a:endParaRPr lang="en-US" sz="1200" b="0" i="0" u="none" strike="noStrike" kern="1200" baseline="0" dirty="0" smtClean="0">
              <a:solidFill>
                <a:schemeClr val="tx1"/>
              </a:solidFill>
              <a:latin typeface="+mn-lt"/>
              <a:ea typeface="+mn-ea"/>
              <a:cs typeface="+mn-cs"/>
            </a:endParaRPr>
          </a:p>
          <a:p>
            <a:r>
              <a:rPr lang="de-DE" sz="1200" dirty="0" smtClean="0"/>
              <a:t>A 4-digit </a:t>
            </a:r>
            <a:r>
              <a:rPr lang="de-DE" sz="1200" dirty="0" err="1" smtClean="0"/>
              <a:t>prefix</a:t>
            </a:r>
            <a:r>
              <a:rPr lang="de-DE" sz="1200" baseline="0" dirty="0" smtClean="0"/>
              <a:t> idents the </a:t>
            </a:r>
            <a:r>
              <a:rPr lang="de-DE" sz="1200" baseline="0" dirty="0" err="1" smtClean="0"/>
              <a:t>issuing</a:t>
            </a:r>
            <a:r>
              <a:rPr lang="de-DE" sz="1200" baseline="0" dirty="0" smtClean="0"/>
              <a:t> Pre-LOU</a:t>
            </a:r>
          </a:p>
          <a:p>
            <a:r>
              <a:rPr lang="de-DE" sz="1200" baseline="0" dirty="0" smtClean="0"/>
              <a:t>3912 for BAnz</a:t>
            </a:r>
            <a:endParaRPr lang="de-DE" sz="1200" dirty="0" smtClean="0"/>
          </a:p>
          <a:p>
            <a:r>
              <a:rPr lang="en-US" sz="1200" b="0" i="0" u="none" strike="noStrike" kern="1200" baseline="0" dirty="0" smtClean="0">
                <a:solidFill>
                  <a:schemeClr val="tx1"/>
                </a:solidFill>
                <a:latin typeface="+mn-lt"/>
                <a:ea typeface="+mn-ea"/>
                <a:cs typeface="+mn-cs"/>
              </a:rPr>
              <a:t> </a:t>
            </a:r>
            <a:endParaRPr lang="de-DE" dirty="0"/>
          </a:p>
        </p:txBody>
      </p:sp>
      <p:sp>
        <p:nvSpPr>
          <p:cNvPr id="4" name="Foliennummernplatzhalter 3"/>
          <p:cNvSpPr>
            <a:spLocks noGrp="1"/>
          </p:cNvSpPr>
          <p:nvPr>
            <p:ph type="sldNum" sz="quarter" idx="10"/>
          </p:nvPr>
        </p:nvSpPr>
        <p:spPr/>
        <p:txBody>
          <a:bodyPr/>
          <a:lstStyle/>
          <a:p>
            <a:pPr>
              <a:defRPr/>
            </a:pPr>
            <a:fld id="{69352103-7388-4ACF-B79D-73D1B227FD65}" type="slidenum">
              <a:rPr lang="de-DE" smtClean="0"/>
              <a:pPr>
                <a:defRPr/>
              </a:pPr>
              <a:t>8</a:t>
            </a:fld>
            <a:endParaRPr lang="de-DE"/>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 </a:t>
            </a:r>
            <a:endParaRPr lang="de-DE" dirty="0"/>
          </a:p>
        </p:txBody>
      </p:sp>
      <p:sp>
        <p:nvSpPr>
          <p:cNvPr id="4" name="Foliennummernplatzhalter 3"/>
          <p:cNvSpPr>
            <a:spLocks noGrp="1"/>
          </p:cNvSpPr>
          <p:nvPr>
            <p:ph type="sldNum" sz="quarter" idx="10"/>
          </p:nvPr>
        </p:nvSpPr>
        <p:spPr/>
        <p:txBody>
          <a:bodyPr/>
          <a:lstStyle/>
          <a:p>
            <a:pPr>
              <a:defRPr/>
            </a:pPr>
            <a:fld id="{69352103-7388-4ACF-B79D-73D1B227FD65}" type="slidenum">
              <a:rPr lang="de-DE" smtClean="0"/>
              <a:pPr>
                <a:defRPr/>
              </a:pPr>
              <a:t>9</a:t>
            </a:fld>
            <a:endParaRPr lang="de-DE"/>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3" name="Rechteck 12"/>
          <p:cNvSpPr/>
          <p:nvPr userDrawn="1"/>
        </p:nvSpPr>
        <p:spPr>
          <a:xfrm>
            <a:off x="0" y="5734800"/>
            <a:ext cx="9144000" cy="1123200"/>
          </a:xfrm>
          <a:prstGeom prst="rect">
            <a:avLst/>
          </a:prstGeom>
          <a:solidFill>
            <a:srgbClr val="2667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itel 1"/>
          <p:cNvSpPr>
            <a:spLocks noGrp="1"/>
          </p:cNvSpPr>
          <p:nvPr>
            <p:ph type="ctrTitle" hasCustomPrompt="1"/>
          </p:nvPr>
        </p:nvSpPr>
        <p:spPr>
          <a:xfrm>
            <a:off x="685800" y="836712"/>
            <a:ext cx="7772400" cy="2088232"/>
          </a:xfrm>
        </p:spPr>
        <p:txBody>
          <a:bodyPr anchor="t" anchorCtr="0"/>
          <a:lstStyle>
            <a:lvl1pPr>
              <a:defRPr b="1"/>
            </a:lvl1pPr>
          </a:lstStyle>
          <a:p>
            <a:r>
              <a:rPr lang="de-DE" dirty="0" smtClean="0"/>
              <a:t>Thema der Präsentation</a:t>
            </a:r>
            <a:endParaRPr lang="de-DE" dirty="0"/>
          </a:p>
        </p:txBody>
      </p:sp>
      <p:sp>
        <p:nvSpPr>
          <p:cNvPr id="3" name="Untertitel 2"/>
          <p:cNvSpPr>
            <a:spLocks noGrp="1"/>
          </p:cNvSpPr>
          <p:nvPr>
            <p:ph type="subTitle" idx="1" hasCustomPrompt="1"/>
          </p:nvPr>
        </p:nvSpPr>
        <p:spPr>
          <a:xfrm>
            <a:off x="683568" y="2996952"/>
            <a:ext cx="7776864" cy="2376264"/>
          </a:xfrm>
        </p:spPr>
        <p:txBody>
          <a:bodyPr>
            <a:noAutofit/>
          </a:bodyPr>
          <a:lstStyle>
            <a:lvl1pPr marL="0" marR="0" indent="0" algn="ctr" defTabSz="914400" rtl="0" eaLnBrk="1" fontAlgn="auto" latinLnBrk="0" hangingPunct="1">
              <a:lnSpc>
                <a:spcPct val="100000"/>
              </a:lnSpc>
              <a:spcBef>
                <a:spcPct val="20000"/>
              </a:spcBef>
              <a:spcAft>
                <a:spcPts val="0"/>
              </a:spcAft>
              <a:buClrTx/>
              <a:buSzTx/>
              <a:buFont typeface="Arial" pitchFamily="34" charset="0"/>
              <a:buNone/>
              <a:tabLst/>
              <a:defRPr sz="2800" b="1">
                <a:solidFill>
                  <a:schemeClr val="tx1">
                    <a:tint val="75000"/>
                  </a:schemeClr>
                </a:solidFill>
                <a:latin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dirty="0" smtClean="0"/>
              <a:t>Ggf. Untertitel</a:t>
            </a:r>
          </a:p>
          <a:p>
            <a:endParaRPr lang="de-DE" dirty="0" smtClean="0"/>
          </a:p>
          <a:p>
            <a:endParaRPr lang="de-DE" dirty="0" smtClean="0"/>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de-DE" sz="1800" b="0" i="0" u="none" strike="noStrike" kern="1200" cap="none" spc="0" normalizeH="0" baseline="0" noProof="0" dirty="0" smtClean="0">
                <a:ln>
                  <a:noFill/>
                </a:ln>
                <a:solidFill>
                  <a:schemeClr val="tx1"/>
                </a:solidFill>
                <a:effectLst/>
                <a:uLnTx/>
                <a:uFillTx/>
                <a:latin typeface="Verdana" pitchFamily="34" charset="0"/>
                <a:ea typeface="+mn-ea"/>
                <a:cs typeface="+mn-cs"/>
              </a:rPr>
              <a:t>Ort, Datum</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de-DE" sz="1800" b="0" i="0" u="none" strike="noStrike" kern="1200" cap="none" spc="0" normalizeH="0" baseline="0" noProof="0" dirty="0" smtClean="0">
                <a:ln>
                  <a:noFill/>
                </a:ln>
                <a:solidFill>
                  <a:schemeClr val="tx1"/>
                </a:solidFill>
                <a:effectLst/>
                <a:uLnTx/>
                <a:uFillTx/>
                <a:latin typeface="Verdana" pitchFamily="34" charset="0"/>
                <a:ea typeface="+mn-ea"/>
                <a:cs typeface="+mn-cs"/>
              </a:rPr>
              <a:t>Name des Vortragenden</a:t>
            </a:r>
          </a:p>
          <a:p>
            <a:endParaRPr lang="de-DE" dirty="0" smtClean="0"/>
          </a:p>
          <a:p>
            <a:endParaRPr lang="de-DE" dirty="0" smtClean="0"/>
          </a:p>
        </p:txBody>
      </p:sp>
      <p:pic>
        <p:nvPicPr>
          <p:cNvPr id="7" name="Grafik 6" descr="powpoi_banzsignet sw_negweiss.png"/>
          <p:cNvPicPr>
            <a:picLocks noChangeAspect="1"/>
          </p:cNvPicPr>
          <p:nvPr userDrawn="1"/>
        </p:nvPicPr>
        <p:blipFill>
          <a:blip r:embed="rId2" cstate="print"/>
          <a:stretch>
            <a:fillRect/>
          </a:stretch>
        </p:blipFill>
        <p:spPr>
          <a:xfrm>
            <a:off x="5292080" y="5978558"/>
            <a:ext cx="3168352" cy="729074"/>
          </a:xfrm>
          <a:prstGeom prst="rect">
            <a:avLst/>
          </a:prstGeom>
        </p:spPr>
      </p:pic>
      <p:sp>
        <p:nvSpPr>
          <p:cNvPr id="12" name="Untertitel 2"/>
          <p:cNvSpPr txBox="1">
            <a:spLocks/>
          </p:cNvSpPr>
          <p:nvPr userDrawn="1"/>
        </p:nvSpPr>
        <p:spPr>
          <a:xfrm>
            <a:off x="683568" y="4509120"/>
            <a:ext cx="7776864" cy="792088"/>
          </a:xfrm>
          <a:prstGeom prst="rect">
            <a:avLst/>
          </a:prstGeom>
        </p:spPr>
        <p:txBody>
          <a:bodyPr vert="horz" lIns="91440" tIns="45720" rIns="91440" bIns="45720" rtlCol="0">
            <a:noAutofit/>
          </a:bodyPr>
          <a:lstStyle>
            <a:lvl1pPr marL="0" marR="0" indent="0" algn="ctr" defTabSz="914400" rtl="0" eaLnBrk="1" fontAlgn="auto" latinLnBrk="0" hangingPunct="1">
              <a:lnSpc>
                <a:spcPct val="100000"/>
              </a:lnSpc>
              <a:spcBef>
                <a:spcPct val="20000"/>
              </a:spcBef>
              <a:spcAft>
                <a:spcPts val="0"/>
              </a:spcAft>
              <a:buClrTx/>
              <a:buSzTx/>
              <a:buFont typeface="Arial" pitchFamily="34" charset="0"/>
              <a:buNone/>
              <a:tabLst/>
              <a:defRPr sz="2800" b="1">
                <a:solidFill>
                  <a:schemeClr val="tx1">
                    <a:tint val="75000"/>
                  </a:schemeClr>
                </a:solidFill>
                <a:latin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de-DE" sz="2800" b="1" i="0" u="none" strike="noStrike" kern="1200" cap="none" spc="0" normalizeH="0" baseline="0" noProof="0" dirty="0" smtClean="0">
              <a:ln>
                <a:noFill/>
              </a:ln>
              <a:solidFill>
                <a:schemeClr val="tx1">
                  <a:tint val="75000"/>
                </a:schemeClr>
              </a:solidFill>
              <a:effectLst/>
              <a:uLnTx/>
              <a:uFillTx/>
              <a:latin typeface="Arial" pitchFamily="34" charset="0"/>
              <a:ea typeface="+mn-ea"/>
              <a:cs typeface="+mn-cs"/>
            </a:endParaRPr>
          </a:p>
        </p:txBody>
      </p:sp>
      <p:sp>
        <p:nvSpPr>
          <p:cNvPr id="9" name="Textplatzhalter 8"/>
          <p:cNvSpPr>
            <a:spLocks noGrp="1"/>
          </p:cNvSpPr>
          <p:nvPr>
            <p:ph type="body" sz="quarter" idx="10" hasCustomPrompt="1"/>
          </p:nvPr>
        </p:nvSpPr>
        <p:spPr>
          <a:xfrm>
            <a:off x="684213" y="5949950"/>
            <a:ext cx="3959795" cy="574675"/>
          </a:xfrm>
          <a:ln>
            <a:noFill/>
          </a:ln>
        </p:spPr>
        <p:txBody>
          <a:bodyPr/>
          <a:lstStyle>
            <a:lvl1pPr>
              <a:defRPr baseline="0">
                <a:solidFill>
                  <a:schemeClr val="bg1"/>
                </a:solidFill>
              </a:defRPr>
            </a:lvl1pPr>
          </a:lstStyle>
          <a:p>
            <a:pPr lvl="0"/>
            <a:r>
              <a:rPr lang="de-DE" dirty="0" smtClean="0"/>
              <a:t>S. Heinig | M. Jäger | R. Kilian</a:t>
            </a:r>
            <a:endParaRPr lang="de-DE"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4" name="Datumsplatzhalter 3"/>
          <p:cNvSpPr>
            <a:spLocks noGrp="1"/>
          </p:cNvSpPr>
          <p:nvPr>
            <p:ph type="dt" sz="half" idx="10"/>
          </p:nvPr>
        </p:nvSpPr>
        <p:spPr/>
        <p:txBody>
          <a:bodyPr/>
          <a:lstStyle/>
          <a:p>
            <a:r>
              <a:rPr lang="de-DE" smtClean="0"/>
              <a:t>6. 5. 2014</a:t>
            </a:r>
            <a:endParaRPr lang="de-DE"/>
          </a:p>
        </p:txBody>
      </p:sp>
      <p:sp>
        <p:nvSpPr>
          <p:cNvPr id="5" name="Fußzeilenplatzhalter 4"/>
          <p:cNvSpPr>
            <a:spLocks noGrp="1"/>
          </p:cNvSpPr>
          <p:nvPr>
            <p:ph type="ftr" sz="quarter" idx="11"/>
          </p:nvPr>
        </p:nvSpPr>
        <p:spPr/>
        <p:txBody>
          <a:bodyPr/>
          <a:lstStyle/>
          <a:p>
            <a:r>
              <a:rPr lang="de-DE" smtClean="0"/>
              <a:t>Martin Jäger</a:t>
            </a:r>
            <a:endParaRPr lang="de-DE" dirty="0"/>
          </a:p>
        </p:txBody>
      </p:sp>
      <p:sp>
        <p:nvSpPr>
          <p:cNvPr id="6" name="Foliennummernplatzhalter 5"/>
          <p:cNvSpPr>
            <a:spLocks noGrp="1"/>
          </p:cNvSpPr>
          <p:nvPr>
            <p:ph type="sldNum" sz="quarter" idx="12"/>
          </p:nvPr>
        </p:nvSpPr>
        <p:spPr/>
        <p:txBody>
          <a:bodyPr/>
          <a:lstStyle/>
          <a:p>
            <a:fld id="{13020681-C581-4C70-9347-DC611F810CF1}" type="slidenum">
              <a:rPr lang="de-DE" smtClean="0"/>
              <a:pPr/>
              <a:t>‹Nr.›</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DE" dirty="0"/>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4" name="Datumsplatzhalter 3"/>
          <p:cNvSpPr>
            <a:spLocks noGrp="1"/>
          </p:cNvSpPr>
          <p:nvPr>
            <p:ph type="dt" sz="half" idx="10"/>
          </p:nvPr>
        </p:nvSpPr>
        <p:spPr/>
        <p:txBody>
          <a:bodyPr/>
          <a:lstStyle/>
          <a:p>
            <a:r>
              <a:rPr lang="de-DE" smtClean="0"/>
              <a:t>6. 5. 2014</a:t>
            </a:r>
            <a:endParaRPr lang="de-DE"/>
          </a:p>
        </p:txBody>
      </p:sp>
      <p:sp>
        <p:nvSpPr>
          <p:cNvPr id="5" name="Fußzeilenplatzhalter 4"/>
          <p:cNvSpPr>
            <a:spLocks noGrp="1"/>
          </p:cNvSpPr>
          <p:nvPr>
            <p:ph type="ftr" sz="quarter" idx="11"/>
          </p:nvPr>
        </p:nvSpPr>
        <p:spPr/>
        <p:txBody>
          <a:bodyPr/>
          <a:lstStyle/>
          <a:p>
            <a:r>
              <a:rPr lang="de-DE" smtClean="0"/>
              <a:t>Martin Jäger</a:t>
            </a:r>
            <a:endParaRPr lang="de-DE" dirty="0"/>
          </a:p>
        </p:txBody>
      </p:sp>
      <p:sp>
        <p:nvSpPr>
          <p:cNvPr id="6" name="Foliennummernplatzhalter 5"/>
          <p:cNvSpPr>
            <a:spLocks noGrp="1"/>
          </p:cNvSpPr>
          <p:nvPr>
            <p:ph type="sldNum" sz="quarter" idx="12"/>
          </p:nvPr>
        </p:nvSpPr>
        <p:spPr/>
        <p:txBody>
          <a:bodyPr/>
          <a:lstStyle/>
          <a:p>
            <a:fld id="{13020681-C581-4C70-9347-DC611F810CF1}" type="slidenum">
              <a:rPr lang="de-DE" smtClean="0"/>
              <a:pPr/>
              <a:t>‹Nr.›</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457200" y="274638"/>
            <a:ext cx="8229600" cy="562074"/>
          </a:xfrm>
        </p:spPr>
        <p:txBody>
          <a:bodyPr/>
          <a:lstStyle>
            <a:lvl1pPr>
              <a:defRPr sz="2400" b="1" i="0" baseline="0"/>
            </a:lvl1pPr>
          </a:lstStyle>
          <a:p>
            <a:r>
              <a:rPr lang="de-DE" dirty="0" smtClean="0"/>
              <a:t>Name der Präsentation</a:t>
            </a:r>
            <a:endParaRPr lang="de-DE" dirty="0"/>
          </a:p>
        </p:txBody>
      </p:sp>
      <p:sp>
        <p:nvSpPr>
          <p:cNvPr id="3" name="Inhaltsplatzhalter 2"/>
          <p:cNvSpPr>
            <a:spLocks noGrp="1"/>
          </p:cNvSpPr>
          <p:nvPr>
            <p:ph idx="1"/>
          </p:nvPr>
        </p:nvSpPr>
        <p:spPr>
          <a:xfrm>
            <a:off x="457200" y="847253"/>
            <a:ext cx="8229600" cy="4813995"/>
          </a:xfrm>
        </p:spPr>
        <p:txBody>
          <a:bodyPr/>
          <a:lstStyle>
            <a:lvl1pPr>
              <a:buFontTx/>
              <a:buNone/>
              <a:defRPr/>
            </a:lvl1pPr>
            <a:lvl2pPr>
              <a:buFont typeface="Arial" pitchFamily="34" charset="0"/>
              <a:buChar char="•"/>
              <a:defRPr/>
            </a:lvl2pPr>
            <a:lvl3pPr>
              <a:buFont typeface="Symbol" pitchFamily="18" charset="2"/>
              <a:buChar char="-"/>
              <a:defRPr/>
            </a:lvl3pPr>
            <a:lvl4pPr>
              <a:buFont typeface="Arial" pitchFamily="34" charset="0"/>
              <a:buChar char="•"/>
              <a:defRPr/>
            </a:lvl4pPr>
          </a:lstStyle>
          <a:p>
            <a:pPr lvl="0"/>
            <a:r>
              <a:rPr lang="de-DE" dirty="0" smtClean="0"/>
              <a:t>Textmasterformate durch Klicken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DE" dirty="0"/>
          </a:p>
        </p:txBody>
      </p:sp>
      <p:sp>
        <p:nvSpPr>
          <p:cNvPr id="4" name="Datumsplatzhalter 3"/>
          <p:cNvSpPr>
            <a:spLocks noGrp="1"/>
          </p:cNvSpPr>
          <p:nvPr>
            <p:ph type="dt" sz="half" idx="10"/>
          </p:nvPr>
        </p:nvSpPr>
        <p:spPr/>
        <p:txBody>
          <a:bodyPr/>
          <a:lstStyle>
            <a:lvl1pPr>
              <a:defRPr sz="1200">
                <a:latin typeface="+mj-lt"/>
              </a:defRPr>
            </a:lvl1pPr>
          </a:lstStyle>
          <a:p>
            <a:r>
              <a:rPr lang="de-DE" smtClean="0"/>
              <a:t>6. 5. 2014</a:t>
            </a:r>
            <a:endParaRPr lang="de-DE" dirty="0"/>
          </a:p>
        </p:txBody>
      </p:sp>
      <p:sp>
        <p:nvSpPr>
          <p:cNvPr id="5" name="Fußzeilenplatzhalter 4"/>
          <p:cNvSpPr>
            <a:spLocks noGrp="1"/>
          </p:cNvSpPr>
          <p:nvPr>
            <p:ph type="ftr" sz="quarter" idx="11"/>
          </p:nvPr>
        </p:nvSpPr>
        <p:spPr/>
        <p:txBody>
          <a:bodyPr/>
          <a:lstStyle>
            <a:lvl1pPr>
              <a:defRPr sz="1200">
                <a:latin typeface="+mj-lt"/>
              </a:defRPr>
            </a:lvl1pPr>
          </a:lstStyle>
          <a:p>
            <a:r>
              <a:rPr lang="de-DE" smtClean="0"/>
              <a:t>Martin Jäger</a:t>
            </a:r>
            <a:endParaRPr lang="de-DE" dirty="0"/>
          </a:p>
        </p:txBody>
      </p:sp>
      <p:sp>
        <p:nvSpPr>
          <p:cNvPr id="6" name="Foliennummernplatzhalter 5"/>
          <p:cNvSpPr>
            <a:spLocks noGrp="1"/>
          </p:cNvSpPr>
          <p:nvPr>
            <p:ph type="sldNum" sz="quarter" idx="12"/>
          </p:nvPr>
        </p:nvSpPr>
        <p:spPr/>
        <p:txBody>
          <a:bodyPr/>
          <a:lstStyle>
            <a:lvl1pPr>
              <a:defRPr sz="1200">
                <a:latin typeface="+mj-lt"/>
              </a:defRPr>
            </a:lvl1pPr>
          </a:lstStyle>
          <a:p>
            <a:fld id="{13020681-C581-4C70-9347-DC611F810CF1}" type="slidenum">
              <a:rPr lang="de-DE" smtClean="0"/>
              <a:pPr/>
              <a:t>‹Nr.›</a:t>
            </a:fld>
            <a:endParaRPr lang="de-DE" dirty="0"/>
          </a:p>
        </p:txBody>
      </p:sp>
      <p:cxnSp>
        <p:nvCxnSpPr>
          <p:cNvPr id="8" name="Gerade Verbindung 7"/>
          <p:cNvCxnSpPr/>
          <p:nvPr userDrawn="1"/>
        </p:nvCxnSpPr>
        <p:spPr>
          <a:xfrm>
            <a:off x="467544" y="836712"/>
            <a:ext cx="8208912" cy="0"/>
          </a:xfrm>
          <a:prstGeom prst="line">
            <a:avLst/>
          </a:prstGeom>
          <a:ln w="12700">
            <a:solidFill>
              <a:srgbClr val="26677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el und Inhalt">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457200" y="274638"/>
            <a:ext cx="8229600" cy="418058"/>
          </a:xfrm>
        </p:spPr>
        <p:txBody>
          <a:bodyPr/>
          <a:lstStyle>
            <a:lvl1pPr>
              <a:defRPr sz="1600" baseline="0"/>
            </a:lvl1pPr>
          </a:lstStyle>
          <a:p>
            <a:r>
              <a:rPr lang="de-DE" dirty="0" smtClean="0"/>
              <a:t>Name der Präsentation</a:t>
            </a:r>
            <a:endParaRPr lang="de-DE" dirty="0"/>
          </a:p>
        </p:txBody>
      </p:sp>
      <p:sp>
        <p:nvSpPr>
          <p:cNvPr id="3" name="Inhaltsplatzhalter 2"/>
          <p:cNvSpPr>
            <a:spLocks noGrp="1"/>
          </p:cNvSpPr>
          <p:nvPr>
            <p:ph idx="1" hasCustomPrompt="1"/>
          </p:nvPr>
        </p:nvSpPr>
        <p:spPr>
          <a:xfrm>
            <a:off x="457200" y="847253"/>
            <a:ext cx="8229600" cy="4813995"/>
          </a:xfrm>
        </p:spPr>
        <p:txBody>
          <a:bodyPr>
            <a:noAutofit/>
          </a:bodyPr>
          <a:lstStyle>
            <a:lvl1pPr marL="457200" marR="0" indent="-457200" algn="l" defTabSz="914400" rtl="0" eaLnBrk="1" fontAlgn="auto" latinLnBrk="0" hangingPunct="1">
              <a:lnSpc>
                <a:spcPct val="100000"/>
              </a:lnSpc>
              <a:spcBef>
                <a:spcPct val="20000"/>
              </a:spcBef>
              <a:spcAft>
                <a:spcPts val="0"/>
              </a:spcAft>
              <a:buClrTx/>
              <a:buSzTx/>
              <a:buFont typeface="+mj-lt"/>
              <a:buAutoNum type="arabicPeriod"/>
              <a:tabLst/>
              <a:defRPr sz="1800"/>
            </a:lvl1pPr>
            <a:lvl2pPr algn="l">
              <a:buFont typeface="Arial" pitchFamily="34" charset="0"/>
              <a:buNone/>
              <a:defRPr sz="2400"/>
            </a:lvl2pPr>
            <a:lvl3pPr algn="l">
              <a:buFont typeface="Arial" pitchFamily="34" charset="0"/>
              <a:buNone/>
              <a:defRPr sz="2400"/>
            </a:lvl3pPr>
            <a:lvl4pPr algn="l">
              <a:buFont typeface="Arial" pitchFamily="34" charset="0"/>
              <a:buNone/>
              <a:defRPr sz="2400"/>
            </a:lvl4pPr>
            <a:lvl5pPr algn="l">
              <a:buFontTx/>
              <a:buNone/>
              <a:defRPr/>
            </a:lvl5pPr>
          </a:lstStyle>
          <a:p>
            <a:pPr lvl="0"/>
            <a:r>
              <a:rPr lang="de-DE" dirty="0" smtClean="0"/>
              <a:t>Strukturpunkt</a:t>
            </a:r>
          </a:p>
          <a:p>
            <a:pPr lvl="0"/>
            <a:r>
              <a:rPr lang="de-DE" dirty="0" smtClean="0"/>
              <a:t>Strukturpunkt</a:t>
            </a:r>
          </a:p>
          <a:p>
            <a:pPr marL="457200" marR="0" lvl="0" indent="-457200" algn="l" defTabSz="914400" rtl="0" eaLnBrk="1" fontAlgn="auto" latinLnBrk="0" hangingPunct="1">
              <a:lnSpc>
                <a:spcPct val="100000"/>
              </a:lnSpc>
              <a:spcBef>
                <a:spcPct val="20000"/>
              </a:spcBef>
              <a:spcAft>
                <a:spcPts val="0"/>
              </a:spcAft>
              <a:buClrTx/>
              <a:buSzTx/>
              <a:tabLst/>
              <a:defRPr/>
            </a:pPr>
            <a:r>
              <a:rPr lang="de-DE" dirty="0" smtClean="0"/>
              <a:t>Strukturpunkt</a:t>
            </a:r>
          </a:p>
          <a:p>
            <a:pPr marL="457200" marR="0" lvl="0" indent="-457200" algn="l" defTabSz="914400" rtl="0" eaLnBrk="1" fontAlgn="auto" latinLnBrk="0" hangingPunct="1">
              <a:lnSpc>
                <a:spcPct val="100000"/>
              </a:lnSpc>
              <a:spcBef>
                <a:spcPct val="20000"/>
              </a:spcBef>
              <a:spcAft>
                <a:spcPts val="0"/>
              </a:spcAft>
              <a:buClrTx/>
              <a:buSzTx/>
              <a:tabLst/>
              <a:defRPr/>
            </a:pPr>
            <a:r>
              <a:rPr lang="de-DE" dirty="0" smtClean="0"/>
              <a:t>Strukturpunkt</a:t>
            </a:r>
          </a:p>
          <a:p>
            <a:pPr marL="457200" marR="0" lvl="0" indent="-457200" algn="l" defTabSz="914400" rtl="0" eaLnBrk="1" fontAlgn="auto" latinLnBrk="0" hangingPunct="1">
              <a:lnSpc>
                <a:spcPct val="100000"/>
              </a:lnSpc>
              <a:spcBef>
                <a:spcPct val="20000"/>
              </a:spcBef>
              <a:spcAft>
                <a:spcPts val="0"/>
              </a:spcAft>
              <a:buClrTx/>
              <a:buSzTx/>
              <a:tabLst/>
              <a:defRPr/>
            </a:pPr>
            <a:r>
              <a:rPr lang="de-DE" dirty="0" smtClean="0"/>
              <a:t>Strukturpunkt</a:t>
            </a:r>
          </a:p>
          <a:p>
            <a:pPr marL="457200" marR="0" lvl="0" indent="-457200" algn="l" defTabSz="914400" rtl="0" eaLnBrk="1" fontAlgn="auto" latinLnBrk="0" hangingPunct="1">
              <a:lnSpc>
                <a:spcPct val="100000"/>
              </a:lnSpc>
              <a:spcBef>
                <a:spcPct val="20000"/>
              </a:spcBef>
              <a:spcAft>
                <a:spcPts val="0"/>
              </a:spcAft>
              <a:buClrTx/>
              <a:buSzTx/>
              <a:tabLst/>
              <a:defRPr/>
            </a:pPr>
            <a:r>
              <a:rPr lang="de-DE" dirty="0" smtClean="0"/>
              <a:t>Strukturpunkt</a:t>
            </a:r>
          </a:p>
          <a:p>
            <a:pPr marL="457200" marR="0" lvl="0" indent="-457200" algn="l" defTabSz="914400" rtl="0" eaLnBrk="1" fontAlgn="auto" latinLnBrk="0" hangingPunct="1">
              <a:lnSpc>
                <a:spcPct val="100000"/>
              </a:lnSpc>
              <a:spcBef>
                <a:spcPct val="20000"/>
              </a:spcBef>
              <a:spcAft>
                <a:spcPts val="0"/>
              </a:spcAft>
              <a:buClrTx/>
              <a:buSzTx/>
              <a:tabLst/>
              <a:defRPr/>
            </a:pPr>
            <a:r>
              <a:rPr lang="de-DE" dirty="0" smtClean="0"/>
              <a:t>Strukturpunkt</a:t>
            </a:r>
          </a:p>
          <a:p>
            <a:pPr lvl="0"/>
            <a:endParaRPr lang="de-DE" dirty="0"/>
          </a:p>
        </p:txBody>
      </p:sp>
      <p:sp>
        <p:nvSpPr>
          <p:cNvPr id="4" name="Datumsplatzhalter 3"/>
          <p:cNvSpPr>
            <a:spLocks noGrp="1"/>
          </p:cNvSpPr>
          <p:nvPr>
            <p:ph type="dt" sz="half" idx="10"/>
          </p:nvPr>
        </p:nvSpPr>
        <p:spPr/>
        <p:txBody>
          <a:bodyPr/>
          <a:lstStyle/>
          <a:p>
            <a:r>
              <a:rPr lang="de-DE" smtClean="0"/>
              <a:t>6. 5. 2014</a:t>
            </a:r>
            <a:endParaRPr lang="de-DE" dirty="0"/>
          </a:p>
        </p:txBody>
      </p:sp>
      <p:sp>
        <p:nvSpPr>
          <p:cNvPr id="5" name="Fußzeilenplatzhalter 4"/>
          <p:cNvSpPr>
            <a:spLocks noGrp="1"/>
          </p:cNvSpPr>
          <p:nvPr>
            <p:ph type="ftr" sz="quarter" idx="11"/>
          </p:nvPr>
        </p:nvSpPr>
        <p:spPr/>
        <p:txBody>
          <a:bodyPr/>
          <a:lstStyle/>
          <a:p>
            <a:r>
              <a:rPr lang="de-DE" smtClean="0"/>
              <a:t>Martin Jäger</a:t>
            </a:r>
            <a:endParaRPr lang="de-DE" dirty="0"/>
          </a:p>
        </p:txBody>
      </p:sp>
      <p:sp>
        <p:nvSpPr>
          <p:cNvPr id="6" name="Foliennummernplatzhalter 5"/>
          <p:cNvSpPr>
            <a:spLocks noGrp="1"/>
          </p:cNvSpPr>
          <p:nvPr>
            <p:ph type="sldNum" sz="quarter" idx="12"/>
          </p:nvPr>
        </p:nvSpPr>
        <p:spPr/>
        <p:txBody>
          <a:bodyPr/>
          <a:lstStyle/>
          <a:p>
            <a:fld id="{13020681-C581-4C70-9347-DC611F810CF1}" type="slidenum">
              <a:rPr lang="de-DE" smtClean="0"/>
              <a:pPr/>
              <a:t>‹Nr.›</a:t>
            </a:fld>
            <a:endParaRPr lang="de-DE"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2800" b="1" cap="all"/>
            </a:lvl1pPr>
          </a:lstStyle>
          <a:p>
            <a:r>
              <a:rPr lang="de-DE" smtClean="0"/>
              <a:t>Titelmasterformat durch Klicken bearbeiten</a:t>
            </a:r>
            <a:endParaRPr lang="de-DE" dirty="0"/>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Textmasterformate durch Klicken bearbeiten</a:t>
            </a:r>
          </a:p>
        </p:txBody>
      </p:sp>
      <p:sp>
        <p:nvSpPr>
          <p:cNvPr id="4" name="Datumsplatzhalter 3"/>
          <p:cNvSpPr>
            <a:spLocks noGrp="1"/>
          </p:cNvSpPr>
          <p:nvPr>
            <p:ph type="dt" sz="half" idx="10"/>
          </p:nvPr>
        </p:nvSpPr>
        <p:spPr/>
        <p:txBody>
          <a:bodyPr/>
          <a:lstStyle/>
          <a:p>
            <a:r>
              <a:rPr lang="de-DE" smtClean="0"/>
              <a:t>6. 5. 2014</a:t>
            </a:r>
            <a:endParaRPr lang="de-DE"/>
          </a:p>
        </p:txBody>
      </p:sp>
      <p:sp>
        <p:nvSpPr>
          <p:cNvPr id="5" name="Fußzeilenplatzhalter 4"/>
          <p:cNvSpPr>
            <a:spLocks noGrp="1"/>
          </p:cNvSpPr>
          <p:nvPr>
            <p:ph type="ftr" sz="quarter" idx="11"/>
          </p:nvPr>
        </p:nvSpPr>
        <p:spPr/>
        <p:txBody>
          <a:bodyPr/>
          <a:lstStyle/>
          <a:p>
            <a:r>
              <a:rPr lang="de-DE" smtClean="0"/>
              <a:t>Martin Jäger</a:t>
            </a:r>
            <a:endParaRPr lang="de-DE" dirty="0"/>
          </a:p>
        </p:txBody>
      </p:sp>
      <p:sp>
        <p:nvSpPr>
          <p:cNvPr id="6" name="Foliennummernplatzhalter 5"/>
          <p:cNvSpPr>
            <a:spLocks noGrp="1"/>
          </p:cNvSpPr>
          <p:nvPr>
            <p:ph type="sldNum" sz="quarter" idx="12"/>
          </p:nvPr>
        </p:nvSpPr>
        <p:spPr/>
        <p:txBody>
          <a:bodyPr/>
          <a:lstStyle/>
          <a:p>
            <a:fld id="{13020681-C581-4C70-9347-DC611F810CF1}" type="slidenum">
              <a:rPr lang="de-DE" smtClean="0"/>
              <a:pPr/>
              <a:t>‹Nr.›</a:t>
            </a:fld>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dirty="0"/>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r>
              <a:rPr lang="de-DE" smtClean="0"/>
              <a:t>6. 5. 2014</a:t>
            </a:r>
            <a:endParaRPr lang="de-DE"/>
          </a:p>
        </p:txBody>
      </p:sp>
      <p:sp>
        <p:nvSpPr>
          <p:cNvPr id="6" name="Fußzeilenplatzhalter 5"/>
          <p:cNvSpPr>
            <a:spLocks noGrp="1"/>
          </p:cNvSpPr>
          <p:nvPr>
            <p:ph type="ftr" sz="quarter" idx="11"/>
          </p:nvPr>
        </p:nvSpPr>
        <p:spPr/>
        <p:txBody>
          <a:bodyPr/>
          <a:lstStyle/>
          <a:p>
            <a:r>
              <a:rPr lang="de-DE" smtClean="0"/>
              <a:t>Martin Jäger</a:t>
            </a:r>
            <a:endParaRPr lang="de-DE" dirty="0"/>
          </a:p>
        </p:txBody>
      </p:sp>
      <p:sp>
        <p:nvSpPr>
          <p:cNvPr id="7" name="Foliennummernplatzhalter 6"/>
          <p:cNvSpPr>
            <a:spLocks noGrp="1"/>
          </p:cNvSpPr>
          <p:nvPr>
            <p:ph type="sldNum" sz="quarter" idx="12"/>
          </p:nvPr>
        </p:nvSpPr>
        <p:spPr/>
        <p:txBody>
          <a:bodyPr/>
          <a:lstStyle/>
          <a:p>
            <a:fld id="{13020681-C581-4C70-9347-DC611F810CF1}" type="slidenum">
              <a:rPr lang="de-DE" smtClean="0"/>
              <a:pPr/>
              <a:t>‹Nr.›</a:t>
            </a:fld>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no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0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5" name="Textplatzhalter 4"/>
          <p:cNvSpPr>
            <a:spLocks noGrp="1"/>
          </p:cNvSpPr>
          <p:nvPr>
            <p:ph type="body" sz="quarter" idx="3"/>
          </p:nvPr>
        </p:nvSpPr>
        <p:spPr>
          <a:xfrm>
            <a:off x="4645025" y="1535113"/>
            <a:ext cx="4041775" cy="639762"/>
          </a:xfrm>
        </p:spPr>
        <p:txBody>
          <a:bodyPr anchor="b">
            <a:no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0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7" name="Datumsplatzhalter 6"/>
          <p:cNvSpPr>
            <a:spLocks noGrp="1"/>
          </p:cNvSpPr>
          <p:nvPr>
            <p:ph type="dt" sz="half" idx="10"/>
          </p:nvPr>
        </p:nvSpPr>
        <p:spPr/>
        <p:txBody>
          <a:bodyPr/>
          <a:lstStyle/>
          <a:p>
            <a:r>
              <a:rPr lang="de-DE" smtClean="0"/>
              <a:t>6. 5. 2014</a:t>
            </a:r>
            <a:endParaRPr lang="de-DE"/>
          </a:p>
        </p:txBody>
      </p:sp>
      <p:sp>
        <p:nvSpPr>
          <p:cNvPr id="8" name="Fußzeilenplatzhalter 7"/>
          <p:cNvSpPr>
            <a:spLocks noGrp="1"/>
          </p:cNvSpPr>
          <p:nvPr>
            <p:ph type="ftr" sz="quarter" idx="11"/>
          </p:nvPr>
        </p:nvSpPr>
        <p:spPr/>
        <p:txBody>
          <a:bodyPr/>
          <a:lstStyle/>
          <a:p>
            <a:r>
              <a:rPr lang="de-DE" smtClean="0"/>
              <a:t>Martin Jäger</a:t>
            </a:r>
            <a:endParaRPr lang="de-DE" dirty="0"/>
          </a:p>
        </p:txBody>
      </p:sp>
      <p:sp>
        <p:nvSpPr>
          <p:cNvPr id="9" name="Foliennummernplatzhalter 8"/>
          <p:cNvSpPr>
            <a:spLocks noGrp="1"/>
          </p:cNvSpPr>
          <p:nvPr>
            <p:ph type="sldNum" sz="quarter" idx="12"/>
          </p:nvPr>
        </p:nvSpPr>
        <p:spPr/>
        <p:txBody>
          <a:bodyPr/>
          <a:lstStyle/>
          <a:p>
            <a:fld id="{13020681-C581-4C70-9347-DC611F810CF1}" type="slidenum">
              <a:rPr lang="de-DE" smtClean="0"/>
              <a:pPr/>
              <a:t>‹Nr.›</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r>
              <a:rPr lang="de-DE" smtClean="0"/>
              <a:t>6. 5. 2014</a:t>
            </a:r>
            <a:endParaRPr lang="de-DE"/>
          </a:p>
        </p:txBody>
      </p:sp>
      <p:sp>
        <p:nvSpPr>
          <p:cNvPr id="3" name="Fußzeilenplatzhalter 2"/>
          <p:cNvSpPr>
            <a:spLocks noGrp="1"/>
          </p:cNvSpPr>
          <p:nvPr>
            <p:ph type="ftr" sz="quarter" idx="11"/>
          </p:nvPr>
        </p:nvSpPr>
        <p:spPr/>
        <p:txBody>
          <a:bodyPr/>
          <a:lstStyle/>
          <a:p>
            <a:r>
              <a:rPr lang="de-DE" smtClean="0"/>
              <a:t>Martin Jäger</a:t>
            </a:r>
            <a:endParaRPr lang="de-DE" dirty="0"/>
          </a:p>
        </p:txBody>
      </p:sp>
      <p:sp>
        <p:nvSpPr>
          <p:cNvPr id="4" name="Foliennummernplatzhalter 3"/>
          <p:cNvSpPr>
            <a:spLocks noGrp="1"/>
          </p:cNvSpPr>
          <p:nvPr>
            <p:ph type="sldNum" sz="quarter" idx="12"/>
          </p:nvPr>
        </p:nvSpPr>
        <p:spPr/>
        <p:txBody>
          <a:bodyPr/>
          <a:lstStyle/>
          <a:p>
            <a:fld id="{13020681-C581-4C70-9347-DC611F810CF1}" type="slidenum">
              <a:rPr lang="de-DE" smtClean="0"/>
              <a:pPr/>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dirty="0"/>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p>
            <a:r>
              <a:rPr lang="de-DE" smtClean="0"/>
              <a:t>6. 5. 2014</a:t>
            </a:r>
            <a:endParaRPr lang="de-DE"/>
          </a:p>
        </p:txBody>
      </p:sp>
      <p:sp>
        <p:nvSpPr>
          <p:cNvPr id="6" name="Fußzeilenplatzhalter 5"/>
          <p:cNvSpPr>
            <a:spLocks noGrp="1"/>
          </p:cNvSpPr>
          <p:nvPr>
            <p:ph type="ftr" sz="quarter" idx="11"/>
          </p:nvPr>
        </p:nvSpPr>
        <p:spPr/>
        <p:txBody>
          <a:bodyPr/>
          <a:lstStyle/>
          <a:p>
            <a:r>
              <a:rPr lang="de-DE" smtClean="0"/>
              <a:t>Martin Jäger</a:t>
            </a:r>
            <a:endParaRPr lang="de-DE" dirty="0"/>
          </a:p>
        </p:txBody>
      </p:sp>
      <p:sp>
        <p:nvSpPr>
          <p:cNvPr id="7" name="Foliennummernplatzhalter 6"/>
          <p:cNvSpPr>
            <a:spLocks noGrp="1"/>
          </p:cNvSpPr>
          <p:nvPr>
            <p:ph type="sldNum" sz="quarter" idx="12"/>
          </p:nvPr>
        </p:nvSpPr>
        <p:spPr/>
        <p:txBody>
          <a:bodyPr/>
          <a:lstStyle/>
          <a:p>
            <a:fld id="{13020681-C581-4C70-9347-DC611F810CF1}" type="slidenum">
              <a:rPr lang="de-DE" smtClean="0"/>
              <a:pPr/>
              <a:t>‹Nr.›</a:t>
            </a:fld>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smtClean="0"/>
              <a:t>Bild durch Klicken auf Symbol hinzufügen</a:t>
            </a:r>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p>
            <a:r>
              <a:rPr lang="de-DE" smtClean="0"/>
              <a:t>6. 5. 2014</a:t>
            </a:r>
            <a:endParaRPr lang="de-DE"/>
          </a:p>
        </p:txBody>
      </p:sp>
      <p:sp>
        <p:nvSpPr>
          <p:cNvPr id="6" name="Fußzeilenplatzhalter 5"/>
          <p:cNvSpPr>
            <a:spLocks noGrp="1"/>
          </p:cNvSpPr>
          <p:nvPr>
            <p:ph type="ftr" sz="quarter" idx="11"/>
          </p:nvPr>
        </p:nvSpPr>
        <p:spPr/>
        <p:txBody>
          <a:bodyPr/>
          <a:lstStyle/>
          <a:p>
            <a:r>
              <a:rPr lang="de-DE" smtClean="0"/>
              <a:t>Martin Jäger</a:t>
            </a:r>
            <a:endParaRPr lang="de-DE" dirty="0"/>
          </a:p>
        </p:txBody>
      </p:sp>
      <p:sp>
        <p:nvSpPr>
          <p:cNvPr id="7" name="Foliennummernplatzhalter 6"/>
          <p:cNvSpPr>
            <a:spLocks noGrp="1"/>
          </p:cNvSpPr>
          <p:nvPr>
            <p:ph type="sldNum" sz="quarter" idx="12"/>
          </p:nvPr>
        </p:nvSpPr>
        <p:spPr/>
        <p:txBody>
          <a:bodyPr/>
          <a:lstStyle/>
          <a:p>
            <a:fld id="{13020681-C581-4C70-9347-DC611F810CF1}" type="slidenum">
              <a:rPr lang="de-DE" smtClean="0"/>
              <a:pPr/>
              <a:t>‹Nr.›</a:t>
            </a:fld>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hteck 6"/>
          <p:cNvSpPr/>
          <p:nvPr/>
        </p:nvSpPr>
        <p:spPr>
          <a:xfrm>
            <a:off x="0" y="6238800"/>
            <a:ext cx="9144000" cy="619200"/>
          </a:xfrm>
          <a:prstGeom prst="rect">
            <a:avLst/>
          </a:prstGeom>
          <a:solidFill>
            <a:srgbClr val="2667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solidFill>
                <a:srgbClr val="266772"/>
              </a:solidFill>
            </a:endParaRPr>
          </a:p>
        </p:txBody>
      </p:sp>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Autofit/>
          </a:bodyPr>
          <a:lstStyle/>
          <a:p>
            <a:r>
              <a:rPr lang="de-DE" dirty="0" smtClean="0"/>
              <a:t>Titelmasterformat durch Klicken bearbeiten</a:t>
            </a:r>
            <a:endParaRPr lang="de-DE" dirty="0"/>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dirty="0" smtClean="0"/>
              <a:t>Textmasterformate durch Klicken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DE" dirty="0"/>
          </a:p>
        </p:txBody>
      </p:sp>
      <p:sp>
        <p:nvSpPr>
          <p:cNvPr id="4" name="Datumsplatzhalter 3"/>
          <p:cNvSpPr>
            <a:spLocks noGrp="1"/>
          </p:cNvSpPr>
          <p:nvPr>
            <p:ph type="dt" sz="half" idx="2"/>
          </p:nvPr>
        </p:nvSpPr>
        <p:spPr>
          <a:xfrm>
            <a:off x="1260000" y="6357600"/>
            <a:ext cx="1080000" cy="365125"/>
          </a:xfrm>
          <a:prstGeom prst="rect">
            <a:avLst/>
          </a:prstGeom>
        </p:spPr>
        <p:txBody>
          <a:bodyPr vert="horz" lIns="91440" tIns="45720" rIns="91440" bIns="45720" rtlCol="0" anchor="ctr"/>
          <a:lstStyle>
            <a:lvl1pPr algn="l">
              <a:defRPr sz="1100">
                <a:solidFill>
                  <a:schemeClr val="bg1"/>
                </a:solidFill>
                <a:latin typeface="Verdana" pitchFamily="34" charset="0"/>
              </a:defRPr>
            </a:lvl1pPr>
          </a:lstStyle>
          <a:p>
            <a:r>
              <a:rPr lang="de-DE" smtClean="0"/>
              <a:t>6. 5. 2014</a:t>
            </a:r>
            <a:endParaRPr lang="de-DE" dirty="0"/>
          </a:p>
        </p:txBody>
      </p:sp>
      <p:sp>
        <p:nvSpPr>
          <p:cNvPr id="5" name="Fußzeilenplatzhalter 4"/>
          <p:cNvSpPr>
            <a:spLocks noGrp="1"/>
          </p:cNvSpPr>
          <p:nvPr>
            <p:ph type="ftr" sz="quarter" idx="3"/>
          </p:nvPr>
        </p:nvSpPr>
        <p:spPr>
          <a:xfrm>
            <a:off x="2412000" y="6357600"/>
            <a:ext cx="2232000" cy="365125"/>
          </a:xfrm>
          <a:prstGeom prst="rect">
            <a:avLst/>
          </a:prstGeom>
        </p:spPr>
        <p:txBody>
          <a:bodyPr vert="horz" lIns="91440" tIns="45720" rIns="91440" bIns="45720" rtlCol="0" anchor="ctr"/>
          <a:lstStyle>
            <a:lvl1pPr algn="ctr">
              <a:defRPr sz="1100">
                <a:solidFill>
                  <a:schemeClr val="bg1"/>
                </a:solidFill>
                <a:latin typeface="Verdana" pitchFamily="34" charset="0"/>
              </a:defRPr>
            </a:lvl1pPr>
          </a:lstStyle>
          <a:p>
            <a:r>
              <a:rPr lang="de-DE" smtClean="0"/>
              <a:t>Martin Jäger</a:t>
            </a:r>
            <a:endParaRPr lang="de-DE" dirty="0"/>
          </a:p>
        </p:txBody>
      </p:sp>
      <p:sp>
        <p:nvSpPr>
          <p:cNvPr id="6" name="Foliennummernplatzhalter 5"/>
          <p:cNvSpPr>
            <a:spLocks noGrp="1"/>
          </p:cNvSpPr>
          <p:nvPr>
            <p:ph type="sldNum" sz="quarter" idx="4"/>
          </p:nvPr>
        </p:nvSpPr>
        <p:spPr>
          <a:xfrm>
            <a:off x="468000" y="6357600"/>
            <a:ext cx="648000" cy="365125"/>
          </a:xfrm>
          <a:prstGeom prst="rect">
            <a:avLst/>
          </a:prstGeom>
        </p:spPr>
        <p:txBody>
          <a:bodyPr vert="horz" lIns="91440" tIns="45720" rIns="91440" bIns="45720" rtlCol="0" anchor="ctr"/>
          <a:lstStyle>
            <a:lvl1pPr algn="r">
              <a:defRPr sz="1100">
                <a:solidFill>
                  <a:schemeClr val="bg1"/>
                </a:solidFill>
                <a:latin typeface="Verdana" pitchFamily="34" charset="0"/>
              </a:defRPr>
            </a:lvl1pPr>
          </a:lstStyle>
          <a:p>
            <a:fld id="{13020681-C581-4C70-9347-DC611F810CF1}" type="slidenum">
              <a:rPr lang="de-DE" smtClean="0"/>
              <a:pPr/>
              <a:t>‹Nr.›</a:t>
            </a:fld>
            <a:endParaRPr lang="de-DE" dirty="0"/>
          </a:p>
        </p:txBody>
      </p:sp>
      <p:pic>
        <p:nvPicPr>
          <p:cNvPr id="8" name="Grafik 7" descr="powpoi_banzsignet sw_negweiss.png"/>
          <p:cNvPicPr>
            <a:picLocks noChangeAspect="1"/>
          </p:cNvPicPr>
          <p:nvPr/>
        </p:nvPicPr>
        <p:blipFill>
          <a:blip r:embed="rId13" cstate="print"/>
          <a:stretch>
            <a:fillRect/>
          </a:stretch>
        </p:blipFill>
        <p:spPr>
          <a:xfrm>
            <a:off x="6876256" y="6342460"/>
            <a:ext cx="1800200" cy="414246"/>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3600" kern="1200">
          <a:solidFill>
            <a:schemeClr val="tx1"/>
          </a:solidFill>
          <a:latin typeface="Verdana" pitchFamily="34" charset="0"/>
          <a:ea typeface="+mj-ea"/>
          <a:cs typeface="+mj-cs"/>
        </a:defRPr>
      </a:lvl1pPr>
    </p:titleStyle>
    <p:bodyStyle>
      <a:lvl1pPr marL="342900" indent="-342900" algn="l" defTabSz="914400" rtl="0" eaLnBrk="1" latinLnBrk="0" hangingPunct="1">
        <a:spcBef>
          <a:spcPct val="20000"/>
        </a:spcBef>
        <a:buFontTx/>
        <a:buNone/>
        <a:defRPr sz="1800" kern="1200">
          <a:solidFill>
            <a:schemeClr val="tx1"/>
          </a:solidFill>
          <a:latin typeface="Verdana" pitchFamily="34" charset="0"/>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Verdana" pitchFamily="34" charset="0"/>
          <a:ea typeface="+mn-ea"/>
          <a:cs typeface="+mn-cs"/>
        </a:defRPr>
      </a:lvl2pPr>
      <a:lvl3pPr marL="1143000" indent="-228600" algn="l" defTabSz="914400" rtl="0" eaLnBrk="1" latinLnBrk="0" hangingPunct="1">
        <a:spcBef>
          <a:spcPct val="20000"/>
        </a:spcBef>
        <a:buFont typeface="Symbol" pitchFamily="18" charset="2"/>
        <a:buChar char="-"/>
        <a:defRPr sz="1800" kern="1200">
          <a:solidFill>
            <a:schemeClr val="tx1"/>
          </a:solidFill>
          <a:latin typeface="Verdana" pitchFamily="34" charset="0"/>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Verdana" pitchFamily="34" charset="0"/>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Verdana"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ceireg.de/"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hyperlink" Target="http://www.ceireg.com/"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mailto:martin.jaeger@bundesanzeiger.de"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esma.europa.eu/page/Trade-reporting"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836712"/>
            <a:ext cx="7772400" cy="4752528"/>
          </a:xfrm>
        </p:spPr>
        <p:txBody>
          <a:bodyPr/>
          <a:lstStyle/>
          <a:p>
            <a:pPr algn="l"/>
            <a:r>
              <a:rPr lang="de-DE" sz="4000" dirty="0" smtClean="0">
                <a:latin typeface="+mj-lt"/>
              </a:rPr>
              <a:t>Corporate Entity Identifier Register</a:t>
            </a:r>
            <a:r>
              <a:rPr lang="de-DE" sz="4000" dirty="0">
                <a:latin typeface="+mj-lt"/>
              </a:rPr>
              <a:t/>
            </a:r>
            <a:br>
              <a:rPr lang="de-DE" sz="4000" dirty="0">
                <a:latin typeface="+mj-lt"/>
              </a:rPr>
            </a:br>
            <a:r>
              <a:rPr lang="de-DE" sz="4000" dirty="0" smtClean="0">
                <a:latin typeface="+mj-lt"/>
              </a:rPr>
              <a:t>CEIReg </a:t>
            </a:r>
            <a:r>
              <a:rPr lang="de-DE" sz="4000" dirty="0">
                <a:latin typeface="+mj-lt"/>
              </a:rPr>
              <a:t>– </a:t>
            </a:r>
            <a:r>
              <a:rPr lang="de-DE" sz="4000" dirty="0" smtClean="0">
                <a:latin typeface="+mj-lt"/>
              </a:rPr>
              <a:t>www.ceireg.de</a:t>
            </a:r>
            <a:r>
              <a:rPr lang="de-DE" sz="2800" dirty="0" smtClean="0"/>
              <a:t/>
            </a:r>
            <a:br>
              <a:rPr lang="de-DE" sz="2800" dirty="0" smtClean="0"/>
            </a:br>
            <a:r>
              <a:rPr lang="de-DE" sz="2800" dirty="0"/>
              <a:t/>
            </a:r>
            <a:br>
              <a:rPr lang="de-DE" sz="2800" dirty="0"/>
            </a:br>
            <a:r>
              <a:rPr lang="de-DE" sz="2800" dirty="0" smtClean="0">
                <a:solidFill>
                  <a:schemeClr val="bg1">
                    <a:lumMod val="65000"/>
                  </a:schemeClr>
                </a:solidFill>
                <a:latin typeface="+mj-lt"/>
              </a:rPr>
              <a:t>The Pre-LEI (Legal Entity Identifier) application in the German Bundesanzeiger Publishing House</a:t>
            </a:r>
            <a:r>
              <a:rPr lang="de-DE" sz="2800" dirty="0">
                <a:solidFill>
                  <a:schemeClr val="bg1">
                    <a:lumMod val="65000"/>
                  </a:schemeClr>
                </a:solidFill>
                <a:latin typeface="+mj-lt"/>
              </a:rPr>
              <a:t/>
            </a:r>
            <a:br>
              <a:rPr lang="de-DE" sz="2800" dirty="0">
                <a:solidFill>
                  <a:schemeClr val="bg1">
                    <a:lumMod val="65000"/>
                  </a:schemeClr>
                </a:solidFill>
                <a:latin typeface="+mj-lt"/>
              </a:rPr>
            </a:br>
            <a:r>
              <a:rPr lang="de-DE" sz="2800" dirty="0" smtClean="0">
                <a:latin typeface="+mj-lt"/>
              </a:rPr>
              <a:t/>
            </a:r>
            <a:br>
              <a:rPr lang="de-DE" sz="2800" dirty="0" smtClean="0">
                <a:latin typeface="+mj-lt"/>
              </a:rPr>
            </a:br>
            <a:r>
              <a:rPr lang="de-DE" sz="1800" dirty="0" smtClean="0">
                <a:latin typeface="+mj-lt"/>
              </a:rPr>
              <a:t>							</a:t>
            </a:r>
            <a:br>
              <a:rPr lang="de-DE" sz="1800" dirty="0" smtClean="0">
                <a:latin typeface="+mj-lt"/>
              </a:rPr>
            </a:br>
            <a:r>
              <a:rPr lang="de-DE" sz="1800" dirty="0">
                <a:latin typeface="+mj-lt"/>
              </a:rPr>
              <a:t>	</a:t>
            </a:r>
            <a:r>
              <a:rPr lang="de-DE" sz="1800" dirty="0" smtClean="0">
                <a:latin typeface="+mj-lt"/>
              </a:rPr>
              <a:t>						 </a:t>
            </a:r>
            <a:br>
              <a:rPr lang="de-DE" sz="1800" dirty="0" smtClean="0">
                <a:latin typeface="+mj-lt"/>
              </a:rPr>
            </a:br>
            <a:r>
              <a:rPr lang="de-DE" sz="1800" dirty="0">
                <a:latin typeface="+mj-lt"/>
              </a:rPr>
              <a:t>	</a:t>
            </a:r>
            <a:r>
              <a:rPr lang="de-DE" sz="1800" dirty="0" smtClean="0">
                <a:latin typeface="+mj-lt"/>
              </a:rPr>
              <a:t>						</a:t>
            </a:r>
            <a:br>
              <a:rPr lang="de-DE" sz="1800" dirty="0" smtClean="0">
                <a:latin typeface="+mj-lt"/>
              </a:rPr>
            </a:br>
            <a:r>
              <a:rPr lang="de-DE" sz="1800" dirty="0">
                <a:latin typeface="+mj-lt"/>
              </a:rPr>
              <a:t>	</a:t>
            </a:r>
            <a:r>
              <a:rPr lang="de-DE" sz="1800" dirty="0" smtClean="0">
                <a:latin typeface="+mj-lt"/>
              </a:rPr>
              <a:t>						</a:t>
            </a:r>
            <a:br>
              <a:rPr lang="de-DE" sz="1800" dirty="0" smtClean="0">
                <a:latin typeface="+mj-lt"/>
              </a:rPr>
            </a:br>
            <a:r>
              <a:rPr lang="de-DE" sz="1800" dirty="0">
                <a:latin typeface="+mj-lt"/>
              </a:rPr>
              <a:t/>
            </a:r>
            <a:br>
              <a:rPr lang="de-DE" sz="1800" dirty="0">
                <a:latin typeface="+mj-lt"/>
              </a:rPr>
            </a:br>
            <a:r>
              <a:rPr lang="de-DE" sz="1800" dirty="0" smtClean="0">
                <a:latin typeface="+mj-lt"/>
              </a:rPr>
              <a:t>							</a:t>
            </a:r>
            <a:r>
              <a:rPr lang="de-DE" sz="1800" dirty="0" smtClean="0">
                <a:solidFill>
                  <a:schemeClr val="bg1">
                    <a:lumMod val="65000"/>
                  </a:schemeClr>
                </a:solidFill>
                <a:latin typeface="+mj-lt"/>
              </a:rPr>
              <a:t>6. 5. 2014</a:t>
            </a:r>
            <a:r>
              <a:rPr lang="de-DE" sz="2000" dirty="0"/>
              <a:t/>
            </a:r>
            <a:br>
              <a:rPr lang="de-DE" sz="2000" dirty="0"/>
            </a:br>
            <a:endParaRPr lang="de-DE" sz="2000" dirty="0"/>
          </a:p>
        </p:txBody>
      </p:sp>
      <p:sp>
        <p:nvSpPr>
          <p:cNvPr id="5" name="Textplatzhalter 8"/>
          <p:cNvSpPr>
            <a:spLocks noGrp="1"/>
          </p:cNvSpPr>
          <p:nvPr>
            <p:ph type="body" sz="quarter" idx="10"/>
          </p:nvPr>
        </p:nvSpPr>
        <p:spPr>
          <a:xfrm>
            <a:off x="611560" y="6310709"/>
            <a:ext cx="3959795" cy="574675"/>
          </a:xfrm>
          <a:ln>
            <a:noFill/>
          </a:ln>
        </p:spPr>
        <p:txBody>
          <a:bodyPr>
            <a:normAutofit/>
          </a:bodyPr>
          <a:lstStyle>
            <a:lvl1pPr>
              <a:defRPr baseline="0">
                <a:solidFill>
                  <a:schemeClr val="bg1"/>
                </a:solidFill>
              </a:defRPr>
            </a:lvl1pPr>
          </a:lstStyle>
          <a:p>
            <a:pPr lvl="0"/>
            <a:r>
              <a:rPr lang="de-DE" sz="1400" dirty="0" smtClean="0">
                <a:latin typeface="+mj-lt"/>
              </a:rPr>
              <a:t>Martin Jäger</a:t>
            </a:r>
            <a:endParaRPr lang="de-DE" sz="1400" dirty="0">
              <a:latin typeface="+mj-lt"/>
            </a:endParaRPr>
          </a:p>
        </p:txBody>
      </p:sp>
      <p:pic>
        <p:nvPicPr>
          <p:cNvPr id="4"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23390" t="14310" r="24115" b="46305"/>
          <a:stretch/>
        </p:blipFill>
        <p:spPr bwMode="auto">
          <a:xfrm>
            <a:off x="816111" y="3645024"/>
            <a:ext cx="3899905" cy="1828676"/>
          </a:xfrm>
          <a:prstGeom prst="rect">
            <a:avLst/>
          </a:prstGeom>
          <a:noFill/>
          <a:ln w="3175">
            <a:solidFill>
              <a:schemeClr val="tx1">
                <a:alpha val="29000"/>
              </a:schemeClr>
            </a:solidFill>
            <a:miter lim="800000"/>
            <a:headEnd/>
            <a:tailEnd/>
          </a:ln>
          <a:effectLst>
            <a:reflection blurRad="12700" stA="50000" endA="275" endPos="40000" dist="304800" dir="5400000" sy="-100000" algn="bl" rotWithShape="0"/>
          </a:effectLst>
          <a:extLst>
            <a:ext uri="{909E8E84-426E-40DD-AFC4-6F175D3DCCD1}">
              <a14:hiddenFill xmlns:a14="http://schemas.microsoft.com/office/drawing/2010/main">
                <a:solidFill>
                  <a:schemeClr val="accent1"/>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hteck 12"/>
          <p:cNvSpPr/>
          <p:nvPr/>
        </p:nvSpPr>
        <p:spPr>
          <a:xfrm>
            <a:off x="683568" y="1783844"/>
            <a:ext cx="8064896" cy="3785652"/>
          </a:xfrm>
          <a:prstGeom prst="rect">
            <a:avLst/>
          </a:prstGeom>
        </p:spPr>
        <p:txBody>
          <a:bodyPr wrap="square">
            <a:spAutoFit/>
          </a:bodyPr>
          <a:lstStyle/>
          <a:p>
            <a:r>
              <a:rPr lang="de-DE" sz="2000" dirty="0" smtClean="0"/>
              <a:t>Validation / authentication of the entity during the first registration and application for a LEI – and again after one year</a:t>
            </a:r>
            <a:br>
              <a:rPr lang="de-DE" sz="2000" dirty="0" smtClean="0"/>
            </a:br>
            <a:endParaRPr lang="de-DE" sz="2000" dirty="0" smtClean="0"/>
          </a:p>
          <a:p>
            <a:pPr marL="800100" lvl="1" indent="-342900">
              <a:buFont typeface="Arial" panose="020B0604020202020204" pitchFamily="34" charset="0"/>
              <a:buChar char="•"/>
            </a:pPr>
            <a:r>
              <a:rPr lang="de-DE" sz="2000" dirty="0" smtClean="0"/>
              <a:t>Completeness / actuality of the data </a:t>
            </a:r>
          </a:p>
          <a:p>
            <a:pPr marL="800100" lvl="1" indent="-342900">
              <a:buFont typeface="Arial" panose="020B0604020202020204" pitchFamily="34" charset="0"/>
              <a:buChar char="•"/>
            </a:pPr>
            <a:r>
              <a:rPr lang="de-DE" sz="2000" dirty="0" smtClean="0"/>
              <a:t>Authorization of applicant through its function as e.g. </a:t>
            </a:r>
          </a:p>
          <a:p>
            <a:pPr marL="1257300" lvl="2" indent="-342900">
              <a:buFont typeface="Arial" panose="020B0604020202020204" pitchFamily="34" charset="0"/>
              <a:buChar char="•"/>
            </a:pPr>
            <a:r>
              <a:rPr lang="de-DE" sz="2000" dirty="0" smtClean="0"/>
              <a:t>manager, </a:t>
            </a:r>
          </a:p>
          <a:p>
            <a:pPr marL="1257300" lvl="2" indent="-342900">
              <a:buFont typeface="Arial" panose="020B0604020202020204" pitchFamily="34" charset="0"/>
              <a:buChar char="•"/>
            </a:pPr>
            <a:r>
              <a:rPr lang="de-DE" sz="2000" dirty="0" smtClean="0"/>
              <a:t>agent of the participant to be registered or</a:t>
            </a:r>
          </a:p>
          <a:p>
            <a:pPr marL="1257300" lvl="2" indent="-342900">
              <a:buFont typeface="Arial" panose="020B0604020202020204" pitchFamily="34" charset="0"/>
              <a:buChar char="•"/>
            </a:pPr>
            <a:r>
              <a:rPr lang="de-DE" sz="2000" dirty="0" smtClean="0"/>
              <a:t>representative with power of attorny</a:t>
            </a:r>
          </a:p>
          <a:p>
            <a:pPr lvl="1"/>
            <a:r>
              <a:rPr lang="de-DE" sz="2000" dirty="0" smtClean="0">
                <a:sym typeface="Wingdings" panose="05000000000000000000" pitchFamily="2" charset="2"/>
              </a:rPr>
              <a:t>	 </a:t>
            </a:r>
            <a:r>
              <a:rPr lang="de-DE" sz="2000" dirty="0" smtClean="0"/>
              <a:t>checking of commercial registers, company registers, data bases</a:t>
            </a:r>
            <a:endParaRPr lang="de-DE" sz="2000" dirty="0"/>
          </a:p>
          <a:p>
            <a:pPr marL="800100" lvl="1" indent="-342900">
              <a:buFont typeface="Arial" panose="020B0604020202020204" pitchFamily="34" charset="0"/>
              <a:buChar char="•"/>
            </a:pPr>
            <a:r>
              <a:rPr lang="de-DE" sz="2000" dirty="0" smtClean="0"/>
              <a:t>Prevent duplication of a LEI</a:t>
            </a:r>
          </a:p>
          <a:p>
            <a:pPr marL="800100" lvl="1" indent="-342900">
              <a:buFont typeface="Arial" panose="020B0604020202020204" pitchFamily="34" charset="0"/>
              <a:buChar char="•"/>
            </a:pPr>
            <a:r>
              <a:rPr lang="en-GB" sz="2000" dirty="0" smtClean="0"/>
              <a:t>Assignment </a:t>
            </a:r>
            <a:r>
              <a:rPr lang="en-GB" sz="2000" dirty="0"/>
              <a:t>of a (pre-)LEI to a participant </a:t>
            </a:r>
            <a:endParaRPr lang="en-GB" sz="2000" dirty="0" smtClean="0"/>
          </a:p>
          <a:p>
            <a:pPr marL="800100" lvl="1" indent="-342900">
              <a:buFont typeface="Arial" panose="020B0604020202020204" pitchFamily="34" charset="0"/>
              <a:buChar char="•"/>
            </a:pPr>
            <a:r>
              <a:rPr lang="de-DE" sz="2000" dirty="0" smtClean="0"/>
              <a:t>Checking Challenges and data changes aside from registrations</a:t>
            </a:r>
          </a:p>
        </p:txBody>
      </p:sp>
      <p:sp>
        <p:nvSpPr>
          <p:cNvPr id="5" name="Datumsplatzhalter 4"/>
          <p:cNvSpPr>
            <a:spLocks noGrp="1"/>
          </p:cNvSpPr>
          <p:nvPr>
            <p:ph type="dt" sz="half" idx="10"/>
          </p:nvPr>
        </p:nvSpPr>
        <p:spPr/>
        <p:txBody>
          <a:bodyPr/>
          <a:lstStyle/>
          <a:p>
            <a:r>
              <a:rPr lang="de-DE" smtClean="0"/>
              <a:t>6. 5. 2014</a:t>
            </a:r>
            <a:endParaRPr lang="de-DE" dirty="0"/>
          </a:p>
        </p:txBody>
      </p:sp>
      <p:sp>
        <p:nvSpPr>
          <p:cNvPr id="6" name="Foliennummernplatzhalter 5"/>
          <p:cNvSpPr>
            <a:spLocks noGrp="1"/>
          </p:cNvSpPr>
          <p:nvPr>
            <p:ph type="sldNum" sz="quarter" idx="12"/>
          </p:nvPr>
        </p:nvSpPr>
        <p:spPr/>
        <p:txBody>
          <a:bodyPr/>
          <a:lstStyle/>
          <a:p>
            <a:fld id="{13020681-C581-4C70-9347-DC611F810CF1}" type="slidenum">
              <a:rPr lang="de-DE" smtClean="0"/>
              <a:pPr/>
              <a:t>10</a:t>
            </a:fld>
            <a:endParaRPr lang="de-DE" dirty="0"/>
          </a:p>
        </p:txBody>
      </p:sp>
      <p:sp>
        <p:nvSpPr>
          <p:cNvPr id="3" name="Fußzeilenplatzhalter 2"/>
          <p:cNvSpPr>
            <a:spLocks noGrp="1"/>
          </p:cNvSpPr>
          <p:nvPr>
            <p:ph type="ftr" sz="quarter" idx="11"/>
          </p:nvPr>
        </p:nvSpPr>
        <p:spPr/>
        <p:txBody>
          <a:bodyPr/>
          <a:lstStyle/>
          <a:p>
            <a:r>
              <a:rPr lang="de-DE" smtClean="0"/>
              <a:t>Martin Jäger</a:t>
            </a:r>
            <a:endParaRPr lang="de-DE" dirty="0"/>
          </a:p>
        </p:txBody>
      </p:sp>
      <p:sp>
        <p:nvSpPr>
          <p:cNvPr id="7" name="Rechteck 6"/>
          <p:cNvSpPr/>
          <p:nvPr/>
        </p:nvSpPr>
        <p:spPr>
          <a:xfrm>
            <a:off x="467544" y="1268760"/>
            <a:ext cx="8136904" cy="461665"/>
          </a:xfrm>
          <a:prstGeom prst="rect">
            <a:avLst/>
          </a:prstGeom>
        </p:spPr>
        <p:txBody>
          <a:bodyPr wrap="square">
            <a:spAutoFit/>
          </a:bodyPr>
          <a:lstStyle/>
          <a:p>
            <a:pPr marL="179387" lvl="1" defTabSz="444500" eaLnBrk="0" fontAlgn="base" hangingPunct="0">
              <a:spcBef>
                <a:spcPct val="0"/>
              </a:spcBef>
              <a:spcAft>
                <a:spcPts val="600"/>
              </a:spcAft>
              <a:buSzPct val="100000"/>
              <a:tabLst>
                <a:tab pos="179388" algn="l"/>
              </a:tabLst>
              <a:defRPr/>
            </a:pPr>
            <a:r>
              <a:rPr lang="de-DE" sz="2400" b="1" dirty="0" smtClean="0"/>
              <a:t>What are the </a:t>
            </a:r>
            <a:r>
              <a:rPr lang="de-DE" sz="2400" b="1" dirty="0" err="1" smtClean="0"/>
              <a:t>tasks</a:t>
            </a:r>
            <a:r>
              <a:rPr lang="de-DE" sz="2400" b="1" dirty="0" smtClean="0"/>
              <a:t> of the CEIReg acting as a </a:t>
            </a:r>
            <a:r>
              <a:rPr lang="de-DE" sz="2400" b="1" dirty="0" err="1" smtClean="0"/>
              <a:t>Pre</a:t>
            </a:r>
            <a:r>
              <a:rPr lang="de-DE" sz="2400" b="1" dirty="0" smtClean="0"/>
              <a:t>-LOU?</a:t>
            </a:r>
            <a:endParaRPr lang="de-DE" sz="2400" b="1" dirty="0"/>
          </a:p>
        </p:txBody>
      </p:sp>
      <p:sp>
        <p:nvSpPr>
          <p:cNvPr id="9" name="Titel 1"/>
          <p:cNvSpPr>
            <a:spLocks noGrp="1"/>
          </p:cNvSpPr>
          <p:nvPr>
            <p:ph type="title"/>
          </p:nvPr>
        </p:nvSpPr>
        <p:spPr/>
        <p:txBody>
          <a:bodyPr/>
          <a:lstStyle/>
          <a:p>
            <a:r>
              <a:rPr lang="de-DE" sz="1800" dirty="0" smtClean="0">
                <a:latin typeface="+mj-lt"/>
              </a:rPr>
              <a:t>CEIReg – Pre-LEI application in Bundesanzeiger Publishing House</a:t>
            </a:r>
            <a:endParaRPr lang="de-DE" sz="1800" dirty="0">
              <a:latin typeface="+mj-lt"/>
            </a:endParaRPr>
          </a:p>
        </p:txBody>
      </p:sp>
    </p:spTree>
    <p:extLst>
      <p:ext uri="{BB962C8B-B14F-4D97-AF65-F5344CB8AC3E}">
        <p14:creationId xmlns:p14="http://schemas.microsoft.com/office/powerpoint/2010/main" val="11883157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hteck 12"/>
          <p:cNvSpPr/>
          <p:nvPr/>
        </p:nvSpPr>
        <p:spPr>
          <a:xfrm>
            <a:off x="611560" y="1823333"/>
            <a:ext cx="8064896" cy="3477875"/>
          </a:xfrm>
          <a:prstGeom prst="rect">
            <a:avLst/>
          </a:prstGeom>
        </p:spPr>
        <p:txBody>
          <a:bodyPr wrap="square">
            <a:spAutoFit/>
          </a:bodyPr>
          <a:lstStyle/>
          <a:p>
            <a:pPr marL="342900" indent="-342900">
              <a:buFont typeface="Arial" panose="020B0604020202020204" pitchFamily="34" charset="0"/>
              <a:buChar char="•"/>
            </a:pPr>
            <a:r>
              <a:rPr lang="de-DE" sz="2000" dirty="0" err="1" smtClean="0"/>
              <a:t>CEIReg</a:t>
            </a:r>
            <a:r>
              <a:rPr lang="de-DE" sz="2000" dirty="0" smtClean="0"/>
              <a:t> operational since 17. 1. 2014 and issues Pre-LEIs</a:t>
            </a:r>
          </a:p>
          <a:p>
            <a:pPr marL="342900" indent="-342900">
              <a:buFont typeface="Arial" panose="020B0604020202020204" pitchFamily="34" charset="0"/>
              <a:buChar char="•"/>
            </a:pPr>
            <a:r>
              <a:rPr lang="en-US" sz="2000" dirty="0" smtClean="0"/>
              <a:t>Apply </a:t>
            </a:r>
            <a:r>
              <a:rPr lang="en-US" sz="2000" dirty="0"/>
              <a:t>for and administrate a globally valid </a:t>
            </a:r>
            <a:r>
              <a:rPr lang="en-US" sz="2000" dirty="0" smtClean="0"/>
              <a:t>Pre-LEI</a:t>
            </a:r>
          </a:p>
          <a:p>
            <a:pPr marL="342900" indent="-342900">
              <a:buFont typeface="Arial" panose="020B0604020202020204" pitchFamily="34" charset="0"/>
              <a:buChar char="•"/>
            </a:pPr>
            <a:r>
              <a:rPr lang="en-US" sz="2000" dirty="0"/>
              <a:t>S</a:t>
            </a:r>
            <a:r>
              <a:rPr lang="en-US" sz="2000" dirty="0" smtClean="0"/>
              <a:t>earch the international </a:t>
            </a:r>
            <a:r>
              <a:rPr lang="en-US" sz="2000" dirty="0"/>
              <a:t>Pre-LEI database for Pre-LEIs and reference data</a:t>
            </a:r>
            <a:endParaRPr lang="de-DE" sz="2000" dirty="0" smtClean="0"/>
          </a:p>
          <a:p>
            <a:pPr marL="342900" lvl="0" indent="-342900">
              <a:buFont typeface="Arial" panose="020B0604020202020204" pitchFamily="34" charset="0"/>
              <a:buChar char="•"/>
            </a:pPr>
            <a:r>
              <a:rPr lang="en-US" sz="2000" dirty="0"/>
              <a:t>Waiting for the endorsement as authorized Pre-LOU by the </a:t>
            </a:r>
            <a:r>
              <a:rPr lang="en-US" sz="2000" dirty="0" smtClean="0"/>
              <a:t>ROC</a:t>
            </a:r>
            <a:endParaRPr lang="de-DE" sz="2000" dirty="0"/>
          </a:p>
          <a:p>
            <a:endParaRPr lang="de-DE" sz="2000" dirty="0"/>
          </a:p>
          <a:p>
            <a:r>
              <a:rPr lang="en-US" sz="2000" b="1" dirty="0" smtClean="0"/>
              <a:t>After </a:t>
            </a:r>
            <a:r>
              <a:rPr lang="en-US" sz="2000" b="1" dirty="0"/>
              <a:t>official </a:t>
            </a:r>
            <a:r>
              <a:rPr lang="en-US" sz="2000" b="1" dirty="0" smtClean="0"/>
              <a:t>endorsement use </a:t>
            </a:r>
            <a:r>
              <a:rPr lang="en-US" sz="2000" b="1" dirty="0"/>
              <a:t>of the Pre-LEI obtained from us will be </a:t>
            </a:r>
            <a:r>
              <a:rPr lang="en-US" sz="2000" b="1" dirty="0" smtClean="0"/>
              <a:t>possible</a:t>
            </a:r>
            <a:r>
              <a:rPr lang="en-US" sz="2000" b="1" dirty="0"/>
              <a:t>:</a:t>
            </a:r>
            <a:endParaRPr lang="en-US" sz="2000" b="1" dirty="0" smtClean="0"/>
          </a:p>
          <a:p>
            <a:pPr marL="342900" indent="-342900">
              <a:buFont typeface="Arial" panose="020B0604020202020204" pitchFamily="34" charset="0"/>
              <a:buChar char="•"/>
            </a:pPr>
            <a:r>
              <a:rPr lang="en-US" sz="2000" dirty="0" smtClean="0"/>
              <a:t>for </a:t>
            </a:r>
            <a:r>
              <a:rPr lang="en-US" sz="2000" dirty="0"/>
              <a:t>the reporting to Trade Repositories registered with or accredited by the </a:t>
            </a:r>
            <a:r>
              <a:rPr lang="en-US" sz="2000" dirty="0" smtClean="0"/>
              <a:t>(</a:t>
            </a:r>
            <a:r>
              <a:rPr lang="en-US" sz="2000" dirty="0"/>
              <a:t>ESMA) in compliance with Art. 9 EMIR</a:t>
            </a:r>
            <a:r>
              <a:rPr lang="en-US" sz="2000" dirty="0" smtClean="0"/>
              <a:t>,</a:t>
            </a:r>
          </a:p>
          <a:p>
            <a:pPr marL="342900" indent="-342900">
              <a:buFont typeface="Arial" panose="020B0604020202020204" pitchFamily="34" charset="0"/>
              <a:buChar char="•"/>
            </a:pPr>
            <a:r>
              <a:rPr lang="en-US" sz="2000" dirty="0" smtClean="0"/>
              <a:t>or </a:t>
            </a:r>
            <a:r>
              <a:rPr lang="en-US" sz="2000" dirty="0"/>
              <a:t>for complying with the swap reporting rules according to </a:t>
            </a:r>
            <a:r>
              <a:rPr lang="en-US" sz="2000" dirty="0" smtClean="0"/>
              <a:t>the</a:t>
            </a:r>
            <a:br>
              <a:rPr lang="en-US" sz="2000" dirty="0" smtClean="0"/>
            </a:br>
            <a:r>
              <a:rPr lang="en-US" sz="2000" dirty="0" smtClean="0"/>
              <a:t>Dodd-Frank-Act.</a:t>
            </a:r>
            <a:endParaRPr lang="de-DE" sz="2000" dirty="0"/>
          </a:p>
        </p:txBody>
      </p:sp>
      <p:sp>
        <p:nvSpPr>
          <p:cNvPr id="14" name="Rechteck 13"/>
          <p:cNvSpPr/>
          <p:nvPr/>
        </p:nvSpPr>
        <p:spPr>
          <a:xfrm>
            <a:off x="467544" y="1372706"/>
            <a:ext cx="8064896" cy="461665"/>
          </a:xfrm>
          <a:prstGeom prst="rect">
            <a:avLst/>
          </a:prstGeom>
        </p:spPr>
        <p:txBody>
          <a:bodyPr wrap="square">
            <a:spAutoFit/>
          </a:bodyPr>
          <a:lstStyle/>
          <a:p>
            <a:pPr marL="693737" lvl="1" indent="-514350" defTabSz="444500" eaLnBrk="0" fontAlgn="base" hangingPunct="0">
              <a:spcBef>
                <a:spcPct val="0"/>
              </a:spcBef>
              <a:spcAft>
                <a:spcPts val="600"/>
              </a:spcAft>
              <a:buSzPct val="100000"/>
              <a:buFont typeface="+mj-lt"/>
              <a:buAutoNum type="romanUcPeriod" startAt="3"/>
              <a:tabLst>
                <a:tab pos="179388" algn="l"/>
              </a:tabLst>
              <a:defRPr/>
            </a:pPr>
            <a:endParaRPr lang="de-DE" sz="2400" b="1" dirty="0"/>
          </a:p>
        </p:txBody>
      </p:sp>
      <p:sp>
        <p:nvSpPr>
          <p:cNvPr id="5" name="Datumsplatzhalter 4"/>
          <p:cNvSpPr>
            <a:spLocks noGrp="1"/>
          </p:cNvSpPr>
          <p:nvPr>
            <p:ph type="dt" sz="half" idx="10"/>
          </p:nvPr>
        </p:nvSpPr>
        <p:spPr/>
        <p:txBody>
          <a:bodyPr/>
          <a:lstStyle/>
          <a:p>
            <a:r>
              <a:rPr lang="de-DE" smtClean="0"/>
              <a:t>6. 5. 2014</a:t>
            </a:r>
            <a:endParaRPr lang="de-DE" dirty="0"/>
          </a:p>
        </p:txBody>
      </p:sp>
      <p:sp>
        <p:nvSpPr>
          <p:cNvPr id="6" name="Foliennummernplatzhalter 5"/>
          <p:cNvSpPr>
            <a:spLocks noGrp="1"/>
          </p:cNvSpPr>
          <p:nvPr>
            <p:ph type="sldNum" sz="quarter" idx="12"/>
          </p:nvPr>
        </p:nvSpPr>
        <p:spPr/>
        <p:txBody>
          <a:bodyPr/>
          <a:lstStyle/>
          <a:p>
            <a:fld id="{13020681-C581-4C70-9347-DC611F810CF1}" type="slidenum">
              <a:rPr lang="de-DE" smtClean="0"/>
              <a:pPr/>
              <a:t>11</a:t>
            </a:fld>
            <a:endParaRPr lang="de-DE" dirty="0"/>
          </a:p>
        </p:txBody>
      </p:sp>
      <p:sp>
        <p:nvSpPr>
          <p:cNvPr id="3" name="Fußzeilenplatzhalter 2"/>
          <p:cNvSpPr>
            <a:spLocks noGrp="1"/>
          </p:cNvSpPr>
          <p:nvPr>
            <p:ph type="ftr" sz="quarter" idx="11"/>
          </p:nvPr>
        </p:nvSpPr>
        <p:spPr/>
        <p:txBody>
          <a:bodyPr/>
          <a:lstStyle/>
          <a:p>
            <a:r>
              <a:rPr lang="de-DE" smtClean="0"/>
              <a:t>Martin Jäger</a:t>
            </a:r>
            <a:endParaRPr lang="de-DE" dirty="0"/>
          </a:p>
        </p:txBody>
      </p:sp>
      <p:sp>
        <p:nvSpPr>
          <p:cNvPr id="8" name="Rechteck 7"/>
          <p:cNvSpPr/>
          <p:nvPr/>
        </p:nvSpPr>
        <p:spPr>
          <a:xfrm>
            <a:off x="395536" y="1268760"/>
            <a:ext cx="8136904" cy="461665"/>
          </a:xfrm>
          <a:prstGeom prst="rect">
            <a:avLst/>
          </a:prstGeom>
        </p:spPr>
        <p:txBody>
          <a:bodyPr wrap="square">
            <a:spAutoFit/>
          </a:bodyPr>
          <a:lstStyle/>
          <a:p>
            <a:pPr marL="179387" lvl="1" defTabSz="444500" eaLnBrk="0" fontAlgn="base" hangingPunct="0">
              <a:spcBef>
                <a:spcPct val="0"/>
              </a:spcBef>
              <a:spcAft>
                <a:spcPts val="600"/>
              </a:spcAft>
              <a:buSzPct val="100000"/>
              <a:tabLst>
                <a:tab pos="179388" algn="l"/>
              </a:tabLst>
              <a:defRPr/>
            </a:pPr>
            <a:r>
              <a:rPr lang="de-DE" sz="2400" b="1" dirty="0" smtClean="0"/>
              <a:t>Current state of Corporate Entity Identifier Register - CEIReg</a:t>
            </a:r>
            <a:endParaRPr lang="de-DE" sz="2400" b="1" dirty="0"/>
          </a:p>
        </p:txBody>
      </p:sp>
      <p:sp>
        <p:nvSpPr>
          <p:cNvPr id="10" name="Titel 1"/>
          <p:cNvSpPr>
            <a:spLocks noGrp="1"/>
          </p:cNvSpPr>
          <p:nvPr>
            <p:ph type="title"/>
          </p:nvPr>
        </p:nvSpPr>
        <p:spPr/>
        <p:txBody>
          <a:bodyPr/>
          <a:lstStyle/>
          <a:p>
            <a:r>
              <a:rPr lang="de-DE" sz="1800" dirty="0" smtClean="0">
                <a:latin typeface="+mj-lt"/>
              </a:rPr>
              <a:t>CEIReg – Pre-LEI application in Bundesanzeiger Publishing House</a:t>
            </a:r>
            <a:endParaRPr lang="de-DE" sz="1800" dirty="0">
              <a:latin typeface="+mj-lt"/>
            </a:endParaRPr>
          </a:p>
        </p:txBody>
      </p:sp>
    </p:spTree>
    <p:extLst>
      <p:ext uri="{BB962C8B-B14F-4D97-AF65-F5344CB8AC3E}">
        <p14:creationId xmlns:p14="http://schemas.microsoft.com/office/powerpoint/2010/main" val="30437410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hteck 12"/>
          <p:cNvSpPr/>
          <p:nvPr/>
        </p:nvSpPr>
        <p:spPr>
          <a:xfrm>
            <a:off x="652504" y="1452846"/>
            <a:ext cx="7848872" cy="400110"/>
          </a:xfrm>
          <a:prstGeom prst="rect">
            <a:avLst/>
          </a:prstGeom>
        </p:spPr>
        <p:txBody>
          <a:bodyPr wrap="square">
            <a:spAutoFit/>
          </a:bodyPr>
          <a:lstStyle/>
          <a:p>
            <a:r>
              <a:rPr lang="de-DE" sz="2000" dirty="0" smtClean="0"/>
              <a:t>Our plattform can be found on </a:t>
            </a:r>
            <a:r>
              <a:rPr lang="de-DE" sz="2000" dirty="0" smtClean="0">
                <a:hlinkClick r:id="rId3"/>
              </a:rPr>
              <a:t>www.ceireg.de</a:t>
            </a:r>
            <a:r>
              <a:rPr lang="de-DE" sz="2000" dirty="0" smtClean="0"/>
              <a:t> </a:t>
            </a:r>
            <a:r>
              <a:rPr lang="de-DE" sz="2000" dirty="0" err="1" smtClean="0"/>
              <a:t>or</a:t>
            </a:r>
            <a:r>
              <a:rPr lang="de-DE" sz="2000" dirty="0" smtClean="0"/>
              <a:t> </a:t>
            </a:r>
            <a:r>
              <a:rPr lang="de-DE" sz="2000" dirty="0" smtClean="0">
                <a:hlinkClick r:id="rId4"/>
              </a:rPr>
              <a:t>www.ceireg.com</a:t>
            </a:r>
            <a:endParaRPr lang="de-DE" sz="2000" dirty="0" smtClean="0"/>
          </a:p>
        </p:txBody>
      </p:sp>
      <p:sp>
        <p:nvSpPr>
          <p:cNvPr id="14" name="Rechteck 13"/>
          <p:cNvSpPr/>
          <p:nvPr/>
        </p:nvSpPr>
        <p:spPr>
          <a:xfrm>
            <a:off x="467544" y="980728"/>
            <a:ext cx="3744416" cy="461665"/>
          </a:xfrm>
          <a:prstGeom prst="rect">
            <a:avLst/>
          </a:prstGeom>
        </p:spPr>
        <p:txBody>
          <a:bodyPr wrap="square">
            <a:spAutoFit/>
          </a:bodyPr>
          <a:lstStyle/>
          <a:p>
            <a:pPr marL="179387" lvl="1" defTabSz="444500" eaLnBrk="0" fontAlgn="base" hangingPunct="0">
              <a:spcBef>
                <a:spcPct val="0"/>
              </a:spcBef>
              <a:spcAft>
                <a:spcPts val="600"/>
              </a:spcAft>
              <a:buSzPct val="100000"/>
              <a:tabLst>
                <a:tab pos="179388" algn="l"/>
              </a:tabLst>
              <a:defRPr/>
            </a:pPr>
            <a:r>
              <a:rPr lang="de-DE" sz="2400" b="1" dirty="0" smtClean="0"/>
              <a:t>CEIReg</a:t>
            </a:r>
            <a:endParaRPr lang="de-DE" sz="2400" b="1" dirty="0"/>
          </a:p>
        </p:txBody>
      </p:sp>
      <p:sp>
        <p:nvSpPr>
          <p:cNvPr id="5" name="Datumsplatzhalter 4"/>
          <p:cNvSpPr>
            <a:spLocks noGrp="1"/>
          </p:cNvSpPr>
          <p:nvPr>
            <p:ph type="dt" sz="half" idx="10"/>
          </p:nvPr>
        </p:nvSpPr>
        <p:spPr/>
        <p:txBody>
          <a:bodyPr/>
          <a:lstStyle/>
          <a:p>
            <a:r>
              <a:rPr lang="de-DE" smtClean="0"/>
              <a:t>6. 5. 2014</a:t>
            </a:r>
            <a:endParaRPr lang="de-DE" dirty="0"/>
          </a:p>
        </p:txBody>
      </p:sp>
      <p:sp>
        <p:nvSpPr>
          <p:cNvPr id="6" name="Foliennummernplatzhalter 5"/>
          <p:cNvSpPr>
            <a:spLocks noGrp="1"/>
          </p:cNvSpPr>
          <p:nvPr>
            <p:ph type="sldNum" sz="quarter" idx="12"/>
          </p:nvPr>
        </p:nvSpPr>
        <p:spPr/>
        <p:txBody>
          <a:bodyPr/>
          <a:lstStyle/>
          <a:p>
            <a:fld id="{13020681-C581-4C70-9347-DC611F810CF1}" type="slidenum">
              <a:rPr lang="de-DE" smtClean="0"/>
              <a:pPr/>
              <a:t>12</a:t>
            </a:fld>
            <a:endParaRPr lang="de-DE" dirty="0"/>
          </a:p>
        </p:txBody>
      </p:sp>
      <p:sp>
        <p:nvSpPr>
          <p:cNvPr id="3" name="Fußzeilenplatzhalter 2"/>
          <p:cNvSpPr>
            <a:spLocks noGrp="1"/>
          </p:cNvSpPr>
          <p:nvPr>
            <p:ph type="ftr" sz="quarter" idx="11"/>
          </p:nvPr>
        </p:nvSpPr>
        <p:spPr/>
        <p:txBody>
          <a:bodyPr/>
          <a:lstStyle/>
          <a:p>
            <a:r>
              <a:rPr lang="de-DE" dirty="0" smtClean="0"/>
              <a:t>Martin Jäger</a:t>
            </a:r>
            <a:endParaRPr lang="de-DE" dirty="0"/>
          </a:p>
        </p:txBody>
      </p:sp>
      <p:pic>
        <p:nvPicPr>
          <p:cNvPr id="2" name="Picture 2"/>
          <p:cNvPicPr>
            <a:picLocks noChangeAspect="1" noChangeArrowheads="1"/>
          </p:cNvPicPr>
          <p:nvPr/>
        </p:nvPicPr>
        <p:blipFill rotWithShape="1">
          <a:blip r:embed="rId5">
            <a:extLst>
              <a:ext uri="{28A0092B-C50C-407E-A947-70E740481C1C}">
                <a14:useLocalDpi xmlns:a14="http://schemas.microsoft.com/office/drawing/2010/main" val="0"/>
              </a:ext>
            </a:extLst>
          </a:blip>
          <a:srcRect l="23390" t="14310" r="24115" b="4954"/>
          <a:stretch/>
        </p:blipFill>
        <p:spPr bwMode="auto">
          <a:xfrm>
            <a:off x="539552" y="2312796"/>
            <a:ext cx="3899905" cy="3748678"/>
          </a:xfrm>
          <a:prstGeom prst="rect">
            <a:avLst/>
          </a:prstGeom>
          <a:noFill/>
          <a:ln w="6350">
            <a:solidFill>
              <a:schemeClr val="tx1"/>
            </a:solidFill>
            <a:miter lim="800000"/>
            <a:headEnd/>
            <a:tailEnd/>
          </a:ln>
          <a:effectLst>
            <a:outerShdw blurRad="50800" dist="38100" dir="2700000" algn="tl" rotWithShape="0">
              <a:prstClr val="black">
                <a:alpha val="40000"/>
              </a:prstClr>
            </a:outerShdw>
          </a:effectLst>
          <a:extLst>
            <a:ext uri="{909E8E84-426E-40DD-AFC4-6F175D3DCCD1}">
              <a14:hiddenFill xmlns:a14="http://schemas.microsoft.com/office/drawing/2010/main">
                <a:solidFill>
                  <a:schemeClr val="accent1"/>
                </a:solidFill>
              </a14:hiddenFill>
            </a:ext>
          </a:extLst>
        </p:spPr>
      </p:pic>
      <p:pic>
        <p:nvPicPr>
          <p:cNvPr id="1028" name="Picture 4"/>
          <p:cNvPicPr>
            <a:picLocks noChangeAspect="1" noChangeArrowheads="1"/>
          </p:cNvPicPr>
          <p:nvPr/>
        </p:nvPicPr>
        <p:blipFill rotWithShape="1">
          <a:blip r:embed="rId6">
            <a:extLst>
              <a:ext uri="{28A0092B-C50C-407E-A947-70E740481C1C}">
                <a14:useLocalDpi xmlns:a14="http://schemas.microsoft.com/office/drawing/2010/main" val="0"/>
              </a:ext>
            </a:extLst>
          </a:blip>
          <a:srcRect l="23257" t="14343" r="24248" b="14587"/>
          <a:stretch/>
        </p:blipFill>
        <p:spPr bwMode="auto">
          <a:xfrm>
            <a:off x="4576940" y="2312795"/>
            <a:ext cx="4430256" cy="3748678"/>
          </a:xfrm>
          <a:prstGeom prst="rect">
            <a:avLst/>
          </a:prstGeom>
          <a:noFill/>
          <a:ln w="6350">
            <a:solidFill>
              <a:schemeClr val="tx1"/>
            </a:solidFill>
            <a:miter lim="800000"/>
            <a:headEnd/>
            <a:tailEnd/>
          </a:ln>
          <a:effectLst>
            <a:outerShdw blurRad="50800" dist="38100" dir="2700000" algn="tl" rotWithShape="0">
              <a:prstClr val="black">
                <a:alpha val="40000"/>
              </a:prstClr>
            </a:outerShdw>
          </a:effectLst>
          <a:extLst>
            <a:ext uri="{909E8E84-426E-40DD-AFC4-6F175D3DCCD1}">
              <a14:hiddenFill xmlns:a14="http://schemas.microsoft.com/office/drawing/2010/main">
                <a:solidFill>
                  <a:schemeClr val="accent1"/>
                </a:solidFill>
              </a14:hiddenFill>
            </a:ext>
          </a:extLst>
        </p:spPr>
      </p:pic>
      <p:sp>
        <p:nvSpPr>
          <p:cNvPr id="15" name="Titel 1"/>
          <p:cNvSpPr>
            <a:spLocks noGrp="1"/>
          </p:cNvSpPr>
          <p:nvPr>
            <p:ph type="title"/>
          </p:nvPr>
        </p:nvSpPr>
        <p:spPr/>
        <p:txBody>
          <a:bodyPr/>
          <a:lstStyle/>
          <a:p>
            <a:r>
              <a:rPr lang="de-DE" sz="1800" dirty="0" smtClean="0">
                <a:latin typeface="+mj-lt"/>
              </a:rPr>
              <a:t>CEIReg – Pre-LEI application in Bundesanzeiger Publishing House</a:t>
            </a:r>
            <a:endParaRPr lang="de-DE" sz="1800" dirty="0">
              <a:latin typeface="+mj-lt"/>
            </a:endParaRPr>
          </a:p>
        </p:txBody>
      </p:sp>
    </p:spTree>
    <p:extLst>
      <p:ext uri="{BB962C8B-B14F-4D97-AF65-F5344CB8AC3E}">
        <p14:creationId xmlns:p14="http://schemas.microsoft.com/office/powerpoint/2010/main" val="238832236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hteck 13"/>
          <p:cNvSpPr/>
          <p:nvPr/>
        </p:nvSpPr>
        <p:spPr>
          <a:xfrm>
            <a:off x="467544" y="2535287"/>
            <a:ext cx="8208912" cy="3493264"/>
          </a:xfrm>
          <a:prstGeom prst="rect">
            <a:avLst/>
          </a:prstGeom>
        </p:spPr>
        <p:txBody>
          <a:bodyPr wrap="square">
            <a:spAutoFit/>
          </a:bodyPr>
          <a:lstStyle/>
          <a:p>
            <a:pPr marL="179387" lvl="1" algn="ctr" defTabSz="444500" eaLnBrk="0" fontAlgn="base" hangingPunct="0">
              <a:spcBef>
                <a:spcPct val="0"/>
              </a:spcBef>
              <a:spcAft>
                <a:spcPts val="600"/>
              </a:spcAft>
              <a:buSzPct val="100000"/>
              <a:tabLst>
                <a:tab pos="179388" algn="l"/>
              </a:tabLst>
              <a:defRPr/>
            </a:pPr>
            <a:r>
              <a:rPr lang="de-DE" sz="2400" b="1" dirty="0" smtClean="0"/>
              <a:t>Thank you for your attention!</a:t>
            </a:r>
          </a:p>
          <a:p>
            <a:pPr marL="179387" lvl="1" algn="ctr" defTabSz="444500" eaLnBrk="0" fontAlgn="base" hangingPunct="0">
              <a:spcBef>
                <a:spcPct val="0"/>
              </a:spcBef>
              <a:spcAft>
                <a:spcPts val="600"/>
              </a:spcAft>
              <a:buSzPct val="100000"/>
              <a:tabLst>
                <a:tab pos="179388" algn="l"/>
              </a:tabLst>
              <a:defRPr/>
            </a:pPr>
            <a:endParaRPr lang="de-DE" sz="2400" b="1" dirty="0"/>
          </a:p>
          <a:p>
            <a:pPr marL="179387" lvl="1" algn="ctr" defTabSz="444500" eaLnBrk="0" fontAlgn="base" hangingPunct="0">
              <a:spcBef>
                <a:spcPct val="0"/>
              </a:spcBef>
              <a:spcAft>
                <a:spcPts val="600"/>
              </a:spcAft>
              <a:buSzPct val="100000"/>
              <a:tabLst>
                <a:tab pos="179388" algn="l"/>
              </a:tabLst>
              <a:defRPr/>
            </a:pPr>
            <a:endParaRPr lang="de-DE" sz="1600" b="1" dirty="0" smtClean="0"/>
          </a:p>
          <a:p>
            <a:pPr marL="179387" lvl="1" algn="ctr" defTabSz="444500" eaLnBrk="0" fontAlgn="base" hangingPunct="0">
              <a:spcBef>
                <a:spcPct val="0"/>
              </a:spcBef>
              <a:spcAft>
                <a:spcPts val="600"/>
              </a:spcAft>
              <a:buSzPct val="100000"/>
              <a:tabLst>
                <a:tab pos="179388" algn="l"/>
              </a:tabLst>
              <a:defRPr/>
            </a:pPr>
            <a:endParaRPr lang="de-DE" sz="1600" b="1" dirty="0"/>
          </a:p>
          <a:p>
            <a:pPr marL="179387" lvl="1" algn="ctr" defTabSz="444500" eaLnBrk="0" fontAlgn="base" hangingPunct="0">
              <a:spcBef>
                <a:spcPct val="0"/>
              </a:spcBef>
              <a:spcAft>
                <a:spcPts val="600"/>
              </a:spcAft>
              <a:buSzPct val="100000"/>
              <a:tabLst>
                <a:tab pos="179388" algn="l"/>
              </a:tabLst>
              <a:defRPr/>
            </a:pPr>
            <a:r>
              <a:rPr lang="de-DE" sz="1600" b="1" dirty="0" smtClean="0"/>
              <a:t>Martin Jäger</a:t>
            </a:r>
          </a:p>
          <a:p>
            <a:pPr marL="179387" lvl="1" algn="ctr" defTabSz="444500" eaLnBrk="0" fontAlgn="base" hangingPunct="0">
              <a:spcBef>
                <a:spcPct val="0"/>
              </a:spcBef>
              <a:spcAft>
                <a:spcPts val="600"/>
              </a:spcAft>
              <a:buSzPct val="100000"/>
              <a:tabLst>
                <a:tab pos="179388" algn="l"/>
              </a:tabLst>
              <a:defRPr/>
            </a:pPr>
            <a:r>
              <a:rPr lang="de-DE" sz="1600" b="1" dirty="0"/>
              <a:t>Deputy </a:t>
            </a:r>
            <a:r>
              <a:rPr lang="de-DE" sz="1600" b="1" dirty="0" smtClean="0"/>
              <a:t>Head - Division Legal Publications</a:t>
            </a:r>
          </a:p>
          <a:p>
            <a:pPr marL="179387" lvl="1" algn="ctr" defTabSz="444500" eaLnBrk="0" fontAlgn="base" hangingPunct="0">
              <a:spcBef>
                <a:spcPct val="0"/>
              </a:spcBef>
              <a:spcAft>
                <a:spcPts val="600"/>
              </a:spcAft>
              <a:buSzPct val="100000"/>
              <a:tabLst>
                <a:tab pos="179388" algn="l"/>
              </a:tabLst>
              <a:defRPr/>
            </a:pPr>
            <a:r>
              <a:rPr lang="de-DE" sz="1600" b="1" dirty="0" smtClean="0"/>
              <a:t>Bundesanzeiger Publishing House</a:t>
            </a:r>
          </a:p>
          <a:p>
            <a:pPr marL="179387" lvl="1" algn="ctr" defTabSz="444500" eaLnBrk="0" fontAlgn="base" hangingPunct="0">
              <a:spcBef>
                <a:spcPct val="0"/>
              </a:spcBef>
              <a:spcAft>
                <a:spcPts val="600"/>
              </a:spcAft>
              <a:buSzPct val="100000"/>
              <a:tabLst>
                <a:tab pos="179388" algn="l"/>
              </a:tabLst>
              <a:defRPr/>
            </a:pPr>
            <a:r>
              <a:rPr lang="de-DE" sz="1600" b="1" dirty="0" smtClean="0">
                <a:hlinkClick r:id="rId3"/>
              </a:rPr>
              <a:t>martin.jaeger@bundesanzeiger.de</a:t>
            </a:r>
            <a:endParaRPr lang="de-DE" sz="1600" b="1" dirty="0" smtClean="0"/>
          </a:p>
          <a:p>
            <a:pPr marL="179387" lvl="1" algn="ctr" defTabSz="444500" eaLnBrk="0" fontAlgn="base" hangingPunct="0">
              <a:spcBef>
                <a:spcPct val="0"/>
              </a:spcBef>
              <a:spcAft>
                <a:spcPts val="600"/>
              </a:spcAft>
              <a:buSzPct val="100000"/>
              <a:tabLst>
                <a:tab pos="179388" algn="l"/>
              </a:tabLst>
              <a:defRPr/>
            </a:pPr>
            <a:endParaRPr lang="de-DE" sz="1600" b="1" dirty="0" smtClean="0"/>
          </a:p>
          <a:p>
            <a:pPr marL="179387" lvl="1" algn="ctr" defTabSz="444500" eaLnBrk="0" fontAlgn="base" hangingPunct="0">
              <a:spcBef>
                <a:spcPct val="0"/>
              </a:spcBef>
              <a:spcAft>
                <a:spcPts val="600"/>
              </a:spcAft>
              <a:buSzPct val="100000"/>
              <a:tabLst>
                <a:tab pos="179388" algn="l"/>
              </a:tabLst>
              <a:defRPr/>
            </a:pPr>
            <a:endParaRPr lang="de-DE" sz="1600" b="1" dirty="0" smtClean="0"/>
          </a:p>
        </p:txBody>
      </p:sp>
      <p:sp>
        <p:nvSpPr>
          <p:cNvPr id="5" name="Titel 1"/>
          <p:cNvSpPr>
            <a:spLocks noGrp="1"/>
          </p:cNvSpPr>
          <p:nvPr>
            <p:ph type="title"/>
          </p:nvPr>
        </p:nvSpPr>
        <p:spPr/>
        <p:txBody>
          <a:bodyPr/>
          <a:lstStyle/>
          <a:p>
            <a:r>
              <a:rPr lang="de-DE" sz="1800" dirty="0" smtClean="0">
                <a:latin typeface="+mj-lt"/>
              </a:rPr>
              <a:t>CEIReg – Pre-LEI application in Bundesanzeiger Publishing House</a:t>
            </a:r>
            <a:endParaRPr lang="de-DE" sz="1800" dirty="0">
              <a:latin typeface="+mj-lt"/>
            </a:endParaRPr>
          </a:p>
        </p:txBody>
      </p:sp>
    </p:spTree>
    <p:extLst>
      <p:ext uri="{BB962C8B-B14F-4D97-AF65-F5344CB8AC3E}">
        <p14:creationId xmlns:p14="http://schemas.microsoft.com/office/powerpoint/2010/main" val="38386655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1800" dirty="0" smtClean="0">
                <a:latin typeface="+mj-lt"/>
              </a:rPr>
              <a:t>CEIReg – Pre-LEI application in Bundesanzeiger Publishing House</a:t>
            </a:r>
            <a:endParaRPr lang="de-DE" sz="1800" dirty="0">
              <a:latin typeface="+mj-lt"/>
            </a:endParaRPr>
          </a:p>
        </p:txBody>
      </p:sp>
      <p:sp>
        <p:nvSpPr>
          <p:cNvPr id="13" name="Rechteck 12"/>
          <p:cNvSpPr/>
          <p:nvPr/>
        </p:nvSpPr>
        <p:spPr>
          <a:xfrm>
            <a:off x="539552" y="1916246"/>
            <a:ext cx="8064896" cy="2862322"/>
          </a:xfrm>
          <a:prstGeom prst="rect">
            <a:avLst/>
          </a:prstGeom>
        </p:spPr>
        <p:txBody>
          <a:bodyPr wrap="square">
            <a:spAutoFit/>
          </a:bodyPr>
          <a:lstStyle/>
          <a:p>
            <a:pPr marL="342900" indent="-342900">
              <a:buFont typeface="Arial" panose="020B0604020202020204" pitchFamily="34" charset="0"/>
              <a:buChar char="•"/>
            </a:pPr>
            <a:r>
              <a:rPr lang="en-US" sz="2000" dirty="0"/>
              <a:t>G-20 mandated the </a:t>
            </a:r>
            <a:r>
              <a:rPr lang="de-DE" sz="2000" dirty="0"/>
              <a:t>Financial Stability Board (FSB) </a:t>
            </a:r>
            <a:r>
              <a:rPr lang="en-US" sz="2000" dirty="0"/>
              <a:t>to </a:t>
            </a:r>
            <a:r>
              <a:rPr lang="en-US" sz="2000" dirty="0" smtClean="0"/>
              <a:t>implement</a:t>
            </a:r>
            <a:br>
              <a:rPr lang="en-US" sz="2000" dirty="0" smtClean="0"/>
            </a:br>
            <a:r>
              <a:rPr lang="en-US" sz="2000" dirty="0" smtClean="0"/>
              <a:t>a Global </a:t>
            </a:r>
            <a:r>
              <a:rPr lang="en-US" sz="2000" dirty="0"/>
              <a:t>Legal Entity Identifier </a:t>
            </a:r>
            <a:r>
              <a:rPr lang="en-US" sz="2000" dirty="0" smtClean="0"/>
              <a:t>System (GLEIS) </a:t>
            </a:r>
            <a:r>
              <a:rPr lang="en-US" sz="2000" dirty="0"/>
              <a:t>that will uniquely identify parties to financial transactions. </a:t>
            </a:r>
            <a:r>
              <a:rPr lang="en-US" sz="2000" dirty="0" smtClean="0"/>
              <a:t/>
            </a:r>
            <a:br>
              <a:rPr lang="en-US" sz="2000" dirty="0" smtClean="0"/>
            </a:br>
            <a:endParaRPr lang="en-US" sz="2000" dirty="0" smtClean="0"/>
          </a:p>
          <a:p>
            <a:pPr marL="342900" indent="-342900">
              <a:buFont typeface="Arial" panose="020B0604020202020204" pitchFamily="34" charset="0"/>
              <a:buChar char="•"/>
            </a:pPr>
            <a:r>
              <a:rPr lang="en-US" sz="2000" dirty="0" smtClean="0"/>
              <a:t>Globally </a:t>
            </a:r>
            <a:r>
              <a:rPr lang="en-US" sz="2000" dirty="0"/>
              <a:t>unique </a:t>
            </a:r>
            <a:r>
              <a:rPr lang="en-US" sz="2000" dirty="0" smtClean="0"/>
              <a:t>identification code </a:t>
            </a:r>
            <a:r>
              <a:rPr lang="en-US" sz="2000" dirty="0"/>
              <a:t>for independent legal entities in the financial </a:t>
            </a:r>
            <a:r>
              <a:rPr lang="en-US" sz="2000" dirty="0" smtClean="0"/>
              <a:t>market</a:t>
            </a:r>
            <a:r>
              <a:rPr lang="en-US" sz="2000" dirty="0"/>
              <a:t/>
            </a:r>
            <a:br>
              <a:rPr lang="en-US" sz="2000" dirty="0"/>
            </a:br>
            <a:endParaRPr lang="en-US" sz="2000" dirty="0" smtClean="0"/>
          </a:p>
          <a:p>
            <a:pPr marL="342900" indent="-342900">
              <a:buFont typeface="Arial" panose="020B0604020202020204" pitchFamily="34" charset="0"/>
              <a:buChar char="•"/>
            </a:pPr>
            <a:r>
              <a:rPr lang="en-US" sz="2000" dirty="0" smtClean="0"/>
              <a:t>used </a:t>
            </a:r>
            <a:r>
              <a:rPr lang="en-US" sz="2000" dirty="0"/>
              <a:t>to uniquely identify every contract partner and every financial transaction worldwide.</a:t>
            </a:r>
          </a:p>
        </p:txBody>
      </p:sp>
      <p:sp>
        <p:nvSpPr>
          <p:cNvPr id="5" name="Datumsplatzhalter 4"/>
          <p:cNvSpPr>
            <a:spLocks noGrp="1"/>
          </p:cNvSpPr>
          <p:nvPr>
            <p:ph type="dt" sz="half" idx="10"/>
          </p:nvPr>
        </p:nvSpPr>
        <p:spPr/>
        <p:txBody>
          <a:bodyPr/>
          <a:lstStyle/>
          <a:p>
            <a:r>
              <a:rPr lang="de-DE" dirty="0" smtClean="0"/>
              <a:t>6. 5. 2014</a:t>
            </a:r>
            <a:endParaRPr lang="de-DE" dirty="0"/>
          </a:p>
        </p:txBody>
      </p:sp>
      <p:sp>
        <p:nvSpPr>
          <p:cNvPr id="6" name="Foliennummernplatzhalter 5"/>
          <p:cNvSpPr>
            <a:spLocks noGrp="1"/>
          </p:cNvSpPr>
          <p:nvPr>
            <p:ph type="sldNum" sz="quarter" idx="12"/>
          </p:nvPr>
        </p:nvSpPr>
        <p:spPr/>
        <p:txBody>
          <a:bodyPr/>
          <a:lstStyle/>
          <a:p>
            <a:fld id="{13020681-C581-4C70-9347-DC611F810CF1}" type="slidenum">
              <a:rPr lang="de-DE" smtClean="0"/>
              <a:pPr/>
              <a:t>2</a:t>
            </a:fld>
            <a:endParaRPr lang="de-DE" dirty="0"/>
          </a:p>
        </p:txBody>
      </p:sp>
      <p:sp>
        <p:nvSpPr>
          <p:cNvPr id="3" name="Fußzeilenplatzhalter 2"/>
          <p:cNvSpPr>
            <a:spLocks noGrp="1"/>
          </p:cNvSpPr>
          <p:nvPr>
            <p:ph type="ftr" sz="quarter" idx="11"/>
          </p:nvPr>
        </p:nvSpPr>
        <p:spPr/>
        <p:txBody>
          <a:bodyPr/>
          <a:lstStyle/>
          <a:p>
            <a:r>
              <a:rPr lang="de-DE" dirty="0" smtClean="0"/>
              <a:t>Martin Jäger</a:t>
            </a:r>
            <a:endParaRPr lang="de-DE" dirty="0"/>
          </a:p>
        </p:txBody>
      </p:sp>
      <p:sp>
        <p:nvSpPr>
          <p:cNvPr id="7" name="Rechteck 6"/>
          <p:cNvSpPr/>
          <p:nvPr/>
        </p:nvSpPr>
        <p:spPr>
          <a:xfrm>
            <a:off x="323528" y="1372706"/>
            <a:ext cx="8136904" cy="461665"/>
          </a:xfrm>
          <a:prstGeom prst="rect">
            <a:avLst/>
          </a:prstGeom>
        </p:spPr>
        <p:txBody>
          <a:bodyPr wrap="square">
            <a:spAutoFit/>
          </a:bodyPr>
          <a:lstStyle/>
          <a:p>
            <a:r>
              <a:rPr lang="en-US" sz="2400" b="1" dirty="0"/>
              <a:t>What is a Legal Entity Identifier (LEI) or Pre-LEI?</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hteck 12"/>
          <p:cNvSpPr/>
          <p:nvPr/>
        </p:nvSpPr>
        <p:spPr>
          <a:xfrm>
            <a:off x="539552" y="1916246"/>
            <a:ext cx="8064896" cy="4154984"/>
          </a:xfrm>
          <a:prstGeom prst="rect">
            <a:avLst/>
          </a:prstGeom>
        </p:spPr>
        <p:txBody>
          <a:bodyPr wrap="square">
            <a:spAutoFit/>
          </a:bodyPr>
          <a:lstStyle/>
          <a:p>
            <a:r>
              <a:rPr lang="de-DE" sz="2000" dirty="0" smtClean="0"/>
              <a:t>Realisation due to the financial crisis:</a:t>
            </a:r>
            <a:endParaRPr lang="de-DE" sz="2000" dirty="0"/>
          </a:p>
          <a:p>
            <a:pPr marL="742950" lvl="1" indent="-285750">
              <a:buFont typeface="Arial" panose="020B0604020202020204" pitchFamily="34" charset="0"/>
              <a:buChar char="•"/>
            </a:pPr>
            <a:r>
              <a:rPr lang="en-US" sz="2000" dirty="0"/>
              <a:t>deficient data on financial transactions </a:t>
            </a:r>
            <a:endParaRPr lang="en-US" sz="2000" dirty="0" smtClean="0"/>
          </a:p>
          <a:p>
            <a:pPr marL="742950" lvl="1" indent="-285750">
              <a:buFont typeface="Arial" panose="020B0604020202020204" pitchFamily="34" charset="0"/>
              <a:buChar char="•"/>
            </a:pPr>
            <a:r>
              <a:rPr lang="en-US" sz="2000" dirty="0"/>
              <a:t>risks and the interlacing of the financial institutions </a:t>
            </a:r>
            <a:endParaRPr lang="en-US" sz="2000" dirty="0" smtClean="0"/>
          </a:p>
          <a:p>
            <a:pPr lvl="1"/>
            <a:r>
              <a:rPr lang="en-US" sz="2000" dirty="0" smtClean="0">
                <a:sym typeface="Wingdings" panose="05000000000000000000" pitchFamily="2" charset="2"/>
              </a:rPr>
              <a:t> </a:t>
            </a:r>
            <a:r>
              <a:rPr lang="en-US" sz="2000" dirty="0" smtClean="0"/>
              <a:t>demonstrates </a:t>
            </a:r>
            <a:r>
              <a:rPr lang="en-US" sz="2000" dirty="0"/>
              <a:t>the need for an interstate regulation</a:t>
            </a:r>
            <a:r>
              <a:rPr lang="de-DE" sz="2000" dirty="0" smtClean="0"/>
              <a:t>.</a:t>
            </a:r>
            <a:endParaRPr lang="de-DE" sz="2000" dirty="0"/>
          </a:p>
          <a:p>
            <a:endParaRPr lang="de-DE" sz="2400" dirty="0"/>
          </a:p>
          <a:p>
            <a:r>
              <a:rPr lang="de-DE" sz="2000" dirty="0"/>
              <a:t>Committement of </a:t>
            </a:r>
            <a:r>
              <a:rPr lang="de-DE" sz="2000" dirty="0" smtClean="0"/>
              <a:t>G-20-Nations </a:t>
            </a:r>
            <a:r>
              <a:rPr lang="de-DE" sz="2000" dirty="0"/>
              <a:t>to</a:t>
            </a:r>
          </a:p>
          <a:p>
            <a:pPr marL="742950" lvl="1" indent="-285750">
              <a:buFont typeface="Arial" panose="020B0604020202020204" pitchFamily="34" charset="0"/>
              <a:buChar char="•"/>
            </a:pPr>
            <a:r>
              <a:rPr lang="de-DE" sz="2000" dirty="0"/>
              <a:t>r</a:t>
            </a:r>
            <a:r>
              <a:rPr lang="de-DE" sz="2000" dirty="0" smtClean="0"/>
              <a:t>educe systemic risk in the financial market</a:t>
            </a:r>
            <a:endParaRPr lang="de-DE" sz="2000" dirty="0"/>
          </a:p>
          <a:p>
            <a:pPr marL="742950" lvl="1" indent="-285750">
              <a:buFont typeface="Arial" panose="020B0604020202020204" pitchFamily="34" charset="0"/>
              <a:buChar char="•"/>
            </a:pPr>
            <a:r>
              <a:rPr lang="de-DE" sz="2000" dirty="0"/>
              <a:t>m</a:t>
            </a:r>
            <a:r>
              <a:rPr lang="de-DE" sz="2000" dirty="0" smtClean="0"/>
              <a:t>ake trading with financial derivatives in the OTC market more transparent</a:t>
            </a:r>
            <a:endParaRPr lang="de-DE" sz="2000" dirty="0"/>
          </a:p>
          <a:p>
            <a:pPr marL="742950" lvl="1" indent="-285750">
              <a:buFont typeface="Arial" panose="020B0604020202020204" pitchFamily="34" charset="0"/>
              <a:buChar char="•"/>
            </a:pPr>
            <a:r>
              <a:rPr lang="de-DE" sz="2000" dirty="0" smtClean="0"/>
              <a:t>raise the quality of financial data</a:t>
            </a:r>
            <a:endParaRPr lang="de-DE" sz="2000" dirty="0"/>
          </a:p>
          <a:p>
            <a:pPr marL="742950" lvl="1" indent="-285750">
              <a:buFont typeface="Arial" panose="020B0604020202020204" pitchFamily="34" charset="0"/>
              <a:buChar char="•"/>
            </a:pPr>
            <a:r>
              <a:rPr lang="de-DE" sz="2000" dirty="0"/>
              <a:t>n</a:t>
            </a:r>
            <a:r>
              <a:rPr lang="de-DE" sz="2000" dirty="0" smtClean="0"/>
              <a:t>arrow down market abuse and financial fraud</a:t>
            </a:r>
            <a:endParaRPr lang="de-DE" sz="2000" dirty="0"/>
          </a:p>
          <a:p>
            <a:pPr marL="742950" lvl="1" indent="-285750">
              <a:buFont typeface="Arial" panose="020B0604020202020204" pitchFamily="34" charset="0"/>
              <a:buChar char="•"/>
            </a:pPr>
            <a:r>
              <a:rPr lang="de-DE" sz="2000" dirty="0"/>
              <a:t>c</a:t>
            </a:r>
            <a:r>
              <a:rPr lang="de-DE" sz="2000" dirty="0" smtClean="0"/>
              <a:t>learly identify counterparties in transactions  under a uniform reference code</a:t>
            </a:r>
            <a:endParaRPr lang="de-DE" sz="2000" dirty="0"/>
          </a:p>
        </p:txBody>
      </p:sp>
      <p:sp>
        <p:nvSpPr>
          <p:cNvPr id="5" name="Datumsplatzhalter 4"/>
          <p:cNvSpPr>
            <a:spLocks noGrp="1"/>
          </p:cNvSpPr>
          <p:nvPr>
            <p:ph type="dt" sz="half" idx="10"/>
          </p:nvPr>
        </p:nvSpPr>
        <p:spPr/>
        <p:txBody>
          <a:bodyPr/>
          <a:lstStyle/>
          <a:p>
            <a:r>
              <a:rPr lang="de-DE" dirty="0" smtClean="0"/>
              <a:t>6. 5. 2014</a:t>
            </a:r>
            <a:endParaRPr lang="de-DE" dirty="0"/>
          </a:p>
        </p:txBody>
      </p:sp>
      <p:sp>
        <p:nvSpPr>
          <p:cNvPr id="6" name="Foliennummernplatzhalter 5"/>
          <p:cNvSpPr>
            <a:spLocks noGrp="1"/>
          </p:cNvSpPr>
          <p:nvPr>
            <p:ph type="sldNum" sz="quarter" idx="12"/>
          </p:nvPr>
        </p:nvSpPr>
        <p:spPr/>
        <p:txBody>
          <a:bodyPr/>
          <a:lstStyle/>
          <a:p>
            <a:fld id="{13020681-C581-4C70-9347-DC611F810CF1}" type="slidenum">
              <a:rPr lang="de-DE" smtClean="0"/>
              <a:pPr/>
              <a:t>3</a:t>
            </a:fld>
            <a:endParaRPr lang="de-DE" dirty="0"/>
          </a:p>
        </p:txBody>
      </p:sp>
      <p:sp>
        <p:nvSpPr>
          <p:cNvPr id="3" name="Fußzeilenplatzhalter 2"/>
          <p:cNvSpPr>
            <a:spLocks noGrp="1"/>
          </p:cNvSpPr>
          <p:nvPr>
            <p:ph type="ftr" sz="quarter" idx="11"/>
          </p:nvPr>
        </p:nvSpPr>
        <p:spPr/>
        <p:txBody>
          <a:bodyPr/>
          <a:lstStyle/>
          <a:p>
            <a:r>
              <a:rPr lang="de-DE" dirty="0" smtClean="0"/>
              <a:t>Martin Jäger</a:t>
            </a:r>
            <a:endParaRPr lang="de-DE" dirty="0"/>
          </a:p>
        </p:txBody>
      </p:sp>
      <p:sp>
        <p:nvSpPr>
          <p:cNvPr id="7" name="Rechteck 6"/>
          <p:cNvSpPr/>
          <p:nvPr/>
        </p:nvSpPr>
        <p:spPr>
          <a:xfrm>
            <a:off x="323528" y="1372706"/>
            <a:ext cx="8136904" cy="461665"/>
          </a:xfrm>
          <a:prstGeom prst="rect">
            <a:avLst/>
          </a:prstGeom>
        </p:spPr>
        <p:txBody>
          <a:bodyPr wrap="square">
            <a:spAutoFit/>
          </a:bodyPr>
          <a:lstStyle/>
          <a:p>
            <a:pPr marL="179387" lvl="1" defTabSz="444500" eaLnBrk="0" fontAlgn="base" hangingPunct="0">
              <a:spcBef>
                <a:spcPct val="0"/>
              </a:spcBef>
              <a:spcAft>
                <a:spcPts val="600"/>
              </a:spcAft>
              <a:buSzPct val="100000"/>
              <a:tabLst>
                <a:tab pos="179388" algn="l"/>
              </a:tabLst>
              <a:defRPr/>
            </a:pPr>
            <a:r>
              <a:rPr lang="de-DE" sz="2400" b="1" dirty="0" smtClean="0"/>
              <a:t>Why do we need a LEI?</a:t>
            </a:r>
            <a:endParaRPr lang="de-DE" sz="2400" b="1" dirty="0"/>
          </a:p>
        </p:txBody>
      </p:sp>
      <p:sp>
        <p:nvSpPr>
          <p:cNvPr id="9" name="Titel 1"/>
          <p:cNvSpPr>
            <a:spLocks noGrp="1"/>
          </p:cNvSpPr>
          <p:nvPr>
            <p:ph type="title"/>
          </p:nvPr>
        </p:nvSpPr>
        <p:spPr/>
        <p:txBody>
          <a:bodyPr/>
          <a:lstStyle/>
          <a:p>
            <a:r>
              <a:rPr lang="de-DE" sz="1800" dirty="0" smtClean="0">
                <a:latin typeface="+mj-lt"/>
              </a:rPr>
              <a:t>CEIReg – Pre-LEI application in Bundesanzeiger Publishing House</a:t>
            </a:r>
            <a:endParaRPr lang="de-DE" sz="1800" dirty="0">
              <a:latin typeface="+mj-lt"/>
            </a:endParaRPr>
          </a:p>
        </p:txBody>
      </p:sp>
    </p:spTree>
    <p:extLst>
      <p:ext uri="{BB962C8B-B14F-4D97-AF65-F5344CB8AC3E}">
        <p14:creationId xmlns:p14="http://schemas.microsoft.com/office/powerpoint/2010/main" val="460780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hteck 12"/>
          <p:cNvSpPr/>
          <p:nvPr/>
        </p:nvSpPr>
        <p:spPr>
          <a:xfrm>
            <a:off x="683568" y="1988840"/>
            <a:ext cx="7848872" cy="3477875"/>
          </a:xfrm>
          <a:prstGeom prst="rect">
            <a:avLst/>
          </a:prstGeom>
        </p:spPr>
        <p:txBody>
          <a:bodyPr wrap="square">
            <a:spAutoFit/>
          </a:bodyPr>
          <a:lstStyle/>
          <a:p>
            <a:r>
              <a:rPr lang="de-DE" sz="2000" dirty="0" smtClean="0"/>
              <a:t>First requirements for a Pre-LEI can be found in EMIR (European Markets </a:t>
            </a:r>
            <a:r>
              <a:rPr lang="de-DE" sz="2000" dirty="0"/>
              <a:t>Infrastructure Regulation)</a:t>
            </a:r>
            <a:br>
              <a:rPr lang="de-DE" sz="2000" dirty="0"/>
            </a:br>
            <a:endParaRPr lang="de-DE" sz="2000" dirty="0"/>
          </a:p>
          <a:p>
            <a:r>
              <a:rPr lang="de-DE" sz="2000" dirty="0" smtClean="0"/>
              <a:t>Since 12</a:t>
            </a:r>
            <a:r>
              <a:rPr lang="de-DE" sz="2000" dirty="0"/>
              <a:t>. </a:t>
            </a:r>
            <a:r>
              <a:rPr lang="de-DE" sz="2000" dirty="0" smtClean="0"/>
              <a:t>February </a:t>
            </a:r>
            <a:r>
              <a:rPr lang="de-DE" sz="2000" dirty="0"/>
              <a:t>2014 </a:t>
            </a:r>
            <a:r>
              <a:rPr lang="de-DE" sz="2000" dirty="0" smtClean="0"/>
              <a:t>all OTC-derivatives have to </a:t>
            </a:r>
            <a:r>
              <a:rPr lang="de-DE" sz="2000" dirty="0" err="1" smtClean="0"/>
              <a:t>report</a:t>
            </a:r>
            <a:r>
              <a:rPr lang="de-DE" sz="2000" dirty="0" smtClean="0"/>
              <a:t> to Transaction Registers.</a:t>
            </a:r>
            <a:r>
              <a:rPr lang="de-DE" sz="2000" dirty="0"/>
              <a:t/>
            </a:r>
            <a:br>
              <a:rPr lang="de-DE" sz="2000" dirty="0"/>
            </a:br>
            <a:endParaRPr lang="de-DE" sz="2000" dirty="0"/>
          </a:p>
          <a:p>
            <a:r>
              <a:rPr lang="de-DE" sz="2000" dirty="0" smtClean="0"/>
              <a:t>Details to this reporting,  the regulatory  and implementing technical standards are published by ESMA</a:t>
            </a:r>
          </a:p>
          <a:p>
            <a:r>
              <a:rPr lang="de-DE" sz="2000" dirty="0" smtClean="0">
                <a:hlinkClick r:id="rId3"/>
              </a:rPr>
              <a:t>www.esma.europa.eu/page/Trade-reporting</a:t>
            </a:r>
            <a:endParaRPr lang="de-DE" sz="2000" dirty="0" smtClean="0"/>
          </a:p>
          <a:p>
            <a:endParaRPr lang="de-DE" sz="2000" dirty="0"/>
          </a:p>
          <a:p>
            <a:r>
              <a:rPr lang="de-DE" sz="2000" dirty="0" smtClean="0"/>
              <a:t>Further regulations (MIFID/</a:t>
            </a:r>
            <a:r>
              <a:rPr lang="de-DE" sz="2000" dirty="0" err="1" smtClean="0"/>
              <a:t>MiFIR</a:t>
            </a:r>
            <a:r>
              <a:rPr lang="de-DE" sz="2000" dirty="0" smtClean="0"/>
              <a:t>, EBA) will follow.</a:t>
            </a:r>
          </a:p>
        </p:txBody>
      </p:sp>
      <p:sp>
        <p:nvSpPr>
          <p:cNvPr id="14" name="Rechteck 13"/>
          <p:cNvSpPr/>
          <p:nvPr/>
        </p:nvSpPr>
        <p:spPr>
          <a:xfrm>
            <a:off x="467544" y="1372706"/>
            <a:ext cx="8136904" cy="461665"/>
          </a:xfrm>
          <a:prstGeom prst="rect">
            <a:avLst/>
          </a:prstGeom>
        </p:spPr>
        <p:txBody>
          <a:bodyPr wrap="square">
            <a:spAutoFit/>
          </a:bodyPr>
          <a:lstStyle/>
          <a:p>
            <a:pPr marL="179387" lvl="1" defTabSz="444500" eaLnBrk="0" fontAlgn="base" hangingPunct="0">
              <a:spcBef>
                <a:spcPct val="0"/>
              </a:spcBef>
              <a:spcAft>
                <a:spcPts val="600"/>
              </a:spcAft>
              <a:buSzPct val="100000"/>
              <a:tabLst>
                <a:tab pos="179388" algn="l"/>
              </a:tabLst>
              <a:defRPr/>
            </a:pPr>
            <a:r>
              <a:rPr lang="de-DE" sz="2400" b="1" dirty="0" smtClean="0"/>
              <a:t>What are the legal requirements</a:t>
            </a:r>
            <a:r>
              <a:rPr lang="de-DE" sz="2400" b="1" dirty="0"/>
              <a:t>?</a:t>
            </a:r>
          </a:p>
        </p:txBody>
      </p:sp>
      <p:sp>
        <p:nvSpPr>
          <p:cNvPr id="5" name="Datumsplatzhalter 4"/>
          <p:cNvSpPr>
            <a:spLocks noGrp="1"/>
          </p:cNvSpPr>
          <p:nvPr>
            <p:ph type="dt" sz="half" idx="10"/>
          </p:nvPr>
        </p:nvSpPr>
        <p:spPr/>
        <p:txBody>
          <a:bodyPr/>
          <a:lstStyle/>
          <a:p>
            <a:r>
              <a:rPr lang="de-DE" smtClean="0"/>
              <a:t>6. 5. 2014</a:t>
            </a:r>
            <a:endParaRPr lang="de-DE" dirty="0"/>
          </a:p>
        </p:txBody>
      </p:sp>
      <p:sp>
        <p:nvSpPr>
          <p:cNvPr id="6" name="Foliennummernplatzhalter 5"/>
          <p:cNvSpPr>
            <a:spLocks noGrp="1"/>
          </p:cNvSpPr>
          <p:nvPr>
            <p:ph type="sldNum" sz="quarter" idx="12"/>
          </p:nvPr>
        </p:nvSpPr>
        <p:spPr/>
        <p:txBody>
          <a:bodyPr/>
          <a:lstStyle/>
          <a:p>
            <a:fld id="{13020681-C581-4C70-9347-DC611F810CF1}" type="slidenum">
              <a:rPr lang="de-DE" smtClean="0"/>
              <a:pPr/>
              <a:t>4</a:t>
            </a:fld>
            <a:endParaRPr lang="de-DE" dirty="0"/>
          </a:p>
        </p:txBody>
      </p:sp>
      <p:sp>
        <p:nvSpPr>
          <p:cNvPr id="3" name="Fußzeilenplatzhalter 2"/>
          <p:cNvSpPr>
            <a:spLocks noGrp="1"/>
          </p:cNvSpPr>
          <p:nvPr>
            <p:ph type="ftr" sz="quarter" idx="11"/>
          </p:nvPr>
        </p:nvSpPr>
        <p:spPr/>
        <p:txBody>
          <a:bodyPr/>
          <a:lstStyle/>
          <a:p>
            <a:r>
              <a:rPr lang="de-DE" smtClean="0"/>
              <a:t>Martin Jäger</a:t>
            </a:r>
            <a:endParaRPr lang="de-DE" dirty="0"/>
          </a:p>
        </p:txBody>
      </p:sp>
      <p:sp>
        <p:nvSpPr>
          <p:cNvPr id="9" name="Titel 1"/>
          <p:cNvSpPr>
            <a:spLocks noGrp="1"/>
          </p:cNvSpPr>
          <p:nvPr>
            <p:ph type="title"/>
          </p:nvPr>
        </p:nvSpPr>
        <p:spPr/>
        <p:txBody>
          <a:bodyPr/>
          <a:lstStyle/>
          <a:p>
            <a:r>
              <a:rPr lang="de-DE" sz="1800" dirty="0" smtClean="0">
                <a:latin typeface="+mj-lt"/>
              </a:rPr>
              <a:t>CEIReg – Pre-LEI application in Bundesanzeiger Publishing House</a:t>
            </a:r>
            <a:endParaRPr lang="de-DE" sz="1800" dirty="0">
              <a:latin typeface="+mj-lt"/>
            </a:endParaRPr>
          </a:p>
        </p:txBody>
      </p:sp>
    </p:spTree>
    <p:extLst>
      <p:ext uri="{BB962C8B-B14F-4D97-AF65-F5344CB8AC3E}">
        <p14:creationId xmlns:p14="http://schemas.microsoft.com/office/powerpoint/2010/main" val="14065841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hteck 12"/>
          <p:cNvSpPr/>
          <p:nvPr/>
        </p:nvSpPr>
        <p:spPr>
          <a:xfrm>
            <a:off x="683568" y="1988840"/>
            <a:ext cx="7848872" cy="3170099"/>
          </a:xfrm>
          <a:prstGeom prst="rect">
            <a:avLst/>
          </a:prstGeom>
        </p:spPr>
        <p:txBody>
          <a:bodyPr wrap="square">
            <a:spAutoFit/>
          </a:bodyPr>
          <a:lstStyle/>
          <a:p>
            <a:r>
              <a:rPr lang="de-DE" sz="2000" dirty="0" smtClean="0"/>
              <a:t>First addressees are financials counterparties:</a:t>
            </a:r>
            <a:br>
              <a:rPr lang="de-DE" sz="2000" dirty="0" smtClean="0"/>
            </a:br>
            <a:endParaRPr lang="de-DE" sz="2000" dirty="0" smtClean="0"/>
          </a:p>
          <a:p>
            <a:pPr marL="342900" indent="-342900">
              <a:buFont typeface="Arial" panose="020B0604020202020204" pitchFamily="34" charset="0"/>
              <a:buChar char="•"/>
            </a:pPr>
            <a:r>
              <a:rPr lang="de-DE" sz="2000" dirty="0" smtClean="0"/>
              <a:t>Banks / credit institutions</a:t>
            </a:r>
            <a:endParaRPr lang="de-DE" sz="2000" dirty="0"/>
          </a:p>
          <a:p>
            <a:pPr marL="342900" indent="-342900">
              <a:buFont typeface="Arial" panose="020B0604020202020204" pitchFamily="34" charset="0"/>
              <a:buChar char="•"/>
            </a:pPr>
            <a:r>
              <a:rPr lang="de-DE" sz="2000" dirty="0" smtClean="0"/>
              <a:t>Insurance companies</a:t>
            </a:r>
            <a:endParaRPr lang="de-DE" sz="2000" dirty="0"/>
          </a:p>
          <a:p>
            <a:pPr marL="342900" indent="-342900">
              <a:buFont typeface="Arial" panose="020B0604020202020204" pitchFamily="34" charset="0"/>
              <a:buChar char="•"/>
            </a:pPr>
            <a:r>
              <a:rPr lang="de-DE" sz="2000" dirty="0"/>
              <a:t>securities-related services </a:t>
            </a:r>
            <a:r>
              <a:rPr lang="de-DE" sz="2000" dirty="0" smtClean="0"/>
              <a:t>enterprises</a:t>
            </a:r>
          </a:p>
          <a:p>
            <a:pPr marL="342900" indent="-342900">
              <a:buFont typeface="Arial" panose="020B0604020202020204" pitchFamily="34" charset="0"/>
              <a:buChar char="•"/>
            </a:pPr>
            <a:r>
              <a:rPr lang="de-DE" sz="2000" dirty="0" smtClean="0"/>
              <a:t>Investment funds</a:t>
            </a:r>
            <a:r>
              <a:rPr lang="de-DE" sz="2000" dirty="0"/>
              <a:t/>
            </a:r>
            <a:br>
              <a:rPr lang="de-DE" sz="2000" dirty="0"/>
            </a:br>
            <a:endParaRPr lang="de-DE" sz="2000" dirty="0"/>
          </a:p>
          <a:p>
            <a:r>
              <a:rPr lang="de-DE" sz="2000" dirty="0" smtClean="0"/>
              <a:t>In the future, the nonfinancial counterparties (= all the other entities of the real economy) will be addressees.</a:t>
            </a:r>
          </a:p>
          <a:p>
            <a:endParaRPr lang="de-DE" sz="2000" dirty="0"/>
          </a:p>
        </p:txBody>
      </p:sp>
      <p:sp>
        <p:nvSpPr>
          <p:cNvPr id="14" name="Rechteck 13"/>
          <p:cNvSpPr/>
          <p:nvPr/>
        </p:nvSpPr>
        <p:spPr>
          <a:xfrm>
            <a:off x="467544" y="1372706"/>
            <a:ext cx="8136904" cy="461665"/>
          </a:xfrm>
          <a:prstGeom prst="rect">
            <a:avLst/>
          </a:prstGeom>
        </p:spPr>
        <p:txBody>
          <a:bodyPr wrap="square">
            <a:spAutoFit/>
          </a:bodyPr>
          <a:lstStyle/>
          <a:p>
            <a:pPr marL="179387" lvl="1" defTabSz="444500" eaLnBrk="0" fontAlgn="base" hangingPunct="0">
              <a:spcBef>
                <a:spcPct val="0"/>
              </a:spcBef>
              <a:spcAft>
                <a:spcPts val="600"/>
              </a:spcAft>
              <a:buSzPct val="100000"/>
              <a:tabLst>
                <a:tab pos="179388" algn="l"/>
              </a:tabLst>
              <a:defRPr/>
            </a:pPr>
            <a:r>
              <a:rPr lang="de-DE" sz="2400" b="1" dirty="0" smtClean="0"/>
              <a:t>Who needs a LEI?</a:t>
            </a:r>
            <a:endParaRPr lang="de-DE" sz="2400" b="1" dirty="0"/>
          </a:p>
        </p:txBody>
      </p:sp>
      <p:sp>
        <p:nvSpPr>
          <p:cNvPr id="5" name="Datumsplatzhalter 4"/>
          <p:cNvSpPr>
            <a:spLocks noGrp="1"/>
          </p:cNvSpPr>
          <p:nvPr>
            <p:ph type="dt" sz="half" idx="10"/>
          </p:nvPr>
        </p:nvSpPr>
        <p:spPr/>
        <p:txBody>
          <a:bodyPr/>
          <a:lstStyle/>
          <a:p>
            <a:r>
              <a:rPr lang="de-DE" smtClean="0"/>
              <a:t>6. 5. 2014</a:t>
            </a:r>
            <a:endParaRPr lang="de-DE" dirty="0"/>
          </a:p>
        </p:txBody>
      </p:sp>
      <p:sp>
        <p:nvSpPr>
          <p:cNvPr id="6" name="Foliennummernplatzhalter 5"/>
          <p:cNvSpPr>
            <a:spLocks noGrp="1"/>
          </p:cNvSpPr>
          <p:nvPr>
            <p:ph type="sldNum" sz="quarter" idx="12"/>
          </p:nvPr>
        </p:nvSpPr>
        <p:spPr/>
        <p:txBody>
          <a:bodyPr/>
          <a:lstStyle/>
          <a:p>
            <a:fld id="{13020681-C581-4C70-9347-DC611F810CF1}" type="slidenum">
              <a:rPr lang="de-DE" smtClean="0"/>
              <a:pPr/>
              <a:t>5</a:t>
            </a:fld>
            <a:endParaRPr lang="de-DE" dirty="0"/>
          </a:p>
        </p:txBody>
      </p:sp>
      <p:sp>
        <p:nvSpPr>
          <p:cNvPr id="3" name="Fußzeilenplatzhalter 2"/>
          <p:cNvSpPr>
            <a:spLocks noGrp="1"/>
          </p:cNvSpPr>
          <p:nvPr>
            <p:ph type="ftr" sz="quarter" idx="11"/>
          </p:nvPr>
        </p:nvSpPr>
        <p:spPr/>
        <p:txBody>
          <a:bodyPr/>
          <a:lstStyle/>
          <a:p>
            <a:r>
              <a:rPr lang="de-DE" dirty="0" smtClean="0"/>
              <a:t>Martin Jäger</a:t>
            </a:r>
            <a:endParaRPr lang="de-DE" dirty="0"/>
          </a:p>
        </p:txBody>
      </p:sp>
      <p:sp>
        <p:nvSpPr>
          <p:cNvPr id="9" name="Titel 1"/>
          <p:cNvSpPr>
            <a:spLocks noGrp="1"/>
          </p:cNvSpPr>
          <p:nvPr>
            <p:ph type="title"/>
          </p:nvPr>
        </p:nvSpPr>
        <p:spPr/>
        <p:txBody>
          <a:bodyPr/>
          <a:lstStyle/>
          <a:p>
            <a:r>
              <a:rPr lang="de-DE" sz="1800" dirty="0" smtClean="0">
                <a:latin typeface="+mj-lt"/>
              </a:rPr>
              <a:t>CEIReg – Pre-LEI application in Bundesanzeiger Publishing House</a:t>
            </a:r>
            <a:endParaRPr lang="de-DE" sz="1800" dirty="0">
              <a:latin typeface="+mj-lt"/>
            </a:endParaRPr>
          </a:p>
        </p:txBody>
      </p:sp>
    </p:spTree>
    <p:extLst>
      <p:ext uri="{BB962C8B-B14F-4D97-AF65-F5344CB8AC3E}">
        <p14:creationId xmlns:p14="http://schemas.microsoft.com/office/powerpoint/2010/main" val="10626623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hteck 12"/>
          <p:cNvSpPr/>
          <p:nvPr/>
        </p:nvSpPr>
        <p:spPr>
          <a:xfrm>
            <a:off x="683568" y="1247269"/>
            <a:ext cx="8064896" cy="461665"/>
          </a:xfrm>
          <a:prstGeom prst="rect">
            <a:avLst/>
          </a:prstGeom>
        </p:spPr>
        <p:txBody>
          <a:bodyPr wrap="square">
            <a:spAutoFit/>
          </a:bodyPr>
          <a:lstStyle/>
          <a:p>
            <a:r>
              <a:rPr lang="en-US" sz="2400" b="1" dirty="0" smtClean="0"/>
              <a:t>The </a:t>
            </a:r>
            <a:r>
              <a:rPr lang="en-US" sz="2400" b="1" dirty="0"/>
              <a:t>FSB recommends a three-tier </a:t>
            </a:r>
            <a:r>
              <a:rPr lang="en-US" sz="2400" b="1" dirty="0" smtClean="0"/>
              <a:t>structure for the </a:t>
            </a:r>
            <a:r>
              <a:rPr lang="de-DE" sz="2400" b="1" dirty="0" smtClean="0"/>
              <a:t>GLEIS</a:t>
            </a:r>
            <a:endParaRPr lang="de-DE" sz="2400" b="1" dirty="0"/>
          </a:p>
        </p:txBody>
      </p:sp>
      <p:sp>
        <p:nvSpPr>
          <p:cNvPr id="5" name="Datumsplatzhalter 4"/>
          <p:cNvSpPr>
            <a:spLocks noGrp="1"/>
          </p:cNvSpPr>
          <p:nvPr>
            <p:ph type="dt" sz="half" idx="10"/>
          </p:nvPr>
        </p:nvSpPr>
        <p:spPr/>
        <p:txBody>
          <a:bodyPr/>
          <a:lstStyle/>
          <a:p>
            <a:r>
              <a:rPr lang="de-DE" smtClean="0"/>
              <a:t>6. 5. 2014</a:t>
            </a:r>
            <a:endParaRPr lang="de-DE" dirty="0"/>
          </a:p>
        </p:txBody>
      </p:sp>
      <p:sp>
        <p:nvSpPr>
          <p:cNvPr id="6" name="Foliennummernplatzhalter 5"/>
          <p:cNvSpPr>
            <a:spLocks noGrp="1"/>
          </p:cNvSpPr>
          <p:nvPr>
            <p:ph type="sldNum" sz="quarter" idx="12"/>
          </p:nvPr>
        </p:nvSpPr>
        <p:spPr/>
        <p:txBody>
          <a:bodyPr/>
          <a:lstStyle/>
          <a:p>
            <a:fld id="{13020681-C581-4C70-9347-DC611F810CF1}" type="slidenum">
              <a:rPr lang="de-DE" smtClean="0"/>
              <a:pPr/>
              <a:t>6</a:t>
            </a:fld>
            <a:endParaRPr lang="de-DE" dirty="0"/>
          </a:p>
        </p:txBody>
      </p:sp>
      <p:sp>
        <p:nvSpPr>
          <p:cNvPr id="3" name="Fußzeilenplatzhalter 2"/>
          <p:cNvSpPr>
            <a:spLocks noGrp="1"/>
          </p:cNvSpPr>
          <p:nvPr>
            <p:ph type="ftr" sz="quarter" idx="11"/>
          </p:nvPr>
        </p:nvSpPr>
        <p:spPr/>
        <p:txBody>
          <a:bodyPr/>
          <a:lstStyle/>
          <a:p>
            <a:r>
              <a:rPr lang="de-DE" dirty="0" smtClean="0"/>
              <a:t>Martin Jäger</a:t>
            </a:r>
            <a:endParaRPr lang="de-DE" dirty="0"/>
          </a:p>
        </p:txBody>
      </p:sp>
      <p:grpSp>
        <p:nvGrpSpPr>
          <p:cNvPr id="8" name="Gruppieren 7"/>
          <p:cNvGrpSpPr/>
          <p:nvPr/>
        </p:nvGrpSpPr>
        <p:grpSpPr>
          <a:xfrm>
            <a:off x="827584" y="1988840"/>
            <a:ext cx="4752528" cy="3588206"/>
            <a:chOff x="1979712" y="1988840"/>
            <a:chExt cx="4752528" cy="3588206"/>
          </a:xfrm>
        </p:grpSpPr>
        <p:graphicFrame>
          <p:nvGraphicFramePr>
            <p:cNvPr id="7" name="Diagramm 6"/>
            <p:cNvGraphicFramePr/>
            <p:nvPr>
              <p:extLst>
                <p:ext uri="{D42A27DB-BD31-4B8C-83A1-F6EECF244321}">
                  <p14:modId xmlns:p14="http://schemas.microsoft.com/office/powerpoint/2010/main" val="3840051086"/>
                </p:ext>
              </p:extLst>
            </p:nvPr>
          </p:nvGraphicFramePr>
          <p:xfrm>
            <a:off x="1979712" y="1988840"/>
            <a:ext cx="4536504" cy="30243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2" name="Gruppieren 1"/>
            <p:cNvGrpSpPr/>
            <p:nvPr/>
          </p:nvGrpSpPr>
          <p:grpSpPr>
            <a:xfrm>
              <a:off x="2051720" y="4869160"/>
              <a:ext cx="4680520" cy="707886"/>
              <a:chOff x="2051720" y="4869160"/>
              <a:chExt cx="4680520" cy="707886"/>
            </a:xfrm>
          </p:grpSpPr>
          <p:sp>
            <p:nvSpPr>
              <p:cNvPr id="10" name="Textfeld 9"/>
              <p:cNvSpPr txBox="1"/>
              <p:nvPr/>
            </p:nvSpPr>
            <p:spPr>
              <a:xfrm>
                <a:off x="2051720" y="4869160"/>
                <a:ext cx="1368152" cy="461665"/>
              </a:xfrm>
              <a:prstGeom prst="rect">
                <a:avLst/>
              </a:prstGeom>
              <a:noFill/>
            </p:spPr>
            <p:txBody>
              <a:bodyPr wrap="square" rtlCol="0">
                <a:spAutoFit/>
              </a:bodyPr>
              <a:lstStyle/>
              <a:p>
                <a:r>
                  <a:rPr lang="de-DE" sz="1200" dirty="0" smtClean="0"/>
                  <a:t>Bundesanzeiger Verlag</a:t>
                </a:r>
              </a:p>
            </p:txBody>
          </p:sp>
          <p:sp>
            <p:nvSpPr>
              <p:cNvPr id="11" name="Textfeld 10"/>
              <p:cNvSpPr txBox="1"/>
              <p:nvPr/>
            </p:nvSpPr>
            <p:spPr>
              <a:xfrm>
                <a:off x="3630604" y="4869160"/>
                <a:ext cx="1373444" cy="707886"/>
              </a:xfrm>
              <a:prstGeom prst="rect">
                <a:avLst/>
              </a:prstGeom>
              <a:noFill/>
            </p:spPr>
            <p:txBody>
              <a:bodyPr wrap="square" rtlCol="0">
                <a:spAutoFit/>
              </a:bodyPr>
              <a:lstStyle/>
              <a:p>
                <a:r>
                  <a:rPr lang="de-DE" sz="1200" dirty="0" err="1" smtClean="0"/>
                  <a:t>Irish</a:t>
                </a:r>
                <a:r>
                  <a:rPr lang="de-DE" sz="1200" dirty="0" smtClean="0"/>
                  <a:t> Stock Exchange</a:t>
                </a:r>
              </a:p>
              <a:p>
                <a:endParaRPr lang="de-DE" sz="1600" dirty="0"/>
              </a:p>
            </p:txBody>
          </p:sp>
          <p:sp>
            <p:nvSpPr>
              <p:cNvPr id="12" name="Textfeld 11"/>
              <p:cNvSpPr txBox="1"/>
              <p:nvPr/>
            </p:nvSpPr>
            <p:spPr>
              <a:xfrm>
                <a:off x="5076056" y="4869160"/>
                <a:ext cx="1656184" cy="523220"/>
              </a:xfrm>
              <a:prstGeom prst="rect">
                <a:avLst/>
              </a:prstGeom>
              <a:noFill/>
            </p:spPr>
            <p:txBody>
              <a:bodyPr wrap="square" rtlCol="0">
                <a:spAutoFit/>
              </a:bodyPr>
              <a:lstStyle/>
              <a:p>
                <a:r>
                  <a:rPr lang="de-DE" sz="1200" dirty="0" smtClean="0"/>
                  <a:t>London Stock Exchange</a:t>
                </a:r>
                <a:br>
                  <a:rPr lang="de-DE" sz="1200" dirty="0" smtClean="0"/>
                </a:br>
                <a:r>
                  <a:rPr lang="de-DE" sz="1600" dirty="0" smtClean="0"/>
                  <a:t>…</a:t>
                </a:r>
              </a:p>
            </p:txBody>
          </p:sp>
        </p:grpSp>
      </p:grpSp>
      <p:sp>
        <p:nvSpPr>
          <p:cNvPr id="15" name="Titel 1"/>
          <p:cNvSpPr>
            <a:spLocks noGrp="1"/>
          </p:cNvSpPr>
          <p:nvPr>
            <p:ph type="title"/>
          </p:nvPr>
        </p:nvSpPr>
        <p:spPr/>
        <p:txBody>
          <a:bodyPr/>
          <a:lstStyle/>
          <a:p>
            <a:r>
              <a:rPr lang="de-DE" sz="1800" dirty="0" smtClean="0">
                <a:latin typeface="+mj-lt"/>
              </a:rPr>
              <a:t>CEIReg – Pre-LEI application in Bundesanzeiger Publishing House</a:t>
            </a:r>
            <a:endParaRPr lang="de-DE" sz="1800" dirty="0">
              <a:latin typeface="+mj-lt"/>
            </a:endParaRPr>
          </a:p>
        </p:txBody>
      </p:sp>
      <p:sp>
        <p:nvSpPr>
          <p:cNvPr id="16" name="Rechteck 15"/>
          <p:cNvSpPr/>
          <p:nvPr/>
        </p:nvSpPr>
        <p:spPr>
          <a:xfrm>
            <a:off x="5580112" y="1740878"/>
            <a:ext cx="3096344" cy="4093428"/>
          </a:xfrm>
          <a:prstGeom prst="rect">
            <a:avLst/>
          </a:prstGeom>
        </p:spPr>
        <p:txBody>
          <a:bodyPr wrap="square">
            <a:spAutoFit/>
          </a:bodyPr>
          <a:lstStyle/>
          <a:p>
            <a:r>
              <a:rPr lang="de-DE" sz="2000" dirty="0" smtClean="0"/>
              <a:t>Status: Developing stage</a:t>
            </a:r>
          </a:p>
          <a:p>
            <a:r>
              <a:rPr lang="de-DE" sz="2000" dirty="0" smtClean="0"/>
              <a:t>Complete roll-out engrosses month</a:t>
            </a:r>
            <a:r>
              <a:rPr lang="de-DE" sz="2000" dirty="0"/>
              <a:t/>
            </a:r>
            <a:br>
              <a:rPr lang="de-DE" sz="2000" dirty="0"/>
            </a:br>
            <a:endParaRPr lang="de-DE" sz="2000" dirty="0" smtClean="0"/>
          </a:p>
          <a:p>
            <a:pPr marL="342900" indent="-342900">
              <a:buFont typeface="Arial" panose="020B0604020202020204" pitchFamily="34" charset="0"/>
              <a:buChar char="•"/>
            </a:pPr>
            <a:r>
              <a:rPr lang="de-DE" sz="2000" dirty="0" smtClean="0"/>
              <a:t>Board of GLEI-Foundation is named</a:t>
            </a:r>
          </a:p>
          <a:p>
            <a:pPr marL="342900" indent="-342900">
              <a:buFont typeface="Arial" panose="020B0604020202020204" pitchFamily="34" charset="0"/>
              <a:buChar char="•"/>
            </a:pPr>
            <a:r>
              <a:rPr lang="de-DE" sz="2000" dirty="0" smtClean="0"/>
              <a:t>Foundation will be established in 2014</a:t>
            </a:r>
          </a:p>
          <a:p>
            <a:pPr marL="342900" indent="-342900">
              <a:buFont typeface="Arial" panose="020B0604020202020204" pitchFamily="34" charset="0"/>
              <a:buChar char="•"/>
            </a:pPr>
            <a:r>
              <a:rPr lang="de-DE" sz="2000" dirty="0" smtClean="0"/>
              <a:t>ROC is established</a:t>
            </a:r>
          </a:p>
          <a:p>
            <a:pPr marL="342900" indent="-342900">
              <a:buFont typeface="Arial" panose="020B0604020202020204" pitchFamily="34" charset="0"/>
              <a:buChar char="•"/>
            </a:pPr>
            <a:r>
              <a:rPr lang="de-DE" sz="2000" dirty="0" smtClean="0"/>
              <a:t>COU operative within 2014/2015?</a:t>
            </a:r>
          </a:p>
          <a:p>
            <a:endParaRPr lang="de-DE" sz="2000" dirty="0"/>
          </a:p>
          <a:p>
            <a:endParaRPr lang="en-US" sz="2000" dirty="0" smtClean="0"/>
          </a:p>
        </p:txBody>
      </p:sp>
    </p:spTree>
    <p:extLst>
      <p:ext uri="{BB962C8B-B14F-4D97-AF65-F5344CB8AC3E}">
        <p14:creationId xmlns:p14="http://schemas.microsoft.com/office/powerpoint/2010/main" val="17308507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hteck 12"/>
          <p:cNvSpPr/>
          <p:nvPr/>
        </p:nvSpPr>
        <p:spPr>
          <a:xfrm>
            <a:off x="611560" y="1778621"/>
            <a:ext cx="8064896" cy="3785652"/>
          </a:xfrm>
          <a:prstGeom prst="rect">
            <a:avLst/>
          </a:prstGeom>
        </p:spPr>
        <p:txBody>
          <a:bodyPr wrap="square">
            <a:spAutoFit/>
          </a:bodyPr>
          <a:lstStyle/>
          <a:p>
            <a:pPr marL="342900" indent="-342900">
              <a:buFont typeface="Arial" panose="020B0604020202020204" pitchFamily="34" charset="0"/>
              <a:buChar char="•"/>
            </a:pPr>
            <a:r>
              <a:rPr lang="de-DE" sz="2000" dirty="0" smtClean="0"/>
              <a:t>Every entity worldwide can request a  Pre-LEI</a:t>
            </a:r>
            <a:r>
              <a:rPr lang="de-DE" sz="2000" dirty="0"/>
              <a:t/>
            </a:r>
            <a:br>
              <a:rPr lang="de-DE" sz="2000" dirty="0"/>
            </a:br>
            <a:endParaRPr lang="de-DE" sz="2000" dirty="0"/>
          </a:p>
          <a:p>
            <a:pPr marL="342900" indent="-342900">
              <a:buFont typeface="Arial" panose="020B0604020202020204" pitchFamily="34" charset="0"/>
              <a:buChar char="•"/>
            </a:pPr>
            <a:r>
              <a:rPr lang="de-DE" sz="2000" dirty="0" smtClean="0"/>
              <a:t>Self-registration by the entity</a:t>
            </a:r>
            <a:r>
              <a:rPr lang="de-DE" sz="2000" dirty="0"/>
              <a:t/>
            </a:r>
            <a:br>
              <a:rPr lang="de-DE" sz="2000" dirty="0"/>
            </a:br>
            <a:endParaRPr lang="de-DE" sz="2000" dirty="0"/>
          </a:p>
          <a:p>
            <a:pPr marL="342900" indent="-342900">
              <a:buFont typeface="Arial" panose="020B0604020202020204" pitchFamily="34" charset="0"/>
              <a:buChar char="•"/>
            </a:pPr>
            <a:r>
              <a:rPr lang="de-DE" sz="2000" dirty="0" smtClean="0"/>
              <a:t>Operation of the Pre-LOU on non-profit </a:t>
            </a:r>
            <a:r>
              <a:rPr lang="de-DE" sz="2000" dirty="0" err="1" smtClean="0"/>
              <a:t>costrecovery</a:t>
            </a:r>
            <a:r>
              <a:rPr lang="de-DE" sz="2000" dirty="0" smtClean="0"/>
              <a:t> basis</a:t>
            </a:r>
            <a:br>
              <a:rPr lang="de-DE" sz="2000" dirty="0" smtClean="0"/>
            </a:br>
            <a:endParaRPr lang="de-DE" sz="2000" dirty="0"/>
          </a:p>
          <a:p>
            <a:pPr marL="342900" indent="-342900">
              <a:buFont typeface="Arial" panose="020B0604020202020204" pitchFamily="34" charset="0"/>
              <a:buChar char="•"/>
            </a:pPr>
            <a:r>
              <a:rPr lang="de-DE" sz="2000" dirty="0" smtClean="0"/>
              <a:t>Portability</a:t>
            </a:r>
            <a:br>
              <a:rPr lang="de-DE" sz="2000" dirty="0" smtClean="0"/>
            </a:br>
            <a:endParaRPr lang="de-DE" sz="2000" dirty="0"/>
          </a:p>
          <a:p>
            <a:pPr marL="342900" indent="-342900">
              <a:buFont typeface="Arial" panose="020B0604020202020204" pitchFamily="34" charset="0"/>
              <a:buChar char="•"/>
            </a:pPr>
            <a:r>
              <a:rPr lang="de-DE" sz="2000" dirty="0"/>
              <a:t>Uniqueness and </a:t>
            </a:r>
            <a:r>
              <a:rPr lang="de-DE" sz="2000" dirty="0" smtClean="0"/>
              <a:t>Exclusivity.</a:t>
            </a:r>
            <a:br>
              <a:rPr lang="de-DE" sz="2000" dirty="0" smtClean="0"/>
            </a:br>
            <a:endParaRPr lang="de-DE" sz="2000" dirty="0" smtClean="0"/>
          </a:p>
          <a:p>
            <a:pPr marL="342900" indent="-342900">
              <a:buFont typeface="Arial" panose="020B0604020202020204" pitchFamily="34" charset="0"/>
              <a:buChar char="•"/>
            </a:pPr>
            <a:r>
              <a:rPr lang="en-US" sz="2000" dirty="0"/>
              <a:t>Open Access to Intellectual Property (IP)</a:t>
            </a:r>
            <a:endParaRPr lang="de-DE" sz="2000" dirty="0"/>
          </a:p>
          <a:p>
            <a:endParaRPr lang="de-DE" sz="2000" dirty="0"/>
          </a:p>
        </p:txBody>
      </p:sp>
      <p:sp>
        <p:nvSpPr>
          <p:cNvPr id="5" name="Datumsplatzhalter 4"/>
          <p:cNvSpPr>
            <a:spLocks noGrp="1"/>
          </p:cNvSpPr>
          <p:nvPr>
            <p:ph type="dt" sz="half" idx="10"/>
          </p:nvPr>
        </p:nvSpPr>
        <p:spPr/>
        <p:txBody>
          <a:bodyPr/>
          <a:lstStyle/>
          <a:p>
            <a:r>
              <a:rPr lang="de-DE" dirty="0" smtClean="0"/>
              <a:t>6. 5. 2014</a:t>
            </a:r>
            <a:endParaRPr lang="de-DE" dirty="0"/>
          </a:p>
        </p:txBody>
      </p:sp>
      <p:sp>
        <p:nvSpPr>
          <p:cNvPr id="6" name="Foliennummernplatzhalter 5"/>
          <p:cNvSpPr>
            <a:spLocks noGrp="1"/>
          </p:cNvSpPr>
          <p:nvPr>
            <p:ph type="sldNum" sz="quarter" idx="12"/>
          </p:nvPr>
        </p:nvSpPr>
        <p:spPr/>
        <p:txBody>
          <a:bodyPr/>
          <a:lstStyle/>
          <a:p>
            <a:fld id="{13020681-C581-4C70-9347-DC611F810CF1}" type="slidenum">
              <a:rPr lang="de-DE" smtClean="0"/>
              <a:pPr/>
              <a:t>7</a:t>
            </a:fld>
            <a:endParaRPr lang="de-DE" dirty="0"/>
          </a:p>
        </p:txBody>
      </p:sp>
      <p:sp>
        <p:nvSpPr>
          <p:cNvPr id="3" name="Fußzeilenplatzhalter 2"/>
          <p:cNvSpPr>
            <a:spLocks noGrp="1"/>
          </p:cNvSpPr>
          <p:nvPr>
            <p:ph type="ftr" sz="quarter" idx="11"/>
          </p:nvPr>
        </p:nvSpPr>
        <p:spPr/>
        <p:txBody>
          <a:bodyPr/>
          <a:lstStyle/>
          <a:p>
            <a:r>
              <a:rPr lang="de-DE" dirty="0" smtClean="0"/>
              <a:t>Martin Jäger</a:t>
            </a:r>
            <a:endParaRPr lang="de-DE" dirty="0"/>
          </a:p>
        </p:txBody>
      </p:sp>
      <p:sp>
        <p:nvSpPr>
          <p:cNvPr id="7" name="Rechteck 6"/>
          <p:cNvSpPr/>
          <p:nvPr/>
        </p:nvSpPr>
        <p:spPr>
          <a:xfrm>
            <a:off x="467544" y="1268760"/>
            <a:ext cx="8136904" cy="461665"/>
          </a:xfrm>
          <a:prstGeom prst="rect">
            <a:avLst/>
          </a:prstGeom>
        </p:spPr>
        <p:txBody>
          <a:bodyPr wrap="square">
            <a:spAutoFit/>
          </a:bodyPr>
          <a:lstStyle/>
          <a:p>
            <a:pPr marL="179387" lvl="1" defTabSz="444500" eaLnBrk="0" fontAlgn="base" hangingPunct="0">
              <a:spcBef>
                <a:spcPct val="0"/>
              </a:spcBef>
              <a:spcAft>
                <a:spcPts val="600"/>
              </a:spcAft>
              <a:buSzPct val="100000"/>
              <a:tabLst>
                <a:tab pos="179388" algn="l"/>
              </a:tabLst>
              <a:defRPr/>
            </a:pPr>
            <a:r>
              <a:rPr lang="en-US" sz="2400" b="1" dirty="0" smtClean="0"/>
              <a:t>What are the Underlying principles?</a:t>
            </a:r>
            <a:endParaRPr lang="en-US" sz="2400" b="1" dirty="0"/>
          </a:p>
        </p:txBody>
      </p:sp>
      <p:sp>
        <p:nvSpPr>
          <p:cNvPr id="9" name="Titel 1"/>
          <p:cNvSpPr>
            <a:spLocks noGrp="1"/>
          </p:cNvSpPr>
          <p:nvPr>
            <p:ph type="title"/>
          </p:nvPr>
        </p:nvSpPr>
        <p:spPr/>
        <p:txBody>
          <a:bodyPr/>
          <a:lstStyle/>
          <a:p>
            <a:r>
              <a:rPr lang="de-DE" sz="1800" dirty="0" smtClean="0">
                <a:latin typeface="+mj-lt"/>
              </a:rPr>
              <a:t>CEIReg – Pre-LEI application in Bundesanzeiger Publishing House</a:t>
            </a:r>
            <a:endParaRPr lang="de-DE" sz="1800" dirty="0">
              <a:latin typeface="+mj-lt"/>
            </a:endParaRPr>
          </a:p>
        </p:txBody>
      </p:sp>
    </p:spTree>
    <p:extLst>
      <p:ext uri="{BB962C8B-B14F-4D97-AF65-F5344CB8AC3E}">
        <p14:creationId xmlns:p14="http://schemas.microsoft.com/office/powerpoint/2010/main" val="28006474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hteck 12"/>
          <p:cNvSpPr/>
          <p:nvPr/>
        </p:nvSpPr>
        <p:spPr>
          <a:xfrm>
            <a:off x="611560" y="1791395"/>
            <a:ext cx="8064896" cy="3477875"/>
          </a:xfrm>
          <a:prstGeom prst="rect">
            <a:avLst/>
          </a:prstGeom>
        </p:spPr>
        <p:txBody>
          <a:bodyPr wrap="square">
            <a:spAutoFit/>
          </a:bodyPr>
          <a:lstStyle/>
          <a:p>
            <a:r>
              <a:rPr lang="de-DE" sz="2000" dirty="0" smtClean="0"/>
              <a:t>20 character alphanumeric code </a:t>
            </a:r>
            <a:r>
              <a:rPr lang="en-US" sz="2000" dirty="0"/>
              <a:t>as per ISO standard 17442</a:t>
            </a:r>
            <a:r>
              <a:rPr lang="en-US" sz="2000" dirty="0" smtClean="0"/>
              <a:t>.</a:t>
            </a:r>
          </a:p>
          <a:p>
            <a:r>
              <a:rPr lang="de-DE" sz="2000" dirty="0"/>
              <a:t/>
            </a:r>
            <a:br>
              <a:rPr lang="de-DE" sz="2000" dirty="0"/>
            </a:br>
            <a:r>
              <a:rPr lang="de-DE" sz="2000" dirty="0"/>
              <a:t>Code: </a:t>
            </a:r>
            <a:r>
              <a:rPr lang="de-DE" sz="2000" b="1" dirty="0">
                <a:solidFill>
                  <a:srgbClr val="FF0000"/>
                </a:solidFill>
              </a:rPr>
              <a:t>XXXX</a:t>
            </a:r>
            <a:r>
              <a:rPr lang="de-DE" sz="2000" b="1" dirty="0"/>
              <a:t>  XX  </a:t>
            </a:r>
            <a:r>
              <a:rPr lang="de-DE" sz="2000" b="1" dirty="0">
                <a:solidFill>
                  <a:srgbClr val="0070C0"/>
                </a:solidFill>
              </a:rPr>
              <a:t>XXXXXXXXXXXX</a:t>
            </a:r>
            <a:r>
              <a:rPr lang="de-DE" sz="2000" b="1" dirty="0"/>
              <a:t>  </a:t>
            </a:r>
            <a:r>
              <a:rPr lang="de-DE" sz="2000" b="1" dirty="0">
                <a:solidFill>
                  <a:srgbClr val="00B050"/>
                </a:solidFill>
              </a:rPr>
              <a:t>XX</a:t>
            </a:r>
            <a:r>
              <a:rPr lang="de-DE" sz="2000" b="1" dirty="0"/>
              <a:t/>
            </a:r>
            <a:br>
              <a:rPr lang="de-DE" sz="2000" b="1" dirty="0"/>
            </a:br>
            <a:r>
              <a:rPr lang="de-DE" sz="2000" dirty="0"/>
              <a:t/>
            </a:r>
            <a:br>
              <a:rPr lang="de-DE" sz="2000" dirty="0"/>
            </a:br>
            <a:r>
              <a:rPr lang="de-DE" sz="2000" b="1" dirty="0">
                <a:solidFill>
                  <a:srgbClr val="FF0000"/>
                </a:solidFill>
              </a:rPr>
              <a:t>XXXX</a:t>
            </a:r>
            <a:r>
              <a:rPr lang="de-DE" sz="2000" dirty="0"/>
              <a:t>: </a:t>
            </a:r>
            <a:r>
              <a:rPr lang="de-DE" sz="2000" dirty="0" smtClean="0"/>
              <a:t>		4-digit Prefix</a:t>
            </a:r>
            <a:r>
              <a:rPr lang="de-DE" sz="2000" dirty="0"/>
              <a:t>, </a:t>
            </a:r>
            <a:r>
              <a:rPr lang="de-DE" sz="2000" dirty="0" smtClean="0"/>
              <a:t>idents the Pre-LOU, </a:t>
            </a:r>
            <a:br>
              <a:rPr lang="de-DE" sz="2000" dirty="0" smtClean="0"/>
            </a:br>
            <a:r>
              <a:rPr lang="de-DE" sz="2000" dirty="0" smtClean="0"/>
              <a:t>		</a:t>
            </a:r>
            <a:r>
              <a:rPr lang="de-DE" sz="2000" b="1" dirty="0" smtClean="0"/>
              <a:t>3912 </a:t>
            </a:r>
            <a:r>
              <a:rPr lang="de-DE" sz="2000" dirty="0" smtClean="0"/>
              <a:t>for Bundesanzeiger Publishing House</a:t>
            </a:r>
            <a:r>
              <a:rPr lang="de-DE" sz="2000" b="1" dirty="0"/>
              <a:t/>
            </a:r>
            <a:br>
              <a:rPr lang="de-DE" sz="2000" b="1" dirty="0"/>
            </a:br>
            <a:r>
              <a:rPr lang="de-DE" sz="2000" b="1" dirty="0"/>
              <a:t>XX</a:t>
            </a:r>
            <a:r>
              <a:rPr lang="de-DE" sz="2000" dirty="0"/>
              <a:t>: </a:t>
            </a:r>
            <a:r>
              <a:rPr lang="de-DE" sz="2000" dirty="0" smtClean="0"/>
              <a:t>		2 reserved digits</a:t>
            </a:r>
            <a:r>
              <a:rPr lang="de-DE" sz="2000" b="1" dirty="0"/>
              <a:t/>
            </a:r>
            <a:br>
              <a:rPr lang="de-DE" sz="2000" b="1" dirty="0"/>
            </a:br>
            <a:r>
              <a:rPr lang="de-DE" sz="2000" b="1" dirty="0" smtClean="0">
                <a:solidFill>
                  <a:srgbClr val="0070C0"/>
                </a:solidFill>
              </a:rPr>
              <a:t>XXXXXXXXXXXX</a:t>
            </a:r>
            <a:r>
              <a:rPr lang="de-DE" sz="2000" dirty="0" smtClean="0"/>
              <a:t>:	12-digit </a:t>
            </a:r>
            <a:r>
              <a:rPr lang="de-DE" sz="2000" dirty="0" err="1" smtClean="0"/>
              <a:t>Entity-Identification</a:t>
            </a:r>
            <a:r>
              <a:rPr lang="de-DE" sz="2000" dirty="0" smtClean="0"/>
              <a:t> (random)</a:t>
            </a:r>
            <a:r>
              <a:rPr lang="de-DE" sz="2000" dirty="0"/>
              <a:t/>
            </a:r>
            <a:br>
              <a:rPr lang="de-DE" sz="2000" dirty="0"/>
            </a:br>
            <a:r>
              <a:rPr lang="de-DE" sz="2000" b="1" dirty="0">
                <a:solidFill>
                  <a:srgbClr val="00B050"/>
                </a:solidFill>
              </a:rPr>
              <a:t>XX</a:t>
            </a:r>
            <a:r>
              <a:rPr lang="de-DE" sz="2000" dirty="0"/>
              <a:t>: </a:t>
            </a:r>
            <a:r>
              <a:rPr lang="de-DE" sz="2000" dirty="0" smtClean="0"/>
              <a:t>		2 digits for </a:t>
            </a:r>
            <a:r>
              <a:rPr lang="de-DE" sz="2000" dirty="0" err="1" smtClean="0"/>
              <a:t>validation</a:t>
            </a:r>
            <a:endParaRPr lang="de-DE" sz="2000" dirty="0" smtClean="0"/>
          </a:p>
          <a:p>
            <a:endParaRPr lang="de-DE" sz="2000" dirty="0">
              <a:solidFill>
                <a:srgbClr val="00B050"/>
              </a:solidFill>
            </a:endParaRPr>
          </a:p>
          <a:p>
            <a:r>
              <a:rPr lang="de-DE" sz="2000" b="1" dirty="0" smtClean="0"/>
              <a:t>Unique and exclusive to each entity</a:t>
            </a:r>
            <a:endParaRPr lang="de-DE" sz="2000" b="1" dirty="0"/>
          </a:p>
        </p:txBody>
      </p:sp>
      <p:sp>
        <p:nvSpPr>
          <p:cNvPr id="5" name="Datumsplatzhalter 4"/>
          <p:cNvSpPr>
            <a:spLocks noGrp="1"/>
          </p:cNvSpPr>
          <p:nvPr>
            <p:ph type="dt" sz="half" idx="10"/>
          </p:nvPr>
        </p:nvSpPr>
        <p:spPr/>
        <p:txBody>
          <a:bodyPr/>
          <a:lstStyle/>
          <a:p>
            <a:r>
              <a:rPr lang="de-DE" smtClean="0"/>
              <a:t>6. 5. 2014</a:t>
            </a:r>
            <a:endParaRPr lang="de-DE" dirty="0"/>
          </a:p>
        </p:txBody>
      </p:sp>
      <p:sp>
        <p:nvSpPr>
          <p:cNvPr id="6" name="Foliennummernplatzhalter 5"/>
          <p:cNvSpPr>
            <a:spLocks noGrp="1"/>
          </p:cNvSpPr>
          <p:nvPr>
            <p:ph type="sldNum" sz="quarter" idx="12"/>
          </p:nvPr>
        </p:nvSpPr>
        <p:spPr/>
        <p:txBody>
          <a:bodyPr/>
          <a:lstStyle/>
          <a:p>
            <a:fld id="{13020681-C581-4C70-9347-DC611F810CF1}" type="slidenum">
              <a:rPr lang="de-DE" smtClean="0"/>
              <a:pPr/>
              <a:t>8</a:t>
            </a:fld>
            <a:endParaRPr lang="de-DE" dirty="0"/>
          </a:p>
        </p:txBody>
      </p:sp>
      <p:sp>
        <p:nvSpPr>
          <p:cNvPr id="3" name="Fußzeilenplatzhalter 2"/>
          <p:cNvSpPr>
            <a:spLocks noGrp="1"/>
          </p:cNvSpPr>
          <p:nvPr>
            <p:ph type="ftr" sz="quarter" idx="11"/>
          </p:nvPr>
        </p:nvSpPr>
        <p:spPr/>
        <p:txBody>
          <a:bodyPr/>
          <a:lstStyle/>
          <a:p>
            <a:r>
              <a:rPr lang="de-DE" smtClean="0"/>
              <a:t>Martin Jäger</a:t>
            </a:r>
            <a:endParaRPr lang="de-DE" dirty="0"/>
          </a:p>
        </p:txBody>
      </p:sp>
      <p:sp>
        <p:nvSpPr>
          <p:cNvPr id="7" name="Rechteck 6"/>
          <p:cNvSpPr/>
          <p:nvPr/>
        </p:nvSpPr>
        <p:spPr>
          <a:xfrm>
            <a:off x="467544" y="1268760"/>
            <a:ext cx="7397185" cy="461665"/>
          </a:xfrm>
          <a:prstGeom prst="rect">
            <a:avLst/>
          </a:prstGeom>
        </p:spPr>
        <p:txBody>
          <a:bodyPr wrap="square">
            <a:spAutoFit/>
          </a:bodyPr>
          <a:lstStyle/>
          <a:p>
            <a:pPr marL="179387" lvl="1" defTabSz="444500" eaLnBrk="0" fontAlgn="base" hangingPunct="0">
              <a:spcBef>
                <a:spcPct val="0"/>
              </a:spcBef>
              <a:spcAft>
                <a:spcPts val="600"/>
              </a:spcAft>
              <a:buSzPct val="100000"/>
              <a:tabLst>
                <a:tab pos="179388" algn="l"/>
              </a:tabLst>
              <a:defRPr/>
            </a:pPr>
            <a:r>
              <a:rPr lang="de-DE" sz="2400" b="1" dirty="0" smtClean="0"/>
              <a:t>Syntax of the LEI</a:t>
            </a:r>
            <a:endParaRPr lang="de-DE" sz="2400" b="1" dirty="0"/>
          </a:p>
        </p:txBody>
      </p:sp>
      <p:sp>
        <p:nvSpPr>
          <p:cNvPr id="9" name="Titel 1"/>
          <p:cNvSpPr>
            <a:spLocks noGrp="1"/>
          </p:cNvSpPr>
          <p:nvPr>
            <p:ph type="title"/>
          </p:nvPr>
        </p:nvSpPr>
        <p:spPr/>
        <p:txBody>
          <a:bodyPr/>
          <a:lstStyle/>
          <a:p>
            <a:r>
              <a:rPr lang="de-DE" sz="1800" dirty="0" smtClean="0">
                <a:latin typeface="+mj-lt"/>
              </a:rPr>
              <a:t>CEIReg – Pre-LEI application in Bundesanzeiger Publishing House</a:t>
            </a:r>
            <a:endParaRPr lang="de-DE" sz="1800" dirty="0">
              <a:latin typeface="+mj-lt"/>
            </a:endParaRPr>
          </a:p>
        </p:txBody>
      </p:sp>
    </p:spTree>
    <p:extLst>
      <p:ext uri="{BB962C8B-B14F-4D97-AF65-F5344CB8AC3E}">
        <p14:creationId xmlns:p14="http://schemas.microsoft.com/office/powerpoint/2010/main" val="13411096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hteck 12"/>
          <p:cNvSpPr/>
          <p:nvPr/>
        </p:nvSpPr>
        <p:spPr>
          <a:xfrm>
            <a:off x="611560" y="1791395"/>
            <a:ext cx="8064896" cy="3093154"/>
          </a:xfrm>
          <a:prstGeom prst="rect">
            <a:avLst/>
          </a:prstGeom>
        </p:spPr>
        <p:txBody>
          <a:bodyPr wrap="square">
            <a:spAutoFit/>
          </a:bodyPr>
          <a:lstStyle/>
          <a:p>
            <a:pPr marL="342900" indent="-342900">
              <a:spcAft>
                <a:spcPts val="600"/>
              </a:spcAft>
              <a:buFont typeface="Arial" panose="020B0604020202020204" pitchFamily="34" charset="0"/>
              <a:buChar char="•"/>
            </a:pPr>
            <a:r>
              <a:rPr lang="en-US" sz="2000" dirty="0" smtClean="0"/>
              <a:t>Official </a:t>
            </a:r>
            <a:r>
              <a:rPr lang="en-US" sz="2000" dirty="0"/>
              <a:t>name of the legal entity / of the fund </a:t>
            </a:r>
            <a:r>
              <a:rPr lang="en-US" sz="2000" dirty="0" smtClean="0"/>
              <a:t>manager</a:t>
            </a:r>
          </a:p>
          <a:p>
            <a:pPr marL="342900" indent="-342900">
              <a:spcAft>
                <a:spcPts val="600"/>
              </a:spcAft>
              <a:buFont typeface="Arial" panose="020B0604020202020204" pitchFamily="34" charset="0"/>
              <a:buChar char="•"/>
            </a:pPr>
            <a:r>
              <a:rPr lang="en-US" sz="2000" dirty="0" smtClean="0"/>
              <a:t>Register </a:t>
            </a:r>
            <a:r>
              <a:rPr lang="en-US" sz="2000" dirty="0"/>
              <a:t>number and name of the register</a:t>
            </a:r>
          </a:p>
          <a:p>
            <a:pPr marL="342900" indent="-342900">
              <a:spcAft>
                <a:spcPts val="600"/>
              </a:spcAft>
              <a:buFont typeface="Arial" panose="020B0604020202020204" pitchFamily="34" charset="0"/>
              <a:buChar char="•"/>
            </a:pPr>
            <a:r>
              <a:rPr lang="en-US" sz="2000" dirty="0"/>
              <a:t>Legal domicile of the administrative office / of the fund manager</a:t>
            </a:r>
          </a:p>
          <a:p>
            <a:pPr marL="342900" indent="-342900">
              <a:spcAft>
                <a:spcPts val="600"/>
              </a:spcAft>
              <a:buFont typeface="Arial" panose="020B0604020202020204" pitchFamily="34" charset="0"/>
              <a:buChar char="•"/>
            </a:pPr>
            <a:r>
              <a:rPr lang="en-US" sz="2000" dirty="0"/>
              <a:t>ISO country code (e.g. DE)</a:t>
            </a:r>
          </a:p>
          <a:p>
            <a:pPr marL="342900" indent="-342900">
              <a:spcAft>
                <a:spcPts val="600"/>
              </a:spcAft>
              <a:buFont typeface="Arial" panose="020B0604020202020204" pitchFamily="34" charset="0"/>
              <a:buChar char="•"/>
            </a:pPr>
            <a:r>
              <a:rPr lang="en-US" sz="2000" dirty="0"/>
              <a:t>Date of the first LEI registration</a:t>
            </a:r>
          </a:p>
          <a:p>
            <a:pPr marL="342900" indent="-342900">
              <a:spcAft>
                <a:spcPts val="600"/>
              </a:spcAft>
              <a:buFont typeface="Arial" panose="020B0604020202020204" pitchFamily="34" charset="0"/>
              <a:buChar char="•"/>
            </a:pPr>
            <a:r>
              <a:rPr lang="en-US" sz="2000" dirty="0"/>
              <a:t>Date of the last </a:t>
            </a:r>
            <a:r>
              <a:rPr lang="en-US" sz="2000" dirty="0" smtClean="0"/>
              <a:t>information update</a:t>
            </a:r>
            <a:endParaRPr lang="en-US" sz="2000" dirty="0"/>
          </a:p>
          <a:p>
            <a:pPr marL="342900" indent="-342900">
              <a:spcAft>
                <a:spcPts val="600"/>
              </a:spcAft>
              <a:buFont typeface="Arial" panose="020B0604020202020204" pitchFamily="34" charset="0"/>
              <a:buChar char="•"/>
            </a:pPr>
            <a:r>
              <a:rPr lang="en-US" sz="2000" dirty="0"/>
              <a:t>Date of and reason for LEI expiration</a:t>
            </a:r>
          </a:p>
          <a:p>
            <a:pPr marL="342900" indent="-342900">
              <a:spcAft>
                <a:spcPts val="600"/>
              </a:spcAft>
              <a:buFont typeface="Arial" panose="020B0604020202020204" pitchFamily="34" charset="0"/>
              <a:buChar char="•"/>
            </a:pPr>
            <a:r>
              <a:rPr lang="en-US" sz="2000" dirty="0"/>
              <a:t>Additional fields and information may be added</a:t>
            </a:r>
            <a:endParaRPr lang="en-US" sz="2000" dirty="0">
              <a:effectLst/>
            </a:endParaRPr>
          </a:p>
        </p:txBody>
      </p:sp>
      <p:sp>
        <p:nvSpPr>
          <p:cNvPr id="5" name="Datumsplatzhalter 4"/>
          <p:cNvSpPr>
            <a:spLocks noGrp="1"/>
          </p:cNvSpPr>
          <p:nvPr>
            <p:ph type="dt" sz="half" idx="10"/>
          </p:nvPr>
        </p:nvSpPr>
        <p:spPr/>
        <p:txBody>
          <a:bodyPr/>
          <a:lstStyle/>
          <a:p>
            <a:r>
              <a:rPr lang="de-DE" smtClean="0"/>
              <a:t>6. 5. 2014</a:t>
            </a:r>
            <a:endParaRPr lang="de-DE" dirty="0"/>
          </a:p>
        </p:txBody>
      </p:sp>
      <p:sp>
        <p:nvSpPr>
          <p:cNvPr id="6" name="Foliennummernplatzhalter 5"/>
          <p:cNvSpPr>
            <a:spLocks noGrp="1"/>
          </p:cNvSpPr>
          <p:nvPr>
            <p:ph type="sldNum" sz="quarter" idx="12"/>
          </p:nvPr>
        </p:nvSpPr>
        <p:spPr/>
        <p:txBody>
          <a:bodyPr/>
          <a:lstStyle/>
          <a:p>
            <a:fld id="{13020681-C581-4C70-9347-DC611F810CF1}" type="slidenum">
              <a:rPr lang="de-DE" smtClean="0"/>
              <a:pPr/>
              <a:t>9</a:t>
            </a:fld>
            <a:endParaRPr lang="de-DE" dirty="0"/>
          </a:p>
        </p:txBody>
      </p:sp>
      <p:sp>
        <p:nvSpPr>
          <p:cNvPr id="3" name="Fußzeilenplatzhalter 2"/>
          <p:cNvSpPr>
            <a:spLocks noGrp="1"/>
          </p:cNvSpPr>
          <p:nvPr>
            <p:ph type="ftr" sz="quarter" idx="11"/>
          </p:nvPr>
        </p:nvSpPr>
        <p:spPr/>
        <p:txBody>
          <a:bodyPr/>
          <a:lstStyle/>
          <a:p>
            <a:r>
              <a:rPr lang="de-DE" smtClean="0"/>
              <a:t>Martin Jäger</a:t>
            </a:r>
            <a:endParaRPr lang="de-DE" dirty="0"/>
          </a:p>
        </p:txBody>
      </p:sp>
      <p:sp>
        <p:nvSpPr>
          <p:cNvPr id="7" name="Rechteck 6"/>
          <p:cNvSpPr/>
          <p:nvPr/>
        </p:nvSpPr>
        <p:spPr>
          <a:xfrm>
            <a:off x="467544" y="1268760"/>
            <a:ext cx="7397185" cy="461665"/>
          </a:xfrm>
          <a:prstGeom prst="rect">
            <a:avLst/>
          </a:prstGeom>
        </p:spPr>
        <p:txBody>
          <a:bodyPr wrap="square">
            <a:spAutoFit/>
          </a:bodyPr>
          <a:lstStyle/>
          <a:p>
            <a:pPr marL="179387" lvl="1" defTabSz="444500" eaLnBrk="0" fontAlgn="base" hangingPunct="0">
              <a:spcBef>
                <a:spcPct val="0"/>
              </a:spcBef>
              <a:spcAft>
                <a:spcPts val="600"/>
              </a:spcAft>
              <a:buSzPct val="100000"/>
              <a:tabLst>
                <a:tab pos="179388" algn="l"/>
              </a:tabLst>
              <a:defRPr/>
            </a:pPr>
            <a:r>
              <a:rPr lang="en-US" sz="2400" b="1" dirty="0" smtClean="0"/>
              <a:t>Wich relevant </a:t>
            </a:r>
            <a:r>
              <a:rPr lang="en-US" sz="2400" b="1" dirty="0"/>
              <a:t>information </a:t>
            </a:r>
            <a:r>
              <a:rPr lang="en-US" sz="2400" b="1" dirty="0" smtClean="0"/>
              <a:t>is recorded with the LEI?</a:t>
            </a:r>
            <a:endParaRPr lang="de-DE" sz="2400" b="1" dirty="0"/>
          </a:p>
        </p:txBody>
      </p:sp>
      <p:sp>
        <p:nvSpPr>
          <p:cNvPr id="9" name="Titel 1"/>
          <p:cNvSpPr>
            <a:spLocks noGrp="1"/>
          </p:cNvSpPr>
          <p:nvPr>
            <p:ph type="title"/>
          </p:nvPr>
        </p:nvSpPr>
        <p:spPr/>
        <p:txBody>
          <a:bodyPr/>
          <a:lstStyle/>
          <a:p>
            <a:r>
              <a:rPr lang="de-DE" sz="1800" dirty="0" smtClean="0">
                <a:latin typeface="+mj-lt"/>
              </a:rPr>
              <a:t>CEIReg – Pre-LEI application in Bundesanzeiger Publishing House</a:t>
            </a:r>
            <a:endParaRPr lang="de-DE" sz="1800" dirty="0">
              <a:latin typeface="+mj-lt"/>
            </a:endParaRPr>
          </a:p>
        </p:txBody>
      </p:sp>
    </p:spTree>
    <p:extLst>
      <p:ext uri="{BB962C8B-B14F-4D97-AF65-F5344CB8AC3E}">
        <p14:creationId xmlns:p14="http://schemas.microsoft.com/office/powerpoint/2010/main" val="3740610081"/>
      </p:ext>
    </p:extLst>
  </p:cSld>
  <p:clrMapOvr>
    <a:masterClrMapping/>
  </p:clrMapOvr>
  <p:timing>
    <p:tnLst>
      <p:par>
        <p:cTn id="1" dur="indefinite" restart="never" nodeType="tmRoot"/>
      </p:par>
    </p:tnLst>
  </p:timing>
</p:sld>
</file>

<file path=ppt/theme/theme1.xml><?xml version="1.0" encoding="utf-8"?>
<a:theme xmlns:a="http://schemas.openxmlformats.org/drawingml/2006/main" name="Präsentationsvorlage VÖ">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oAutofit/>
      </a:bodyPr>
      <a:lstStyle>
        <a:defPPr marL="0" marR="0" indent="0" algn="ctr" defTabSz="914400" rtl="0" eaLnBrk="1" fontAlgn="auto" latinLnBrk="0" hangingPunct="1">
          <a:lnSpc>
            <a:spcPct val="100000"/>
          </a:lnSpc>
          <a:spcBef>
            <a:spcPct val="20000"/>
          </a:spcBef>
          <a:spcAft>
            <a:spcPts val="0"/>
          </a:spcAft>
          <a:buClrTx/>
          <a:buSzTx/>
          <a:buFont typeface="Arial" pitchFamily="34" charset="0"/>
          <a:buNone/>
          <a:tabLst/>
          <a:defRPr kumimoji="0" sz="1800" b="0" i="0" u="none" strike="noStrike" kern="1200" cap="none" spc="0" normalizeH="0" baseline="0" noProof="0" dirty="0" smtClean="0">
            <a:ln>
              <a:noFill/>
            </a:ln>
            <a:solidFill>
              <a:schemeClr val="tx1"/>
            </a:solidFill>
            <a:effectLst/>
            <a:uLnTx/>
            <a:uFillTx/>
            <a:latin typeface="Verdana" pitchFamily="34" charset="0"/>
            <a:ea typeface="+mn-ea"/>
            <a:cs typeface="+mn-cs"/>
          </a:defRPr>
        </a:defPPr>
      </a:lstStyle>
    </a:txDef>
  </a:objectDefaults>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Präsentationsvorlage VÖ</Template>
  <TotalTime>0</TotalTime>
  <Words>1375</Words>
  <Application>Microsoft Office PowerPoint</Application>
  <PresentationFormat>Bildschirmpräsentation (4:3)</PresentationFormat>
  <Paragraphs>285</Paragraphs>
  <Slides>13</Slides>
  <Notes>13</Notes>
  <HiddenSlides>0</HiddenSlides>
  <MMClips>0</MMClips>
  <ScaleCrop>false</ScaleCrop>
  <HeadingPairs>
    <vt:vector size="4" baseType="variant">
      <vt:variant>
        <vt:lpstr>Design</vt:lpstr>
      </vt:variant>
      <vt:variant>
        <vt:i4>1</vt:i4>
      </vt:variant>
      <vt:variant>
        <vt:lpstr>Folientitel</vt:lpstr>
      </vt:variant>
      <vt:variant>
        <vt:i4>13</vt:i4>
      </vt:variant>
    </vt:vector>
  </HeadingPairs>
  <TitlesOfParts>
    <vt:vector size="14" baseType="lpstr">
      <vt:lpstr>Präsentationsvorlage VÖ</vt:lpstr>
      <vt:lpstr>Corporate Entity Identifier Register CEIReg – www.ceireg.de  The Pre-LEI (Legal Entity Identifier) application in the German Bundesanzeiger Publishing House                                           6. 5. 2014 </vt:lpstr>
      <vt:lpstr>CEIReg – Pre-LEI application in Bundesanzeiger Publishing House</vt:lpstr>
      <vt:lpstr>CEIReg – Pre-LEI application in Bundesanzeiger Publishing House</vt:lpstr>
      <vt:lpstr>CEIReg – Pre-LEI application in Bundesanzeiger Publishing House</vt:lpstr>
      <vt:lpstr>CEIReg – Pre-LEI application in Bundesanzeiger Publishing House</vt:lpstr>
      <vt:lpstr>CEIReg – Pre-LEI application in Bundesanzeiger Publishing House</vt:lpstr>
      <vt:lpstr>CEIReg – Pre-LEI application in Bundesanzeiger Publishing House</vt:lpstr>
      <vt:lpstr>CEIReg – Pre-LEI application in Bundesanzeiger Publishing House</vt:lpstr>
      <vt:lpstr>CEIReg – Pre-LEI application in Bundesanzeiger Publishing House</vt:lpstr>
      <vt:lpstr>CEIReg – Pre-LEI application in Bundesanzeiger Publishing House</vt:lpstr>
      <vt:lpstr>CEIReg – Pre-LEI application in Bundesanzeiger Publishing House</vt:lpstr>
      <vt:lpstr>CEIReg – Pre-LEI application in Bundesanzeiger Publishing House</vt:lpstr>
      <vt:lpstr>CEIReg – Pre-LEI application in Bundesanzeiger Publishing House</vt:lpstr>
    </vt:vector>
  </TitlesOfParts>
  <Company>Verlag M. DuMont Schauberg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Deutsches Unternehmensregister</dc:title>
  <dc:creator>skujau</dc:creator>
  <cp:lastModifiedBy>mjaeger</cp:lastModifiedBy>
  <cp:revision>307</cp:revision>
  <cp:lastPrinted>2014-04-30T15:43:07Z</cp:lastPrinted>
  <dcterms:created xsi:type="dcterms:W3CDTF">2012-03-01T13:57:26Z</dcterms:created>
  <dcterms:modified xsi:type="dcterms:W3CDTF">2014-05-09T08:03:22Z</dcterms:modified>
</cp:coreProperties>
</file>