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0" name="Unt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AD4C5-0497-4843-B4DE-9F27FE24B1E5}" type="datetimeFigureOut">
              <a:rPr lang="de-DE" smtClean="0"/>
              <a:t>24.11.2010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01C2C-5001-4F67-842E-8A0A2206A51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AD4C5-0497-4843-B4DE-9F27FE24B1E5}" type="datetimeFigureOut">
              <a:rPr lang="de-DE" smtClean="0"/>
              <a:t>24.11.2010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01C2C-5001-4F67-842E-8A0A2206A51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AD4C5-0497-4843-B4DE-9F27FE24B1E5}" type="datetimeFigureOut">
              <a:rPr lang="de-DE" smtClean="0"/>
              <a:t>24.11.2010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01C2C-5001-4F67-842E-8A0A2206A51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AD4C5-0497-4843-B4DE-9F27FE24B1E5}" type="datetimeFigureOut">
              <a:rPr lang="de-DE" smtClean="0"/>
              <a:t>24.11.2010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01C2C-5001-4F67-842E-8A0A2206A51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AD4C5-0497-4843-B4DE-9F27FE24B1E5}" type="datetimeFigureOut">
              <a:rPr lang="de-DE" smtClean="0"/>
              <a:t>24.11.2010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01C2C-5001-4F67-842E-8A0A2206A51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AD4C5-0497-4843-B4DE-9F27FE24B1E5}" type="datetimeFigureOut">
              <a:rPr lang="de-DE" smtClean="0"/>
              <a:t>24.11.2010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01C2C-5001-4F67-842E-8A0A2206A51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AD4C5-0497-4843-B4DE-9F27FE24B1E5}" type="datetimeFigureOut">
              <a:rPr lang="de-DE" smtClean="0"/>
              <a:t>24.11.2010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01C2C-5001-4F67-842E-8A0A2206A51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AD4C5-0497-4843-B4DE-9F27FE24B1E5}" type="datetimeFigureOut">
              <a:rPr lang="de-DE" smtClean="0"/>
              <a:t>24.11.2010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01C2C-5001-4F67-842E-8A0A2206A51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AD4C5-0497-4843-B4DE-9F27FE24B1E5}" type="datetimeFigureOut">
              <a:rPr lang="de-DE" smtClean="0"/>
              <a:t>24.11.2010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01C2C-5001-4F67-842E-8A0A2206A51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AD4C5-0497-4843-B4DE-9F27FE24B1E5}" type="datetimeFigureOut">
              <a:rPr lang="de-DE" smtClean="0"/>
              <a:t>24.11.2010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01C2C-5001-4F67-842E-8A0A2206A51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ine Ecke des Rechtecks abrunde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AD4C5-0497-4843-B4DE-9F27FE24B1E5}" type="datetimeFigureOut">
              <a:rPr lang="de-DE" smtClean="0"/>
              <a:t>24.11.2010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01C2C-5001-4F67-842E-8A0A2206A511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bgerundetes Rechtec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elplatzhalt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AAD4C5-0497-4843-B4DE-9F27FE24B1E5}" type="datetimeFigureOut">
              <a:rPr lang="de-DE" smtClean="0"/>
              <a:t>24.11.2010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FF01C2C-5001-4F67-842E-8A0A2206A511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hyperlink" Target="http://www.c-ebs.org/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Eurofiling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Way forward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Timelines from 2011 to 2013</a:t>
            </a:r>
            <a:endParaRPr lang="en-US" sz="2400" b="1" dirty="0">
              <a:latin typeface="Calibri" pitchFamily="34" charset="0"/>
            </a:endParaRPr>
          </a:p>
        </p:txBody>
      </p:sp>
      <p:pic>
        <p:nvPicPr>
          <p:cNvPr id="2050" name="Picture 2" descr="v:\Office\Cliparts\FILES\PFILES\MSOFFICE\MEDIA\CNTCD1\ClipArt2\j021509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374681"/>
            <a:ext cx="3998614" cy="1697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Working targets for this year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Data point structure for the streamlined COREP and FINREP frameworks, </a:t>
            </a:r>
          </a:p>
          <a:p>
            <a:r>
              <a:rPr lang="en-US" dirty="0" smtClean="0">
                <a:latin typeface="Calibri" pitchFamily="34" charset="0"/>
              </a:rPr>
              <a:t>Data Model Interoperable  with BSI-MIR statistics</a:t>
            </a:r>
          </a:p>
          <a:p>
            <a:r>
              <a:rPr lang="en-US" dirty="0" smtClean="0">
                <a:latin typeface="Calibri" pitchFamily="34" charset="0"/>
              </a:rPr>
              <a:t>Creating a header taxonomy to be used with European taxonomies</a:t>
            </a:r>
          </a:p>
          <a:p>
            <a:r>
              <a:rPr lang="en-US" dirty="0" smtClean="0">
                <a:latin typeface="Calibri" pitchFamily="34" charset="0"/>
              </a:rPr>
              <a:t>Creation of the FINREP taxonomy Revision 2</a:t>
            </a:r>
          </a:p>
          <a:p>
            <a:r>
              <a:rPr lang="en-US" dirty="0" smtClean="0">
                <a:latin typeface="Calibri" pitchFamily="34" charset="0"/>
              </a:rPr>
              <a:t>Finding agreements on Best Practices for an harmonized reporting</a:t>
            </a:r>
          </a:p>
          <a:p>
            <a:r>
              <a:rPr lang="en-US" dirty="0" smtClean="0">
                <a:latin typeface="Calibri" pitchFamily="34" charset="0"/>
              </a:rPr>
              <a:t>Defining proposals on how to deal with proportionality  based on an IT perspective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COREP time lines for 2011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034" y="642918"/>
            <a:ext cx="8183880" cy="4929222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STREAM 1:</a:t>
            </a:r>
          </a:p>
          <a:p>
            <a:pPr lvl="0"/>
            <a:r>
              <a:rPr lang="en-US" dirty="0" smtClean="0">
                <a:latin typeface="Calibri" pitchFamily="34" charset="0"/>
              </a:rPr>
              <a:t>Update </a:t>
            </a:r>
            <a:r>
              <a:rPr lang="en-US" dirty="0" smtClean="0">
                <a:latin typeface="Calibri" pitchFamily="34" charset="0"/>
              </a:rPr>
              <a:t>of the European COREP tables according to 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CRD IV</a:t>
            </a:r>
          </a:p>
          <a:p>
            <a:pPr lv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Creation of the COREP taxonomy 1.4.0 for the reporting starting end 2011 (old XBRL architecture)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STREAM 2:</a:t>
            </a:r>
          </a:p>
          <a:p>
            <a:r>
              <a:rPr lang="en-US" dirty="0" smtClean="0">
                <a:latin typeface="Calibri" pitchFamily="34" charset="0"/>
              </a:rPr>
              <a:t>Update of the streamlined tables according to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CRD </a:t>
            </a:r>
            <a:r>
              <a:rPr lang="en-US" dirty="0" smtClean="0">
                <a:latin typeface="Calibri" pitchFamily="34" charset="0"/>
              </a:rPr>
              <a:t>IV</a:t>
            </a:r>
          </a:p>
          <a:p>
            <a:r>
              <a:rPr lang="en-US" dirty="0" smtClean="0">
                <a:latin typeface="Calibri" pitchFamily="34" charset="0"/>
              </a:rPr>
              <a:t>Definition of validation rules (descriptive or detailed)</a:t>
            </a:r>
            <a:endParaRPr lang="en-US" dirty="0" smtClean="0">
              <a:latin typeface="Calibri" pitchFamily="34" charset="0"/>
            </a:endParaRPr>
          </a:p>
          <a:p>
            <a:pPr lv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Update of the data point structure</a:t>
            </a:r>
          </a:p>
          <a:p>
            <a:pPr lv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Preparing a mapping between the data model and the COREP tables via Excel sheets</a:t>
            </a:r>
          </a:p>
          <a:p>
            <a:pPr lv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Creation of the streamlined COREP taxonomy with additional formula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linkbases</a:t>
            </a:r>
            <a:r>
              <a:rPr lang="en-US" dirty="0" smtClean="0">
                <a:latin typeface="Calibri" pitchFamily="34" charset="0"/>
              </a:rPr>
              <a:t> (new XBRL architecture)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FINREP time lines for 2011/2012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034" y="642918"/>
            <a:ext cx="8183880" cy="442915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REPORTING STARTING IN 2012/12/31:</a:t>
            </a:r>
          </a:p>
          <a:p>
            <a:pPr lvl="0"/>
            <a:r>
              <a:rPr lang="en-US" dirty="0" smtClean="0">
                <a:latin typeface="Calibri" pitchFamily="34" charset="0"/>
              </a:rPr>
              <a:t>Update </a:t>
            </a:r>
            <a:r>
              <a:rPr lang="en-US" dirty="0" smtClean="0">
                <a:latin typeface="Calibri" pitchFamily="34" charset="0"/>
              </a:rPr>
              <a:t>of the European </a:t>
            </a:r>
            <a:r>
              <a:rPr lang="en-US" dirty="0" smtClean="0">
                <a:latin typeface="Calibri" pitchFamily="34" charset="0"/>
              </a:rPr>
              <a:t>FINREP framework</a:t>
            </a:r>
          </a:p>
          <a:p>
            <a:pPr lv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Update of the data point structure</a:t>
            </a:r>
          </a:p>
          <a:p>
            <a:pPr lv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Creation of the streamlined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FINREP taxonomy 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new XBRL architecture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) for mid of February</a:t>
            </a:r>
          </a:p>
          <a:p>
            <a:pPr lv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Definition of the link to IFRS 9</a:t>
            </a:r>
          </a:p>
          <a:p>
            <a:pPr lv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Creation of the formula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linkbases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4" name="Picture 3" descr="v:\Office\Cliparts\FILES\PFILES\MSOFFICE\MEDIA\CNTCD1\ClipArt5\j028101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143248"/>
            <a:ext cx="2396150" cy="1463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FURTHER DELIVERABLES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034" y="642918"/>
            <a:ext cx="8183880" cy="442915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latin typeface="Calibri" pitchFamily="34" charset="0"/>
              </a:rPr>
              <a:t>Topics arisen with changing to the new XBRL architecture and adoption of new XBRL technologies</a:t>
            </a:r>
          </a:p>
          <a:p>
            <a:pPr marL="723900" lvl="1" indent="-200025"/>
            <a:r>
              <a:rPr lang="en-US" dirty="0" smtClean="0">
                <a:latin typeface="Calibri" pitchFamily="34" charset="0"/>
              </a:rPr>
              <a:t>Definition of user-friendly error messages</a:t>
            </a:r>
          </a:p>
          <a:p>
            <a:pPr marL="723900" lvl="1" indent="-200025"/>
            <a:r>
              <a:rPr lang="en-US" dirty="0" smtClean="0">
                <a:latin typeface="Calibri" pitchFamily="34" charset="0"/>
              </a:rPr>
              <a:t>Rendering between formulas and the table-based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presentation of the frameworks</a:t>
            </a:r>
          </a:p>
          <a:p>
            <a:pPr marL="723900" lvl="1" indent="-200025"/>
            <a:r>
              <a:rPr lang="en-US" dirty="0" smtClean="0">
                <a:latin typeface="Calibri" pitchFamily="34" charset="0"/>
              </a:rPr>
              <a:t>Creation of prove-of-concept tools, i.e. rendering solution</a:t>
            </a:r>
          </a:p>
          <a:p>
            <a:pPr marL="354013" indent="-354013"/>
            <a:r>
              <a:rPr lang="en-US" dirty="0" smtClean="0">
                <a:latin typeface="Calibri" pitchFamily="34" charset="0"/>
              </a:rPr>
              <a:t>Finding agreements on open issues for the streamlined reporting, i.e. unique identification of reporting institutions across Europe</a:t>
            </a:r>
          </a:p>
          <a:p>
            <a:pPr marL="354013" indent="-354013"/>
            <a:r>
              <a:rPr lang="en-US" dirty="0" smtClean="0">
                <a:latin typeface="Calibri" pitchFamily="34" charset="0"/>
              </a:rPr>
              <a:t>Preparation of recommendations on how to handle delta reports or extensions of the new taxonomies</a:t>
            </a:r>
          </a:p>
          <a:p>
            <a:pPr marL="354013" indent="-354013"/>
            <a:r>
              <a:rPr lang="en-US" dirty="0" smtClean="0">
                <a:latin typeface="Calibri" pitchFamily="34" charset="0"/>
              </a:rPr>
              <a:t>Requesting a new budget</a:t>
            </a:r>
          </a:p>
          <a:p>
            <a:pPr lvl="0"/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034" y="642918"/>
            <a:ext cx="8183880" cy="5572164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4000" b="1" dirty="0" smtClean="0">
                <a:latin typeface="Calibri" pitchFamily="34" charset="0"/>
              </a:rPr>
              <a:t>Save </a:t>
            </a:r>
            <a:r>
              <a:rPr lang="en-US" sz="4000" b="1" dirty="0" smtClean="0">
                <a:latin typeface="Calibri" pitchFamily="34" charset="0"/>
              </a:rPr>
              <a:t>the </a:t>
            </a:r>
            <a:r>
              <a:rPr lang="en-US" sz="4000" b="1" dirty="0" smtClean="0">
                <a:latin typeface="Calibri" pitchFamily="34" charset="0"/>
              </a:rPr>
              <a:t>dates in 2011:</a:t>
            </a:r>
          </a:p>
          <a:p>
            <a:pPr lvl="0">
              <a:buNone/>
            </a:pPr>
            <a:endParaRPr lang="en-US" sz="4000" b="1" dirty="0" smtClean="0">
              <a:latin typeface="Calibri" pitchFamily="34" charset="0"/>
            </a:endParaRPr>
          </a:p>
          <a:p>
            <a:pPr lvl="0">
              <a:buNone/>
            </a:pPr>
            <a:r>
              <a:rPr lang="en-US" dirty="0" smtClean="0">
                <a:latin typeface="Calibri" pitchFamily="34" charset="0"/>
              </a:rPr>
              <a:t>			Taxonomy </a:t>
            </a:r>
            <a:r>
              <a:rPr lang="en-US" dirty="0" smtClean="0">
                <a:latin typeface="Calibri" pitchFamily="34" charset="0"/>
              </a:rPr>
              <a:t>Annual </a:t>
            </a:r>
            <a:r>
              <a:rPr lang="en-US" dirty="0" smtClean="0">
                <a:latin typeface="Calibri" pitchFamily="34" charset="0"/>
              </a:rPr>
              <a:t>Convention. </a:t>
            </a:r>
          </a:p>
          <a:p>
            <a:pPr lvl="0"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		29 </a:t>
            </a:r>
            <a:r>
              <a:rPr lang="en-US" dirty="0" smtClean="0">
                <a:latin typeface="Calibri" pitchFamily="34" charset="0"/>
              </a:rPr>
              <a:t>March </a:t>
            </a:r>
            <a:r>
              <a:rPr lang="en-US" dirty="0" smtClean="0">
                <a:latin typeface="Calibri" pitchFamily="34" charset="0"/>
              </a:rPr>
              <a:t>2011</a:t>
            </a:r>
          </a:p>
          <a:p>
            <a:pPr lvl="0"/>
            <a:endParaRPr lang="en-US" dirty="0" smtClean="0">
              <a:latin typeface="Calibri" pitchFamily="34" charset="0"/>
            </a:endParaRPr>
          </a:p>
          <a:p>
            <a:pPr lvl="0">
              <a:buNone/>
            </a:pPr>
            <a:r>
              <a:rPr lang="en-US" dirty="0" smtClean="0">
                <a:latin typeface="Calibri" pitchFamily="34" charset="0"/>
              </a:rPr>
              <a:t>			XIV </a:t>
            </a:r>
            <a:r>
              <a:rPr lang="en-US" dirty="0" smtClean="0">
                <a:latin typeface="Calibri" pitchFamily="34" charset="0"/>
              </a:rPr>
              <a:t>European Banking Supervisors </a:t>
            </a:r>
            <a:endParaRPr lang="en-US" dirty="0" smtClean="0">
              <a:latin typeface="Calibri" pitchFamily="34" charset="0"/>
            </a:endParaRPr>
          </a:p>
          <a:p>
            <a:pPr lvl="0"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		</a:t>
            </a:r>
            <a:r>
              <a:rPr lang="en-US" dirty="0" err="1" smtClean="0">
                <a:latin typeface="Calibri" pitchFamily="34" charset="0"/>
              </a:rPr>
              <a:t>Eurofiling</a:t>
            </a:r>
            <a:r>
              <a:rPr lang="en-US" dirty="0" smtClean="0">
                <a:latin typeface="Calibri" pitchFamily="34" charset="0"/>
              </a:rPr>
              <a:t> XBRL </a:t>
            </a:r>
            <a:r>
              <a:rPr lang="en-US" dirty="0" smtClean="0">
                <a:latin typeface="Calibri" pitchFamily="34" charset="0"/>
              </a:rPr>
              <a:t>Workshop</a:t>
            </a:r>
          </a:p>
          <a:p>
            <a:pPr lvl="0">
              <a:buNone/>
            </a:pPr>
            <a:r>
              <a:rPr lang="en-US" dirty="0" smtClean="0">
                <a:latin typeface="Calibri" pitchFamily="34" charset="0"/>
              </a:rPr>
              <a:t>			London</a:t>
            </a:r>
            <a:r>
              <a:rPr lang="en-US" dirty="0" smtClean="0">
                <a:latin typeface="Calibri" pitchFamily="34" charset="0"/>
              </a:rPr>
              <a:t>, March 30th – 31st </a:t>
            </a:r>
            <a:endParaRPr lang="en-US" dirty="0" smtClean="0">
              <a:latin typeface="Calibri" pitchFamily="34" charset="0"/>
            </a:endParaRPr>
          </a:p>
          <a:p>
            <a:pPr lvl="0"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		European </a:t>
            </a:r>
            <a:r>
              <a:rPr lang="en-US" dirty="0" smtClean="0">
                <a:latin typeface="Calibri" pitchFamily="34" charset="0"/>
              </a:rPr>
              <a:t>Banking Authority </a:t>
            </a:r>
            <a:r>
              <a:rPr lang="en-US" dirty="0" smtClean="0">
                <a:latin typeface="Calibri" pitchFamily="34" charset="0"/>
              </a:rPr>
              <a:t>headquarters</a:t>
            </a:r>
          </a:p>
          <a:p>
            <a:pPr lvl="0"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		</a:t>
            </a:r>
            <a:r>
              <a:rPr lang="en-US" i="1" dirty="0" smtClean="0">
                <a:latin typeface="Calibri" pitchFamily="34" charset="0"/>
              </a:rPr>
              <a:t>(alternate date: Brussels, May 20</a:t>
            </a:r>
            <a:r>
              <a:rPr lang="en-US" i="1" baseline="30000" dirty="0" smtClean="0">
                <a:latin typeface="Calibri" pitchFamily="34" charset="0"/>
              </a:rPr>
              <a:t>th</a:t>
            </a:r>
            <a:r>
              <a:rPr lang="en-US" i="1" dirty="0" smtClean="0">
                <a:latin typeface="Calibri" pitchFamily="34" charset="0"/>
              </a:rPr>
              <a:t>, Friday) </a:t>
            </a:r>
          </a:p>
          <a:p>
            <a:pPr lvl="0"/>
            <a:endParaRPr lang="en-US" dirty="0" smtClean="0">
              <a:latin typeface="Calibri" pitchFamily="34" charset="0"/>
            </a:endParaRPr>
          </a:p>
          <a:p>
            <a:pPr lvl="0"/>
            <a:endParaRPr lang="en-US" dirty="0" smtClean="0">
              <a:latin typeface="Calibri" pitchFamily="34" charset="0"/>
            </a:endParaRPr>
          </a:p>
          <a:p>
            <a:pPr lvl="0">
              <a:buNone/>
            </a:pPr>
            <a:r>
              <a:rPr lang="en-US" dirty="0" smtClean="0">
                <a:latin typeface="Calibri" pitchFamily="34" charset="0"/>
              </a:rPr>
              <a:t>			22</a:t>
            </a:r>
            <a:r>
              <a:rPr lang="en-US" baseline="30000" dirty="0" smtClean="0">
                <a:latin typeface="Calibri" pitchFamily="34" charset="0"/>
              </a:rPr>
              <a:t>nd</a:t>
            </a:r>
            <a:r>
              <a:rPr lang="en-US" dirty="0" smtClean="0">
                <a:latin typeface="Calibri" pitchFamily="34" charset="0"/>
              </a:rPr>
              <a:t> XBRL </a:t>
            </a:r>
            <a:r>
              <a:rPr lang="en-US" dirty="0" smtClean="0">
                <a:latin typeface="Calibri" pitchFamily="34" charset="0"/>
              </a:rPr>
              <a:t>International </a:t>
            </a:r>
            <a:r>
              <a:rPr lang="en-US" dirty="0" smtClean="0">
                <a:latin typeface="Calibri" pitchFamily="34" charset="0"/>
              </a:rPr>
              <a:t>Conference. </a:t>
            </a:r>
          </a:p>
          <a:p>
            <a:pPr lvl="0"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		Brussels</a:t>
            </a:r>
            <a:r>
              <a:rPr lang="en-US" dirty="0" smtClean="0">
                <a:latin typeface="Calibri" pitchFamily="34" charset="0"/>
              </a:rPr>
              <a:t>, May </a:t>
            </a:r>
            <a:r>
              <a:rPr lang="en-US" dirty="0" smtClean="0">
                <a:latin typeface="Calibri" pitchFamily="34" charset="0"/>
              </a:rPr>
              <a:t>17</a:t>
            </a:r>
            <a:r>
              <a:rPr lang="en-US" baseline="30000" dirty="0" smtClean="0">
                <a:latin typeface="Calibri" pitchFamily="34" charset="0"/>
              </a:rPr>
              <a:t>th</a:t>
            </a:r>
            <a:r>
              <a:rPr lang="en-US" dirty="0" smtClean="0">
                <a:latin typeface="Calibri" pitchFamily="34" charset="0"/>
              </a:rPr>
              <a:t>-19</a:t>
            </a:r>
            <a:r>
              <a:rPr lang="en-US" baseline="30000" dirty="0" smtClean="0">
                <a:latin typeface="Calibri" pitchFamily="34" charset="0"/>
              </a:rPr>
              <a:t>th</a:t>
            </a:r>
            <a:endParaRPr lang="en-US" dirty="0" smtClean="0">
              <a:latin typeface="Calibri" pitchFamily="34" charset="0"/>
            </a:endParaRPr>
          </a:p>
          <a:p>
            <a:pPr lvl="0"/>
            <a:endParaRPr lang="en-US" dirty="0" smtClean="0">
              <a:latin typeface="Calibri" pitchFamily="34" charset="0"/>
            </a:endParaRPr>
          </a:p>
          <a:p>
            <a:pPr lvl="0"/>
            <a:endParaRPr lang="en-US" dirty="0" smtClean="0">
              <a:latin typeface="Calibri" pitchFamily="34" charset="0"/>
            </a:endParaRPr>
          </a:p>
          <a:p>
            <a:pPr lvl="0"/>
            <a:endParaRPr lang="en-US" dirty="0" smtClean="0">
              <a:latin typeface="Calibri" pitchFamily="34" charset="0"/>
            </a:endParaRPr>
          </a:p>
          <a:p>
            <a:pPr lvl="0"/>
            <a:endParaRPr lang="en-US" dirty="0" smtClean="0">
              <a:latin typeface="Calibri" pitchFamily="34" charset="0"/>
            </a:endParaRPr>
          </a:p>
        </p:txBody>
      </p:sp>
      <p:pic>
        <p:nvPicPr>
          <p:cNvPr id="3074" name="Picture 2" descr="v:\Office\Cliparts\FILES\PFILES\MSOFFICE\MEDIA\CNTCD1\ClipArt2\j023179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571612"/>
            <a:ext cx="1804657" cy="2133600"/>
          </a:xfrm>
          <a:prstGeom prst="rect">
            <a:avLst/>
          </a:prstGeom>
          <a:noFill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714488"/>
            <a:ext cx="1749427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5214950"/>
            <a:ext cx="17335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 descr="CEB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3071810"/>
            <a:ext cx="2076450" cy="90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www.c-ebs.org</a:t>
            </a:r>
            <a:br>
              <a:rPr lang="en-GB" sz="48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www.eurofiling.info</a:t>
            </a:r>
            <a:br>
              <a:rPr lang="en-GB" sz="48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58612"/>
          </a:xfrm>
        </p:spPr>
        <p:txBody>
          <a:bodyPr>
            <a:normAutofit fontScale="55000" lnSpcReduction="20000"/>
          </a:bodyPr>
          <a:lstStyle/>
          <a:p>
            <a:endParaRPr lang="de-DE" dirty="0" smtClean="0"/>
          </a:p>
          <a:p>
            <a:r>
              <a:rPr lang="pt-BR" sz="3800" dirty="0" smtClean="0">
                <a:latin typeface="Calibri" pitchFamily="34" charset="0"/>
              </a:rPr>
              <a:t>Ignacio </a:t>
            </a:r>
            <a:r>
              <a:rPr lang="pt-BR" sz="3800" dirty="0" smtClean="0">
                <a:latin typeface="Calibri" pitchFamily="34" charset="0"/>
              </a:rPr>
              <a:t>Boixo</a:t>
            </a:r>
            <a:endParaRPr lang="pt-BR" sz="3800" dirty="0" smtClean="0">
              <a:latin typeface="Calibri" pitchFamily="34" charset="0"/>
            </a:endParaRPr>
          </a:p>
          <a:p>
            <a:r>
              <a:rPr lang="pt-BR" sz="3800" dirty="0" smtClean="0">
                <a:latin typeface="Calibri" pitchFamily="34" charset="0"/>
              </a:rPr>
              <a:t>+34 618526434</a:t>
            </a:r>
          </a:p>
          <a:p>
            <a:r>
              <a:rPr lang="pt-BR" sz="3800" dirty="0" smtClean="0">
                <a:latin typeface="Calibri" pitchFamily="34" charset="0"/>
              </a:rPr>
              <a:t>boixo@bde.es </a:t>
            </a:r>
          </a:p>
          <a:p>
            <a:endParaRPr lang="de-DE" sz="3800" dirty="0" smtClean="0">
              <a:latin typeface="Calibri" pitchFamily="34" charset="0"/>
            </a:endParaRPr>
          </a:p>
          <a:p>
            <a:endParaRPr lang="de-DE" sz="3800" dirty="0" smtClean="0">
              <a:latin typeface="Calibri" pitchFamily="34" charset="0"/>
            </a:endParaRPr>
          </a:p>
          <a:p>
            <a:r>
              <a:rPr lang="de-DE" sz="3800" dirty="0" smtClean="0">
                <a:latin typeface="Calibri" pitchFamily="34" charset="0"/>
              </a:rPr>
              <a:t>Katrin </a:t>
            </a:r>
            <a:r>
              <a:rPr lang="de-DE" sz="3800" dirty="0" smtClean="0">
                <a:latin typeface="Calibri" pitchFamily="34" charset="0"/>
              </a:rPr>
              <a:t>Schmehl</a:t>
            </a:r>
          </a:p>
          <a:p>
            <a:r>
              <a:rPr lang="de-DE" sz="3800" dirty="0" smtClean="0">
                <a:latin typeface="Calibri" pitchFamily="34" charset="0"/>
              </a:rPr>
              <a:t>+49 69 9566 6584</a:t>
            </a:r>
          </a:p>
          <a:p>
            <a:r>
              <a:rPr lang="de-DE" sz="3800" dirty="0" smtClean="0">
                <a:latin typeface="Calibri" pitchFamily="34" charset="0"/>
              </a:rPr>
              <a:t>katrin.schmehl@bundesbank.de</a:t>
            </a:r>
            <a:endParaRPr lang="de-DE" sz="3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nymed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161</Words>
  <Application>Microsoft Office PowerPoint</Application>
  <PresentationFormat>Bildschirmpräsentation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Ganymed</vt:lpstr>
      <vt:lpstr>Eurofiling –  Way forward</vt:lpstr>
      <vt:lpstr>Working targets for this year</vt:lpstr>
      <vt:lpstr>COREP time lines for 2011</vt:lpstr>
      <vt:lpstr>FINREP time lines for 2011/2012</vt:lpstr>
      <vt:lpstr>FURTHER DELIVERABLES</vt:lpstr>
      <vt:lpstr>Folie 6</vt:lpstr>
      <vt:lpstr>www.c-ebs.org www.eurofiling.info </vt:lpstr>
    </vt:vector>
  </TitlesOfParts>
  <Company>Deutsche Bundesbank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Eurofiling –  Way forward</dc:title>
  <dc:creator>Katrin Schmehl</dc:creator>
  <cp:lastModifiedBy>Katrin Schmehl</cp:lastModifiedBy>
  <cp:revision>15</cp:revision>
  <dcterms:created xsi:type="dcterms:W3CDTF">2010-11-24T18:39:13Z</dcterms:created>
  <dcterms:modified xsi:type="dcterms:W3CDTF">2010-11-25T08:50:19Z</dcterms:modified>
</cp:coreProperties>
</file>