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81" autoAdjust="0"/>
  </p:normalViewPr>
  <p:slideViewPr>
    <p:cSldViewPr>
      <p:cViewPr>
        <p:scale>
          <a:sx n="60" d="100"/>
          <a:sy n="60" d="100"/>
        </p:scale>
        <p:origin x="-114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90BED-9048-4109-9B0D-50D9A46CA9C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F2EB3AE-9283-4F4C-99E1-5B8FD341F7BD}">
      <dgm:prSet phldrT="[Text]" custT="1"/>
      <dgm:spPr/>
      <dgm:t>
        <a:bodyPr/>
        <a:lstStyle/>
        <a:p>
          <a:r>
            <a:rPr lang="fi-FI" sz="1400" dirty="0"/>
            <a:t/>
          </a:r>
          <a:br>
            <a:rPr lang="fi-FI" sz="1400" dirty="0"/>
          </a:br>
          <a:r>
            <a:rPr lang="fi-FI" sz="1800" dirty="0" err="1">
              <a:latin typeface="Century Schoolbook" pitchFamily="18" charset="0"/>
            </a:rPr>
            <a:t>Current</a:t>
          </a:r>
          <a:r>
            <a:rPr lang="fi-FI" sz="1800" dirty="0">
              <a:latin typeface="Century Schoolbook" pitchFamily="18" charset="0"/>
            </a:rPr>
            <a:t> </a:t>
          </a:r>
          <a:r>
            <a:rPr lang="fi-FI" sz="1800" dirty="0" err="1" smtClean="0">
              <a:latin typeface="Century Schoolbook" pitchFamily="18" charset="0"/>
            </a:rPr>
            <a:t>network</a:t>
          </a:r>
          <a:endParaRPr lang="fi-FI" sz="1800" dirty="0">
            <a:latin typeface="Century Schoolbook" pitchFamily="18" charset="0"/>
          </a:endParaRPr>
        </a:p>
      </dgm:t>
    </dgm:pt>
    <dgm:pt modelId="{FC96BE4E-7055-4F22-934E-0BD6AB49AD78}" type="parTrans" cxnId="{778306CB-7CA2-4D12-B366-B7495DB8CAA7}">
      <dgm:prSet/>
      <dgm:spPr/>
      <dgm:t>
        <a:bodyPr/>
        <a:lstStyle/>
        <a:p>
          <a:endParaRPr lang="fi-FI"/>
        </a:p>
      </dgm:t>
    </dgm:pt>
    <dgm:pt modelId="{FF3F09D3-6B65-4B25-8859-B8B4007C1263}" type="sibTrans" cxnId="{778306CB-7CA2-4D12-B366-B7495DB8CAA7}">
      <dgm:prSet/>
      <dgm:spPr/>
      <dgm:t>
        <a:bodyPr/>
        <a:lstStyle/>
        <a:p>
          <a:endParaRPr lang="fi-FI"/>
        </a:p>
      </dgm:t>
    </dgm:pt>
    <dgm:pt modelId="{5D4C9C05-1E32-4B26-859C-70787894B3E7}">
      <dgm:prSet phldrT="[Text]" custT="1"/>
      <dgm:spPr/>
      <dgm:t>
        <a:bodyPr/>
        <a:lstStyle/>
        <a:p>
          <a:r>
            <a:rPr lang="fi-FI" sz="1400" dirty="0"/>
            <a:t/>
          </a:r>
          <a:br>
            <a:rPr lang="fi-FI" sz="1400" dirty="0"/>
          </a:br>
          <a:r>
            <a:rPr lang="fi-FI" sz="1800" dirty="0" err="1">
              <a:latin typeface="Century Schoolbook" pitchFamily="18" charset="0"/>
            </a:rPr>
            <a:t>Step</a:t>
          </a:r>
          <a:r>
            <a:rPr lang="fi-FI" sz="1800" dirty="0">
              <a:latin typeface="Century Schoolbook" pitchFamily="18" charset="0"/>
            </a:rPr>
            <a:t> 1: </a:t>
          </a:r>
          <a:r>
            <a:rPr lang="fi-FI" sz="1800" dirty="0" err="1">
              <a:latin typeface="Century Schoolbook" pitchFamily="18" charset="0"/>
            </a:rPr>
            <a:t>Full</a:t>
          </a:r>
          <a:r>
            <a:rPr lang="fi-FI" sz="1800" dirty="0">
              <a:latin typeface="Century Schoolbook" pitchFamily="18" charset="0"/>
            </a:rPr>
            <a:t> </a:t>
          </a:r>
          <a:r>
            <a:rPr lang="fi-FI" sz="1800" dirty="0" err="1" smtClean="0">
              <a:latin typeface="Century Schoolbook" pitchFamily="18" charset="0"/>
            </a:rPr>
            <a:t>network</a:t>
          </a:r>
          <a:endParaRPr lang="fi-FI" sz="1800" dirty="0">
            <a:latin typeface="Century Schoolbook" pitchFamily="18" charset="0"/>
          </a:endParaRPr>
        </a:p>
      </dgm:t>
    </dgm:pt>
    <dgm:pt modelId="{8AAB36B5-FEC8-4BD6-8F9A-897B06C93D72}" type="parTrans" cxnId="{E8B2C351-ED0D-4A69-B4FB-0D0D74B3BEF3}">
      <dgm:prSet/>
      <dgm:spPr/>
      <dgm:t>
        <a:bodyPr/>
        <a:lstStyle/>
        <a:p>
          <a:endParaRPr lang="fi-FI"/>
        </a:p>
      </dgm:t>
    </dgm:pt>
    <dgm:pt modelId="{C21594F7-DE8D-4844-AD68-F1BB9AAC696F}" type="sibTrans" cxnId="{E8B2C351-ED0D-4A69-B4FB-0D0D74B3BEF3}">
      <dgm:prSet/>
      <dgm:spPr/>
      <dgm:t>
        <a:bodyPr/>
        <a:lstStyle/>
        <a:p>
          <a:endParaRPr lang="fi-FI"/>
        </a:p>
      </dgm:t>
    </dgm:pt>
    <dgm:pt modelId="{07110D4B-CCAC-4CFD-8EB4-0269CE23E625}">
      <dgm:prSet phldrT="[Text]" custT="1"/>
      <dgm:spPr/>
      <dgm:t>
        <a:bodyPr/>
        <a:lstStyle/>
        <a:p>
          <a:r>
            <a:rPr lang="fi-FI" sz="1400" dirty="0"/>
            <a:t/>
          </a:r>
          <a:br>
            <a:rPr lang="fi-FI" sz="1400" dirty="0"/>
          </a:br>
          <a:r>
            <a:rPr lang="fi-FI" sz="1800" dirty="0" err="1">
              <a:latin typeface="Century Schoolbook" pitchFamily="18" charset="0"/>
            </a:rPr>
            <a:t>Step</a:t>
          </a:r>
          <a:r>
            <a:rPr lang="fi-FI" sz="1800" dirty="0">
              <a:latin typeface="Century Schoolbook" pitchFamily="18" charset="0"/>
            </a:rPr>
            <a:t> 2: </a:t>
          </a:r>
          <a:r>
            <a:rPr lang="fi-FI" sz="1800" dirty="0" err="1">
              <a:latin typeface="Century Schoolbook" pitchFamily="18" charset="0"/>
            </a:rPr>
            <a:t>Enhanced</a:t>
          </a:r>
          <a:r>
            <a:rPr lang="fi-FI" sz="1800" dirty="0">
              <a:latin typeface="Century Schoolbook" pitchFamily="18" charset="0"/>
            </a:rPr>
            <a:t> </a:t>
          </a:r>
          <a:r>
            <a:rPr lang="fi-FI" sz="1800" dirty="0" err="1">
              <a:latin typeface="Century Schoolbook" pitchFamily="18" charset="0"/>
            </a:rPr>
            <a:t>searching</a:t>
          </a:r>
          <a:r>
            <a:rPr lang="fi-FI" sz="1800" dirty="0">
              <a:latin typeface="Century Schoolbook" pitchFamily="18" charset="0"/>
            </a:rPr>
            <a:t> </a:t>
          </a:r>
          <a:r>
            <a:rPr lang="fi-FI" sz="1800" dirty="0" err="1">
              <a:latin typeface="Century Schoolbook" pitchFamily="18" charset="0"/>
            </a:rPr>
            <a:t>capabilities</a:t>
          </a:r>
          <a:endParaRPr lang="fi-FI" sz="1800" dirty="0">
            <a:latin typeface="Century Schoolbook" pitchFamily="18" charset="0"/>
          </a:endParaRPr>
        </a:p>
      </dgm:t>
    </dgm:pt>
    <dgm:pt modelId="{E49BDFE7-B2F8-4D52-8F49-0D258970C015}" type="parTrans" cxnId="{DC750FD1-8670-4B25-851A-35EB9BCCDDA2}">
      <dgm:prSet/>
      <dgm:spPr/>
      <dgm:t>
        <a:bodyPr/>
        <a:lstStyle/>
        <a:p>
          <a:endParaRPr lang="fi-FI"/>
        </a:p>
      </dgm:t>
    </dgm:pt>
    <dgm:pt modelId="{1B1596B0-42A7-4D1F-82E8-A5C36A02A4B4}" type="sibTrans" cxnId="{DC750FD1-8670-4B25-851A-35EB9BCCDDA2}">
      <dgm:prSet/>
      <dgm:spPr/>
      <dgm:t>
        <a:bodyPr/>
        <a:lstStyle/>
        <a:p>
          <a:endParaRPr lang="fi-FI"/>
        </a:p>
      </dgm:t>
    </dgm:pt>
    <dgm:pt modelId="{0CE7F0F2-A39C-4642-9E5C-47AA4D1F3B97}">
      <dgm:prSet phldrT="[Text]" custT="1"/>
      <dgm:spPr/>
      <dgm:t>
        <a:bodyPr/>
        <a:lstStyle/>
        <a:p>
          <a:r>
            <a:rPr lang="fi-FI" sz="1600" dirty="0"/>
            <a:t/>
          </a:r>
          <a:br>
            <a:rPr lang="fi-FI" sz="1600" dirty="0"/>
          </a:br>
          <a:r>
            <a:rPr lang="fi-FI" sz="1800" dirty="0" err="1">
              <a:latin typeface="Century Schoolbook" pitchFamily="18" charset="0"/>
            </a:rPr>
            <a:t>Step</a:t>
          </a:r>
          <a:r>
            <a:rPr lang="fi-FI" sz="1800" dirty="0">
              <a:latin typeface="Century Schoolbook" pitchFamily="18" charset="0"/>
            </a:rPr>
            <a:t> 3: </a:t>
          </a:r>
          <a:r>
            <a:rPr lang="fi-FI" sz="1800" dirty="0" err="1">
              <a:latin typeface="Century Schoolbook" pitchFamily="18" charset="0"/>
            </a:rPr>
            <a:t>Integrated</a:t>
          </a:r>
          <a:r>
            <a:rPr lang="fi-FI" sz="1800" dirty="0">
              <a:latin typeface="Century Schoolbook" pitchFamily="18" charset="0"/>
            </a:rPr>
            <a:t> </a:t>
          </a:r>
          <a:r>
            <a:rPr lang="fi-FI" sz="1800" dirty="0" err="1">
              <a:latin typeface="Century Schoolbook" pitchFamily="18" charset="0"/>
            </a:rPr>
            <a:t>network</a:t>
          </a:r>
          <a:endParaRPr lang="fi-FI" sz="1800" dirty="0">
            <a:latin typeface="Century Schoolbook" pitchFamily="18" charset="0"/>
          </a:endParaRPr>
        </a:p>
      </dgm:t>
    </dgm:pt>
    <dgm:pt modelId="{2BCB453A-9758-44BA-9EE4-D258BBB83DF8}" type="parTrans" cxnId="{F7CB3F40-F987-4104-9510-C2801744DD78}">
      <dgm:prSet/>
      <dgm:spPr/>
      <dgm:t>
        <a:bodyPr/>
        <a:lstStyle/>
        <a:p>
          <a:endParaRPr lang="fi-FI"/>
        </a:p>
      </dgm:t>
    </dgm:pt>
    <dgm:pt modelId="{9179E400-0D5F-418A-A0E6-4B359C19BF41}" type="sibTrans" cxnId="{F7CB3F40-F987-4104-9510-C2801744DD78}">
      <dgm:prSet/>
      <dgm:spPr/>
      <dgm:t>
        <a:bodyPr/>
        <a:lstStyle/>
        <a:p>
          <a:endParaRPr lang="fi-FI"/>
        </a:p>
      </dgm:t>
    </dgm:pt>
    <dgm:pt modelId="{C970C1D1-F9A9-451D-89C2-0E24F1F291A2}">
      <dgm:prSet phldrT="[Text]" custT="1"/>
      <dgm:spPr/>
      <dgm:t>
        <a:bodyPr/>
        <a:lstStyle/>
        <a:p>
          <a:r>
            <a:rPr lang="fi-FI" sz="1400" dirty="0" err="1" smtClean="0">
              <a:latin typeface="Century Schoolbook" pitchFamily="18" charset="0"/>
            </a:rPr>
            <a:t>Issuers</a:t>
          </a:r>
          <a:r>
            <a:rPr lang="fi-FI" sz="1400" dirty="0" smtClean="0">
              <a:latin typeface="Century Schoolbook" pitchFamily="18" charset="0"/>
            </a:rPr>
            <a:t> </a:t>
          </a:r>
          <a:r>
            <a:rPr lang="fi-FI" sz="1400" dirty="0">
              <a:latin typeface="Century Schoolbook" pitchFamily="18" charset="0"/>
            </a:rPr>
            <a:t>of </a:t>
          </a:r>
          <a:r>
            <a:rPr lang="fi-FI" sz="1400" dirty="0" err="1">
              <a:latin typeface="Century Schoolbook" pitchFamily="18" charset="0"/>
            </a:rPr>
            <a:t>all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securities</a:t>
          </a:r>
          <a:endParaRPr lang="fi-FI" sz="1400" dirty="0">
            <a:latin typeface="Century Schoolbook" pitchFamily="18" charset="0"/>
          </a:endParaRPr>
        </a:p>
      </dgm:t>
    </dgm:pt>
    <dgm:pt modelId="{C85D282B-752E-452D-AA4C-057B3EFBB6A0}" type="parTrans" cxnId="{911091B7-F155-432A-8D0D-68F68E5FF271}">
      <dgm:prSet/>
      <dgm:spPr/>
      <dgm:t>
        <a:bodyPr/>
        <a:lstStyle/>
        <a:p>
          <a:endParaRPr lang="fi-FI"/>
        </a:p>
      </dgm:t>
    </dgm:pt>
    <dgm:pt modelId="{61CEFFB4-1C4F-4434-9EE8-1B8114C0F84F}" type="sibTrans" cxnId="{911091B7-F155-432A-8D0D-68F68E5FF271}">
      <dgm:prSet/>
      <dgm:spPr/>
      <dgm:t>
        <a:bodyPr/>
        <a:lstStyle/>
        <a:p>
          <a:endParaRPr lang="fi-FI"/>
        </a:p>
      </dgm:t>
    </dgm:pt>
    <dgm:pt modelId="{CED510CB-C53D-4914-B611-FCBEBACAED5E}">
      <dgm:prSet phldrT="[Text]" custT="1"/>
      <dgm:spPr/>
      <dgm:t>
        <a:bodyPr/>
        <a:lstStyle/>
        <a:p>
          <a:r>
            <a:rPr lang="fi-FI" sz="1400" dirty="0" err="1">
              <a:latin typeface="Century Schoolbook" pitchFamily="18" charset="0"/>
            </a:rPr>
            <a:t>Harmonisation</a:t>
          </a:r>
          <a:r>
            <a:rPr lang="fi-FI" sz="1400" dirty="0">
              <a:latin typeface="Century Schoolbook" pitchFamily="18" charset="0"/>
            </a:rPr>
            <a:t> of </a:t>
          </a:r>
          <a:r>
            <a:rPr lang="fi-FI" sz="1400" dirty="0" err="1">
              <a:latin typeface="Century Schoolbook" pitchFamily="18" charset="0"/>
            </a:rPr>
            <a:t>filing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formats</a:t>
          </a:r>
          <a:endParaRPr lang="fi-FI" sz="1400" dirty="0">
            <a:latin typeface="Century Schoolbook" pitchFamily="18" charset="0"/>
          </a:endParaRPr>
        </a:p>
      </dgm:t>
    </dgm:pt>
    <dgm:pt modelId="{0B63A2CA-462D-4746-AB35-60C49B33DBF7}" type="parTrans" cxnId="{F657DB25-BF92-43A1-8892-A7768BE46EF2}">
      <dgm:prSet/>
      <dgm:spPr/>
      <dgm:t>
        <a:bodyPr/>
        <a:lstStyle/>
        <a:p>
          <a:endParaRPr lang="fi-FI"/>
        </a:p>
      </dgm:t>
    </dgm:pt>
    <dgm:pt modelId="{5DCC352B-97CE-4161-AE20-172E18C2750D}" type="sibTrans" cxnId="{F657DB25-BF92-43A1-8892-A7768BE46EF2}">
      <dgm:prSet/>
      <dgm:spPr/>
      <dgm:t>
        <a:bodyPr/>
        <a:lstStyle/>
        <a:p>
          <a:endParaRPr lang="fi-FI"/>
        </a:p>
      </dgm:t>
    </dgm:pt>
    <dgm:pt modelId="{7941513F-B246-447B-B215-E24E984A860F}">
      <dgm:prSet phldrT="[Text]" custT="1"/>
      <dgm:spPr/>
      <dgm:t>
        <a:bodyPr/>
        <a:lstStyle/>
        <a:p>
          <a:r>
            <a:rPr lang="fi-FI" sz="1400" dirty="0" err="1">
              <a:latin typeface="Century Schoolbook" pitchFamily="18" charset="0"/>
            </a:rPr>
            <a:t>Harmonised</a:t>
          </a:r>
          <a:r>
            <a:rPr lang="fi-FI" sz="1400" dirty="0">
              <a:latin typeface="Century Schoolbook" pitchFamily="18" charset="0"/>
            </a:rPr>
            <a:t> (</a:t>
          </a:r>
          <a:r>
            <a:rPr lang="fi-FI" sz="1400" dirty="0" err="1">
              <a:latin typeface="Century Schoolbook" pitchFamily="18" charset="0"/>
            </a:rPr>
            <a:t>minimum</a:t>
          </a:r>
          <a:r>
            <a:rPr lang="fi-FI" sz="1400" dirty="0">
              <a:latin typeface="Century Schoolbook" pitchFamily="18" charset="0"/>
            </a:rPr>
            <a:t>) </a:t>
          </a:r>
          <a:r>
            <a:rPr lang="fi-FI" sz="1400" dirty="0" err="1">
              <a:latin typeface="Century Schoolbook" pitchFamily="18" charset="0"/>
            </a:rPr>
            <a:t>search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facilities</a:t>
          </a:r>
          <a:r>
            <a:rPr lang="fi-FI" sz="1400" dirty="0">
              <a:latin typeface="Century Schoolbook" pitchFamily="18" charset="0"/>
            </a:rPr>
            <a:t> at </a:t>
          </a:r>
          <a:r>
            <a:rPr lang="fi-FI" sz="1400" dirty="0" smtClean="0">
              <a:latin typeface="Century Schoolbook" pitchFamily="18" charset="0"/>
            </a:rPr>
            <a:t>the CAP and OAM </a:t>
          </a:r>
          <a:r>
            <a:rPr lang="fi-FI" sz="1400" dirty="0" err="1" smtClean="0">
              <a:latin typeface="Century Schoolbook" pitchFamily="18" charset="0"/>
            </a:rPr>
            <a:t>level</a:t>
          </a:r>
          <a:endParaRPr lang="fi-FI" sz="1400" dirty="0">
            <a:latin typeface="Century Schoolbook" pitchFamily="18" charset="0"/>
          </a:endParaRPr>
        </a:p>
      </dgm:t>
    </dgm:pt>
    <dgm:pt modelId="{5617EB24-752E-4B59-94C7-15F7F6D9BEFE}" type="parTrans" cxnId="{8CE7D72C-99F4-4054-8FE0-5F71EADD6A8B}">
      <dgm:prSet/>
      <dgm:spPr/>
      <dgm:t>
        <a:bodyPr/>
        <a:lstStyle/>
        <a:p>
          <a:endParaRPr lang="fi-FI"/>
        </a:p>
      </dgm:t>
    </dgm:pt>
    <dgm:pt modelId="{04D9D543-5D12-4827-8E7D-1BF5947CE7AA}" type="sibTrans" cxnId="{8CE7D72C-99F4-4054-8FE0-5F71EADD6A8B}">
      <dgm:prSet/>
      <dgm:spPr/>
      <dgm:t>
        <a:bodyPr/>
        <a:lstStyle/>
        <a:p>
          <a:endParaRPr lang="fi-FI"/>
        </a:p>
      </dgm:t>
    </dgm:pt>
    <dgm:pt modelId="{C1A0A40A-C84D-424D-8AD5-BA792BD87233}">
      <dgm:prSet phldrT="[Text]" custT="1"/>
      <dgm:spPr/>
      <dgm:t>
        <a:bodyPr/>
        <a:lstStyle/>
        <a:p>
          <a:r>
            <a:rPr lang="fi-FI" sz="1400" dirty="0" err="1">
              <a:latin typeface="Century Schoolbook" pitchFamily="18" charset="0"/>
            </a:rPr>
            <a:t>Harmonisation</a:t>
          </a:r>
          <a:r>
            <a:rPr lang="fi-FI" sz="1400" dirty="0">
              <a:latin typeface="Century Schoolbook" pitchFamily="18" charset="0"/>
            </a:rPr>
            <a:t> of </a:t>
          </a:r>
          <a:r>
            <a:rPr lang="fi-FI" sz="1400" dirty="0" err="1">
              <a:latin typeface="Century Schoolbook" pitchFamily="18" charset="0"/>
            </a:rPr>
            <a:t>category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labels</a:t>
          </a:r>
          <a:endParaRPr lang="fi-FI" sz="1400" dirty="0">
            <a:latin typeface="Century Schoolbook" pitchFamily="18" charset="0"/>
          </a:endParaRPr>
        </a:p>
      </dgm:t>
    </dgm:pt>
    <dgm:pt modelId="{DA33D2E8-6531-4ABC-9020-C0B4F5BD6102}" type="parTrans" cxnId="{EE423AEE-31E2-40DC-8F39-5C43001D697C}">
      <dgm:prSet/>
      <dgm:spPr/>
      <dgm:t>
        <a:bodyPr/>
        <a:lstStyle/>
        <a:p>
          <a:endParaRPr lang="fi-FI"/>
        </a:p>
      </dgm:t>
    </dgm:pt>
    <dgm:pt modelId="{59D279DA-0FB4-4608-A2E3-0A0F5EF227ED}" type="sibTrans" cxnId="{EE423AEE-31E2-40DC-8F39-5C43001D697C}">
      <dgm:prSet/>
      <dgm:spPr/>
      <dgm:t>
        <a:bodyPr/>
        <a:lstStyle/>
        <a:p>
          <a:endParaRPr lang="fi-FI"/>
        </a:p>
      </dgm:t>
    </dgm:pt>
    <dgm:pt modelId="{C0D492B1-8B7D-4FE1-B355-38B7EE7BA305}">
      <dgm:prSet phldrT="[Text]" custT="1"/>
      <dgm:spPr/>
      <dgm:t>
        <a:bodyPr/>
        <a:lstStyle/>
        <a:p>
          <a:r>
            <a:rPr lang="fi-FI" sz="1400" dirty="0" err="1">
              <a:latin typeface="Century Schoolbook" pitchFamily="18" charset="0"/>
            </a:rPr>
            <a:t>Allows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pan-European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searches</a:t>
          </a:r>
          <a:r>
            <a:rPr lang="fi-FI" sz="1400" dirty="0">
              <a:latin typeface="Century Schoolbook" pitchFamily="18" charset="0"/>
            </a:rPr>
            <a:t> to </a:t>
          </a:r>
          <a:r>
            <a:rPr lang="fi-FI" sz="1400" dirty="0" err="1">
              <a:latin typeface="Century Schoolbook" pitchFamily="18" charset="0"/>
            </a:rPr>
            <a:t>stored</a:t>
          </a:r>
          <a:r>
            <a:rPr lang="fi-FI" sz="1400" dirty="0">
              <a:latin typeface="Century Schoolbook" pitchFamily="18" charset="0"/>
            </a:rPr>
            <a:t> metadata</a:t>
          </a:r>
        </a:p>
      </dgm:t>
    </dgm:pt>
    <dgm:pt modelId="{4ACA3BC5-6C52-4167-A190-65F7BFC54311}" type="parTrans" cxnId="{DAE8F0CF-35FD-445E-BF47-51752FC6B2E0}">
      <dgm:prSet/>
      <dgm:spPr/>
      <dgm:t>
        <a:bodyPr/>
        <a:lstStyle/>
        <a:p>
          <a:endParaRPr lang="fi-FI"/>
        </a:p>
      </dgm:t>
    </dgm:pt>
    <dgm:pt modelId="{6EA7DFC5-7F53-4457-A2D5-71CFD0DC95E2}" type="sibTrans" cxnId="{DAE8F0CF-35FD-445E-BF47-51752FC6B2E0}">
      <dgm:prSet/>
      <dgm:spPr/>
      <dgm:t>
        <a:bodyPr/>
        <a:lstStyle/>
        <a:p>
          <a:endParaRPr lang="fi-FI"/>
        </a:p>
      </dgm:t>
    </dgm:pt>
    <dgm:pt modelId="{EB5C663F-23A1-42A0-8E72-55F334E2713F}">
      <dgm:prSet phldrT="[Text]" custT="1"/>
      <dgm:spPr/>
      <dgm:t>
        <a:bodyPr/>
        <a:lstStyle/>
        <a:p>
          <a:r>
            <a:rPr lang="fi-FI" sz="1400" dirty="0" err="1" smtClean="0">
              <a:latin typeface="Century Schoolbook" pitchFamily="18" charset="0"/>
            </a:rPr>
            <a:t>Issuers</a:t>
          </a:r>
          <a:r>
            <a:rPr lang="fi-FI" sz="1400" dirty="0" smtClean="0">
              <a:latin typeface="Century Schoolbook" pitchFamily="18" charset="0"/>
            </a:rPr>
            <a:t> </a:t>
          </a:r>
          <a:r>
            <a:rPr lang="fi-FI" sz="1400" dirty="0">
              <a:latin typeface="Century Schoolbook" pitchFamily="18" charset="0"/>
            </a:rPr>
            <a:t>of </a:t>
          </a:r>
          <a:r>
            <a:rPr lang="fi-FI" sz="1400" dirty="0" err="1">
              <a:latin typeface="Century Schoolbook" pitchFamily="18" charset="0"/>
            </a:rPr>
            <a:t>shares</a:t>
          </a:r>
          <a:endParaRPr lang="fi-FI" sz="1400" dirty="0">
            <a:latin typeface="Century Schoolbook" pitchFamily="18" charset="0"/>
          </a:endParaRPr>
        </a:p>
      </dgm:t>
    </dgm:pt>
    <dgm:pt modelId="{609E523A-C582-44E5-B142-79D8F8FA0714}" type="sibTrans" cxnId="{E048D9DA-A889-4825-AEA4-06F2002175F1}">
      <dgm:prSet/>
      <dgm:spPr/>
      <dgm:t>
        <a:bodyPr/>
        <a:lstStyle/>
        <a:p>
          <a:endParaRPr lang="fi-FI"/>
        </a:p>
      </dgm:t>
    </dgm:pt>
    <dgm:pt modelId="{53755463-A3DF-43F4-8E02-2E4D09B3F737}" type="parTrans" cxnId="{E048D9DA-A889-4825-AEA4-06F2002175F1}">
      <dgm:prSet/>
      <dgm:spPr/>
      <dgm:t>
        <a:bodyPr/>
        <a:lstStyle/>
        <a:p>
          <a:endParaRPr lang="fi-FI"/>
        </a:p>
      </dgm:t>
    </dgm:pt>
    <dgm:pt modelId="{FC6C78E2-0654-4613-A998-44E5D0CF9820}">
      <dgm:prSet phldrT="[Text]" custT="1"/>
      <dgm:spPr/>
      <dgm:t>
        <a:bodyPr/>
        <a:lstStyle/>
        <a:p>
          <a:r>
            <a:rPr lang="fi-FI" sz="1400" dirty="0" err="1">
              <a:latin typeface="Century Schoolbook" pitchFamily="18" charset="0"/>
            </a:rPr>
            <a:t>Enabling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pan-European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searches</a:t>
          </a:r>
          <a:r>
            <a:rPr lang="fi-FI" sz="1400" dirty="0">
              <a:latin typeface="Century Schoolbook" pitchFamily="18" charset="0"/>
            </a:rPr>
            <a:t> to </a:t>
          </a:r>
          <a:r>
            <a:rPr lang="fi-FI" sz="1400" dirty="0" err="1">
              <a:latin typeface="Century Schoolbook" pitchFamily="18" charset="0"/>
            </a:rPr>
            <a:t>filed</a:t>
          </a:r>
          <a:r>
            <a:rPr lang="fi-FI" sz="1400" dirty="0">
              <a:latin typeface="Century Schoolbook" pitchFamily="18" charset="0"/>
            </a:rPr>
            <a:t> </a:t>
          </a:r>
          <a:r>
            <a:rPr lang="fi-FI" sz="1400" dirty="0" err="1">
              <a:latin typeface="Century Schoolbook" pitchFamily="18" charset="0"/>
            </a:rPr>
            <a:t>documents</a:t>
          </a:r>
          <a:endParaRPr lang="fi-FI" sz="1400" dirty="0">
            <a:latin typeface="Century Schoolbook" pitchFamily="18" charset="0"/>
          </a:endParaRPr>
        </a:p>
      </dgm:t>
    </dgm:pt>
    <dgm:pt modelId="{B84592F0-79B4-4D86-990A-65093FE1BBCC}" type="parTrans" cxnId="{1A2C391A-EE66-4063-8193-D88118001674}">
      <dgm:prSet/>
      <dgm:spPr/>
      <dgm:t>
        <a:bodyPr/>
        <a:lstStyle/>
        <a:p>
          <a:endParaRPr lang="fi-FI"/>
        </a:p>
      </dgm:t>
    </dgm:pt>
    <dgm:pt modelId="{C33E2A41-CD84-46EB-91D5-5CC0527DB579}" type="sibTrans" cxnId="{1A2C391A-EE66-4063-8193-D88118001674}">
      <dgm:prSet/>
      <dgm:spPr/>
      <dgm:t>
        <a:bodyPr/>
        <a:lstStyle/>
        <a:p>
          <a:endParaRPr lang="fi-FI"/>
        </a:p>
      </dgm:t>
    </dgm:pt>
    <dgm:pt modelId="{E978BAD8-70BC-4D51-9BAD-C87C7FED8D45}" type="pres">
      <dgm:prSet presAssocID="{31890BED-9048-4109-9B0D-50D9A46CA9C8}" presName="arrowDiagram" presStyleCnt="0">
        <dgm:presLayoutVars>
          <dgm:chMax val="5"/>
          <dgm:dir/>
          <dgm:resizeHandles val="exact"/>
        </dgm:presLayoutVars>
      </dgm:prSet>
      <dgm:spPr/>
    </dgm:pt>
    <dgm:pt modelId="{94006CA6-3161-41B5-9862-405B740212A2}" type="pres">
      <dgm:prSet presAssocID="{31890BED-9048-4109-9B0D-50D9A46CA9C8}" presName="arrow" presStyleLbl="bgShp" presStyleIdx="0" presStyleCnt="1" custLinFactNeighborX="-8486" custLinFactNeighborY="468"/>
      <dgm:spPr/>
      <dgm:t>
        <a:bodyPr/>
        <a:lstStyle/>
        <a:p>
          <a:endParaRPr lang="fi-FI"/>
        </a:p>
      </dgm:t>
    </dgm:pt>
    <dgm:pt modelId="{EF668602-E53D-4F45-A957-4DFA9E00D8C6}" type="pres">
      <dgm:prSet presAssocID="{31890BED-9048-4109-9B0D-50D9A46CA9C8}" presName="arrowDiagram4" presStyleCnt="0"/>
      <dgm:spPr/>
    </dgm:pt>
    <dgm:pt modelId="{39154E20-94A6-42AA-89E2-1A60FE34FF10}" type="pres">
      <dgm:prSet presAssocID="{2F2EB3AE-9283-4F4C-99E1-5B8FD341F7BD}" presName="bullet4a" presStyleLbl="node1" presStyleIdx="0" presStyleCnt="4"/>
      <dgm:spPr/>
    </dgm:pt>
    <dgm:pt modelId="{0D9CE158-8C10-4098-AFA5-D67CD0943AC4}" type="pres">
      <dgm:prSet presAssocID="{2F2EB3AE-9283-4F4C-99E1-5B8FD341F7BD}" presName="textBox4a" presStyleLbl="revTx" presStyleIdx="0" presStyleCnt="4" custScaleX="12684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C56A064-34B5-4963-AF33-575362CB8795}" type="pres">
      <dgm:prSet presAssocID="{5D4C9C05-1E32-4B26-859C-70787894B3E7}" presName="bullet4b" presStyleLbl="node1" presStyleIdx="1" presStyleCnt="4"/>
      <dgm:spPr/>
    </dgm:pt>
    <dgm:pt modelId="{750D1ACE-EC03-461F-ACEC-FA9929442CDE}" type="pres">
      <dgm:prSet presAssocID="{5D4C9C05-1E32-4B26-859C-70787894B3E7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EB0E621-22DA-45E5-8E0A-6790A29020CF}" type="pres">
      <dgm:prSet presAssocID="{07110D4B-CCAC-4CFD-8EB4-0269CE23E625}" presName="bullet4c" presStyleLbl="node1" presStyleIdx="2" presStyleCnt="4"/>
      <dgm:spPr/>
    </dgm:pt>
    <dgm:pt modelId="{537835AC-6403-4A18-9A00-C3ED552BA5B8}" type="pres">
      <dgm:prSet presAssocID="{07110D4B-CCAC-4CFD-8EB4-0269CE23E625}" presName="textBox4c" presStyleLbl="revTx" presStyleIdx="2" presStyleCnt="4" custScaleX="133577" custScaleY="90815" custLinFactNeighborX="10060" custLinFactNeighborY="-27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D41975B-3E36-4728-BE1B-AC9DEFABFEFC}" type="pres">
      <dgm:prSet presAssocID="{0CE7F0F2-A39C-4642-9E5C-47AA4D1F3B97}" presName="bullet4d" presStyleLbl="node1" presStyleIdx="3" presStyleCnt="4"/>
      <dgm:spPr/>
    </dgm:pt>
    <dgm:pt modelId="{7212BE6C-3FCE-40A2-89D8-5E6C08394CDC}" type="pres">
      <dgm:prSet presAssocID="{0CE7F0F2-A39C-4642-9E5C-47AA4D1F3B97}" presName="textBox4d" presStyleLbl="revTx" presStyleIdx="3" presStyleCnt="4" custScaleX="125863" custLinFactNeighborX="1463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A2C391A-EE66-4063-8193-D88118001674}" srcId="{0CE7F0F2-A39C-4642-9E5C-47AA4D1F3B97}" destId="{FC6C78E2-0654-4613-A998-44E5D0CF9820}" srcOrd="1" destOrd="0" parTransId="{B84592F0-79B4-4D86-990A-65093FE1BBCC}" sibTransId="{C33E2A41-CD84-46EB-91D5-5CC0527DB579}"/>
    <dgm:cxn modelId="{0CB4D6FD-A8DB-46C5-BD56-EA6D9365871D}" type="presOf" srcId="{FC6C78E2-0654-4613-A998-44E5D0CF9820}" destId="{7212BE6C-3FCE-40A2-89D8-5E6C08394CDC}" srcOrd="0" destOrd="2" presId="urn:microsoft.com/office/officeart/2005/8/layout/arrow2"/>
    <dgm:cxn modelId="{CB386B30-0453-44B4-BBD1-E77904CF10D7}" type="presOf" srcId="{C0D492B1-8B7D-4FE1-B355-38B7EE7BA305}" destId="{537835AC-6403-4A18-9A00-C3ED552BA5B8}" srcOrd="0" destOrd="3" presId="urn:microsoft.com/office/officeart/2005/8/layout/arrow2"/>
    <dgm:cxn modelId="{E2DFEB1D-F758-4B5F-AD0B-658AB7E0FF0A}" type="presOf" srcId="{C970C1D1-F9A9-451D-89C2-0E24F1F291A2}" destId="{750D1ACE-EC03-461F-ACEC-FA9929442CDE}" srcOrd="0" destOrd="1" presId="urn:microsoft.com/office/officeart/2005/8/layout/arrow2"/>
    <dgm:cxn modelId="{EA6DCDCC-271B-4BCC-AC18-4661B467AFCC}" type="presOf" srcId="{07110D4B-CCAC-4CFD-8EB4-0269CE23E625}" destId="{537835AC-6403-4A18-9A00-C3ED552BA5B8}" srcOrd="0" destOrd="0" presId="urn:microsoft.com/office/officeart/2005/8/layout/arrow2"/>
    <dgm:cxn modelId="{5F91BC94-D8E5-4495-9571-56CC16F6AC00}" type="presOf" srcId="{CED510CB-C53D-4914-B611-FCBEBACAED5E}" destId="{7212BE6C-3FCE-40A2-89D8-5E6C08394CDC}" srcOrd="0" destOrd="1" presId="urn:microsoft.com/office/officeart/2005/8/layout/arrow2"/>
    <dgm:cxn modelId="{E8B2C351-ED0D-4A69-B4FB-0D0D74B3BEF3}" srcId="{31890BED-9048-4109-9B0D-50D9A46CA9C8}" destId="{5D4C9C05-1E32-4B26-859C-70787894B3E7}" srcOrd="1" destOrd="0" parTransId="{8AAB36B5-FEC8-4BD6-8F9A-897B06C93D72}" sibTransId="{C21594F7-DE8D-4844-AD68-F1BB9AAC696F}"/>
    <dgm:cxn modelId="{2A3D8476-AE7A-4317-B60A-EB2CCA990816}" type="presOf" srcId="{0CE7F0F2-A39C-4642-9E5C-47AA4D1F3B97}" destId="{7212BE6C-3FCE-40A2-89D8-5E6C08394CDC}" srcOrd="0" destOrd="0" presId="urn:microsoft.com/office/officeart/2005/8/layout/arrow2"/>
    <dgm:cxn modelId="{56205058-4B90-41E1-B54A-E244002AE939}" type="presOf" srcId="{31890BED-9048-4109-9B0D-50D9A46CA9C8}" destId="{E978BAD8-70BC-4D51-9BAD-C87C7FED8D45}" srcOrd="0" destOrd="0" presId="urn:microsoft.com/office/officeart/2005/8/layout/arrow2"/>
    <dgm:cxn modelId="{E048D9DA-A889-4825-AEA4-06F2002175F1}" srcId="{2F2EB3AE-9283-4F4C-99E1-5B8FD341F7BD}" destId="{EB5C663F-23A1-42A0-8E72-55F334E2713F}" srcOrd="0" destOrd="0" parTransId="{53755463-A3DF-43F4-8E02-2E4D09B3F737}" sibTransId="{609E523A-C582-44E5-B142-79D8F8FA0714}"/>
    <dgm:cxn modelId="{778306CB-7CA2-4D12-B366-B7495DB8CAA7}" srcId="{31890BED-9048-4109-9B0D-50D9A46CA9C8}" destId="{2F2EB3AE-9283-4F4C-99E1-5B8FD341F7BD}" srcOrd="0" destOrd="0" parTransId="{FC96BE4E-7055-4F22-934E-0BD6AB49AD78}" sibTransId="{FF3F09D3-6B65-4B25-8859-B8B4007C1263}"/>
    <dgm:cxn modelId="{911091B7-F155-432A-8D0D-68F68E5FF271}" srcId="{5D4C9C05-1E32-4B26-859C-70787894B3E7}" destId="{C970C1D1-F9A9-451D-89C2-0E24F1F291A2}" srcOrd="0" destOrd="0" parTransId="{C85D282B-752E-452D-AA4C-057B3EFBB6A0}" sibTransId="{61CEFFB4-1C4F-4434-9EE8-1B8114C0F84F}"/>
    <dgm:cxn modelId="{F7CB3F40-F987-4104-9510-C2801744DD78}" srcId="{31890BED-9048-4109-9B0D-50D9A46CA9C8}" destId="{0CE7F0F2-A39C-4642-9E5C-47AA4D1F3B97}" srcOrd="3" destOrd="0" parTransId="{2BCB453A-9758-44BA-9EE4-D258BBB83DF8}" sibTransId="{9179E400-0D5F-418A-A0E6-4B359C19BF41}"/>
    <dgm:cxn modelId="{DAE8F0CF-35FD-445E-BF47-51752FC6B2E0}" srcId="{07110D4B-CCAC-4CFD-8EB4-0269CE23E625}" destId="{C0D492B1-8B7D-4FE1-B355-38B7EE7BA305}" srcOrd="2" destOrd="0" parTransId="{4ACA3BC5-6C52-4167-A190-65F7BFC54311}" sibTransId="{6EA7DFC5-7F53-4457-A2D5-71CFD0DC95E2}"/>
    <dgm:cxn modelId="{F657DB25-BF92-43A1-8892-A7768BE46EF2}" srcId="{0CE7F0F2-A39C-4642-9E5C-47AA4D1F3B97}" destId="{CED510CB-C53D-4914-B611-FCBEBACAED5E}" srcOrd="0" destOrd="0" parTransId="{0B63A2CA-462D-4746-AB35-60C49B33DBF7}" sibTransId="{5DCC352B-97CE-4161-AE20-172E18C2750D}"/>
    <dgm:cxn modelId="{8CE7D72C-99F4-4054-8FE0-5F71EADD6A8B}" srcId="{07110D4B-CCAC-4CFD-8EB4-0269CE23E625}" destId="{7941513F-B246-447B-B215-E24E984A860F}" srcOrd="0" destOrd="0" parTransId="{5617EB24-752E-4B59-94C7-15F7F6D9BEFE}" sibTransId="{04D9D543-5D12-4827-8E7D-1BF5947CE7AA}"/>
    <dgm:cxn modelId="{03BB53D1-BB90-4612-AFF7-9CE5C42470EE}" type="presOf" srcId="{C1A0A40A-C84D-424D-8AD5-BA792BD87233}" destId="{537835AC-6403-4A18-9A00-C3ED552BA5B8}" srcOrd="0" destOrd="2" presId="urn:microsoft.com/office/officeart/2005/8/layout/arrow2"/>
    <dgm:cxn modelId="{4448566D-5B42-42A0-9C58-046C5E586570}" type="presOf" srcId="{EB5C663F-23A1-42A0-8E72-55F334E2713F}" destId="{0D9CE158-8C10-4098-AFA5-D67CD0943AC4}" srcOrd="0" destOrd="1" presId="urn:microsoft.com/office/officeart/2005/8/layout/arrow2"/>
    <dgm:cxn modelId="{EE423AEE-31E2-40DC-8F39-5C43001D697C}" srcId="{07110D4B-CCAC-4CFD-8EB4-0269CE23E625}" destId="{C1A0A40A-C84D-424D-8AD5-BA792BD87233}" srcOrd="1" destOrd="0" parTransId="{DA33D2E8-6531-4ABC-9020-C0B4F5BD6102}" sibTransId="{59D279DA-0FB4-4608-A2E3-0A0F5EF227ED}"/>
    <dgm:cxn modelId="{7A8E6933-623C-4F55-B726-9376EBEEAB45}" type="presOf" srcId="{2F2EB3AE-9283-4F4C-99E1-5B8FD341F7BD}" destId="{0D9CE158-8C10-4098-AFA5-D67CD0943AC4}" srcOrd="0" destOrd="0" presId="urn:microsoft.com/office/officeart/2005/8/layout/arrow2"/>
    <dgm:cxn modelId="{5EDA2510-7F20-4B0B-AAEF-22AB016A31B0}" type="presOf" srcId="{5D4C9C05-1E32-4B26-859C-70787894B3E7}" destId="{750D1ACE-EC03-461F-ACEC-FA9929442CDE}" srcOrd="0" destOrd="0" presId="urn:microsoft.com/office/officeart/2005/8/layout/arrow2"/>
    <dgm:cxn modelId="{5B69C79A-EF71-49A2-88FF-7DEED3B8AD6E}" type="presOf" srcId="{7941513F-B246-447B-B215-E24E984A860F}" destId="{537835AC-6403-4A18-9A00-C3ED552BA5B8}" srcOrd="0" destOrd="1" presId="urn:microsoft.com/office/officeart/2005/8/layout/arrow2"/>
    <dgm:cxn modelId="{DC750FD1-8670-4B25-851A-35EB9BCCDDA2}" srcId="{31890BED-9048-4109-9B0D-50D9A46CA9C8}" destId="{07110D4B-CCAC-4CFD-8EB4-0269CE23E625}" srcOrd="2" destOrd="0" parTransId="{E49BDFE7-B2F8-4D52-8F49-0D258970C015}" sibTransId="{1B1596B0-42A7-4D1F-82E8-A5C36A02A4B4}"/>
    <dgm:cxn modelId="{DEDFB66B-B231-435A-89C3-62914F493584}" type="presParOf" srcId="{E978BAD8-70BC-4D51-9BAD-C87C7FED8D45}" destId="{94006CA6-3161-41B5-9862-405B740212A2}" srcOrd="0" destOrd="0" presId="urn:microsoft.com/office/officeart/2005/8/layout/arrow2"/>
    <dgm:cxn modelId="{380553C4-CC7D-4A07-9233-513C36E32B9F}" type="presParOf" srcId="{E978BAD8-70BC-4D51-9BAD-C87C7FED8D45}" destId="{EF668602-E53D-4F45-A957-4DFA9E00D8C6}" srcOrd="1" destOrd="0" presId="urn:microsoft.com/office/officeart/2005/8/layout/arrow2"/>
    <dgm:cxn modelId="{39F32A83-3DCF-48B8-AF9F-B2CE06D2C67B}" type="presParOf" srcId="{EF668602-E53D-4F45-A957-4DFA9E00D8C6}" destId="{39154E20-94A6-42AA-89E2-1A60FE34FF10}" srcOrd="0" destOrd="0" presId="urn:microsoft.com/office/officeart/2005/8/layout/arrow2"/>
    <dgm:cxn modelId="{F007450B-5522-4473-AA71-653FF5DE3324}" type="presParOf" srcId="{EF668602-E53D-4F45-A957-4DFA9E00D8C6}" destId="{0D9CE158-8C10-4098-AFA5-D67CD0943AC4}" srcOrd="1" destOrd="0" presId="urn:microsoft.com/office/officeart/2005/8/layout/arrow2"/>
    <dgm:cxn modelId="{845226C2-B90B-4D6A-9076-6BC473186E05}" type="presParOf" srcId="{EF668602-E53D-4F45-A957-4DFA9E00D8C6}" destId="{FC56A064-34B5-4963-AF33-575362CB8795}" srcOrd="2" destOrd="0" presId="urn:microsoft.com/office/officeart/2005/8/layout/arrow2"/>
    <dgm:cxn modelId="{22935B7E-FC19-47A9-9EF9-8C50108164AD}" type="presParOf" srcId="{EF668602-E53D-4F45-A957-4DFA9E00D8C6}" destId="{750D1ACE-EC03-461F-ACEC-FA9929442CDE}" srcOrd="3" destOrd="0" presId="urn:microsoft.com/office/officeart/2005/8/layout/arrow2"/>
    <dgm:cxn modelId="{E5AEBA62-47F1-436B-AF48-0F55058A8E04}" type="presParOf" srcId="{EF668602-E53D-4F45-A957-4DFA9E00D8C6}" destId="{4EB0E621-22DA-45E5-8E0A-6790A29020CF}" srcOrd="4" destOrd="0" presId="urn:microsoft.com/office/officeart/2005/8/layout/arrow2"/>
    <dgm:cxn modelId="{D7554142-D575-45B1-A14B-9B0176772EAA}" type="presParOf" srcId="{EF668602-E53D-4F45-A957-4DFA9E00D8C6}" destId="{537835AC-6403-4A18-9A00-C3ED552BA5B8}" srcOrd="5" destOrd="0" presId="urn:microsoft.com/office/officeart/2005/8/layout/arrow2"/>
    <dgm:cxn modelId="{6C2ED487-F8FD-4B9A-9D21-0B7D487ABD6D}" type="presParOf" srcId="{EF668602-E53D-4F45-A957-4DFA9E00D8C6}" destId="{1D41975B-3E36-4728-BE1B-AC9DEFABFEFC}" srcOrd="6" destOrd="0" presId="urn:microsoft.com/office/officeart/2005/8/layout/arrow2"/>
    <dgm:cxn modelId="{16C63305-C611-408D-9BD8-B6BE69057154}" type="presParOf" srcId="{EF668602-E53D-4F45-A957-4DFA9E00D8C6}" destId="{7212BE6C-3FCE-40A2-89D8-5E6C08394CD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006CA6-3161-41B5-9862-405B740212A2}">
      <dsp:nvSpPr>
        <dsp:cNvPr id="0" name=""/>
        <dsp:cNvSpPr/>
      </dsp:nvSpPr>
      <dsp:spPr>
        <a:xfrm>
          <a:off x="0" y="0"/>
          <a:ext cx="7809825" cy="488114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154E20-94A6-42AA-89E2-1A60FE34FF10}">
      <dsp:nvSpPr>
        <dsp:cNvPr id="0" name=""/>
        <dsp:cNvSpPr/>
      </dsp:nvSpPr>
      <dsp:spPr>
        <a:xfrm>
          <a:off x="896802" y="3629616"/>
          <a:ext cx="179625" cy="179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CE158-8C10-4098-AFA5-D67CD0943AC4}">
      <dsp:nvSpPr>
        <dsp:cNvPr id="0" name=""/>
        <dsp:cNvSpPr/>
      </dsp:nvSpPr>
      <dsp:spPr>
        <a:xfrm>
          <a:off x="807394" y="3719429"/>
          <a:ext cx="1693923" cy="1161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8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/>
          </a:r>
          <a:br>
            <a:rPr lang="fi-FI" sz="1400" kern="1200" dirty="0"/>
          </a:br>
          <a:r>
            <a:rPr lang="fi-FI" sz="1800" kern="1200" dirty="0" err="1">
              <a:latin typeface="Century Schoolbook" pitchFamily="18" charset="0"/>
            </a:rPr>
            <a:t>Current</a:t>
          </a:r>
          <a:r>
            <a:rPr lang="fi-FI" sz="1800" kern="1200" dirty="0">
              <a:latin typeface="Century Schoolbook" pitchFamily="18" charset="0"/>
            </a:rPr>
            <a:t> </a:t>
          </a:r>
          <a:r>
            <a:rPr lang="fi-FI" sz="1800" kern="1200" dirty="0" err="1" smtClean="0">
              <a:latin typeface="Century Schoolbook" pitchFamily="18" charset="0"/>
            </a:rPr>
            <a:t>network</a:t>
          </a:r>
          <a:endParaRPr lang="fi-FI" sz="18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>
              <a:latin typeface="Century Schoolbook" pitchFamily="18" charset="0"/>
            </a:rPr>
            <a:t>Issuers</a:t>
          </a:r>
          <a:r>
            <a:rPr lang="fi-FI" sz="1400" kern="1200" dirty="0" smtClean="0">
              <a:latin typeface="Century Schoolbook" pitchFamily="18" charset="0"/>
            </a:rPr>
            <a:t> </a:t>
          </a:r>
          <a:r>
            <a:rPr lang="fi-FI" sz="1400" kern="1200" dirty="0">
              <a:latin typeface="Century Schoolbook" pitchFamily="18" charset="0"/>
            </a:rPr>
            <a:t>of </a:t>
          </a:r>
          <a:r>
            <a:rPr lang="fi-FI" sz="1400" kern="1200" dirty="0" err="1">
              <a:latin typeface="Century Schoolbook" pitchFamily="18" charset="0"/>
            </a:rPr>
            <a:t>shares</a:t>
          </a:r>
          <a:endParaRPr lang="fi-FI" sz="1400" kern="1200" dirty="0">
            <a:latin typeface="Century Schoolbook" pitchFamily="18" charset="0"/>
          </a:endParaRPr>
        </a:p>
      </dsp:txBody>
      <dsp:txXfrm>
        <a:off x="807394" y="3719429"/>
        <a:ext cx="1693923" cy="1161711"/>
      </dsp:txXfrm>
    </dsp:sp>
    <dsp:sp modelId="{FC56A064-34B5-4963-AF33-575362CB8795}">
      <dsp:nvSpPr>
        <dsp:cNvPr id="0" name=""/>
        <dsp:cNvSpPr/>
      </dsp:nvSpPr>
      <dsp:spPr>
        <a:xfrm>
          <a:off x="2165899" y="2494263"/>
          <a:ext cx="312393" cy="3123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D1ACE-EC03-461F-ACEC-FA9929442CDE}">
      <dsp:nvSpPr>
        <dsp:cNvPr id="0" name=""/>
        <dsp:cNvSpPr/>
      </dsp:nvSpPr>
      <dsp:spPr>
        <a:xfrm>
          <a:off x="2322095" y="2650459"/>
          <a:ext cx="1640063" cy="2230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53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/>
          </a:r>
          <a:br>
            <a:rPr lang="fi-FI" sz="1400" kern="1200" dirty="0"/>
          </a:br>
          <a:r>
            <a:rPr lang="fi-FI" sz="1800" kern="1200" dirty="0" err="1">
              <a:latin typeface="Century Schoolbook" pitchFamily="18" charset="0"/>
            </a:rPr>
            <a:t>Step</a:t>
          </a:r>
          <a:r>
            <a:rPr lang="fi-FI" sz="1800" kern="1200" dirty="0">
              <a:latin typeface="Century Schoolbook" pitchFamily="18" charset="0"/>
            </a:rPr>
            <a:t> 1: </a:t>
          </a:r>
          <a:r>
            <a:rPr lang="fi-FI" sz="1800" kern="1200" dirty="0" err="1">
              <a:latin typeface="Century Schoolbook" pitchFamily="18" charset="0"/>
            </a:rPr>
            <a:t>Full</a:t>
          </a:r>
          <a:r>
            <a:rPr lang="fi-FI" sz="1800" kern="1200" dirty="0">
              <a:latin typeface="Century Schoolbook" pitchFamily="18" charset="0"/>
            </a:rPr>
            <a:t> </a:t>
          </a:r>
          <a:r>
            <a:rPr lang="fi-FI" sz="1800" kern="1200" dirty="0" err="1" smtClean="0">
              <a:latin typeface="Century Schoolbook" pitchFamily="18" charset="0"/>
            </a:rPr>
            <a:t>network</a:t>
          </a:r>
          <a:endParaRPr lang="fi-FI" sz="18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 smtClean="0">
              <a:latin typeface="Century Schoolbook" pitchFamily="18" charset="0"/>
            </a:rPr>
            <a:t>Issuers</a:t>
          </a:r>
          <a:r>
            <a:rPr lang="fi-FI" sz="1400" kern="1200" dirty="0" smtClean="0">
              <a:latin typeface="Century Schoolbook" pitchFamily="18" charset="0"/>
            </a:rPr>
            <a:t> </a:t>
          </a:r>
          <a:r>
            <a:rPr lang="fi-FI" sz="1400" kern="1200" dirty="0">
              <a:latin typeface="Century Schoolbook" pitchFamily="18" charset="0"/>
            </a:rPr>
            <a:t>of </a:t>
          </a:r>
          <a:r>
            <a:rPr lang="fi-FI" sz="1400" kern="1200" dirty="0" err="1">
              <a:latin typeface="Century Schoolbook" pitchFamily="18" charset="0"/>
            </a:rPr>
            <a:t>all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securities</a:t>
          </a:r>
          <a:endParaRPr lang="fi-FI" sz="1400" kern="1200" dirty="0">
            <a:latin typeface="Century Schoolbook" pitchFamily="18" charset="0"/>
          </a:endParaRPr>
        </a:p>
      </dsp:txBody>
      <dsp:txXfrm>
        <a:off x="2322095" y="2650459"/>
        <a:ext cx="1640063" cy="2230681"/>
      </dsp:txXfrm>
    </dsp:sp>
    <dsp:sp modelId="{4EB0E621-22DA-45E5-8E0A-6790A29020CF}">
      <dsp:nvSpPr>
        <dsp:cNvPr id="0" name=""/>
        <dsp:cNvSpPr/>
      </dsp:nvSpPr>
      <dsp:spPr>
        <a:xfrm>
          <a:off x="3786437" y="1657635"/>
          <a:ext cx="413920" cy="413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835AC-6403-4A18-9A00-C3ED552BA5B8}">
      <dsp:nvSpPr>
        <dsp:cNvPr id="0" name=""/>
        <dsp:cNvSpPr/>
      </dsp:nvSpPr>
      <dsp:spPr>
        <a:xfrm>
          <a:off x="3883046" y="1920628"/>
          <a:ext cx="2190747" cy="2739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32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/>
          </a:r>
          <a:br>
            <a:rPr lang="fi-FI" sz="1400" kern="1200" dirty="0"/>
          </a:br>
          <a:r>
            <a:rPr lang="fi-FI" sz="1800" kern="1200" dirty="0" err="1">
              <a:latin typeface="Century Schoolbook" pitchFamily="18" charset="0"/>
            </a:rPr>
            <a:t>Step</a:t>
          </a:r>
          <a:r>
            <a:rPr lang="fi-FI" sz="1800" kern="1200" dirty="0">
              <a:latin typeface="Century Schoolbook" pitchFamily="18" charset="0"/>
            </a:rPr>
            <a:t> 2: </a:t>
          </a:r>
          <a:r>
            <a:rPr lang="fi-FI" sz="1800" kern="1200" dirty="0" err="1">
              <a:latin typeface="Century Schoolbook" pitchFamily="18" charset="0"/>
            </a:rPr>
            <a:t>Enhanced</a:t>
          </a:r>
          <a:r>
            <a:rPr lang="fi-FI" sz="1800" kern="1200" dirty="0">
              <a:latin typeface="Century Schoolbook" pitchFamily="18" charset="0"/>
            </a:rPr>
            <a:t> </a:t>
          </a:r>
          <a:r>
            <a:rPr lang="fi-FI" sz="1800" kern="1200" dirty="0" err="1">
              <a:latin typeface="Century Schoolbook" pitchFamily="18" charset="0"/>
            </a:rPr>
            <a:t>searching</a:t>
          </a:r>
          <a:r>
            <a:rPr lang="fi-FI" sz="1800" kern="1200" dirty="0">
              <a:latin typeface="Century Schoolbook" pitchFamily="18" charset="0"/>
            </a:rPr>
            <a:t> </a:t>
          </a:r>
          <a:r>
            <a:rPr lang="fi-FI" sz="1800" kern="1200" dirty="0" err="1">
              <a:latin typeface="Century Schoolbook" pitchFamily="18" charset="0"/>
            </a:rPr>
            <a:t>capabilities</a:t>
          </a:r>
          <a:endParaRPr lang="fi-FI" sz="18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>
              <a:latin typeface="Century Schoolbook" pitchFamily="18" charset="0"/>
            </a:rPr>
            <a:t>Harmonised</a:t>
          </a:r>
          <a:r>
            <a:rPr lang="fi-FI" sz="1400" kern="1200" dirty="0">
              <a:latin typeface="Century Schoolbook" pitchFamily="18" charset="0"/>
            </a:rPr>
            <a:t> (</a:t>
          </a:r>
          <a:r>
            <a:rPr lang="fi-FI" sz="1400" kern="1200" dirty="0" err="1">
              <a:latin typeface="Century Schoolbook" pitchFamily="18" charset="0"/>
            </a:rPr>
            <a:t>minimum</a:t>
          </a:r>
          <a:r>
            <a:rPr lang="fi-FI" sz="1400" kern="1200" dirty="0">
              <a:latin typeface="Century Schoolbook" pitchFamily="18" charset="0"/>
            </a:rPr>
            <a:t>) </a:t>
          </a:r>
          <a:r>
            <a:rPr lang="fi-FI" sz="1400" kern="1200" dirty="0" err="1">
              <a:latin typeface="Century Schoolbook" pitchFamily="18" charset="0"/>
            </a:rPr>
            <a:t>search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facilities</a:t>
          </a:r>
          <a:r>
            <a:rPr lang="fi-FI" sz="1400" kern="1200" dirty="0">
              <a:latin typeface="Century Schoolbook" pitchFamily="18" charset="0"/>
            </a:rPr>
            <a:t> at </a:t>
          </a:r>
          <a:r>
            <a:rPr lang="fi-FI" sz="1400" kern="1200" dirty="0" smtClean="0">
              <a:latin typeface="Century Schoolbook" pitchFamily="18" charset="0"/>
            </a:rPr>
            <a:t>the CAP and OAM </a:t>
          </a:r>
          <a:r>
            <a:rPr lang="fi-FI" sz="1400" kern="1200" dirty="0" err="1" smtClean="0">
              <a:latin typeface="Century Schoolbook" pitchFamily="18" charset="0"/>
            </a:rPr>
            <a:t>level</a:t>
          </a:r>
          <a:endParaRPr lang="fi-FI" sz="14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>
              <a:latin typeface="Century Schoolbook" pitchFamily="18" charset="0"/>
            </a:rPr>
            <a:t>Harmonisation</a:t>
          </a:r>
          <a:r>
            <a:rPr lang="fi-FI" sz="1400" kern="1200" dirty="0">
              <a:latin typeface="Century Schoolbook" pitchFamily="18" charset="0"/>
            </a:rPr>
            <a:t> of </a:t>
          </a:r>
          <a:r>
            <a:rPr lang="fi-FI" sz="1400" kern="1200" dirty="0" err="1">
              <a:latin typeface="Century Schoolbook" pitchFamily="18" charset="0"/>
            </a:rPr>
            <a:t>category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labels</a:t>
          </a:r>
          <a:endParaRPr lang="fi-FI" sz="14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>
              <a:latin typeface="Century Schoolbook" pitchFamily="18" charset="0"/>
            </a:rPr>
            <a:t>Allows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pan-European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searches</a:t>
          </a:r>
          <a:r>
            <a:rPr lang="fi-FI" sz="1400" kern="1200" dirty="0">
              <a:latin typeface="Century Schoolbook" pitchFamily="18" charset="0"/>
            </a:rPr>
            <a:t> to </a:t>
          </a:r>
          <a:r>
            <a:rPr lang="fi-FI" sz="1400" kern="1200" dirty="0" err="1">
              <a:latin typeface="Century Schoolbook" pitchFamily="18" charset="0"/>
            </a:rPr>
            <a:t>stored</a:t>
          </a:r>
          <a:r>
            <a:rPr lang="fi-FI" sz="1400" kern="1200" dirty="0">
              <a:latin typeface="Century Schoolbook" pitchFamily="18" charset="0"/>
            </a:rPr>
            <a:t> metadata</a:t>
          </a:r>
        </a:p>
      </dsp:txBody>
      <dsp:txXfrm>
        <a:off x="3883046" y="1920628"/>
        <a:ext cx="2190747" cy="2739475"/>
      </dsp:txXfrm>
    </dsp:sp>
    <dsp:sp modelId="{1D41975B-3E36-4728-BE1B-AC9DEFABFEFC}">
      <dsp:nvSpPr>
        <dsp:cNvPr id="0" name=""/>
        <dsp:cNvSpPr/>
      </dsp:nvSpPr>
      <dsp:spPr>
        <a:xfrm>
          <a:off x="5551458" y="1104114"/>
          <a:ext cx="554497" cy="5544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2BE6C-3FCE-40A2-89D8-5E6C08394CDC}">
      <dsp:nvSpPr>
        <dsp:cNvPr id="0" name=""/>
        <dsp:cNvSpPr/>
      </dsp:nvSpPr>
      <dsp:spPr>
        <a:xfrm>
          <a:off x="5856645" y="1381362"/>
          <a:ext cx="2064232" cy="3499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381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/>
            <a:t/>
          </a:r>
          <a:br>
            <a:rPr lang="fi-FI" sz="1600" kern="1200" dirty="0"/>
          </a:br>
          <a:r>
            <a:rPr lang="fi-FI" sz="1800" kern="1200" dirty="0" err="1">
              <a:latin typeface="Century Schoolbook" pitchFamily="18" charset="0"/>
            </a:rPr>
            <a:t>Step</a:t>
          </a:r>
          <a:r>
            <a:rPr lang="fi-FI" sz="1800" kern="1200" dirty="0">
              <a:latin typeface="Century Schoolbook" pitchFamily="18" charset="0"/>
            </a:rPr>
            <a:t> 3: </a:t>
          </a:r>
          <a:r>
            <a:rPr lang="fi-FI" sz="1800" kern="1200" dirty="0" err="1">
              <a:latin typeface="Century Schoolbook" pitchFamily="18" charset="0"/>
            </a:rPr>
            <a:t>Integrated</a:t>
          </a:r>
          <a:r>
            <a:rPr lang="fi-FI" sz="1800" kern="1200" dirty="0">
              <a:latin typeface="Century Schoolbook" pitchFamily="18" charset="0"/>
            </a:rPr>
            <a:t> </a:t>
          </a:r>
          <a:r>
            <a:rPr lang="fi-FI" sz="1800" kern="1200" dirty="0" err="1">
              <a:latin typeface="Century Schoolbook" pitchFamily="18" charset="0"/>
            </a:rPr>
            <a:t>network</a:t>
          </a:r>
          <a:endParaRPr lang="fi-FI" sz="18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>
              <a:latin typeface="Century Schoolbook" pitchFamily="18" charset="0"/>
            </a:rPr>
            <a:t>Harmonisation</a:t>
          </a:r>
          <a:r>
            <a:rPr lang="fi-FI" sz="1400" kern="1200" dirty="0">
              <a:latin typeface="Century Schoolbook" pitchFamily="18" charset="0"/>
            </a:rPr>
            <a:t> of </a:t>
          </a:r>
          <a:r>
            <a:rPr lang="fi-FI" sz="1400" kern="1200" dirty="0" err="1">
              <a:latin typeface="Century Schoolbook" pitchFamily="18" charset="0"/>
            </a:rPr>
            <a:t>filing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formats</a:t>
          </a:r>
          <a:endParaRPr lang="fi-FI" sz="1400" kern="1200" dirty="0">
            <a:latin typeface="Century Schoolbook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dirty="0" err="1">
              <a:latin typeface="Century Schoolbook" pitchFamily="18" charset="0"/>
            </a:rPr>
            <a:t>Enabling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pan-European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searches</a:t>
          </a:r>
          <a:r>
            <a:rPr lang="fi-FI" sz="1400" kern="1200" dirty="0">
              <a:latin typeface="Century Schoolbook" pitchFamily="18" charset="0"/>
            </a:rPr>
            <a:t> to </a:t>
          </a:r>
          <a:r>
            <a:rPr lang="fi-FI" sz="1400" kern="1200" dirty="0" err="1">
              <a:latin typeface="Century Schoolbook" pitchFamily="18" charset="0"/>
            </a:rPr>
            <a:t>filed</a:t>
          </a:r>
          <a:r>
            <a:rPr lang="fi-FI" sz="1400" kern="1200" dirty="0">
              <a:latin typeface="Century Schoolbook" pitchFamily="18" charset="0"/>
            </a:rPr>
            <a:t> </a:t>
          </a:r>
          <a:r>
            <a:rPr lang="fi-FI" sz="1400" kern="1200" dirty="0" err="1">
              <a:latin typeface="Century Schoolbook" pitchFamily="18" charset="0"/>
            </a:rPr>
            <a:t>documents</a:t>
          </a:r>
          <a:endParaRPr lang="fi-FI" sz="1400" kern="1200" dirty="0">
            <a:latin typeface="Century Schoolbook" pitchFamily="18" charset="0"/>
          </a:endParaRPr>
        </a:p>
      </dsp:txBody>
      <dsp:txXfrm>
        <a:off x="5856645" y="1381362"/>
        <a:ext cx="2064232" cy="3499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1100D-9FE2-4E37-8705-C16325021E32}" type="datetimeFigureOut">
              <a:rPr lang="en-US"/>
              <a:pPr>
                <a:defRPr/>
              </a:pPr>
              <a:t>11/25/2010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3225B6-9C1B-4EE6-9B22-00823A7E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74FEB2-FB5E-47B0-9552-376D3418E9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2453-7851-4D1C-852A-D17CCA2EE8BA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D919-3E6C-4B29-A866-45AA08B56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23C6-1ED6-40CB-BE3E-2F3124BE67E9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1B2D-64BF-4A01-8F2E-30B2185D7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7FA3-7B54-4CE0-BC07-938E8B0134D2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70B5-5F65-4E08-B895-B9369FC15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5D723-4235-4843-96AB-E952AA750880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21F8-050E-4E0B-930E-A05749EF0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B7DC-A638-429B-BDD2-2CC05AACBCB8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9B5-735F-42E1-B64E-6FB5771BE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4F14-135D-4ECA-89D9-0D8FBC65D3E9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BB305-4AF3-426D-99E0-5F80629B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99076-18E2-4521-93CA-9519AE3C41CD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9CF1-D050-4D42-9D6C-D6228F0E1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8D05-7AE3-4A6A-99A4-BB02DA8EAF87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4984C-F466-40EF-9B3A-AD557F39C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646C-6C8F-45BF-9BA2-FA0F63DCFD7C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82E2-0CE7-4188-830C-9AB17F664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56C72-5814-4E4C-B9FB-45B21A025CDE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512E-95F4-4D06-9BB1-10FC790AC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8A1B-F259-4267-B814-C6B141B9252A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6424E-B9A3-4EAA-981D-D14FB4825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18B9AE-60AC-4BF9-853F-283073B04D75}" type="datetime5">
              <a:rPr lang="en-GB"/>
              <a:pPr>
                <a:defRPr/>
              </a:pPr>
              <a:t>25-Nov-10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Committee of European Securities Regulators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43CF22-AD9E-4921-8572-6228A7C09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0588" y="2366963"/>
            <a:ext cx="2036762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253230" y="4572000"/>
            <a:ext cx="4392488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entury Schoolbook" pitchFamily="18" charset="0"/>
                <a:cs typeface="Tahoma" pitchFamily="34" charset="0"/>
              </a:rPr>
              <a:t>Luxembourg, 25.11.2010</a:t>
            </a:r>
            <a:endParaRPr lang="en-GB" dirty="0">
              <a:latin typeface="Century Schoolbook" pitchFamily="18" charset="0"/>
              <a:cs typeface="Tahoma" pitchFamily="34" charset="0"/>
            </a:endParaRPr>
          </a:p>
          <a:p>
            <a:endParaRPr lang="en-GB" sz="900" dirty="0">
              <a:latin typeface="Century Schoolbook" pitchFamily="18" charset="0"/>
              <a:cs typeface="Tahoma" pitchFamily="34" charset="0"/>
            </a:endParaRPr>
          </a:p>
          <a:p>
            <a:pPr algn="ctr"/>
            <a:r>
              <a:rPr lang="en-GB" b="1" dirty="0" smtClean="0">
                <a:latin typeface="Century Schoolbook" pitchFamily="18" charset="0"/>
                <a:cs typeface="Tahoma" pitchFamily="34" charset="0"/>
              </a:rPr>
              <a:t>Ville Kajala</a:t>
            </a:r>
          </a:p>
          <a:p>
            <a:pPr algn="ctr"/>
            <a:r>
              <a:rPr lang="en-GB" b="1" dirty="0" smtClean="0">
                <a:latin typeface="Century Schoolbook" pitchFamily="18" charset="0"/>
                <a:cs typeface="Tahoma" pitchFamily="34" charset="0"/>
              </a:rPr>
              <a:t>Senior Officer on Transparency Directive Issues</a:t>
            </a:r>
            <a:endParaRPr lang="en-US" b="1" dirty="0"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467544" y="1344613"/>
            <a:ext cx="820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entury Schoolbook" pitchFamily="18" charset="0"/>
                <a:cs typeface="Tahoma" pitchFamily="34" charset="0"/>
              </a:rPr>
              <a:t>Pan-European Access to Financial Information Disclosed by Listed Entities and the Use of XBRL</a:t>
            </a:r>
            <a:endParaRPr lang="en-US" sz="2400" b="1" dirty="0">
              <a:latin typeface="Century Schoolbook" pitchFamily="18" charset="0"/>
              <a:cs typeface="Tahoma" pitchFamily="34" charset="0"/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r>
              <a:rPr lang="en-US" sz="2000" dirty="0" smtClean="0">
                <a:latin typeface="Century Schoolbook" pitchFamily="18" charset="0"/>
              </a:rPr>
              <a:t>Open taxonomy vs. closed taxonomy?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End users’ needs?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Freedom of presentation vs. comparability?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Quality of the IFRS taxonomy?</a:t>
            </a:r>
          </a:p>
          <a:p>
            <a:r>
              <a:rPr lang="en-US" sz="2000" dirty="0" smtClean="0">
                <a:latin typeface="Century Schoolbook" pitchFamily="18" charset="0"/>
              </a:rPr>
              <a:t>Governance of taxonomy?</a:t>
            </a:r>
            <a:endParaRPr lang="en-US" sz="2000" dirty="0" smtClean="0">
              <a:latin typeface="Century Schoolbook" pitchFamily="18" charset="0"/>
            </a:endParaRPr>
          </a:p>
          <a:p>
            <a:r>
              <a:rPr lang="en-US" sz="2000" dirty="0" smtClean="0">
                <a:latin typeface="Century Schoolbook" pitchFamily="18" charset="0"/>
              </a:rPr>
              <a:t>Filing mechanisms?</a:t>
            </a:r>
            <a:endParaRPr lang="en-US" sz="2000" dirty="0" smtClean="0">
              <a:latin typeface="Century Schoolbook" pitchFamily="18" charset="0"/>
            </a:endParaRPr>
          </a:p>
          <a:p>
            <a:r>
              <a:rPr lang="en-US" sz="2000" dirty="0" smtClean="0">
                <a:latin typeface="Century Schoolbook" pitchFamily="18" charset="0"/>
              </a:rPr>
              <a:t>Need for a phased-in approach?</a:t>
            </a:r>
          </a:p>
          <a:p>
            <a:r>
              <a:rPr lang="en-US" sz="2000" dirty="0" smtClean="0">
                <a:latin typeface="Century Schoolbook" pitchFamily="18" charset="0"/>
              </a:rPr>
              <a:t>Potential benefits and costs?</a:t>
            </a:r>
            <a:endParaRPr lang="en-US" sz="2000" dirty="0" smtClean="0">
              <a:latin typeface="Century Schoolbook" pitchFamily="18" charset="0"/>
            </a:endParaRPr>
          </a:p>
          <a:p>
            <a:endParaRPr lang="en-US" sz="2400" dirty="0" smtClean="0">
              <a:latin typeface="Century Schoolbook" pitchFamily="18" charset="0"/>
            </a:endParaRPr>
          </a:p>
        </p:txBody>
      </p:sp>
      <p:pic>
        <p:nvPicPr>
          <p:cNvPr id="28676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678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A number of issues</a:t>
            </a:r>
            <a:r>
              <a:rPr lang="en-GB" sz="2400" b="1" baseline="0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 needs to be analysed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8679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6F67F59-E874-4526-9A69-604FBC3B8FFD}" type="slidenum">
              <a:rPr lang="en-US" sz="1200">
                <a:latin typeface="Century Schoolbook" pitchFamily="18" charset="0"/>
              </a:rPr>
              <a:pPr algn="r"/>
              <a:t>10</a:t>
            </a:fld>
            <a:endParaRPr lang="en-US" sz="12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CESR sees the merit in XBRL as a common format potentially within a pan-European database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Need </a:t>
            </a:r>
            <a:r>
              <a:rPr lang="en-US" sz="2000" dirty="0" smtClean="0">
                <a:latin typeface="Century Schoolbook" pitchFamily="18" charset="0"/>
              </a:rPr>
              <a:t>to assess the impact on issuers and regulators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Co-operation </a:t>
            </a:r>
            <a:r>
              <a:rPr lang="en-US" sz="2000" dirty="0" smtClean="0">
                <a:latin typeface="Century Schoolbook" pitchFamily="18" charset="0"/>
              </a:rPr>
              <a:t>with </a:t>
            </a:r>
            <a:r>
              <a:rPr lang="en-US" sz="2000" dirty="0" smtClean="0">
                <a:latin typeface="Century Schoolbook" pitchFamily="18" charset="0"/>
              </a:rPr>
              <a:t>other </a:t>
            </a:r>
            <a:r>
              <a:rPr lang="en-US" sz="2000" dirty="0" err="1" smtClean="0">
                <a:latin typeface="Century Schoolbook" pitchFamily="18" charset="0"/>
              </a:rPr>
              <a:t>organisations</a:t>
            </a:r>
            <a:r>
              <a:rPr lang="en-US" sz="2000" dirty="0" smtClean="0">
                <a:latin typeface="Century Schoolbook" pitchFamily="18" charset="0"/>
              </a:rPr>
              <a:t> is </a:t>
            </a:r>
            <a:r>
              <a:rPr lang="en-US" sz="2000" dirty="0" smtClean="0">
                <a:latin typeface="Century Schoolbook" pitchFamily="18" charset="0"/>
              </a:rPr>
              <a:t>key</a:t>
            </a:r>
            <a:endParaRPr lang="en-US" sz="2000" dirty="0" smtClean="0">
              <a:latin typeface="Century Schoolbook" pitchFamily="18" charset="0"/>
            </a:endParaRP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Now is the time to </a:t>
            </a:r>
            <a:r>
              <a:rPr lang="en-US" sz="2000" dirty="0" smtClean="0">
                <a:latin typeface="Century Schoolbook" pitchFamily="18" charset="0"/>
              </a:rPr>
              <a:t>act</a:t>
            </a:r>
            <a:endParaRPr lang="en-US" sz="2000" dirty="0" smtClean="0">
              <a:latin typeface="Century Schoolbook" pitchFamily="18" charset="0"/>
            </a:endParaRPr>
          </a:p>
        </p:txBody>
      </p:sp>
      <p:pic>
        <p:nvPicPr>
          <p:cNvPr id="28676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678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Conclusion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8679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6F67F59-E874-4526-9A69-604FBC3B8FFD}" type="slidenum">
              <a:rPr lang="en-US" sz="1200">
                <a:latin typeface="Century Schoolbook" pitchFamily="18" charset="0"/>
              </a:rPr>
              <a:pPr algn="r"/>
              <a:t>11</a:t>
            </a:fld>
            <a:endParaRPr lang="en-US" sz="12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Content Placeholder 9"/>
          <p:cNvSpPr>
            <a:spLocks noGrp="1"/>
          </p:cNvSpPr>
          <p:nvPr>
            <p:ph idx="1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Committee of European Securities Regulators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Established June 2001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3 main objectives: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Improve co-ordination among securities regulators 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Act as an advisory group to assist the EU Commission 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Work to ensure more consistent and timely day-to-day implementation of EU legislation in the Member States 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Most work proliferated through Standing Committees and common consensus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Will be transformed into European Securities and Markets Authority (ESMA) effective 1 January 2011</a:t>
            </a:r>
          </a:p>
        </p:txBody>
      </p:sp>
      <p:pic>
        <p:nvPicPr>
          <p:cNvPr id="16387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389" name="Title 1"/>
          <p:cNvSpPr>
            <a:spLocks noGrp="1"/>
          </p:cNvSpPr>
          <p:nvPr>
            <p:ph type="title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CESR and its role in Europe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286750" y="6492875"/>
            <a:ext cx="400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2908B7-2AD0-409B-8959-8CA2A148AE58}" type="slidenum"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Transparency Directive requirements: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One officially appointed mechanism for the central storage of regulated information (OAM) per member state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Such OAMs should be interlinked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EC Recommendation in 2006 set up the technical requirements for the OAMs and the layout for the network of OAMs</a:t>
            </a:r>
          </a:p>
          <a:p>
            <a:r>
              <a:rPr lang="en-US" sz="2000" dirty="0" smtClean="0">
                <a:latin typeface="Century Schoolbook" pitchFamily="18" charset="0"/>
              </a:rPr>
              <a:t>The Recommendation also anticipated further development of the network:</a:t>
            </a:r>
          </a:p>
          <a:p>
            <a:pPr lvl="1"/>
            <a:r>
              <a:rPr lang="en-US" sz="2000" dirty="0" err="1" smtClean="0">
                <a:latin typeface="Century Schoolbook" pitchFamily="18" charset="0"/>
              </a:rPr>
              <a:t>Harmonised</a:t>
            </a:r>
            <a:r>
              <a:rPr lang="en-US" sz="2000" dirty="0" smtClean="0">
                <a:latin typeface="Century Schoolbook" pitchFamily="18" charset="0"/>
              </a:rPr>
              <a:t> searching facilities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Common input formats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Common types of regulated information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Interconnection with national company </a:t>
            </a:r>
            <a:r>
              <a:rPr lang="en-US" sz="2000" dirty="0" err="1" smtClean="0">
                <a:latin typeface="Century Schoolbook" pitchFamily="18" charset="0"/>
              </a:rPr>
              <a:t>registeries</a:t>
            </a:r>
            <a:endParaRPr lang="en-US" sz="2000" dirty="0" smtClean="0">
              <a:latin typeface="Century Schoolbook" pitchFamily="18" charset="0"/>
            </a:endParaRPr>
          </a:p>
          <a:p>
            <a:pPr lvl="1"/>
            <a:r>
              <a:rPr lang="en-US" sz="2000" dirty="0" smtClean="0">
                <a:latin typeface="Century Schoolbook" pitchFamily="18" charset="0"/>
              </a:rPr>
              <a:t>Supervision of common elements entrusted to a single body</a:t>
            </a:r>
          </a:p>
        </p:txBody>
      </p:sp>
      <p:pic>
        <p:nvPicPr>
          <p:cNvPr id="19460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462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Storage of regulated information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19463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0EAF7B5-13CF-4CF9-B81A-3778103FD91D}" type="slidenum">
              <a:rPr lang="en-US" sz="1200">
                <a:latin typeface="Century Schoolbook" pitchFamily="18" charset="0"/>
              </a:rPr>
              <a:pPr algn="r"/>
              <a:t>3</a:t>
            </a:fld>
            <a:endParaRPr lang="en-US" sz="1200">
              <a:latin typeface="Century Schoolbook" pitchFamily="18" charset="0"/>
            </a:endParaRPr>
          </a:p>
        </p:txBody>
      </p:sp>
      <p:sp>
        <p:nvSpPr>
          <p:cNvPr id="12" name="Rectangle 26"/>
          <p:cNvSpPr txBox="1">
            <a:spLocks noGrp="1" noChangeArrowheads="1"/>
          </p:cNvSpPr>
          <p:nvPr/>
        </p:nvSpPr>
        <p:spPr>
          <a:xfrm>
            <a:off x="4929188" y="6546850"/>
            <a:ext cx="3529012" cy="239713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All Member States have an OAM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50% run by competent authority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35% run by stock exchanges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15% run by third party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CESR has set up a central access point based on the </a:t>
            </a:r>
            <a:r>
              <a:rPr lang="en-US" sz="2000" dirty="0" err="1" smtClean="0">
                <a:latin typeface="Century Schoolbook" pitchFamily="18" charset="0"/>
              </a:rPr>
              <a:t>MiFiD</a:t>
            </a:r>
            <a:r>
              <a:rPr lang="en-US" sz="2000" dirty="0" smtClean="0">
                <a:latin typeface="Century Schoolbook" pitchFamily="18" charset="0"/>
              </a:rPr>
              <a:t> database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Current network covers issuers of listed shares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Issuers of securities other than shares (e.g. debt securities) are not covered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Hyperlinks to websites of national OAMs</a:t>
            </a:r>
          </a:p>
          <a:p>
            <a:r>
              <a:rPr lang="en-US" sz="2000" dirty="0" smtClean="0">
                <a:latin typeface="Century Schoolbook" pitchFamily="18" charset="0"/>
              </a:rPr>
              <a:t>However, OAMs are not widely used as primary source of information</a:t>
            </a:r>
          </a:p>
        </p:txBody>
      </p:sp>
      <p:pic>
        <p:nvPicPr>
          <p:cNvPr id="20484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486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First steps taken for a pan-European access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0487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84F5CB0-FB17-4CD3-B3B2-932DF73AAD7E}" type="slidenum">
              <a:rPr lang="en-US" sz="1200">
                <a:latin typeface="Century Schoolbook" pitchFamily="18" charset="0"/>
              </a:rPr>
              <a:pPr algn="r"/>
              <a:t>4</a:t>
            </a:fld>
            <a:endParaRPr lang="en-US" sz="1200">
              <a:latin typeface="Century Schoolbook" pitchFamily="18" charset="0"/>
            </a:endParaRPr>
          </a:p>
        </p:txBody>
      </p:sp>
      <p:sp>
        <p:nvSpPr>
          <p:cNvPr id="12" name="Rectangle 26"/>
          <p:cNvSpPr txBox="1">
            <a:spLocks noGrp="1" noChangeArrowheads="1"/>
          </p:cNvSpPr>
          <p:nvPr/>
        </p:nvSpPr>
        <p:spPr>
          <a:xfrm>
            <a:off x="4929188" y="6546850"/>
            <a:ext cx="3529012" cy="239713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CESR required to report to Commission on the development of the OAM network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A chance to reconsider model that delivers the best solution and meets the needs of end users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CESR considered two possibilities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Build on the </a:t>
            </a:r>
            <a:r>
              <a:rPr lang="en-US" sz="2000" dirty="0" err="1" smtClean="0">
                <a:latin typeface="Century Schoolbook" pitchFamily="18" charset="0"/>
              </a:rPr>
              <a:t>decentralised</a:t>
            </a:r>
            <a:r>
              <a:rPr lang="en-US" sz="2000" dirty="0" smtClean="0">
                <a:latin typeface="Century Schoolbook" pitchFamily="18" charset="0"/>
              </a:rPr>
              <a:t> model already in place, but develop central search facilities which would integrate the network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Create single pan-European database</a:t>
            </a:r>
          </a:p>
        </p:txBody>
      </p:sp>
      <p:pic>
        <p:nvPicPr>
          <p:cNvPr id="21508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510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CESR’s work on development of the network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1511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D20CE34-DF7C-4C51-B548-6F8CC4C87EDF}" type="slidenum">
              <a:rPr lang="en-US" sz="1200">
                <a:latin typeface="Century Schoolbook" pitchFamily="18" charset="0"/>
              </a:rPr>
              <a:pPr algn="r"/>
              <a:t>5</a:t>
            </a:fld>
            <a:endParaRPr lang="en-US" sz="1200">
              <a:latin typeface="Century Schoolbook" pitchFamily="18" charset="0"/>
            </a:endParaRPr>
          </a:p>
        </p:txBody>
      </p:sp>
      <p:sp>
        <p:nvSpPr>
          <p:cNvPr id="12" name="Rectangle 26"/>
          <p:cNvSpPr txBox="1">
            <a:spLocks noGrp="1" noChangeArrowheads="1"/>
          </p:cNvSpPr>
          <p:nvPr/>
        </p:nvSpPr>
        <p:spPr>
          <a:xfrm>
            <a:off x="4929188" y="6546850"/>
            <a:ext cx="3529012" cy="239713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533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CESR’s preferred approach</a:t>
            </a:r>
            <a:endParaRPr lang="en-US" sz="18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2534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4B71FC1-5583-4C46-B143-7F377A1B003E}" type="slidenum">
              <a:rPr lang="en-US" sz="1200">
                <a:latin typeface="Century Schoolbook" pitchFamily="18" charset="0"/>
              </a:rPr>
              <a:pPr algn="r"/>
              <a:t>6</a:t>
            </a:fld>
            <a:endParaRPr lang="en-US" sz="1200">
              <a:latin typeface="Century Schoolbook" pitchFamily="18" charset="0"/>
            </a:endParaRPr>
          </a:p>
        </p:txBody>
      </p:sp>
      <p:sp>
        <p:nvSpPr>
          <p:cNvPr id="22535" name="Rectangle 26"/>
          <p:cNvSpPr txBox="1">
            <a:spLocks noGrp="1" noChangeArrowheads="1"/>
          </p:cNvSpPr>
          <p:nvPr/>
        </p:nvSpPr>
        <p:spPr bwMode="auto">
          <a:xfrm>
            <a:off x="4929188" y="6546850"/>
            <a:ext cx="3529012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entury Schoolbook" pitchFamily="18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67544" y="1500187"/>
          <a:ext cx="8064895" cy="4881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r>
              <a:rPr lang="en-GB" sz="2000" dirty="0" smtClean="0">
                <a:latin typeface="Century Schoolbook" pitchFamily="18" charset="0"/>
              </a:rPr>
              <a:t>Consultation </a:t>
            </a:r>
            <a:r>
              <a:rPr lang="en-GB" sz="2000" dirty="0" smtClean="0">
                <a:latin typeface="Century Schoolbook" pitchFamily="18" charset="0"/>
              </a:rPr>
              <a:t>Paper on the development of the network </a:t>
            </a:r>
            <a:r>
              <a:rPr lang="en-GB" sz="2000" dirty="0" smtClean="0">
                <a:latin typeface="Century Schoolbook" pitchFamily="18" charset="0"/>
              </a:rPr>
              <a:t>was published in </a:t>
            </a:r>
            <a:r>
              <a:rPr lang="en-GB" sz="2000" dirty="0" smtClean="0">
                <a:latin typeface="Century Schoolbook" pitchFamily="18" charset="0"/>
              </a:rPr>
              <a:t>August 2010</a:t>
            </a:r>
          </a:p>
          <a:p>
            <a:r>
              <a:rPr lang="en-GB" sz="2000" dirty="0" smtClean="0">
                <a:latin typeface="Century Schoolbook" pitchFamily="18" charset="0"/>
              </a:rPr>
              <a:t>33 </a:t>
            </a:r>
            <a:r>
              <a:rPr lang="en-GB" sz="2000" dirty="0" smtClean="0">
                <a:latin typeface="Century Schoolbook" pitchFamily="18" charset="0"/>
              </a:rPr>
              <a:t>responses</a:t>
            </a:r>
            <a:endParaRPr lang="en-GB" sz="2000" dirty="0" smtClean="0">
              <a:latin typeface="Century Schoolbook" pitchFamily="18" charset="0"/>
            </a:endParaRPr>
          </a:p>
          <a:p>
            <a:pPr lvl="1"/>
            <a:r>
              <a:rPr lang="en-GB" sz="2000" dirty="0" smtClean="0">
                <a:latin typeface="Century Schoolbook" pitchFamily="18" charset="0"/>
              </a:rPr>
              <a:t>Strong support for the preferred </a:t>
            </a:r>
            <a:r>
              <a:rPr lang="en-GB" sz="2000" dirty="0" smtClean="0">
                <a:latin typeface="Century Schoolbook" pitchFamily="18" charset="0"/>
              </a:rPr>
              <a:t>approach</a:t>
            </a:r>
            <a:endParaRPr lang="en-GB" sz="2000" dirty="0" smtClean="0">
              <a:latin typeface="Century Schoolbook" pitchFamily="18" charset="0"/>
            </a:endParaRPr>
          </a:p>
          <a:p>
            <a:pPr lvl="1"/>
            <a:r>
              <a:rPr lang="en-GB" sz="2000" dirty="0" smtClean="0">
                <a:latin typeface="Century Schoolbook" pitchFamily="18" charset="0"/>
              </a:rPr>
              <a:t>Respondents </a:t>
            </a:r>
            <a:r>
              <a:rPr lang="en-GB" sz="2000" dirty="0" smtClean="0">
                <a:latin typeface="Century Schoolbook" pitchFamily="18" charset="0"/>
              </a:rPr>
              <a:t>also </a:t>
            </a:r>
            <a:r>
              <a:rPr lang="en-GB" sz="2000" dirty="0" smtClean="0">
                <a:latin typeface="Century Schoolbook" pitchFamily="18" charset="0"/>
              </a:rPr>
              <a:t>expressed their support for the </a:t>
            </a:r>
            <a:r>
              <a:rPr lang="en-GB" sz="2000" dirty="0" smtClean="0">
                <a:latin typeface="Century Schoolbook" pitchFamily="18" charset="0"/>
              </a:rPr>
              <a:t>proposed search facilities</a:t>
            </a:r>
          </a:p>
          <a:p>
            <a:pPr lvl="1"/>
            <a:r>
              <a:rPr lang="en-GB" sz="2000" dirty="0" smtClean="0">
                <a:latin typeface="Century Schoolbook" pitchFamily="18" charset="0"/>
              </a:rPr>
              <a:t>Split views on XBRL (even though it was not consulted on at this stage)</a:t>
            </a:r>
          </a:p>
          <a:p>
            <a:pPr lvl="1"/>
            <a:r>
              <a:rPr lang="en-GB" sz="2000" dirty="0" smtClean="0">
                <a:latin typeface="Century Schoolbook" pitchFamily="18" charset="0"/>
              </a:rPr>
              <a:t>Some requests for a unique issuer identifier which would allow for interlinking of different databases</a:t>
            </a:r>
          </a:p>
          <a:p>
            <a:r>
              <a:rPr lang="en-GB" sz="2000" dirty="0" smtClean="0">
                <a:latin typeface="Century Schoolbook" pitchFamily="18" charset="0"/>
              </a:rPr>
              <a:t>CESR is currently finalising the report to be submitted to the Commission</a:t>
            </a:r>
          </a:p>
        </p:txBody>
      </p:sp>
      <p:pic>
        <p:nvPicPr>
          <p:cNvPr id="23556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558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Strong support for CESR’s proposals</a:t>
            </a:r>
          </a:p>
        </p:txBody>
      </p:sp>
      <p:sp>
        <p:nvSpPr>
          <p:cNvPr id="23559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C815ACB-D7D7-4336-B737-0B73CD20D865}" type="slidenum">
              <a:rPr lang="en-GB" sz="1200" smtClean="0">
                <a:latin typeface="Century Schoolbook" pitchFamily="18" charset="0"/>
              </a:rPr>
              <a:pPr algn="r"/>
              <a:t>7</a:t>
            </a:fld>
            <a:endParaRPr lang="en-GB" sz="1200">
              <a:latin typeface="Century Schoolbook" pitchFamily="18" charset="0"/>
            </a:endParaRPr>
          </a:p>
        </p:txBody>
      </p:sp>
      <p:sp>
        <p:nvSpPr>
          <p:cNvPr id="12" name="Rectangle 26"/>
          <p:cNvSpPr txBox="1">
            <a:spLocks noGrp="1" noChangeArrowheads="1"/>
          </p:cNvSpPr>
          <p:nvPr/>
        </p:nvSpPr>
        <p:spPr>
          <a:xfrm>
            <a:off x="4929188" y="6546850"/>
            <a:ext cx="3529012" cy="239713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GB" sz="1200">
              <a:solidFill>
                <a:srgbClr val="89898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A</a:t>
            </a:r>
            <a:r>
              <a:rPr lang="en-US" sz="2000" dirty="0" smtClean="0">
                <a:latin typeface="Century Schoolbook" pitchFamily="18" charset="0"/>
              </a:rPr>
              <a:t>nalysis of </a:t>
            </a:r>
            <a:r>
              <a:rPr lang="en-US" sz="2000" dirty="0" smtClean="0">
                <a:latin typeface="Century Schoolbook" pitchFamily="18" charset="0"/>
              </a:rPr>
              <a:t>XBRL has been started in connection with the work on OAM network</a:t>
            </a:r>
          </a:p>
          <a:p>
            <a:pPr eaLnBrk="1" hangingPunct="1"/>
            <a:r>
              <a:rPr lang="en-US" sz="2000" dirty="0" smtClean="0">
                <a:latin typeface="Century Schoolbook" pitchFamily="18" charset="0"/>
              </a:rPr>
              <a:t>CESR’s Call for Evidence in October 2009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39 responses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Respondents largely supportive towards XBRL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Concerns voiced over costs for issuers and lack of market demand</a:t>
            </a:r>
            <a:endParaRPr lang="en-US" sz="2000" dirty="0" smtClean="0">
              <a:latin typeface="Century Schoolbook" pitchFamily="18" charset="0"/>
            </a:endParaRPr>
          </a:p>
          <a:p>
            <a:r>
              <a:rPr lang="en-US" sz="2000" dirty="0" smtClean="0">
                <a:latin typeface="Century Schoolbook" pitchFamily="18" charset="0"/>
              </a:rPr>
              <a:t>Unanimous support for an in-depth analys</a:t>
            </a:r>
            <a:r>
              <a:rPr lang="en-US" sz="2000" dirty="0" smtClean="0">
                <a:latin typeface="Century Schoolbook" pitchFamily="18" charset="0"/>
              </a:rPr>
              <a:t>is of XBRL by CESR Chairs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Standing Committee on Corporate Reporting (CESR-Fin) mandated to </a:t>
            </a:r>
            <a:r>
              <a:rPr lang="en-US" sz="2000" dirty="0" err="1" smtClean="0">
                <a:latin typeface="Century Schoolbook" pitchFamily="18" charset="0"/>
              </a:rPr>
              <a:t>analyse</a:t>
            </a:r>
            <a:r>
              <a:rPr lang="en-US" sz="2000" dirty="0" smtClean="0">
                <a:latin typeface="Century Schoolbook" pitchFamily="18" charset="0"/>
              </a:rPr>
              <a:t> potential introduction of mandatory XBRL filing for listed issuers</a:t>
            </a:r>
            <a:endParaRPr lang="en-US" sz="1600" dirty="0" smtClean="0">
              <a:latin typeface="Century Schoolbook" pitchFamily="18" charset="0"/>
            </a:endParaRPr>
          </a:p>
        </p:txBody>
      </p:sp>
      <p:pic>
        <p:nvPicPr>
          <p:cNvPr id="26628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630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CESR’s work on XBRL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6631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A01E4ED-11F7-493E-9AAE-39D07863C97A}" type="slidenum">
              <a:rPr lang="en-US" sz="1200">
                <a:latin typeface="Century Schoolbook" pitchFamily="18" charset="0"/>
              </a:rPr>
              <a:pPr algn="r"/>
              <a:t>8</a:t>
            </a:fld>
            <a:endParaRPr lang="en-US" sz="12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Content Placeholder 9"/>
          <p:cNvSpPr>
            <a:spLocks noGrp="1"/>
          </p:cNvSpPr>
          <p:nvPr>
            <p:ph idx="4294967295"/>
          </p:nvPr>
        </p:nvSpPr>
        <p:spPr>
          <a:xfrm>
            <a:off x="285750" y="1500188"/>
            <a:ext cx="8358188" cy="4857750"/>
          </a:xfrm>
        </p:spPr>
        <p:txBody>
          <a:bodyPr/>
          <a:lstStyle/>
          <a:p>
            <a:pPr eaLnBrk="1" hangingPunct="1"/>
            <a:r>
              <a:rPr lang="en-GB" sz="2000" dirty="0" smtClean="0">
                <a:latin typeface="Century Schoolbook" pitchFamily="18" charset="0"/>
              </a:rPr>
              <a:t>Want to achieve more automated searching at pan-European level and flexibility in how the data can be manipulated</a:t>
            </a:r>
          </a:p>
          <a:p>
            <a:pPr eaLnBrk="1" hangingPunct="1"/>
            <a:r>
              <a:rPr lang="en-GB" sz="2000" dirty="0" smtClean="0">
                <a:latin typeface="Century Schoolbook" pitchFamily="18" charset="0"/>
              </a:rPr>
              <a:t>Solution needs to fulfil needs of both regulators and users</a:t>
            </a:r>
          </a:p>
          <a:p>
            <a:pPr lvl="1"/>
            <a:r>
              <a:rPr lang="en-GB" sz="2000" dirty="0" smtClean="0">
                <a:latin typeface="Century Schoolbook" pitchFamily="18" charset="0"/>
              </a:rPr>
              <a:t>Issuer supervision based on disclosures to the markets</a:t>
            </a:r>
          </a:p>
          <a:p>
            <a:pPr eaLnBrk="1" hangingPunct="1"/>
            <a:r>
              <a:rPr lang="en-GB" sz="2000" dirty="0" smtClean="0">
                <a:latin typeface="Century Schoolbook" pitchFamily="18" charset="0"/>
              </a:rPr>
              <a:t>Need to look at</a:t>
            </a:r>
          </a:p>
          <a:p>
            <a:pPr lvl="1"/>
            <a:r>
              <a:rPr lang="en-GB" sz="2000" dirty="0" smtClean="0">
                <a:latin typeface="Century Schoolbook" pitchFamily="18" charset="0"/>
              </a:rPr>
              <a:t>Fellow European regulators (CEBS, CEIOPS)</a:t>
            </a:r>
          </a:p>
          <a:p>
            <a:pPr lvl="1"/>
            <a:r>
              <a:rPr lang="en-GB" sz="2000" dirty="0" smtClean="0">
                <a:latin typeface="Century Schoolbook" pitchFamily="18" charset="0"/>
              </a:rPr>
              <a:t>Needs of ESRB</a:t>
            </a:r>
            <a:endParaRPr lang="en-GB" sz="2000" dirty="0" smtClean="0">
              <a:latin typeface="Century Schoolbook" pitchFamily="18" charset="0"/>
            </a:endParaRPr>
          </a:p>
          <a:p>
            <a:pPr lvl="1"/>
            <a:r>
              <a:rPr lang="en-GB" sz="2000" dirty="0" smtClean="0">
                <a:latin typeface="Century Schoolbook" pitchFamily="18" charset="0"/>
              </a:rPr>
              <a:t>Further afield (US, Japan)</a:t>
            </a:r>
          </a:p>
          <a:p>
            <a:r>
              <a:rPr lang="en-US" sz="2000" dirty="0" smtClean="0">
                <a:latin typeface="Century Schoolbook" pitchFamily="18" charset="0"/>
              </a:rPr>
              <a:t>Analysis currently limited to annual and interim financial reports</a:t>
            </a:r>
            <a:endParaRPr lang="en-US" sz="1600" dirty="0" smtClean="0">
              <a:latin typeface="Century Schoolbook" pitchFamily="18" charset="0"/>
            </a:endParaRPr>
          </a:p>
          <a:p>
            <a:pPr lvl="1"/>
            <a:r>
              <a:rPr lang="en-US" sz="2000" dirty="0" smtClean="0">
                <a:latin typeface="Century Schoolbook" pitchFamily="18" charset="0"/>
              </a:rPr>
              <a:t>Issuers using IFRS</a:t>
            </a:r>
          </a:p>
          <a:p>
            <a:pPr lvl="1"/>
            <a:r>
              <a:rPr lang="en-US" sz="2000" dirty="0" smtClean="0">
                <a:latin typeface="Century Schoolbook" pitchFamily="18" charset="0"/>
              </a:rPr>
              <a:t>Potentially other uses if XBRL </a:t>
            </a:r>
            <a:r>
              <a:rPr lang="en-US" sz="2000" dirty="0" smtClean="0">
                <a:latin typeface="Century Schoolbook" pitchFamily="18" charset="0"/>
              </a:rPr>
              <a:t>filing </a:t>
            </a:r>
            <a:r>
              <a:rPr lang="en-US" sz="2000" dirty="0" smtClean="0">
                <a:latin typeface="Century Schoolbook" pitchFamily="18" charset="0"/>
              </a:rPr>
              <a:t>is introduced</a:t>
            </a:r>
          </a:p>
          <a:p>
            <a:pPr lvl="2"/>
            <a:r>
              <a:rPr lang="en-US" sz="2000" dirty="0" smtClean="0">
                <a:latin typeface="Century Schoolbook" pitchFamily="18" charset="0"/>
              </a:rPr>
              <a:t>Wider </a:t>
            </a:r>
            <a:r>
              <a:rPr lang="en-US" sz="2000" dirty="0" smtClean="0">
                <a:latin typeface="Century Schoolbook" pitchFamily="18" charset="0"/>
              </a:rPr>
              <a:t>set of </a:t>
            </a:r>
            <a:r>
              <a:rPr lang="en-US" sz="2000" dirty="0" smtClean="0">
                <a:latin typeface="Century Schoolbook" pitchFamily="18" charset="0"/>
              </a:rPr>
              <a:t>documents</a:t>
            </a:r>
            <a:endParaRPr lang="en-US" sz="2000" dirty="0" smtClean="0">
              <a:latin typeface="Century Schoolbook" pitchFamily="18" charset="0"/>
            </a:endParaRPr>
          </a:p>
          <a:p>
            <a:pPr lvl="2"/>
            <a:r>
              <a:rPr lang="en-US" sz="2000" dirty="0" smtClean="0">
                <a:latin typeface="Century Schoolbook" pitchFamily="18" charset="0"/>
              </a:rPr>
              <a:t>Other areas of supervision (e.g. credit rating agencies)</a:t>
            </a:r>
          </a:p>
        </p:txBody>
      </p:sp>
      <p:pic>
        <p:nvPicPr>
          <p:cNvPr id="27652" name="Picture 8" descr="New CES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63" y="214313"/>
            <a:ext cx="10525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14313" y="6499225"/>
            <a:ext cx="8572500" cy="158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654" name="Title 1"/>
          <p:cNvSpPr>
            <a:spLocks noGrp="1"/>
          </p:cNvSpPr>
          <p:nvPr>
            <p:ph type="title" idx="4294967295"/>
          </p:nvPr>
        </p:nvSpPr>
        <p:spPr>
          <a:xfrm>
            <a:off x="1500188" y="214313"/>
            <a:ext cx="7500937" cy="857250"/>
          </a:xfrm>
        </p:spPr>
        <p:txBody>
          <a:bodyPr/>
          <a:lstStyle/>
          <a:p>
            <a:pPr algn="l" eaLnBrk="1" hangingPunct="1"/>
            <a:r>
              <a:rPr lang="en-GB" sz="2400" b="1" dirty="0" smtClean="0">
                <a:solidFill>
                  <a:schemeClr val="accent1"/>
                </a:solidFill>
                <a:latin typeface="Century Schoolbook" pitchFamily="18" charset="0"/>
                <a:cs typeface="Tahoma" pitchFamily="34" charset="0"/>
              </a:rPr>
              <a:t>XBRL – Considerations for CESR</a:t>
            </a:r>
            <a:endParaRPr lang="en-US" sz="2400" b="1" dirty="0" smtClean="0">
              <a:solidFill>
                <a:schemeClr val="accent1"/>
              </a:solidFill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27655" name="Slide Number Placeholder 5"/>
          <p:cNvSpPr txBox="1">
            <a:spLocks noGrp="1"/>
          </p:cNvSpPr>
          <p:nvPr/>
        </p:nvSpPr>
        <p:spPr bwMode="auto">
          <a:xfrm>
            <a:off x="8286750" y="6492875"/>
            <a:ext cx="400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81D4576-8933-4096-B425-E878E277C5AE}" type="slidenum">
              <a:rPr lang="en-US" sz="1200">
                <a:latin typeface="Century Schoolbook" pitchFamily="18" charset="0"/>
              </a:rPr>
              <a:pPr algn="r"/>
              <a:t>9</a:t>
            </a:fld>
            <a:endParaRPr lang="en-US" sz="1200">
              <a:latin typeface="Century Schoolbook" pitchFamily="18" charset="0"/>
            </a:endParaRPr>
          </a:p>
        </p:txBody>
      </p:sp>
      <p:sp>
        <p:nvSpPr>
          <p:cNvPr id="12" name="Rectangle 26"/>
          <p:cNvSpPr txBox="1">
            <a:spLocks noGrp="1" noChangeArrowheads="1"/>
          </p:cNvSpPr>
          <p:nvPr/>
        </p:nvSpPr>
        <p:spPr>
          <a:xfrm>
            <a:off x="4929188" y="6546850"/>
            <a:ext cx="3529012" cy="239713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endParaRPr lang="en-US" sz="1200">
              <a:solidFill>
                <a:srgbClr val="89898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SR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CESR Presentation</Template>
  <TotalTime>451</TotalTime>
  <Words>724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CESR Presentation</vt:lpstr>
      <vt:lpstr>Slide 1</vt:lpstr>
      <vt:lpstr>CESR and its role in Europe</vt:lpstr>
      <vt:lpstr>Storage of regulated information</vt:lpstr>
      <vt:lpstr>First steps taken for a pan-European access</vt:lpstr>
      <vt:lpstr>CESR’s work on development of the network</vt:lpstr>
      <vt:lpstr>CESR’s preferred approach</vt:lpstr>
      <vt:lpstr>Strong support for CESR’s proposals</vt:lpstr>
      <vt:lpstr>CESR’s work on XBRL</vt:lpstr>
      <vt:lpstr>XBRL – Considerations for CESR</vt:lpstr>
      <vt:lpstr>A number of issues needs to be analysed</vt:lpstr>
      <vt:lpstr>Conclusion</vt:lpstr>
    </vt:vector>
  </TitlesOfParts>
  <Company>Suomen Pankki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Ville Kajala</dc:creator>
  <cp:lastModifiedBy>Ville Kajala</cp:lastModifiedBy>
  <cp:revision>39</cp:revision>
  <dcterms:created xsi:type="dcterms:W3CDTF">2010-11-24T10:37:07Z</dcterms:created>
  <dcterms:modified xsi:type="dcterms:W3CDTF">2010-11-25T07:52:01Z</dcterms:modified>
</cp:coreProperties>
</file>