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1771" r:id="rId2"/>
    <p:sldId id="1773" r:id="rId3"/>
    <p:sldId id="1510" r:id="rId4"/>
    <p:sldId id="2462" r:id="rId5"/>
    <p:sldId id="2432" r:id="rId6"/>
    <p:sldId id="2118" r:id="rId7"/>
    <p:sldId id="2120" r:id="rId8"/>
    <p:sldId id="2121" r:id="rId9"/>
    <p:sldId id="2461" r:id="rId10"/>
    <p:sldId id="2467" r:id="rId11"/>
    <p:sldId id="2280" r:id="rId12"/>
    <p:sldId id="1796" r:id="rId13"/>
    <p:sldId id="1803" r:id="rId14"/>
    <p:sldId id="1804" r:id="rId15"/>
    <p:sldId id="1805" r:id="rId16"/>
    <p:sldId id="1807" r:id="rId17"/>
    <p:sldId id="1814" r:id="rId18"/>
    <p:sldId id="1812" r:id="rId19"/>
    <p:sldId id="1816" r:id="rId20"/>
    <p:sldId id="1818" r:id="rId21"/>
    <p:sldId id="1821" r:id="rId22"/>
    <p:sldId id="1824" r:id="rId23"/>
    <p:sldId id="1825" r:id="rId24"/>
    <p:sldId id="1826" r:id="rId25"/>
    <p:sldId id="1827" r:id="rId26"/>
    <p:sldId id="1829" r:id="rId27"/>
    <p:sldId id="2414" r:id="rId28"/>
    <p:sldId id="2416" r:id="rId29"/>
    <p:sldId id="2042" r:id="rId30"/>
    <p:sldId id="2043" r:id="rId31"/>
    <p:sldId id="1835" r:id="rId32"/>
    <p:sldId id="2458" r:id="rId33"/>
    <p:sldId id="2398" r:id="rId34"/>
    <p:sldId id="2464" r:id="rId35"/>
    <p:sldId id="1883" r:id="rId36"/>
    <p:sldId id="2473" r:id="rId37"/>
    <p:sldId id="2474" r:id="rId38"/>
    <p:sldId id="2475" r:id="rId39"/>
    <p:sldId id="2468" r:id="rId40"/>
    <p:sldId id="2469" r:id="rId41"/>
    <p:sldId id="2471" r:id="rId42"/>
    <p:sldId id="2470" r:id="rId43"/>
    <p:sldId id="2472" r:id="rId44"/>
    <p:sldId id="2276" r:id="rId45"/>
    <p:sldId id="1884" r:id="rId46"/>
    <p:sldId id="1885" r:id="rId47"/>
    <p:sldId id="2459" r:id="rId48"/>
    <p:sldId id="2460" r:id="rId49"/>
    <p:sldId id="2048" r:id="rId50"/>
  </p:sldIdLst>
  <p:sldSz cx="9144000" cy="6858000" type="screen4x3"/>
  <p:notesSz cx="6858000" cy="10052050"/>
  <p:defaultTextStyle>
    <a:defPPr>
      <a:defRPr lang="pl-PL"/>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Sekcja domyślna" id="{73FCAC2B-8FCA-4B80-9BBC-9563D720D897}">
          <p14:sldIdLst>
            <p14:sldId id="1771"/>
            <p14:sldId id="1773"/>
            <p14:sldId id="1510"/>
            <p14:sldId id="2462"/>
            <p14:sldId id="2432"/>
            <p14:sldId id="2118"/>
            <p14:sldId id="2120"/>
            <p14:sldId id="2121"/>
            <p14:sldId id="2461"/>
            <p14:sldId id="2467"/>
            <p14:sldId id="2280"/>
            <p14:sldId id="1796"/>
            <p14:sldId id="1803"/>
            <p14:sldId id="1804"/>
            <p14:sldId id="1805"/>
            <p14:sldId id="1807"/>
            <p14:sldId id="1814"/>
            <p14:sldId id="1812"/>
            <p14:sldId id="1816"/>
            <p14:sldId id="1818"/>
            <p14:sldId id="1821"/>
            <p14:sldId id="1824"/>
            <p14:sldId id="1825"/>
            <p14:sldId id="1826"/>
            <p14:sldId id="1827"/>
            <p14:sldId id="1829"/>
            <p14:sldId id="2414"/>
            <p14:sldId id="2416"/>
            <p14:sldId id="2042"/>
            <p14:sldId id="2043"/>
            <p14:sldId id="1835"/>
            <p14:sldId id="2458"/>
            <p14:sldId id="2398"/>
            <p14:sldId id="2464"/>
            <p14:sldId id="1883"/>
            <p14:sldId id="2473"/>
            <p14:sldId id="2474"/>
            <p14:sldId id="2475"/>
            <p14:sldId id="2468"/>
            <p14:sldId id="2469"/>
            <p14:sldId id="2471"/>
            <p14:sldId id="2470"/>
            <p14:sldId id="2472"/>
            <p14:sldId id="2276"/>
            <p14:sldId id="1884"/>
            <p14:sldId id="1885"/>
            <p14:sldId id="2459"/>
            <p14:sldId id="2460"/>
            <p14:sldId id="204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ł Skopowski" initials="M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990033"/>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3813" autoAdjust="0"/>
  </p:normalViewPr>
  <p:slideViewPr>
    <p:cSldViewPr>
      <p:cViewPr>
        <p:scale>
          <a:sx n="75" d="100"/>
          <a:sy n="75" d="100"/>
        </p:scale>
        <p:origin x="-1008"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310"/>
    </p:cViewPr>
  </p:sorterViewPr>
  <p:notesViewPr>
    <p:cSldViewPr>
      <p:cViewPr>
        <p:scale>
          <a:sx n="75" d="100"/>
          <a:sy n="75" d="100"/>
        </p:scale>
        <p:origin x="-4128" y="-384"/>
      </p:cViewPr>
      <p:guideLst>
        <p:guide orient="horz" pos="316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9A971-9FE4-45B2-B3B8-88DF4616A0E6}" type="doc">
      <dgm:prSet loTypeId="urn:microsoft.com/office/officeart/2005/8/layout/process3" loCatId="process" qsTypeId="urn:microsoft.com/office/officeart/2005/8/quickstyle/simple5" qsCatId="simple" csTypeId="urn:microsoft.com/office/officeart/2005/8/colors/accent1_2#2" csCatId="accent1" phldr="1"/>
      <dgm:spPr/>
      <dgm:t>
        <a:bodyPr/>
        <a:lstStyle/>
        <a:p>
          <a:endParaRPr lang="pl-PL"/>
        </a:p>
      </dgm:t>
    </dgm:pt>
    <dgm:pt modelId="{73A4C813-4C8C-4901-9BFF-A6BAD39E1C77}">
      <dgm:prSet phldrT="[Text]" custT="1">
        <dgm:style>
          <a:lnRef idx="0">
            <a:schemeClr val="accent2"/>
          </a:lnRef>
          <a:fillRef idx="3">
            <a:schemeClr val="accent2"/>
          </a:fillRef>
          <a:effectRef idx="3">
            <a:schemeClr val="accent2"/>
          </a:effectRef>
          <a:fontRef idx="minor">
            <a:schemeClr val="lt1"/>
          </a:fontRef>
        </dgm:style>
      </dgm:prSet>
      <dgm:spPr>
        <a:xfrm>
          <a:off x="8551" y="356667"/>
          <a:ext cx="1565336" cy="572549"/>
        </a:xfrm>
      </dgm:spPr>
      <dgm:t>
        <a:bodyPr/>
        <a:lstStyle/>
        <a:p>
          <a:r>
            <a:rPr lang="en-GB" sz="1200" noProof="0" dirty="0" smtClean="0">
              <a:latin typeface="Calibri"/>
              <a:ea typeface="+mn-ea"/>
              <a:cs typeface="+mn-cs"/>
            </a:rPr>
            <a:t>XML specification and other derived from it</a:t>
          </a:r>
          <a:endParaRPr lang="en-GB" sz="1200" noProof="0" dirty="0">
            <a:latin typeface="Calibri"/>
            <a:ea typeface="+mn-ea"/>
            <a:cs typeface="+mn-cs"/>
          </a:endParaRPr>
        </a:p>
      </dgm:t>
    </dgm:pt>
    <dgm:pt modelId="{FBBF5A72-4C39-4462-AC63-6F206B3FF999}" type="parTrans" cxnId="{E5D5D2E3-48D6-4A01-8E7A-A2373D0946F4}">
      <dgm:prSet/>
      <dgm:spPr/>
      <dgm:t>
        <a:bodyPr/>
        <a:lstStyle/>
        <a:p>
          <a:endParaRPr lang="pl-PL"/>
        </a:p>
      </dgm:t>
    </dgm:pt>
    <dgm:pt modelId="{08779F00-3CFD-41F8-B6AB-49D0AE759663}" type="sibTrans" cxnId="{E5D5D2E3-48D6-4A01-8E7A-A2373D0946F4}">
      <dgm:prSet>
        <dgm:style>
          <a:lnRef idx="1">
            <a:schemeClr val="accent2"/>
          </a:lnRef>
          <a:fillRef idx="2">
            <a:schemeClr val="accent2"/>
          </a:fillRef>
          <a:effectRef idx="1">
            <a:schemeClr val="accent2"/>
          </a:effectRef>
          <a:fontRef idx="minor">
            <a:schemeClr val="dk1"/>
          </a:fontRef>
        </dgm:style>
      </dgm:prSet>
      <dgm:spPr>
        <a:xfrm>
          <a:off x="1681638" y="428772"/>
          <a:ext cx="228429" cy="237116"/>
        </a:xfrm>
      </dgm:spPr>
      <dgm:t>
        <a:bodyPr/>
        <a:lstStyle/>
        <a:p>
          <a:endParaRPr lang="en-GB" noProof="0" dirty="0">
            <a:solidFill>
              <a:sysClr val="window" lastClr="FFFFFF"/>
            </a:solidFill>
            <a:latin typeface="Calibri"/>
            <a:ea typeface="+mn-ea"/>
            <a:cs typeface="+mn-cs"/>
          </a:endParaRPr>
        </a:p>
      </dgm:t>
    </dgm:pt>
    <dgm:pt modelId="{1074998A-E9A2-4661-A328-F6F20B8A16CD}">
      <dgm:prSet phldrT="[Text]" custT="1"/>
      <dgm:spPr>
        <a:xfrm>
          <a:off x="349686" y="741660"/>
          <a:ext cx="1272754" cy="30708"/>
        </a:xfrm>
      </dgm:spPr>
      <dgm:t>
        <a:bodyPr/>
        <a:lstStyle/>
        <a:p>
          <a:r>
            <a:rPr lang="en-GB" sz="1200" noProof="0" dirty="0" smtClean="0">
              <a:latin typeface="Calibri"/>
              <a:ea typeface="+mn-ea"/>
              <a:cs typeface="+mn-cs"/>
            </a:rPr>
            <a:t>World Wide Web Consortium (W3C)</a:t>
          </a:r>
          <a:endParaRPr lang="en-GB" sz="1200" noProof="0" dirty="0">
            <a:latin typeface="Calibri"/>
            <a:ea typeface="+mn-ea"/>
            <a:cs typeface="+mn-cs"/>
          </a:endParaRPr>
        </a:p>
      </dgm:t>
    </dgm:pt>
    <dgm:pt modelId="{13199041-27B7-4AC7-828F-7FEBC72FE462}" type="parTrans" cxnId="{26239435-AF3A-4CE6-A687-06FAB77B0190}">
      <dgm:prSet/>
      <dgm:spPr/>
      <dgm:t>
        <a:bodyPr/>
        <a:lstStyle/>
        <a:p>
          <a:endParaRPr lang="pl-PL"/>
        </a:p>
      </dgm:t>
    </dgm:pt>
    <dgm:pt modelId="{482A5C49-C623-49C4-9E6B-43533A7AD7F2}" type="sibTrans" cxnId="{26239435-AF3A-4CE6-A687-06FAB77B0190}">
      <dgm:prSet/>
      <dgm:spPr/>
      <dgm:t>
        <a:bodyPr/>
        <a:lstStyle/>
        <a:p>
          <a:endParaRPr lang="pl-PL"/>
        </a:p>
      </dgm:t>
    </dgm:pt>
    <dgm:pt modelId="{09B84B03-2A76-4B49-AB00-397404A2D353}">
      <dgm:prSet phldrT="[Text]" custT="1">
        <dgm:style>
          <a:lnRef idx="0">
            <a:schemeClr val="accent2"/>
          </a:lnRef>
          <a:fillRef idx="3">
            <a:schemeClr val="accent2"/>
          </a:fillRef>
          <a:effectRef idx="3">
            <a:schemeClr val="accent2"/>
          </a:effectRef>
          <a:fontRef idx="minor">
            <a:schemeClr val="lt1"/>
          </a:fontRef>
        </dgm:style>
      </dgm:prSet>
      <dgm:spPr>
        <a:xfrm>
          <a:off x="2004887" y="356667"/>
          <a:ext cx="1565336" cy="572549"/>
        </a:xfrm>
      </dgm:spPr>
      <dgm:t>
        <a:bodyPr/>
        <a:lstStyle/>
        <a:p>
          <a:r>
            <a:rPr lang="en-GB" sz="1200" noProof="0" dirty="0" smtClean="0">
              <a:latin typeface="Calibri"/>
              <a:ea typeface="+mn-ea"/>
              <a:cs typeface="+mn-cs"/>
            </a:rPr>
            <a:t>XBRL specification</a:t>
          </a:r>
          <a:endParaRPr lang="en-GB" sz="1200" noProof="0" dirty="0">
            <a:latin typeface="Calibri"/>
            <a:ea typeface="+mn-ea"/>
            <a:cs typeface="+mn-cs"/>
          </a:endParaRPr>
        </a:p>
      </dgm:t>
    </dgm:pt>
    <dgm:pt modelId="{B760B922-1F73-4476-9D7A-7AF321F71A6C}" type="parTrans" cxnId="{52060C9E-0E65-43EE-8C28-07013C3D7FF2}">
      <dgm:prSet/>
      <dgm:spPr/>
      <dgm:t>
        <a:bodyPr/>
        <a:lstStyle/>
        <a:p>
          <a:endParaRPr lang="pl-PL"/>
        </a:p>
      </dgm:t>
    </dgm:pt>
    <dgm:pt modelId="{DD9CEA70-314F-4FAC-B4B7-EE31FA54CAA2}" type="sibTrans" cxnId="{52060C9E-0E65-43EE-8C28-07013C3D7FF2}">
      <dgm:prSet>
        <dgm:style>
          <a:lnRef idx="1">
            <a:schemeClr val="accent1"/>
          </a:lnRef>
          <a:fillRef idx="3">
            <a:schemeClr val="accent1"/>
          </a:fillRef>
          <a:effectRef idx="2">
            <a:schemeClr val="accent1"/>
          </a:effectRef>
          <a:fontRef idx="minor">
            <a:schemeClr val="lt1"/>
          </a:fontRef>
        </dgm:style>
      </dgm:prSet>
      <dgm:spPr>
        <a:xfrm>
          <a:off x="3677973" y="428772"/>
          <a:ext cx="228429" cy="237116"/>
        </a:xfrm>
      </dgm:spPr>
      <dgm:t>
        <a:bodyPr/>
        <a:lstStyle/>
        <a:p>
          <a:endParaRPr lang="en-GB" noProof="0" dirty="0">
            <a:solidFill>
              <a:sysClr val="window" lastClr="FFFFFF"/>
            </a:solidFill>
            <a:latin typeface="Calibri"/>
            <a:ea typeface="+mn-ea"/>
            <a:cs typeface="+mn-cs"/>
          </a:endParaRPr>
        </a:p>
      </dgm:t>
    </dgm:pt>
    <dgm:pt modelId="{9E24C74E-7816-4B7D-8A06-942108A3DF4F}">
      <dgm:prSet phldrT="[Text]" custT="1"/>
      <dgm:spPr>
        <a:xfrm>
          <a:off x="2346022" y="740301"/>
          <a:ext cx="1272754" cy="19330"/>
        </a:xfrm>
      </dgm:spPr>
      <dgm:t>
        <a:bodyPr/>
        <a:lstStyle/>
        <a:p>
          <a:r>
            <a:rPr lang="en-GB" sz="1200" noProof="0" dirty="0" smtClean="0">
              <a:latin typeface="Calibri"/>
              <a:ea typeface="+mn-ea"/>
              <a:cs typeface="+mn-cs"/>
            </a:rPr>
            <a:t>XBRL International (XII)</a:t>
          </a:r>
          <a:endParaRPr lang="en-GB" sz="1200" noProof="0" dirty="0">
            <a:latin typeface="Calibri"/>
            <a:ea typeface="+mn-ea"/>
            <a:cs typeface="+mn-cs"/>
          </a:endParaRPr>
        </a:p>
      </dgm:t>
    </dgm:pt>
    <dgm:pt modelId="{8BA89AB8-7A90-478C-8878-F9C8B4B550AD}" type="parTrans" cxnId="{0B209456-6421-45A6-B89D-F88110A00488}">
      <dgm:prSet/>
      <dgm:spPr/>
      <dgm:t>
        <a:bodyPr/>
        <a:lstStyle/>
        <a:p>
          <a:endParaRPr lang="pl-PL"/>
        </a:p>
      </dgm:t>
    </dgm:pt>
    <dgm:pt modelId="{DC677705-3EC5-41A2-B452-5B4E3E26057B}" type="sibTrans" cxnId="{0B209456-6421-45A6-B89D-F88110A00488}">
      <dgm:prSet/>
      <dgm:spPr/>
      <dgm:t>
        <a:bodyPr/>
        <a:lstStyle/>
        <a:p>
          <a:endParaRPr lang="pl-PL"/>
        </a:p>
      </dgm:t>
    </dgm:pt>
    <dgm:pt modelId="{1AA4BB67-812B-4444-8FF4-F4C55385DF63}">
      <dgm:prSet phldrT="[Text]" custT="1"/>
      <dgm:spPr>
        <a:xfrm>
          <a:off x="4001223" y="356667"/>
          <a:ext cx="1565336" cy="572549"/>
        </a:xfrm>
      </dgm:spPr>
      <dgm:t>
        <a:bodyPr/>
        <a:lstStyle/>
        <a:p>
          <a:r>
            <a:rPr lang="en-GB" sz="1200" noProof="0" dirty="0" smtClean="0">
              <a:latin typeface="Calibri"/>
              <a:ea typeface="+mn-ea"/>
              <a:cs typeface="+mn-cs"/>
            </a:rPr>
            <a:t>XBRL taxonomy</a:t>
          </a:r>
          <a:endParaRPr lang="en-GB" sz="1200" noProof="0" dirty="0">
            <a:latin typeface="Calibri"/>
            <a:ea typeface="+mn-ea"/>
            <a:cs typeface="+mn-cs"/>
          </a:endParaRPr>
        </a:p>
      </dgm:t>
    </dgm:pt>
    <dgm:pt modelId="{839E9C11-2E51-495D-9DA8-8CF4E7227253}" type="parTrans" cxnId="{36165DD9-9559-483F-A7D8-250B2839B29A}">
      <dgm:prSet/>
      <dgm:spPr/>
      <dgm:t>
        <a:bodyPr/>
        <a:lstStyle/>
        <a:p>
          <a:endParaRPr lang="pl-PL"/>
        </a:p>
      </dgm:t>
    </dgm:pt>
    <dgm:pt modelId="{9554B952-9286-4B12-A71D-1FB8D779596A}" type="sibTrans" cxnId="{36165DD9-9559-483F-A7D8-250B2839B29A}">
      <dgm:prSet>
        <dgm:style>
          <a:lnRef idx="1">
            <a:schemeClr val="accent1"/>
          </a:lnRef>
          <a:fillRef idx="3">
            <a:schemeClr val="accent1"/>
          </a:fillRef>
          <a:effectRef idx="2">
            <a:schemeClr val="accent1"/>
          </a:effectRef>
          <a:fontRef idx="minor">
            <a:schemeClr val="lt1"/>
          </a:fontRef>
        </dgm:style>
      </dgm:prSet>
      <dgm:spPr>
        <a:xfrm>
          <a:off x="5674309" y="428772"/>
          <a:ext cx="228429" cy="237116"/>
        </a:xfrm>
      </dgm:spPr>
      <dgm:t>
        <a:bodyPr/>
        <a:lstStyle/>
        <a:p>
          <a:endParaRPr lang="en-GB" noProof="0" dirty="0">
            <a:solidFill>
              <a:sysClr val="window" lastClr="FFFFFF"/>
            </a:solidFill>
            <a:latin typeface="Calibri"/>
            <a:ea typeface="+mn-ea"/>
            <a:cs typeface="+mn-cs"/>
          </a:endParaRPr>
        </a:p>
      </dgm:t>
    </dgm:pt>
    <dgm:pt modelId="{61DE776B-D090-4B5D-B3F7-046E957DFDA1}">
      <dgm:prSet phldrT="[Text]" custT="1"/>
      <dgm:spPr>
        <a:xfrm>
          <a:off x="4342358" y="739446"/>
          <a:ext cx="1272754" cy="12168"/>
        </a:xfrm>
      </dgm:spPr>
      <dgm:t>
        <a:bodyPr/>
        <a:lstStyle/>
        <a:p>
          <a:r>
            <a:rPr lang="en-GB" sz="1200" noProof="0" dirty="0" smtClean="0">
              <a:latin typeface="Calibri"/>
              <a:ea typeface="+mn-ea"/>
              <a:cs typeface="+mn-cs"/>
            </a:rPr>
            <a:t>XBRL jurisdiction</a:t>
          </a:r>
          <a:endParaRPr lang="en-GB" sz="1200" noProof="0" dirty="0">
            <a:latin typeface="Calibri"/>
            <a:ea typeface="+mn-ea"/>
            <a:cs typeface="+mn-cs"/>
          </a:endParaRPr>
        </a:p>
      </dgm:t>
    </dgm:pt>
    <dgm:pt modelId="{0D7C6D6D-CFD3-4F12-B0EF-C2E962263FEA}" type="parTrans" cxnId="{BF95168A-8D5C-462D-95CB-A3DEDEDE3291}">
      <dgm:prSet/>
      <dgm:spPr/>
      <dgm:t>
        <a:bodyPr/>
        <a:lstStyle/>
        <a:p>
          <a:endParaRPr lang="pl-PL"/>
        </a:p>
      </dgm:t>
    </dgm:pt>
    <dgm:pt modelId="{5D46BC0A-EE8E-4A3E-8D4C-07B4F16A4D9D}" type="sibTrans" cxnId="{BF95168A-8D5C-462D-95CB-A3DEDEDE3291}">
      <dgm:prSet/>
      <dgm:spPr/>
      <dgm:t>
        <a:bodyPr/>
        <a:lstStyle/>
        <a:p>
          <a:endParaRPr lang="pl-PL"/>
        </a:p>
      </dgm:t>
    </dgm:pt>
    <dgm:pt modelId="{AB630BB1-CE73-4D11-94AD-5CD7037698CD}">
      <dgm:prSet phldrT="[Text]" custT="1">
        <dgm:style>
          <a:lnRef idx="0">
            <a:schemeClr val="accent4"/>
          </a:lnRef>
          <a:fillRef idx="3">
            <a:schemeClr val="accent4"/>
          </a:fillRef>
          <a:effectRef idx="3">
            <a:schemeClr val="accent4"/>
          </a:effectRef>
          <a:fontRef idx="minor">
            <a:schemeClr val="lt1"/>
          </a:fontRef>
        </dgm:style>
      </dgm:prSet>
      <dgm:spPr>
        <a:xfrm>
          <a:off x="5997558" y="356667"/>
          <a:ext cx="1565336" cy="572549"/>
        </a:xfrm>
      </dgm:spPr>
      <dgm:t>
        <a:bodyPr/>
        <a:lstStyle/>
        <a:p>
          <a:r>
            <a:rPr lang="en-GB" sz="1200" noProof="0" dirty="0" smtClean="0">
              <a:solidFill>
                <a:schemeClr val="tx1"/>
              </a:solidFill>
              <a:latin typeface="Calibri"/>
              <a:ea typeface="+mn-ea"/>
              <a:cs typeface="+mn-cs"/>
            </a:rPr>
            <a:t>XBRL Instance</a:t>
          </a:r>
          <a:endParaRPr lang="en-GB" sz="1200" noProof="0" dirty="0">
            <a:solidFill>
              <a:schemeClr val="tx1"/>
            </a:solidFill>
            <a:latin typeface="Calibri"/>
            <a:ea typeface="+mn-ea"/>
            <a:cs typeface="+mn-cs"/>
          </a:endParaRPr>
        </a:p>
      </dgm:t>
    </dgm:pt>
    <dgm:pt modelId="{31695059-0E92-42C2-B0D9-F7D5C7D4501E}" type="parTrans" cxnId="{E6850FAF-CB92-4A02-973F-A8410BC44E2D}">
      <dgm:prSet/>
      <dgm:spPr/>
      <dgm:t>
        <a:bodyPr/>
        <a:lstStyle/>
        <a:p>
          <a:endParaRPr lang="pl-PL"/>
        </a:p>
      </dgm:t>
    </dgm:pt>
    <dgm:pt modelId="{71FDD4DC-3C24-4C65-B258-A00C6D65B3B7}" type="sibTrans" cxnId="{E6850FAF-CB92-4A02-973F-A8410BC44E2D}">
      <dgm:prSet/>
      <dgm:spPr/>
      <dgm:t>
        <a:bodyPr/>
        <a:lstStyle/>
        <a:p>
          <a:endParaRPr lang="pl-PL"/>
        </a:p>
      </dgm:t>
    </dgm:pt>
    <dgm:pt modelId="{E47DA1CD-D5B7-4551-8A63-907B5759F361}">
      <dgm:prSet phldrT="[Text]" custT="1"/>
      <dgm:spPr>
        <a:xfrm>
          <a:off x="4342358" y="739446"/>
          <a:ext cx="1272754" cy="12168"/>
        </a:xfrm>
      </dgm:spPr>
      <dgm:t>
        <a:bodyPr/>
        <a:lstStyle/>
        <a:p>
          <a:r>
            <a:rPr lang="en-GB" sz="1200" noProof="0" dirty="0" smtClean="0">
              <a:latin typeface="Calibri"/>
              <a:ea typeface="+mn-ea"/>
              <a:cs typeface="+mn-cs"/>
            </a:rPr>
            <a:t>Regulators</a:t>
          </a:r>
          <a:endParaRPr lang="en-GB" sz="1200" noProof="0" dirty="0">
            <a:latin typeface="Calibri"/>
            <a:ea typeface="+mn-ea"/>
            <a:cs typeface="+mn-cs"/>
          </a:endParaRPr>
        </a:p>
      </dgm:t>
    </dgm:pt>
    <dgm:pt modelId="{9AFE2793-D59D-4C5A-A9F8-1CED6E56A1FC}" type="parTrans" cxnId="{C0DEF063-0974-4265-9E11-5D9FB0B4155E}">
      <dgm:prSet/>
      <dgm:spPr/>
      <dgm:t>
        <a:bodyPr/>
        <a:lstStyle/>
        <a:p>
          <a:endParaRPr lang="pl-PL"/>
        </a:p>
      </dgm:t>
    </dgm:pt>
    <dgm:pt modelId="{D0E00C62-5CD1-4BAD-98F8-C0FC5E184A35}" type="sibTrans" cxnId="{C0DEF063-0974-4265-9E11-5D9FB0B4155E}">
      <dgm:prSet/>
      <dgm:spPr/>
      <dgm:t>
        <a:bodyPr/>
        <a:lstStyle/>
        <a:p>
          <a:endParaRPr lang="pl-PL"/>
        </a:p>
      </dgm:t>
    </dgm:pt>
    <dgm:pt modelId="{E1EF5531-1022-4966-AB7F-44E06253696E}">
      <dgm:prSet phldrT="[Text]" custT="1"/>
      <dgm:spPr>
        <a:xfrm>
          <a:off x="6338694" y="738908"/>
          <a:ext cx="1272754" cy="7659"/>
        </a:xfrm>
      </dgm:spPr>
      <dgm:t>
        <a:bodyPr/>
        <a:lstStyle/>
        <a:p>
          <a:r>
            <a:rPr lang="en-GB" sz="1200" noProof="0" dirty="0" smtClean="0">
              <a:latin typeface="Calibri"/>
              <a:ea typeface="+mn-ea"/>
              <a:cs typeface="+mn-cs"/>
            </a:rPr>
            <a:t>Reporting entities</a:t>
          </a:r>
          <a:endParaRPr lang="en-GB" sz="1200" noProof="0" dirty="0">
            <a:latin typeface="Calibri"/>
            <a:ea typeface="+mn-ea"/>
            <a:cs typeface="+mn-cs"/>
          </a:endParaRPr>
        </a:p>
      </dgm:t>
    </dgm:pt>
    <dgm:pt modelId="{AE0F0F13-F10F-4D9E-AAB4-9BB468370510}" type="parTrans" cxnId="{38F38AED-4E82-426C-9D12-B1AC05452A60}">
      <dgm:prSet/>
      <dgm:spPr/>
      <dgm:t>
        <a:bodyPr/>
        <a:lstStyle/>
        <a:p>
          <a:endParaRPr lang="pl-PL"/>
        </a:p>
      </dgm:t>
    </dgm:pt>
    <dgm:pt modelId="{B17C302D-50A6-465C-A794-D8C3EDA393ED}" type="sibTrans" cxnId="{38F38AED-4E82-426C-9D12-B1AC05452A60}">
      <dgm:prSet/>
      <dgm:spPr/>
      <dgm:t>
        <a:bodyPr/>
        <a:lstStyle/>
        <a:p>
          <a:endParaRPr lang="pl-PL"/>
        </a:p>
      </dgm:t>
    </dgm:pt>
    <dgm:pt modelId="{E73DC206-9EAD-439D-840F-1F2526801EE0}">
      <dgm:prSet phldrT="[Text]" custT="1"/>
      <dgm:spPr>
        <a:xfrm>
          <a:off x="4342358" y="739446"/>
          <a:ext cx="1272754" cy="12168"/>
        </a:xfrm>
      </dgm:spPr>
      <dgm:t>
        <a:bodyPr/>
        <a:lstStyle/>
        <a:p>
          <a:r>
            <a:rPr lang="en-GB" sz="1200" noProof="0" dirty="0" smtClean="0">
              <a:latin typeface="Calibri"/>
              <a:ea typeface="+mn-ea"/>
              <a:cs typeface="+mn-cs"/>
            </a:rPr>
            <a:t>Reporting entities</a:t>
          </a:r>
          <a:endParaRPr lang="en-GB" sz="1200" noProof="0" dirty="0">
            <a:latin typeface="Calibri"/>
            <a:ea typeface="+mn-ea"/>
            <a:cs typeface="+mn-cs"/>
          </a:endParaRPr>
        </a:p>
      </dgm:t>
    </dgm:pt>
    <dgm:pt modelId="{F5F5F9CC-A38D-41AB-A968-E50BD2956939}" type="parTrans" cxnId="{5EB0E107-B636-4239-8F3F-37BA535275BE}">
      <dgm:prSet/>
      <dgm:spPr/>
      <dgm:t>
        <a:bodyPr/>
        <a:lstStyle/>
        <a:p>
          <a:endParaRPr lang="en-US"/>
        </a:p>
      </dgm:t>
    </dgm:pt>
    <dgm:pt modelId="{5AECFAFB-F88F-49C8-9171-F05F8544FCD2}" type="sibTrans" cxnId="{5EB0E107-B636-4239-8F3F-37BA535275BE}">
      <dgm:prSet/>
      <dgm:spPr/>
      <dgm:t>
        <a:bodyPr/>
        <a:lstStyle/>
        <a:p>
          <a:endParaRPr lang="en-US"/>
        </a:p>
      </dgm:t>
    </dgm:pt>
    <dgm:pt modelId="{83795EA3-7A5C-408F-936D-1E0A54A3080C}" type="pres">
      <dgm:prSet presAssocID="{F359A971-9FE4-45B2-B3B8-88DF4616A0E6}" presName="linearFlow" presStyleCnt="0">
        <dgm:presLayoutVars>
          <dgm:dir/>
          <dgm:animLvl val="lvl"/>
          <dgm:resizeHandles val="exact"/>
        </dgm:presLayoutVars>
      </dgm:prSet>
      <dgm:spPr/>
      <dgm:t>
        <a:bodyPr/>
        <a:lstStyle/>
        <a:p>
          <a:endParaRPr lang="pl-PL"/>
        </a:p>
      </dgm:t>
    </dgm:pt>
    <dgm:pt modelId="{22E7FB5A-2B29-42DB-BB43-AC1842CB500A}" type="pres">
      <dgm:prSet presAssocID="{73A4C813-4C8C-4901-9BFF-A6BAD39E1C77}" presName="composite" presStyleCnt="0"/>
      <dgm:spPr/>
      <dgm:t>
        <a:bodyPr/>
        <a:lstStyle/>
        <a:p>
          <a:endParaRPr lang="en-US"/>
        </a:p>
      </dgm:t>
    </dgm:pt>
    <dgm:pt modelId="{9EF8B2DF-5E93-45A6-9155-72B9D1EC82C9}" type="pres">
      <dgm:prSet presAssocID="{73A4C813-4C8C-4901-9BFF-A6BAD39E1C77}" presName="parTx" presStyleLbl="node1" presStyleIdx="0" presStyleCnt="4">
        <dgm:presLayoutVars>
          <dgm:chMax val="0"/>
          <dgm:chPref val="0"/>
          <dgm:bulletEnabled val="1"/>
        </dgm:presLayoutVars>
      </dgm:prSet>
      <dgm:spPr>
        <a:prstGeom prst="roundRect">
          <a:avLst>
            <a:gd name="adj" fmla="val 10000"/>
          </a:avLst>
        </a:prstGeom>
      </dgm:spPr>
      <dgm:t>
        <a:bodyPr/>
        <a:lstStyle/>
        <a:p>
          <a:endParaRPr lang="pl-PL"/>
        </a:p>
      </dgm:t>
    </dgm:pt>
    <dgm:pt modelId="{34538C4F-44F6-4579-85CB-669E5B70D49A}" type="pres">
      <dgm:prSet presAssocID="{73A4C813-4C8C-4901-9BFF-A6BAD39E1C77}" presName="parSh" presStyleLbl="node1" presStyleIdx="0" presStyleCnt="4" custScaleX="164199" custScaleY="141960" custLinFactNeighborY="-24576"/>
      <dgm:spPr/>
      <dgm:t>
        <a:bodyPr/>
        <a:lstStyle/>
        <a:p>
          <a:endParaRPr lang="pl-PL"/>
        </a:p>
      </dgm:t>
    </dgm:pt>
    <dgm:pt modelId="{D74D1FCD-E240-4E1E-8EB7-3B444220174E}" type="pres">
      <dgm:prSet presAssocID="{73A4C813-4C8C-4901-9BFF-A6BAD39E1C77}" presName="desTx" presStyleLbl="fgAcc1" presStyleIdx="0" presStyleCnt="4" custScaleX="168938" custScaleY="100000" custLinFactNeighborY="2115">
        <dgm:presLayoutVars>
          <dgm:bulletEnabled val="1"/>
        </dgm:presLayoutVars>
      </dgm:prSet>
      <dgm:spPr>
        <a:prstGeom prst="roundRect">
          <a:avLst>
            <a:gd name="adj" fmla="val 10000"/>
          </a:avLst>
        </a:prstGeom>
      </dgm:spPr>
      <dgm:t>
        <a:bodyPr/>
        <a:lstStyle/>
        <a:p>
          <a:endParaRPr lang="pl-PL"/>
        </a:p>
      </dgm:t>
    </dgm:pt>
    <dgm:pt modelId="{ADBC814C-09EB-4CB0-9B58-8A4B34AD72CF}" type="pres">
      <dgm:prSet presAssocID="{08779F00-3CFD-41F8-B6AB-49D0AE759663}" presName="sibTrans" presStyleLbl="sibTrans2D1" presStyleIdx="0" presStyleCnt="3"/>
      <dgm:spPr>
        <a:prstGeom prst="rightArrow">
          <a:avLst>
            <a:gd name="adj1" fmla="val 60000"/>
            <a:gd name="adj2" fmla="val 50000"/>
          </a:avLst>
        </a:prstGeom>
      </dgm:spPr>
      <dgm:t>
        <a:bodyPr/>
        <a:lstStyle/>
        <a:p>
          <a:endParaRPr lang="pl-PL"/>
        </a:p>
      </dgm:t>
    </dgm:pt>
    <dgm:pt modelId="{347319FC-962E-4803-A731-B9BC02DDE1D8}" type="pres">
      <dgm:prSet presAssocID="{08779F00-3CFD-41F8-B6AB-49D0AE759663}" presName="connTx" presStyleLbl="sibTrans2D1" presStyleIdx="0" presStyleCnt="3"/>
      <dgm:spPr/>
      <dgm:t>
        <a:bodyPr/>
        <a:lstStyle/>
        <a:p>
          <a:endParaRPr lang="pl-PL"/>
        </a:p>
      </dgm:t>
    </dgm:pt>
    <dgm:pt modelId="{F13CFC40-C21B-47F7-BA9F-1A2730652816}" type="pres">
      <dgm:prSet presAssocID="{09B84B03-2A76-4B49-AB00-397404A2D353}" presName="composite" presStyleCnt="0"/>
      <dgm:spPr/>
      <dgm:t>
        <a:bodyPr/>
        <a:lstStyle/>
        <a:p>
          <a:endParaRPr lang="en-US"/>
        </a:p>
      </dgm:t>
    </dgm:pt>
    <dgm:pt modelId="{14E41474-EF5B-4F7A-8F92-B98F7CA00154}" type="pres">
      <dgm:prSet presAssocID="{09B84B03-2A76-4B49-AB00-397404A2D353}" presName="parTx" presStyleLbl="node1" presStyleIdx="0" presStyleCnt="4">
        <dgm:presLayoutVars>
          <dgm:chMax val="0"/>
          <dgm:chPref val="0"/>
          <dgm:bulletEnabled val="1"/>
        </dgm:presLayoutVars>
      </dgm:prSet>
      <dgm:spPr>
        <a:prstGeom prst="roundRect">
          <a:avLst>
            <a:gd name="adj" fmla="val 10000"/>
          </a:avLst>
        </a:prstGeom>
      </dgm:spPr>
      <dgm:t>
        <a:bodyPr/>
        <a:lstStyle/>
        <a:p>
          <a:endParaRPr lang="pl-PL"/>
        </a:p>
      </dgm:t>
    </dgm:pt>
    <dgm:pt modelId="{F650D390-7EF2-4067-ACD4-18B958F11C2B}" type="pres">
      <dgm:prSet presAssocID="{09B84B03-2A76-4B49-AB00-397404A2D353}" presName="parSh" presStyleLbl="node1" presStyleIdx="1" presStyleCnt="4" custScaleX="164199" custScaleY="141960" custLinFactNeighborY="-24576"/>
      <dgm:spPr/>
      <dgm:t>
        <a:bodyPr/>
        <a:lstStyle/>
        <a:p>
          <a:endParaRPr lang="pl-PL"/>
        </a:p>
      </dgm:t>
    </dgm:pt>
    <dgm:pt modelId="{18EF3DDC-973F-47E5-A1EE-A5BB5FB1B336}" type="pres">
      <dgm:prSet presAssocID="{09B84B03-2A76-4B49-AB00-397404A2D353}" presName="desTx" presStyleLbl="fgAcc1" presStyleIdx="1" presStyleCnt="4" custScaleX="168938" custScaleY="100000" custLinFactNeighborY="2115">
        <dgm:presLayoutVars>
          <dgm:bulletEnabled val="1"/>
        </dgm:presLayoutVars>
      </dgm:prSet>
      <dgm:spPr>
        <a:prstGeom prst="roundRect">
          <a:avLst>
            <a:gd name="adj" fmla="val 10000"/>
          </a:avLst>
        </a:prstGeom>
      </dgm:spPr>
      <dgm:t>
        <a:bodyPr/>
        <a:lstStyle/>
        <a:p>
          <a:endParaRPr lang="pl-PL"/>
        </a:p>
      </dgm:t>
    </dgm:pt>
    <dgm:pt modelId="{AE8DE750-8EC4-4A4C-9392-AC3E65702907}" type="pres">
      <dgm:prSet presAssocID="{DD9CEA70-314F-4FAC-B4B7-EE31FA54CAA2}" presName="sibTrans" presStyleLbl="sibTrans2D1" presStyleIdx="1" presStyleCnt="3"/>
      <dgm:spPr>
        <a:prstGeom prst="rightArrow">
          <a:avLst>
            <a:gd name="adj1" fmla="val 60000"/>
            <a:gd name="adj2" fmla="val 50000"/>
          </a:avLst>
        </a:prstGeom>
      </dgm:spPr>
      <dgm:t>
        <a:bodyPr/>
        <a:lstStyle/>
        <a:p>
          <a:endParaRPr lang="pl-PL"/>
        </a:p>
      </dgm:t>
    </dgm:pt>
    <dgm:pt modelId="{C28ABF33-67A3-4E94-AE8F-0AA61D71A82D}" type="pres">
      <dgm:prSet presAssocID="{DD9CEA70-314F-4FAC-B4B7-EE31FA54CAA2}" presName="connTx" presStyleLbl="sibTrans2D1" presStyleIdx="1" presStyleCnt="3"/>
      <dgm:spPr/>
      <dgm:t>
        <a:bodyPr/>
        <a:lstStyle/>
        <a:p>
          <a:endParaRPr lang="pl-PL"/>
        </a:p>
      </dgm:t>
    </dgm:pt>
    <dgm:pt modelId="{83A9FAE7-F7D7-4D51-B593-74F441DEAB87}" type="pres">
      <dgm:prSet presAssocID="{1AA4BB67-812B-4444-8FF4-F4C55385DF63}" presName="composite" presStyleCnt="0"/>
      <dgm:spPr/>
      <dgm:t>
        <a:bodyPr/>
        <a:lstStyle/>
        <a:p>
          <a:endParaRPr lang="en-US"/>
        </a:p>
      </dgm:t>
    </dgm:pt>
    <dgm:pt modelId="{67BCF327-64EA-4084-AA50-99D190F40FCB}" type="pres">
      <dgm:prSet presAssocID="{1AA4BB67-812B-4444-8FF4-F4C55385DF63}" presName="parTx" presStyleLbl="node1" presStyleIdx="1" presStyleCnt="4">
        <dgm:presLayoutVars>
          <dgm:chMax val="0"/>
          <dgm:chPref val="0"/>
          <dgm:bulletEnabled val="1"/>
        </dgm:presLayoutVars>
      </dgm:prSet>
      <dgm:spPr>
        <a:prstGeom prst="roundRect">
          <a:avLst>
            <a:gd name="adj" fmla="val 10000"/>
          </a:avLst>
        </a:prstGeom>
      </dgm:spPr>
      <dgm:t>
        <a:bodyPr/>
        <a:lstStyle/>
        <a:p>
          <a:endParaRPr lang="pl-PL"/>
        </a:p>
      </dgm:t>
    </dgm:pt>
    <dgm:pt modelId="{E898DAA9-7DF8-47D4-B87B-E3706B30DA83}" type="pres">
      <dgm:prSet presAssocID="{1AA4BB67-812B-4444-8FF4-F4C55385DF63}" presName="parSh" presStyleLbl="node1" presStyleIdx="2" presStyleCnt="4" custScaleX="164199" custScaleY="141960" custLinFactNeighborY="-24576"/>
      <dgm:spPr/>
      <dgm:t>
        <a:bodyPr/>
        <a:lstStyle/>
        <a:p>
          <a:endParaRPr lang="pl-PL"/>
        </a:p>
      </dgm:t>
    </dgm:pt>
    <dgm:pt modelId="{999EAD1D-7402-46EA-BAB8-85D5811657EB}" type="pres">
      <dgm:prSet presAssocID="{1AA4BB67-812B-4444-8FF4-F4C55385DF63}" presName="desTx" presStyleLbl="fgAcc1" presStyleIdx="2" presStyleCnt="4" custScaleX="168938" custScaleY="100000" custLinFactNeighborY="2115">
        <dgm:presLayoutVars>
          <dgm:bulletEnabled val="1"/>
        </dgm:presLayoutVars>
      </dgm:prSet>
      <dgm:spPr>
        <a:prstGeom prst="roundRect">
          <a:avLst>
            <a:gd name="adj" fmla="val 10000"/>
          </a:avLst>
        </a:prstGeom>
      </dgm:spPr>
      <dgm:t>
        <a:bodyPr/>
        <a:lstStyle/>
        <a:p>
          <a:endParaRPr lang="pl-PL"/>
        </a:p>
      </dgm:t>
    </dgm:pt>
    <dgm:pt modelId="{8AC3E5B4-AA7F-487F-8598-ECE9564D5538}" type="pres">
      <dgm:prSet presAssocID="{9554B952-9286-4B12-A71D-1FB8D779596A}" presName="sibTrans" presStyleLbl="sibTrans2D1" presStyleIdx="2" presStyleCnt="3"/>
      <dgm:spPr>
        <a:prstGeom prst="rightArrow">
          <a:avLst>
            <a:gd name="adj1" fmla="val 60000"/>
            <a:gd name="adj2" fmla="val 50000"/>
          </a:avLst>
        </a:prstGeom>
      </dgm:spPr>
      <dgm:t>
        <a:bodyPr/>
        <a:lstStyle/>
        <a:p>
          <a:endParaRPr lang="pl-PL"/>
        </a:p>
      </dgm:t>
    </dgm:pt>
    <dgm:pt modelId="{0A96C6C5-ECFF-43E1-9379-AD3D38E60906}" type="pres">
      <dgm:prSet presAssocID="{9554B952-9286-4B12-A71D-1FB8D779596A}" presName="connTx" presStyleLbl="sibTrans2D1" presStyleIdx="2" presStyleCnt="3"/>
      <dgm:spPr/>
      <dgm:t>
        <a:bodyPr/>
        <a:lstStyle/>
        <a:p>
          <a:endParaRPr lang="pl-PL"/>
        </a:p>
      </dgm:t>
    </dgm:pt>
    <dgm:pt modelId="{0C088B43-53DC-48E4-833F-9B4BBD028237}" type="pres">
      <dgm:prSet presAssocID="{AB630BB1-CE73-4D11-94AD-5CD7037698CD}" presName="composite" presStyleCnt="0"/>
      <dgm:spPr/>
      <dgm:t>
        <a:bodyPr/>
        <a:lstStyle/>
        <a:p>
          <a:endParaRPr lang="en-US"/>
        </a:p>
      </dgm:t>
    </dgm:pt>
    <dgm:pt modelId="{DDA75EF1-E3F6-4085-9FE1-22AC8513DED6}" type="pres">
      <dgm:prSet presAssocID="{AB630BB1-CE73-4D11-94AD-5CD7037698CD}" presName="parTx" presStyleLbl="node1" presStyleIdx="2" presStyleCnt="4">
        <dgm:presLayoutVars>
          <dgm:chMax val="0"/>
          <dgm:chPref val="0"/>
          <dgm:bulletEnabled val="1"/>
        </dgm:presLayoutVars>
      </dgm:prSet>
      <dgm:spPr>
        <a:prstGeom prst="roundRect">
          <a:avLst>
            <a:gd name="adj" fmla="val 10000"/>
          </a:avLst>
        </a:prstGeom>
      </dgm:spPr>
      <dgm:t>
        <a:bodyPr/>
        <a:lstStyle/>
        <a:p>
          <a:endParaRPr lang="pl-PL"/>
        </a:p>
      </dgm:t>
    </dgm:pt>
    <dgm:pt modelId="{094876FC-837F-4EEB-9649-B3FACBDFC7B7}" type="pres">
      <dgm:prSet presAssocID="{AB630BB1-CE73-4D11-94AD-5CD7037698CD}" presName="parSh" presStyleLbl="node1" presStyleIdx="3" presStyleCnt="4" custScaleX="164199" custScaleY="141960" custLinFactNeighborY="-24576"/>
      <dgm:spPr/>
      <dgm:t>
        <a:bodyPr/>
        <a:lstStyle/>
        <a:p>
          <a:endParaRPr lang="pl-PL"/>
        </a:p>
      </dgm:t>
    </dgm:pt>
    <dgm:pt modelId="{2933FC53-C520-4B81-9AD9-2825E368F231}" type="pres">
      <dgm:prSet presAssocID="{AB630BB1-CE73-4D11-94AD-5CD7037698CD}" presName="desTx" presStyleLbl="fgAcc1" presStyleIdx="3" presStyleCnt="4" custScaleX="168938" custScaleY="100000" custLinFactNeighborY="2115">
        <dgm:presLayoutVars>
          <dgm:bulletEnabled val="1"/>
        </dgm:presLayoutVars>
      </dgm:prSet>
      <dgm:spPr>
        <a:prstGeom prst="roundRect">
          <a:avLst>
            <a:gd name="adj" fmla="val 10000"/>
          </a:avLst>
        </a:prstGeom>
      </dgm:spPr>
      <dgm:t>
        <a:bodyPr/>
        <a:lstStyle/>
        <a:p>
          <a:endParaRPr lang="pl-PL"/>
        </a:p>
      </dgm:t>
    </dgm:pt>
  </dgm:ptLst>
  <dgm:cxnLst>
    <dgm:cxn modelId="{A058F93A-4565-490E-8C41-CBF0E7BF1417}" type="presOf" srcId="{08779F00-3CFD-41F8-B6AB-49D0AE759663}" destId="{347319FC-962E-4803-A731-B9BC02DDE1D8}" srcOrd="1" destOrd="0" presId="urn:microsoft.com/office/officeart/2005/8/layout/process3"/>
    <dgm:cxn modelId="{E6850FAF-CB92-4A02-973F-A8410BC44E2D}" srcId="{F359A971-9FE4-45B2-B3B8-88DF4616A0E6}" destId="{AB630BB1-CE73-4D11-94AD-5CD7037698CD}" srcOrd="3" destOrd="0" parTransId="{31695059-0E92-42C2-B0D9-F7D5C7D4501E}" sibTransId="{71FDD4DC-3C24-4C65-B258-A00C6D65B3B7}"/>
    <dgm:cxn modelId="{E277C627-3C18-40BB-915C-C61CA9688BBF}" type="presOf" srcId="{1074998A-E9A2-4661-A328-F6F20B8A16CD}" destId="{D74D1FCD-E240-4E1E-8EB7-3B444220174E}" srcOrd="0" destOrd="0" presId="urn:microsoft.com/office/officeart/2005/8/layout/process3"/>
    <dgm:cxn modelId="{A871054C-AEC9-4869-8DCA-C7A874DB1274}" type="presOf" srcId="{9554B952-9286-4B12-A71D-1FB8D779596A}" destId="{0A96C6C5-ECFF-43E1-9379-AD3D38E60906}" srcOrd="1" destOrd="0" presId="urn:microsoft.com/office/officeart/2005/8/layout/process3"/>
    <dgm:cxn modelId="{0B209456-6421-45A6-B89D-F88110A00488}" srcId="{09B84B03-2A76-4B49-AB00-397404A2D353}" destId="{9E24C74E-7816-4B7D-8A06-942108A3DF4F}" srcOrd="0" destOrd="0" parTransId="{8BA89AB8-7A90-478C-8878-F9C8B4B550AD}" sibTransId="{DC677705-3EC5-41A2-B452-5B4E3E26057B}"/>
    <dgm:cxn modelId="{3C8B8772-C327-421D-A0FF-A5F437DE9F7A}" type="presOf" srcId="{1AA4BB67-812B-4444-8FF4-F4C55385DF63}" destId="{67BCF327-64EA-4084-AA50-99D190F40FCB}" srcOrd="0" destOrd="0" presId="urn:microsoft.com/office/officeart/2005/8/layout/process3"/>
    <dgm:cxn modelId="{50914356-C4D1-461E-BE01-C73CFBEEC737}" type="presOf" srcId="{9E24C74E-7816-4B7D-8A06-942108A3DF4F}" destId="{18EF3DDC-973F-47E5-A1EE-A5BB5FB1B336}" srcOrd="0" destOrd="0" presId="urn:microsoft.com/office/officeart/2005/8/layout/process3"/>
    <dgm:cxn modelId="{968234C8-F65D-4127-800A-22589BEAE90D}" type="presOf" srcId="{E47DA1CD-D5B7-4551-8A63-907B5759F361}" destId="{999EAD1D-7402-46EA-BAB8-85D5811657EB}" srcOrd="0" destOrd="1" presId="urn:microsoft.com/office/officeart/2005/8/layout/process3"/>
    <dgm:cxn modelId="{B7F86FE1-A500-45F7-88C3-96BE5536EDFF}" type="presOf" srcId="{DD9CEA70-314F-4FAC-B4B7-EE31FA54CAA2}" destId="{C28ABF33-67A3-4E94-AE8F-0AA61D71A82D}" srcOrd="1" destOrd="0" presId="urn:microsoft.com/office/officeart/2005/8/layout/process3"/>
    <dgm:cxn modelId="{F66A3CB8-6FF6-4F2C-AED2-12D9C1B03F30}" type="presOf" srcId="{73A4C813-4C8C-4901-9BFF-A6BAD39E1C77}" destId="{9EF8B2DF-5E93-45A6-9155-72B9D1EC82C9}" srcOrd="0" destOrd="0" presId="urn:microsoft.com/office/officeart/2005/8/layout/process3"/>
    <dgm:cxn modelId="{D24164FA-1BC2-4C1D-9ADC-55BF8C8450DA}" type="presOf" srcId="{1AA4BB67-812B-4444-8FF4-F4C55385DF63}" destId="{E898DAA9-7DF8-47D4-B87B-E3706B30DA83}" srcOrd="1" destOrd="0" presId="urn:microsoft.com/office/officeart/2005/8/layout/process3"/>
    <dgm:cxn modelId="{36165DD9-9559-483F-A7D8-250B2839B29A}" srcId="{F359A971-9FE4-45B2-B3B8-88DF4616A0E6}" destId="{1AA4BB67-812B-4444-8FF4-F4C55385DF63}" srcOrd="2" destOrd="0" parTransId="{839E9C11-2E51-495D-9DA8-8CF4E7227253}" sibTransId="{9554B952-9286-4B12-A71D-1FB8D779596A}"/>
    <dgm:cxn modelId="{DF4DE518-72E7-44B3-8150-B18E2A69981C}" type="presOf" srcId="{AB630BB1-CE73-4D11-94AD-5CD7037698CD}" destId="{DDA75EF1-E3F6-4085-9FE1-22AC8513DED6}" srcOrd="0" destOrd="0" presId="urn:microsoft.com/office/officeart/2005/8/layout/process3"/>
    <dgm:cxn modelId="{E5D5D2E3-48D6-4A01-8E7A-A2373D0946F4}" srcId="{F359A971-9FE4-45B2-B3B8-88DF4616A0E6}" destId="{73A4C813-4C8C-4901-9BFF-A6BAD39E1C77}" srcOrd="0" destOrd="0" parTransId="{FBBF5A72-4C39-4462-AC63-6F206B3FF999}" sibTransId="{08779F00-3CFD-41F8-B6AB-49D0AE759663}"/>
    <dgm:cxn modelId="{8C3A3763-F065-46E9-83D1-E26CA8416B98}" type="presOf" srcId="{09B84B03-2A76-4B49-AB00-397404A2D353}" destId="{F650D390-7EF2-4067-ACD4-18B958F11C2B}" srcOrd="1" destOrd="0" presId="urn:microsoft.com/office/officeart/2005/8/layout/process3"/>
    <dgm:cxn modelId="{1699F1DE-DA4A-491A-919B-79DD1C485A94}" type="presOf" srcId="{09B84B03-2A76-4B49-AB00-397404A2D353}" destId="{14E41474-EF5B-4F7A-8F92-B98F7CA00154}" srcOrd="0" destOrd="0" presId="urn:microsoft.com/office/officeart/2005/8/layout/process3"/>
    <dgm:cxn modelId="{5EB0E107-B636-4239-8F3F-37BA535275BE}" srcId="{1AA4BB67-812B-4444-8FF4-F4C55385DF63}" destId="{E73DC206-9EAD-439D-840F-1F2526801EE0}" srcOrd="2" destOrd="0" parTransId="{F5F5F9CC-A38D-41AB-A968-E50BD2956939}" sibTransId="{5AECFAFB-F88F-49C8-9171-F05F8544FCD2}"/>
    <dgm:cxn modelId="{BF95168A-8D5C-462D-95CB-A3DEDEDE3291}" srcId="{1AA4BB67-812B-4444-8FF4-F4C55385DF63}" destId="{61DE776B-D090-4B5D-B3F7-046E957DFDA1}" srcOrd="0" destOrd="0" parTransId="{0D7C6D6D-CFD3-4F12-B0EF-C2E962263FEA}" sibTransId="{5D46BC0A-EE8E-4A3E-8D4C-07B4F16A4D9D}"/>
    <dgm:cxn modelId="{F13A4AF9-1D91-4089-A14E-7BA7DE8708D8}" type="presOf" srcId="{AB630BB1-CE73-4D11-94AD-5CD7037698CD}" destId="{094876FC-837F-4EEB-9649-B3FACBDFC7B7}" srcOrd="1" destOrd="0" presId="urn:microsoft.com/office/officeart/2005/8/layout/process3"/>
    <dgm:cxn modelId="{9340F686-69C0-4B1D-8718-2ED97EFE7453}" type="presOf" srcId="{F359A971-9FE4-45B2-B3B8-88DF4616A0E6}" destId="{83795EA3-7A5C-408F-936D-1E0A54A3080C}" srcOrd="0" destOrd="0" presId="urn:microsoft.com/office/officeart/2005/8/layout/process3"/>
    <dgm:cxn modelId="{52060C9E-0E65-43EE-8C28-07013C3D7FF2}" srcId="{F359A971-9FE4-45B2-B3B8-88DF4616A0E6}" destId="{09B84B03-2A76-4B49-AB00-397404A2D353}" srcOrd="1" destOrd="0" parTransId="{B760B922-1F73-4476-9D7A-7AF321F71A6C}" sibTransId="{DD9CEA70-314F-4FAC-B4B7-EE31FA54CAA2}"/>
    <dgm:cxn modelId="{912CBFC4-3517-4C32-B94F-B92AD075463A}" type="presOf" srcId="{E73DC206-9EAD-439D-840F-1F2526801EE0}" destId="{999EAD1D-7402-46EA-BAB8-85D5811657EB}" srcOrd="0" destOrd="2" presId="urn:microsoft.com/office/officeart/2005/8/layout/process3"/>
    <dgm:cxn modelId="{C63F5041-356D-4457-8827-3D373D0C3DDE}" type="presOf" srcId="{9554B952-9286-4B12-A71D-1FB8D779596A}" destId="{8AC3E5B4-AA7F-487F-8598-ECE9564D5538}" srcOrd="0" destOrd="0" presId="urn:microsoft.com/office/officeart/2005/8/layout/process3"/>
    <dgm:cxn modelId="{E4639C3F-8E95-45A6-A137-C79DC42A845D}" type="presOf" srcId="{E1EF5531-1022-4966-AB7F-44E06253696E}" destId="{2933FC53-C520-4B81-9AD9-2825E368F231}" srcOrd="0" destOrd="0" presId="urn:microsoft.com/office/officeart/2005/8/layout/process3"/>
    <dgm:cxn modelId="{4F5751B4-1214-43BD-B596-C8F064ADA69C}" type="presOf" srcId="{DD9CEA70-314F-4FAC-B4B7-EE31FA54CAA2}" destId="{AE8DE750-8EC4-4A4C-9392-AC3E65702907}" srcOrd="0" destOrd="0" presId="urn:microsoft.com/office/officeart/2005/8/layout/process3"/>
    <dgm:cxn modelId="{26239435-AF3A-4CE6-A687-06FAB77B0190}" srcId="{73A4C813-4C8C-4901-9BFF-A6BAD39E1C77}" destId="{1074998A-E9A2-4661-A328-F6F20B8A16CD}" srcOrd="0" destOrd="0" parTransId="{13199041-27B7-4AC7-828F-7FEBC72FE462}" sibTransId="{482A5C49-C623-49C4-9E6B-43533A7AD7F2}"/>
    <dgm:cxn modelId="{0844B587-67E5-4984-B0CE-66A76A6AB392}" type="presOf" srcId="{61DE776B-D090-4B5D-B3F7-046E957DFDA1}" destId="{999EAD1D-7402-46EA-BAB8-85D5811657EB}" srcOrd="0" destOrd="0" presId="urn:microsoft.com/office/officeart/2005/8/layout/process3"/>
    <dgm:cxn modelId="{628C8F60-0EC3-40E8-A27E-81217B9873FF}" type="presOf" srcId="{73A4C813-4C8C-4901-9BFF-A6BAD39E1C77}" destId="{34538C4F-44F6-4579-85CB-669E5B70D49A}" srcOrd="1" destOrd="0" presId="urn:microsoft.com/office/officeart/2005/8/layout/process3"/>
    <dgm:cxn modelId="{38F38AED-4E82-426C-9D12-B1AC05452A60}" srcId="{AB630BB1-CE73-4D11-94AD-5CD7037698CD}" destId="{E1EF5531-1022-4966-AB7F-44E06253696E}" srcOrd="0" destOrd="0" parTransId="{AE0F0F13-F10F-4D9E-AAB4-9BB468370510}" sibTransId="{B17C302D-50A6-465C-A794-D8C3EDA393ED}"/>
    <dgm:cxn modelId="{C0DEF063-0974-4265-9E11-5D9FB0B4155E}" srcId="{1AA4BB67-812B-4444-8FF4-F4C55385DF63}" destId="{E47DA1CD-D5B7-4551-8A63-907B5759F361}" srcOrd="1" destOrd="0" parTransId="{9AFE2793-D59D-4C5A-A9F8-1CED6E56A1FC}" sibTransId="{D0E00C62-5CD1-4BAD-98F8-C0FC5E184A35}"/>
    <dgm:cxn modelId="{C5E0C323-05FB-4797-81F6-A2ED9870C510}" type="presOf" srcId="{08779F00-3CFD-41F8-B6AB-49D0AE759663}" destId="{ADBC814C-09EB-4CB0-9B58-8A4B34AD72CF}" srcOrd="0" destOrd="0" presId="urn:microsoft.com/office/officeart/2005/8/layout/process3"/>
    <dgm:cxn modelId="{7BB5063B-B810-4762-9593-332EFDB3F1C5}" type="presParOf" srcId="{83795EA3-7A5C-408F-936D-1E0A54A3080C}" destId="{22E7FB5A-2B29-42DB-BB43-AC1842CB500A}" srcOrd="0" destOrd="0" presId="urn:microsoft.com/office/officeart/2005/8/layout/process3"/>
    <dgm:cxn modelId="{8632E205-5E7D-4CD2-96EF-63C30186F823}" type="presParOf" srcId="{22E7FB5A-2B29-42DB-BB43-AC1842CB500A}" destId="{9EF8B2DF-5E93-45A6-9155-72B9D1EC82C9}" srcOrd="0" destOrd="0" presId="urn:microsoft.com/office/officeart/2005/8/layout/process3"/>
    <dgm:cxn modelId="{F0FE551C-4621-40B9-B046-9495544A33E2}" type="presParOf" srcId="{22E7FB5A-2B29-42DB-BB43-AC1842CB500A}" destId="{34538C4F-44F6-4579-85CB-669E5B70D49A}" srcOrd="1" destOrd="0" presId="urn:microsoft.com/office/officeart/2005/8/layout/process3"/>
    <dgm:cxn modelId="{D4DFDA1B-3C5E-4F63-BAB3-E50EF7EF6463}" type="presParOf" srcId="{22E7FB5A-2B29-42DB-BB43-AC1842CB500A}" destId="{D74D1FCD-E240-4E1E-8EB7-3B444220174E}" srcOrd="2" destOrd="0" presId="urn:microsoft.com/office/officeart/2005/8/layout/process3"/>
    <dgm:cxn modelId="{61FC93E6-3752-4803-B06F-93D8D3D00E91}" type="presParOf" srcId="{83795EA3-7A5C-408F-936D-1E0A54A3080C}" destId="{ADBC814C-09EB-4CB0-9B58-8A4B34AD72CF}" srcOrd="1" destOrd="0" presId="urn:microsoft.com/office/officeart/2005/8/layout/process3"/>
    <dgm:cxn modelId="{D229293A-F62B-4919-80DC-5385FD1D34F1}" type="presParOf" srcId="{ADBC814C-09EB-4CB0-9B58-8A4B34AD72CF}" destId="{347319FC-962E-4803-A731-B9BC02DDE1D8}" srcOrd="0" destOrd="0" presId="urn:microsoft.com/office/officeart/2005/8/layout/process3"/>
    <dgm:cxn modelId="{12F28068-6F78-44C1-80D0-FE3DA1382E01}" type="presParOf" srcId="{83795EA3-7A5C-408F-936D-1E0A54A3080C}" destId="{F13CFC40-C21B-47F7-BA9F-1A2730652816}" srcOrd="2" destOrd="0" presId="urn:microsoft.com/office/officeart/2005/8/layout/process3"/>
    <dgm:cxn modelId="{F4ACF2C4-531C-4236-A52A-8DDC8E87972E}" type="presParOf" srcId="{F13CFC40-C21B-47F7-BA9F-1A2730652816}" destId="{14E41474-EF5B-4F7A-8F92-B98F7CA00154}" srcOrd="0" destOrd="0" presId="urn:microsoft.com/office/officeart/2005/8/layout/process3"/>
    <dgm:cxn modelId="{DAABFE9D-A83A-446F-BE76-C48D5B93C4A7}" type="presParOf" srcId="{F13CFC40-C21B-47F7-BA9F-1A2730652816}" destId="{F650D390-7EF2-4067-ACD4-18B958F11C2B}" srcOrd="1" destOrd="0" presId="urn:microsoft.com/office/officeart/2005/8/layout/process3"/>
    <dgm:cxn modelId="{44BF9220-0CEB-4C5A-B4C4-64155F220D1A}" type="presParOf" srcId="{F13CFC40-C21B-47F7-BA9F-1A2730652816}" destId="{18EF3DDC-973F-47E5-A1EE-A5BB5FB1B336}" srcOrd="2" destOrd="0" presId="urn:microsoft.com/office/officeart/2005/8/layout/process3"/>
    <dgm:cxn modelId="{2D1DEB04-4FAB-4D7F-89ED-3726FAE70491}" type="presParOf" srcId="{83795EA3-7A5C-408F-936D-1E0A54A3080C}" destId="{AE8DE750-8EC4-4A4C-9392-AC3E65702907}" srcOrd="3" destOrd="0" presId="urn:microsoft.com/office/officeart/2005/8/layout/process3"/>
    <dgm:cxn modelId="{C14434D9-8212-4BA6-9730-D934B81F88D8}" type="presParOf" srcId="{AE8DE750-8EC4-4A4C-9392-AC3E65702907}" destId="{C28ABF33-67A3-4E94-AE8F-0AA61D71A82D}" srcOrd="0" destOrd="0" presId="urn:microsoft.com/office/officeart/2005/8/layout/process3"/>
    <dgm:cxn modelId="{D1B3C37A-D6D9-4E08-BF9A-B84E56DA2AF3}" type="presParOf" srcId="{83795EA3-7A5C-408F-936D-1E0A54A3080C}" destId="{83A9FAE7-F7D7-4D51-B593-74F441DEAB87}" srcOrd="4" destOrd="0" presId="urn:microsoft.com/office/officeart/2005/8/layout/process3"/>
    <dgm:cxn modelId="{F7D98839-31E8-4865-9691-B31AB3953011}" type="presParOf" srcId="{83A9FAE7-F7D7-4D51-B593-74F441DEAB87}" destId="{67BCF327-64EA-4084-AA50-99D190F40FCB}" srcOrd="0" destOrd="0" presId="urn:microsoft.com/office/officeart/2005/8/layout/process3"/>
    <dgm:cxn modelId="{60421DBC-5758-427B-8250-EC49B5EDB9B0}" type="presParOf" srcId="{83A9FAE7-F7D7-4D51-B593-74F441DEAB87}" destId="{E898DAA9-7DF8-47D4-B87B-E3706B30DA83}" srcOrd="1" destOrd="0" presId="urn:microsoft.com/office/officeart/2005/8/layout/process3"/>
    <dgm:cxn modelId="{4B62F24B-4C63-4346-B283-0CE232181749}" type="presParOf" srcId="{83A9FAE7-F7D7-4D51-B593-74F441DEAB87}" destId="{999EAD1D-7402-46EA-BAB8-85D5811657EB}" srcOrd="2" destOrd="0" presId="urn:microsoft.com/office/officeart/2005/8/layout/process3"/>
    <dgm:cxn modelId="{2AF3357C-9ACE-42CA-9E4E-1059EEF890D3}" type="presParOf" srcId="{83795EA3-7A5C-408F-936D-1E0A54A3080C}" destId="{8AC3E5B4-AA7F-487F-8598-ECE9564D5538}" srcOrd="5" destOrd="0" presId="urn:microsoft.com/office/officeart/2005/8/layout/process3"/>
    <dgm:cxn modelId="{D2CBDA60-EFFA-40BB-91EC-09569CD32580}" type="presParOf" srcId="{8AC3E5B4-AA7F-487F-8598-ECE9564D5538}" destId="{0A96C6C5-ECFF-43E1-9379-AD3D38E60906}" srcOrd="0" destOrd="0" presId="urn:microsoft.com/office/officeart/2005/8/layout/process3"/>
    <dgm:cxn modelId="{8FF7A57E-A403-45EC-9AA2-3677679C73CD}" type="presParOf" srcId="{83795EA3-7A5C-408F-936D-1E0A54A3080C}" destId="{0C088B43-53DC-48E4-833F-9B4BBD028237}" srcOrd="6" destOrd="0" presId="urn:microsoft.com/office/officeart/2005/8/layout/process3"/>
    <dgm:cxn modelId="{E8B54878-68FB-49F5-A10C-D54B6F487EF7}" type="presParOf" srcId="{0C088B43-53DC-48E4-833F-9B4BBD028237}" destId="{DDA75EF1-E3F6-4085-9FE1-22AC8513DED6}" srcOrd="0" destOrd="0" presId="urn:microsoft.com/office/officeart/2005/8/layout/process3"/>
    <dgm:cxn modelId="{589D59D4-FB1F-4E7A-8FD6-A9AAC0824072}" type="presParOf" srcId="{0C088B43-53DC-48E4-833F-9B4BBD028237}" destId="{094876FC-837F-4EEB-9649-B3FACBDFC7B7}" srcOrd="1" destOrd="0" presId="urn:microsoft.com/office/officeart/2005/8/layout/process3"/>
    <dgm:cxn modelId="{36BA3DA6-20DE-4912-8F1F-997DC21A1041}" type="presParOf" srcId="{0C088B43-53DC-48E4-833F-9B4BBD028237}" destId="{2933FC53-C520-4B81-9AD9-2825E368F23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9AD791-D5D9-4535-8882-31A1E167580F}" type="doc">
      <dgm:prSet loTypeId="urn:microsoft.com/office/officeart/2005/8/layout/radial5" loCatId="cycle" qsTypeId="urn:microsoft.com/office/officeart/2005/8/quickstyle/simple1" qsCatId="simple" csTypeId="urn:microsoft.com/office/officeart/2005/8/colors/accent1_2#11" csCatId="accent1" phldr="1"/>
      <dgm:spPr/>
      <dgm:t>
        <a:bodyPr/>
        <a:lstStyle/>
        <a:p>
          <a:endParaRPr lang="en-US"/>
        </a:p>
      </dgm:t>
    </dgm:pt>
    <dgm:pt modelId="{04B29DC0-CD4A-40B2-96DD-896DF3DDFE7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(extended)</a:t>
          </a:r>
          <a:br>
            <a:rPr lang="en-US" sz="1300" noProof="0" dirty="0" smtClean="0"/>
          </a:br>
          <a:r>
            <a:rPr lang="en-US" sz="1300" noProof="0" dirty="0" smtClean="0"/>
            <a:t>links</a:t>
          </a:r>
          <a:endParaRPr lang="en-US" sz="1300" noProof="0" dirty="0"/>
        </a:p>
      </dgm:t>
    </dgm:pt>
    <dgm:pt modelId="{869FA832-E6EC-4656-83A5-5AD6E6EB09CE}" type="parTrans" cxnId="{5EBF6D64-3BB9-4289-B568-76E5083F34FD}">
      <dgm:prSet/>
      <dgm:spPr/>
      <dgm:t>
        <a:bodyPr/>
        <a:lstStyle/>
        <a:p>
          <a:endParaRPr lang="en-US" sz="1300"/>
        </a:p>
      </dgm:t>
    </dgm:pt>
    <dgm:pt modelId="{DD58D785-BAB0-4BAA-BC2E-6BD8C80816C9}" type="sibTrans" cxnId="{5EBF6D64-3BB9-4289-B568-76E5083F34FD}">
      <dgm:prSet/>
      <dgm:spPr/>
      <dgm:t>
        <a:bodyPr/>
        <a:lstStyle/>
        <a:p>
          <a:endParaRPr lang="en-US" sz="1300"/>
        </a:p>
      </dgm:t>
    </dgm:pt>
    <dgm:pt modelId="{C3C9378C-D259-42B4-BE8B-566AAA1814F9}">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presentation</a:t>
          </a:r>
          <a:endParaRPr lang="en-US" sz="1300" noProof="0" dirty="0"/>
        </a:p>
      </dgm:t>
    </dgm:pt>
    <dgm:pt modelId="{7507A18B-A4AB-4874-85F3-C62DD4A09B02}" type="parTrans" cxnId="{6479C387-17C3-41C5-A764-7458A0ABEB57}">
      <dgm:prSet custT="1"/>
      <dgm:spPr/>
      <dgm:t>
        <a:bodyPr/>
        <a:lstStyle/>
        <a:p>
          <a:endParaRPr lang="en-US" sz="1300" noProof="0"/>
        </a:p>
      </dgm:t>
    </dgm:pt>
    <dgm:pt modelId="{B03CA5D7-F378-4BAF-B8C7-B117C3A687D6}" type="sibTrans" cxnId="{6479C387-17C3-41C5-A764-7458A0ABEB57}">
      <dgm:prSet/>
      <dgm:spPr/>
      <dgm:t>
        <a:bodyPr/>
        <a:lstStyle/>
        <a:p>
          <a:endParaRPr lang="en-US" sz="1300"/>
        </a:p>
      </dgm:t>
    </dgm:pt>
    <dgm:pt modelId="{0FC715E0-385C-49BA-8617-EDA189C641F6}">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calculation</a:t>
          </a:r>
          <a:endParaRPr lang="en-US" sz="1300" noProof="0" dirty="0"/>
        </a:p>
      </dgm:t>
    </dgm:pt>
    <dgm:pt modelId="{FA9F3D9D-F65A-429D-AEAC-35308A376D77}" type="parTrans" cxnId="{B83AAA08-8E20-4D8E-9730-ED36CCC27653}">
      <dgm:prSet custT="1"/>
      <dgm:spPr/>
      <dgm:t>
        <a:bodyPr/>
        <a:lstStyle/>
        <a:p>
          <a:endParaRPr lang="en-US" sz="1300" noProof="0"/>
        </a:p>
      </dgm:t>
    </dgm:pt>
    <dgm:pt modelId="{756AD1F1-6AC7-435D-9D54-692B0FA3EA5E}" type="sibTrans" cxnId="{B83AAA08-8E20-4D8E-9730-ED36CCC27653}">
      <dgm:prSet/>
      <dgm:spPr/>
      <dgm:t>
        <a:bodyPr/>
        <a:lstStyle/>
        <a:p>
          <a:endParaRPr lang="en-US" sz="1300"/>
        </a:p>
      </dgm:t>
    </dgm:pt>
    <dgm:pt modelId="{B9D3EB6C-AC04-46B4-864A-43B30EB2E88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definition</a:t>
          </a:r>
          <a:endParaRPr lang="en-US" sz="1300" noProof="0" dirty="0"/>
        </a:p>
      </dgm:t>
    </dgm:pt>
    <dgm:pt modelId="{D6ABE9E9-5AF7-4D34-9F31-8EFEA2B57839}" type="parTrans" cxnId="{2C8C3789-FC08-4D5B-9FCD-B720B104A6CE}">
      <dgm:prSet custT="1"/>
      <dgm:spPr/>
      <dgm:t>
        <a:bodyPr/>
        <a:lstStyle/>
        <a:p>
          <a:endParaRPr lang="en-US" sz="1300" noProof="0"/>
        </a:p>
      </dgm:t>
    </dgm:pt>
    <dgm:pt modelId="{3E92AD93-7E11-4E7E-A8F5-08BB8736E1A8}" type="sibTrans" cxnId="{2C8C3789-FC08-4D5B-9FCD-B720B104A6CE}">
      <dgm:prSet/>
      <dgm:spPr/>
      <dgm:t>
        <a:bodyPr/>
        <a:lstStyle/>
        <a:p>
          <a:endParaRPr lang="en-US" sz="1300"/>
        </a:p>
      </dgm:t>
    </dgm:pt>
    <dgm:pt modelId="{C8654237-BD14-4F67-AEF2-923916F26601}">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label</a:t>
          </a:r>
          <a:endParaRPr lang="en-US" sz="1300" noProof="0" dirty="0"/>
        </a:p>
      </dgm:t>
    </dgm:pt>
    <dgm:pt modelId="{2109B7CF-9CB1-4778-80FE-E8B99FEE00DE}" type="parTrans" cxnId="{BF368358-5C53-4962-ADBB-C82380A98647}">
      <dgm:prSet custT="1"/>
      <dgm:spPr/>
      <dgm:t>
        <a:bodyPr/>
        <a:lstStyle/>
        <a:p>
          <a:endParaRPr lang="en-US" sz="1300" noProof="0"/>
        </a:p>
      </dgm:t>
    </dgm:pt>
    <dgm:pt modelId="{19595CDB-C08F-40EA-83A1-EE4093FD04EC}" type="sibTrans" cxnId="{BF368358-5C53-4962-ADBB-C82380A98647}">
      <dgm:prSet/>
      <dgm:spPr/>
      <dgm:t>
        <a:bodyPr/>
        <a:lstStyle/>
        <a:p>
          <a:endParaRPr lang="en-US" sz="1300"/>
        </a:p>
      </dgm:t>
    </dgm:pt>
    <dgm:pt modelId="{500B8DB2-C574-4369-8E90-B714B4EB81DE}">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reference</a:t>
          </a:r>
          <a:endParaRPr lang="en-US" sz="1300" noProof="0" dirty="0"/>
        </a:p>
      </dgm:t>
    </dgm:pt>
    <dgm:pt modelId="{B824150B-009B-4D68-BECF-EEAC7042A3C0}" type="parTrans" cxnId="{EA3A134A-8A80-45D6-9471-B5605ED52527}">
      <dgm:prSet custT="1"/>
      <dgm:spPr/>
      <dgm:t>
        <a:bodyPr/>
        <a:lstStyle/>
        <a:p>
          <a:endParaRPr lang="en-US" sz="1300" noProof="0"/>
        </a:p>
      </dgm:t>
    </dgm:pt>
    <dgm:pt modelId="{57D35111-136D-4A7D-8753-13D9606E4C7D}" type="sibTrans" cxnId="{EA3A134A-8A80-45D6-9471-B5605ED52527}">
      <dgm:prSet/>
      <dgm:spPr/>
      <dgm:t>
        <a:bodyPr/>
        <a:lstStyle/>
        <a:p>
          <a:endParaRPr lang="en-US" sz="1300"/>
        </a:p>
      </dgm:t>
    </dgm:pt>
    <dgm:pt modelId="{BCC8E002-6CEE-4FD6-81CF-426D07F29B34}">
      <dgm:prSet phldrT="[Tekst]" custT="1">
        <dgm:style>
          <a:lnRef idx="1">
            <a:schemeClr val="accent1"/>
          </a:lnRef>
          <a:fillRef idx="3">
            <a:schemeClr val="accent1"/>
          </a:fillRef>
          <a:effectRef idx="2">
            <a:schemeClr val="accent1"/>
          </a:effectRef>
          <a:fontRef idx="minor">
            <a:schemeClr val="lt1"/>
          </a:fontRef>
        </dgm:style>
      </dgm:prSet>
      <dgm:spPr/>
      <dgm:t>
        <a:bodyPr/>
        <a:lstStyle/>
        <a:p>
          <a:r>
            <a:rPr lang="en-US" sz="1300" noProof="0" dirty="0" smtClean="0"/>
            <a:t>generic</a:t>
          </a:r>
          <a:endParaRPr lang="en-US" sz="1300" noProof="0" dirty="0"/>
        </a:p>
      </dgm:t>
    </dgm:pt>
    <dgm:pt modelId="{61303B75-A9E7-4898-9CF0-4678D7A42F8F}" type="parTrans" cxnId="{B794D194-6D9C-402A-8226-0B0345EE78D3}">
      <dgm:prSet custT="1"/>
      <dgm:spPr/>
      <dgm:t>
        <a:bodyPr/>
        <a:lstStyle/>
        <a:p>
          <a:endParaRPr lang="en-US" sz="1300" noProof="0"/>
        </a:p>
      </dgm:t>
    </dgm:pt>
    <dgm:pt modelId="{204B97CC-F593-4AB0-9819-57005A1517DA}" type="sibTrans" cxnId="{B794D194-6D9C-402A-8226-0B0345EE78D3}">
      <dgm:prSet/>
      <dgm:spPr/>
      <dgm:t>
        <a:bodyPr/>
        <a:lstStyle/>
        <a:p>
          <a:endParaRPr lang="en-US" sz="1300"/>
        </a:p>
      </dgm:t>
    </dgm:pt>
    <dgm:pt modelId="{537828C3-C869-45EA-AA59-AFE1518193B2}" type="pres">
      <dgm:prSet presAssocID="{CC9AD791-D5D9-4535-8882-31A1E167580F}" presName="Name0" presStyleCnt="0">
        <dgm:presLayoutVars>
          <dgm:chMax val="1"/>
          <dgm:dir/>
          <dgm:animLvl val="ctr"/>
          <dgm:resizeHandles val="exact"/>
        </dgm:presLayoutVars>
      </dgm:prSet>
      <dgm:spPr/>
      <dgm:t>
        <a:bodyPr/>
        <a:lstStyle/>
        <a:p>
          <a:endParaRPr lang="en-US"/>
        </a:p>
      </dgm:t>
    </dgm:pt>
    <dgm:pt modelId="{C4F8E7DA-EF52-43D1-90DF-08C45206CFF0}" type="pres">
      <dgm:prSet presAssocID="{04B29DC0-CD4A-40B2-96DD-896DF3DDFE7C}" presName="centerShape" presStyleLbl="node0" presStyleIdx="0" presStyleCnt="1"/>
      <dgm:spPr/>
      <dgm:t>
        <a:bodyPr/>
        <a:lstStyle/>
        <a:p>
          <a:endParaRPr lang="en-US"/>
        </a:p>
      </dgm:t>
    </dgm:pt>
    <dgm:pt modelId="{5755EE83-4D89-40D5-BE42-5AE7391D1C68}" type="pres">
      <dgm:prSet presAssocID="{7507A18B-A4AB-4874-85F3-C62DD4A09B02}" presName="parTrans" presStyleLbl="sibTrans2D1" presStyleIdx="0" presStyleCnt="6"/>
      <dgm:spPr/>
      <dgm:t>
        <a:bodyPr/>
        <a:lstStyle/>
        <a:p>
          <a:endParaRPr lang="en-US"/>
        </a:p>
      </dgm:t>
    </dgm:pt>
    <dgm:pt modelId="{3131BC39-99E1-477D-B88E-EE5AA1BC966A}" type="pres">
      <dgm:prSet presAssocID="{7507A18B-A4AB-4874-85F3-C62DD4A09B02}" presName="connectorText" presStyleLbl="sibTrans2D1" presStyleIdx="0" presStyleCnt="6"/>
      <dgm:spPr/>
      <dgm:t>
        <a:bodyPr/>
        <a:lstStyle/>
        <a:p>
          <a:endParaRPr lang="en-US"/>
        </a:p>
      </dgm:t>
    </dgm:pt>
    <dgm:pt modelId="{6CE0B0DD-36CE-45EE-9D54-523C281E36F7}" type="pres">
      <dgm:prSet presAssocID="{C3C9378C-D259-42B4-BE8B-566AAA1814F9}" presName="node" presStyleLbl="node1" presStyleIdx="0" presStyleCnt="6">
        <dgm:presLayoutVars>
          <dgm:bulletEnabled val="1"/>
        </dgm:presLayoutVars>
      </dgm:prSet>
      <dgm:spPr/>
      <dgm:t>
        <a:bodyPr/>
        <a:lstStyle/>
        <a:p>
          <a:endParaRPr lang="en-US"/>
        </a:p>
      </dgm:t>
    </dgm:pt>
    <dgm:pt modelId="{F4F7CA67-80B5-44FF-98D3-195B4CB67B2F}" type="pres">
      <dgm:prSet presAssocID="{FA9F3D9D-F65A-429D-AEAC-35308A376D77}" presName="parTrans" presStyleLbl="sibTrans2D1" presStyleIdx="1" presStyleCnt="6"/>
      <dgm:spPr/>
      <dgm:t>
        <a:bodyPr/>
        <a:lstStyle/>
        <a:p>
          <a:endParaRPr lang="en-US"/>
        </a:p>
      </dgm:t>
    </dgm:pt>
    <dgm:pt modelId="{99DCCBEC-D677-4F47-8B14-63DB5537EA0C}" type="pres">
      <dgm:prSet presAssocID="{FA9F3D9D-F65A-429D-AEAC-35308A376D77}" presName="connectorText" presStyleLbl="sibTrans2D1" presStyleIdx="1" presStyleCnt="6"/>
      <dgm:spPr/>
      <dgm:t>
        <a:bodyPr/>
        <a:lstStyle/>
        <a:p>
          <a:endParaRPr lang="en-US"/>
        </a:p>
      </dgm:t>
    </dgm:pt>
    <dgm:pt modelId="{F1C0254D-AFA9-45B2-80A5-35D9C9E49DA3}" type="pres">
      <dgm:prSet presAssocID="{0FC715E0-385C-49BA-8617-EDA189C641F6}" presName="node" presStyleLbl="node1" presStyleIdx="1" presStyleCnt="6">
        <dgm:presLayoutVars>
          <dgm:bulletEnabled val="1"/>
        </dgm:presLayoutVars>
      </dgm:prSet>
      <dgm:spPr/>
      <dgm:t>
        <a:bodyPr/>
        <a:lstStyle/>
        <a:p>
          <a:endParaRPr lang="en-US"/>
        </a:p>
      </dgm:t>
    </dgm:pt>
    <dgm:pt modelId="{8FAA9898-75AE-4B9F-BA7D-89074A571019}" type="pres">
      <dgm:prSet presAssocID="{D6ABE9E9-5AF7-4D34-9F31-8EFEA2B57839}" presName="parTrans" presStyleLbl="sibTrans2D1" presStyleIdx="2" presStyleCnt="6"/>
      <dgm:spPr/>
      <dgm:t>
        <a:bodyPr/>
        <a:lstStyle/>
        <a:p>
          <a:endParaRPr lang="en-US"/>
        </a:p>
      </dgm:t>
    </dgm:pt>
    <dgm:pt modelId="{6AC66F69-D298-469F-9B67-943D49EA3813}" type="pres">
      <dgm:prSet presAssocID="{D6ABE9E9-5AF7-4D34-9F31-8EFEA2B57839}" presName="connectorText" presStyleLbl="sibTrans2D1" presStyleIdx="2" presStyleCnt="6"/>
      <dgm:spPr/>
      <dgm:t>
        <a:bodyPr/>
        <a:lstStyle/>
        <a:p>
          <a:endParaRPr lang="en-US"/>
        </a:p>
      </dgm:t>
    </dgm:pt>
    <dgm:pt modelId="{937BC7A9-B760-41E0-B93E-9EC4F7109A65}" type="pres">
      <dgm:prSet presAssocID="{B9D3EB6C-AC04-46B4-864A-43B30EB2E884}" presName="node" presStyleLbl="node1" presStyleIdx="2" presStyleCnt="6">
        <dgm:presLayoutVars>
          <dgm:bulletEnabled val="1"/>
        </dgm:presLayoutVars>
      </dgm:prSet>
      <dgm:spPr/>
      <dgm:t>
        <a:bodyPr/>
        <a:lstStyle/>
        <a:p>
          <a:endParaRPr lang="en-US"/>
        </a:p>
      </dgm:t>
    </dgm:pt>
    <dgm:pt modelId="{CFEE99DA-82FA-4E2A-9349-F3EF8F799F64}" type="pres">
      <dgm:prSet presAssocID="{2109B7CF-9CB1-4778-80FE-E8B99FEE00DE}" presName="parTrans" presStyleLbl="sibTrans2D1" presStyleIdx="3" presStyleCnt="6"/>
      <dgm:spPr/>
      <dgm:t>
        <a:bodyPr/>
        <a:lstStyle/>
        <a:p>
          <a:endParaRPr lang="en-US"/>
        </a:p>
      </dgm:t>
    </dgm:pt>
    <dgm:pt modelId="{477D8CE9-58B1-4D64-8B2C-F0DC3A735F8F}" type="pres">
      <dgm:prSet presAssocID="{2109B7CF-9CB1-4778-80FE-E8B99FEE00DE}" presName="connectorText" presStyleLbl="sibTrans2D1" presStyleIdx="3" presStyleCnt="6"/>
      <dgm:spPr/>
      <dgm:t>
        <a:bodyPr/>
        <a:lstStyle/>
        <a:p>
          <a:endParaRPr lang="en-US"/>
        </a:p>
      </dgm:t>
    </dgm:pt>
    <dgm:pt modelId="{AE384425-639C-4586-8F53-E7BED6C41FFB}" type="pres">
      <dgm:prSet presAssocID="{C8654237-BD14-4F67-AEF2-923916F26601}" presName="node" presStyleLbl="node1" presStyleIdx="3" presStyleCnt="6">
        <dgm:presLayoutVars>
          <dgm:bulletEnabled val="1"/>
        </dgm:presLayoutVars>
      </dgm:prSet>
      <dgm:spPr/>
      <dgm:t>
        <a:bodyPr/>
        <a:lstStyle/>
        <a:p>
          <a:endParaRPr lang="en-US"/>
        </a:p>
      </dgm:t>
    </dgm:pt>
    <dgm:pt modelId="{6CB9D0AE-CDF8-4BF8-8FE2-FF8A19CD656B}" type="pres">
      <dgm:prSet presAssocID="{B824150B-009B-4D68-BECF-EEAC7042A3C0}" presName="parTrans" presStyleLbl="sibTrans2D1" presStyleIdx="4" presStyleCnt="6"/>
      <dgm:spPr/>
      <dgm:t>
        <a:bodyPr/>
        <a:lstStyle/>
        <a:p>
          <a:endParaRPr lang="en-US"/>
        </a:p>
      </dgm:t>
    </dgm:pt>
    <dgm:pt modelId="{2D69E75B-D68C-4E34-B11A-30A433021DBF}" type="pres">
      <dgm:prSet presAssocID="{B824150B-009B-4D68-BECF-EEAC7042A3C0}" presName="connectorText" presStyleLbl="sibTrans2D1" presStyleIdx="4" presStyleCnt="6"/>
      <dgm:spPr/>
      <dgm:t>
        <a:bodyPr/>
        <a:lstStyle/>
        <a:p>
          <a:endParaRPr lang="en-US"/>
        </a:p>
      </dgm:t>
    </dgm:pt>
    <dgm:pt modelId="{FFCBB93B-021A-4BD0-A989-0A67A2DEF07B}" type="pres">
      <dgm:prSet presAssocID="{500B8DB2-C574-4369-8E90-B714B4EB81DE}" presName="node" presStyleLbl="node1" presStyleIdx="4" presStyleCnt="6">
        <dgm:presLayoutVars>
          <dgm:bulletEnabled val="1"/>
        </dgm:presLayoutVars>
      </dgm:prSet>
      <dgm:spPr/>
      <dgm:t>
        <a:bodyPr/>
        <a:lstStyle/>
        <a:p>
          <a:endParaRPr lang="en-US"/>
        </a:p>
      </dgm:t>
    </dgm:pt>
    <dgm:pt modelId="{F0AB5C96-7C32-4DC9-A780-349BE8BB0E5C}" type="pres">
      <dgm:prSet presAssocID="{61303B75-A9E7-4898-9CF0-4678D7A42F8F}" presName="parTrans" presStyleLbl="sibTrans2D1" presStyleIdx="5" presStyleCnt="6"/>
      <dgm:spPr/>
      <dgm:t>
        <a:bodyPr/>
        <a:lstStyle/>
        <a:p>
          <a:endParaRPr lang="en-US"/>
        </a:p>
      </dgm:t>
    </dgm:pt>
    <dgm:pt modelId="{37EDD6BD-C12E-4919-B465-C61956128958}" type="pres">
      <dgm:prSet presAssocID="{61303B75-A9E7-4898-9CF0-4678D7A42F8F}" presName="connectorText" presStyleLbl="sibTrans2D1" presStyleIdx="5" presStyleCnt="6"/>
      <dgm:spPr/>
      <dgm:t>
        <a:bodyPr/>
        <a:lstStyle/>
        <a:p>
          <a:endParaRPr lang="en-US"/>
        </a:p>
      </dgm:t>
    </dgm:pt>
    <dgm:pt modelId="{11937B30-2969-488B-8EBE-C68D08404606}" type="pres">
      <dgm:prSet presAssocID="{BCC8E002-6CEE-4FD6-81CF-426D07F29B34}" presName="node" presStyleLbl="node1" presStyleIdx="5" presStyleCnt="6">
        <dgm:presLayoutVars>
          <dgm:bulletEnabled val="1"/>
        </dgm:presLayoutVars>
      </dgm:prSet>
      <dgm:spPr/>
      <dgm:t>
        <a:bodyPr/>
        <a:lstStyle/>
        <a:p>
          <a:endParaRPr lang="en-US"/>
        </a:p>
      </dgm:t>
    </dgm:pt>
  </dgm:ptLst>
  <dgm:cxnLst>
    <dgm:cxn modelId="{BAFE51E8-AC5D-45FA-8682-D3FE0F7C0061}" type="presOf" srcId="{B9D3EB6C-AC04-46B4-864A-43B30EB2E884}" destId="{937BC7A9-B760-41E0-B93E-9EC4F7109A65}" srcOrd="0" destOrd="0" presId="urn:microsoft.com/office/officeart/2005/8/layout/radial5"/>
    <dgm:cxn modelId="{3B119041-31B3-4F7E-9EFA-5FF111FB2DC2}" type="presOf" srcId="{500B8DB2-C574-4369-8E90-B714B4EB81DE}" destId="{FFCBB93B-021A-4BD0-A989-0A67A2DEF07B}" srcOrd="0" destOrd="0" presId="urn:microsoft.com/office/officeart/2005/8/layout/radial5"/>
    <dgm:cxn modelId="{30637CB7-5273-40EE-BDA4-996875869308}" type="presOf" srcId="{0FC715E0-385C-49BA-8617-EDA189C641F6}" destId="{F1C0254D-AFA9-45B2-80A5-35D9C9E49DA3}" srcOrd="0" destOrd="0" presId="urn:microsoft.com/office/officeart/2005/8/layout/radial5"/>
    <dgm:cxn modelId="{7B3082CB-5571-480A-BE5C-E310924FEE14}" type="presOf" srcId="{2109B7CF-9CB1-4778-80FE-E8B99FEE00DE}" destId="{CFEE99DA-82FA-4E2A-9349-F3EF8F799F64}" srcOrd="0" destOrd="0" presId="urn:microsoft.com/office/officeart/2005/8/layout/radial5"/>
    <dgm:cxn modelId="{2C8C3789-FC08-4D5B-9FCD-B720B104A6CE}" srcId="{04B29DC0-CD4A-40B2-96DD-896DF3DDFE7C}" destId="{B9D3EB6C-AC04-46B4-864A-43B30EB2E884}" srcOrd="2" destOrd="0" parTransId="{D6ABE9E9-5AF7-4D34-9F31-8EFEA2B57839}" sibTransId="{3E92AD93-7E11-4E7E-A8F5-08BB8736E1A8}"/>
    <dgm:cxn modelId="{8E9C0ED7-D8CC-4424-96C6-7E7197989767}" type="presOf" srcId="{FA9F3D9D-F65A-429D-AEAC-35308A376D77}" destId="{99DCCBEC-D677-4F47-8B14-63DB5537EA0C}" srcOrd="1" destOrd="0" presId="urn:microsoft.com/office/officeart/2005/8/layout/radial5"/>
    <dgm:cxn modelId="{EA3A134A-8A80-45D6-9471-B5605ED52527}" srcId="{04B29DC0-CD4A-40B2-96DD-896DF3DDFE7C}" destId="{500B8DB2-C574-4369-8E90-B714B4EB81DE}" srcOrd="4" destOrd="0" parTransId="{B824150B-009B-4D68-BECF-EEAC7042A3C0}" sibTransId="{57D35111-136D-4A7D-8753-13D9606E4C7D}"/>
    <dgm:cxn modelId="{B083C384-C14F-4B6A-8EF2-8E56A88660A6}" type="presOf" srcId="{61303B75-A9E7-4898-9CF0-4678D7A42F8F}" destId="{37EDD6BD-C12E-4919-B465-C61956128958}" srcOrd="1" destOrd="0" presId="urn:microsoft.com/office/officeart/2005/8/layout/radial5"/>
    <dgm:cxn modelId="{5EBF6D64-3BB9-4289-B568-76E5083F34FD}" srcId="{CC9AD791-D5D9-4535-8882-31A1E167580F}" destId="{04B29DC0-CD4A-40B2-96DD-896DF3DDFE7C}" srcOrd="0" destOrd="0" parTransId="{869FA832-E6EC-4656-83A5-5AD6E6EB09CE}" sibTransId="{DD58D785-BAB0-4BAA-BC2E-6BD8C80816C9}"/>
    <dgm:cxn modelId="{4BE30B39-2F82-4062-AFD7-EF9B2C3FD7D9}" type="presOf" srcId="{61303B75-A9E7-4898-9CF0-4678D7A42F8F}" destId="{F0AB5C96-7C32-4DC9-A780-349BE8BB0E5C}" srcOrd="0" destOrd="0" presId="urn:microsoft.com/office/officeart/2005/8/layout/radial5"/>
    <dgm:cxn modelId="{BB77AB48-8A19-40D2-B1CE-9CBD8C0D295A}" type="presOf" srcId="{B824150B-009B-4D68-BECF-EEAC7042A3C0}" destId="{6CB9D0AE-CDF8-4BF8-8FE2-FF8A19CD656B}" srcOrd="0" destOrd="0" presId="urn:microsoft.com/office/officeart/2005/8/layout/radial5"/>
    <dgm:cxn modelId="{B794D194-6D9C-402A-8226-0B0345EE78D3}" srcId="{04B29DC0-CD4A-40B2-96DD-896DF3DDFE7C}" destId="{BCC8E002-6CEE-4FD6-81CF-426D07F29B34}" srcOrd="5" destOrd="0" parTransId="{61303B75-A9E7-4898-9CF0-4678D7A42F8F}" sibTransId="{204B97CC-F593-4AB0-9819-57005A1517DA}"/>
    <dgm:cxn modelId="{A2CA65AD-994C-4581-9CD9-CA0C1509F53C}" type="presOf" srcId="{C3C9378C-D259-42B4-BE8B-566AAA1814F9}" destId="{6CE0B0DD-36CE-45EE-9D54-523C281E36F7}" srcOrd="0" destOrd="0" presId="urn:microsoft.com/office/officeart/2005/8/layout/radial5"/>
    <dgm:cxn modelId="{2046C556-80CD-41A3-B04C-43A616C3ECF2}" type="presOf" srcId="{D6ABE9E9-5AF7-4D34-9F31-8EFEA2B57839}" destId="{6AC66F69-D298-469F-9B67-943D49EA3813}" srcOrd="1" destOrd="0" presId="urn:microsoft.com/office/officeart/2005/8/layout/radial5"/>
    <dgm:cxn modelId="{2C29A04C-714F-4EC3-9F19-9024F9E725C8}" type="presOf" srcId="{04B29DC0-CD4A-40B2-96DD-896DF3DDFE7C}" destId="{C4F8E7DA-EF52-43D1-90DF-08C45206CFF0}" srcOrd="0" destOrd="0" presId="urn:microsoft.com/office/officeart/2005/8/layout/radial5"/>
    <dgm:cxn modelId="{E2C4022B-183F-4B2C-85AF-34119B1AA3C8}" type="presOf" srcId="{C8654237-BD14-4F67-AEF2-923916F26601}" destId="{AE384425-639C-4586-8F53-E7BED6C41FFB}" srcOrd="0" destOrd="0" presId="urn:microsoft.com/office/officeart/2005/8/layout/radial5"/>
    <dgm:cxn modelId="{15B4C3CC-32E3-44DE-8833-192A9ECE1551}" type="presOf" srcId="{7507A18B-A4AB-4874-85F3-C62DD4A09B02}" destId="{3131BC39-99E1-477D-B88E-EE5AA1BC966A}" srcOrd="1" destOrd="0" presId="urn:microsoft.com/office/officeart/2005/8/layout/radial5"/>
    <dgm:cxn modelId="{29D205EE-8C15-483A-BA96-60C9B226561F}" type="presOf" srcId="{B824150B-009B-4D68-BECF-EEAC7042A3C0}" destId="{2D69E75B-D68C-4E34-B11A-30A433021DBF}" srcOrd="1" destOrd="0" presId="urn:microsoft.com/office/officeart/2005/8/layout/radial5"/>
    <dgm:cxn modelId="{434BCA24-16F1-4945-956F-EBE8D28A3102}" type="presOf" srcId="{2109B7CF-9CB1-4778-80FE-E8B99FEE00DE}" destId="{477D8CE9-58B1-4D64-8B2C-F0DC3A735F8F}" srcOrd="1" destOrd="0" presId="urn:microsoft.com/office/officeart/2005/8/layout/radial5"/>
    <dgm:cxn modelId="{6479C387-17C3-41C5-A764-7458A0ABEB57}" srcId="{04B29DC0-CD4A-40B2-96DD-896DF3DDFE7C}" destId="{C3C9378C-D259-42B4-BE8B-566AAA1814F9}" srcOrd="0" destOrd="0" parTransId="{7507A18B-A4AB-4874-85F3-C62DD4A09B02}" sibTransId="{B03CA5D7-F378-4BAF-B8C7-B117C3A687D6}"/>
    <dgm:cxn modelId="{B83AAA08-8E20-4D8E-9730-ED36CCC27653}" srcId="{04B29DC0-CD4A-40B2-96DD-896DF3DDFE7C}" destId="{0FC715E0-385C-49BA-8617-EDA189C641F6}" srcOrd="1" destOrd="0" parTransId="{FA9F3D9D-F65A-429D-AEAC-35308A376D77}" sibTransId="{756AD1F1-6AC7-435D-9D54-692B0FA3EA5E}"/>
    <dgm:cxn modelId="{BF368358-5C53-4962-ADBB-C82380A98647}" srcId="{04B29DC0-CD4A-40B2-96DD-896DF3DDFE7C}" destId="{C8654237-BD14-4F67-AEF2-923916F26601}" srcOrd="3" destOrd="0" parTransId="{2109B7CF-9CB1-4778-80FE-E8B99FEE00DE}" sibTransId="{19595CDB-C08F-40EA-83A1-EE4093FD04EC}"/>
    <dgm:cxn modelId="{FCE13FF0-8FC0-4CA1-AF23-D263012FBEE4}" type="presOf" srcId="{D6ABE9E9-5AF7-4D34-9F31-8EFEA2B57839}" destId="{8FAA9898-75AE-4B9F-BA7D-89074A571019}" srcOrd="0" destOrd="0" presId="urn:microsoft.com/office/officeart/2005/8/layout/radial5"/>
    <dgm:cxn modelId="{62403DE5-0DF4-4B47-9428-7B452A210C13}" type="presOf" srcId="{7507A18B-A4AB-4874-85F3-C62DD4A09B02}" destId="{5755EE83-4D89-40D5-BE42-5AE7391D1C68}" srcOrd="0" destOrd="0" presId="urn:microsoft.com/office/officeart/2005/8/layout/radial5"/>
    <dgm:cxn modelId="{A917F832-AD76-4470-83ED-BD86ABFB9305}" type="presOf" srcId="{BCC8E002-6CEE-4FD6-81CF-426D07F29B34}" destId="{11937B30-2969-488B-8EBE-C68D08404606}" srcOrd="0" destOrd="0" presId="urn:microsoft.com/office/officeart/2005/8/layout/radial5"/>
    <dgm:cxn modelId="{00BFFD75-1343-4263-829B-E41D9CCDD326}" type="presOf" srcId="{FA9F3D9D-F65A-429D-AEAC-35308A376D77}" destId="{F4F7CA67-80B5-44FF-98D3-195B4CB67B2F}" srcOrd="0" destOrd="0" presId="urn:microsoft.com/office/officeart/2005/8/layout/radial5"/>
    <dgm:cxn modelId="{FDB6776B-63E7-4291-A238-78E55AD3D6BE}" type="presOf" srcId="{CC9AD791-D5D9-4535-8882-31A1E167580F}" destId="{537828C3-C869-45EA-AA59-AFE1518193B2}" srcOrd="0" destOrd="0" presId="urn:microsoft.com/office/officeart/2005/8/layout/radial5"/>
    <dgm:cxn modelId="{1A7487D2-223A-41F7-8575-57ACFB3D9160}" type="presParOf" srcId="{537828C3-C869-45EA-AA59-AFE1518193B2}" destId="{C4F8E7DA-EF52-43D1-90DF-08C45206CFF0}" srcOrd="0" destOrd="0" presId="urn:microsoft.com/office/officeart/2005/8/layout/radial5"/>
    <dgm:cxn modelId="{B0F12DDF-976A-4242-B507-5C511AE2F4CB}" type="presParOf" srcId="{537828C3-C869-45EA-AA59-AFE1518193B2}" destId="{5755EE83-4D89-40D5-BE42-5AE7391D1C68}" srcOrd="1" destOrd="0" presId="urn:microsoft.com/office/officeart/2005/8/layout/radial5"/>
    <dgm:cxn modelId="{57CDBA61-4902-4418-8071-C7FE1E0F57B3}" type="presParOf" srcId="{5755EE83-4D89-40D5-BE42-5AE7391D1C68}" destId="{3131BC39-99E1-477D-B88E-EE5AA1BC966A}" srcOrd="0" destOrd="0" presId="urn:microsoft.com/office/officeart/2005/8/layout/radial5"/>
    <dgm:cxn modelId="{95619A11-B8C3-42FB-BBBD-6B76904C69A1}" type="presParOf" srcId="{537828C3-C869-45EA-AA59-AFE1518193B2}" destId="{6CE0B0DD-36CE-45EE-9D54-523C281E36F7}" srcOrd="2" destOrd="0" presId="urn:microsoft.com/office/officeart/2005/8/layout/radial5"/>
    <dgm:cxn modelId="{2B4CFDEA-E31F-4B12-91DA-60A3AE707CD2}" type="presParOf" srcId="{537828C3-C869-45EA-AA59-AFE1518193B2}" destId="{F4F7CA67-80B5-44FF-98D3-195B4CB67B2F}" srcOrd="3" destOrd="0" presId="urn:microsoft.com/office/officeart/2005/8/layout/radial5"/>
    <dgm:cxn modelId="{78BDC1B7-0DF3-4EBF-B75C-C9F845A2DE87}" type="presParOf" srcId="{F4F7CA67-80B5-44FF-98D3-195B4CB67B2F}" destId="{99DCCBEC-D677-4F47-8B14-63DB5537EA0C}" srcOrd="0" destOrd="0" presId="urn:microsoft.com/office/officeart/2005/8/layout/radial5"/>
    <dgm:cxn modelId="{483A596B-86B9-40BB-82FA-DAF8B898913D}" type="presParOf" srcId="{537828C3-C869-45EA-AA59-AFE1518193B2}" destId="{F1C0254D-AFA9-45B2-80A5-35D9C9E49DA3}" srcOrd="4" destOrd="0" presId="urn:microsoft.com/office/officeart/2005/8/layout/radial5"/>
    <dgm:cxn modelId="{102B5FED-931B-41ED-BB96-638483EF8F39}" type="presParOf" srcId="{537828C3-C869-45EA-AA59-AFE1518193B2}" destId="{8FAA9898-75AE-4B9F-BA7D-89074A571019}" srcOrd="5" destOrd="0" presId="urn:microsoft.com/office/officeart/2005/8/layout/radial5"/>
    <dgm:cxn modelId="{ADAC1F7F-3AC4-491D-8D8C-BBAFB49C56EE}" type="presParOf" srcId="{8FAA9898-75AE-4B9F-BA7D-89074A571019}" destId="{6AC66F69-D298-469F-9B67-943D49EA3813}" srcOrd="0" destOrd="0" presId="urn:microsoft.com/office/officeart/2005/8/layout/radial5"/>
    <dgm:cxn modelId="{CE501150-5990-4F3C-ABE2-4FB140BFB282}" type="presParOf" srcId="{537828C3-C869-45EA-AA59-AFE1518193B2}" destId="{937BC7A9-B760-41E0-B93E-9EC4F7109A65}" srcOrd="6" destOrd="0" presId="urn:microsoft.com/office/officeart/2005/8/layout/radial5"/>
    <dgm:cxn modelId="{42B7F46A-87D2-40B5-AD74-DE3E1294E2AB}" type="presParOf" srcId="{537828C3-C869-45EA-AA59-AFE1518193B2}" destId="{CFEE99DA-82FA-4E2A-9349-F3EF8F799F64}" srcOrd="7" destOrd="0" presId="urn:microsoft.com/office/officeart/2005/8/layout/radial5"/>
    <dgm:cxn modelId="{4CE8A52B-A17F-4185-AD64-4B37A46B93B7}" type="presParOf" srcId="{CFEE99DA-82FA-4E2A-9349-F3EF8F799F64}" destId="{477D8CE9-58B1-4D64-8B2C-F0DC3A735F8F}" srcOrd="0" destOrd="0" presId="urn:microsoft.com/office/officeart/2005/8/layout/radial5"/>
    <dgm:cxn modelId="{59172ACF-00F9-45F6-A690-65CE18371768}" type="presParOf" srcId="{537828C3-C869-45EA-AA59-AFE1518193B2}" destId="{AE384425-639C-4586-8F53-E7BED6C41FFB}" srcOrd="8" destOrd="0" presId="urn:microsoft.com/office/officeart/2005/8/layout/radial5"/>
    <dgm:cxn modelId="{DD317625-1534-4E7F-85D6-D5F13EB1BD6D}" type="presParOf" srcId="{537828C3-C869-45EA-AA59-AFE1518193B2}" destId="{6CB9D0AE-CDF8-4BF8-8FE2-FF8A19CD656B}" srcOrd="9" destOrd="0" presId="urn:microsoft.com/office/officeart/2005/8/layout/radial5"/>
    <dgm:cxn modelId="{21EAFE00-882E-46CB-B79E-51D474E2A51B}" type="presParOf" srcId="{6CB9D0AE-CDF8-4BF8-8FE2-FF8A19CD656B}" destId="{2D69E75B-D68C-4E34-B11A-30A433021DBF}" srcOrd="0" destOrd="0" presId="urn:microsoft.com/office/officeart/2005/8/layout/radial5"/>
    <dgm:cxn modelId="{14515D9F-38C9-4846-A3DD-E20FD2C3D66E}" type="presParOf" srcId="{537828C3-C869-45EA-AA59-AFE1518193B2}" destId="{FFCBB93B-021A-4BD0-A989-0A67A2DEF07B}" srcOrd="10" destOrd="0" presId="urn:microsoft.com/office/officeart/2005/8/layout/radial5"/>
    <dgm:cxn modelId="{CFC401F3-DAC3-4B35-B30B-EEBC6410203C}" type="presParOf" srcId="{537828C3-C869-45EA-AA59-AFE1518193B2}" destId="{F0AB5C96-7C32-4DC9-A780-349BE8BB0E5C}" srcOrd="11" destOrd="0" presId="urn:microsoft.com/office/officeart/2005/8/layout/radial5"/>
    <dgm:cxn modelId="{AC2C1063-4309-4D32-9564-E9FB855B4298}" type="presParOf" srcId="{F0AB5C96-7C32-4DC9-A780-349BE8BB0E5C}" destId="{37EDD6BD-C12E-4919-B465-C61956128958}" srcOrd="0" destOrd="0" presId="urn:microsoft.com/office/officeart/2005/8/layout/radial5"/>
    <dgm:cxn modelId="{67B764FB-D2E9-430D-A4BA-D2107D9DF2FA}" type="presParOf" srcId="{537828C3-C869-45EA-AA59-AFE1518193B2}" destId="{11937B30-2969-488B-8EBE-C68D0840460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1A459-339D-49B4-8869-E9F92BF1F786}" type="doc">
      <dgm:prSet loTypeId="urn:microsoft.com/office/officeart/2005/8/layout/lProcess2" loCatId="relationship" qsTypeId="urn:microsoft.com/office/officeart/2005/8/quickstyle/simple5" qsCatId="simple" csTypeId="urn:microsoft.com/office/officeart/2005/8/colors/accent1_3" csCatId="accent1" phldr="1"/>
      <dgm:spPr/>
      <dgm:t>
        <a:bodyPr/>
        <a:lstStyle/>
        <a:p>
          <a:endParaRPr lang="en-US"/>
        </a:p>
      </dgm:t>
    </dgm:pt>
    <dgm:pt modelId="{F1A8A680-A064-47BB-B95C-91BBC2AB6418}">
      <dgm:prSet phldrT="[Tekst]" custT="1">
        <dgm:style>
          <a:lnRef idx="2">
            <a:schemeClr val="accent1"/>
          </a:lnRef>
          <a:fillRef idx="1">
            <a:schemeClr val="lt1"/>
          </a:fillRef>
          <a:effectRef idx="0">
            <a:schemeClr val="accent1"/>
          </a:effectRef>
          <a:fontRef idx="minor">
            <a:schemeClr val="dk1"/>
          </a:fontRef>
        </dgm:style>
      </dgm:prSet>
      <dgm:spPr/>
      <dgm:t>
        <a:bodyPr tIns="0" bIns="0"/>
        <a:lstStyle/>
        <a:p>
          <a:r>
            <a:rPr lang="en-GB" sz="2000" noProof="0" dirty="0" smtClean="0"/>
            <a:t>List of business terms:</a:t>
          </a:r>
        </a:p>
        <a:p>
          <a:r>
            <a:rPr lang="en-GB" sz="2800" b="1" noProof="0" dirty="0" smtClean="0"/>
            <a:t>XBRL Schema</a:t>
          </a:r>
          <a:endParaRPr lang="en-GB" sz="2800" b="1" noProof="0" dirty="0"/>
        </a:p>
      </dgm:t>
    </dgm:pt>
    <dgm:pt modelId="{0A1667DA-D701-4532-A66D-BE4B201ED76C}" type="parTrans" cxnId="{22E18784-B3E9-42A0-9149-2DA05FA8D7ED}">
      <dgm:prSet/>
      <dgm:spPr/>
      <dgm:t>
        <a:bodyPr/>
        <a:lstStyle/>
        <a:p>
          <a:endParaRPr lang="en-US" sz="2000"/>
        </a:p>
      </dgm:t>
    </dgm:pt>
    <dgm:pt modelId="{75B423A8-554E-45CB-AAF7-7E17FC273CD1}" type="sibTrans" cxnId="{22E18784-B3E9-42A0-9149-2DA05FA8D7ED}">
      <dgm:prSet/>
      <dgm:spPr/>
      <dgm:t>
        <a:bodyPr/>
        <a:lstStyle/>
        <a:p>
          <a:endParaRPr lang="en-US" sz="2000"/>
        </a:p>
      </dgm:t>
    </dgm:pt>
    <dgm:pt modelId="{2D8DFEC4-0B25-491F-8A4F-EFE845C86E16}">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en-GB" sz="1400" b="0" noProof="0" smtClean="0"/>
            <a:t>There is a business term defined in the IFRSs that represents </a:t>
          </a:r>
          <a:r>
            <a:rPr lang="en-GB" sz="1400" b="1" noProof="0" smtClean="0"/>
            <a:t>Inventories. Inventories</a:t>
          </a:r>
          <a:r>
            <a:rPr lang="en-GB" sz="1400" noProof="0" smtClean="0"/>
            <a:t> are reported </a:t>
          </a:r>
          <a:r>
            <a:rPr lang="en-GB" sz="1400" b="1" noProof="0" smtClean="0"/>
            <a:t>as of a particular day </a:t>
          </a:r>
          <a:r>
            <a:rPr lang="en-GB" sz="1400" noProof="0" smtClean="0"/>
            <a:t>as a </a:t>
          </a:r>
          <a:r>
            <a:rPr lang="en-GB" sz="1400" b="1" noProof="0" smtClean="0"/>
            <a:t>monetary amount </a:t>
          </a:r>
          <a:r>
            <a:rPr lang="en-GB" sz="1400" noProof="0" smtClean="0"/>
            <a:t>(a number referring to a currency). </a:t>
          </a:r>
        </a:p>
        <a:p>
          <a:r>
            <a:rPr lang="en-GB" sz="1400" noProof="0" smtClean="0"/>
            <a:t>Accounting balance nature of inventories is </a:t>
          </a:r>
          <a:r>
            <a:rPr lang="en-GB" sz="1400" b="1" noProof="0" smtClean="0"/>
            <a:t>debit</a:t>
          </a:r>
          <a:r>
            <a:rPr lang="en-GB" sz="1400" noProof="0" smtClean="0"/>
            <a:t>.</a:t>
          </a:r>
          <a:endParaRPr lang="en-GB" sz="1400" noProof="0" dirty="0"/>
        </a:p>
      </dgm:t>
    </dgm:pt>
    <dgm:pt modelId="{45A107F5-4FB7-4C60-BB21-1AA9A882FE8F}" type="parTrans" cxnId="{CC3B8C72-D25B-48AB-A09C-916C6F188B8B}">
      <dgm:prSet/>
      <dgm:spPr/>
      <dgm:t>
        <a:bodyPr/>
        <a:lstStyle/>
        <a:p>
          <a:endParaRPr lang="en-US" sz="2000"/>
        </a:p>
      </dgm:t>
    </dgm:pt>
    <dgm:pt modelId="{D916472A-D04F-46D3-9DCE-2F500A304718}" type="sibTrans" cxnId="{CC3B8C72-D25B-48AB-A09C-916C6F188B8B}">
      <dgm:prSet/>
      <dgm:spPr/>
      <dgm:t>
        <a:bodyPr/>
        <a:lstStyle/>
        <a:p>
          <a:endParaRPr lang="en-US" sz="2000"/>
        </a:p>
      </dgm:t>
    </dgm:pt>
    <dgm:pt modelId="{A0643F2F-7C3D-4B7F-8BF8-8C897E0C5544}">
      <dgm:prSet phldrT="[Tekst]" custT="1">
        <dgm:style>
          <a:lnRef idx="2">
            <a:schemeClr val="accent2"/>
          </a:lnRef>
          <a:fillRef idx="1">
            <a:schemeClr val="lt1"/>
          </a:fillRef>
          <a:effectRef idx="0">
            <a:schemeClr val="accent2"/>
          </a:effectRef>
          <a:fontRef idx="minor">
            <a:schemeClr val="dk1"/>
          </a:fontRef>
        </dgm:style>
      </dgm:prSet>
      <dgm:spPr/>
      <dgm:t>
        <a:bodyPr/>
        <a:lstStyle/>
        <a:p>
          <a:r>
            <a:rPr lang="en-GB" sz="2000" noProof="0" dirty="0" smtClean="0"/>
            <a:t>Additional information on business terms:</a:t>
          </a:r>
        </a:p>
        <a:p>
          <a:r>
            <a:rPr lang="en-GB" sz="2800" b="1" noProof="0" dirty="0" smtClean="0"/>
            <a:t>Linkbases</a:t>
          </a:r>
          <a:endParaRPr lang="en-GB" sz="2800" b="1" noProof="0" dirty="0"/>
        </a:p>
      </dgm:t>
    </dgm:pt>
    <dgm:pt modelId="{67207CE9-361E-417B-B819-075372D075B9}" type="parTrans" cxnId="{9F639FB7-4231-448C-AAA0-8FE9D063174E}">
      <dgm:prSet/>
      <dgm:spPr/>
      <dgm:t>
        <a:bodyPr/>
        <a:lstStyle/>
        <a:p>
          <a:endParaRPr lang="en-US" sz="2000"/>
        </a:p>
      </dgm:t>
    </dgm:pt>
    <dgm:pt modelId="{285D6D27-5A52-4DF0-9CCC-00FB8BE8F599}" type="sibTrans" cxnId="{9F639FB7-4231-448C-AAA0-8FE9D063174E}">
      <dgm:prSet/>
      <dgm:spPr/>
      <dgm:t>
        <a:bodyPr/>
        <a:lstStyle/>
        <a:p>
          <a:endParaRPr lang="en-US" sz="2000"/>
        </a:p>
      </dgm:t>
    </dgm:pt>
    <dgm:pt modelId="{7B72BA29-6260-432B-BCC4-43B4982B28AA}">
      <dgm:prSet phldrT="[Tekst]" custT="1">
        <dgm:style>
          <a:lnRef idx="0">
            <a:schemeClr val="accent2"/>
          </a:lnRef>
          <a:fillRef idx="3">
            <a:schemeClr val="accent2"/>
          </a:fillRef>
          <a:effectRef idx="3">
            <a:schemeClr val="accent2"/>
          </a:effectRef>
          <a:fontRef idx="minor">
            <a:schemeClr val="lt1"/>
          </a:fontRef>
        </dgm:style>
      </dgm:prSet>
      <dgm:spPr/>
      <dgm:t>
        <a:bodyPr/>
        <a:lstStyle/>
        <a:p>
          <a:r>
            <a:rPr lang="en-GB" sz="1400" noProof="0" dirty="0" smtClean="0">
              <a:solidFill>
                <a:schemeClr val="tx1"/>
              </a:solidFill>
            </a:rPr>
            <a:t>Inventories are translated into Polish as </a:t>
          </a:r>
          <a:r>
            <a:rPr lang="en-GB" sz="1400" i="1" noProof="0" dirty="0" smtClean="0">
              <a:solidFill>
                <a:schemeClr val="tx1"/>
              </a:solidFill>
            </a:rPr>
            <a:t>„</a:t>
          </a:r>
          <a:r>
            <a:rPr lang="en-GB" sz="1400" i="1" noProof="0" dirty="0" err="1" smtClean="0">
              <a:solidFill>
                <a:schemeClr val="tx1"/>
              </a:solidFill>
            </a:rPr>
            <a:t>Zapasy</a:t>
          </a:r>
          <a:r>
            <a:rPr lang="en-GB" sz="1400" i="1" noProof="0" dirty="0" smtClean="0">
              <a:solidFill>
                <a:schemeClr val="tx1"/>
              </a:solidFill>
            </a:rPr>
            <a:t>”</a:t>
          </a:r>
          <a:r>
            <a:rPr lang="pl-PL" sz="1400" i="1" noProof="0" dirty="0" smtClean="0">
              <a:solidFill>
                <a:schemeClr val="tx1"/>
              </a:solidFill>
            </a:rPr>
            <a:t>.</a:t>
          </a:r>
          <a:endParaRPr lang="en-GB" sz="1400" noProof="0" dirty="0">
            <a:solidFill>
              <a:schemeClr val="tx1"/>
            </a:solidFill>
          </a:endParaRPr>
        </a:p>
      </dgm:t>
    </dgm:pt>
    <dgm:pt modelId="{DBDDCA28-9613-4970-AA5E-29389442D418}" type="parTrans" cxnId="{1A466BAF-1BCA-4816-B0CA-6EBDBEB8EA68}">
      <dgm:prSet/>
      <dgm:spPr/>
      <dgm:t>
        <a:bodyPr/>
        <a:lstStyle/>
        <a:p>
          <a:endParaRPr lang="en-US" sz="2000"/>
        </a:p>
      </dgm:t>
    </dgm:pt>
    <dgm:pt modelId="{27D5F24C-A1A3-4EE2-AD2B-AF5776032927}" type="sibTrans" cxnId="{1A466BAF-1BCA-4816-B0CA-6EBDBEB8EA68}">
      <dgm:prSet/>
      <dgm:spPr/>
      <dgm:t>
        <a:bodyPr/>
        <a:lstStyle/>
        <a:p>
          <a:endParaRPr lang="en-US" sz="2000"/>
        </a:p>
      </dgm:t>
    </dgm:pt>
    <dgm:pt modelId="{B0DAFC74-09B8-402C-9ED9-500EDACD337A}">
      <dgm:prSet phldrT="[Tekst]" custT="1">
        <dgm:style>
          <a:lnRef idx="0">
            <a:schemeClr val="accent2"/>
          </a:lnRef>
          <a:fillRef idx="3">
            <a:schemeClr val="accent2"/>
          </a:fillRef>
          <a:effectRef idx="3">
            <a:schemeClr val="accent2"/>
          </a:effectRef>
          <a:fontRef idx="minor">
            <a:schemeClr val="lt1"/>
          </a:fontRef>
        </dgm:style>
      </dgm:prSet>
      <dgm:spPr/>
      <dgm:t>
        <a:bodyPr/>
        <a:lstStyle/>
        <a:p>
          <a:pPr algn="ctr"/>
          <a:r>
            <a:rPr lang="en-GB" sz="1400" noProof="0" dirty="0" smtClean="0">
              <a:solidFill>
                <a:schemeClr val="tx1"/>
              </a:solidFill>
            </a:rPr>
            <a:t>Inventories are reported </a:t>
          </a:r>
          <a:r>
            <a:rPr lang="en-GB" sz="1400" i="1" noProof="0" dirty="0" smtClean="0">
              <a:solidFill>
                <a:schemeClr val="tx1"/>
              </a:solidFill>
            </a:rPr>
            <a:t>in Statement of financial position</a:t>
          </a:r>
          <a:r>
            <a:rPr lang="en-GB" sz="1400" noProof="0" dirty="0" smtClean="0">
              <a:solidFill>
                <a:schemeClr val="tx1"/>
              </a:solidFill>
            </a:rPr>
            <a:t> in a group of Current Assets and in notes in </a:t>
          </a:r>
          <a:r>
            <a:rPr lang="en-GB" sz="1400" i="1" noProof="0" dirty="0" smtClean="0">
              <a:solidFill>
                <a:schemeClr val="tx1"/>
              </a:solidFill>
            </a:rPr>
            <a:t>Disclosures of current assets</a:t>
          </a:r>
          <a:r>
            <a:rPr lang="en-GB" sz="1400" noProof="0" dirty="0" smtClean="0">
              <a:solidFill>
                <a:schemeClr val="tx1"/>
              </a:solidFill>
            </a:rPr>
            <a:t>.</a:t>
          </a:r>
          <a:endParaRPr lang="en-GB" sz="1400" noProof="0" dirty="0">
            <a:solidFill>
              <a:schemeClr val="tx1"/>
            </a:solidFill>
          </a:endParaRPr>
        </a:p>
      </dgm:t>
    </dgm:pt>
    <dgm:pt modelId="{7D1AB744-F48D-44EF-8B1A-AFDC63889F51}" type="parTrans" cxnId="{FE5C1AC6-70F1-4A8F-8ECE-8F698509DB25}">
      <dgm:prSet/>
      <dgm:spPr/>
      <dgm:t>
        <a:bodyPr/>
        <a:lstStyle/>
        <a:p>
          <a:endParaRPr lang="en-US" sz="2000"/>
        </a:p>
      </dgm:t>
    </dgm:pt>
    <dgm:pt modelId="{320EC08A-5CFD-4802-9B8F-C2371C5F207F}" type="sibTrans" cxnId="{FE5C1AC6-70F1-4A8F-8ECE-8F698509DB25}">
      <dgm:prSet/>
      <dgm:spPr/>
      <dgm:t>
        <a:bodyPr/>
        <a:lstStyle/>
        <a:p>
          <a:endParaRPr lang="en-US" sz="2000"/>
        </a:p>
      </dgm:t>
    </dgm:pt>
    <dgm:pt modelId="{419DA774-5FC5-41B1-9D66-F44DBF1F4135}">
      <dgm:prSet phldrT="[Tekst]" custT="1">
        <dgm:style>
          <a:lnRef idx="0">
            <a:schemeClr val="accent2"/>
          </a:lnRef>
          <a:fillRef idx="3">
            <a:schemeClr val="accent2"/>
          </a:fillRef>
          <a:effectRef idx="3">
            <a:schemeClr val="accent2"/>
          </a:effectRef>
          <a:fontRef idx="minor">
            <a:schemeClr val="lt1"/>
          </a:fontRef>
        </dgm:style>
      </dgm:prSet>
      <dgm:spPr/>
      <dgm:t>
        <a:bodyPr/>
        <a:lstStyle/>
        <a:p>
          <a:r>
            <a:rPr lang="en-GB" sz="1400" noProof="0" dirty="0" smtClean="0">
              <a:solidFill>
                <a:schemeClr val="tx1"/>
              </a:solidFill>
            </a:rPr>
            <a:t>Measurement method of inventories as defined by IFRSs is described by </a:t>
          </a:r>
          <a:r>
            <a:rPr lang="en-GB" sz="1400" i="1" noProof="0" dirty="0" smtClean="0">
              <a:solidFill>
                <a:schemeClr val="tx1"/>
              </a:solidFill>
            </a:rPr>
            <a:t>IAS 2, paragraph 9</a:t>
          </a:r>
          <a:r>
            <a:rPr lang="en-GB" sz="1400" noProof="0" dirty="0" smtClean="0">
              <a:solidFill>
                <a:schemeClr val="tx1"/>
              </a:solidFill>
            </a:rPr>
            <a:t>.</a:t>
          </a:r>
          <a:endParaRPr lang="en-GB" sz="1400" noProof="0" dirty="0">
            <a:solidFill>
              <a:schemeClr val="tx1"/>
            </a:solidFill>
          </a:endParaRPr>
        </a:p>
      </dgm:t>
    </dgm:pt>
    <dgm:pt modelId="{738103E0-0AD6-4858-AD1B-A7C1363C7A26}" type="parTrans" cxnId="{FE27C5FC-49C6-47F6-815A-20EC6427BBFF}">
      <dgm:prSet/>
      <dgm:spPr/>
      <dgm:t>
        <a:bodyPr/>
        <a:lstStyle/>
        <a:p>
          <a:endParaRPr lang="en-US" sz="2000"/>
        </a:p>
      </dgm:t>
    </dgm:pt>
    <dgm:pt modelId="{984B3EE1-9048-47E6-9CAD-79772C6FFCCA}" type="sibTrans" cxnId="{FE27C5FC-49C6-47F6-815A-20EC6427BBFF}">
      <dgm:prSet/>
      <dgm:spPr/>
      <dgm:t>
        <a:bodyPr/>
        <a:lstStyle/>
        <a:p>
          <a:endParaRPr lang="en-US" sz="2000"/>
        </a:p>
      </dgm:t>
    </dgm:pt>
    <dgm:pt modelId="{2B528637-9DDA-4592-B16F-A2E5CD17A4DD}">
      <dgm:prSet phldrT="[Tekst]" custT="1">
        <dgm:style>
          <a:lnRef idx="0">
            <a:schemeClr val="accent2"/>
          </a:lnRef>
          <a:fillRef idx="3">
            <a:schemeClr val="accent2"/>
          </a:fillRef>
          <a:effectRef idx="3">
            <a:schemeClr val="accent2"/>
          </a:effectRef>
          <a:fontRef idx="minor">
            <a:schemeClr val="lt1"/>
          </a:fontRef>
        </dgm:style>
      </dgm:prSet>
      <dgm:spPr/>
      <dgm:t>
        <a:bodyPr/>
        <a:lstStyle/>
        <a:p>
          <a:pPr algn="ctr"/>
          <a:r>
            <a:rPr lang="en-GB" sz="1400" noProof="0" dirty="0" smtClean="0">
              <a:solidFill>
                <a:schemeClr val="tx1"/>
              </a:solidFill>
            </a:rPr>
            <a:t>Inventories are sum of Raw materials, Merchandise, Production supplies, Work in progress, Finished goods and Other inventories.</a:t>
          </a:r>
          <a:endParaRPr lang="en-GB" sz="1400" noProof="0" dirty="0">
            <a:solidFill>
              <a:schemeClr val="tx1"/>
            </a:solidFill>
          </a:endParaRPr>
        </a:p>
      </dgm:t>
    </dgm:pt>
    <dgm:pt modelId="{5C969921-3401-4C07-AE44-54DB57887BC4}" type="parTrans" cxnId="{D9D0478C-AAC4-47AA-9CE0-098FDD7062C5}">
      <dgm:prSet/>
      <dgm:spPr/>
      <dgm:t>
        <a:bodyPr/>
        <a:lstStyle/>
        <a:p>
          <a:endParaRPr lang="en-US" sz="2000"/>
        </a:p>
      </dgm:t>
    </dgm:pt>
    <dgm:pt modelId="{D55CE325-6168-4A49-A0BF-F90B4D4C84C5}" type="sibTrans" cxnId="{D9D0478C-AAC4-47AA-9CE0-098FDD7062C5}">
      <dgm:prSet/>
      <dgm:spPr/>
      <dgm:t>
        <a:bodyPr/>
        <a:lstStyle/>
        <a:p>
          <a:endParaRPr lang="en-US" sz="2000"/>
        </a:p>
      </dgm:t>
    </dgm:pt>
    <dgm:pt modelId="{8F552B49-3A3F-4FD2-A0C1-0B8A53E2003A}">
      <dgm:prSet phldrT="[Tekst]" custT="1">
        <dgm:style>
          <a:lnRef idx="0">
            <a:schemeClr val="accent2"/>
          </a:lnRef>
          <a:fillRef idx="3">
            <a:schemeClr val="accent2"/>
          </a:fillRef>
          <a:effectRef idx="3">
            <a:schemeClr val="accent2"/>
          </a:effectRef>
          <a:fontRef idx="minor">
            <a:schemeClr val="lt1"/>
          </a:fontRef>
        </dgm:style>
      </dgm:prSet>
      <dgm:spPr/>
      <dgm:t>
        <a:bodyPr/>
        <a:lstStyle/>
        <a:p>
          <a:pPr algn="ctr"/>
          <a:r>
            <a:rPr lang="en-GB" sz="1400" noProof="0" dirty="0" smtClean="0">
              <a:solidFill>
                <a:schemeClr val="tx1"/>
              </a:solidFill>
            </a:rPr>
            <a:t>Inventories must be reported in the </a:t>
          </a:r>
          <a:r>
            <a:rPr lang="en-GB" sz="1400" i="1" noProof="0" dirty="0" smtClean="0">
              <a:solidFill>
                <a:schemeClr val="tx1"/>
              </a:solidFill>
            </a:rPr>
            <a:t>breakdown for domestic/foreign market and segments on which </a:t>
          </a:r>
          <a:r>
            <a:rPr lang="en-GB" sz="1400" noProof="0" dirty="0" smtClean="0">
              <a:solidFill>
                <a:schemeClr val="tx1"/>
              </a:solidFill>
            </a:rPr>
            <a:t>company operates.</a:t>
          </a:r>
          <a:endParaRPr lang="en-GB" sz="1400" noProof="0" dirty="0">
            <a:solidFill>
              <a:schemeClr val="tx1"/>
            </a:solidFill>
          </a:endParaRPr>
        </a:p>
      </dgm:t>
    </dgm:pt>
    <dgm:pt modelId="{E2D9BE6C-C7B7-46A7-AE6F-FFCBD2B50370}" type="parTrans" cxnId="{ECA908ED-F90C-4E03-8DD7-C05FE48AC7C6}">
      <dgm:prSet/>
      <dgm:spPr/>
      <dgm:t>
        <a:bodyPr/>
        <a:lstStyle/>
        <a:p>
          <a:endParaRPr lang="pl-PL"/>
        </a:p>
      </dgm:t>
    </dgm:pt>
    <dgm:pt modelId="{29D55939-0161-4E2C-824F-2EC5AAE01531}" type="sibTrans" cxnId="{ECA908ED-F90C-4E03-8DD7-C05FE48AC7C6}">
      <dgm:prSet/>
      <dgm:spPr/>
      <dgm:t>
        <a:bodyPr/>
        <a:lstStyle/>
        <a:p>
          <a:endParaRPr lang="pl-PL"/>
        </a:p>
      </dgm:t>
    </dgm:pt>
    <dgm:pt modelId="{16277B17-540F-48EB-B22B-6AEAB9A63224}">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en-GB" sz="1400" noProof="0" dirty="0" smtClean="0"/>
            <a:t>Companies must disclose their operations split according to operating segments</a:t>
          </a:r>
          <a:endParaRPr lang="en-GB" sz="1400" noProof="0" dirty="0"/>
        </a:p>
      </dgm:t>
    </dgm:pt>
    <dgm:pt modelId="{D6D7AA05-1122-45C5-9766-C8FC65777F26}" type="parTrans" cxnId="{BED65C8A-94CC-4DD8-8C70-AAE6EB31525F}">
      <dgm:prSet/>
      <dgm:spPr/>
      <dgm:t>
        <a:bodyPr/>
        <a:lstStyle/>
        <a:p>
          <a:endParaRPr lang="pl-PL"/>
        </a:p>
      </dgm:t>
    </dgm:pt>
    <dgm:pt modelId="{9EE6ACE5-B1AB-46D6-B302-BCD14EF0350C}" type="sibTrans" cxnId="{BED65C8A-94CC-4DD8-8C70-AAE6EB31525F}">
      <dgm:prSet/>
      <dgm:spPr/>
      <dgm:t>
        <a:bodyPr/>
        <a:lstStyle/>
        <a:p>
          <a:endParaRPr lang="pl-PL"/>
        </a:p>
      </dgm:t>
    </dgm:pt>
    <dgm:pt modelId="{BD01956D-A2DD-45BF-AD3E-DDA96FF8A07A}">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en-GB" sz="1400" noProof="0" dirty="0" smtClean="0"/>
            <a:t>Each group of inventories must be disclosed with their value according to LIFO or FIFO valuation method </a:t>
          </a:r>
          <a:endParaRPr lang="en-GB" sz="1400" noProof="0" dirty="0"/>
        </a:p>
      </dgm:t>
    </dgm:pt>
    <dgm:pt modelId="{E41030C4-FF9D-42F4-A36B-9E11263A1843}" type="parTrans" cxnId="{7C5C121B-A096-497A-935D-4DA1F3202202}">
      <dgm:prSet/>
      <dgm:spPr/>
      <dgm:t>
        <a:bodyPr/>
        <a:lstStyle/>
        <a:p>
          <a:endParaRPr lang="en-GB"/>
        </a:p>
      </dgm:t>
    </dgm:pt>
    <dgm:pt modelId="{87E30524-6902-45BD-8A1B-26BE2C1B307F}" type="sibTrans" cxnId="{7C5C121B-A096-497A-935D-4DA1F3202202}">
      <dgm:prSet/>
      <dgm:spPr/>
      <dgm:t>
        <a:bodyPr/>
        <a:lstStyle/>
        <a:p>
          <a:endParaRPr lang="en-GB"/>
        </a:p>
      </dgm:t>
    </dgm:pt>
    <dgm:pt modelId="{31798A73-6C92-4F8F-A3E2-E1255082B909}">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en-GB" sz="1400" noProof="0" dirty="0" smtClean="0"/>
            <a:t>Companies must disclose their operations separately for domestic and foreign market.</a:t>
          </a:r>
          <a:endParaRPr lang="en-GB" sz="1400" noProof="0" dirty="0"/>
        </a:p>
      </dgm:t>
    </dgm:pt>
    <dgm:pt modelId="{C48808F3-CC8E-4B4D-B54E-DB5EC8D5AC90}" type="parTrans" cxnId="{8C7DDBB3-67EB-4FC0-9DDF-4BA046D3E398}">
      <dgm:prSet/>
      <dgm:spPr/>
      <dgm:t>
        <a:bodyPr/>
        <a:lstStyle/>
        <a:p>
          <a:endParaRPr lang="en-GB"/>
        </a:p>
      </dgm:t>
    </dgm:pt>
    <dgm:pt modelId="{007EA0E1-D2A6-4283-8D34-FE3B3A66F879}" type="sibTrans" cxnId="{8C7DDBB3-67EB-4FC0-9DDF-4BA046D3E398}">
      <dgm:prSet/>
      <dgm:spPr/>
      <dgm:t>
        <a:bodyPr/>
        <a:lstStyle/>
        <a:p>
          <a:endParaRPr lang="en-GB"/>
        </a:p>
      </dgm:t>
    </dgm:pt>
    <dgm:pt modelId="{F108108D-5EDE-4692-A5AF-33B8C2EDBD25}" type="pres">
      <dgm:prSet presAssocID="{48D1A459-339D-49B4-8869-E9F92BF1F786}" presName="theList" presStyleCnt="0">
        <dgm:presLayoutVars>
          <dgm:dir/>
          <dgm:animLvl val="lvl"/>
          <dgm:resizeHandles val="exact"/>
        </dgm:presLayoutVars>
      </dgm:prSet>
      <dgm:spPr/>
      <dgm:t>
        <a:bodyPr/>
        <a:lstStyle/>
        <a:p>
          <a:endParaRPr lang="en-US"/>
        </a:p>
      </dgm:t>
    </dgm:pt>
    <dgm:pt modelId="{13A99663-2DE6-4AFF-AB0E-8B344E0EE0BF}" type="pres">
      <dgm:prSet presAssocID="{F1A8A680-A064-47BB-B95C-91BBC2AB6418}" presName="compNode" presStyleCnt="0"/>
      <dgm:spPr/>
    </dgm:pt>
    <dgm:pt modelId="{5A7C111C-B618-4D43-A2D0-76FCE6D06E35}" type="pres">
      <dgm:prSet presAssocID="{F1A8A680-A064-47BB-B95C-91BBC2AB6418}" presName="aNode" presStyleLbl="bgShp" presStyleIdx="0" presStyleCnt="2"/>
      <dgm:spPr/>
      <dgm:t>
        <a:bodyPr/>
        <a:lstStyle/>
        <a:p>
          <a:endParaRPr lang="en-US"/>
        </a:p>
      </dgm:t>
    </dgm:pt>
    <dgm:pt modelId="{49F5A717-8FA4-44CD-B45A-08991203686D}" type="pres">
      <dgm:prSet presAssocID="{F1A8A680-A064-47BB-B95C-91BBC2AB6418}" presName="textNode" presStyleLbl="bgShp" presStyleIdx="0" presStyleCnt="2"/>
      <dgm:spPr/>
      <dgm:t>
        <a:bodyPr/>
        <a:lstStyle/>
        <a:p>
          <a:endParaRPr lang="en-US"/>
        </a:p>
      </dgm:t>
    </dgm:pt>
    <dgm:pt modelId="{354062C1-0FA3-410A-8776-35D52B5C82B5}" type="pres">
      <dgm:prSet presAssocID="{F1A8A680-A064-47BB-B95C-91BBC2AB6418}" presName="compChildNode" presStyleCnt="0"/>
      <dgm:spPr/>
    </dgm:pt>
    <dgm:pt modelId="{63C2DE22-961A-4C51-932D-678158FF357F}" type="pres">
      <dgm:prSet presAssocID="{F1A8A680-A064-47BB-B95C-91BBC2AB6418}" presName="theInnerList" presStyleCnt="0"/>
      <dgm:spPr/>
    </dgm:pt>
    <dgm:pt modelId="{CE4D9A71-3AF5-49E0-AAA7-E91476FADCE5}" type="pres">
      <dgm:prSet presAssocID="{2D8DFEC4-0B25-491F-8A4F-EFE845C86E16}" presName="childNode" presStyleLbl="node1" presStyleIdx="0" presStyleCnt="9" custScaleX="119355" custScaleY="97186">
        <dgm:presLayoutVars>
          <dgm:bulletEnabled val="1"/>
        </dgm:presLayoutVars>
      </dgm:prSet>
      <dgm:spPr/>
      <dgm:t>
        <a:bodyPr/>
        <a:lstStyle/>
        <a:p>
          <a:endParaRPr lang="en-US"/>
        </a:p>
      </dgm:t>
    </dgm:pt>
    <dgm:pt modelId="{3332723A-31B0-41DE-9EC8-698090EE4E0D}" type="pres">
      <dgm:prSet presAssocID="{2D8DFEC4-0B25-491F-8A4F-EFE845C86E16}" presName="aSpace2" presStyleCnt="0"/>
      <dgm:spPr/>
    </dgm:pt>
    <dgm:pt modelId="{F925FF77-7D8F-4144-A42C-654584154D7D}" type="pres">
      <dgm:prSet presAssocID="{BD01956D-A2DD-45BF-AD3E-DDA96FF8A07A}" presName="childNode" presStyleLbl="node1" presStyleIdx="1" presStyleCnt="9" custScaleX="118663" custScaleY="58580" custLinFactNeighborX="0" custLinFactNeighborY="-49771">
        <dgm:presLayoutVars>
          <dgm:bulletEnabled val="1"/>
        </dgm:presLayoutVars>
      </dgm:prSet>
      <dgm:spPr/>
      <dgm:t>
        <a:bodyPr/>
        <a:lstStyle/>
        <a:p>
          <a:endParaRPr lang="en-GB"/>
        </a:p>
      </dgm:t>
    </dgm:pt>
    <dgm:pt modelId="{110CF3F7-138F-4EEB-8F81-0B99255254B7}" type="pres">
      <dgm:prSet presAssocID="{BD01956D-A2DD-45BF-AD3E-DDA96FF8A07A}" presName="aSpace2" presStyleCnt="0"/>
      <dgm:spPr/>
    </dgm:pt>
    <dgm:pt modelId="{F17620BB-9579-46D2-ACBA-57D5714E01FF}" type="pres">
      <dgm:prSet presAssocID="{16277B17-540F-48EB-B22B-6AEAB9A63224}" presName="childNode" presStyleLbl="node1" presStyleIdx="2" presStyleCnt="9" custScaleX="118663" custScaleY="50859" custLinFactY="-1340" custLinFactNeighborX="0" custLinFactNeighborY="-100000">
        <dgm:presLayoutVars>
          <dgm:bulletEnabled val="1"/>
        </dgm:presLayoutVars>
      </dgm:prSet>
      <dgm:spPr/>
      <dgm:t>
        <a:bodyPr/>
        <a:lstStyle/>
        <a:p>
          <a:endParaRPr lang="pl-PL"/>
        </a:p>
      </dgm:t>
    </dgm:pt>
    <dgm:pt modelId="{369595AC-288A-4540-8273-747B38843113}" type="pres">
      <dgm:prSet presAssocID="{16277B17-540F-48EB-B22B-6AEAB9A63224}" presName="aSpace2" presStyleCnt="0"/>
      <dgm:spPr/>
    </dgm:pt>
    <dgm:pt modelId="{66B21FA2-9A53-4626-A1AF-265C2CBD2881}" type="pres">
      <dgm:prSet presAssocID="{31798A73-6C92-4F8F-A3E2-E1255082B909}" presName="childNode" presStyleLbl="node1" presStyleIdx="3" presStyleCnt="9" custScaleX="118663" custScaleY="41360" custLinFactY="-12540" custLinFactNeighborX="0" custLinFactNeighborY="-100000">
        <dgm:presLayoutVars>
          <dgm:bulletEnabled val="1"/>
        </dgm:presLayoutVars>
      </dgm:prSet>
      <dgm:spPr/>
      <dgm:t>
        <a:bodyPr/>
        <a:lstStyle/>
        <a:p>
          <a:endParaRPr lang="en-GB"/>
        </a:p>
      </dgm:t>
    </dgm:pt>
    <dgm:pt modelId="{FF5E35A9-023D-4091-AE16-256AFC362B6B}" type="pres">
      <dgm:prSet presAssocID="{F1A8A680-A064-47BB-B95C-91BBC2AB6418}" presName="aSpace" presStyleCnt="0"/>
      <dgm:spPr/>
    </dgm:pt>
    <dgm:pt modelId="{3ED17B7A-DC3F-4B28-9B8F-E81499A47DC0}" type="pres">
      <dgm:prSet presAssocID="{A0643F2F-7C3D-4B7F-8BF8-8C897E0C5544}" presName="compNode" presStyleCnt="0"/>
      <dgm:spPr/>
    </dgm:pt>
    <dgm:pt modelId="{2D79AABB-3402-4110-9E20-078C1F7A5C20}" type="pres">
      <dgm:prSet presAssocID="{A0643F2F-7C3D-4B7F-8BF8-8C897E0C5544}" presName="aNode" presStyleLbl="bgShp" presStyleIdx="1" presStyleCnt="2"/>
      <dgm:spPr/>
      <dgm:t>
        <a:bodyPr/>
        <a:lstStyle/>
        <a:p>
          <a:endParaRPr lang="en-US"/>
        </a:p>
      </dgm:t>
    </dgm:pt>
    <dgm:pt modelId="{C5F9DC37-E8DB-419D-8AA6-831FE3D7EF13}" type="pres">
      <dgm:prSet presAssocID="{A0643F2F-7C3D-4B7F-8BF8-8C897E0C5544}" presName="textNode" presStyleLbl="bgShp" presStyleIdx="1" presStyleCnt="2"/>
      <dgm:spPr/>
      <dgm:t>
        <a:bodyPr/>
        <a:lstStyle/>
        <a:p>
          <a:endParaRPr lang="en-US"/>
        </a:p>
      </dgm:t>
    </dgm:pt>
    <dgm:pt modelId="{6A8E4A31-CFB7-4C1E-8429-15805A0CE622}" type="pres">
      <dgm:prSet presAssocID="{A0643F2F-7C3D-4B7F-8BF8-8C897E0C5544}" presName="compChildNode" presStyleCnt="0"/>
      <dgm:spPr/>
    </dgm:pt>
    <dgm:pt modelId="{1B41EBD4-0AB3-4282-99B9-FEADFCBB5961}" type="pres">
      <dgm:prSet presAssocID="{A0643F2F-7C3D-4B7F-8BF8-8C897E0C5544}" presName="theInnerList" presStyleCnt="0"/>
      <dgm:spPr/>
    </dgm:pt>
    <dgm:pt modelId="{D3BCBF59-227F-4DFB-8DE7-4F561BBC953F}" type="pres">
      <dgm:prSet presAssocID="{7B72BA29-6260-432B-BCC4-43B4982B28AA}" presName="childNode" presStyleLbl="node1" presStyleIdx="4" presStyleCnt="9" custScaleX="116677">
        <dgm:presLayoutVars>
          <dgm:bulletEnabled val="1"/>
        </dgm:presLayoutVars>
      </dgm:prSet>
      <dgm:spPr/>
      <dgm:t>
        <a:bodyPr/>
        <a:lstStyle/>
        <a:p>
          <a:endParaRPr lang="en-US"/>
        </a:p>
      </dgm:t>
    </dgm:pt>
    <dgm:pt modelId="{42AB1A3C-472F-42C8-ADC1-3A8CD30A8A91}" type="pres">
      <dgm:prSet presAssocID="{7B72BA29-6260-432B-BCC4-43B4982B28AA}" presName="aSpace2" presStyleCnt="0"/>
      <dgm:spPr/>
    </dgm:pt>
    <dgm:pt modelId="{162D3B63-ECF2-42ED-AF3D-1443BD87F4E5}" type="pres">
      <dgm:prSet presAssocID="{419DA774-5FC5-41B1-9D66-F44DBF1F4135}" presName="childNode" presStyleLbl="node1" presStyleIdx="5" presStyleCnt="9" custScaleX="116677">
        <dgm:presLayoutVars>
          <dgm:bulletEnabled val="1"/>
        </dgm:presLayoutVars>
      </dgm:prSet>
      <dgm:spPr/>
      <dgm:t>
        <a:bodyPr/>
        <a:lstStyle/>
        <a:p>
          <a:endParaRPr lang="en-US"/>
        </a:p>
      </dgm:t>
    </dgm:pt>
    <dgm:pt modelId="{88F1B6C9-C874-47A5-85D0-9CA260B5A7B4}" type="pres">
      <dgm:prSet presAssocID="{419DA774-5FC5-41B1-9D66-F44DBF1F4135}" presName="aSpace2" presStyleCnt="0"/>
      <dgm:spPr/>
    </dgm:pt>
    <dgm:pt modelId="{2A3A736E-7747-4CE7-9DE3-CBDC7ACC47EF}" type="pres">
      <dgm:prSet presAssocID="{B0DAFC74-09B8-402C-9ED9-500EDACD337A}" presName="childNode" presStyleLbl="node1" presStyleIdx="6" presStyleCnt="9" custScaleX="116677">
        <dgm:presLayoutVars>
          <dgm:bulletEnabled val="1"/>
        </dgm:presLayoutVars>
      </dgm:prSet>
      <dgm:spPr/>
      <dgm:t>
        <a:bodyPr/>
        <a:lstStyle/>
        <a:p>
          <a:endParaRPr lang="en-US"/>
        </a:p>
      </dgm:t>
    </dgm:pt>
    <dgm:pt modelId="{BF2C97C1-61C5-48AE-91E8-4FB44339E0F0}" type="pres">
      <dgm:prSet presAssocID="{B0DAFC74-09B8-402C-9ED9-500EDACD337A}" presName="aSpace2" presStyleCnt="0"/>
      <dgm:spPr/>
    </dgm:pt>
    <dgm:pt modelId="{978AD961-72AA-4D0A-B328-553DB059E5B0}" type="pres">
      <dgm:prSet presAssocID="{2B528637-9DDA-4592-B16F-A2E5CD17A4DD}" presName="childNode" presStyleLbl="node1" presStyleIdx="7" presStyleCnt="9" custScaleX="116677">
        <dgm:presLayoutVars>
          <dgm:bulletEnabled val="1"/>
        </dgm:presLayoutVars>
      </dgm:prSet>
      <dgm:spPr/>
      <dgm:t>
        <a:bodyPr/>
        <a:lstStyle/>
        <a:p>
          <a:endParaRPr lang="en-US"/>
        </a:p>
      </dgm:t>
    </dgm:pt>
    <dgm:pt modelId="{BA2AC0A9-446D-44C4-858E-037419791CC1}" type="pres">
      <dgm:prSet presAssocID="{2B528637-9DDA-4592-B16F-A2E5CD17A4DD}" presName="aSpace2" presStyleCnt="0"/>
      <dgm:spPr/>
    </dgm:pt>
    <dgm:pt modelId="{DC1C01F8-640B-413A-885A-15BC67D6FCB2}" type="pres">
      <dgm:prSet presAssocID="{8F552B49-3A3F-4FD2-A0C1-0B8A53E2003A}" presName="childNode" presStyleLbl="node1" presStyleIdx="8" presStyleCnt="9" custScaleX="116677">
        <dgm:presLayoutVars>
          <dgm:bulletEnabled val="1"/>
        </dgm:presLayoutVars>
      </dgm:prSet>
      <dgm:spPr/>
      <dgm:t>
        <a:bodyPr/>
        <a:lstStyle/>
        <a:p>
          <a:endParaRPr lang="pl-PL"/>
        </a:p>
      </dgm:t>
    </dgm:pt>
  </dgm:ptLst>
  <dgm:cxnLst>
    <dgm:cxn modelId="{FE27C5FC-49C6-47F6-815A-20EC6427BBFF}" srcId="{A0643F2F-7C3D-4B7F-8BF8-8C897E0C5544}" destId="{419DA774-5FC5-41B1-9D66-F44DBF1F4135}" srcOrd="1" destOrd="0" parTransId="{738103E0-0AD6-4858-AD1B-A7C1363C7A26}" sibTransId="{984B3EE1-9048-47E6-9CAD-79772C6FFCCA}"/>
    <dgm:cxn modelId="{D4B30484-B1BE-48EC-AE8A-C12EB60ECA4C}" type="presOf" srcId="{2D8DFEC4-0B25-491F-8A4F-EFE845C86E16}" destId="{CE4D9A71-3AF5-49E0-AAA7-E91476FADCE5}" srcOrd="0" destOrd="0" presId="urn:microsoft.com/office/officeart/2005/8/layout/lProcess2"/>
    <dgm:cxn modelId="{050B4810-4A6C-4D1B-9C40-1BECE1ABBC43}" type="presOf" srcId="{48D1A459-339D-49B4-8869-E9F92BF1F786}" destId="{F108108D-5EDE-4692-A5AF-33B8C2EDBD25}" srcOrd="0" destOrd="0" presId="urn:microsoft.com/office/officeart/2005/8/layout/lProcess2"/>
    <dgm:cxn modelId="{1D996E3D-412E-4FE1-B42E-7F99CC3DF7CD}" type="presOf" srcId="{7B72BA29-6260-432B-BCC4-43B4982B28AA}" destId="{D3BCBF59-227F-4DFB-8DE7-4F561BBC953F}" srcOrd="0" destOrd="0" presId="urn:microsoft.com/office/officeart/2005/8/layout/lProcess2"/>
    <dgm:cxn modelId="{A5EB4561-B1E2-4480-896C-6DCF240B263C}" type="presOf" srcId="{BD01956D-A2DD-45BF-AD3E-DDA96FF8A07A}" destId="{F925FF77-7D8F-4144-A42C-654584154D7D}" srcOrd="0" destOrd="0" presId="urn:microsoft.com/office/officeart/2005/8/layout/lProcess2"/>
    <dgm:cxn modelId="{7C5C121B-A096-497A-935D-4DA1F3202202}" srcId="{F1A8A680-A064-47BB-B95C-91BBC2AB6418}" destId="{BD01956D-A2DD-45BF-AD3E-DDA96FF8A07A}" srcOrd="1" destOrd="0" parTransId="{E41030C4-FF9D-42F4-A36B-9E11263A1843}" sibTransId="{87E30524-6902-45BD-8A1B-26BE2C1B307F}"/>
    <dgm:cxn modelId="{D0228C0F-20BA-433F-A73E-821D0161AD33}" type="presOf" srcId="{16277B17-540F-48EB-B22B-6AEAB9A63224}" destId="{F17620BB-9579-46D2-ACBA-57D5714E01FF}" srcOrd="0" destOrd="0" presId="urn:microsoft.com/office/officeart/2005/8/layout/lProcess2"/>
    <dgm:cxn modelId="{D17B22BC-BD53-4CA0-AF7F-088ADC6D589C}" type="presOf" srcId="{8F552B49-3A3F-4FD2-A0C1-0B8A53E2003A}" destId="{DC1C01F8-640B-413A-885A-15BC67D6FCB2}" srcOrd="0" destOrd="0" presId="urn:microsoft.com/office/officeart/2005/8/layout/lProcess2"/>
    <dgm:cxn modelId="{22E18784-B3E9-42A0-9149-2DA05FA8D7ED}" srcId="{48D1A459-339D-49B4-8869-E9F92BF1F786}" destId="{F1A8A680-A064-47BB-B95C-91BBC2AB6418}" srcOrd="0" destOrd="0" parTransId="{0A1667DA-D701-4532-A66D-BE4B201ED76C}" sibTransId="{75B423A8-554E-45CB-AAF7-7E17FC273CD1}"/>
    <dgm:cxn modelId="{2D3A711C-08F9-4107-B970-48A5CA4E89D1}" type="presOf" srcId="{A0643F2F-7C3D-4B7F-8BF8-8C897E0C5544}" destId="{2D79AABB-3402-4110-9E20-078C1F7A5C20}" srcOrd="0" destOrd="0" presId="urn:microsoft.com/office/officeart/2005/8/layout/lProcess2"/>
    <dgm:cxn modelId="{75676D1E-DDC5-48BB-926B-9AAE12C43B14}" type="presOf" srcId="{F1A8A680-A064-47BB-B95C-91BBC2AB6418}" destId="{5A7C111C-B618-4D43-A2D0-76FCE6D06E35}" srcOrd="0" destOrd="0" presId="urn:microsoft.com/office/officeart/2005/8/layout/lProcess2"/>
    <dgm:cxn modelId="{A40ADF67-957C-4086-BCFB-DDEAB1DF6FEA}" type="presOf" srcId="{419DA774-5FC5-41B1-9D66-F44DBF1F4135}" destId="{162D3B63-ECF2-42ED-AF3D-1443BD87F4E5}" srcOrd="0" destOrd="0" presId="urn:microsoft.com/office/officeart/2005/8/layout/lProcess2"/>
    <dgm:cxn modelId="{BED65C8A-94CC-4DD8-8C70-AAE6EB31525F}" srcId="{F1A8A680-A064-47BB-B95C-91BBC2AB6418}" destId="{16277B17-540F-48EB-B22B-6AEAB9A63224}" srcOrd="2" destOrd="0" parTransId="{D6D7AA05-1122-45C5-9766-C8FC65777F26}" sibTransId="{9EE6ACE5-B1AB-46D6-B302-BCD14EF0350C}"/>
    <dgm:cxn modelId="{9F639FB7-4231-448C-AAA0-8FE9D063174E}" srcId="{48D1A459-339D-49B4-8869-E9F92BF1F786}" destId="{A0643F2F-7C3D-4B7F-8BF8-8C897E0C5544}" srcOrd="1" destOrd="0" parTransId="{67207CE9-361E-417B-B819-075372D075B9}" sibTransId="{285D6D27-5A52-4DF0-9CCC-00FB8BE8F599}"/>
    <dgm:cxn modelId="{8C7DDBB3-67EB-4FC0-9DDF-4BA046D3E398}" srcId="{F1A8A680-A064-47BB-B95C-91BBC2AB6418}" destId="{31798A73-6C92-4F8F-A3E2-E1255082B909}" srcOrd="3" destOrd="0" parTransId="{C48808F3-CC8E-4B4D-B54E-DB5EC8D5AC90}" sibTransId="{007EA0E1-D2A6-4283-8D34-FE3B3A66F879}"/>
    <dgm:cxn modelId="{F5AE6242-3BD1-4A65-AE58-2BFFCDBD1392}" type="presOf" srcId="{2B528637-9DDA-4592-B16F-A2E5CD17A4DD}" destId="{978AD961-72AA-4D0A-B328-553DB059E5B0}" srcOrd="0" destOrd="0" presId="urn:microsoft.com/office/officeart/2005/8/layout/lProcess2"/>
    <dgm:cxn modelId="{CC3B8C72-D25B-48AB-A09C-916C6F188B8B}" srcId="{F1A8A680-A064-47BB-B95C-91BBC2AB6418}" destId="{2D8DFEC4-0B25-491F-8A4F-EFE845C86E16}" srcOrd="0" destOrd="0" parTransId="{45A107F5-4FB7-4C60-BB21-1AA9A882FE8F}" sibTransId="{D916472A-D04F-46D3-9DCE-2F500A304718}"/>
    <dgm:cxn modelId="{FE5C1AC6-70F1-4A8F-8ECE-8F698509DB25}" srcId="{A0643F2F-7C3D-4B7F-8BF8-8C897E0C5544}" destId="{B0DAFC74-09B8-402C-9ED9-500EDACD337A}" srcOrd="2" destOrd="0" parTransId="{7D1AB744-F48D-44EF-8B1A-AFDC63889F51}" sibTransId="{320EC08A-5CFD-4802-9B8F-C2371C5F207F}"/>
    <dgm:cxn modelId="{1A466BAF-1BCA-4816-B0CA-6EBDBEB8EA68}" srcId="{A0643F2F-7C3D-4B7F-8BF8-8C897E0C5544}" destId="{7B72BA29-6260-432B-BCC4-43B4982B28AA}" srcOrd="0" destOrd="0" parTransId="{DBDDCA28-9613-4970-AA5E-29389442D418}" sibTransId="{27D5F24C-A1A3-4EE2-AD2B-AF5776032927}"/>
    <dgm:cxn modelId="{975C9F4B-A308-4006-885E-41C5B401C984}" type="presOf" srcId="{F1A8A680-A064-47BB-B95C-91BBC2AB6418}" destId="{49F5A717-8FA4-44CD-B45A-08991203686D}" srcOrd="1" destOrd="0" presId="urn:microsoft.com/office/officeart/2005/8/layout/lProcess2"/>
    <dgm:cxn modelId="{1533DADD-B93E-4817-92F6-DD176182FB07}" type="presOf" srcId="{31798A73-6C92-4F8F-A3E2-E1255082B909}" destId="{66B21FA2-9A53-4626-A1AF-265C2CBD2881}" srcOrd="0" destOrd="0" presId="urn:microsoft.com/office/officeart/2005/8/layout/lProcess2"/>
    <dgm:cxn modelId="{57B6883F-E4C9-4123-8C42-A5628CA52963}" type="presOf" srcId="{B0DAFC74-09B8-402C-9ED9-500EDACD337A}" destId="{2A3A736E-7747-4CE7-9DE3-CBDC7ACC47EF}" srcOrd="0" destOrd="0" presId="urn:microsoft.com/office/officeart/2005/8/layout/lProcess2"/>
    <dgm:cxn modelId="{D9D0478C-AAC4-47AA-9CE0-098FDD7062C5}" srcId="{A0643F2F-7C3D-4B7F-8BF8-8C897E0C5544}" destId="{2B528637-9DDA-4592-B16F-A2E5CD17A4DD}" srcOrd="3" destOrd="0" parTransId="{5C969921-3401-4C07-AE44-54DB57887BC4}" sibTransId="{D55CE325-6168-4A49-A0BF-F90B4D4C84C5}"/>
    <dgm:cxn modelId="{D073A499-92B2-4589-951B-915D0BA97D76}" type="presOf" srcId="{A0643F2F-7C3D-4B7F-8BF8-8C897E0C5544}" destId="{C5F9DC37-E8DB-419D-8AA6-831FE3D7EF13}" srcOrd="1" destOrd="0" presId="urn:microsoft.com/office/officeart/2005/8/layout/lProcess2"/>
    <dgm:cxn modelId="{ECA908ED-F90C-4E03-8DD7-C05FE48AC7C6}" srcId="{A0643F2F-7C3D-4B7F-8BF8-8C897E0C5544}" destId="{8F552B49-3A3F-4FD2-A0C1-0B8A53E2003A}" srcOrd="4" destOrd="0" parTransId="{E2D9BE6C-C7B7-46A7-AE6F-FFCBD2B50370}" sibTransId="{29D55939-0161-4E2C-824F-2EC5AAE01531}"/>
    <dgm:cxn modelId="{A24D6911-D386-4067-9625-3C2D9628A78E}" type="presParOf" srcId="{F108108D-5EDE-4692-A5AF-33B8C2EDBD25}" destId="{13A99663-2DE6-4AFF-AB0E-8B344E0EE0BF}" srcOrd="0" destOrd="0" presId="urn:microsoft.com/office/officeart/2005/8/layout/lProcess2"/>
    <dgm:cxn modelId="{DF202951-9F86-40C7-8F5A-F9746FA95A3F}" type="presParOf" srcId="{13A99663-2DE6-4AFF-AB0E-8B344E0EE0BF}" destId="{5A7C111C-B618-4D43-A2D0-76FCE6D06E35}" srcOrd="0" destOrd="0" presId="urn:microsoft.com/office/officeart/2005/8/layout/lProcess2"/>
    <dgm:cxn modelId="{D2780A4B-E0A9-4A13-97FB-55BB29A083A5}" type="presParOf" srcId="{13A99663-2DE6-4AFF-AB0E-8B344E0EE0BF}" destId="{49F5A717-8FA4-44CD-B45A-08991203686D}" srcOrd="1" destOrd="0" presId="urn:microsoft.com/office/officeart/2005/8/layout/lProcess2"/>
    <dgm:cxn modelId="{9982DB46-631B-45DF-8661-F02ABFFA93B7}" type="presParOf" srcId="{13A99663-2DE6-4AFF-AB0E-8B344E0EE0BF}" destId="{354062C1-0FA3-410A-8776-35D52B5C82B5}" srcOrd="2" destOrd="0" presId="urn:microsoft.com/office/officeart/2005/8/layout/lProcess2"/>
    <dgm:cxn modelId="{46893679-0F97-4B56-A9F7-260351225882}" type="presParOf" srcId="{354062C1-0FA3-410A-8776-35D52B5C82B5}" destId="{63C2DE22-961A-4C51-932D-678158FF357F}" srcOrd="0" destOrd="0" presId="urn:microsoft.com/office/officeart/2005/8/layout/lProcess2"/>
    <dgm:cxn modelId="{8736FF2B-4765-461B-9768-EA5654A51D6F}" type="presParOf" srcId="{63C2DE22-961A-4C51-932D-678158FF357F}" destId="{CE4D9A71-3AF5-49E0-AAA7-E91476FADCE5}" srcOrd="0" destOrd="0" presId="urn:microsoft.com/office/officeart/2005/8/layout/lProcess2"/>
    <dgm:cxn modelId="{A994CE82-A2AD-491F-A046-129265DD22E1}" type="presParOf" srcId="{63C2DE22-961A-4C51-932D-678158FF357F}" destId="{3332723A-31B0-41DE-9EC8-698090EE4E0D}" srcOrd="1" destOrd="0" presId="urn:microsoft.com/office/officeart/2005/8/layout/lProcess2"/>
    <dgm:cxn modelId="{5A67B8EC-C03A-4EDD-977D-261290F7B0FC}" type="presParOf" srcId="{63C2DE22-961A-4C51-932D-678158FF357F}" destId="{F925FF77-7D8F-4144-A42C-654584154D7D}" srcOrd="2" destOrd="0" presId="urn:microsoft.com/office/officeart/2005/8/layout/lProcess2"/>
    <dgm:cxn modelId="{BE0DC62B-64BD-4A05-A2D9-B67A6D6C8BF3}" type="presParOf" srcId="{63C2DE22-961A-4C51-932D-678158FF357F}" destId="{110CF3F7-138F-4EEB-8F81-0B99255254B7}" srcOrd="3" destOrd="0" presId="urn:microsoft.com/office/officeart/2005/8/layout/lProcess2"/>
    <dgm:cxn modelId="{EA0DBBF7-4A7A-46A6-B146-0E8FD6580973}" type="presParOf" srcId="{63C2DE22-961A-4C51-932D-678158FF357F}" destId="{F17620BB-9579-46D2-ACBA-57D5714E01FF}" srcOrd="4" destOrd="0" presId="urn:microsoft.com/office/officeart/2005/8/layout/lProcess2"/>
    <dgm:cxn modelId="{93240B53-819A-4095-A7E4-78EBE818A456}" type="presParOf" srcId="{63C2DE22-961A-4C51-932D-678158FF357F}" destId="{369595AC-288A-4540-8273-747B38843113}" srcOrd="5" destOrd="0" presId="urn:microsoft.com/office/officeart/2005/8/layout/lProcess2"/>
    <dgm:cxn modelId="{B6DF919A-4BB7-4DC6-8266-FA9F4BD8331B}" type="presParOf" srcId="{63C2DE22-961A-4C51-932D-678158FF357F}" destId="{66B21FA2-9A53-4626-A1AF-265C2CBD2881}" srcOrd="6" destOrd="0" presId="urn:microsoft.com/office/officeart/2005/8/layout/lProcess2"/>
    <dgm:cxn modelId="{A8D3B2ED-55F5-48A3-A26B-1536B4F83409}" type="presParOf" srcId="{F108108D-5EDE-4692-A5AF-33B8C2EDBD25}" destId="{FF5E35A9-023D-4091-AE16-256AFC362B6B}" srcOrd="1" destOrd="0" presId="urn:microsoft.com/office/officeart/2005/8/layout/lProcess2"/>
    <dgm:cxn modelId="{98BA52CF-74D9-43BC-A9E8-A0561BA571BE}" type="presParOf" srcId="{F108108D-5EDE-4692-A5AF-33B8C2EDBD25}" destId="{3ED17B7A-DC3F-4B28-9B8F-E81499A47DC0}" srcOrd="2" destOrd="0" presId="urn:microsoft.com/office/officeart/2005/8/layout/lProcess2"/>
    <dgm:cxn modelId="{74F7FC8D-AC26-4922-8339-F41CF37D88F6}" type="presParOf" srcId="{3ED17B7A-DC3F-4B28-9B8F-E81499A47DC0}" destId="{2D79AABB-3402-4110-9E20-078C1F7A5C20}" srcOrd="0" destOrd="0" presId="urn:microsoft.com/office/officeart/2005/8/layout/lProcess2"/>
    <dgm:cxn modelId="{F3C0A517-6A61-4A73-9322-8717C8043A53}" type="presParOf" srcId="{3ED17B7A-DC3F-4B28-9B8F-E81499A47DC0}" destId="{C5F9DC37-E8DB-419D-8AA6-831FE3D7EF13}" srcOrd="1" destOrd="0" presId="urn:microsoft.com/office/officeart/2005/8/layout/lProcess2"/>
    <dgm:cxn modelId="{F6711D09-7530-4817-96AA-0C51A88E2D8B}" type="presParOf" srcId="{3ED17B7A-DC3F-4B28-9B8F-E81499A47DC0}" destId="{6A8E4A31-CFB7-4C1E-8429-15805A0CE622}" srcOrd="2" destOrd="0" presId="urn:microsoft.com/office/officeart/2005/8/layout/lProcess2"/>
    <dgm:cxn modelId="{B10D06A1-9B4E-4ECE-90B0-5A0EDFCA6E30}" type="presParOf" srcId="{6A8E4A31-CFB7-4C1E-8429-15805A0CE622}" destId="{1B41EBD4-0AB3-4282-99B9-FEADFCBB5961}" srcOrd="0" destOrd="0" presId="urn:microsoft.com/office/officeart/2005/8/layout/lProcess2"/>
    <dgm:cxn modelId="{5986A500-1074-4F0B-B46B-9730A085A557}" type="presParOf" srcId="{1B41EBD4-0AB3-4282-99B9-FEADFCBB5961}" destId="{D3BCBF59-227F-4DFB-8DE7-4F561BBC953F}" srcOrd="0" destOrd="0" presId="urn:microsoft.com/office/officeart/2005/8/layout/lProcess2"/>
    <dgm:cxn modelId="{6F95256C-EF96-4D44-AA37-69B0BC0DB5BD}" type="presParOf" srcId="{1B41EBD4-0AB3-4282-99B9-FEADFCBB5961}" destId="{42AB1A3C-472F-42C8-ADC1-3A8CD30A8A91}" srcOrd="1" destOrd="0" presId="urn:microsoft.com/office/officeart/2005/8/layout/lProcess2"/>
    <dgm:cxn modelId="{B59DB1D0-48F0-4D06-85BD-49A6B5E33019}" type="presParOf" srcId="{1B41EBD4-0AB3-4282-99B9-FEADFCBB5961}" destId="{162D3B63-ECF2-42ED-AF3D-1443BD87F4E5}" srcOrd="2" destOrd="0" presId="urn:microsoft.com/office/officeart/2005/8/layout/lProcess2"/>
    <dgm:cxn modelId="{EED7E728-DE35-4634-BB4A-7863432A27D8}" type="presParOf" srcId="{1B41EBD4-0AB3-4282-99B9-FEADFCBB5961}" destId="{88F1B6C9-C874-47A5-85D0-9CA260B5A7B4}" srcOrd="3" destOrd="0" presId="urn:microsoft.com/office/officeart/2005/8/layout/lProcess2"/>
    <dgm:cxn modelId="{53420FA3-A64C-4B75-B45A-C086F1557624}" type="presParOf" srcId="{1B41EBD4-0AB3-4282-99B9-FEADFCBB5961}" destId="{2A3A736E-7747-4CE7-9DE3-CBDC7ACC47EF}" srcOrd="4" destOrd="0" presId="urn:microsoft.com/office/officeart/2005/8/layout/lProcess2"/>
    <dgm:cxn modelId="{CD574B3B-917B-4E96-807A-5BBE4E6F1CF0}" type="presParOf" srcId="{1B41EBD4-0AB3-4282-99B9-FEADFCBB5961}" destId="{BF2C97C1-61C5-48AE-91E8-4FB44339E0F0}" srcOrd="5" destOrd="0" presId="urn:microsoft.com/office/officeart/2005/8/layout/lProcess2"/>
    <dgm:cxn modelId="{D5847E96-F720-4D47-B733-E6C0830AA73E}" type="presParOf" srcId="{1B41EBD4-0AB3-4282-99B9-FEADFCBB5961}" destId="{978AD961-72AA-4D0A-B328-553DB059E5B0}" srcOrd="6" destOrd="0" presId="urn:microsoft.com/office/officeart/2005/8/layout/lProcess2"/>
    <dgm:cxn modelId="{4E92D6D8-D0EB-431C-96D3-DAFB2F7E191F}" type="presParOf" srcId="{1B41EBD4-0AB3-4282-99B9-FEADFCBB5961}" destId="{BA2AC0A9-446D-44C4-858E-037419791CC1}" srcOrd="7" destOrd="0" presId="urn:microsoft.com/office/officeart/2005/8/layout/lProcess2"/>
    <dgm:cxn modelId="{93C60F26-F1B7-4059-B66C-D5B16D18A98D}" type="presParOf" srcId="{1B41EBD4-0AB3-4282-99B9-FEADFCBB5961}" destId="{DC1C01F8-640B-413A-885A-15BC67D6FCB2}"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1A459-339D-49B4-8869-E9F92BF1F786}" type="doc">
      <dgm:prSet loTypeId="urn:microsoft.com/office/officeart/2005/8/layout/lProcess2" loCatId="relationship" qsTypeId="urn:microsoft.com/office/officeart/2005/8/quickstyle/simple5" qsCatId="simple" csTypeId="urn:microsoft.com/office/officeart/2005/8/colors/accent1_3" csCatId="accent1" phldr="1"/>
      <dgm:spPr/>
      <dgm:t>
        <a:bodyPr/>
        <a:lstStyle/>
        <a:p>
          <a:endParaRPr lang="en-US"/>
        </a:p>
      </dgm:t>
    </dgm:pt>
    <dgm:pt modelId="{2D8DFEC4-0B25-491F-8A4F-EFE845C86E16}">
      <dgm:prSet phldrT="[Tekst]" custT="1">
        <dgm:style>
          <a:lnRef idx="0">
            <a:schemeClr val="accent4"/>
          </a:lnRef>
          <a:fillRef idx="3">
            <a:schemeClr val="accent4"/>
          </a:fillRef>
          <a:effectRef idx="3">
            <a:schemeClr val="accent4"/>
          </a:effectRef>
          <a:fontRef idx="minor">
            <a:schemeClr val="lt1"/>
          </a:fontRef>
        </dgm:style>
      </dgm:prSet>
      <dgm:spPr/>
      <dgm:t>
        <a:bodyPr/>
        <a:lstStyle/>
        <a:p>
          <a:r>
            <a:rPr lang="en-GB" sz="1200" b="0" noProof="0" smtClean="0">
              <a:solidFill>
                <a:schemeClr val="tx1"/>
              </a:solidFill>
            </a:rPr>
            <a:t>There is a business term defined in the IFRSs that represents </a:t>
          </a:r>
          <a:r>
            <a:rPr lang="en-GB" sz="1200" b="1" noProof="0" smtClean="0">
              <a:solidFill>
                <a:schemeClr val="tx1"/>
              </a:solidFill>
            </a:rPr>
            <a:t>Inventories. Inventories</a:t>
          </a:r>
          <a:r>
            <a:rPr lang="en-GB" sz="1200" noProof="0" smtClean="0">
              <a:solidFill>
                <a:schemeClr val="tx1"/>
              </a:solidFill>
            </a:rPr>
            <a:t> are reported </a:t>
          </a:r>
          <a:r>
            <a:rPr lang="en-GB" sz="1200" b="1" noProof="0" smtClean="0">
              <a:solidFill>
                <a:schemeClr val="tx1"/>
              </a:solidFill>
            </a:rPr>
            <a:t>as of a particular day </a:t>
          </a:r>
          <a:r>
            <a:rPr lang="en-GB" sz="1200" noProof="0" smtClean="0">
              <a:solidFill>
                <a:schemeClr val="tx1"/>
              </a:solidFill>
            </a:rPr>
            <a:t>as a </a:t>
          </a:r>
          <a:r>
            <a:rPr lang="en-GB" sz="1200" b="1" noProof="0" smtClean="0">
              <a:solidFill>
                <a:schemeClr val="tx1"/>
              </a:solidFill>
            </a:rPr>
            <a:t>monetary amount </a:t>
          </a:r>
          <a:r>
            <a:rPr lang="en-GB" sz="1200" noProof="0" smtClean="0">
              <a:solidFill>
                <a:schemeClr val="tx1"/>
              </a:solidFill>
            </a:rPr>
            <a:t>(a number referring to a currency). </a:t>
          </a:r>
        </a:p>
        <a:p>
          <a:r>
            <a:rPr lang="en-GB" sz="1200" noProof="0" smtClean="0">
              <a:solidFill>
                <a:schemeClr val="tx1"/>
              </a:solidFill>
            </a:rPr>
            <a:t>Accounting balance nature of inventories is </a:t>
          </a:r>
          <a:r>
            <a:rPr lang="en-GB" sz="1200" b="1" noProof="0" smtClean="0">
              <a:solidFill>
                <a:schemeClr val="tx1"/>
              </a:solidFill>
            </a:rPr>
            <a:t>debit</a:t>
          </a:r>
          <a:r>
            <a:rPr lang="en-GB" sz="1200" noProof="0" smtClean="0">
              <a:solidFill>
                <a:schemeClr val="tx1"/>
              </a:solidFill>
            </a:rPr>
            <a:t>.</a:t>
          </a:r>
          <a:endParaRPr lang="en-GB" sz="1200" noProof="0">
            <a:solidFill>
              <a:schemeClr val="tx1"/>
            </a:solidFill>
          </a:endParaRPr>
        </a:p>
      </dgm:t>
    </dgm:pt>
    <dgm:pt modelId="{45A107F5-4FB7-4C60-BB21-1AA9A882FE8F}" type="parTrans" cxnId="{CC3B8C72-D25B-48AB-A09C-916C6F188B8B}">
      <dgm:prSet/>
      <dgm:spPr/>
      <dgm:t>
        <a:bodyPr/>
        <a:lstStyle/>
        <a:p>
          <a:endParaRPr lang="en-US" sz="1800"/>
        </a:p>
      </dgm:t>
    </dgm:pt>
    <dgm:pt modelId="{D916472A-D04F-46D3-9DCE-2F500A304718}" type="sibTrans" cxnId="{CC3B8C72-D25B-48AB-A09C-916C6F188B8B}">
      <dgm:prSet/>
      <dgm:spPr/>
      <dgm:t>
        <a:bodyPr/>
        <a:lstStyle/>
        <a:p>
          <a:endParaRPr lang="en-US" sz="1800"/>
        </a:p>
      </dgm:t>
    </dgm:pt>
    <dgm:pt modelId="{16277B17-540F-48EB-B22B-6AEAB9A63224}">
      <dgm:prSet phldrT="[Tekst]" custT="1">
        <dgm:style>
          <a:lnRef idx="0">
            <a:schemeClr val="accent5"/>
          </a:lnRef>
          <a:fillRef idx="3">
            <a:schemeClr val="accent5"/>
          </a:fillRef>
          <a:effectRef idx="3">
            <a:schemeClr val="accent5"/>
          </a:effectRef>
          <a:fontRef idx="minor">
            <a:schemeClr val="lt1"/>
          </a:fontRef>
        </dgm:style>
      </dgm:prSet>
      <dgm:spPr/>
      <dgm:t>
        <a:bodyPr/>
        <a:lstStyle/>
        <a:p>
          <a:r>
            <a:rPr lang="en-GB" sz="1200" noProof="0" dirty="0" smtClean="0">
              <a:solidFill>
                <a:schemeClr val="tx1"/>
              </a:solidFill>
            </a:rPr>
            <a:t>Company must disclose their operations for domestic and foreign markets</a:t>
          </a:r>
          <a:endParaRPr lang="en-GB" sz="1200" noProof="0" dirty="0">
            <a:solidFill>
              <a:schemeClr val="tx1"/>
            </a:solidFill>
          </a:endParaRPr>
        </a:p>
      </dgm:t>
    </dgm:pt>
    <dgm:pt modelId="{D6D7AA05-1122-45C5-9766-C8FC65777F26}" type="parTrans" cxnId="{BED65C8A-94CC-4DD8-8C70-AAE6EB31525F}">
      <dgm:prSet/>
      <dgm:spPr/>
      <dgm:t>
        <a:bodyPr/>
        <a:lstStyle/>
        <a:p>
          <a:endParaRPr lang="pl-PL" sz="1600"/>
        </a:p>
      </dgm:t>
    </dgm:pt>
    <dgm:pt modelId="{9EE6ACE5-B1AB-46D6-B302-BCD14EF0350C}" type="sibTrans" cxnId="{BED65C8A-94CC-4DD8-8C70-AAE6EB31525F}">
      <dgm:prSet/>
      <dgm:spPr/>
      <dgm:t>
        <a:bodyPr/>
        <a:lstStyle/>
        <a:p>
          <a:endParaRPr lang="pl-PL" sz="1600"/>
        </a:p>
      </dgm:t>
    </dgm:pt>
    <dgm:pt modelId="{BD01956D-A2DD-45BF-AD3E-DDA96FF8A07A}">
      <dgm:prSet phldrT="[Tekst]" custT="1">
        <dgm:style>
          <a:lnRef idx="0">
            <a:schemeClr val="accent2"/>
          </a:lnRef>
          <a:fillRef idx="3">
            <a:schemeClr val="accent2"/>
          </a:fillRef>
          <a:effectRef idx="3">
            <a:schemeClr val="accent2"/>
          </a:effectRef>
          <a:fontRef idx="minor">
            <a:schemeClr val="lt1"/>
          </a:fontRef>
        </dgm:style>
      </dgm:prSet>
      <dgm:spPr/>
      <dgm:t>
        <a:bodyPr/>
        <a:lstStyle/>
        <a:p>
          <a:r>
            <a:rPr lang="en-GB" sz="1200" noProof="0" dirty="0" smtClean="0">
              <a:solidFill>
                <a:schemeClr val="tx1"/>
              </a:solidFill>
            </a:rPr>
            <a:t>Each group of inventories must be disclosed with their value according to LIFO or FIFO valuation method </a:t>
          </a:r>
          <a:endParaRPr lang="en-GB" sz="1200" noProof="0" dirty="0">
            <a:solidFill>
              <a:schemeClr val="tx1"/>
            </a:solidFill>
          </a:endParaRPr>
        </a:p>
      </dgm:t>
    </dgm:pt>
    <dgm:pt modelId="{E41030C4-FF9D-42F4-A36B-9E11263A1843}" type="parTrans" cxnId="{7C5C121B-A096-497A-935D-4DA1F3202202}">
      <dgm:prSet/>
      <dgm:spPr/>
      <dgm:t>
        <a:bodyPr/>
        <a:lstStyle/>
        <a:p>
          <a:endParaRPr lang="en-GB" sz="1600"/>
        </a:p>
      </dgm:t>
    </dgm:pt>
    <dgm:pt modelId="{87E30524-6902-45BD-8A1B-26BE2C1B307F}" type="sibTrans" cxnId="{7C5C121B-A096-497A-935D-4DA1F3202202}">
      <dgm:prSet/>
      <dgm:spPr/>
      <dgm:t>
        <a:bodyPr/>
        <a:lstStyle/>
        <a:p>
          <a:endParaRPr lang="en-GB" sz="1600"/>
        </a:p>
      </dgm:t>
    </dgm:pt>
    <dgm:pt modelId="{F1A8A680-A064-47BB-B95C-91BBC2AB6418}">
      <dgm:prSet phldrT="[Tekst]" custT="1">
        <dgm:style>
          <a:lnRef idx="2">
            <a:schemeClr val="accent1"/>
          </a:lnRef>
          <a:fillRef idx="1">
            <a:schemeClr val="lt1"/>
          </a:fillRef>
          <a:effectRef idx="0">
            <a:schemeClr val="accent1"/>
          </a:effectRef>
          <a:fontRef idx="minor">
            <a:schemeClr val="dk1"/>
          </a:fontRef>
        </dgm:style>
      </dgm:prSet>
      <dgm:spPr/>
      <dgm:t>
        <a:bodyPr tIns="0" bIns="0"/>
        <a:lstStyle/>
        <a:p>
          <a:r>
            <a:rPr lang="en-GB" sz="1400" noProof="0" smtClean="0"/>
            <a:t>Declaring business terms:</a:t>
          </a:r>
        </a:p>
      </dgm:t>
    </dgm:pt>
    <dgm:pt modelId="{75B423A8-554E-45CB-AAF7-7E17FC273CD1}" type="sibTrans" cxnId="{22E18784-B3E9-42A0-9149-2DA05FA8D7ED}">
      <dgm:prSet/>
      <dgm:spPr/>
      <dgm:t>
        <a:bodyPr/>
        <a:lstStyle/>
        <a:p>
          <a:endParaRPr lang="en-US" sz="1800"/>
        </a:p>
      </dgm:t>
    </dgm:pt>
    <dgm:pt modelId="{0A1667DA-D701-4532-A66D-BE4B201ED76C}" type="parTrans" cxnId="{22E18784-B3E9-42A0-9149-2DA05FA8D7ED}">
      <dgm:prSet/>
      <dgm:spPr/>
      <dgm:t>
        <a:bodyPr/>
        <a:lstStyle/>
        <a:p>
          <a:endParaRPr lang="en-US" sz="1800"/>
        </a:p>
      </dgm:t>
    </dgm:pt>
    <dgm:pt modelId="{31798A73-6C92-4F8F-A3E2-E1255082B909}">
      <dgm:prSet phldrT="[Tekst]" custT="1">
        <dgm:style>
          <a:lnRef idx="0">
            <a:schemeClr val="accent3"/>
          </a:lnRef>
          <a:fillRef idx="3">
            <a:schemeClr val="accent3"/>
          </a:fillRef>
          <a:effectRef idx="3">
            <a:schemeClr val="accent3"/>
          </a:effectRef>
          <a:fontRef idx="minor">
            <a:schemeClr val="lt1"/>
          </a:fontRef>
        </dgm:style>
      </dgm:prSet>
      <dgm:spPr/>
      <dgm:t>
        <a:bodyPr/>
        <a:lstStyle/>
        <a:p>
          <a:r>
            <a:rPr lang="en-GB" sz="1200" noProof="0" dirty="0" smtClean="0">
              <a:solidFill>
                <a:schemeClr val="tx1"/>
              </a:solidFill>
            </a:rPr>
            <a:t>Company must split their operations according to operating segments</a:t>
          </a:r>
          <a:endParaRPr lang="en-GB" sz="1200" noProof="0" dirty="0">
            <a:solidFill>
              <a:schemeClr val="tx1"/>
            </a:solidFill>
          </a:endParaRPr>
        </a:p>
      </dgm:t>
    </dgm:pt>
    <dgm:pt modelId="{007EA0E1-D2A6-4283-8D34-FE3B3A66F879}" type="sibTrans" cxnId="{8C7DDBB3-67EB-4FC0-9DDF-4BA046D3E398}">
      <dgm:prSet/>
      <dgm:spPr/>
      <dgm:t>
        <a:bodyPr/>
        <a:lstStyle/>
        <a:p>
          <a:endParaRPr lang="en-GB" sz="1600"/>
        </a:p>
      </dgm:t>
    </dgm:pt>
    <dgm:pt modelId="{C48808F3-CC8E-4B4D-B54E-DB5EC8D5AC90}" type="parTrans" cxnId="{8C7DDBB3-67EB-4FC0-9DDF-4BA046D3E398}">
      <dgm:prSet/>
      <dgm:spPr/>
      <dgm:t>
        <a:bodyPr/>
        <a:lstStyle/>
        <a:p>
          <a:endParaRPr lang="en-GB" sz="1600"/>
        </a:p>
      </dgm:t>
    </dgm:pt>
    <dgm:pt modelId="{F108108D-5EDE-4692-A5AF-33B8C2EDBD25}" type="pres">
      <dgm:prSet presAssocID="{48D1A459-339D-49B4-8869-E9F92BF1F786}" presName="theList" presStyleCnt="0">
        <dgm:presLayoutVars>
          <dgm:dir/>
          <dgm:animLvl val="lvl"/>
          <dgm:resizeHandles val="exact"/>
        </dgm:presLayoutVars>
      </dgm:prSet>
      <dgm:spPr/>
      <dgm:t>
        <a:bodyPr/>
        <a:lstStyle/>
        <a:p>
          <a:endParaRPr lang="en-US"/>
        </a:p>
      </dgm:t>
    </dgm:pt>
    <dgm:pt modelId="{13A99663-2DE6-4AFF-AB0E-8B344E0EE0BF}" type="pres">
      <dgm:prSet presAssocID="{F1A8A680-A064-47BB-B95C-91BBC2AB6418}" presName="compNode" presStyleCnt="0"/>
      <dgm:spPr/>
    </dgm:pt>
    <dgm:pt modelId="{5A7C111C-B618-4D43-A2D0-76FCE6D06E35}" type="pres">
      <dgm:prSet presAssocID="{F1A8A680-A064-47BB-B95C-91BBC2AB6418}" presName="aNode" presStyleLbl="bgShp" presStyleIdx="0" presStyleCnt="1"/>
      <dgm:spPr/>
      <dgm:t>
        <a:bodyPr/>
        <a:lstStyle/>
        <a:p>
          <a:endParaRPr lang="en-US"/>
        </a:p>
      </dgm:t>
    </dgm:pt>
    <dgm:pt modelId="{49F5A717-8FA4-44CD-B45A-08991203686D}" type="pres">
      <dgm:prSet presAssocID="{F1A8A680-A064-47BB-B95C-91BBC2AB6418}" presName="textNode" presStyleLbl="bgShp" presStyleIdx="0" presStyleCnt="1"/>
      <dgm:spPr/>
      <dgm:t>
        <a:bodyPr/>
        <a:lstStyle/>
        <a:p>
          <a:endParaRPr lang="en-US"/>
        </a:p>
      </dgm:t>
    </dgm:pt>
    <dgm:pt modelId="{354062C1-0FA3-410A-8776-35D52B5C82B5}" type="pres">
      <dgm:prSet presAssocID="{F1A8A680-A064-47BB-B95C-91BBC2AB6418}" presName="compChildNode" presStyleCnt="0"/>
      <dgm:spPr/>
    </dgm:pt>
    <dgm:pt modelId="{63C2DE22-961A-4C51-932D-678158FF357F}" type="pres">
      <dgm:prSet presAssocID="{F1A8A680-A064-47BB-B95C-91BBC2AB6418}" presName="theInnerList" presStyleCnt="0"/>
      <dgm:spPr/>
    </dgm:pt>
    <dgm:pt modelId="{CE4D9A71-3AF5-49E0-AAA7-E91476FADCE5}" type="pres">
      <dgm:prSet presAssocID="{2D8DFEC4-0B25-491F-8A4F-EFE845C86E16}" presName="childNode" presStyleLbl="node1" presStyleIdx="0" presStyleCnt="4" custScaleX="119355" custScaleY="122134">
        <dgm:presLayoutVars>
          <dgm:bulletEnabled val="1"/>
        </dgm:presLayoutVars>
      </dgm:prSet>
      <dgm:spPr/>
      <dgm:t>
        <a:bodyPr/>
        <a:lstStyle/>
        <a:p>
          <a:endParaRPr lang="en-US"/>
        </a:p>
      </dgm:t>
    </dgm:pt>
    <dgm:pt modelId="{3332723A-31B0-41DE-9EC8-698090EE4E0D}" type="pres">
      <dgm:prSet presAssocID="{2D8DFEC4-0B25-491F-8A4F-EFE845C86E16}" presName="aSpace2" presStyleCnt="0"/>
      <dgm:spPr/>
    </dgm:pt>
    <dgm:pt modelId="{F925FF77-7D8F-4144-A42C-654584154D7D}" type="pres">
      <dgm:prSet presAssocID="{BD01956D-A2DD-45BF-AD3E-DDA96FF8A07A}" presName="childNode" presStyleLbl="node1" presStyleIdx="1" presStyleCnt="4" custScaleX="118663" custScaleY="58580" custLinFactNeighborX="0" custLinFactNeighborY="-49771">
        <dgm:presLayoutVars>
          <dgm:bulletEnabled val="1"/>
        </dgm:presLayoutVars>
      </dgm:prSet>
      <dgm:spPr/>
      <dgm:t>
        <a:bodyPr/>
        <a:lstStyle/>
        <a:p>
          <a:endParaRPr lang="en-GB"/>
        </a:p>
      </dgm:t>
    </dgm:pt>
    <dgm:pt modelId="{110CF3F7-138F-4EEB-8F81-0B99255254B7}" type="pres">
      <dgm:prSet presAssocID="{BD01956D-A2DD-45BF-AD3E-DDA96FF8A07A}" presName="aSpace2" presStyleCnt="0"/>
      <dgm:spPr/>
    </dgm:pt>
    <dgm:pt modelId="{F17620BB-9579-46D2-ACBA-57D5714E01FF}" type="pres">
      <dgm:prSet presAssocID="{16277B17-540F-48EB-B22B-6AEAB9A63224}" presName="childNode" presStyleLbl="node1" presStyleIdx="2" presStyleCnt="4" custScaleX="118663" custScaleY="33672" custLinFactY="-1340" custLinFactNeighborX="0" custLinFactNeighborY="-100000">
        <dgm:presLayoutVars>
          <dgm:bulletEnabled val="1"/>
        </dgm:presLayoutVars>
      </dgm:prSet>
      <dgm:spPr/>
      <dgm:t>
        <a:bodyPr/>
        <a:lstStyle/>
        <a:p>
          <a:endParaRPr lang="pl-PL"/>
        </a:p>
      </dgm:t>
    </dgm:pt>
    <dgm:pt modelId="{369595AC-288A-4540-8273-747B38843113}" type="pres">
      <dgm:prSet presAssocID="{16277B17-540F-48EB-B22B-6AEAB9A63224}" presName="aSpace2" presStyleCnt="0"/>
      <dgm:spPr/>
    </dgm:pt>
    <dgm:pt modelId="{66B21FA2-9A53-4626-A1AF-265C2CBD2881}" type="pres">
      <dgm:prSet presAssocID="{31798A73-6C92-4F8F-A3E2-E1255082B909}" presName="childNode" presStyleLbl="node1" presStyleIdx="3" presStyleCnt="4" custScaleX="118663" custScaleY="44868" custLinFactY="-12540" custLinFactNeighborX="0" custLinFactNeighborY="-100000">
        <dgm:presLayoutVars>
          <dgm:bulletEnabled val="1"/>
        </dgm:presLayoutVars>
      </dgm:prSet>
      <dgm:spPr/>
      <dgm:t>
        <a:bodyPr/>
        <a:lstStyle/>
        <a:p>
          <a:endParaRPr lang="en-GB"/>
        </a:p>
      </dgm:t>
    </dgm:pt>
  </dgm:ptLst>
  <dgm:cxnLst>
    <dgm:cxn modelId="{7532339A-068B-4BE7-8A78-C8512AAE59AD}" type="presOf" srcId="{16277B17-540F-48EB-B22B-6AEAB9A63224}" destId="{F17620BB-9579-46D2-ACBA-57D5714E01FF}" srcOrd="0" destOrd="0" presId="urn:microsoft.com/office/officeart/2005/8/layout/lProcess2"/>
    <dgm:cxn modelId="{E19B07A6-46AB-4CF8-9BB2-5069B7044095}" type="presOf" srcId="{31798A73-6C92-4F8F-A3E2-E1255082B909}" destId="{66B21FA2-9A53-4626-A1AF-265C2CBD2881}" srcOrd="0" destOrd="0" presId="urn:microsoft.com/office/officeart/2005/8/layout/lProcess2"/>
    <dgm:cxn modelId="{7C5C121B-A096-497A-935D-4DA1F3202202}" srcId="{F1A8A680-A064-47BB-B95C-91BBC2AB6418}" destId="{BD01956D-A2DD-45BF-AD3E-DDA96FF8A07A}" srcOrd="1" destOrd="0" parTransId="{E41030C4-FF9D-42F4-A36B-9E11263A1843}" sibTransId="{87E30524-6902-45BD-8A1B-26BE2C1B307F}"/>
    <dgm:cxn modelId="{05D16CCF-7EC9-4F29-BE14-E366F8FC5C9F}" type="presOf" srcId="{BD01956D-A2DD-45BF-AD3E-DDA96FF8A07A}" destId="{F925FF77-7D8F-4144-A42C-654584154D7D}" srcOrd="0" destOrd="0" presId="urn:microsoft.com/office/officeart/2005/8/layout/lProcess2"/>
    <dgm:cxn modelId="{80C62264-1646-4373-9B62-07928E6EB9F1}" type="presOf" srcId="{48D1A459-339D-49B4-8869-E9F92BF1F786}" destId="{F108108D-5EDE-4692-A5AF-33B8C2EDBD25}" srcOrd="0" destOrd="0" presId="urn:microsoft.com/office/officeart/2005/8/layout/lProcess2"/>
    <dgm:cxn modelId="{22E18784-B3E9-42A0-9149-2DA05FA8D7ED}" srcId="{48D1A459-339D-49B4-8869-E9F92BF1F786}" destId="{F1A8A680-A064-47BB-B95C-91BBC2AB6418}" srcOrd="0" destOrd="0" parTransId="{0A1667DA-D701-4532-A66D-BE4B201ED76C}" sibTransId="{75B423A8-554E-45CB-AAF7-7E17FC273CD1}"/>
    <dgm:cxn modelId="{40DB5DE5-287F-4344-9558-79813832EA5C}" type="presOf" srcId="{F1A8A680-A064-47BB-B95C-91BBC2AB6418}" destId="{49F5A717-8FA4-44CD-B45A-08991203686D}" srcOrd="1" destOrd="0" presId="urn:microsoft.com/office/officeart/2005/8/layout/lProcess2"/>
    <dgm:cxn modelId="{167D6F04-B64A-4439-82E0-63A6EDDFE095}" type="presOf" srcId="{2D8DFEC4-0B25-491F-8A4F-EFE845C86E16}" destId="{CE4D9A71-3AF5-49E0-AAA7-E91476FADCE5}" srcOrd="0" destOrd="0" presId="urn:microsoft.com/office/officeart/2005/8/layout/lProcess2"/>
    <dgm:cxn modelId="{BED65C8A-94CC-4DD8-8C70-AAE6EB31525F}" srcId="{F1A8A680-A064-47BB-B95C-91BBC2AB6418}" destId="{16277B17-540F-48EB-B22B-6AEAB9A63224}" srcOrd="2" destOrd="0" parTransId="{D6D7AA05-1122-45C5-9766-C8FC65777F26}" sibTransId="{9EE6ACE5-B1AB-46D6-B302-BCD14EF0350C}"/>
    <dgm:cxn modelId="{8C7DDBB3-67EB-4FC0-9DDF-4BA046D3E398}" srcId="{F1A8A680-A064-47BB-B95C-91BBC2AB6418}" destId="{31798A73-6C92-4F8F-A3E2-E1255082B909}" srcOrd="3" destOrd="0" parTransId="{C48808F3-CC8E-4B4D-B54E-DB5EC8D5AC90}" sibTransId="{007EA0E1-D2A6-4283-8D34-FE3B3A66F879}"/>
    <dgm:cxn modelId="{CC3B8C72-D25B-48AB-A09C-916C6F188B8B}" srcId="{F1A8A680-A064-47BB-B95C-91BBC2AB6418}" destId="{2D8DFEC4-0B25-491F-8A4F-EFE845C86E16}" srcOrd="0" destOrd="0" parTransId="{45A107F5-4FB7-4C60-BB21-1AA9A882FE8F}" sibTransId="{D916472A-D04F-46D3-9DCE-2F500A304718}"/>
    <dgm:cxn modelId="{3A841B9C-4132-48BF-8018-46568D15853B}" type="presOf" srcId="{F1A8A680-A064-47BB-B95C-91BBC2AB6418}" destId="{5A7C111C-B618-4D43-A2D0-76FCE6D06E35}" srcOrd="0" destOrd="0" presId="urn:microsoft.com/office/officeart/2005/8/layout/lProcess2"/>
    <dgm:cxn modelId="{B8E901F1-CA04-4767-922E-F28F0B5C185D}" type="presParOf" srcId="{F108108D-5EDE-4692-A5AF-33B8C2EDBD25}" destId="{13A99663-2DE6-4AFF-AB0E-8B344E0EE0BF}" srcOrd="0" destOrd="0" presId="urn:microsoft.com/office/officeart/2005/8/layout/lProcess2"/>
    <dgm:cxn modelId="{F9D5DD01-75C6-40A6-9F76-04113B8BAD62}" type="presParOf" srcId="{13A99663-2DE6-4AFF-AB0E-8B344E0EE0BF}" destId="{5A7C111C-B618-4D43-A2D0-76FCE6D06E35}" srcOrd="0" destOrd="0" presId="urn:microsoft.com/office/officeart/2005/8/layout/lProcess2"/>
    <dgm:cxn modelId="{F26AB233-1170-4246-ABC2-9A33F98D70CE}" type="presParOf" srcId="{13A99663-2DE6-4AFF-AB0E-8B344E0EE0BF}" destId="{49F5A717-8FA4-44CD-B45A-08991203686D}" srcOrd="1" destOrd="0" presId="urn:microsoft.com/office/officeart/2005/8/layout/lProcess2"/>
    <dgm:cxn modelId="{6CAAF1B4-412D-4277-8A58-0830B3736A38}" type="presParOf" srcId="{13A99663-2DE6-4AFF-AB0E-8B344E0EE0BF}" destId="{354062C1-0FA3-410A-8776-35D52B5C82B5}" srcOrd="2" destOrd="0" presId="urn:microsoft.com/office/officeart/2005/8/layout/lProcess2"/>
    <dgm:cxn modelId="{39696FC3-2F0E-4299-A63E-526B0B45813E}" type="presParOf" srcId="{354062C1-0FA3-410A-8776-35D52B5C82B5}" destId="{63C2DE22-961A-4C51-932D-678158FF357F}" srcOrd="0" destOrd="0" presId="urn:microsoft.com/office/officeart/2005/8/layout/lProcess2"/>
    <dgm:cxn modelId="{DA14BEED-F480-4992-9675-6C95C411AE61}" type="presParOf" srcId="{63C2DE22-961A-4C51-932D-678158FF357F}" destId="{CE4D9A71-3AF5-49E0-AAA7-E91476FADCE5}" srcOrd="0" destOrd="0" presId="urn:microsoft.com/office/officeart/2005/8/layout/lProcess2"/>
    <dgm:cxn modelId="{2465514B-62B0-4458-A1F3-FA2B3E05F6C9}" type="presParOf" srcId="{63C2DE22-961A-4C51-932D-678158FF357F}" destId="{3332723A-31B0-41DE-9EC8-698090EE4E0D}" srcOrd="1" destOrd="0" presId="urn:microsoft.com/office/officeart/2005/8/layout/lProcess2"/>
    <dgm:cxn modelId="{1ED184CD-38A2-40AA-9D76-9D6A1B78FFBB}" type="presParOf" srcId="{63C2DE22-961A-4C51-932D-678158FF357F}" destId="{F925FF77-7D8F-4144-A42C-654584154D7D}" srcOrd="2" destOrd="0" presId="urn:microsoft.com/office/officeart/2005/8/layout/lProcess2"/>
    <dgm:cxn modelId="{40152A94-E718-4EE2-846B-FE91C59FDC01}" type="presParOf" srcId="{63C2DE22-961A-4C51-932D-678158FF357F}" destId="{110CF3F7-138F-4EEB-8F81-0B99255254B7}" srcOrd="3" destOrd="0" presId="urn:microsoft.com/office/officeart/2005/8/layout/lProcess2"/>
    <dgm:cxn modelId="{D5FF298C-5D5B-4492-BF41-3CC898E9B986}" type="presParOf" srcId="{63C2DE22-961A-4C51-932D-678158FF357F}" destId="{F17620BB-9579-46D2-ACBA-57D5714E01FF}" srcOrd="4" destOrd="0" presId="urn:microsoft.com/office/officeart/2005/8/layout/lProcess2"/>
    <dgm:cxn modelId="{946C1B87-E15D-4510-9061-987EDACDA7A8}" type="presParOf" srcId="{63C2DE22-961A-4C51-932D-678158FF357F}" destId="{369595AC-288A-4540-8273-747B38843113}" srcOrd="5" destOrd="0" presId="urn:microsoft.com/office/officeart/2005/8/layout/lProcess2"/>
    <dgm:cxn modelId="{93E9E68F-2468-43B8-B0A3-6287B458D31A}" type="presParOf" srcId="{63C2DE22-961A-4C51-932D-678158FF357F}" destId="{66B21FA2-9A53-4626-A1AF-265C2CBD2881}"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9AD791-D5D9-4535-8882-31A1E167580F}" type="doc">
      <dgm:prSet loTypeId="urn:microsoft.com/office/officeart/2005/8/layout/radial5" loCatId="cycle" qsTypeId="urn:microsoft.com/office/officeart/2005/8/quickstyle/simple1" qsCatId="simple" csTypeId="urn:microsoft.com/office/officeart/2005/8/colors/accent1_2#5" csCatId="accent1" phldr="1"/>
      <dgm:spPr/>
      <dgm:t>
        <a:bodyPr/>
        <a:lstStyle/>
        <a:p>
          <a:endParaRPr lang="en-US"/>
        </a:p>
      </dgm:t>
    </dgm:pt>
    <dgm:pt modelId="{04B29DC0-CD4A-40B2-96DD-896DF3DDFE7C}">
      <dgm:prSet phldrT="[Tekst]" custT="1">
        <dgm:style>
          <a:lnRef idx="1">
            <a:schemeClr val="accent1"/>
          </a:lnRef>
          <a:fillRef idx="3">
            <a:schemeClr val="accent1"/>
          </a:fillRef>
          <a:effectRef idx="2">
            <a:schemeClr val="accent1"/>
          </a:effectRef>
          <a:fontRef idx="minor">
            <a:schemeClr val="lt1"/>
          </a:fontRef>
        </dgm:style>
      </dgm:prSet>
      <dgm:spPr/>
      <dgm:t>
        <a:bodyPr/>
        <a:lstStyle/>
        <a:p>
          <a:r>
            <a:rPr lang="pl-PL" sz="800" noProof="0" dirty="0" smtClean="0"/>
            <a:t>(extended)</a:t>
          </a:r>
          <a:br>
            <a:rPr lang="pl-PL" sz="800" noProof="0" dirty="0" smtClean="0"/>
          </a:br>
          <a:r>
            <a:rPr lang="en-US" sz="800" noProof="0" dirty="0" smtClean="0"/>
            <a:t>links</a:t>
          </a:r>
          <a:endParaRPr lang="en-US" sz="800" noProof="0" dirty="0"/>
        </a:p>
      </dgm:t>
    </dgm:pt>
    <dgm:pt modelId="{869FA832-E6EC-4656-83A5-5AD6E6EB09CE}" type="parTrans" cxnId="{5EBF6D64-3BB9-4289-B568-76E5083F34FD}">
      <dgm:prSet/>
      <dgm:spPr/>
      <dgm:t>
        <a:bodyPr/>
        <a:lstStyle/>
        <a:p>
          <a:endParaRPr lang="en-US" sz="800"/>
        </a:p>
      </dgm:t>
    </dgm:pt>
    <dgm:pt modelId="{DD58D785-BAB0-4BAA-BC2E-6BD8C80816C9}" type="sibTrans" cxnId="{5EBF6D64-3BB9-4289-B568-76E5083F34FD}">
      <dgm:prSet/>
      <dgm:spPr/>
      <dgm:t>
        <a:bodyPr/>
        <a:lstStyle/>
        <a:p>
          <a:endParaRPr lang="en-US" sz="800"/>
        </a:p>
      </dgm:t>
    </dgm:pt>
    <dgm:pt modelId="{C3C9378C-D259-42B4-BE8B-566AAA1814F9}">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800" noProof="0" dirty="0" smtClean="0"/>
            <a:t>presentation</a:t>
          </a:r>
          <a:endParaRPr lang="en-US" sz="800" noProof="0" dirty="0"/>
        </a:p>
      </dgm:t>
    </dgm:pt>
    <dgm:pt modelId="{7507A18B-A4AB-4874-85F3-C62DD4A09B02}" type="parTrans" cxnId="{6479C387-17C3-41C5-A764-7458A0ABEB57}">
      <dgm:prSet custT="1"/>
      <dgm:spPr/>
      <dgm:t>
        <a:bodyPr/>
        <a:lstStyle/>
        <a:p>
          <a:endParaRPr lang="en-US" sz="800" noProof="0" dirty="0"/>
        </a:p>
      </dgm:t>
    </dgm:pt>
    <dgm:pt modelId="{B03CA5D7-F378-4BAF-B8C7-B117C3A687D6}" type="sibTrans" cxnId="{6479C387-17C3-41C5-A764-7458A0ABEB57}">
      <dgm:prSet/>
      <dgm:spPr/>
      <dgm:t>
        <a:bodyPr/>
        <a:lstStyle/>
        <a:p>
          <a:endParaRPr lang="en-US" sz="800"/>
        </a:p>
      </dgm:t>
    </dgm:pt>
    <dgm:pt modelId="{0FC715E0-385C-49BA-8617-EDA189C641F6}">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800" noProof="0" dirty="0" smtClean="0"/>
            <a:t>calculation</a:t>
          </a:r>
          <a:endParaRPr lang="en-US" sz="800" noProof="0" dirty="0"/>
        </a:p>
      </dgm:t>
    </dgm:pt>
    <dgm:pt modelId="{FA9F3D9D-F65A-429D-AEAC-35308A376D77}" type="parTrans" cxnId="{B83AAA08-8E20-4D8E-9730-ED36CCC27653}">
      <dgm:prSet custT="1"/>
      <dgm:spPr/>
      <dgm:t>
        <a:bodyPr/>
        <a:lstStyle/>
        <a:p>
          <a:endParaRPr lang="en-US" sz="800" noProof="0" dirty="0"/>
        </a:p>
      </dgm:t>
    </dgm:pt>
    <dgm:pt modelId="{756AD1F1-6AC7-435D-9D54-692B0FA3EA5E}" type="sibTrans" cxnId="{B83AAA08-8E20-4D8E-9730-ED36CCC27653}">
      <dgm:prSet/>
      <dgm:spPr/>
      <dgm:t>
        <a:bodyPr/>
        <a:lstStyle/>
        <a:p>
          <a:endParaRPr lang="en-US" sz="800"/>
        </a:p>
      </dgm:t>
    </dgm:pt>
    <dgm:pt modelId="{B9D3EB6C-AC04-46B4-864A-43B30EB2E88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800" noProof="0" dirty="0" smtClean="0"/>
            <a:t>definition</a:t>
          </a:r>
          <a:endParaRPr lang="en-US" sz="800" noProof="0" dirty="0"/>
        </a:p>
      </dgm:t>
    </dgm:pt>
    <dgm:pt modelId="{D6ABE9E9-5AF7-4D34-9F31-8EFEA2B57839}" type="parTrans" cxnId="{2C8C3789-FC08-4D5B-9FCD-B720B104A6CE}">
      <dgm:prSet custT="1"/>
      <dgm:spPr/>
      <dgm:t>
        <a:bodyPr/>
        <a:lstStyle/>
        <a:p>
          <a:endParaRPr lang="en-US" sz="800" noProof="0" dirty="0"/>
        </a:p>
      </dgm:t>
    </dgm:pt>
    <dgm:pt modelId="{3E92AD93-7E11-4E7E-A8F5-08BB8736E1A8}" type="sibTrans" cxnId="{2C8C3789-FC08-4D5B-9FCD-B720B104A6CE}">
      <dgm:prSet/>
      <dgm:spPr/>
      <dgm:t>
        <a:bodyPr/>
        <a:lstStyle/>
        <a:p>
          <a:endParaRPr lang="en-US" sz="800"/>
        </a:p>
      </dgm:t>
    </dgm:pt>
    <dgm:pt modelId="{C8654237-BD14-4F67-AEF2-923916F26601}">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800" noProof="0" dirty="0" smtClean="0"/>
            <a:t>label</a:t>
          </a:r>
          <a:endParaRPr lang="en-US" sz="800" noProof="0" dirty="0"/>
        </a:p>
      </dgm:t>
    </dgm:pt>
    <dgm:pt modelId="{2109B7CF-9CB1-4778-80FE-E8B99FEE00DE}" type="parTrans" cxnId="{BF368358-5C53-4962-ADBB-C82380A98647}">
      <dgm:prSet custT="1"/>
      <dgm:spPr/>
      <dgm:t>
        <a:bodyPr/>
        <a:lstStyle/>
        <a:p>
          <a:endParaRPr lang="en-US" sz="800" noProof="0" dirty="0"/>
        </a:p>
      </dgm:t>
    </dgm:pt>
    <dgm:pt modelId="{19595CDB-C08F-40EA-83A1-EE4093FD04EC}" type="sibTrans" cxnId="{BF368358-5C53-4962-ADBB-C82380A98647}">
      <dgm:prSet/>
      <dgm:spPr/>
      <dgm:t>
        <a:bodyPr/>
        <a:lstStyle/>
        <a:p>
          <a:endParaRPr lang="en-US" sz="800"/>
        </a:p>
      </dgm:t>
    </dgm:pt>
    <dgm:pt modelId="{500B8DB2-C574-4369-8E90-B714B4EB81DE}">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800" noProof="0" dirty="0" smtClean="0"/>
            <a:t>reference</a:t>
          </a:r>
          <a:endParaRPr lang="en-US" sz="800" noProof="0" dirty="0"/>
        </a:p>
      </dgm:t>
    </dgm:pt>
    <dgm:pt modelId="{B824150B-009B-4D68-BECF-EEAC7042A3C0}" type="parTrans" cxnId="{EA3A134A-8A80-45D6-9471-B5605ED52527}">
      <dgm:prSet custT="1"/>
      <dgm:spPr/>
      <dgm:t>
        <a:bodyPr/>
        <a:lstStyle/>
        <a:p>
          <a:endParaRPr lang="en-US" sz="800" noProof="0" dirty="0"/>
        </a:p>
      </dgm:t>
    </dgm:pt>
    <dgm:pt modelId="{57D35111-136D-4A7D-8753-13D9606E4C7D}" type="sibTrans" cxnId="{EA3A134A-8A80-45D6-9471-B5605ED52527}">
      <dgm:prSet/>
      <dgm:spPr/>
      <dgm:t>
        <a:bodyPr/>
        <a:lstStyle/>
        <a:p>
          <a:endParaRPr lang="en-US" sz="800"/>
        </a:p>
      </dgm:t>
    </dgm:pt>
    <dgm:pt modelId="{BCC8E002-6CEE-4FD6-81CF-426D07F29B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800" noProof="0" dirty="0" smtClean="0"/>
            <a:t>generic</a:t>
          </a:r>
          <a:endParaRPr lang="en-US" sz="800" noProof="0" dirty="0"/>
        </a:p>
      </dgm:t>
    </dgm:pt>
    <dgm:pt modelId="{61303B75-A9E7-4898-9CF0-4678D7A42F8F}" type="parTrans" cxnId="{B794D194-6D9C-402A-8226-0B0345EE78D3}">
      <dgm:prSet custT="1"/>
      <dgm:spPr/>
      <dgm:t>
        <a:bodyPr/>
        <a:lstStyle/>
        <a:p>
          <a:endParaRPr lang="en-US" sz="800" noProof="0" dirty="0"/>
        </a:p>
      </dgm:t>
    </dgm:pt>
    <dgm:pt modelId="{204B97CC-F593-4AB0-9819-57005A1517DA}" type="sibTrans" cxnId="{B794D194-6D9C-402A-8226-0B0345EE78D3}">
      <dgm:prSet/>
      <dgm:spPr/>
      <dgm:t>
        <a:bodyPr/>
        <a:lstStyle/>
        <a:p>
          <a:endParaRPr lang="en-US" sz="800"/>
        </a:p>
      </dgm:t>
    </dgm:pt>
    <dgm:pt modelId="{537828C3-C869-45EA-AA59-AFE1518193B2}" type="pres">
      <dgm:prSet presAssocID="{CC9AD791-D5D9-4535-8882-31A1E167580F}" presName="Name0" presStyleCnt="0">
        <dgm:presLayoutVars>
          <dgm:chMax val="1"/>
          <dgm:dir/>
          <dgm:animLvl val="ctr"/>
          <dgm:resizeHandles val="exact"/>
        </dgm:presLayoutVars>
      </dgm:prSet>
      <dgm:spPr/>
      <dgm:t>
        <a:bodyPr/>
        <a:lstStyle/>
        <a:p>
          <a:endParaRPr lang="en-US"/>
        </a:p>
      </dgm:t>
    </dgm:pt>
    <dgm:pt modelId="{C4F8E7DA-EF52-43D1-90DF-08C45206CFF0}" type="pres">
      <dgm:prSet presAssocID="{04B29DC0-CD4A-40B2-96DD-896DF3DDFE7C}" presName="centerShape" presStyleLbl="node0" presStyleIdx="0" presStyleCnt="1"/>
      <dgm:spPr/>
      <dgm:t>
        <a:bodyPr/>
        <a:lstStyle/>
        <a:p>
          <a:endParaRPr lang="en-US"/>
        </a:p>
      </dgm:t>
    </dgm:pt>
    <dgm:pt modelId="{5755EE83-4D89-40D5-BE42-5AE7391D1C68}" type="pres">
      <dgm:prSet presAssocID="{7507A18B-A4AB-4874-85F3-C62DD4A09B02}" presName="parTrans" presStyleLbl="sibTrans2D1" presStyleIdx="0" presStyleCnt="6"/>
      <dgm:spPr/>
      <dgm:t>
        <a:bodyPr/>
        <a:lstStyle/>
        <a:p>
          <a:endParaRPr lang="en-US"/>
        </a:p>
      </dgm:t>
    </dgm:pt>
    <dgm:pt modelId="{3131BC39-99E1-477D-B88E-EE5AA1BC966A}" type="pres">
      <dgm:prSet presAssocID="{7507A18B-A4AB-4874-85F3-C62DD4A09B02}" presName="connectorText" presStyleLbl="sibTrans2D1" presStyleIdx="0" presStyleCnt="6"/>
      <dgm:spPr/>
      <dgm:t>
        <a:bodyPr/>
        <a:lstStyle/>
        <a:p>
          <a:endParaRPr lang="en-US"/>
        </a:p>
      </dgm:t>
    </dgm:pt>
    <dgm:pt modelId="{6CE0B0DD-36CE-45EE-9D54-523C281E36F7}" type="pres">
      <dgm:prSet presAssocID="{C3C9378C-D259-42B4-BE8B-566AAA1814F9}" presName="node" presStyleLbl="node1" presStyleIdx="0" presStyleCnt="6">
        <dgm:presLayoutVars>
          <dgm:bulletEnabled val="1"/>
        </dgm:presLayoutVars>
      </dgm:prSet>
      <dgm:spPr/>
      <dgm:t>
        <a:bodyPr/>
        <a:lstStyle/>
        <a:p>
          <a:endParaRPr lang="en-US"/>
        </a:p>
      </dgm:t>
    </dgm:pt>
    <dgm:pt modelId="{F4F7CA67-80B5-44FF-98D3-195B4CB67B2F}" type="pres">
      <dgm:prSet presAssocID="{FA9F3D9D-F65A-429D-AEAC-35308A376D77}" presName="parTrans" presStyleLbl="sibTrans2D1" presStyleIdx="1" presStyleCnt="6"/>
      <dgm:spPr/>
      <dgm:t>
        <a:bodyPr/>
        <a:lstStyle/>
        <a:p>
          <a:endParaRPr lang="en-US"/>
        </a:p>
      </dgm:t>
    </dgm:pt>
    <dgm:pt modelId="{99DCCBEC-D677-4F47-8B14-63DB5537EA0C}" type="pres">
      <dgm:prSet presAssocID="{FA9F3D9D-F65A-429D-AEAC-35308A376D77}" presName="connectorText" presStyleLbl="sibTrans2D1" presStyleIdx="1" presStyleCnt="6"/>
      <dgm:spPr/>
      <dgm:t>
        <a:bodyPr/>
        <a:lstStyle/>
        <a:p>
          <a:endParaRPr lang="en-US"/>
        </a:p>
      </dgm:t>
    </dgm:pt>
    <dgm:pt modelId="{F1C0254D-AFA9-45B2-80A5-35D9C9E49DA3}" type="pres">
      <dgm:prSet presAssocID="{0FC715E0-385C-49BA-8617-EDA189C641F6}" presName="node" presStyleLbl="node1" presStyleIdx="1" presStyleCnt="6">
        <dgm:presLayoutVars>
          <dgm:bulletEnabled val="1"/>
        </dgm:presLayoutVars>
      </dgm:prSet>
      <dgm:spPr/>
      <dgm:t>
        <a:bodyPr/>
        <a:lstStyle/>
        <a:p>
          <a:endParaRPr lang="en-US"/>
        </a:p>
      </dgm:t>
    </dgm:pt>
    <dgm:pt modelId="{8FAA9898-75AE-4B9F-BA7D-89074A571019}" type="pres">
      <dgm:prSet presAssocID="{D6ABE9E9-5AF7-4D34-9F31-8EFEA2B57839}" presName="parTrans" presStyleLbl="sibTrans2D1" presStyleIdx="2" presStyleCnt="6"/>
      <dgm:spPr/>
      <dgm:t>
        <a:bodyPr/>
        <a:lstStyle/>
        <a:p>
          <a:endParaRPr lang="en-US"/>
        </a:p>
      </dgm:t>
    </dgm:pt>
    <dgm:pt modelId="{6AC66F69-D298-469F-9B67-943D49EA3813}" type="pres">
      <dgm:prSet presAssocID="{D6ABE9E9-5AF7-4D34-9F31-8EFEA2B57839}" presName="connectorText" presStyleLbl="sibTrans2D1" presStyleIdx="2" presStyleCnt="6"/>
      <dgm:spPr/>
      <dgm:t>
        <a:bodyPr/>
        <a:lstStyle/>
        <a:p>
          <a:endParaRPr lang="en-US"/>
        </a:p>
      </dgm:t>
    </dgm:pt>
    <dgm:pt modelId="{937BC7A9-B760-41E0-B93E-9EC4F7109A65}" type="pres">
      <dgm:prSet presAssocID="{B9D3EB6C-AC04-46B4-864A-43B30EB2E884}" presName="node" presStyleLbl="node1" presStyleIdx="2" presStyleCnt="6">
        <dgm:presLayoutVars>
          <dgm:bulletEnabled val="1"/>
        </dgm:presLayoutVars>
      </dgm:prSet>
      <dgm:spPr/>
      <dgm:t>
        <a:bodyPr/>
        <a:lstStyle/>
        <a:p>
          <a:endParaRPr lang="en-US"/>
        </a:p>
      </dgm:t>
    </dgm:pt>
    <dgm:pt modelId="{CFEE99DA-82FA-4E2A-9349-F3EF8F799F64}" type="pres">
      <dgm:prSet presAssocID="{2109B7CF-9CB1-4778-80FE-E8B99FEE00DE}" presName="parTrans" presStyleLbl="sibTrans2D1" presStyleIdx="3" presStyleCnt="6"/>
      <dgm:spPr/>
      <dgm:t>
        <a:bodyPr/>
        <a:lstStyle/>
        <a:p>
          <a:endParaRPr lang="en-US"/>
        </a:p>
      </dgm:t>
    </dgm:pt>
    <dgm:pt modelId="{477D8CE9-58B1-4D64-8B2C-F0DC3A735F8F}" type="pres">
      <dgm:prSet presAssocID="{2109B7CF-9CB1-4778-80FE-E8B99FEE00DE}" presName="connectorText" presStyleLbl="sibTrans2D1" presStyleIdx="3" presStyleCnt="6"/>
      <dgm:spPr/>
      <dgm:t>
        <a:bodyPr/>
        <a:lstStyle/>
        <a:p>
          <a:endParaRPr lang="en-US"/>
        </a:p>
      </dgm:t>
    </dgm:pt>
    <dgm:pt modelId="{AE384425-639C-4586-8F53-E7BED6C41FFB}" type="pres">
      <dgm:prSet presAssocID="{C8654237-BD14-4F67-AEF2-923916F26601}" presName="node" presStyleLbl="node1" presStyleIdx="3" presStyleCnt="6">
        <dgm:presLayoutVars>
          <dgm:bulletEnabled val="1"/>
        </dgm:presLayoutVars>
      </dgm:prSet>
      <dgm:spPr/>
      <dgm:t>
        <a:bodyPr/>
        <a:lstStyle/>
        <a:p>
          <a:endParaRPr lang="en-US"/>
        </a:p>
      </dgm:t>
    </dgm:pt>
    <dgm:pt modelId="{6CB9D0AE-CDF8-4BF8-8FE2-FF8A19CD656B}" type="pres">
      <dgm:prSet presAssocID="{B824150B-009B-4D68-BECF-EEAC7042A3C0}" presName="parTrans" presStyleLbl="sibTrans2D1" presStyleIdx="4" presStyleCnt="6"/>
      <dgm:spPr/>
      <dgm:t>
        <a:bodyPr/>
        <a:lstStyle/>
        <a:p>
          <a:endParaRPr lang="en-US"/>
        </a:p>
      </dgm:t>
    </dgm:pt>
    <dgm:pt modelId="{2D69E75B-D68C-4E34-B11A-30A433021DBF}" type="pres">
      <dgm:prSet presAssocID="{B824150B-009B-4D68-BECF-EEAC7042A3C0}" presName="connectorText" presStyleLbl="sibTrans2D1" presStyleIdx="4" presStyleCnt="6"/>
      <dgm:spPr/>
      <dgm:t>
        <a:bodyPr/>
        <a:lstStyle/>
        <a:p>
          <a:endParaRPr lang="en-US"/>
        </a:p>
      </dgm:t>
    </dgm:pt>
    <dgm:pt modelId="{FFCBB93B-021A-4BD0-A989-0A67A2DEF07B}" type="pres">
      <dgm:prSet presAssocID="{500B8DB2-C574-4369-8E90-B714B4EB81DE}" presName="node" presStyleLbl="node1" presStyleIdx="4" presStyleCnt="6">
        <dgm:presLayoutVars>
          <dgm:bulletEnabled val="1"/>
        </dgm:presLayoutVars>
      </dgm:prSet>
      <dgm:spPr/>
      <dgm:t>
        <a:bodyPr/>
        <a:lstStyle/>
        <a:p>
          <a:endParaRPr lang="en-US"/>
        </a:p>
      </dgm:t>
    </dgm:pt>
    <dgm:pt modelId="{F0AB5C96-7C32-4DC9-A780-349BE8BB0E5C}" type="pres">
      <dgm:prSet presAssocID="{61303B75-A9E7-4898-9CF0-4678D7A42F8F}" presName="parTrans" presStyleLbl="sibTrans2D1" presStyleIdx="5" presStyleCnt="6"/>
      <dgm:spPr/>
      <dgm:t>
        <a:bodyPr/>
        <a:lstStyle/>
        <a:p>
          <a:endParaRPr lang="en-US"/>
        </a:p>
      </dgm:t>
    </dgm:pt>
    <dgm:pt modelId="{37EDD6BD-C12E-4919-B465-C61956128958}" type="pres">
      <dgm:prSet presAssocID="{61303B75-A9E7-4898-9CF0-4678D7A42F8F}" presName="connectorText" presStyleLbl="sibTrans2D1" presStyleIdx="5" presStyleCnt="6"/>
      <dgm:spPr/>
      <dgm:t>
        <a:bodyPr/>
        <a:lstStyle/>
        <a:p>
          <a:endParaRPr lang="en-US"/>
        </a:p>
      </dgm:t>
    </dgm:pt>
    <dgm:pt modelId="{11937B30-2969-488B-8EBE-C68D08404606}" type="pres">
      <dgm:prSet presAssocID="{BCC8E002-6CEE-4FD6-81CF-426D07F29B34}" presName="node" presStyleLbl="node1" presStyleIdx="5" presStyleCnt="6">
        <dgm:presLayoutVars>
          <dgm:bulletEnabled val="1"/>
        </dgm:presLayoutVars>
      </dgm:prSet>
      <dgm:spPr/>
      <dgm:t>
        <a:bodyPr/>
        <a:lstStyle/>
        <a:p>
          <a:endParaRPr lang="en-US"/>
        </a:p>
      </dgm:t>
    </dgm:pt>
  </dgm:ptLst>
  <dgm:cxnLst>
    <dgm:cxn modelId="{F07A64AB-FF6C-4BFC-A793-C0C8C69E83BF}" type="presOf" srcId="{B824150B-009B-4D68-BECF-EEAC7042A3C0}" destId="{6CB9D0AE-CDF8-4BF8-8FE2-FF8A19CD656B}" srcOrd="0" destOrd="0" presId="urn:microsoft.com/office/officeart/2005/8/layout/radial5"/>
    <dgm:cxn modelId="{50255FD3-1B86-4A5A-91DB-84ACCC6BFC22}" type="presOf" srcId="{2109B7CF-9CB1-4778-80FE-E8B99FEE00DE}" destId="{CFEE99DA-82FA-4E2A-9349-F3EF8F799F64}" srcOrd="0" destOrd="0" presId="urn:microsoft.com/office/officeart/2005/8/layout/radial5"/>
    <dgm:cxn modelId="{35207DFB-91EC-43DB-A818-836DC81FD16D}" type="presOf" srcId="{BCC8E002-6CEE-4FD6-81CF-426D07F29B34}" destId="{11937B30-2969-488B-8EBE-C68D08404606}" srcOrd="0" destOrd="0" presId="urn:microsoft.com/office/officeart/2005/8/layout/radial5"/>
    <dgm:cxn modelId="{AE94C075-9B27-4963-958B-F5C37F275509}" type="presOf" srcId="{0FC715E0-385C-49BA-8617-EDA189C641F6}" destId="{F1C0254D-AFA9-45B2-80A5-35D9C9E49DA3}" srcOrd="0" destOrd="0" presId="urn:microsoft.com/office/officeart/2005/8/layout/radial5"/>
    <dgm:cxn modelId="{29116658-78A7-48AB-A35F-18361EE0DACC}" type="presOf" srcId="{7507A18B-A4AB-4874-85F3-C62DD4A09B02}" destId="{5755EE83-4D89-40D5-BE42-5AE7391D1C68}" srcOrd="0" destOrd="0" presId="urn:microsoft.com/office/officeart/2005/8/layout/radial5"/>
    <dgm:cxn modelId="{09AAD8B5-575B-4230-A416-2638F3031970}" type="presOf" srcId="{C3C9378C-D259-42B4-BE8B-566AAA1814F9}" destId="{6CE0B0DD-36CE-45EE-9D54-523C281E36F7}" srcOrd="0" destOrd="0" presId="urn:microsoft.com/office/officeart/2005/8/layout/radial5"/>
    <dgm:cxn modelId="{3E25930B-D619-4E98-B60A-00D62540D700}" type="presOf" srcId="{C8654237-BD14-4F67-AEF2-923916F26601}" destId="{AE384425-639C-4586-8F53-E7BED6C41FFB}" srcOrd="0" destOrd="0" presId="urn:microsoft.com/office/officeart/2005/8/layout/radial5"/>
    <dgm:cxn modelId="{B6004DF9-A818-4BB4-A5FA-B101CB0A1524}" type="presOf" srcId="{FA9F3D9D-F65A-429D-AEAC-35308A376D77}" destId="{99DCCBEC-D677-4F47-8B14-63DB5537EA0C}" srcOrd="1" destOrd="0" presId="urn:microsoft.com/office/officeart/2005/8/layout/radial5"/>
    <dgm:cxn modelId="{21678E43-410B-48E0-A245-A8C37589FAB9}" type="presOf" srcId="{B9D3EB6C-AC04-46B4-864A-43B30EB2E884}" destId="{937BC7A9-B760-41E0-B93E-9EC4F7109A65}" srcOrd="0" destOrd="0" presId="urn:microsoft.com/office/officeart/2005/8/layout/radial5"/>
    <dgm:cxn modelId="{9937997C-EF54-4E30-8ED0-75E021290346}" type="presOf" srcId="{2109B7CF-9CB1-4778-80FE-E8B99FEE00DE}" destId="{477D8CE9-58B1-4D64-8B2C-F0DC3A735F8F}" srcOrd="1" destOrd="0" presId="urn:microsoft.com/office/officeart/2005/8/layout/radial5"/>
    <dgm:cxn modelId="{BF368358-5C53-4962-ADBB-C82380A98647}" srcId="{04B29DC0-CD4A-40B2-96DD-896DF3DDFE7C}" destId="{C8654237-BD14-4F67-AEF2-923916F26601}" srcOrd="3" destOrd="0" parTransId="{2109B7CF-9CB1-4778-80FE-E8B99FEE00DE}" sibTransId="{19595CDB-C08F-40EA-83A1-EE4093FD04EC}"/>
    <dgm:cxn modelId="{B794D194-6D9C-402A-8226-0B0345EE78D3}" srcId="{04B29DC0-CD4A-40B2-96DD-896DF3DDFE7C}" destId="{BCC8E002-6CEE-4FD6-81CF-426D07F29B34}" srcOrd="5" destOrd="0" parTransId="{61303B75-A9E7-4898-9CF0-4678D7A42F8F}" sibTransId="{204B97CC-F593-4AB0-9819-57005A1517DA}"/>
    <dgm:cxn modelId="{B83AAA08-8E20-4D8E-9730-ED36CCC27653}" srcId="{04B29DC0-CD4A-40B2-96DD-896DF3DDFE7C}" destId="{0FC715E0-385C-49BA-8617-EDA189C641F6}" srcOrd="1" destOrd="0" parTransId="{FA9F3D9D-F65A-429D-AEAC-35308A376D77}" sibTransId="{756AD1F1-6AC7-435D-9D54-692B0FA3EA5E}"/>
    <dgm:cxn modelId="{99DE0ED3-5C2F-4F55-91A1-BA1416527F6E}" type="presOf" srcId="{FA9F3D9D-F65A-429D-AEAC-35308A376D77}" destId="{F4F7CA67-80B5-44FF-98D3-195B4CB67B2F}" srcOrd="0" destOrd="0" presId="urn:microsoft.com/office/officeart/2005/8/layout/radial5"/>
    <dgm:cxn modelId="{2C8C3789-FC08-4D5B-9FCD-B720B104A6CE}" srcId="{04B29DC0-CD4A-40B2-96DD-896DF3DDFE7C}" destId="{B9D3EB6C-AC04-46B4-864A-43B30EB2E884}" srcOrd="2" destOrd="0" parTransId="{D6ABE9E9-5AF7-4D34-9F31-8EFEA2B57839}" sibTransId="{3E92AD93-7E11-4E7E-A8F5-08BB8736E1A8}"/>
    <dgm:cxn modelId="{5EBF6D64-3BB9-4289-B568-76E5083F34FD}" srcId="{CC9AD791-D5D9-4535-8882-31A1E167580F}" destId="{04B29DC0-CD4A-40B2-96DD-896DF3DDFE7C}" srcOrd="0" destOrd="0" parTransId="{869FA832-E6EC-4656-83A5-5AD6E6EB09CE}" sibTransId="{DD58D785-BAB0-4BAA-BC2E-6BD8C80816C9}"/>
    <dgm:cxn modelId="{6BBC3E7C-BF7D-43A6-9BDC-20FAA4CDFB8D}" type="presOf" srcId="{61303B75-A9E7-4898-9CF0-4678D7A42F8F}" destId="{F0AB5C96-7C32-4DC9-A780-349BE8BB0E5C}" srcOrd="0" destOrd="0" presId="urn:microsoft.com/office/officeart/2005/8/layout/radial5"/>
    <dgm:cxn modelId="{669E8C68-BBDD-49BB-A0F0-93835F5AD3DC}" type="presOf" srcId="{7507A18B-A4AB-4874-85F3-C62DD4A09B02}" destId="{3131BC39-99E1-477D-B88E-EE5AA1BC966A}" srcOrd="1" destOrd="0" presId="urn:microsoft.com/office/officeart/2005/8/layout/radial5"/>
    <dgm:cxn modelId="{D253AF88-EB04-4472-8647-96CA28372E77}" type="presOf" srcId="{B824150B-009B-4D68-BECF-EEAC7042A3C0}" destId="{2D69E75B-D68C-4E34-B11A-30A433021DBF}" srcOrd="1" destOrd="0" presId="urn:microsoft.com/office/officeart/2005/8/layout/radial5"/>
    <dgm:cxn modelId="{EA3A134A-8A80-45D6-9471-B5605ED52527}" srcId="{04B29DC0-CD4A-40B2-96DD-896DF3DDFE7C}" destId="{500B8DB2-C574-4369-8E90-B714B4EB81DE}" srcOrd="4" destOrd="0" parTransId="{B824150B-009B-4D68-BECF-EEAC7042A3C0}" sibTransId="{57D35111-136D-4A7D-8753-13D9606E4C7D}"/>
    <dgm:cxn modelId="{3882DFE8-D93A-4665-9332-A870599DCF7C}" type="presOf" srcId="{CC9AD791-D5D9-4535-8882-31A1E167580F}" destId="{537828C3-C869-45EA-AA59-AFE1518193B2}" srcOrd="0" destOrd="0" presId="urn:microsoft.com/office/officeart/2005/8/layout/radial5"/>
    <dgm:cxn modelId="{6479C387-17C3-41C5-A764-7458A0ABEB57}" srcId="{04B29DC0-CD4A-40B2-96DD-896DF3DDFE7C}" destId="{C3C9378C-D259-42B4-BE8B-566AAA1814F9}" srcOrd="0" destOrd="0" parTransId="{7507A18B-A4AB-4874-85F3-C62DD4A09B02}" sibTransId="{B03CA5D7-F378-4BAF-B8C7-B117C3A687D6}"/>
    <dgm:cxn modelId="{EC2FF825-96BD-4E68-A9F8-2BE393F87D59}" type="presOf" srcId="{500B8DB2-C574-4369-8E90-B714B4EB81DE}" destId="{FFCBB93B-021A-4BD0-A989-0A67A2DEF07B}" srcOrd="0" destOrd="0" presId="urn:microsoft.com/office/officeart/2005/8/layout/radial5"/>
    <dgm:cxn modelId="{7EE9900B-ED91-4343-BBAE-A4FFEB203838}" type="presOf" srcId="{61303B75-A9E7-4898-9CF0-4678D7A42F8F}" destId="{37EDD6BD-C12E-4919-B465-C61956128958}" srcOrd="1" destOrd="0" presId="urn:microsoft.com/office/officeart/2005/8/layout/radial5"/>
    <dgm:cxn modelId="{6A77DDA1-1463-48A0-A9FA-4E5993122EF0}" type="presOf" srcId="{D6ABE9E9-5AF7-4D34-9F31-8EFEA2B57839}" destId="{8FAA9898-75AE-4B9F-BA7D-89074A571019}" srcOrd="0" destOrd="0" presId="urn:microsoft.com/office/officeart/2005/8/layout/radial5"/>
    <dgm:cxn modelId="{1ABB78A8-A581-44E3-AF61-29BD48AB15AC}" type="presOf" srcId="{D6ABE9E9-5AF7-4D34-9F31-8EFEA2B57839}" destId="{6AC66F69-D298-469F-9B67-943D49EA3813}" srcOrd="1" destOrd="0" presId="urn:microsoft.com/office/officeart/2005/8/layout/radial5"/>
    <dgm:cxn modelId="{43B773CB-84C0-400B-B581-709A8751DFF2}" type="presOf" srcId="{04B29DC0-CD4A-40B2-96DD-896DF3DDFE7C}" destId="{C4F8E7DA-EF52-43D1-90DF-08C45206CFF0}" srcOrd="0" destOrd="0" presId="urn:microsoft.com/office/officeart/2005/8/layout/radial5"/>
    <dgm:cxn modelId="{7C217A07-8EC2-4BDB-BDB5-591C32154EB1}" type="presParOf" srcId="{537828C3-C869-45EA-AA59-AFE1518193B2}" destId="{C4F8E7DA-EF52-43D1-90DF-08C45206CFF0}" srcOrd="0" destOrd="0" presId="urn:microsoft.com/office/officeart/2005/8/layout/radial5"/>
    <dgm:cxn modelId="{B80FDA17-7F5E-44ED-9B43-EB6F0ED46A20}" type="presParOf" srcId="{537828C3-C869-45EA-AA59-AFE1518193B2}" destId="{5755EE83-4D89-40D5-BE42-5AE7391D1C68}" srcOrd="1" destOrd="0" presId="urn:microsoft.com/office/officeart/2005/8/layout/radial5"/>
    <dgm:cxn modelId="{3E1FB6D4-840A-4D14-AC58-BB6BE0567308}" type="presParOf" srcId="{5755EE83-4D89-40D5-BE42-5AE7391D1C68}" destId="{3131BC39-99E1-477D-B88E-EE5AA1BC966A}" srcOrd="0" destOrd="0" presId="urn:microsoft.com/office/officeart/2005/8/layout/radial5"/>
    <dgm:cxn modelId="{F2630590-6E3F-4724-B6B1-E6BD79607A84}" type="presParOf" srcId="{537828C3-C869-45EA-AA59-AFE1518193B2}" destId="{6CE0B0DD-36CE-45EE-9D54-523C281E36F7}" srcOrd="2" destOrd="0" presId="urn:microsoft.com/office/officeart/2005/8/layout/radial5"/>
    <dgm:cxn modelId="{1254A2F5-D3BD-4DA6-91D0-BA9C9FFFBE7F}" type="presParOf" srcId="{537828C3-C869-45EA-AA59-AFE1518193B2}" destId="{F4F7CA67-80B5-44FF-98D3-195B4CB67B2F}" srcOrd="3" destOrd="0" presId="urn:microsoft.com/office/officeart/2005/8/layout/radial5"/>
    <dgm:cxn modelId="{5A1FBB1C-1013-41FD-AF63-81174118659A}" type="presParOf" srcId="{F4F7CA67-80B5-44FF-98D3-195B4CB67B2F}" destId="{99DCCBEC-D677-4F47-8B14-63DB5537EA0C}" srcOrd="0" destOrd="0" presId="urn:microsoft.com/office/officeart/2005/8/layout/radial5"/>
    <dgm:cxn modelId="{823A3811-743D-487A-97B4-F20DD80C4C7A}" type="presParOf" srcId="{537828C3-C869-45EA-AA59-AFE1518193B2}" destId="{F1C0254D-AFA9-45B2-80A5-35D9C9E49DA3}" srcOrd="4" destOrd="0" presId="urn:microsoft.com/office/officeart/2005/8/layout/radial5"/>
    <dgm:cxn modelId="{9C757B27-2284-44B3-BEDC-7AB5D6EBA116}" type="presParOf" srcId="{537828C3-C869-45EA-AA59-AFE1518193B2}" destId="{8FAA9898-75AE-4B9F-BA7D-89074A571019}" srcOrd="5" destOrd="0" presId="urn:microsoft.com/office/officeart/2005/8/layout/radial5"/>
    <dgm:cxn modelId="{E7A3C6CE-4E9A-47E0-BC1B-75E8784DD28C}" type="presParOf" srcId="{8FAA9898-75AE-4B9F-BA7D-89074A571019}" destId="{6AC66F69-D298-469F-9B67-943D49EA3813}" srcOrd="0" destOrd="0" presId="urn:microsoft.com/office/officeart/2005/8/layout/radial5"/>
    <dgm:cxn modelId="{FE30E688-0C0D-497E-8793-77640C4AAA49}" type="presParOf" srcId="{537828C3-C869-45EA-AA59-AFE1518193B2}" destId="{937BC7A9-B760-41E0-B93E-9EC4F7109A65}" srcOrd="6" destOrd="0" presId="urn:microsoft.com/office/officeart/2005/8/layout/radial5"/>
    <dgm:cxn modelId="{19371B5A-BB50-4676-8720-A1E9D027F4C0}" type="presParOf" srcId="{537828C3-C869-45EA-AA59-AFE1518193B2}" destId="{CFEE99DA-82FA-4E2A-9349-F3EF8F799F64}" srcOrd="7" destOrd="0" presId="urn:microsoft.com/office/officeart/2005/8/layout/radial5"/>
    <dgm:cxn modelId="{56025723-B681-4271-A3FC-616DEA19C808}" type="presParOf" srcId="{CFEE99DA-82FA-4E2A-9349-F3EF8F799F64}" destId="{477D8CE9-58B1-4D64-8B2C-F0DC3A735F8F}" srcOrd="0" destOrd="0" presId="urn:microsoft.com/office/officeart/2005/8/layout/radial5"/>
    <dgm:cxn modelId="{0878BE84-7926-49B0-8A97-F362BF3344EE}" type="presParOf" srcId="{537828C3-C869-45EA-AA59-AFE1518193B2}" destId="{AE384425-639C-4586-8F53-E7BED6C41FFB}" srcOrd="8" destOrd="0" presId="urn:microsoft.com/office/officeart/2005/8/layout/radial5"/>
    <dgm:cxn modelId="{145D0558-9BC7-410E-8DBA-DE627EEC845A}" type="presParOf" srcId="{537828C3-C869-45EA-AA59-AFE1518193B2}" destId="{6CB9D0AE-CDF8-4BF8-8FE2-FF8A19CD656B}" srcOrd="9" destOrd="0" presId="urn:microsoft.com/office/officeart/2005/8/layout/radial5"/>
    <dgm:cxn modelId="{DFA8D7EB-285E-43D9-B3AF-1F1DBF2217EB}" type="presParOf" srcId="{6CB9D0AE-CDF8-4BF8-8FE2-FF8A19CD656B}" destId="{2D69E75B-D68C-4E34-B11A-30A433021DBF}" srcOrd="0" destOrd="0" presId="urn:microsoft.com/office/officeart/2005/8/layout/radial5"/>
    <dgm:cxn modelId="{CEC335DE-A9B8-4C30-A042-9381696DDEAD}" type="presParOf" srcId="{537828C3-C869-45EA-AA59-AFE1518193B2}" destId="{FFCBB93B-021A-4BD0-A989-0A67A2DEF07B}" srcOrd="10" destOrd="0" presId="urn:microsoft.com/office/officeart/2005/8/layout/radial5"/>
    <dgm:cxn modelId="{42331103-A93C-408D-B044-DD326CFDDCA6}" type="presParOf" srcId="{537828C3-C869-45EA-AA59-AFE1518193B2}" destId="{F0AB5C96-7C32-4DC9-A780-349BE8BB0E5C}" srcOrd="11" destOrd="0" presId="urn:microsoft.com/office/officeart/2005/8/layout/radial5"/>
    <dgm:cxn modelId="{1D27D616-2BE7-4683-900A-717466FE6900}" type="presParOf" srcId="{F0AB5C96-7C32-4DC9-A780-349BE8BB0E5C}" destId="{37EDD6BD-C12E-4919-B465-C61956128958}" srcOrd="0" destOrd="0" presId="urn:microsoft.com/office/officeart/2005/8/layout/radial5"/>
    <dgm:cxn modelId="{BE41DC5E-F7C0-44DA-8E57-3359D139F9FB}" type="presParOf" srcId="{537828C3-C869-45EA-AA59-AFE1518193B2}" destId="{11937B30-2969-488B-8EBE-C68D0840460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9AD791-D5D9-4535-8882-31A1E167580F}" type="doc">
      <dgm:prSet loTypeId="urn:microsoft.com/office/officeart/2005/8/layout/radial5" loCatId="cycle" qsTypeId="urn:microsoft.com/office/officeart/2005/8/quickstyle/simple1" qsCatId="simple" csTypeId="urn:microsoft.com/office/officeart/2005/8/colors/accent1_2#6" csCatId="accent1" phldr="1"/>
      <dgm:spPr/>
      <dgm:t>
        <a:bodyPr/>
        <a:lstStyle/>
        <a:p>
          <a:endParaRPr lang="en-US"/>
        </a:p>
      </dgm:t>
    </dgm:pt>
    <dgm:pt modelId="{04B29DC0-CD4A-40B2-96DD-896DF3DDFE7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(extended)</a:t>
          </a:r>
          <a:br>
            <a:rPr lang="en-US" sz="1300" noProof="0" dirty="0" smtClean="0"/>
          </a:br>
          <a:r>
            <a:rPr lang="en-US" sz="1300" noProof="0" dirty="0" smtClean="0"/>
            <a:t>links</a:t>
          </a:r>
          <a:endParaRPr lang="en-US" sz="1300" noProof="0" dirty="0"/>
        </a:p>
      </dgm:t>
    </dgm:pt>
    <dgm:pt modelId="{869FA832-E6EC-4656-83A5-5AD6E6EB09CE}" type="parTrans" cxnId="{5EBF6D64-3BB9-4289-B568-76E5083F34FD}">
      <dgm:prSet/>
      <dgm:spPr/>
      <dgm:t>
        <a:bodyPr/>
        <a:lstStyle/>
        <a:p>
          <a:endParaRPr lang="en-US" sz="1300"/>
        </a:p>
      </dgm:t>
    </dgm:pt>
    <dgm:pt modelId="{DD58D785-BAB0-4BAA-BC2E-6BD8C80816C9}" type="sibTrans" cxnId="{5EBF6D64-3BB9-4289-B568-76E5083F34FD}">
      <dgm:prSet/>
      <dgm:spPr/>
      <dgm:t>
        <a:bodyPr/>
        <a:lstStyle/>
        <a:p>
          <a:endParaRPr lang="en-US" sz="1300"/>
        </a:p>
      </dgm:t>
    </dgm:pt>
    <dgm:pt modelId="{C3C9378C-D259-42B4-BE8B-566AAA1814F9}">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presentation</a:t>
          </a:r>
          <a:endParaRPr lang="en-US" sz="1300" noProof="0" dirty="0"/>
        </a:p>
      </dgm:t>
    </dgm:pt>
    <dgm:pt modelId="{7507A18B-A4AB-4874-85F3-C62DD4A09B02}" type="parTrans" cxnId="{6479C387-17C3-41C5-A764-7458A0ABEB57}">
      <dgm:prSet custT="1"/>
      <dgm:spPr/>
      <dgm:t>
        <a:bodyPr/>
        <a:lstStyle/>
        <a:p>
          <a:endParaRPr lang="en-US" sz="1300" noProof="0" dirty="0"/>
        </a:p>
      </dgm:t>
    </dgm:pt>
    <dgm:pt modelId="{B03CA5D7-F378-4BAF-B8C7-B117C3A687D6}" type="sibTrans" cxnId="{6479C387-17C3-41C5-A764-7458A0ABEB57}">
      <dgm:prSet/>
      <dgm:spPr/>
      <dgm:t>
        <a:bodyPr/>
        <a:lstStyle/>
        <a:p>
          <a:endParaRPr lang="en-US" sz="1300"/>
        </a:p>
      </dgm:t>
    </dgm:pt>
    <dgm:pt modelId="{0FC715E0-385C-49BA-8617-EDA189C641F6}">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calculation</a:t>
          </a:r>
          <a:endParaRPr lang="en-US" sz="1300" noProof="0" dirty="0"/>
        </a:p>
      </dgm:t>
    </dgm:pt>
    <dgm:pt modelId="{FA9F3D9D-F65A-429D-AEAC-35308A376D77}" type="parTrans" cxnId="{B83AAA08-8E20-4D8E-9730-ED36CCC27653}">
      <dgm:prSet custT="1"/>
      <dgm:spPr/>
      <dgm:t>
        <a:bodyPr/>
        <a:lstStyle/>
        <a:p>
          <a:endParaRPr lang="en-US" sz="1300" noProof="0" dirty="0"/>
        </a:p>
      </dgm:t>
    </dgm:pt>
    <dgm:pt modelId="{756AD1F1-6AC7-435D-9D54-692B0FA3EA5E}" type="sibTrans" cxnId="{B83AAA08-8E20-4D8E-9730-ED36CCC27653}">
      <dgm:prSet/>
      <dgm:spPr/>
      <dgm:t>
        <a:bodyPr/>
        <a:lstStyle/>
        <a:p>
          <a:endParaRPr lang="en-US" sz="1300"/>
        </a:p>
      </dgm:t>
    </dgm:pt>
    <dgm:pt modelId="{B9D3EB6C-AC04-46B4-864A-43B30EB2E88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definition</a:t>
          </a:r>
          <a:endParaRPr lang="en-US" sz="1300" noProof="0" dirty="0"/>
        </a:p>
      </dgm:t>
    </dgm:pt>
    <dgm:pt modelId="{D6ABE9E9-5AF7-4D34-9F31-8EFEA2B57839}" type="parTrans" cxnId="{2C8C3789-FC08-4D5B-9FCD-B720B104A6CE}">
      <dgm:prSet custT="1"/>
      <dgm:spPr/>
      <dgm:t>
        <a:bodyPr/>
        <a:lstStyle/>
        <a:p>
          <a:endParaRPr lang="en-US" sz="1300" noProof="0" dirty="0"/>
        </a:p>
      </dgm:t>
    </dgm:pt>
    <dgm:pt modelId="{3E92AD93-7E11-4E7E-A8F5-08BB8736E1A8}" type="sibTrans" cxnId="{2C8C3789-FC08-4D5B-9FCD-B720B104A6CE}">
      <dgm:prSet/>
      <dgm:spPr/>
      <dgm:t>
        <a:bodyPr/>
        <a:lstStyle/>
        <a:p>
          <a:endParaRPr lang="en-US" sz="1300"/>
        </a:p>
      </dgm:t>
    </dgm:pt>
    <dgm:pt modelId="{C8654237-BD14-4F67-AEF2-923916F26601}">
      <dgm:prSet phldrT="[Tekst]" custT="1">
        <dgm:style>
          <a:lnRef idx="1">
            <a:schemeClr val="accent1"/>
          </a:lnRef>
          <a:fillRef idx="3">
            <a:schemeClr val="accent1"/>
          </a:fillRef>
          <a:effectRef idx="2">
            <a:schemeClr val="accent1"/>
          </a:effectRef>
          <a:fontRef idx="minor">
            <a:schemeClr val="lt1"/>
          </a:fontRef>
        </dgm:style>
      </dgm:prSet>
      <dgm:spPr/>
      <dgm:t>
        <a:bodyPr/>
        <a:lstStyle/>
        <a:p>
          <a:r>
            <a:rPr lang="en-US" sz="1300" noProof="0" dirty="0" smtClean="0"/>
            <a:t>label</a:t>
          </a:r>
          <a:endParaRPr lang="en-US" sz="1300" noProof="0" dirty="0"/>
        </a:p>
      </dgm:t>
    </dgm:pt>
    <dgm:pt modelId="{2109B7CF-9CB1-4778-80FE-E8B99FEE00DE}" type="parTrans" cxnId="{BF368358-5C53-4962-ADBB-C82380A98647}">
      <dgm:prSet custT="1"/>
      <dgm:spPr/>
      <dgm:t>
        <a:bodyPr/>
        <a:lstStyle/>
        <a:p>
          <a:endParaRPr lang="en-US" sz="1300" noProof="0" dirty="0"/>
        </a:p>
      </dgm:t>
    </dgm:pt>
    <dgm:pt modelId="{19595CDB-C08F-40EA-83A1-EE4093FD04EC}" type="sibTrans" cxnId="{BF368358-5C53-4962-ADBB-C82380A98647}">
      <dgm:prSet/>
      <dgm:spPr/>
      <dgm:t>
        <a:bodyPr/>
        <a:lstStyle/>
        <a:p>
          <a:endParaRPr lang="en-US" sz="1300"/>
        </a:p>
      </dgm:t>
    </dgm:pt>
    <dgm:pt modelId="{500B8DB2-C574-4369-8E90-B714B4EB81DE}">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reference</a:t>
          </a:r>
          <a:endParaRPr lang="en-US" sz="1300" noProof="0" dirty="0"/>
        </a:p>
      </dgm:t>
    </dgm:pt>
    <dgm:pt modelId="{B824150B-009B-4D68-BECF-EEAC7042A3C0}" type="parTrans" cxnId="{EA3A134A-8A80-45D6-9471-B5605ED52527}">
      <dgm:prSet custT="1"/>
      <dgm:spPr/>
      <dgm:t>
        <a:bodyPr/>
        <a:lstStyle/>
        <a:p>
          <a:endParaRPr lang="en-US" sz="1300" noProof="0" dirty="0"/>
        </a:p>
      </dgm:t>
    </dgm:pt>
    <dgm:pt modelId="{57D35111-136D-4A7D-8753-13D9606E4C7D}" type="sibTrans" cxnId="{EA3A134A-8A80-45D6-9471-B5605ED52527}">
      <dgm:prSet/>
      <dgm:spPr/>
      <dgm:t>
        <a:bodyPr/>
        <a:lstStyle/>
        <a:p>
          <a:endParaRPr lang="en-US" sz="1300"/>
        </a:p>
      </dgm:t>
    </dgm:pt>
    <dgm:pt modelId="{BCC8E002-6CEE-4FD6-81CF-426D07F29B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generic</a:t>
          </a:r>
          <a:endParaRPr lang="en-US" sz="1300" noProof="0" dirty="0"/>
        </a:p>
      </dgm:t>
    </dgm:pt>
    <dgm:pt modelId="{61303B75-A9E7-4898-9CF0-4678D7A42F8F}" type="parTrans" cxnId="{B794D194-6D9C-402A-8226-0B0345EE78D3}">
      <dgm:prSet custT="1"/>
      <dgm:spPr/>
      <dgm:t>
        <a:bodyPr/>
        <a:lstStyle/>
        <a:p>
          <a:endParaRPr lang="en-US" sz="1300" noProof="0" dirty="0"/>
        </a:p>
      </dgm:t>
    </dgm:pt>
    <dgm:pt modelId="{204B97CC-F593-4AB0-9819-57005A1517DA}" type="sibTrans" cxnId="{B794D194-6D9C-402A-8226-0B0345EE78D3}">
      <dgm:prSet/>
      <dgm:spPr/>
      <dgm:t>
        <a:bodyPr/>
        <a:lstStyle/>
        <a:p>
          <a:endParaRPr lang="en-US" sz="1300"/>
        </a:p>
      </dgm:t>
    </dgm:pt>
    <dgm:pt modelId="{537828C3-C869-45EA-AA59-AFE1518193B2}" type="pres">
      <dgm:prSet presAssocID="{CC9AD791-D5D9-4535-8882-31A1E167580F}" presName="Name0" presStyleCnt="0">
        <dgm:presLayoutVars>
          <dgm:chMax val="1"/>
          <dgm:dir/>
          <dgm:animLvl val="ctr"/>
          <dgm:resizeHandles val="exact"/>
        </dgm:presLayoutVars>
      </dgm:prSet>
      <dgm:spPr/>
      <dgm:t>
        <a:bodyPr/>
        <a:lstStyle/>
        <a:p>
          <a:endParaRPr lang="en-US"/>
        </a:p>
      </dgm:t>
    </dgm:pt>
    <dgm:pt modelId="{C4F8E7DA-EF52-43D1-90DF-08C45206CFF0}" type="pres">
      <dgm:prSet presAssocID="{04B29DC0-CD4A-40B2-96DD-896DF3DDFE7C}" presName="centerShape" presStyleLbl="node0" presStyleIdx="0" presStyleCnt="1"/>
      <dgm:spPr/>
      <dgm:t>
        <a:bodyPr/>
        <a:lstStyle/>
        <a:p>
          <a:endParaRPr lang="en-US"/>
        </a:p>
      </dgm:t>
    </dgm:pt>
    <dgm:pt modelId="{5755EE83-4D89-40D5-BE42-5AE7391D1C68}" type="pres">
      <dgm:prSet presAssocID="{7507A18B-A4AB-4874-85F3-C62DD4A09B02}" presName="parTrans" presStyleLbl="sibTrans2D1" presStyleIdx="0" presStyleCnt="6"/>
      <dgm:spPr/>
      <dgm:t>
        <a:bodyPr/>
        <a:lstStyle/>
        <a:p>
          <a:endParaRPr lang="en-US"/>
        </a:p>
      </dgm:t>
    </dgm:pt>
    <dgm:pt modelId="{3131BC39-99E1-477D-B88E-EE5AA1BC966A}" type="pres">
      <dgm:prSet presAssocID="{7507A18B-A4AB-4874-85F3-C62DD4A09B02}" presName="connectorText" presStyleLbl="sibTrans2D1" presStyleIdx="0" presStyleCnt="6"/>
      <dgm:spPr/>
      <dgm:t>
        <a:bodyPr/>
        <a:lstStyle/>
        <a:p>
          <a:endParaRPr lang="en-US"/>
        </a:p>
      </dgm:t>
    </dgm:pt>
    <dgm:pt modelId="{6CE0B0DD-36CE-45EE-9D54-523C281E36F7}" type="pres">
      <dgm:prSet presAssocID="{C3C9378C-D259-42B4-BE8B-566AAA1814F9}" presName="node" presStyleLbl="node1" presStyleIdx="0" presStyleCnt="6">
        <dgm:presLayoutVars>
          <dgm:bulletEnabled val="1"/>
        </dgm:presLayoutVars>
      </dgm:prSet>
      <dgm:spPr/>
      <dgm:t>
        <a:bodyPr/>
        <a:lstStyle/>
        <a:p>
          <a:endParaRPr lang="en-US"/>
        </a:p>
      </dgm:t>
    </dgm:pt>
    <dgm:pt modelId="{F4F7CA67-80B5-44FF-98D3-195B4CB67B2F}" type="pres">
      <dgm:prSet presAssocID="{FA9F3D9D-F65A-429D-AEAC-35308A376D77}" presName="parTrans" presStyleLbl="sibTrans2D1" presStyleIdx="1" presStyleCnt="6"/>
      <dgm:spPr/>
      <dgm:t>
        <a:bodyPr/>
        <a:lstStyle/>
        <a:p>
          <a:endParaRPr lang="en-US"/>
        </a:p>
      </dgm:t>
    </dgm:pt>
    <dgm:pt modelId="{99DCCBEC-D677-4F47-8B14-63DB5537EA0C}" type="pres">
      <dgm:prSet presAssocID="{FA9F3D9D-F65A-429D-AEAC-35308A376D77}" presName="connectorText" presStyleLbl="sibTrans2D1" presStyleIdx="1" presStyleCnt="6"/>
      <dgm:spPr/>
      <dgm:t>
        <a:bodyPr/>
        <a:lstStyle/>
        <a:p>
          <a:endParaRPr lang="en-US"/>
        </a:p>
      </dgm:t>
    </dgm:pt>
    <dgm:pt modelId="{F1C0254D-AFA9-45B2-80A5-35D9C9E49DA3}" type="pres">
      <dgm:prSet presAssocID="{0FC715E0-385C-49BA-8617-EDA189C641F6}" presName="node" presStyleLbl="node1" presStyleIdx="1" presStyleCnt="6">
        <dgm:presLayoutVars>
          <dgm:bulletEnabled val="1"/>
        </dgm:presLayoutVars>
      </dgm:prSet>
      <dgm:spPr/>
      <dgm:t>
        <a:bodyPr/>
        <a:lstStyle/>
        <a:p>
          <a:endParaRPr lang="en-US"/>
        </a:p>
      </dgm:t>
    </dgm:pt>
    <dgm:pt modelId="{8FAA9898-75AE-4B9F-BA7D-89074A571019}" type="pres">
      <dgm:prSet presAssocID="{D6ABE9E9-5AF7-4D34-9F31-8EFEA2B57839}" presName="parTrans" presStyleLbl="sibTrans2D1" presStyleIdx="2" presStyleCnt="6"/>
      <dgm:spPr/>
      <dgm:t>
        <a:bodyPr/>
        <a:lstStyle/>
        <a:p>
          <a:endParaRPr lang="en-US"/>
        </a:p>
      </dgm:t>
    </dgm:pt>
    <dgm:pt modelId="{6AC66F69-D298-469F-9B67-943D49EA3813}" type="pres">
      <dgm:prSet presAssocID="{D6ABE9E9-5AF7-4D34-9F31-8EFEA2B57839}" presName="connectorText" presStyleLbl="sibTrans2D1" presStyleIdx="2" presStyleCnt="6"/>
      <dgm:spPr/>
      <dgm:t>
        <a:bodyPr/>
        <a:lstStyle/>
        <a:p>
          <a:endParaRPr lang="en-US"/>
        </a:p>
      </dgm:t>
    </dgm:pt>
    <dgm:pt modelId="{937BC7A9-B760-41E0-B93E-9EC4F7109A65}" type="pres">
      <dgm:prSet presAssocID="{B9D3EB6C-AC04-46B4-864A-43B30EB2E884}" presName="node" presStyleLbl="node1" presStyleIdx="2" presStyleCnt="6">
        <dgm:presLayoutVars>
          <dgm:bulletEnabled val="1"/>
        </dgm:presLayoutVars>
      </dgm:prSet>
      <dgm:spPr/>
      <dgm:t>
        <a:bodyPr/>
        <a:lstStyle/>
        <a:p>
          <a:endParaRPr lang="en-US"/>
        </a:p>
      </dgm:t>
    </dgm:pt>
    <dgm:pt modelId="{CFEE99DA-82FA-4E2A-9349-F3EF8F799F64}" type="pres">
      <dgm:prSet presAssocID="{2109B7CF-9CB1-4778-80FE-E8B99FEE00DE}" presName="parTrans" presStyleLbl="sibTrans2D1" presStyleIdx="3" presStyleCnt="6"/>
      <dgm:spPr/>
      <dgm:t>
        <a:bodyPr/>
        <a:lstStyle/>
        <a:p>
          <a:endParaRPr lang="en-US"/>
        </a:p>
      </dgm:t>
    </dgm:pt>
    <dgm:pt modelId="{477D8CE9-58B1-4D64-8B2C-F0DC3A735F8F}" type="pres">
      <dgm:prSet presAssocID="{2109B7CF-9CB1-4778-80FE-E8B99FEE00DE}" presName="connectorText" presStyleLbl="sibTrans2D1" presStyleIdx="3" presStyleCnt="6"/>
      <dgm:spPr/>
      <dgm:t>
        <a:bodyPr/>
        <a:lstStyle/>
        <a:p>
          <a:endParaRPr lang="en-US"/>
        </a:p>
      </dgm:t>
    </dgm:pt>
    <dgm:pt modelId="{AE384425-639C-4586-8F53-E7BED6C41FFB}" type="pres">
      <dgm:prSet presAssocID="{C8654237-BD14-4F67-AEF2-923916F26601}" presName="node" presStyleLbl="node1" presStyleIdx="3" presStyleCnt="6">
        <dgm:presLayoutVars>
          <dgm:bulletEnabled val="1"/>
        </dgm:presLayoutVars>
      </dgm:prSet>
      <dgm:spPr/>
      <dgm:t>
        <a:bodyPr/>
        <a:lstStyle/>
        <a:p>
          <a:endParaRPr lang="en-US"/>
        </a:p>
      </dgm:t>
    </dgm:pt>
    <dgm:pt modelId="{6CB9D0AE-CDF8-4BF8-8FE2-FF8A19CD656B}" type="pres">
      <dgm:prSet presAssocID="{B824150B-009B-4D68-BECF-EEAC7042A3C0}" presName="parTrans" presStyleLbl="sibTrans2D1" presStyleIdx="4" presStyleCnt="6"/>
      <dgm:spPr/>
      <dgm:t>
        <a:bodyPr/>
        <a:lstStyle/>
        <a:p>
          <a:endParaRPr lang="en-US"/>
        </a:p>
      </dgm:t>
    </dgm:pt>
    <dgm:pt modelId="{2D69E75B-D68C-4E34-B11A-30A433021DBF}" type="pres">
      <dgm:prSet presAssocID="{B824150B-009B-4D68-BECF-EEAC7042A3C0}" presName="connectorText" presStyleLbl="sibTrans2D1" presStyleIdx="4" presStyleCnt="6"/>
      <dgm:spPr/>
      <dgm:t>
        <a:bodyPr/>
        <a:lstStyle/>
        <a:p>
          <a:endParaRPr lang="en-US"/>
        </a:p>
      </dgm:t>
    </dgm:pt>
    <dgm:pt modelId="{FFCBB93B-021A-4BD0-A989-0A67A2DEF07B}" type="pres">
      <dgm:prSet presAssocID="{500B8DB2-C574-4369-8E90-B714B4EB81DE}" presName="node" presStyleLbl="node1" presStyleIdx="4" presStyleCnt="6">
        <dgm:presLayoutVars>
          <dgm:bulletEnabled val="1"/>
        </dgm:presLayoutVars>
      </dgm:prSet>
      <dgm:spPr/>
      <dgm:t>
        <a:bodyPr/>
        <a:lstStyle/>
        <a:p>
          <a:endParaRPr lang="en-US"/>
        </a:p>
      </dgm:t>
    </dgm:pt>
    <dgm:pt modelId="{F0AB5C96-7C32-4DC9-A780-349BE8BB0E5C}" type="pres">
      <dgm:prSet presAssocID="{61303B75-A9E7-4898-9CF0-4678D7A42F8F}" presName="parTrans" presStyleLbl="sibTrans2D1" presStyleIdx="5" presStyleCnt="6"/>
      <dgm:spPr/>
      <dgm:t>
        <a:bodyPr/>
        <a:lstStyle/>
        <a:p>
          <a:endParaRPr lang="en-US"/>
        </a:p>
      </dgm:t>
    </dgm:pt>
    <dgm:pt modelId="{37EDD6BD-C12E-4919-B465-C61956128958}" type="pres">
      <dgm:prSet presAssocID="{61303B75-A9E7-4898-9CF0-4678D7A42F8F}" presName="connectorText" presStyleLbl="sibTrans2D1" presStyleIdx="5" presStyleCnt="6"/>
      <dgm:spPr/>
      <dgm:t>
        <a:bodyPr/>
        <a:lstStyle/>
        <a:p>
          <a:endParaRPr lang="en-US"/>
        </a:p>
      </dgm:t>
    </dgm:pt>
    <dgm:pt modelId="{11937B30-2969-488B-8EBE-C68D08404606}" type="pres">
      <dgm:prSet presAssocID="{BCC8E002-6CEE-4FD6-81CF-426D07F29B34}" presName="node" presStyleLbl="node1" presStyleIdx="5" presStyleCnt="6">
        <dgm:presLayoutVars>
          <dgm:bulletEnabled val="1"/>
        </dgm:presLayoutVars>
      </dgm:prSet>
      <dgm:spPr/>
      <dgm:t>
        <a:bodyPr/>
        <a:lstStyle/>
        <a:p>
          <a:endParaRPr lang="en-US"/>
        </a:p>
      </dgm:t>
    </dgm:pt>
  </dgm:ptLst>
  <dgm:cxnLst>
    <dgm:cxn modelId="{8F2CECAC-018A-4655-8894-8512DD012401}" type="presOf" srcId="{B824150B-009B-4D68-BECF-EEAC7042A3C0}" destId="{6CB9D0AE-CDF8-4BF8-8FE2-FF8A19CD656B}" srcOrd="0" destOrd="0" presId="urn:microsoft.com/office/officeart/2005/8/layout/radial5"/>
    <dgm:cxn modelId="{ABBE0E3E-39AD-4113-8024-63AD4378C242}" type="presOf" srcId="{04B29DC0-CD4A-40B2-96DD-896DF3DDFE7C}" destId="{C4F8E7DA-EF52-43D1-90DF-08C45206CFF0}" srcOrd="0" destOrd="0" presId="urn:microsoft.com/office/officeart/2005/8/layout/radial5"/>
    <dgm:cxn modelId="{6D3302BE-FEB8-4D5B-B5F3-332851F081C0}" type="presOf" srcId="{C8654237-BD14-4F67-AEF2-923916F26601}" destId="{AE384425-639C-4586-8F53-E7BED6C41FFB}" srcOrd="0" destOrd="0" presId="urn:microsoft.com/office/officeart/2005/8/layout/radial5"/>
    <dgm:cxn modelId="{2C8C3789-FC08-4D5B-9FCD-B720B104A6CE}" srcId="{04B29DC0-CD4A-40B2-96DD-896DF3DDFE7C}" destId="{B9D3EB6C-AC04-46B4-864A-43B30EB2E884}" srcOrd="2" destOrd="0" parTransId="{D6ABE9E9-5AF7-4D34-9F31-8EFEA2B57839}" sibTransId="{3E92AD93-7E11-4E7E-A8F5-08BB8736E1A8}"/>
    <dgm:cxn modelId="{22F734F1-341F-467C-AC14-7C1582CACEB2}" type="presOf" srcId="{BCC8E002-6CEE-4FD6-81CF-426D07F29B34}" destId="{11937B30-2969-488B-8EBE-C68D08404606}" srcOrd="0" destOrd="0" presId="urn:microsoft.com/office/officeart/2005/8/layout/radial5"/>
    <dgm:cxn modelId="{DE34679C-33DF-4C4F-8D35-E09BC9604479}" type="presOf" srcId="{7507A18B-A4AB-4874-85F3-C62DD4A09B02}" destId="{3131BC39-99E1-477D-B88E-EE5AA1BC966A}" srcOrd="1" destOrd="0" presId="urn:microsoft.com/office/officeart/2005/8/layout/radial5"/>
    <dgm:cxn modelId="{2D1DFEA6-A880-49C3-995E-8744B841595B}" type="presOf" srcId="{D6ABE9E9-5AF7-4D34-9F31-8EFEA2B57839}" destId="{8FAA9898-75AE-4B9F-BA7D-89074A571019}" srcOrd="0" destOrd="0" presId="urn:microsoft.com/office/officeart/2005/8/layout/radial5"/>
    <dgm:cxn modelId="{EA3A134A-8A80-45D6-9471-B5605ED52527}" srcId="{04B29DC0-CD4A-40B2-96DD-896DF3DDFE7C}" destId="{500B8DB2-C574-4369-8E90-B714B4EB81DE}" srcOrd="4" destOrd="0" parTransId="{B824150B-009B-4D68-BECF-EEAC7042A3C0}" sibTransId="{57D35111-136D-4A7D-8753-13D9606E4C7D}"/>
    <dgm:cxn modelId="{8779914B-E984-403B-9EE5-D153729A8CDF}" type="presOf" srcId="{61303B75-A9E7-4898-9CF0-4678D7A42F8F}" destId="{37EDD6BD-C12E-4919-B465-C61956128958}" srcOrd="1" destOrd="0" presId="urn:microsoft.com/office/officeart/2005/8/layout/radial5"/>
    <dgm:cxn modelId="{5EBF6D64-3BB9-4289-B568-76E5083F34FD}" srcId="{CC9AD791-D5D9-4535-8882-31A1E167580F}" destId="{04B29DC0-CD4A-40B2-96DD-896DF3DDFE7C}" srcOrd="0" destOrd="0" parTransId="{869FA832-E6EC-4656-83A5-5AD6E6EB09CE}" sibTransId="{DD58D785-BAB0-4BAA-BC2E-6BD8C80816C9}"/>
    <dgm:cxn modelId="{EF96ABE0-76B1-45BB-92FB-E9DD19C6653D}" type="presOf" srcId="{C3C9378C-D259-42B4-BE8B-566AAA1814F9}" destId="{6CE0B0DD-36CE-45EE-9D54-523C281E36F7}" srcOrd="0" destOrd="0" presId="urn:microsoft.com/office/officeart/2005/8/layout/radial5"/>
    <dgm:cxn modelId="{CBAF9DD9-1A71-448C-987B-ACDA80C06EAD}" type="presOf" srcId="{7507A18B-A4AB-4874-85F3-C62DD4A09B02}" destId="{5755EE83-4D89-40D5-BE42-5AE7391D1C68}" srcOrd="0" destOrd="0" presId="urn:microsoft.com/office/officeart/2005/8/layout/radial5"/>
    <dgm:cxn modelId="{CE5BD5E6-F5C5-4E43-A0A7-E9097586DEBB}" type="presOf" srcId="{D6ABE9E9-5AF7-4D34-9F31-8EFEA2B57839}" destId="{6AC66F69-D298-469F-9B67-943D49EA3813}" srcOrd="1" destOrd="0" presId="urn:microsoft.com/office/officeart/2005/8/layout/radial5"/>
    <dgm:cxn modelId="{5FD5364C-AD6E-45CB-8F93-4DDDF072C035}" type="presOf" srcId="{FA9F3D9D-F65A-429D-AEAC-35308A376D77}" destId="{99DCCBEC-D677-4F47-8B14-63DB5537EA0C}" srcOrd="1" destOrd="0" presId="urn:microsoft.com/office/officeart/2005/8/layout/radial5"/>
    <dgm:cxn modelId="{B794D194-6D9C-402A-8226-0B0345EE78D3}" srcId="{04B29DC0-CD4A-40B2-96DD-896DF3DDFE7C}" destId="{BCC8E002-6CEE-4FD6-81CF-426D07F29B34}" srcOrd="5" destOrd="0" parTransId="{61303B75-A9E7-4898-9CF0-4678D7A42F8F}" sibTransId="{204B97CC-F593-4AB0-9819-57005A1517DA}"/>
    <dgm:cxn modelId="{FE5A79CB-D24E-4D3E-8029-B6501920515B}" type="presOf" srcId="{B9D3EB6C-AC04-46B4-864A-43B30EB2E884}" destId="{937BC7A9-B760-41E0-B93E-9EC4F7109A65}" srcOrd="0" destOrd="0" presId="urn:microsoft.com/office/officeart/2005/8/layout/radial5"/>
    <dgm:cxn modelId="{A4C24B3E-8D15-4F97-BB40-755D605DDB77}" type="presOf" srcId="{CC9AD791-D5D9-4535-8882-31A1E167580F}" destId="{537828C3-C869-45EA-AA59-AFE1518193B2}" srcOrd="0" destOrd="0" presId="urn:microsoft.com/office/officeart/2005/8/layout/radial5"/>
    <dgm:cxn modelId="{37F8984A-09E0-4AD4-9943-7CE2758E9D78}" type="presOf" srcId="{FA9F3D9D-F65A-429D-AEAC-35308A376D77}" destId="{F4F7CA67-80B5-44FF-98D3-195B4CB67B2F}" srcOrd="0" destOrd="0" presId="urn:microsoft.com/office/officeart/2005/8/layout/radial5"/>
    <dgm:cxn modelId="{8165D08B-68A4-4C77-81F4-70760946F309}" type="presOf" srcId="{2109B7CF-9CB1-4778-80FE-E8B99FEE00DE}" destId="{CFEE99DA-82FA-4E2A-9349-F3EF8F799F64}" srcOrd="0" destOrd="0" presId="urn:microsoft.com/office/officeart/2005/8/layout/radial5"/>
    <dgm:cxn modelId="{449CD992-D08B-4582-979E-FC7C0D5503E2}" type="presOf" srcId="{0FC715E0-385C-49BA-8617-EDA189C641F6}" destId="{F1C0254D-AFA9-45B2-80A5-35D9C9E49DA3}" srcOrd="0" destOrd="0" presId="urn:microsoft.com/office/officeart/2005/8/layout/radial5"/>
    <dgm:cxn modelId="{A7217318-18ED-4A42-9EAF-D8B7E1F6A018}" type="presOf" srcId="{2109B7CF-9CB1-4778-80FE-E8B99FEE00DE}" destId="{477D8CE9-58B1-4D64-8B2C-F0DC3A735F8F}" srcOrd="1" destOrd="0" presId="urn:microsoft.com/office/officeart/2005/8/layout/radial5"/>
    <dgm:cxn modelId="{6479C387-17C3-41C5-A764-7458A0ABEB57}" srcId="{04B29DC0-CD4A-40B2-96DD-896DF3DDFE7C}" destId="{C3C9378C-D259-42B4-BE8B-566AAA1814F9}" srcOrd="0" destOrd="0" parTransId="{7507A18B-A4AB-4874-85F3-C62DD4A09B02}" sibTransId="{B03CA5D7-F378-4BAF-B8C7-B117C3A687D6}"/>
    <dgm:cxn modelId="{B83AAA08-8E20-4D8E-9730-ED36CCC27653}" srcId="{04B29DC0-CD4A-40B2-96DD-896DF3DDFE7C}" destId="{0FC715E0-385C-49BA-8617-EDA189C641F6}" srcOrd="1" destOrd="0" parTransId="{FA9F3D9D-F65A-429D-AEAC-35308A376D77}" sibTransId="{756AD1F1-6AC7-435D-9D54-692B0FA3EA5E}"/>
    <dgm:cxn modelId="{BF368358-5C53-4962-ADBB-C82380A98647}" srcId="{04B29DC0-CD4A-40B2-96DD-896DF3DDFE7C}" destId="{C8654237-BD14-4F67-AEF2-923916F26601}" srcOrd="3" destOrd="0" parTransId="{2109B7CF-9CB1-4778-80FE-E8B99FEE00DE}" sibTransId="{19595CDB-C08F-40EA-83A1-EE4093FD04EC}"/>
    <dgm:cxn modelId="{B1A95C23-4901-4A17-A0E7-DC7BE6E06014}" type="presOf" srcId="{500B8DB2-C574-4369-8E90-B714B4EB81DE}" destId="{FFCBB93B-021A-4BD0-A989-0A67A2DEF07B}" srcOrd="0" destOrd="0" presId="urn:microsoft.com/office/officeart/2005/8/layout/radial5"/>
    <dgm:cxn modelId="{EA7372D0-5D88-450C-A7C7-BF841072B861}" type="presOf" srcId="{B824150B-009B-4D68-BECF-EEAC7042A3C0}" destId="{2D69E75B-D68C-4E34-B11A-30A433021DBF}" srcOrd="1" destOrd="0" presId="urn:microsoft.com/office/officeart/2005/8/layout/radial5"/>
    <dgm:cxn modelId="{8062BB02-9807-4836-BCDD-0812C220462E}" type="presOf" srcId="{61303B75-A9E7-4898-9CF0-4678D7A42F8F}" destId="{F0AB5C96-7C32-4DC9-A780-349BE8BB0E5C}" srcOrd="0" destOrd="0" presId="urn:microsoft.com/office/officeart/2005/8/layout/radial5"/>
    <dgm:cxn modelId="{7A52B1F1-D9CF-4DC0-98FE-57F25B6C046C}" type="presParOf" srcId="{537828C3-C869-45EA-AA59-AFE1518193B2}" destId="{C4F8E7DA-EF52-43D1-90DF-08C45206CFF0}" srcOrd="0" destOrd="0" presId="urn:microsoft.com/office/officeart/2005/8/layout/radial5"/>
    <dgm:cxn modelId="{A650D34F-7701-4103-88B3-025DD14300DA}" type="presParOf" srcId="{537828C3-C869-45EA-AA59-AFE1518193B2}" destId="{5755EE83-4D89-40D5-BE42-5AE7391D1C68}" srcOrd="1" destOrd="0" presId="urn:microsoft.com/office/officeart/2005/8/layout/radial5"/>
    <dgm:cxn modelId="{363B3785-4090-43E9-A416-3F4AAF076C00}" type="presParOf" srcId="{5755EE83-4D89-40D5-BE42-5AE7391D1C68}" destId="{3131BC39-99E1-477D-B88E-EE5AA1BC966A}" srcOrd="0" destOrd="0" presId="urn:microsoft.com/office/officeart/2005/8/layout/radial5"/>
    <dgm:cxn modelId="{9A7878AE-E787-4FD5-80D4-BF9EA3D26D73}" type="presParOf" srcId="{537828C3-C869-45EA-AA59-AFE1518193B2}" destId="{6CE0B0DD-36CE-45EE-9D54-523C281E36F7}" srcOrd="2" destOrd="0" presId="urn:microsoft.com/office/officeart/2005/8/layout/radial5"/>
    <dgm:cxn modelId="{C7D37196-6A3E-4AD6-B0DF-051FD75D6892}" type="presParOf" srcId="{537828C3-C869-45EA-AA59-AFE1518193B2}" destId="{F4F7CA67-80B5-44FF-98D3-195B4CB67B2F}" srcOrd="3" destOrd="0" presId="urn:microsoft.com/office/officeart/2005/8/layout/radial5"/>
    <dgm:cxn modelId="{3E8BA3AD-AF7C-4DCE-8A6F-0B516E7524D2}" type="presParOf" srcId="{F4F7CA67-80B5-44FF-98D3-195B4CB67B2F}" destId="{99DCCBEC-D677-4F47-8B14-63DB5537EA0C}" srcOrd="0" destOrd="0" presId="urn:microsoft.com/office/officeart/2005/8/layout/radial5"/>
    <dgm:cxn modelId="{03F74382-E33E-4606-B208-DF08EAFF1C04}" type="presParOf" srcId="{537828C3-C869-45EA-AA59-AFE1518193B2}" destId="{F1C0254D-AFA9-45B2-80A5-35D9C9E49DA3}" srcOrd="4" destOrd="0" presId="urn:microsoft.com/office/officeart/2005/8/layout/radial5"/>
    <dgm:cxn modelId="{16570F79-7315-42FB-BF98-638646828340}" type="presParOf" srcId="{537828C3-C869-45EA-AA59-AFE1518193B2}" destId="{8FAA9898-75AE-4B9F-BA7D-89074A571019}" srcOrd="5" destOrd="0" presId="urn:microsoft.com/office/officeart/2005/8/layout/radial5"/>
    <dgm:cxn modelId="{450C5A96-99BD-4743-8E15-607F1E7525E6}" type="presParOf" srcId="{8FAA9898-75AE-4B9F-BA7D-89074A571019}" destId="{6AC66F69-D298-469F-9B67-943D49EA3813}" srcOrd="0" destOrd="0" presId="urn:microsoft.com/office/officeart/2005/8/layout/radial5"/>
    <dgm:cxn modelId="{D00D65EE-1E1F-4601-9AE0-969C08D830C4}" type="presParOf" srcId="{537828C3-C869-45EA-AA59-AFE1518193B2}" destId="{937BC7A9-B760-41E0-B93E-9EC4F7109A65}" srcOrd="6" destOrd="0" presId="urn:microsoft.com/office/officeart/2005/8/layout/radial5"/>
    <dgm:cxn modelId="{DC9D9859-3DA8-4588-B7A2-9295E788649C}" type="presParOf" srcId="{537828C3-C869-45EA-AA59-AFE1518193B2}" destId="{CFEE99DA-82FA-4E2A-9349-F3EF8F799F64}" srcOrd="7" destOrd="0" presId="urn:microsoft.com/office/officeart/2005/8/layout/radial5"/>
    <dgm:cxn modelId="{DAD8918C-6532-4EFD-88DF-B003B473066D}" type="presParOf" srcId="{CFEE99DA-82FA-4E2A-9349-F3EF8F799F64}" destId="{477D8CE9-58B1-4D64-8B2C-F0DC3A735F8F}" srcOrd="0" destOrd="0" presId="urn:microsoft.com/office/officeart/2005/8/layout/radial5"/>
    <dgm:cxn modelId="{A03797BD-1C58-4FCF-90FC-2815110795E6}" type="presParOf" srcId="{537828C3-C869-45EA-AA59-AFE1518193B2}" destId="{AE384425-639C-4586-8F53-E7BED6C41FFB}" srcOrd="8" destOrd="0" presId="urn:microsoft.com/office/officeart/2005/8/layout/radial5"/>
    <dgm:cxn modelId="{5C082CC4-4F50-45A6-A0F6-212FE6771EF5}" type="presParOf" srcId="{537828C3-C869-45EA-AA59-AFE1518193B2}" destId="{6CB9D0AE-CDF8-4BF8-8FE2-FF8A19CD656B}" srcOrd="9" destOrd="0" presId="urn:microsoft.com/office/officeart/2005/8/layout/radial5"/>
    <dgm:cxn modelId="{E3998015-D353-47C2-AF86-B4DD05A8CB12}" type="presParOf" srcId="{6CB9D0AE-CDF8-4BF8-8FE2-FF8A19CD656B}" destId="{2D69E75B-D68C-4E34-B11A-30A433021DBF}" srcOrd="0" destOrd="0" presId="urn:microsoft.com/office/officeart/2005/8/layout/radial5"/>
    <dgm:cxn modelId="{CEBE00AB-AFA4-4740-BFEF-BFD5BC7F8633}" type="presParOf" srcId="{537828C3-C869-45EA-AA59-AFE1518193B2}" destId="{FFCBB93B-021A-4BD0-A989-0A67A2DEF07B}" srcOrd="10" destOrd="0" presId="urn:microsoft.com/office/officeart/2005/8/layout/radial5"/>
    <dgm:cxn modelId="{4C61CF6A-7E96-42A5-AB56-3264986C6169}" type="presParOf" srcId="{537828C3-C869-45EA-AA59-AFE1518193B2}" destId="{F0AB5C96-7C32-4DC9-A780-349BE8BB0E5C}" srcOrd="11" destOrd="0" presId="urn:microsoft.com/office/officeart/2005/8/layout/radial5"/>
    <dgm:cxn modelId="{D40B4FA6-D18E-47B0-B764-AE35087E1F31}" type="presParOf" srcId="{F0AB5C96-7C32-4DC9-A780-349BE8BB0E5C}" destId="{37EDD6BD-C12E-4919-B465-C61956128958}" srcOrd="0" destOrd="0" presId="urn:microsoft.com/office/officeart/2005/8/layout/radial5"/>
    <dgm:cxn modelId="{8B4FFB1E-6D70-47F3-ABC2-7557DE8F4D07}" type="presParOf" srcId="{537828C3-C869-45EA-AA59-AFE1518193B2}" destId="{11937B30-2969-488B-8EBE-C68D0840460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9AD791-D5D9-4535-8882-31A1E167580F}" type="doc">
      <dgm:prSet loTypeId="urn:microsoft.com/office/officeart/2005/8/layout/radial5" loCatId="cycle" qsTypeId="urn:microsoft.com/office/officeart/2005/8/quickstyle/simple1" qsCatId="simple" csTypeId="urn:microsoft.com/office/officeart/2005/8/colors/accent1_2#7" csCatId="accent1" phldr="1"/>
      <dgm:spPr/>
      <dgm:t>
        <a:bodyPr/>
        <a:lstStyle/>
        <a:p>
          <a:endParaRPr lang="en-US"/>
        </a:p>
      </dgm:t>
    </dgm:pt>
    <dgm:pt modelId="{04B29DC0-CD4A-40B2-96DD-896DF3DDFE7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(extended)</a:t>
          </a:r>
          <a:br>
            <a:rPr lang="en-US" sz="1300" noProof="0" dirty="0" smtClean="0"/>
          </a:br>
          <a:r>
            <a:rPr lang="en-US" sz="1300" noProof="0" dirty="0" smtClean="0"/>
            <a:t>links</a:t>
          </a:r>
          <a:endParaRPr lang="en-US" sz="1300" noProof="0" dirty="0"/>
        </a:p>
      </dgm:t>
    </dgm:pt>
    <dgm:pt modelId="{869FA832-E6EC-4656-83A5-5AD6E6EB09CE}" type="parTrans" cxnId="{5EBF6D64-3BB9-4289-B568-76E5083F34FD}">
      <dgm:prSet/>
      <dgm:spPr/>
      <dgm:t>
        <a:bodyPr/>
        <a:lstStyle/>
        <a:p>
          <a:endParaRPr lang="en-US" sz="1300" noProof="0"/>
        </a:p>
      </dgm:t>
    </dgm:pt>
    <dgm:pt modelId="{DD58D785-BAB0-4BAA-BC2E-6BD8C80816C9}" type="sibTrans" cxnId="{5EBF6D64-3BB9-4289-B568-76E5083F34FD}">
      <dgm:prSet/>
      <dgm:spPr/>
      <dgm:t>
        <a:bodyPr/>
        <a:lstStyle/>
        <a:p>
          <a:endParaRPr lang="en-US" sz="1300" noProof="0"/>
        </a:p>
      </dgm:t>
    </dgm:pt>
    <dgm:pt modelId="{C3C9378C-D259-42B4-BE8B-566AAA1814F9}">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presentation</a:t>
          </a:r>
          <a:endParaRPr lang="en-US" sz="1300" noProof="0" dirty="0"/>
        </a:p>
      </dgm:t>
    </dgm:pt>
    <dgm:pt modelId="{7507A18B-A4AB-4874-85F3-C62DD4A09B02}" type="parTrans" cxnId="{6479C387-17C3-41C5-A764-7458A0ABEB57}">
      <dgm:prSet custT="1"/>
      <dgm:spPr/>
      <dgm:t>
        <a:bodyPr/>
        <a:lstStyle/>
        <a:p>
          <a:endParaRPr lang="en-US" sz="1300" noProof="0" dirty="0"/>
        </a:p>
      </dgm:t>
    </dgm:pt>
    <dgm:pt modelId="{B03CA5D7-F378-4BAF-B8C7-B117C3A687D6}" type="sibTrans" cxnId="{6479C387-17C3-41C5-A764-7458A0ABEB57}">
      <dgm:prSet/>
      <dgm:spPr/>
      <dgm:t>
        <a:bodyPr/>
        <a:lstStyle/>
        <a:p>
          <a:endParaRPr lang="en-US" sz="1300" noProof="0"/>
        </a:p>
      </dgm:t>
    </dgm:pt>
    <dgm:pt modelId="{0FC715E0-385C-49BA-8617-EDA189C641F6}">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calculation</a:t>
          </a:r>
          <a:endParaRPr lang="en-US" sz="1300" noProof="0" dirty="0"/>
        </a:p>
      </dgm:t>
    </dgm:pt>
    <dgm:pt modelId="{FA9F3D9D-F65A-429D-AEAC-35308A376D77}" type="parTrans" cxnId="{B83AAA08-8E20-4D8E-9730-ED36CCC27653}">
      <dgm:prSet custT="1"/>
      <dgm:spPr/>
      <dgm:t>
        <a:bodyPr/>
        <a:lstStyle/>
        <a:p>
          <a:endParaRPr lang="en-US" sz="1300" noProof="0" dirty="0"/>
        </a:p>
      </dgm:t>
    </dgm:pt>
    <dgm:pt modelId="{756AD1F1-6AC7-435D-9D54-692B0FA3EA5E}" type="sibTrans" cxnId="{B83AAA08-8E20-4D8E-9730-ED36CCC27653}">
      <dgm:prSet/>
      <dgm:spPr/>
      <dgm:t>
        <a:bodyPr/>
        <a:lstStyle/>
        <a:p>
          <a:endParaRPr lang="en-US" sz="1300" noProof="0"/>
        </a:p>
      </dgm:t>
    </dgm:pt>
    <dgm:pt modelId="{B9D3EB6C-AC04-46B4-864A-43B30EB2E88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definition</a:t>
          </a:r>
          <a:endParaRPr lang="en-US" sz="1300" noProof="0" dirty="0"/>
        </a:p>
      </dgm:t>
    </dgm:pt>
    <dgm:pt modelId="{D6ABE9E9-5AF7-4D34-9F31-8EFEA2B57839}" type="parTrans" cxnId="{2C8C3789-FC08-4D5B-9FCD-B720B104A6CE}">
      <dgm:prSet custT="1"/>
      <dgm:spPr/>
      <dgm:t>
        <a:bodyPr/>
        <a:lstStyle/>
        <a:p>
          <a:endParaRPr lang="en-US" sz="1300" noProof="0" dirty="0"/>
        </a:p>
      </dgm:t>
    </dgm:pt>
    <dgm:pt modelId="{3E92AD93-7E11-4E7E-A8F5-08BB8736E1A8}" type="sibTrans" cxnId="{2C8C3789-FC08-4D5B-9FCD-B720B104A6CE}">
      <dgm:prSet/>
      <dgm:spPr/>
      <dgm:t>
        <a:bodyPr/>
        <a:lstStyle/>
        <a:p>
          <a:endParaRPr lang="en-US" sz="1300" noProof="0"/>
        </a:p>
      </dgm:t>
    </dgm:pt>
    <dgm:pt modelId="{C8654237-BD14-4F67-AEF2-923916F26601}">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label</a:t>
          </a:r>
          <a:endParaRPr lang="en-US" sz="1300" noProof="0" dirty="0"/>
        </a:p>
      </dgm:t>
    </dgm:pt>
    <dgm:pt modelId="{2109B7CF-9CB1-4778-80FE-E8B99FEE00DE}" type="parTrans" cxnId="{BF368358-5C53-4962-ADBB-C82380A98647}">
      <dgm:prSet custT="1"/>
      <dgm:spPr/>
      <dgm:t>
        <a:bodyPr/>
        <a:lstStyle/>
        <a:p>
          <a:endParaRPr lang="en-US" sz="1300" noProof="0" dirty="0"/>
        </a:p>
      </dgm:t>
    </dgm:pt>
    <dgm:pt modelId="{19595CDB-C08F-40EA-83A1-EE4093FD04EC}" type="sibTrans" cxnId="{BF368358-5C53-4962-ADBB-C82380A98647}">
      <dgm:prSet/>
      <dgm:spPr/>
      <dgm:t>
        <a:bodyPr/>
        <a:lstStyle/>
        <a:p>
          <a:endParaRPr lang="en-US" sz="1300" noProof="0"/>
        </a:p>
      </dgm:t>
    </dgm:pt>
    <dgm:pt modelId="{500B8DB2-C574-4369-8E90-B714B4EB81DE}">
      <dgm:prSet phldrT="[Tekst]" custT="1">
        <dgm:style>
          <a:lnRef idx="1">
            <a:schemeClr val="accent1"/>
          </a:lnRef>
          <a:fillRef idx="3">
            <a:schemeClr val="accent1"/>
          </a:fillRef>
          <a:effectRef idx="2">
            <a:schemeClr val="accent1"/>
          </a:effectRef>
          <a:fontRef idx="minor">
            <a:schemeClr val="lt1"/>
          </a:fontRef>
        </dgm:style>
      </dgm:prSet>
      <dgm:spPr/>
      <dgm:t>
        <a:bodyPr/>
        <a:lstStyle/>
        <a:p>
          <a:r>
            <a:rPr lang="en-US" sz="1300" noProof="0" dirty="0" smtClean="0"/>
            <a:t>reference</a:t>
          </a:r>
          <a:endParaRPr lang="en-US" sz="1300" noProof="0" dirty="0"/>
        </a:p>
      </dgm:t>
    </dgm:pt>
    <dgm:pt modelId="{B824150B-009B-4D68-BECF-EEAC7042A3C0}" type="parTrans" cxnId="{EA3A134A-8A80-45D6-9471-B5605ED52527}">
      <dgm:prSet custT="1"/>
      <dgm:spPr/>
      <dgm:t>
        <a:bodyPr/>
        <a:lstStyle/>
        <a:p>
          <a:endParaRPr lang="en-US" sz="1300" noProof="0" dirty="0"/>
        </a:p>
      </dgm:t>
    </dgm:pt>
    <dgm:pt modelId="{57D35111-136D-4A7D-8753-13D9606E4C7D}" type="sibTrans" cxnId="{EA3A134A-8A80-45D6-9471-B5605ED52527}">
      <dgm:prSet/>
      <dgm:spPr/>
      <dgm:t>
        <a:bodyPr/>
        <a:lstStyle/>
        <a:p>
          <a:endParaRPr lang="en-US" sz="1300" noProof="0"/>
        </a:p>
      </dgm:t>
    </dgm:pt>
    <dgm:pt modelId="{BCC8E002-6CEE-4FD6-81CF-426D07F29B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generic</a:t>
          </a:r>
          <a:endParaRPr lang="en-US" sz="1300" noProof="0" dirty="0"/>
        </a:p>
      </dgm:t>
    </dgm:pt>
    <dgm:pt modelId="{61303B75-A9E7-4898-9CF0-4678D7A42F8F}" type="parTrans" cxnId="{B794D194-6D9C-402A-8226-0B0345EE78D3}">
      <dgm:prSet custT="1"/>
      <dgm:spPr/>
      <dgm:t>
        <a:bodyPr/>
        <a:lstStyle/>
        <a:p>
          <a:endParaRPr lang="en-US" sz="1300" noProof="0" dirty="0"/>
        </a:p>
      </dgm:t>
    </dgm:pt>
    <dgm:pt modelId="{204B97CC-F593-4AB0-9819-57005A1517DA}" type="sibTrans" cxnId="{B794D194-6D9C-402A-8226-0B0345EE78D3}">
      <dgm:prSet/>
      <dgm:spPr/>
      <dgm:t>
        <a:bodyPr/>
        <a:lstStyle/>
        <a:p>
          <a:endParaRPr lang="en-US" sz="1300" noProof="0"/>
        </a:p>
      </dgm:t>
    </dgm:pt>
    <dgm:pt modelId="{537828C3-C869-45EA-AA59-AFE1518193B2}" type="pres">
      <dgm:prSet presAssocID="{CC9AD791-D5D9-4535-8882-31A1E167580F}" presName="Name0" presStyleCnt="0">
        <dgm:presLayoutVars>
          <dgm:chMax val="1"/>
          <dgm:dir/>
          <dgm:animLvl val="ctr"/>
          <dgm:resizeHandles val="exact"/>
        </dgm:presLayoutVars>
      </dgm:prSet>
      <dgm:spPr/>
      <dgm:t>
        <a:bodyPr/>
        <a:lstStyle/>
        <a:p>
          <a:endParaRPr lang="en-US"/>
        </a:p>
      </dgm:t>
    </dgm:pt>
    <dgm:pt modelId="{C4F8E7DA-EF52-43D1-90DF-08C45206CFF0}" type="pres">
      <dgm:prSet presAssocID="{04B29DC0-CD4A-40B2-96DD-896DF3DDFE7C}" presName="centerShape" presStyleLbl="node0" presStyleIdx="0" presStyleCnt="1"/>
      <dgm:spPr/>
      <dgm:t>
        <a:bodyPr/>
        <a:lstStyle/>
        <a:p>
          <a:endParaRPr lang="en-US"/>
        </a:p>
      </dgm:t>
    </dgm:pt>
    <dgm:pt modelId="{5755EE83-4D89-40D5-BE42-5AE7391D1C68}" type="pres">
      <dgm:prSet presAssocID="{7507A18B-A4AB-4874-85F3-C62DD4A09B02}" presName="parTrans" presStyleLbl="sibTrans2D1" presStyleIdx="0" presStyleCnt="6"/>
      <dgm:spPr/>
      <dgm:t>
        <a:bodyPr/>
        <a:lstStyle/>
        <a:p>
          <a:endParaRPr lang="en-US"/>
        </a:p>
      </dgm:t>
    </dgm:pt>
    <dgm:pt modelId="{3131BC39-99E1-477D-B88E-EE5AA1BC966A}" type="pres">
      <dgm:prSet presAssocID="{7507A18B-A4AB-4874-85F3-C62DD4A09B02}" presName="connectorText" presStyleLbl="sibTrans2D1" presStyleIdx="0" presStyleCnt="6"/>
      <dgm:spPr/>
      <dgm:t>
        <a:bodyPr/>
        <a:lstStyle/>
        <a:p>
          <a:endParaRPr lang="en-US"/>
        </a:p>
      </dgm:t>
    </dgm:pt>
    <dgm:pt modelId="{6CE0B0DD-36CE-45EE-9D54-523C281E36F7}" type="pres">
      <dgm:prSet presAssocID="{C3C9378C-D259-42B4-BE8B-566AAA1814F9}" presName="node" presStyleLbl="node1" presStyleIdx="0" presStyleCnt="6">
        <dgm:presLayoutVars>
          <dgm:bulletEnabled val="1"/>
        </dgm:presLayoutVars>
      </dgm:prSet>
      <dgm:spPr/>
      <dgm:t>
        <a:bodyPr/>
        <a:lstStyle/>
        <a:p>
          <a:endParaRPr lang="en-US"/>
        </a:p>
      </dgm:t>
    </dgm:pt>
    <dgm:pt modelId="{F4F7CA67-80B5-44FF-98D3-195B4CB67B2F}" type="pres">
      <dgm:prSet presAssocID="{FA9F3D9D-F65A-429D-AEAC-35308A376D77}" presName="parTrans" presStyleLbl="sibTrans2D1" presStyleIdx="1" presStyleCnt="6"/>
      <dgm:spPr/>
      <dgm:t>
        <a:bodyPr/>
        <a:lstStyle/>
        <a:p>
          <a:endParaRPr lang="en-US"/>
        </a:p>
      </dgm:t>
    </dgm:pt>
    <dgm:pt modelId="{99DCCBEC-D677-4F47-8B14-63DB5537EA0C}" type="pres">
      <dgm:prSet presAssocID="{FA9F3D9D-F65A-429D-AEAC-35308A376D77}" presName="connectorText" presStyleLbl="sibTrans2D1" presStyleIdx="1" presStyleCnt="6"/>
      <dgm:spPr/>
      <dgm:t>
        <a:bodyPr/>
        <a:lstStyle/>
        <a:p>
          <a:endParaRPr lang="en-US"/>
        </a:p>
      </dgm:t>
    </dgm:pt>
    <dgm:pt modelId="{F1C0254D-AFA9-45B2-80A5-35D9C9E49DA3}" type="pres">
      <dgm:prSet presAssocID="{0FC715E0-385C-49BA-8617-EDA189C641F6}" presName="node" presStyleLbl="node1" presStyleIdx="1" presStyleCnt="6">
        <dgm:presLayoutVars>
          <dgm:bulletEnabled val="1"/>
        </dgm:presLayoutVars>
      </dgm:prSet>
      <dgm:spPr/>
      <dgm:t>
        <a:bodyPr/>
        <a:lstStyle/>
        <a:p>
          <a:endParaRPr lang="en-US"/>
        </a:p>
      </dgm:t>
    </dgm:pt>
    <dgm:pt modelId="{8FAA9898-75AE-4B9F-BA7D-89074A571019}" type="pres">
      <dgm:prSet presAssocID="{D6ABE9E9-5AF7-4D34-9F31-8EFEA2B57839}" presName="parTrans" presStyleLbl="sibTrans2D1" presStyleIdx="2" presStyleCnt="6"/>
      <dgm:spPr/>
      <dgm:t>
        <a:bodyPr/>
        <a:lstStyle/>
        <a:p>
          <a:endParaRPr lang="en-US"/>
        </a:p>
      </dgm:t>
    </dgm:pt>
    <dgm:pt modelId="{6AC66F69-D298-469F-9B67-943D49EA3813}" type="pres">
      <dgm:prSet presAssocID="{D6ABE9E9-5AF7-4D34-9F31-8EFEA2B57839}" presName="connectorText" presStyleLbl="sibTrans2D1" presStyleIdx="2" presStyleCnt="6"/>
      <dgm:spPr/>
      <dgm:t>
        <a:bodyPr/>
        <a:lstStyle/>
        <a:p>
          <a:endParaRPr lang="en-US"/>
        </a:p>
      </dgm:t>
    </dgm:pt>
    <dgm:pt modelId="{937BC7A9-B760-41E0-B93E-9EC4F7109A65}" type="pres">
      <dgm:prSet presAssocID="{B9D3EB6C-AC04-46B4-864A-43B30EB2E884}" presName="node" presStyleLbl="node1" presStyleIdx="2" presStyleCnt="6">
        <dgm:presLayoutVars>
          <dgm:bulletEnabled val="1"/>
        </dgm:presLayoutVars>
      </dgm:prSet>
      <dgm:spPr/>
      <dgm:t>
        <a:bodyPr/>
        <a:lstStyle/>
        <a:p>
          <a:endParaRPr lang="en-US"/>
        </a:p>
      </dgm:t>
    </dgm:pt>
    <dgm:pt modelId="{CFEE99DA-82FA-4E2A-9349-F3EF8F799F64}" type="pres">
      <dgm:prSet presAssocID="{2109B7CF-9CB1-4778-80FE-E8B99FEE00DE}" presName="parTrans" presStyleLbl="sibTrans2D1" presStyleIdx="3" presStyleCnt="6"/>
      <dgm:spPr/>
      <dgm:t>
        <a:bodyPr/>
        <a:lstStyle/>
        <a:p>
          <a:endParaRPr lang="en-US"/>
        </a:p>
      </dgm:t>
    </dgm:pt>
    <dgm:pt modelId="{477D8CE9-58B1-4D64-8B2C-F0DC3A735F8F}" type="pres">
      <dgm:prSet presAssocID="{2109B7CF-9CB1-4778-80FE-E8B99FEE00DE}" presName="connectorText" presStyleLbl="sibTrans2D1" presStyleIdx="3" presStyleCnt="6"/>
      <dgm:spPr/>
      <dgm:t>
        <a:bodyPr/>
        <a:lstStyle/>
        <a:p>
          <a:endParaRPr lang="en-US"/>
        </a:p>
      </dgm:t>
    </dgm:pt>
    <dgm:pt modelId="{AE384425-639C-4586-8F53-E7BED6C41FFB}" type="pres">
      <dgm:prSet presAssocID="{C8654237-BD14-4F67-AEF2-923916F26601}" presName="node" presStyleLbl="node1" presStyleIdx="3" presStyleCnt="6">
        <dgm:presLayoutVars>
          <dgm:bulletEnabled val="1"/>
        </dgm:presLayoutVars>
      </dgm:prSet>
      <dgm:spPr/>
      <dgm:t>
        <a:bodyPr/>
        <a:lstStyle/>
        <a:p>
          <a:endParaRPr lang="en-US"/>
        </a:p>
      </dgm:t>
    </dgm:pt>
    <dgm:pt modelId="{6CB9D0AE-CDF8-4BF8-8FE2-FF8A19CD656B}" type="pres">
      <dgm:prSet presAssocID="{B824150B-009B-4D68-BECF-EEAC7042A3C0}" presName="parTrans" presStyleLbl="sibTrans2D1" presStyleIdx="4" presStyleCnt="6"/>
      <dgm:spPr/>
      <dgm:t>
        <a:bodyPr/>
        <a:lstStyle/>
        <a:p>
          <a:endParaRPr lang="en-US"/>
        </a:p>
      </dgm:t>
    </dgm:pt>
    <dgm:pt modelId="{2D69E75B-D68C-4E34-B11A-30A433021DBF}" type="pres">
      <dgm:prSet presAssocID="{B824150B-009B-4D68-BECF-EEAC7042A3C0}" presName="connectorText" presStyleLbl="sibTrans2D1" presStyleIdx="4" presStyleCnt="6"/>
      <dgm:spPr/>
      <dgm:t>
        <a:bodyPr/>
        <a:lstStyle/>
        <a:p>
          <a:endParaRPr lang="en-US"/>
        </a:p>
      </dgm:t>
    </dgm:pt>
    <dgm:pt modelId="{FFCBB93B-021A-4BD0-A989-0A67A2DEF07B}" type="pres">
      <dgm:prSet presAssocID="{500B8DB2-C574-4369-8E90-B714B4EB81DE}" presName="node" presStyleLbl="node1" presStyleIdx="4" presStyleCnt="6">
        <dgm:presLayoutVars>
          <dgm:bulletEnabled val="1"/>
        </dgm:presLayoutVars>
      </dgm:prSet>
      <dgm:spPr/>
      <dgm:t>
        <a:bodyPr/>
        <a:lstStyle/>
        <a:p>
          <a:endParaRPr lang="en-US"/>
        </a:p>
      </dgm:t>
    </dgm:pt>
    <dgm:pt modelId="{F0AB5C96-7C32-4DC9-A780-349BE8BB0E5C}" type="pres">
      <dgm:prSet presAssocID="{61303B75-A9E7-4898-9CF0-4678D7A42F8F}" presName="parTrans" presStyleLbl="sibTrans2D1" presStyleIdx="5" presStyleCnt="6"/>
      <dgm:spPr/>
      <dgm:t>
        <a:bodyPr/>
        <a:lstStyle/>
        <a:p>
          <a:endParaRPr lang="en-US"/>
        </a:p>
      </dgm:t>
    </dgm:pt>
    <dgm:pt modelId="{37EDD6BD-C12E-4919-B465-C61956128958}" type="pres">
      <dgm:prSet presAssocID="{61303B75-A9E7-4898-9CF0-4678D7A42F8F}" presName="connectorText" presStyleLbl="sibTrans2D1" presStyleIdx="5" presStyleCnt="6"/>
      <dgm:spPr/>
      <dgm:t>
        <a:bodyPr/>
        <a:lstStyle/>
        <a:p>
          <a:endParaRPr lang="en-US"/>
        </a:p>
      </dgm:t>
    </dgm:pt>
    <dgm:pt modelId="{11937B30-2969-488B-8EBE-C68D08404606}" type="pres">
      <dgm:prSet presAssocID="{BCC8E002-6CEE-4FD6-81CF-426D07F29B34}" presName="node" presStyleLbl="node1" presStyleIdx="5" presStyleCnt="6">
        <dgm:presLayoutVars>
          <dgm:bulletEnabled val="1"/>
        </dgm:presLayoutVars>
      </dgm:prSet>
      <dgm:spPr/>
      <dgm:t>
        <a:bodyPr/>
        <a:lstStyle/>
        <a:p>
          <a:endParaRPr lang="en-US"/>
        </a:p>
      </dgm:t>
    </dgm:pt>
  </dgm:ptLst>
  <dgm:cxnLst>
    <dgm:cxn modelId="{9011F868-CDF2-414C-9B78-C9A486A28ECE}" type="presOf" srcId="{61303B75-A9E7-4898-9CF0-4678D7A42F8F}" destId="{F0AB5C96-7C32-4DC9-A780-349BE8BB0E5C}" srcOrd="0" destOrd="0" presId="urn:microsoft.com/office/officeart/2005/8/layout/radial5"/>
    <dgm:cxn modelId="{B645426D-A900-41AF-B3C4-19A2C872449E}" type="presOf" srcId="{2109B7CF-9CB1-4778-80FE-E8B99FEE00DE}" destId="{477D8CE9-58B1-4D64-8B2C-F0DC3A735F8F}" srcOrd="1" destOrd="0" presId="urn:microsoft.com/office/officeart/2005/8/layout/radial5"/>
    <dgm:cxn modelId="{2C8C3789-FC08-4D5B-9FCD-B720B104A6CE}" srcId="{04B29DC0-CD4A-40B2-96DD-896DF3DDFE7C}" destId="{B9D3EB6C-AC04-46B4-864A-43B30EB2E884}" srcOrd="2" destOrd="0" parTransId="{D6ABE9E9-5AF7-4D34-9F31-8EFEA2B57839}" sibTransId="{3E92AD93-7E11-4E7E-A8F5-08BB8736E1A8}"/>
    <dgm:cxn modelId="{4532F821-72AA-426D-9B59-0ED4482EC8CB}" type="presOf" srcId="{B9D3EB6C-AC04-46B4-864A-43B30EB2E884}" destId="{937BC7A9-B760-41E0-B93E-9EC4F7109A65}" srcOrd="0" destOrd="0" presId="urn:microsoft.com/office/officeart/2005/8/layout/radial5"/>
    <dgm:cxn modelId="{EA3A134A-8A80-45D6-9471-B5605ED52527}" srcId="{04B29DC0-CD4A-40B2-96DD-896DF3DDFE7C}" destId="{500B8DB2-C574-4369-8E90-B714B4EB81DE}" srcOrd="4" destOrd="0" parTransId="{B824150B-009B-4D68-BECF-EEAC7042A3C0}" sibTransId="{57D35111-136D-4A7D-8753-13D9606E4C7D}"/>
    <dgm:cxn modelId="{5EBF6D64-3BB9-4289-B568-76E5083F34FD}" srcId="{CC9AD791-D5D9-4535-8882-31A1E167580F}" destId="{04B29DC0-CD4A-40B2-96DD-896DF3DDFE7C}" srcOrd="0" destOrd="0" parTransId="{869FA832-E6EC-4656-83A5-5AD6E6EB09CE}" sibTransId="{DD58D785-BAB0-4BAA-BC2E-6BD8C80816C9}"/>
    <dgm:cxn modelId="{F0436512-E9D0-4525-87C0-CA51D4DC3315}" type="presOf" srcId="{7507A18B-A4AB-4874-85F3-C62DD4A09B02}" destId="{3131BC39-99E1-477D-B88E-EE5AA1BC966A}" srcOrd="1" destOrd="0" presId="urn:microsoft.com/office/officeart/2005/8/layout/radial5"/>
    <dgm:cxn modelId="{EA87702C-401C-40BE-9F91-225FE118A9DC}" type="presOf" srcId="{04B29DC0-CD4A-40B2-96DD-896DF3DDFE7C}" destId="{C4F8E7DA-EF52-43D1-90DF-08C45206CFF0}" srcOrd="0" destOrd="0" presId="urn:microsoft.com/office/officeart/2005/8/layout/radial5"/>
    <dgm:cxn modelId="{C702371C-D74D-4C8C-A3FA-7F79DCCBAA01}" type="presOf" srcId="{D6ABE9E9-5AF7-4D34-9F31-8EFEA2B57839}" destId="{8FAA9898-75AE-4B9F-BA7D-89074A571019}" srcOrd="0" destOrd="0" presId="urn:microsoft.com/office/officeart/2005/8/layout/radial5"/>
    <dgm:cxn modelId="{CD4287A6-58CF-44CF-ACC9-C9A73119DE0F}" type="presOf" srcId="{CC9AD791-D5D9-4535-8882-31A1E167580F}" destId="{537828C3-C869-45EA-AA59-AFE1518193B2}" srcOrd="0" destOrd="0" presId="urn:microsoft.com/office/officeart/2005/8/layout/radial5"/>
    <dgm:cxn modelId="{72C8EBAE-5DDC-437C-A234-298BB8E045E0}" type="presOf" srcId="{500B8DB2-C574-4369-8E90-B714B4EB81DE}" destId="{FFCBB93B-021A-4BD0-A989-0A67A2DEF07B}" srcOrd="0" destOrd="0" presId="urn:microsoft.com/office/officeart/2005/8/layout/radial5"/>
    <dgm:cxn modelId="{3CEB414B-BA03-4161-8CC0-9C1EA68AF3FA}" type="presOf" srcId="{61303B75-A9E7-4898-9CF0-4678D7A42F8F}" destId="{37EDD6BD-C12E-4919-B465-C61956128958}" srcOrd="1" destOrd="0" presId="urn:microsoft.com/office/officeart/2005/8/layout/radial5"/>
    <dgm:cxn modelId="{B794D194-6D9C-402A-8226-0B0345EE78D3}" srcId="{04B29DC0-CD4A-40B2-96DD-896DF3DDFE7C}" destId="{BCC8E002-6CEE-4FD6-81CF-426D07F29B34}" srcOrd="5" destOrd="0" parTransId="{61303B75-A9E7-4898-9CF0-4678D7A42F8F}" sibTransId="{204B97CC-F593-4AB0-9819-57005A1517DA}"/>
    <dgm:cxn modelId="{4FB29550-95E6-45C9-8BA8-7E3002E3AA87}" type="presOf" srcId="{B824150B-009B-4D68-BECF-EEAC7042A3C0}" destId="{2D69E75B-D68C-4E34-B11A-30A433021DBF}" srcOrd="1" destOrd="0" presId="urn:microsoft.com/office/officeart/2005/8/layout/radial5"/>
    <dgm:cxn modelId="{3DF19201-1279-47D2-B382-ACAF36287CE6}" type="presOf" srcId="{D6ABE9E9-5AF7-4D34-9F31-8EFEA2B57839}" destId="{6AC66F69-D298-469F-9B67-943D49EA3813}" srcOrd="1" destOrd="0" presId="urn:microsoft.com/office/officeart/2005/8/layout/radial5"/>
    <dgm:cxn modelId="{061566CF-88CC-4E9F-AB42-78D2E97F4304}" type="presOf" srcId="{FA9F3D9D-F65A-429D-AEAC-35308A376D77}" destId="{99DCCBEC-D677-4F47-8B14-63DB5537EA0C}" srcOrd="1" destOrd="0" presId="urn:microsoft.com/office/officeart/2005/8/layout/radial5"/>
    <dgm:cxn modelId="{DB883F34-F87E-4B21-8DD3-F8E1E6F5016C}" type="presOf" srcId="{B824150B-009B-4D68-BECF-EEAC7042A3C0}" destId="{6CB9D0AE-CDF8-4BF8-8FE2-FF8A19CD656B}" srcOrd="0" destOrd="0" presId="urn:microsoft.com/office/officeart/2005/8/layout/radial5"/>
    <dgm:cxn modelId="{F2E108FA-2D64-4A84-B001-A87E7269EF79}" type="presOf" srcId="{C8654237-BD14-4F67-AEF2-923916F26601}" destId="{AE384425-639C-4586-8F53-E7BED6C41FFB}" srcOrd="0" destOrd="0" presId="urn:microsoft.com/office/officeart/2005/8/layout/radial5"/>
    <dgm:cxn modelId="{A5BB2218-AA23-4025-B418-CD316D593CB6}" type="presOf" srcId="{C3C9378C-D259-42B4-BE8B-566AAA1814F9}" destId="{6CE0B0DD-36CE-45EE-9D54-523C281E36F7}" srcOrd="0" destOrd="0" presId="urn:microsoft.com/office/officeart/2005/8/layout/radial5"/>
    <dgm:cxn modelId="{7FF0D95D-5AB7-4717-B388-4F02D362370B}" type="presOf" srcId="{7507A18B-A4AB-4874-85F3-C62DD4A09B02}" destId="{5755EE83-4D89-40D5-BE42-5AE7391D1C68}" srcOrd="0" destOrd="0" presId="urn:microsoft.com/office/officeart/2005/8/layout/radial5"/>
    <dgm:cxn modelId="{BCC2F2EF-6A55-449B-81E7-DDF2E62FAC34}" type="presOf" srcId="{FA9F3D9D-F65A-429D-AEAC-35308A376D77}" destId="{F4F7CA67-80B5-44FF-98D3-195B4CB67B2F}" srcOrd="0" destOrd="0" presId="urn:microsoft.com/office/officeart/2005/8/layout/radial5"/>
    <dgm:cxn modelId="{6479C387-17C3-41C5-A764-7458A0ABEB57}" srcId="{04B29DC0-CD4A-40B2-96DD-896DF3DDFE7C}" destId="{C3C9378C-D259-42B4-BE8B-566AAA1814F9}" srcOrd="0" destOrd="0" parTransId="{7507A18B-A4AB-4874-85F3-C62DD4A09B02}" sibTransId="{B03CA5D7-F378-4BAF-B8C7-B117C3A687D6}"/>
    <dgm:cxn modelId="{B83AAA08-8E20-4D8E-9730-ED36CCC27653}" srcId="{04B29DC0-CD4A-40B2-96DD-896DF3DDFE7C}" destId="{0FC715E0-385C-49BA-8617-EDA189C641F6}" srcOrd="1" destOrd="0" parTransId="{FA9F3D9D-F65A-429D-AEAC-35308A376D77}" sibTransId="{756AD1F1-6AC7-435D-9D54-692B0FA3EA5E}"/>
    <dgm:cxn modelId="{0C46EF17-D4C1-4642-829B-57E17C3B98C1}" type="presOf" srcId="{0FC715E0-385C-49BA-8617-EDA189C641F6}" destId="{F1C0254D-AFA9-45B2-80A5-35D9C9E49DA3}" srcOrd="0" destOrd="0" presId="urn:microsoft.com/office/officeart/2005/8/layout/radial5"/>
    <dgm:cxn modelId="{BF368358-5C53-4962-ADBB-C82380A98647}" srcId="{04B29DC0-CD4A-40B2-96DD-896DF3DDFE7C}" destId="{C8654237-BD14-4F67-AEF2-923916F26601}" srcOrd="3" destOrd="0" parTransId="{2109B7CF-9CB1-4778-80FE-E8B99FEE00DE}" sibTransId="{19595CDB-C08F-40EA-83A1-EE4093FD04EC}"/>
    <dgm:cxn modelId="{97829CFE-0967-45FC-88F6-D244AED0D78E}" type="presOf" srcId="{BCC8E002-6CEE-4FD6-81CF-426D07F29B34}" destId="{11937B30-2969-488B-8EBE-C68D08404606}" srcOrd="0" destOrd="0" presId="urn:microsoft.com/office/officeart/2005/8/layout/radial5"/>
    <dgm:cxn modelId="{7B7A0BBB-58C2-4CE6-9C16-8B70C38E30BF}" type="presOf" srcId="{2109B7CF-9CB1-4778-80FE-E8B99FEE00DE}" destId="{CFEE99DA-82FA-4E2A-9349-F3EF8F799F64}" srcOrd="0" destOrd="0" presId="urn:microsoft.com/office/officeart/2005/8/layout/radial5"/>
    <dgm:cxn modelId="{C8ECA2A9-F7CD-4E55-9B1B-2AB5DADC106F}" type="presParOf" srcId="{537828C3-C869-45EA-AA59-AFE1518193B2}" destId="{C4F8E7DA-EF52-43D1-90DF-08C45206CFF0}" srcOrd="0" destOrd="0" presId="urn:microsoft.com/office/officeart/2005/8/layout/radial5"/>
    <dgm:cxn modelId="{3B56ACE2-2C11-4CCA-9101-0303707BFF90}" type="presParOf" srcId="{537828C3-C869-45EA-AA59-AFE1518193B2}" destId="{5755EE83-4D89-40D5-BE42-5AE7391D1C68}" srcOrd="1" destOrd="0" presId="urn:microsoft.com/office/officeart/2005/8/layout/radial5"/>
    <dgm:cxn modelId="{DF046C98-BFBD-4876-BB91-45494381FA97}" type="presParOf" srcId="{5755EE83-4D89-40D5-BE42-5AE7391D1C68}" destId="{3131BC39-99E1-477D-B88E-EE5AA1BC966A}" srcOrd="0" destOrd="0" presId="urn:microsoft.com/office/officeart/2005/8/layout/radial5"/>
    <dgm:cxn modelId="{8BB34280-94B4-42BB-AFEE-BEE89035468F}" type="presParOf" srcId="{537828C3-C869-45EA-AA59-AFE1518193B2}" destId="{6CE0B0DD-36CE-45EE-9D54-523C281E36F7}" srcOrd="2" destOrd="0" presId="urn:microsoft.com/office/officeart/2005/8/layout/radial5"/>
    <dgm:cxn modelId="{CDAF7E1E-73C9-41E4-8AB5-B811B4F7B3C5}" type="presParOf" srcId="{537828C3-C869-45EA-AA59-AFE1518193B2}" destId="{F4F7CA67-80B5-44FF-98D3-195B4CB67B2F}" srcOrd="3" destOrd="0" presId="urn:microsoft.com/office/officeart/2005/8/layout/radial5"/>
    <dgm:cxn modelId="{4053C455-DF49-4AFB-9BE9-C21F90F7BB44}" type="presParOf" srcId="{F4F7CA67-80B5-44FF-98D3-195B4CB67B2F}" destId="{99DCCBEC-D677-4F47-8B14-63DB5537EA0C}" srcOrd="0" destOrd="0" presId="urn:microsoft.com/office/officeart/2005/8/layout/radial5"/>
    <dgm:cxn modelId="{412EDD0C-ECC8-423C-8D8B-3EDCFDDA1DA8}" type="presParOf" srcId="{537828C3-C869-45EA-AA59-AFE1518193B2}" destId="{F1C0254D-AFA9-45B2-80A5-35D9C9E49DA3}" srcOrd="4" destOrd="0" presId="urn:microsoft.com/office/officeart/2005/8/layout/radial5"/>
    <dgm:cxn modelId="{CF2AC191-522B-4A21-B6B0-872CF94530B6}" type="presParOf" srcId="{537828C3-C869-45EA-AA59-AFE1518193B2}" destId="{8FAA9898-75AE-4B9F-BA7D-89074A571019}" srcOrd="5" destOrd="0" presId="urn:microsoft.com/office/officeart/2005/8/layout/radial5"/>
    <dgm:cxn modelId="{BF05A334-1B31-44C9-80BB-884E906711E3}" type="presParOf" srcId="{8FAA9898-75AE-4B9F-BA7D-89074A571019}" destId="{6AC66F69-D298-469F-9B67-943D49EA3813}" srcOrd="0" destOrd="0" presId="urn:microsoft.com/office/officeart/2005/8/layout/radial5"/>
    <dgm:cxn modelId="{7FA3DE0C-CC6C-43A7-9C8F-E90E61CE7BEC}" type="presParOf" srcId="{537828C3-C869-45EA-AA59-AFE1518193B2}" destId="{937BC7A9-B760-41E0-B93E-9EC4F7109A65}" srcOrd="6" destOrd="0" presId="urn:microsoft.com/office/officeart/2005/8/layout/radial5"/>
    <dgm:cxn modelId="{37569AC9-86AD-477B-B085-A0C3C6555B8B}" type="presParOf" srcId="{537828C3-C869-45EA-AA59-AFE1518193B2}" destId="{CFEE99DA-82FA-4E2A-9349-F3EF8F799F64}" srcOrd="7" destOrd="0" presId="urn:microsoft.com/office/officeart/2005/8/layout/radial5"/>
    <dgm:cxn modelId="{6CF83992-2A3B-492E-8D2A-6193B8D10126}" type="presParOf" srcId="{CFEE99DA-82FA-4E2A-9349-F3EF8F799F64}" destId="{477D8CE9-58B1-4D64-8B2C-F0DC3A735F8F}" srcOrd="0" destOrd="0" presId="urn:microsoft.com/office/officeart/2005/8/layout/radial5"/>
    <dgm:cxn modelId="{15374FF0-2034-4E8D-BA7A-370D29D455EF}" type="presParOf" srcId="{537828C3-C869-45EA-AA59-AFE1518193B2}" destId="{AE384425-639C-4586-8F53-E7BED6C41FFB}" srcOrd="8" destOrd="0" presId="urn:microsoft.com/office/officeart/2005/8/layout/radial5"/>
    <dgm:cxn modelId="{382ACF40-D768-4443-82AF-CC3D34E48140}" type="presParOf" srcId="{537828C3-C869-45EA-AA59-AFE1518193B2}" destId="{6CB9D0AE-CDF8-4BF8-8FE2-FF8A19CD656B}" srcOrd="9" destOrd="0" presId="urn:microsoft.com/office/officeart/2005/8/layout/radial5"/>
    <dgm:cxn modelId="{F9A03110-2602-485C-A282-62182AE7B8D7}" type="presParOf" srcId="{6CB9D0AE-CDF8-4BF8-8FE2-FF8A19CD656B}" destId="{2D69E75B-D68C-4E34-B11A-30A433021DBF}" srcOrd="0" destOrd="0" presId="urn:microsoft.com/office/officeart/2005/8/layout/radial5"/>
    <dgm:cxn modelId="{FEACD446-4818-4CBC-914F-ECF0A4FEA3F4}" type="presParOf" srcId="{537828C3-C869-45EA-AA59-AFE1518193B2}" destId="{FFCBB93B-021A-4BD0-A989-0A67A2DEF07B}" srcOrd="10" destOrd="0" presId="urn:microsoft.com/office/officeart/2005/8/layout/radial5"/>
    <dgm:cxn modelId="{180C03EE-E4EF-4260-892D-77F4A5380456}" type="presParOf" srcId="{537828C3-C869-45EA-AA59-AFE1518193B2}" destId="{F0AB5C96-7C32-4DC9-A780-349BE8BB0E5C}" srcOrd="11" destOrd="0" presId="urn:microsoft.com/office/officeart/2005/8/layout/radial5"/>
    <dgm:cxn modelId="{31CF52D4-28A8-41B0-8962-83A9FCD4C6BC}" type="presParOf" srcId="{F0AB5C96-7C32-4DC9-A780-349BE8BB0E5C}" destId="{37EDD6BD-C12E-4919-B465-C61956128958}" srcOrd="0" destOrd="0" presId="urn:microsoft.com/office/officeart/2005/8/layout/radial5"/>
    <dgm:cxn modelId="{73B6F060-BB1A-46A7-A620-1B43CB3B91FA}" type="presParOf" srcId="{537828C3-C869-45EA-AA59-AFE1518193B2}" destId="{11937B30-2969-488B-8EBE-C68D0840460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9AD791-D5D9-4535-8882-31A1E167580F}" type="doc">
      <dgm:prSet loTypeId="urn:microsoft.com/office/officeart/2005/8/layout/radial5" loCatId="cycle" qsTypeId="urn:microsoft.com/office/officeart/2005/8/quickstyle/simple1" qsCatId="simple" csTypeId="urn:microsoft.com/office/officeart/2005/8/colors/accent1_2#8" csCatId="accent1" phldr="1"/>
      <dgm:spPr/>
      <dgm:t>
        <a:bodyPr/>
        <a:lstStyle/>
        <a:p>
          <a:endParaRPr lang="en-US"/>
        </a:p>
      </dgm:t>
    </dgm:pt>
    <dgm:pt modelId="{04B29DC0-CD4A-40B2-96DD-896DF3DDFE7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(extended)</a:t>
          </a:r>
          <a:br>
            <a:rPr lang="en-US" sz="1300" noProof="0" dirty="0" smtClean="0"/>
          </a:br>
          <a:r>
            <a:rPr lang="en-US" sz="1300" noProof="0" dirty="0" smtClean="0"/>
            <a:t>links</a:t>
          </a:r>
          <a:endParaRPr lang="en-US" sz="1300" noProof="0" dirty="0"/>
        </a:p>
      </dgm:t>
    </dgm:pt>
    <dgm:pt modelId="{869FA832-E6EC-4656-83A5-5AD6E6EB09CE}" type="parTrans" cxnId="{5EBF6D64-3BB9-4289-B568-76E5083F34FD}">
      <dgm:prSet/>
      <dgm:spPr/>
      <dgm:t>
        <a:bodyPr/>
        <a:lstStyle/>
        <a:p>
          <a:endParaRPr lang="en-US" sz="1300"/>
        </a:p>
      </dgm:t>
    </dgm:pt>
    <dgm:pt modelId="{DD58D785-BAB0-4BAA-BC2E-6BD8C80816C9}" type="sibTrans" cxnId="{5EBF6D64-3BB9-4289-B568-76E5083F34FD}">
      <dgm:prSet/>
      <dgm:spPr/>
      <dgm:t>
        <a:bodyPr/>
        <a:lstStyle/>
        <a:p>
          <a:endParaRPr lang="en-US" sz="1300"/>
        </a:p>
      </dgm:t>
    </dgm:pt>
    <dgm:pt modelId="{C3C9378C-D259-42B4-BE8B-566AAA1814F9}">
      <dgm:prSet phldrT="[Tekst]" custT="1">
        <dgm:style>
          <a:lnRef idx="1">
            <a:schemeClr val="accent1"/>
          </a:lnRef>
          <a:fillRef idx="3">
            <a:schemeClr val="accent1"/>
          </a:fillRef>
          <a:effectRef idx="2">
            <a:schemeClr val="accent1"/>
          </a:effectRef>
          <a:fontRef idx="minor">
            <a:schemeClr val="lt1"/>
          </a:fontRef>
        </dgm:style>
      </dgm:prSet>
      <dgm:spPr/>
      <dgm:t>
        <a:bodyPr/>
        <a:lstStyle/>
        <a:p>
          <a:r>
            <a:rPr lang="en-US" sz="1300" noProof="0" dirty="0" smtClean="0"/>
            <a:t>presentation</a:t>
          </a:r>
          <a:endParaRPr lang="en-US" sz="1300" noProof="0" dirty="0"/>
        </a:p>
      </dgm:t>
    </dgm:pt>
    <dgm:pt modelId="{7507A18B-A4AB-4874-85F3-C62DD4A09B02}" type="parTrans" cxnId="{6479C387-17C3-41C5-A764-7458A0ABEB57}">
      <dgm:prSet custT="1"/>
      <dgm:spPr/>
      <dgm:t>
        <a:bodyPr/>
        <a:lstStyle/>
        <a:p>
          <a:endParaRPr lang="en-US" sz="1300" noProof="0" dirty="0"/>
        </a:p>
      </dgm:t>
    </dgm:pt>
    <dgm:pt modelId="{B03CA5D7-F378-4BAF-B8C7-B117C3A687D6}" type="sibTrans" cxnId="{6479C387-17C3-41C5-A764-7458A0ABEB57}">
      <dgm:prSet/>
      <dgm:spPr/>
      <dgm:t>
        <a:bodyPr/>
        <a:lstStyle/>
        <a:p>
          <a:endParaRPr lang="en-US" sz="1300"/>
        </a:p>
      </dgm:t>
    </dgm:pt>
    <dgm:pt modelId="{0FC715E0-385C-49BA-8617-EDA189C641F6}">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calculation</a:t>
          </a:r>
          <a:endParaRPr lang="en-US" sz="1300" noProof="0" dirty="0"/>
        </a:p>
      </dgm:t>
    </dgm:pt>
    <dgm:pt modelId="{FA9F3D9D-F65A-429D-AEAC-35308A376D77}" type="parTrans" cxnId="{B83AAA08-8E20-4D8E-9730-ED36CCC27653}">
      <dgm:prSet custT="1"/>
      <dgm:spPr/>
      <dgm:t>
        <a:bodyPr/>
        <a:lstStyle/>
        <a:p>
          <a:endParaRPr lang="en-US" sz="1300" noProof="0" dirty="0"/>
        </a:p>
      </dgm:t>
    </dgm:pt>
    <dgm:pt modelId="{756AD1F1-6AC7-435D-9D54-692B0FA3EA5E}" type="sibTrans" cxnId="{B83AAA08-8E20-4D8E-9730-ED36CCC27653}">
      <dgm:prSet/>
      <dgm:spPr/>
      <dgm:t>
        <a:bodyPr/>
        <a:lstStyle/>
        <a:p>
          <a:endParaRPr lang="en-US" sz="1300"/>
        </a:p>
      </dgm:t>
    </dgm:pt>
    <dgm:pt modelId="{B9D3EB6C-AC04-46B4-864A-43B30EB2E88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definition</a:t>
          </a:r>
          <a:endParaRPr lang="en-US" sz="1300" noProof="0" dirty="0"/>
        </a:p>
      </dgm:t>
    </dgm:pt>
    <dgm:pt modelId="{D6ABE9E9-5AF7-4D34-9F31-8EFEA2B57839}" type="parTrans" cxnId="{2C8C3789-FC08-4D5B-9FCD-B720B104A6CE}">
      <dgm:prSet custT="1"/>
      <dgm:spPr/>
      <dgm:t>
        <a:bodyPr/>
        <a:lstStyle/>
        <a:p>
          <a:endParaRPr lang="en-US" sz="1300" noProof="0" dirty="0"/>
        </a:p>
      </dgm:t>
    </dgm:pt>
    <dgm:pt modelId="{3E92AD93-7E11-4E7E-A8F5-08BB8736E1A8}" type="sibTrans" cxnId="{2C8C3789-FC08-4D5B-9FCD-B720B104A6CE}">
      <dgm:prSet/>
      <dgm:spPr/>
      <dgm:t>
        <a:bodyPr/>
        <a:lstStyle/>
        <a:p>
          <a:endParaRPr lang="en-US" sz="1300"/>
        </a:p>
      </dgm:t>
    </dgm:pt>
    <dgm:pt modelId="{C8654237-BD14-4F67-AEF2-923916F26601}">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label</a:t>
          </a:r>
          <a:endParaRPr lang="en-US" sz="1300" noProof="0" dirty="0"/>
        </a:p>
      </dgm:t>
    </dgm:pt>
    <dgm:pt modelId="{2109B7CF-9CB1-4778-80FE-E8B99FEE00DE}" type="parTrans" cxnId="{BF368358-5C53-4962-ADBB-C82380A98647}">
      <dgm:prSet custT="1"/>
      <dgm:spPr/>
      <dgm:t>
        <a:bodyPr/>
        <a:lstStyle/>
        <a:p>
          <a:endParaRPr lang="en-US" sz="1300" noProof="0" dirty="0"/>
        </a:p>
      </dgm:t>
    </dgm:pt>
    <dgm:pt modelId="{19595CDB-C08F-40EA-83A1-EE4093FD04EC}" type="sibTrans" cxnId="{BF368358-5C53-4962-ADBB-C82380A98647}">
      <dgm:prSet/>
      <dgm:spPr/>
      <dgm:t>
        <a:bodyPr/>
        <a:lstStyle/>
        <a:p>
          <a:endParaRPr lang="en-US" sz="1300"/>
        </a:p>
      </dgm:t>
    </dgm:pt>
    <dgm:pt modelId="{500B8DB2-C574-4369-8E90-B714B4EB81DE}">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reference</a:t>
          </a:r>
          <a:endParaRPr lang="en-US" sz="1300" noProof="0" dirty="0"/>
        </a:p>
      </dgm:t>
    </dgm:pt>
    <dgm:pt modelId="{B824150B-009B-4D68-BECF-EEAC7042A3C0}" type="parTrans" cxnId="{EA3A134A-8A80-45D6-9471-B5605ED52527}">
      <dgm:prSet custT="1"/>
      <dgm:spPr/>
      <dgm:t>
        <a:bodyPr/>
        <a:lstStyle/>
        <a:p>
          <a:endParaRPr lang="en-US" sz="1300" noProof="0" dirty="0"/>
        </a:p>
      </dgm:t>
    </dgm:pt>
    <dgm:pt modelId="{57D35111-136D-4A7D-8753-13D9606E4C7D}" type="sibTrans" cxnId="{EA3A134A-8A80-45D6-9471-B5605ED52527}">
      <dgm:prSet/>
      <dgm:spPr/>
      <dgm:t>
        <a:bodyPr/>
        <a:lstStyle/>
        <a:p>
          <a:endParaRPr lang="en-US" sz="1300"/>
        </a:p>
      </dgm:t>
    </dgm:pt>
    <dgm:pt modelId="{BCC8E002-6CEE-4FD6-81CF-426D07F29B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generic</a:t>
          </a:r>
          <a:endParaRPr lang="en-US" sz="1300" noProof="0" dirty="0"/>
        </a:p>
      </dgm:t>
    </dgm:pt>
    <dgm:pt modelId="{61303B75-A9E7-4898-9CF0-4678D7A42F8F}" type="parTrans" cxnId="{B794D194-6D9C-402A-8226-0B0345EE78D3}">
      <dgm:prSet custT="1"/>
      <dgm:spPr/>
      <dgm:t>
        <a:bodyPr/>
        <a:lstStyle/>
        <a:p>
          <a:endParaRPr lang="en-US" sz="1300" noProof="0" dirty="0"/>
        </a:p>
      </dgm:t>
    </dgm:pt>
    <dgm:pt modelId="{204B97CC-F593-4AB0-9819-57005A1517DA}" type="sibTrans" cxnId="{B794D194-6D9C-402A-8226-0B0345EE78D3}">
      <dgm:prSet/>
      <dgm:spPr/>
      <dgm:t>
        <a:bodyPr/>
        <a:lstStyle/>
        <a:p>
          <a:endParaRPr lang="en-US" sz="1300"/>
        </a:p>
      </dgm:t>
    </dgm:pt>
    <dgm:pt modelId="{537828C3-C869-45EA-AA59-AFE1518193B2}" type="pres">
      <dgm:prSet presAssocID="{CC9AD791-D5D9-4535-8882-31A1E167580F}" presName="Name0" presStyleCnt="0">
        <dgm:presLayoutVars>
          <dgm:chMax val="1"/>
          <dgm:dir/>
          <dgm:animLvl val="ctr"/>
          <dgm:resizeHandles val="exact"/>
        </dgm:presLayoutVars>
      </dgm:prSet>
      <dgm:spPr/>
      <dgm:t>
        <a:bodyPr/>
        <a:lstStyle/>
        <a:p>
          <a:endParaRPr lang="en-US"/>
        </a:p>
      </dgm:t>
    </dgm:pt>
    <dgm:pt modelId="{C4F8E7DA-EF52-43D1-90DF-08C45206CFF0}" type="pres">
      <dgm:prSet presAssocID="{04B29DC0-CD4A-40B2-96DD-896DF3DDFE7C}" presName="centerShape" presStyleLbl="node0" presStyleIdx="0" presStyleCnt="1"/>
      <dgm:spPr/>
      <dgm:t>
        <a:bodyPr/>
        <a:lstStyle/>
        <a:p>
          <a:endParaRPr lang="en-US"/>
        </a:p>
      </dgm:t>
    </dgm:pt>
    <dgm:pt modelId="{5755EE83-4D89-40D5-BE42-5AE7391D1C68}" type="pres">
      <dgm:prSet presAssocID="{7507A18B-A4AB-4874-85F3-C62DD4A09B02}" presName="parTrans" presStyleLbl="sibTrans2D1" presStyleIdx="0" presStyleCnt="6"/>
      <dgm:spPr/>
      <dgm:t>
        <a:bodyPr/>
        <a:lstStyle/>
        <a:p>
          <a:endParaRPr lang="en-US"/>
        </a:p>
      </dgm:t>
    </dgm:pt>
    <dgm:pt modelId="{3131BC39-99E1-477D-B88E-EE5AA1BC966A}" type="pres">
      <dgm:prSet presAssocID="{7507A18B-A4AB-4874-85F3-C62DD4A09B02}" presName="connectorText" presStyleLbl="sibTrans2D1" presStyleIdx="0" presStyleCnt="6"/>
      <dgm:spPr/>
      <dgm:t>
        <a:bodyPr/>
        <a:lstStyle/>
        <a:p>
          <a:endParaRPr lang="en-US"/>
        </a:p>
      </dgm:t>
    </dgm:pt>
    <dgm:pt modelId="{6CE0B0DD-36CE-45EE-9D54-523C281E36F7}" type="pres">
      <dgm:prSet presAssocID="{C3C9378C-D259-42B4-BE8B-566AAA1814F9}" presName="node" presStyleLbl="node1" presStyleIdx="0" presStyleCnt="6">
        <dgm:presLayoutVars>
          <dgm:bulletEnabled val="1"/>
        </dgm:presLayoutVars>
      </dgm:prSet>
      <dgm:spPr/>
      <dgm:t>
        <a:bodyPr/>
        <a:lstStyle/>
        <a:p>
          <a:endParaRPr lang="en-US"/>
        </a:p>
      </dgm:t>
    </dgm:pt>
    <dgm:pt modelId="{F4F7CA67-80B5-44FF-98D3-195B4CB67B2F}" type="pres">
      <dgm:prSet presAssocID="{FA9F3D9D-F65A-429D-AEAC-35308A376D77}" presName="parTrans" presStyleLbl="sibTrans2D1" presStyleIdx="1" presStyleCnt="6"/>
      <dgm:spPr/>
      <dgm:t>
        <a:bodyPr/>
        <a:lstStyle/>
        <a:p>
          <a:endParaRPr lang="en-US"/>
        </a:p>
      </dgm:t>
    </dgm:pt>
    <dgm:pt modelId="{99DCCBEC-D677-4F47-8B14-63DB5537EA0C}" type="pres">
      <dgm:prSet presAssocID="{FA9F3D9D-F65A-429D-AEAC-35308A376D77}" presName="connectorText" presStyleLbl="sibTrans2D1" presStyleIdx="1" presStyleCnt="6"/>
      <dgm:spPr/>
      <dgm:t>
        <a:bodyPr/>
        <a:lstStyle/>
        <a:p>
          <a:endParaRPr lang="en-US"/>
        </a:p>
      </dgm:t>
    </dgm:pt>
    <dgm:pt modelId="{F1C0254D-AFA9-45B2-80A5-35D9C9E49DA3}" type="pres">
      <dgm:prSet presAssocID="{0FC715E0-385C-49BA-8617-EDA189C641F6}" presName="node" presStyleLbl="node1" presStyleIdx="1" presStyleCnt="6">
        <dgm:presLayoutVars>
          <dgm:bulletEnabled val="1"/>
        </dgm:presLayoutVars>
      </dgm:prSet>
      <dgm:spPr/>
      <dgm:t>
        <a:bodyPr/>
        <a:lstStyle/>
        <a:p>
          <a:endParaRPr lang="en-US"/>
        </a:p>
      </dgm:t>
    </dgm:pt>
    <dgm:pt modelId="{8FAA9898-75AE-4B9F-BA7D-89074A571019}" type="pres">
      <dgm:prSet presAssocID="{D6ABE9E9-5AF7-4D34-9F31-8EFEA2B57839}" presName="parTrans" presStyleLbl="sibTrans2D1" presStyleIdx="2" presStyleCnt="6"/>
      <dgm:spPr/>
      <dgm:t>
        <a:bodyPr/>
        <a:lstStyle/>
        <a:p>
          <a:endParaRPr lang="en-US"/>
        </a:p>
      </dgm:t>
    </dgm:pt>
    <dgm:pt modelId="{6AC66F69-D298-469F-9B67-943D49EA3813}" type="pres">
      <dgm:prSet presAssocID="{D6ABE9E9-5AF7-4D34-9F31-8EFEA2B57839}" presName="connectorText" presStyleLbl="sibTrans2D1" presStyleIdx="2" presStyleCnt="6"/>
      <dgm:spPr/>
      <dgm:t>
        <a:bodyPr/>
        <a:lstStyle/>
        <a:p>
          <a:endParaRPr lang="en-US"/>
        </a:p>
      </dgm:t>
    </dgm:pt>
    <dgm:pt modelId="{937BC7A9-B760-41E0-B93E-9EC4F7109A65}" type="pres">
      <dgm:prSet presAssocID="{B9D3EB6C-AC04-46B4-864A-43B30EB2E884}" presName="node" presStyleLbl="node1" presStyleIdx="2" presStyleCnt="6">
        <dgm:presLayoutVars>
          <dgm:bulletEnabled val="1"/>
        </dgm:presLayoutVars>
      </dgm:prSet>
      <dgm:spPr/>
      <dgm:t>
        <a:bodyPr/>
        <a:lstStyle/>
        <a:p>
          <a:endParaRPr lang="en-US"/>
        </a:p>
      </dgm:t>
    </dgm:pt>
    <dgm:pt modelId="{CFEE99DA-82FA-4E2A-9349-F3EF8F799F64}" type="pres">
      <dgm:prSet presAssocID="{2109B7CF-9CB1-4778-80FE-E8B99FEE00DE}" presName="parTrans" presStyleLbl="sibTrans2D1" presStyleIdx="3" presStyleCnt="6"/>
      <dgm:spPr/>
      <dgm:t>
        <a:bodyPr/>
        <a:lstStyle/>
        <a:p>
          <a:endParaRPr lang="en-US"/>
        </a:p>
      </dgm:t>
    </dgm:pt>
    <dgm:pt modelId="{477D8CE9-58B1-4D64-8B2C-F0DC3A735F8F}" type="pres">
      <dgm:prSet presAssocID="{2109B7CF-9CB1-4778-80FE-E8B99FEE00DE}" presName="connectorText" presStyleLbl="sibTrans2D1" presStyleIdx="3" presStyleCnt="6"/>
      <dgm:spPr/>
      <dgm:t>
        <a:bodyPr/>
        <a:lstStyle/>
        <a:p>
          <a:endParaRPr lang="en-US"/>
        </a:p>
      </dgm:t>
    </dgm:pt>
    <dgm:pt modelId="{AE384425-639C-4586-8F53-E7BED6C41FFB}" type="pres">
      <dgm:prSet presAssocID="{C8654237-BD14-4F67-AEF2-923916F26601}" presName="node" presStyleLbl="node1" presStyleIdx="3" presStyleCnt="6">
        <dgm:presLayoutVars>
          <dgm:bulletEnabled val="1"/>
        </dgm:presLayoutVars>
      </dgm:prSet>
      <dgm:spPr/>
      <dgm:t>
        <a:bodyPr/>
        <a:lstStyle/>
        <a:p>
          <a:endParaRPr lang="en-US"/>
        </a:p>
      </dgm:t>
    </dgm:pt>
    <dgm:pt modelId="{6CB9D0AE-CDF8-4BF8-8FE2-FF8A19CD656B}" type="pres">
      <dgm:prSet presAssocID="{B824150B-009B-4D68-BECF-EEAC7042A3C0}" presName="parTrans" presStyleLbl="sibTrans2D1" presStyleIdx="4" presStyleCnt="6"/>
      <dgm:spPr/>
      <dgm:t>
        <a:bodyPr/>
        <a:lstStyle/>
        <a:p>
          <a:endParaRPr lang="en-US"/>
        </a:p>
      </dgm:t>
    </dgm:pt>
    <dgm:pt modelId="{2D69E75B-D68C-4E34-B11A-30A433021DBF}" type="pres">
      <dgm:prSet presAssocID="{B824150B-009B-4D68-BECF-EEAC7042A3C0}" presName="connectorText" presStyleLbl="sibTrans2D1" presStyleIdx="4" presStyleCnt="6"/>
      <dgm:spPr/>
      <dgm:t>
        <a:bodyPr/>
        <a:lstStyle/>
        <a:p>
          <a:endParaRPr lang="en-US"/>
        </a:p>
      </dgm:t>
    </dgm:pt>
    <dgm:pt modelId="{FFCBB93B-021A-4BD0-A989-0A67A2DEF07B}" type="pres">
      <dgm:prSet presAssocID="{500B8DB2-C574-4369-8E90-B714B4EB81DE}" presName="node" presStyleLbl="node1" presStyleIdx="4" presStyleCnt="6">
        <dgm:presLayoutVars>
          <dgm:bulletEnabled val="1"/>
        </dgm:presLayoutVars>
      </dgm:prSet>
      <dgm:spPr/>
      <dgm:t>
        <a:bodyPr/>
        <a:lstStyle/>
        <a:p>
          <a:endParaRPr lang="en-US"/>
        </a:p>
      </dgm:t>
    </dgm:pt>
    <dgm:pt modelId="{F0AB5C96-7C32-4DC9-A780-349BE8BB0E5C}" type="pres">
      <dgm:prSet presAssocID="{61303B75-A9E7-4898-9CF0-4678D7A42F8F}" presName="parTrans" presStyleLbl="sibTrans2D1" presStyleIdx="5" presStyleCnt="6"/>
      <dgm:spPr/>
      <dgm:t>
        <a:bodyPr/>
        <a:lstStyle/>
        <a:p>
          <a:endParaRPr lang="en-US"/>
        </a:p>
      </dgm:t>
    </dgm:pt>
    <dgm:pt modelId="{37EDD6BD-C12E-4919-B465-C61956128958}" type="pres">
      <dgm:prSet presAssocID="{61303B75-A9E7-4898-9CF0-4678D7A42F8F}" presName="connectorText" presStyleLbl="sibTrans2D1" presStyleIdx="5" presStyleCnt="6"/>
      <dgm:spPr/>
      <dgm:t>
        <a:bodyPr/>
        <a:lstStyle/>
        <a:p>
          <a:endParaRPr lang="en-US"/>
        </a:p>
      </dgm:t>
    </dgm:pt>
    <dgm:pt modelId="{11937B30-2969-488B-8EBE-C68D08404606}" type="pres">
      <dgm:prSet presAssocID="{BCC8E002-6CEE-4FD6-81CF-426D07F29B34}" presName="node" presStyleLbl="node1" presStyleIdx="5" presStyleCnt="6">
        <dgm:presLayoutVars>
          <dgm:bulletEnabled val="1"/>
        </dgm:presLayoutVars>
      </dgm:prSet>
      <dgm:spPr/>
      <dgm:t>
        <a:bodyPr/>
        <a:lstStyle/>
        <a:p>
          <a:endParaRPr lang="en-US"/>
        </a:p>
      </dgm:t>
    </dgm:pt>
  </dgm:ptLst>
  <dgm:cxnLst>
    <dgm:cxn modelId="{B794D194-6D9C-402A-8226-0B0345EE78D3}" srcId="{04B29DC0-CD4A-40B2-96DD-896DF3DDFE7C}" destId="{BCC8E002-6CEE-4FD6-81CF-426D07F29B34}" srcOrd="5" destOrd="0" parTransId="{61303B75-A9E7-4898-9CF0-4678D7A42F8F}" sibTransId="{204B97CC-F593-4AB0-9819-57005A1517DA}"/>
    <dgm:cxn modelId="{7B3FF013-5084-47BC-939F-DBAE2646131D}" type="presOf" srcId="{B9D3EB6C-AC04-46B4-864A-43B30EB2E884}" destId="{937BC7A9-B760-41E0-B93E-9EC4F7109A65}" srcOrd="0" destOrd="0" presId="urn:microsoft.com/office/officeart/2005/8/layout/radial5"/>
    <dgm:cxn modelId="{F640BF14-3781-4758-A479-F0D19633D42F}" type="presOf" srcId="{B824150B-009B-4D68-BECF-EEAC7042A3C0}" destId="{2D69E75B-D68C-4E34-B11A-30A433021DBF}" srcOrd="1" destOrd="0" presId="urn:microsoft.com/office/officeart/2005/8/layout/radial5"/>
    <dgm:cxn modelId="{EA3A134A-8A80-45D6-9471-B5605ED52527}" srcId="{04B29DC0-CD4A-40B2-96DD-896DF3DDFE7C}" destId="{500B8DB2-C574-4369-8E90-B714B4EB81DE}" srcOrd="4" destOrd="0" parTransId="{B824150B-009B-4D68-BECF-EEAC7042A3C0}" sibTransId="{57D35111-136D-4A7D-8753-13D9606E4C7D}"/>
    <dgm:cxn modelId="{7D1792EE-3D23-4653-9CB6-5EE557711DE9}" type="presOf" srcId="{500B8DB2-C574-4369-8E90-B714B4EB81DE}" destId="{FFCBB93B-021A-4BD0-A989-0A67A2DEF07B}" srcOrd="0" destOrd="0" presId="urn:microsoft.com/office/officeart/2005/8/layout/radial5"/>
    <dgm:cxn modelId="{2275A62C-C9A3-488F-A6CF-C6C94EA2B262}" type="presOf" srcId="{FA9F3D9D-F65A-429D-AEAC-35308A376D77}" destId="{F4F7CA67-80B5-44FF-98D3-195B4CB67B2F}" srcOrd="0" destOrd="0" presId="urn:microsoft.com/office/officeart/2005/8/layout/radial5"/>
    <dgm:cxn modelId="{56E43C53-A1B8-4512-A204-3A4F65D55959}" type="presOf" srcId="{0FC715E0-385C-49BA-8617-EDA189C641F6}" destId="{F1C0254D-AFA9-45B2-80A5-35D9C9E49DA3}" srcOrd="0" destOrd="0" presId="urn:microsoft.com/office/officeart/2005/8/layout/radial5"/>
    <dgm:cxn modelId="{B9FF7B5C-CA32-4222-BA0C-6BB09A533076}" type="presOf" srcId="{CC9AD791-D5D9-4535-8882-31A1E167580F}" destId="{537828C3-C869-45EA-AA59-AFE1518193B2}" srcOrd="0" destOrd="0" presId="urn:microsoft.com/office/officeart/2005/8/layout/radial5"/>
    <dgm:cxn modelId="{ADF7D14A-2C85-43C3-A043-2B0763424C4D}" type="presOf" srcId="{2109B7CF-9CB1-4778-80FE-E8B99FEE00DE}" destId="{477D8CE9-58B1-4D64-8B2C-F0DC3A735F8F}" srcOrd="1" destOrd="0" presId="urn:microsoft.com/office/officeart/2005/8/layout/radial5"/>
    <dgm:cxn modelId="{5E7E81F7-5D0C-4D64-91D9-B8485AAF7E9E}" type="presOf" srcId="{FA9F3D9D-F65A-429D-AEAC-35308A376D77}" destId="{99DCCBEC-D677-4F47-8B14-63DB5537EA0C}" srcOrd="1" destOrd="0" presId="urn:microsoft.com/office/officeart/2005/8/layout/radial5"/>
    <dgm:cxn modelId="{C0F2AB6C-1DDF-457B-8BE1-7DB41C8939CB}" type="presOf" srcId="{61303B75-A9E7-4898-9CF0-4678D7A42F8F}" destId="{37EDD6BD-C12E-4919-B465-C61956128958}" srcOrd="1" destOrd="0" presId="urn:microsoft.com/office/officeart/2005/8/layout/radial5"/>
    <dgm:cxn modelId="{B83AAA08-8E20-4D8E-9730-ED36CCC27653}" srcId="{04B29DC0-CD4A-40B2-96DD-896DF3DDFE7C}" destId="{0FC715E0-385C-49BA-8617-EDA189C641F6}" srcOrd="1" destOrd="0" parTransId="{FA9F3D9D-F65A-429D-AEAC-35308A376D77}" sibTransId="{756AD1F1-6AC7-435D-9D54-692B0FA3EA5E}"/>
    <dgm:cxn modelId="{939B8C7C-B27D-48DC-9D6A-9E320C3AF8AD}" type="presOf" srcId="{C3C9378C-D259-42B4-BE8B-566AAA1814F9}" destId="{6CE0B0DD-36CE-45EE-9D54-523C281E36F7}" srcOrd="0" destOrd="0" presId="urn:microsoft.com/office/officeart/2005/8/layout/radial5"/>
    <dgm:cxn modelId="{C567DEBB-0C34-44DB-851D-1B536BEE784A}" type="presOf" srcId="{7507A18B-A4AB-4874-85F3-C62DD4A09B02}" destId="{5755EE83-4D89-40D5-BE42-5AE7391D1C68}" srcOrd="0" destOrd="0" presId="urn:microsoft.com/office/officeart/2005/8/layout/radial5"/>
    <dgm:cxn modelId="{1E69333D-3A3C-49CD-95E1-C410FCD28126}" type="presOf" srcId="{BCC8E002-6CEE-4FD6-81CF-426D07F29B34}" destId="{11937B30-2969-488B-8EBE-C68D08404606}" srcOrd="0" destOrd="0" presId="urn:microsoft.com/office/officeart/2005/8/layout/radial5"/>
    <dgm:cxn modelId="{BF368358-5C53-4962-ADBB-C82380A98647}" srcId="{04B29DC0-CD4A-40B2-96DD-896DF3DDFE7C}" destId="{C8654237-BD14-4F67-AEF2-923916F26601}" srcOrd="3" destOrd="0" parTransId="{2109B7CF-9CB1-4778-80FE-E8B99FEE00DE}" sibTransId="{19595CDB-C08F-40EA-83A1-EE4093FD04EC}"/>
    <dgm:cxn modelId="{A8675DB8-0848-47EE-890B-EC76EB209F2E}" type="presOf" srcId="{7507A18B-A4AB-4874-85F3-C62DD4A09B02}" destId="{3131BC39-99E1-477D-B88E-EE5AA1BC966A}" srcOrd="1" destOrd="0" presId="urn:microsoft.com/office/officeart/2005/8/layout/radial5"/>
    <dgm:cxn modelId="{5EBF6D64-3BB9-4289-B568-76E5083F34FD}" srcId="{CC9AD791-D5D9-4535-8882-31A1E167580F}" destId="{04B29DC0-CD4A-40B2-96DD-896DF3DDFE7C}" srcOrd="0" destOrd="0" parTransId="{869FA832-E6EC-4656-83A5-5AD6E6EB09CE}" sibTransId="{DD58D785-BAB0-4BAA-BC2E-6BD8C80816C9}"/>
    <dgm:cxn modelId="{36C58816-98AB-4656-8B6C-CB78E5278829}" type="presOf" srcId="{2109B7CF-9CB1-4778-80FE-E8B99FEE00DE}" destId="{CFEE99DA-82FA-4E2A-9349-F3EF8F799F64}" srcOrd="0" destOrd="0" presId="urn:microsoft.com/office/officeart/2005/8/layout/radial5"/>
    <dgm:cxn modelId="{EBE7CEB3-7C24-4648-94BC-34DF5571175F}" type="presOf" srcId="{B824150B-009B-4D68-BECF-EEAC7042A3C0}" destId="{6CB9D0AE-CDF8-4BF8-8FE2-FF8A19CD656B}" srcOrd="0" destOrd="0" presId="urn:microsoft.com/office/officeart/2005/8/layout/radial5"/>
    <dgm:cxn modelId="{528544B0-B757-4534-BA70-69338F17248A}" type="presOf" srcId="{D6ABE9E9-5AF7-4D34-9F31-8EFEA2B57839}" destId="{6AC66F69-D298-469F-9B67-943D49EA3813}" srcOrd="1" destOrd="0" presId="urn:microsoft.com/office/officeart/2005/8/layout/radial5"/>
    <dgm:cxn modelId="{6479C387-17C3-41C5-A764-7458A0ABEB57}" srcId="{04B29DC0-CD4A-40B2-96DD-896DF3DDFE7C}" destId="{C3C9378C-D259-42B4-BE8B-566AAA1814F9}" srcOrd="0" destOrd="0" parTransId="{7507A18B-A4AB-4874-85F3-C62DD4A09B02}" sibTransId="{B03CA5D7-F378-4BAF-B8C7-B117C3A687D6}"/>
    <dgm:cxn modelId="{D219CE64-73D0-4547-A03F-2D876E45DEC0}" type="presOf" srcId="{04B29DC0-CD4A-40B2-96DD-896DF3DDFE7C}" destId="{C4F8E7DA-EF52-43D1-90DF-08C45206CFF0}" srcOrd="0" destOrd="0" presId="urn:microsoft.com/office/officeart/2005/8/layout/radial5"/>
    <dgm:cxn modelId="{A8E77FC6-05E7-4F89-AF06-6CB077871A97}" type="presOf" srcId="{D6ABE9E9-5AF7-4D34-9F31-8EFEA2B57839}" destId="{8FAA9898-75AE-4B9F-BA7D-89074A571019}" srcOrd="0" destOrd="0" presId="urn:microsoft.com/office/officeart/2005/8/layout/radial5"/>
    <dgm:cxn modelId="{F7DA4144-7975-4096-915C-5D9DDCBD892F}" type="presOf" srcId="{61303B75-A9E7-4898-9CF0-4678D7A42F8F}" destId="{F0AB5C96-7C32-4DC9-A780-349BE8BB0E5C}" srcOrd="0" destOrd="0" presId="urn:microsoft.com/office/officeart/2005/8/layout/radial5"/>
    <dgm:cxn modelId="{2C8C3789-FC08-4D5B-9FCD-B720B104A6CE}" srcId="{04B29DC0-CD4A-40B2-96DD-896DF3DDFE7C}" destId="{B9D3EB6C-AC04-46B4-864A-43B30EB2E884}" srcOrd="2" destOrd="0" parTransId="{D6ABE9E9-5AF7-4D34-9F31-8EFEA2B57839}" sibTransId="{3E92AD93-7E11-4E7E-A8F5-08BB8736E1A8}"/>
    <dgm:cxn modelId="{36DF8D31-FB80-46F3-87BE-EDF5DA0CCF1E}" type="presOf" srcId="{C8654237-BD14-4F67-AEF2-923916F26601}" destId="{AE384425-639C-4586-8F53-E7BED6C41FFB}" srcOrd="0" destOrd="0" presId="urn:microsoft.com/office/officeart/2005/8/layout/radial5"/>
    <dgm:cxn modelId="{3BC4E384-1A14-437E-8DB5-4CAA9D4C0E79}" type="presParOf" srcId="{537828C3-C869-45EA-AA59-AFE1518193B2}" destId="{C4F8E7DA-EF52-43D1-90DF-08C45206CFF0}" srcOrd="0" destOrd="0" presId="urn:microsoft.com/office/officeart/2005/8/layout/radial5"/>
    <dgm:cxn modelId="{EFE77F04-0802-4D6E-93FC-9AAD07E7FDE0}" type="presParOf" srcId="{537828C3-C869-45EA-AA59-AFE1518193B2}" destId="{5755EE83-4D89-40D5-BE42-5AE7391D1C68}" srcOrd="1" destOrd="0" presId="urn:microsoft.com/office/officeart/2005/8/layout/radial5"/>
    <dgm:cxn modelId="{A39084A7-DD5E-4FF1-A70A-00AA5CB9FC79}" type="presParOf" srcId="{5755EE83-4D89-40D5-BE42-5AE7391D1C68}" destId="{3131BC39-99E1-477D-B88E-EE5AA1BC966A}" srcOrd="0" destOrd="0" presId="urn:microsoft.com/office/officeart/2005/8/layout/radial5"/>
    <dgm:cxn modelId="{B2802991-C011-40DD-A4C9-DE4016F2432B}" type="presParOf" srcId="{537828C3-C869-45EA-AA59-AFE1518193B2}" destId="{6CE0B0DD-36CE-45EE-9D54-523C281E36F7}" srcOrd="2" destOrd="0" presId="urn:microsoft.com/office/officeart/2005/8/layout/radial5"/>
    <dgm:cxn modelId="{40E8972F-FDE8-460C-9C4F-CF777A09FDC1}" type="presParOf" srcId="{537828C3-C869-45EA-AA59-AFE1518193B2}" destId="{F4F7CA67-80B5-44FF-98D3-195B4CB67B2F}" srcOrd="3" destOrd="0" presId="urn:microsoft.com/office/officeart/2005/8/layout/radial5"/>
    <dgm:cxn modelId="{40B14DC1-8474-4AF5-ADE4-18C95C2D18ED}" type="presParOf" srcId="{F4F7CA67-80B5-44FF-98D3-195B4CB67B2F}" destId="{99DCCBEC-D677-4F47-8B14-63DB5537EA0C}" srcOrd="0" destOrd="0" presId="urn:microsoft.com/office/officeart/2005/8/layout/radial5"/>
    <dgm:cxn modelId="{2AE655BB-A674-454C-8F0F-D68F8593891E}" type="presParOf" srcId="{537828C3-C869-45EA-AA59-AFE1518193B2}" destId="{F1C0254D-AFA9-45B2-80A5-35D9C9E49DA3}" srcOrd="4" destOrd="0" presId="urn:microsoft.com/office/officeart/2005/8/layout/radial5"/>
    <dgm:cxn modelId="{3167E549-4327-407D-936B-15534A190B01}" type="presParOf" srcId="{537828C3-C869-45EA-AA59-AFE1518193B2}" destId="{8FAA9898-75AE-4B9F-BA7D-89074A571019}" srcOrd="5" destOrd="0" presId="urn:microsoft.com/office/officeart/2005/8/layout/radial5"/>
    <dgm:cxn modelId="{B0407FC4-8989-4650-9429-8B226BF4FB36}" type="presParOf" srcId="{8FAA9898-75AE-4B9F-BA7D-89074A571019}" destId="{6AC66F69-D298-469F-9B67-943D49EA3813}" srcOrd="0" destOrd="0" presId="urn:microsoft.com/office/officeart/2005/8/layout/radial5"/>
    <dgm:cxn modelId="{DBA2389F-3010-4831-BE8B-5BB247C7B8A8}" type="presParOf" srcId="{537828C3-C869-45EA-AA59-AFE1518193B2}" destId="{937BC7A9-B760-41E0-B93E-9EC4F7109A65}" srcOrd="6" destOrd="0" presId="urn:microsoft.com/office/officeart/2005/8/layout/radial5"/>
    <dgm:cxn modelId="{92ECD858-EDDE-4EA2-81A4-E5CB984C43A9}" type="presParOf" srcId="{537828C3-C869-45EA-AA59-AFE1518193B2}" destId="{CFEE99DA-82FA-4E2A-9349-F3EF8F799F64}" srcOrd="7" destOrd="0" presId="urn:microsoft.com/office/officeart/2005/8/layout/radial5"/>
    <dgm:cxn modelId="{6812F739-35C4-4E9A-A251-4D1340AD2B27}" type="presParOf" srcId="{CFEE99DA-82FA-4E2A-9349-F3EF8F799F64}" destId="{477D8CE9-58B1-4D64-8B2C-F0DC3A735F8F}" srcOrd="0" destOrd="0" presId="urn:microsoft.com/office/officeart/2005/8/layout/radial5"/>
    <dgm:cxn modelId="{98F2D636-7AE9-41D2-B7F4-59A80094E973}" type="presParOf" srcId="{537828C3-C869-45EA-AA59-AFE1518193B2}" destId="{AE384425-639C-4586-8F53-E7BED6C41FFB}" srcOrd="8" destOrd="0" presId="urn:microsoft.com/office/officeart/2005/8/layout/radial5"/>
    <dgm:cxn modelId="{1916C19C-4AB7-4451-ADAA-2FB3F8201C83}" type="presParOf" srcId="{537828C3-C869-45EA-AA59-AFE1518193B2}" destId="{6CB9D0AE-CDF8-4BF8-8FE2-FF8A19CD656B}" srcOrd="9" destOrd="0" presId="urn:microsoft.com/office/officeart/2005/8/layout/radial5"/>
    <dgm:cxn modelId="{F3636AB6-49B5-47EC-BC86-8A3143660B9B}" type="presParOf" srcId="{6CB9D0AE-CDF8-4BF8-8FE2-FF8A19CD656B}" destId="{2D69E75B-D68C-4E34-B11A-30A433021DBF}" srcOrd="0" destOrd="0" presId="urn:microsoft.com/office/officeart/2005/8/layout/radial5"/>
    <dgm:cxn modelId="{0EA565B0-F177-4849-8CBF-841CEE87AD71}" type="presParOf" srcId="{537828C3-C869-45EA-AA59-AFE1518193B2}" destId="{FFCBB93B-021A-4BD0-A989-0A67A2DEF07B}" srcOrd="10" destOrd="0" presId="urn:microsoft.com/office/officeart/2005/8/layout/radial5"/>
    <dgm:cxn modelId="{00966F44-29B7-471C-8610-83D1CD662A07}" type="presParOf" srcId="{537828C3-C869-45EA-AA59-AFE1518193B2}" destId="{F0AB5C96-7C32-4DC9-A780-349BE8BB0E5C}" srcOrd="11" destOrd="0" presId="urn:microsoft.com/office/officeart/2005/8/layout/radial5"/>
    <dgm:cxn modelId="{E7DC61AF-AE74-453E-A10E-1D35117A4B40}" type="presParOf" srcId="{F0AB5C96-7C32-4DC9-A780-349BE8BB0E5C}" destId="{37EDD6BD-C12E-4919-B465-C61956128958}" srcOrd="0" destOrd="0" presId="urn:microsoft.com/office/officeart/2005/8/layout/radial5"/>
    <dgm:cxn modelId="{7FBDD872-878F-4511-B257-7116B6DCC51D}" type="presParOf" srcId="{537828C3-C869-45EA-AA59-AFE1518193B2}" destId="{11937B30-2969-488B-8EBE-C68D0840460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9AD791-D5D9-4535-8882-31A1E167580F}" type="doc">
      <dgm:prSet loTypeId="urn:microsoft.com/office/officeart/2005/8/layout/radial5" loCatId="cycle" qsTypeId="urn:microsoft.com/office/officeart/2005/8/quickstyle/simple1" qsCatId="simple" csTypeId="urn:microsoft.com/office/officeart/2005/8/colors/accent1_2#9" csCatId="accent1" phldr="1"/>
      <dgm:spPr/>
      <dgm:t>
        <a:bodyPr/>
        <a:lstStyle/>
        <a:p>
          <a:endParaRPr lang="en-US"/>
        </a:p>
      </dgm:t>
    </dgm:pt>
    <dgm:pt modelId="{04B29DC0-CD4A-40B2-96DD-896DF3DDFE7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(extended)</a:t>
          </a:r>
          <a:br>
            <a:rPr lang="en-US" sz="1300" noProof="0" dirty="0" smtClean="0"/>
          </a:br>
          <a:r>
            <a:rPr lang="en-US" sz="1300" noProof="0" dirty="0" smtClean="0"/>
            <a:t>links</a:t>
          </a:r>
          <a:endParaRPr lang="en-US" sz="1300" noProof="0" dirty="0"/>
        </a:p>
      </dgm:t>
    </dgm:pt>
    <dgm:pt modelId="{869FA832-E6EC-4656-83A5-5AD6E6EB09CE}" type="parTrans" cxnId="{5EBF6D64-3BB9-4289-B568-76E5083F34FD}">
      <dgm:prSet/>
      <dgm:spPr/>
      <dgm:t>
        <a:bodyPr/>
        <a:lstStyle/>
        <a:p>
          <a:endParaRPr lang="en-US" sz="1300"/>
        </a:p>
      </dgm:t>
    </dgm:pt>
    <dgm:pt modelId="{DD58D785-BAB0-4BAA-BC2E-6BD8C80816C9}" type="sibTrans" cxnId="{5EBF6D64-3BB9-4289-B568-76E5083F34FD}">
      <dgm:prSet/>
      <dgm:spPr/>
      <dgm:t>
        <a:bodyPr/>
        <a:lstStyle/>
        <a:p>
          <a:endParaRPr lang="en-US" sz="1300"/>
        </a:p>
      </dgm:t>
    </dgm:pt>
    <dgm:pt modelId="{C3C9378C-D259-42B4-BE8B-566AAA1814F9}">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presentation</a:t>
          </a:r>
          <a:endParaRPr lang="en-US" sz="1300" noProof="0" dirty="0"/>
        </a:p>
      </dgm:t>
    </dgm:pt>
    <dgm:pt modelId="{7507A18B-A4AB-4874-85F3-C62DD4A09B02}" type="parTrans" cxnId="{6479C387-17C3-41C5-A764-7458A0ABEB57}">
      <dgm:prSet custT="1"/>
      <dgm:spPr/>
      <dgm:t>
        <a:bodyPr/>
        <a:lstStyle/>
        <a:p>
          <a:endParaRPr lang="en-US" sz="1300" noProof="0" dirty="0"/>
        </a:p>
      </dgm:t>
    </dgm:pt>
    <dgm:pt modelId="{B03CA5D7-F378-4BAF-B8C7-B117C3A687D6}" type="sibTrans" cxnId="{6479C387-17C3-41C5-A764-7458A0ABEB57}">
      <dgm:prSet/>
      <dgm:spPr/>
      <dgm:t>
        <a:bodyPr/>
        <a:lstStyle/>
        <a:p>
          <a:endParaRPr lang="en-US" sz="1300"/>
        </a:p>
      </dgm:t>
    </dgm:pt>
    <dgm:pt modelId="{0FC715E0-385C-49BA-8617-EDA189C641F6}">
      <dgm:prSet phldrT="[Tekst]" custT="1">
        <dgm:style>
          <a:lnRef idx="1">
            <a:schemeClr val="accent1"/>
          </a:lnRef>
          <a:fillRef idx="3">
            <a:schemeClr val="accent1"/>
          </a:fillRef>
          <a:effectRef idx="2">
            <a:schemeClr val="accent1"/>
          </a:effectRef>
          <a:fontRef idx="minor">
            <a:schemeClr val="lt1"/>
          </a:fontRef>
        </dgm:style>
      </dgm:prSet>
      <dgm:spPr/>
      <dgm:t>
        <a:bodyPr/>
        <a:lstStyle/>
        <a:p>
          <a:r>
            <a:rPr lang="en-US" sz="1300" noProof="0" dirty="0" smtClean="0"/>
            <a:t>calculation</a:t>
          </a:r>
          <a:endParaRPr lang="en-US" sz="1300" noProof="0" dirty="0"/>
        </a:p>
      </dgm:t>
    </dgm:pt>
    <dgm:pt modelId="{FA9F3D9D-F65A-429D-AEAC-35308A376D77}" type="parTrans" cxnId="{B83AAA08-8E20-4D8E-9730-ED36CCC27653}">
      <dgm:prSet custT="1"/>
      <dgm:spPr/>
      <dgm:t>
        <a:bodyPr/>
        <a:lstStyle/>
        <a:p>
          <a:endParaRPr lang="en-US" sz="1300" noProof="0" dirty="0"/>
        </a:p>
      </dgm:t>
    </dgm:pt>
    <dgm:pt modelId="{756AD1F1-6AC7-435D-9D54-692B0FA3EA5E}" type="sibTrans" cxnId="{B83AAA08-8E20-4D8E-9730-ED36CCC27653}">
      <dgm:prSet/>
      <dgm:spPr/>
      <dgm:t>
        <a:bodyPr/>
        <a:lstStyle/>
        <a:p>
          <a:endParaRPr lang="en-US" sz="1300"/>
        </a:p>
      </dgm:t>
    </dgm:pt>
    <dgm:pt modelId="{B9D3EB6C-AC04-46B4-864A-43B30EB2E88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definition</a:t>
          </a:r>
          <a:endParaRPr lang="en-US" sz="1300" noProof="0" dirty="0"/>
        </a:p>
      </dgm:t>
    </dgm:pt>
    <dgm:pt modelId="{D6ABE9E9-5AF7-4D34-9F31-8EFEA2B57839}" type="parTrans" cxnId="{2C8C3789-FC08-4D5B-9FCD-B720B104A6CE}">
      <dgm:prSet custT="1"/>
      <dgm:spPr/>
      <dgm:t>
        <a:bodyPr/>
        <a:lstStyle/>
        <a:p>
          <a:endParaRPr lang="en-US" sz="1300" noProof="0" dirty="0"/>
        </a:p>
      </dgm:t>
    </dgm:pt>
    <dgm:pt modelId="{3E92AD93-7E11-4E7E-A8F5-08BB8736E1A8}" type="sibTrans" cxnId="{2C8C3789-FC08-4D5B-9FCD-B720B104A6CE}">
      <dgm:prSet/>
      <dgm:spPr/>
      <dgm:t>
        <a:bodyPr/>
        <a:lstStyle/>
        <a:p>
          <a:endParaRPr lang="en-US" sz="1300"/>
        </a:p>
      </dgm:t>
    </dgm:pt>
    <dgm:pt modelId="{C8654237-BD14-4F67-AEF2-923916F26601}">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label</a:t>
          </a:r>
          <a:endParaRPr lang="en-US" sz="1300" noProof="0" dirty="0"/>
        </a:p>
      </dgm:t>
    </dgm:pt>
    <dgm:pt modelId="{2109B7CF-9CB1-4778-80FE-E8B99FEE00DE}" type="parTrans" cxnId="{BF368358-5C53-4962-ADBB-C82380A98647}">
      <dgm:prSet custT="1"/>
      <dgm:spPr/>
      <dgm:t>
        <a:bodyPr/>
        <a:lstStyle/>
        <a:p>
          <a:endParaRPr lang="en-US" sz="1300" noProof="0" dirty="0"/>
        </a:p>
      </dgm:t>
    </dgm:pt>
    <dgm:pt modelId="{19595CDB-C08F-40EA-83A1-EE4093FD04EC}" type="sibTrans" cxnId="{BF368358-5C53-4962-ADBB-C82380A98647}">
      <dgm:prSet/>
      <dgm:spPr/>
      <dgm:t>
        <a:bodyPr/>
        <a:lstStyle/>
        <a:p>
          <a:endParaRPr lang="en-US" sz="1300"/>
        </a:p>
      </dgm:t>
    </dgm:pt>
    <dgm:pt modelId="{500B8DB2-C574-4369-8E90-B714B4EB81DE}">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reference</a:t>
          </a:r>
          <a:endParaRPr lang="en-US" sz="1300" noProof="0" dirty="0"/>
        </a:p>
      </dgm:t>
    </dgm:pt>
    <dgm:pt modelId="{B824150B-009B-4D68-BECF-EEAC7042A3C0}" type="parTrans" cxnId="{EA3A134A-8A80-45D6-9471-B5605ED52527}">
      <dgm:prSet custT="1"/>
      <dgm:spPr/>
      <dgm:t>
        <a:bodyPr/>
        <a:lstStyle/>
        <a:p>
          <a:endParaRPr lang="en-US" sz="1300" noProof="0" dirty="0"/>
        </a:p>
      </dgm:t>
    </dgm:pt>
    <dgm:pt modelId="{57D35111-136D-4A7D-8753-13D9606E4C7D}" type="sibTrans" cxnId="{EA3A134A-8A80-45D6-9471-B5605ED52527}">
      <dgm:prSet/>
      <dgm:spPr/>
      <dgm:t>
        <a:bodyPr/>
        <a:lstStyle/>
        <a:p>
          <a:endParaRPr lang="en-US" sz="1300"/>
        </a:p>
      </dgm:t>
    </dgm:pt>
    <dgm:pt modelId="{BCC8E002-6CEE-4FD6-81CF-426D07F29B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generic</a:t>
          </a:r>
          <a:endParaRPr lang="en-US" sz="1300" noProof="0" dirty="0"/>
        </a:p>
      </dgm:t>
    </dgm:pt>
    <dgm:pt modelId="{61303B75-A9E7-4898-9CF0-4678D7A42F8F}" type="parTrans" cxnId="{B794D194-6D9C-402A-8226-0B0345EE78D3}">
      <dgm:prSet custT="1"/>
      <dgm:spPr/>
      <dgm:t>
        <a:bodyPr/>
        <a:lstStyle/>
        <a:p>
          <a:endParaRPr lang="en-US" sz="1300" noProof="0" dirty="0"/>
        </a:p>
      </dgm:t>
    </dgm:pt>
    <dgm:pt modelId="{204B97CC-F593-4AB0-9819-57005A1517DA}" type="sibTrans" cxnId="{B794D194-6D9C-402A-8226-0B0345EE78D3}">
      <dgm:prSet/>
      <dgm:spPr/>
      <dgm:t>
        <a:bodyPr/>
        <a:lstStyle/>
        <a:p>
          <a:endParaRPr lang="en-US" sz="1300"/>
        </a:p>
      </dgm:t>
    </dgm:pt>
    <dgm:pt modelId="{537828C3-C869-45EA-AA59-AFE1518193B2}" type="pres">
      <dgm:prSet presAssocID="{CC9AD791-D5D9-4535-8882-31A1E167580F}" presName="Name0" presStyleCnt="0">
        <dgm:presLayoutVars>
          <dgm:chMax val="1"/>
          <dgm:dir/>
          <dgm:animLvl val="ctr"/>
          <dgm:resizeHandles val="exact"/>
        </dgm:presLayoutVars>
      </dgm:prSet>
      <dgm:spPr/>
      <dgm:t>
        <a:bodyPr/>
        <a:lstStyle/>
        <a:p>
          <a:endParaRPr lang="en-US"/>
        </a:p>
      </dgm:t>
    </dgm:pt>
    <dgm:pt modelId="{C4F8E7DA-EF52-43D1-90DF-08C45206CFF0}" type="pres">
      <dgm:prSet presAssocID="{04B29DC0-CD4A-40B2-96DD-896DF3DDFE7C}" presName="centerShape" presStyleLbl="node0" presStyleIdx="0" presStyleCnt="1"/>
      <dgm:spPr/>
      <dgm:t>
        <a:bodyPr/>
        <a:lstStyle/>
        <a:p>
          <a:endParaRPr lang="en-US"/>
        </a:p>
      </dgm:t>
    </dgm:pt>
    <dgm:pt modelId="{5755EE83-4D89-40D5-BE42-5AE7391D1C68}" type="pres">
      <dgm:prSet presAssocID="{7507A18B-A4AB-4874-85F3-C62DD4A09B02}" presName="parTrans" presStyleLbl="sibTrans2D1" presStyleIdx="0" presStyleCnt="6"/>
      <dgm:spPr/>
      <dgm:t>
        <a:bodyPr/>
        <a:lstStyle/>
        <a:p>
          <a:endParaRPr lang="en-US"/>
        </a:p>
      </dgm:t>
    </dgm:pt>
    <dgm:pt modelId="{3131BC39-99E1-477D-B88E-EE5AA1BC966A}" type="pres">
      <dgm:prSet presAssocID="{7507A18B-A4AB-4874-85F3-C62DD4A09B02}" presName="connectorText" presStyleLbl="sibTrans2D1" presStyleIdx="0" presStyleCnt="6"/>
      <dgm:spPr/>
      <dgm:t>
        <a:bodyPr/>
        <a:lstStyle/>
        <a:p>
          <a:endParaRPr lang="en-US"/>
        </a:p>
      </dgm:t>
    </dgm:pt>
    <dgm:pt modelId="{6CE0B0DD-36CE-45EE-9D54-523C281E36F7}" type="pres">
      <dgm:prSet presAssocID="{C3C9378C-D259-42B4-BE8B-566AAA1814F9}" presName="node" presStyleLbl="node1" presStyleIdx="0" presStyleCnt="6">
        <dgm:presLayoutVars>
          <dgm:bulletEnabled val="1"/>
        </dgm:presLayoutVars>
      </dgm:prSet>
      <dgm:spPr/>
      <dgm:t>
        <a:bodyPr/>
        <a:lstStyle/>
        <a:p>
          <a:endParaRPr lang="en-US"/>
        </a:p>
      </dgm:t>
    </dgm:pt>
    <dgm:pt modelId="{F4F7CA67-80B5-44FF-98D3-195B4CB67B2F}" type="pres">
      <dgm:prSet presAssocID="{FA9F3D9D-F65A-429D-AEAC-35308A376D77}" presName="parTrans" presStyleLbl="sibTrans2D1" presStyleIdx="1" presStyleCnt="6"/>
      <dgm:spPr/>
      <dgm:t>
        <a:bodyPr/>
        <a:lstStyle/>
        <a:p>
          <a:endParaRPr lang="en-US"/>
        </a:p>
      </dgm:t>
    </dgm:pt>
    <dgm:pt modelId="{99DCCBEC-D677-4F47-8B14-63DB5537EA0C}" type="pres">
      <dgm:prSet presAssocID="{FA9F3D9D-F65A-429D-AEAC-35308A376D77}" presName="connectorText" presStyleLbl="sibTrans2D1" presStyleIdx="1" presStyleCnt="6"/>
      <dgm:spPr/>
      <dgm:t>
        <a:bodyPr/>
        <a:lstStyle/>
        <a:p>
          <a:endParaRPr lang="en-US"/>
        </a:p>
      </dgm:t>
    </dgm:pt>
    <dgm:pt modelId="{F1C0254D-AFA9-45B2-80A5-35D9C9E49DA3}" type="pres">
      <dgm:prSet presAssocID="{0FC715E0-385C-49BA-8617-EDA189C641F6}" presName="node" presStyleLbl="node1" presStyleIdx="1" presStyleCnt="6">
        <dgm:presLayoutVars>
          <dgm:bulletEnabled val="1"/>
        </dgm:presLayoutVars>
      </dgm:prSet>
      <dgm:spPr/>
      <dgm:t>
        <a:bodyPr/>
        <a:lstStyle/>
        <a:p>
          <a:endParaRPr lang="en-US"/>
        </a:p>
      </dgm:t>
    </dgm:pt>
    <dgm:pt modelId="{8FAA9898-75AE-4B9F-BA7D-89074A571019}" type="pres">
      <dgm:prSet presAssocID="{D6ABE9E9-5AF7-4D34-9F31-8EFEA2B57839}" presName="parTrans" presStyleLbl="sibTrans2D1" presStyleIdx="2" presStyleCnt="6"/>
      <dgm:spPr/>
      <dgm:t>
        <a:bodyPr/>
        <a:lstStyle/>
        <a:p>
          <a:endParaRPr lang="en-US"/>
        </a:p>
      </dgm:t>
    </dgm:pt>
    <dgm:pt modelId="{6AC66F69-D298-469F-9B67-943D49EA3813}" type="pres">
      <dgm:prSet presAssocID="{D6ABE9E9-5AF7-4D34-9F31-8EFEA2B57839}" presName="connectorText" presStyleLbl="sibTrans2D1" presStyleIdx="2" presStyleCnt="6"/>
      <dgm:spPr/>
      <dgm:t>
        <a:bodyPr/>
        <a:lstStyle/>
        <a:p>
          <a:endParaRPr lang="en-US"/>
        </a:p>
      </dgm:t>
    </dgm:pt>
    <dgm:pt modelId="{937BC7A9-B760-41E0-B93E-9EC4F7109A65}" type="pres">
      <dgm:prSet presAssocID="{B9D3EB6C-AC04-46B4-864A-43B30EB2E884}" presName="node" presStyleLbl="node1" presStyleIdx="2" presStyleCnt="6">
        <dgm:presLayoutVars>
          <dgm:bulletEnabled val="1"/>
        </dgm:presLayoutVars>
      </dgm:prSet>
      <dgm:spPr/>
      <dgm:t>
        <a:bodyPr/>
        <a:lstStyle/>
        <a:p>
          <a:endParaRPr lang="en-US"/>
        </a:p>
      </dgm:t>
    </dgm:pt>
    <dgm:pt modelId="{CFEE99DA-82FA-4E2A-9349-F3EF8F799F64}" type="pres">
      <dgm:prSet presAssocID="{2109B7CF-9CB1-4778-80FE-E8B99FEE00DE}" presName="parTrans" presStyleLbl="sibTrans2D1" presStyleIdx="3" presStyleCnt="6"/>
      <dgm:spPr/>
      <dgm:t>
        <a:bodyPr/>
        <a:lstStyle/>
        <a:p>
          <a:endParaRPr lang="en-US"/>
        </a:p>
      </dgm:t>
    </dgm:pt>
    <dgm:pt modelId="{477D8CE9-58B1-4D64-8B2C-F0DC3A735F8F}" type="pres">
      <dgm:prSet presAssocID="{2109B7CF-9CB1-4778-80FE-E8B99FEE00DE}" presName="connectorText" presStyleLbl="sibTrans2D1" presStyleIdx="3" presStyleCnt="6"/>
      <dgm:spPr/>
      <dgm:t>
        <a:bodyPr/>
        <a:lstStyle/>
        <a:p>
          <a:endParaRPr lang="en-US"/>
        </a:p>
      </dgm:t>
    </dgm:pt>
    <dgm:pt modelId="{AE384425-639C-4586-8F53-E7BED6C41FFB}" type="pres">
      <dgm:prSet presAssocID="{C8654237-BD14-4F67-AEF2-923916F26601}" presName="node" presStyleLbl="node1" presStyleIdx="3" presStyleCnt="6">
        <dgm:presLayoutVars>
          <dgm:bulletEnabled val="1"/>
        </dgm:presLayoutVars>
      </dgm:prSet>
      <dgm:spPr/>
      <dgm:t>
        <a:bodyPr/>
        <a:lstStyle/>
        <a:p>
          <a:endParaRPr lang="en-US"/>
        </a:p>
      </dgm:t>
    </dgm:pt>
    <dgm:pt modelId="{6CB9D0AE-CDF8-4BF8-8FE2-FF8A19CD656B}" type="pres">
      <dgm:prSet presAssocID="{B824150B-009B-4D68-BECF-EEAC7042A3C0}" presName="parTrans" presStyleLbl="sibTrans2D1" presStyleIdx="4" presStyleCnt="6"/>
      <dgm:spPr/>
      <dgm:t>
        <a:bodyPr/>
        <a:lstStyle/>
        <a:p>
          <a:endParaRPr lang="en-US"/>
        </a:p>
      </dgm:t>
    </dgm:pt>
    <dgm:pt modelId="{2D69E75B-D68C-4E34-B11A-30A433021DBF}" type="pres">
      <dgm:prSet presAssocID="{B824150B-009B-4D68-BECF-EEAC7042A3C0}" presName="connectorText" presStyleLbl="sibTrans2D1" presStyleIdx="4" presStyleCnt="6"/>
      <dgm:spPr/>
      <dgm:t>
        <a:bodyPr/>
        <a:lstStyle/>
        <a:p>
          <a:endParaRPr lang="en-US"/>
        </a:p>
      </dgm:t>
    </dgm:pt>
    <dgm:pt modelId="{FFCBB93B-021A-4BD0-A989-0A67A2DEF07B}" type="pres">
      <dgm:prSet presAssocID="{500B8DB2-C574-4369-8E90-B714B4EB81DE}" presName="node" presStyleLbl="node1" presStyleIdx="4" presStyleCnt="6">
        <dgm:presLayoutVars>
          <dgm:bulletEnabled val="1"/>
        </dgm:presLayoutVars>
      </dgm:prSet>
      <dgm:spPr/>
      <dgm:t>
        <a:bodyPr/>
        <a:lstStyle/>
        <a:p>
          <a:endParaRPr lang="en-US"/>
        </a:p>
      </dgm:t>
    </dgm:pt>
    <dgm:pt modelId="{F0AB5C96-7C32-4DC9-A780-349BE8BB0E5C}" type="pres">
      <dgm:prSet presAssocID="{61303B75-A9E7-4898-9CF0-4678D7A42F8F}" presName="parTrans" presStyleLbl="sibTrans2D1" presStyleIdx="5" presStyleCnt="6"/>
      <dgm:spPr/>
      <dgm:t>
        <a:bodyPr/>
        <a:lstStyle/>
        <a:p>
          <a:endParaRPr lang="en-US"/>
        </a:p>
      </dgm:t>
    </dgm:pt>
    <dgm:pt modelId="{37EDD6BD-C12E-4919-B465-C61956128958}" type="pres">
      <dgm:prSet presAssocID="{61303B75-A9E7-4898-9CF0-4678D7A42F8F}" presName="connectorText" presStyleLbl="sibTrans2D1" presStyleIdx="5" presStyleCnt="6"/>
      <dgm:spPr/>
      <dgm:t>
        <a:bodyPr/>
        <a:lstStyle/>
        <a:p>
          <a:endParaRPr lang="en-US"/>
        </a:p>
      </dgm:t>
    </dgm:pt>
    <dgm:pt modelId="{11937B30-2969-488B-8EBE-C68D08404606}" type="pres">
      <dgm:prSet presAssocID="{BCC8E002-6CEE-4FD6-81CF-426D07F29B34}" presName="node" presStyleLbl="node1" presStyleIdx="5" presStyleCnt="6">
        <dgm:presLayoutVars>
          <dgm:bulletEnabled val="1"/>
        </dgm:presLayoutVars>
      </dgm:prSet>
      <dgm:spPr/>
      <dgm:t>
        <a:bodyPr/>
        <a:lstStyle/>
        <a:p>
          <a:endParaRPr lang="en-US"/>
        </a:p>
      </dgm:t>
    </dgm:pt>
  </dgm:ptLst>
  <dgm:cxnLst>
    <dgm:cxn modelId="{7F1FDD07-A3E3-48C6-A156-FDB1AA6BBDBE}" type="presOf" srcId="{FA9F3D9D-F65A-429D-AEAC-35308A376D77}" destId="{F4F7CA67-80B5-44FF-98D3-195B4CB67B2F}" srcOrd="0" destOrd="0" presId="urn:microsoft.com/office/officeart/2005/8/layout/radial5"/>
    <dgm:cxn modelId="{CC0850FE-10C7-4C82-BEBB-AF552F04FBFD}" type="presOf" srcId="{D6ABE9E9-5AF7-4D34-9F31-8EFEA2B57839}" destId="{6AC66F69-D298-469F-9B67-943D49EA3813}" srcOrd="1" destOrd="0" presId="urn:microsoft.com/office/officeart/2005/8/layout/radial5"/>
    <dgm:cxn modelId="{88E5E2F3-897C-4883-8DDB-AF252FD226C1}" type="presOf" srcId="{D6ABE9E9-5AF7-4D34-9F31-8EFEA2B57839}" destId="{8FAA9898-75AE-4B9F-BA7D-89074A571019}" srcOrd="0" destOrd="0" presId="urn:microsoft.com/office/officeart/2005/8/layout/radial5"/>
    <dgm:cxn modelId="{2C8C3789-FC08-4D5B-9FCD-B720B104A6CE}" srcId="{04B29DC0-CD4A-40B2-96DD-896DF3DDFE7C}" destId="{B9D3EB6C-AC04-46B4-864A-43B30EB2E884}" srcOrd="2" destOrd="0" parTransId="{D6ABE9E9-5AF7-4D34-9F31-8EFEA2B57839}" sibTransId="{3E92AD93-7E11-4E7E-A8F5-08BB8736E1A8}"/>
    <dgm:cxn modelId="{18CC638A-1ACA-40E6-8D83-3FE42CF629C7}" type="presOf" srcId="{0FC715E0-385C-49BA-8617-EDA189C641F6}" destId="{F1C0254D-AFA9-45B2-80A5-35D9C9E49DA3}" srcOrd="0" destOrd="0" presId="urn:microsoft.com/office/officeart/2005/8/layout/radial5"/>
    <dgm:cxn modelId="{EA3A134A-8A80-45D6-9471-B5605ED52527}" srcId="{04B29DC0-CD4A-40B2-96DD-896DF3DDFE7C}" destId="{500B8DB2-C574-4369-8E90-B714B4EB81DE}" srcOrd="4" destOrd="0" parTransId="{B824150B-009B-4D68-BECF-EEAC7042A3C0}" sibTransId="{57D35111-136D-4A7D-8753-13D9606E4C7D}"/>
    <dgm:cxn modelId="{472AB95F-BF36-47DD-82AE-8616A84669D3}" type="presOf" srcId="{C8654237-BD14-4F67-AEF2-923916F26601}" destId="{AE384425-639C-4586-8F53-E7BED6C41FFB}" srcOrd="0" destOrd="0" presId="urn:microsoft.com/office/officeart/2005/8/layout/radial5"/>
    <dgm:cxn modelId="{42AF54D8-B619-4EC2-907D-79C99172E067}" type="presOf" srcId="{BCC8E002-6CEE-4FD6-81CF-426D07F29B34}" destId="{11937B30-2969-488B-8EBE-C68D08404606}" srcOrd="0" destOrd="0" presId="urn:microsoft.com/office/officeart/2005/8/layout/radial5"/>
    <dgm:cxn modelId="{02F30BBE-25E9-46C7-8840-306AD56974DC}" type="presOf" srcId="{FA9F3D9D-F65A-429D-AEAC-35308A376D77}" destId="{99DCCBEC-D677-4F47-8B14-63DB5537EA0C}" srcOrd="1" destOrd="0" presId="urn:microsoft.com/office/officeart/2005/8/layout/radial5"/>
    <dgm:cxn modelId="{B37A5638-A58B-4C94-9E76-65E2E02BE93E}" type="presOf" srcId="{500B8DB2-C574-4369-8E90-B714B4EB81DE}" destId="{FFCBB93B-021A-4BD0-A989-0A67A2DEF07B}" srcOrd="0" destOrd="0" presId="urn:microsoft.com/office/officeart/2005/8/layout/radial5"/>
    <dgm:cxn modelId="{5EBF6D64-3BB9-4289-B568-76E5083F34FD}" srcId="{CC9AD791-D5D9-4535-8882-31A1E167580F}" destId="{04B29DC0-CD4A-40B2-96DD-896DF3DDFE7C}" srcOrd="0" destOrd="0" parTransId="{869FA832-E6EC-4656-83A5-5AD6E6EB09CE}" sibTransId="{DD58D785-BAB0-4BAA-BC2E-6BD8C80816C9}"/>
    <dgm:cxn modelId="{BAFFD2F4-6299-4357-BB20-3E7651570FCD}" type="presOf" srcId="{7507A18B-A4AB-4874-85F3-C62DD4A09B02}" destId="{3131BC39-99E1-477D-B88E-EE5AA1BC966A}" srcOrd="1" destOrd="0" presId="urn:microsoft.com/office/officeart/2005/8/layout/radial5"/>
    <dgm:cxn modelId="{2E691A2E-7B41-4402-9F3E-B7D0899A6FB9}" type="presOf" srcId="{B824150B-009B-4D68-BECF-EEAC7042A3C0}" destId="{2D69E75B-D68C-4E34-B11A-30A433021DBF}" srcOrd="1" destOrd="0" presId="urn:microsoft.com/office/officeart/2005/8/layout/radial5"/>
    <dgm:cxn modelId="{B794D194-6D9C-402A-8226-0B0345EE78D3}" srcId="{04B29DC0-CD4A-40B2-96DD-896DF3DDFE7C}" destId="{BCC8E002-6CEE-4FD6-81CF-426D07F29B34}" srcOrd="5" destOrd="0" parTransId="{61303B75-A9E7-4898-9CF0-4678D7A42F8F}" sibTransId="{204B97CC-F593-4AB0-9819-57005A1517DA}"/>
    <dgm:cxn modelId="{DC22FD4A-75B2-4338-9FD3-B6C33FDF00FC}" type="presOf" srcId="{CC9AD791-D5D9-4535-8882-31A1E167580F}" destId="{537828C3-C869-45EA-AA59-AFE1518193B2}" srcOrd="0" destOrd="0" presId="urn:microsoft.com/office/officeart/2005/8/layout/radial5"/>
    <dgm:cxn modelId="{9337AE37-8566-4B9F-98F0-11F2B5D6A9CE}" type="presOf" srcId="{04B29DC0-CD4A-40B2-96DD-896DF3DDFE7C}" destId="{C4F8E7DA-EF52-43D1-90DF-08C45206CFF0}" srcOrd="0" destOrd="0" presId="urn:microsoft.com/office/officeart/2005/8/layout/radial5"/>
    <dgm:cxn modelId="{866BA22B-1688-4F7F-9C74-28BB2B795D87}" type="presOf" srcId="{B9D3EB6C-AC04-46B4-864A-43B30EB2E884}" destId="{937BC7A9-B760-41E0-B93E-9EC4F7109A65}" srcOrd="0" destOrd="0" presId="urn:microsoft.com/office/officeart/2005/8/layout/radial5"/>
    <dgm:cxn modelId="{DCE03FF3-444E-4FD1-96FF-1771B10A6034}" type="presOf" srcId="{7507A18B-A4AB-4874-85F3-C62DD4A09B02}" destId="{5755EE83-4D89-40D5-BE42-5AE7391D1C68}" srcOrd="0" destOrd="0" presId="urn:microsoft.com/office/officeart/2005/8/layout/radial5"/>
    <dgm:cxn modelId="{7D22F1E8-3FF7-4F30-BC90-8E0AFC009BBA}" type="presOf" srcId="{61303B75-A9E7-4898-9CF0-4678D7A42F8F}" destId="{F0AB5C96-7C32-4DC9-A780-349BE8BB0E5C}" srcOrd="0" destOrd="0" presId="urn:microsoft.com/office/officeart/2005/8/layout/radial5"/>
    <dgm:cxn modelId="{7E52AA66-EA5F-4343-BE7C-5FF792CE477D}" type="presOf" srcId="{B824150B-009B-4D68-BECF-EEAC7042A3C0}" destId="{6CB9D0AE-CDF8-4BF8-8FE2-FF8A19CD656B}" srcOrd="0" destOrd="0" presId="urn:microsoft.com/office/officeart/2005/8/layout/radial5"/>
    <dgm:cxn modelId="{6479C387-17C3-41C5-A764-7458A0ABEB57}" srcId="{04B29DC0-CD4A-40B2-96DD-896DF3DDFE7C}" destId="{C3C9378C-D259-42B4-BE8B-566AAA1814F9}" srcOrd="0" destOrd="0" parTransId="{7507A18B-A4AB-4874-85F3-C62DD4A09B02}" sibTransId="{B03CA5D7-F378-4BAF-B8C7-B117C3A687D6}"/>
    <dgm:cxn modelId="{AAE9C1E4-9303-414B-8CB8-B4F1D495F82A}" type="presOf" srcId="{C3C9378C-D259-42B4-BE8B-566AAA1814F9}" destId="{6CE0B0DD-36CE-45EE-9D54-523C281E36F7}" srcOrd="0" destOrd="0" presId="urn:microsoft.com/office/officeart/2005/8/layout/radial5"/>
    <dgm:cxn modelId="{B83AAA08-8E20-4D8E-9730-ED36CCC27653}" srcId="{04B29DC0-CD4A-40B2-96DD-896DF3DDFE7C}" destId="{0FC715E0-385C-49BA-8617-EDA189C641F6}" srcOrd="1" destOrd="0" parTransId="{FA9F3D9D-F65A-429D-AEAC-35308A376D77}" sibTransId="{756AD1F1-6AC7-435D-9D54-692B0FA3EA5E}"/>
    <dgm:cxn modelId="{A0BFBE00-3609-4E32-978E-3438CA1AD1CC}" type="presOf" srcId="{61303B75-A9E7-4898-9CF0-4678D7A42F8F}" destId="{37EDD6BD-C12E-4919-B465-C61956128958}" srcOrd="1" destOrd="0" presId="urn:microsoft.com/office/officeart/2005/8/layout/radial5"/>
    <dgm:cxn modelId="{3F99C647-BB11-4C4A-B474-80C4325192F9}" type="presOf" srcId="{2109B7CF-9CB1-4778-80FE-E8B99FEE00DE}" destId="{CFEE99DA-82FA-4E2A-9349-F3EF8F799F64}" srcOrd="0" destOrd="0" presId="urn:microsoft.com/office/officeart/2005/8/layout/radial5"/>
    <dgm:cxn modelId="{BF368358-5C53-4962-ADBB-C82380A98647}" srcId="{04B29DC0-CD4A-40B2-96DD-896DF3DDFE7C}" destId="{C8654237-BD14-4F67-AEF2-923916F26601}" srcOrd="3" destOrd="0" parTransId="{2109B7CF-9CB1-4778-80FE-E8B99FEE00DE}" sibTransId="{19595CDB-C08F-40EA-83A1-EE4093FD04EC}"/>
    <dgm:cxn modelId="{DFDF7A65-6553-4C30-BB9D-8DEE7F1567C3}" type="presOf" srcId="{2109B7CF-9CB1-4778-80FE-E8B99FEE00DE}" destId="{477D8CE9-58B1-4D64-8B2C-F0DC3A735F8F}" srcOrd="1" destOrd="0" presId="urn:microsoft.com/office/officeart/2005/8/layout/radial5"/>
    <dgm:cxn modelId="{B5A9B2A8-7BF0-4B78-A3E5-2D0BA386BBB5}" type="presParOf" srcId="{537828C3-C869-45EA-AA59-AFE1518193B2}" destId="{C4F8E7DA-EF52-43D1-90DF-08C45206CFF0}" srcOrd="0" destOrd="0" presId="urn:microsoft.com/office/officeart/2005/8/layout/radial5"/>
    <dgm:cxn modelId="{3BFCA1F1-A1E8-4AAB-A4BD-B9ECC1E4ADFE}" type="presParOf" srcId="{537828C3-C869-45EA-AA59-AFE1518193B2}" destId="{5755EE83-4D89-40D5-BE42-5AE7391D1C68}" srcOrd="1" destOrd="0" presId="urn:microsoft.com/office/officeart/2005/8/layout/radial5"/>
    <dgm:cxn modelId="{6CBCFDD9-EB26-44AB-AF26-6DBDFBCB960E}" type="presParOf" srcId="{5755EE83-4D89-40D5-BE42-5AE7391D1C68}" destId="{3131BC39-99E1-477D-B88E-EE5AA1BC966A}" srcOrd="0" destOrd="0" presId="urn:microsoft.com/office/officeart/2005/8/layout/radial5"/>
    <dgm:cxn modelId="{89B409E2-5E06-4FAB-96B1-EBD709757655}" type="presParOf" srcId="{537828C3-C869-45EA-AA59-AFE1518193B2}" destId="{6CE0B0DD-36CE-45EE-9D54-523C281E36F7}" srcOrd="2" destOrd="0" presId="urn:microsoft.com/office/officeart/2005/8/layout/radial5"/>
    <dgm:cxn modelId="{5A592A29-C6F1-4C38-A08E-DDADA5A03D3A}" type="presParOf" srcId="{537828C3-C869-45EA-AA59-AFE1518193B2}" destId="{F4F7CA67-80B5-44FF-98D3-195B4CB67B2F}" srcOrd="3" destOrd="0" presId="urn:microsoft.com/office/officeart/2005/8/layout/radial5"/>
    <dgm:cxn modelId="{BAF2371C-80B3-4F5C-AD9C-0A3EC7FE1197}" type="presParOf" srcId="{F4F7CA67-80B5-44FF-98D3-195B4CB67B2F}" destId="{99DCCBEC-D677-4F47-8B14-63DB5537EA0C}" srcOrd="0" destOrd="0" presId="urn:microsoft.com/office/officeart/2005/8/layout/radial5"/>
    <dgm:cxn modelId="{8260ED10-0D25-4ED7-A592-0B9BEB6127D2}" type="presParOf" srcId="{537828C3-C869-45EA-AA59-AFE1518193B2}" destId="{F1C0254D-AFA9-45B2-80A5-35D9C9E49DA3}" srcOrd="4" destOrd="0" presId="urn:microsoft.com/office/officeart/2005/8/layout/radial5"/>
    <dgm:cxn modelId="{EE233158-BC69-4EC3-986A-83960A039C52}" type="presParOf" srcId="{537828C3-C869-45EA-AA59-AFE1518193B2}" destId="{8FAA9898-75AE-4B9F-BA7D-89074A571019}" srcOrd="5" destOrd="0" presId="urn:microsoft.com/office/officeart/2005/8/layout/radial5"/>
    <dgm:cxn modelId="{DC237204-A343-47CF-B719-F2FA4EC425C7}" type="presParOf" srcId="{8FAA9898-75AE-4B9F-BA7D-89074A571019}" destId="{6AC66F69-D298-469F-9B67-943D49EA3813}" srcOrd="0" destOrd="0" presId="urn:microsoft.com/office/officeart/2005/8/layout/radial5"/>
    <dgm:cxn modelId="{62CF25C3-AB2E-46B1-BCCE-18357BA5CBAE}" type="presParOf" srcId="{537828C3-C869-45EA-AA59-AFE1518193B2}" destId="{937BC7A9-B760-41E0-B93E-9EC4F7109A65}" srcOrd="6" destOrd="0" presId="urn:microsoft.com/office/officeart/2005/8/layout/radial5"/>
    <dgm:cxn modelId="{26AC11D4-85BA-4590-BB4A-99514D7F1794}" type="presParOf" srcId="{537828C3-C869-45EA-AA59-AFE1518193B2}" destId="{CFEE99DA-82FA-4E2A-9349-F3EF8F799F64}" srcOrd="7" destOrd="0" presId="urn:microsoft.com/office/officeart/2005/8/layout/radial5"/>
    <dgm:cxn modelId="{6FFE16E2-613C-4927-BBCB-B394288AAE45}" type="presParOf" srcId="{CFEE99DA-82FA-4E2A-9349-F3EF8F799F64}" destId="{477D8CE9-58B1-4D64-8B2C-F0DC3A735F8F}" srcOrd="0" destOrd="0" presId="urn:microsoft.com/office/officeart/2005/8/layout/radial5"/>
    <dgm:cxn modelId="{5575223B-03E4-49F7-9CC1-CA88E42AF79F}" type="presParOf" srcId="{537828C3-C869-45EA-AA59-AFE1518193B2}" destId="{AE384425-639C-4586-8F53-E7BED6C41FFB}" srcOrd="8" destOrd="0" presId="urn:microsoft.com/office/officeart/2005/8/layout/radial5"/>
    <dgm:cxn modelId="{5B0BE87D-786B-4567-A9A4-E210A142B390}" type="presParOf" srcId="{537828C3-C869-45EA-AA59-AFE1518193B2}" destId="{6CB9D0AE-CDF8-4BF8-8FE2-FF8A19CD656B}" srcOrd="9" destOrd="0" presId="urn:microsoft.com/office/officeart/2005/8/layout/radial5"/>
    <dgm:cxn modelId="{CBF41DD5-B9C6-4BEC-B946-7E1D065FB940}" type="presParOf" srcId="{6CB9D0AE-CDF8-4BF8-8FE2-FF8A19CD656B}" destId="{2D69E75B-D68C-4E34-B11A-30A433021DBF}" srcOrd="0" destOrd="0" presId="urn:microsoft.com/office/officeart/2005/8/layout/radial5"/>
    <dgm:cxn modelId="{9F28A8D9-48CD-4F2A-B7B2-80BAAF337E33}" type="presParOf" srcId="{537828C3-C869-45EA-AA59-AFE1518193B2}" destId="{FFCBB93B-021A-4BD0-A989-0A67A2DEF07B}" srcOrd="10" destOrd="0" presId="urn:microsoft.com/office/officeart/2005/8/layout/radial5"/>
    <dgm:cxn modelId="{9D7B080B-31CA-4DDD-ABA9-1367A37001F9}" type="presParOf" srcId="{537828C3-C869-45EA-AA59-AFE1518193B2}" destId="{F0AB5C96-7C32-4DC9-A780-349BE8BB0E5C}" srcOrd="11" destOrd="0" presId="urn:microsoft.com/office/officeart/2005/8/layout/radial5"/>
    <dgm:cxn modelId="{EF19383B-444D-4B45-9754-2CDE691E19A1}" type="presParOf" srcId="{F0AB5C96-7C32-4DC9-A780-349BE8BB0E5C}" destId="{37EDD6BD-C12E-4919-B465-C61956128958}" srcOrd="0" destOrd="0" presId="urn:microsoft.com/office/officeart/2005/8/layout/radial5"/>
    <dgm:cxn modelId="{4EEB6DF7-D283-457F-8FBF-D144ADBB2AFB}" type="presParOf" srcId="{537828C3-C869-45EA-AA59-AFE1518193B2}" destId="{11937B30-2969-488B-8EBE-C68D0840460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9AD791-D5D9-4535-8882-31A1E167580F}" type="doc">
      <dgm:prSet loTypeId="urn:microsoft.com/office/officeart/2005/8/layout/radial5" loCatId="cycle" qsTypeId="urn:microsoft.com/office/officeart/2005/8/quickstyle/simple1" qsCatId="simple" csTypeId="urn:microsoft.com/office/officeart/2005/8/colors/accent1_2#10" csCatId="accent1" phldr="1"/>
      <dgm:spPr/>
      <dgm:t>
        <a:bodyPr/>
        <a:lstStyle/>
        <a:p>
          <a:endParaRPr lang="en-US"/>
        </a:p>
      </dgm:t>
    </dgm:pt>
    <dgm:pt modelId="{04B29DC0-CD4A-40B2-96DD-896DF3DDFE7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(extended)</a:t>
          </a:r>
          <a:br>
            <a:rPr lang="en-US" sz="1300" noProof="0" dirty="0" smtClean="0"/>
          </a:br>
          <a:r>
            <a:rPr lang="en-US" sz="1300" noProof="0" dirty="0" smtClean="0"/>
            <a:t>links</a:t>
          </a:r>
          <a:endParaRPr lang="en-US" sz="1300" noProof="0" dirty="0"/>
        </a:p>
      </dgm:t>
    </dgm:pt>
    <dgm:pt modelId="{869FA832-E6EC-4656-83A5-5AD6E6EB09CE}" type="parTrans" cxnId="{5EBF6D64-3BB9-4289-B568-76E5083F34FD}">
      <dgm:prSet/>
      <dgm:spPr/>
      <dgm:t>
        <a:bodyPr/>
        <a:lstStyle/>
        <a:p>
          <a:endParaRPr lang="en-US" sz="1300"/>
        </a:p>
      </dgm:t>
    </dgm:pt>
    <dgm:pt modelId="{DD58D785-BAB0-4BAA-BC2E-6BD8C80816C9}" type="sibTrans" cxnId="{5EBF6D64-3BB9-4289-B568-76E5083F34FD}">
      <dgm:prSet/>
      <dgm:spPr/>
      <dgm:t>
        <a:bodyPr/>
        <a:lstStyle/>
        <a:p>
          <a:endParaRPr lang="en-US" sz="1300"/>
        </a:p>
      </dgm:t>
    </dgm:pt>
    <dgm:pt modelId="{C3C9378C-D259-42B4-BE8B-566AAA1814F9}">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presentation</a:t>
          </a:r>
          <a:endParaRPr lang="en-US" sz="1300" noProof="0" dirty="0"/>
        </a:p>
      </dgm:t>
    </dgm:pt>
    <dgm:pt modelId="{7507A18B-A4AB-4874-85F3-C62DD4A09B02}" type="parTrans" cxnId="{6479C387-17C3-41C5-A764-7458A0ABEB57}">
      <dgm:prSet custT="1"/>
      <dgm:spPr/>
      <dgm:t>
        <a:bodyPr/>
        <a:lstStyle/>
        <a:p>
          <a:endParaRPr lang="en-US" sz="1300" noProof="0" dirty="0"/>
        </a:p>
      </dgm:t>
    </dgm:pt>
    <dgm:pt modelId="{B03CA5D7-F378-4BAF-B8C7-B117C3A687D6}" type="sibTrans" cxnId="{6479C387-17C3-41C5-A764-7458A0ABEB57}">
      <dgm:prSet/>
      <dgm:spPr/>
      <dgm:t>
        <a:bodyPr/>
        <a:lstStyle/>
        <a:p>
          <a:endParaRPr lang="en-US" sz="1300"/>
        </a:p>
      </dgm:t>
    </dgm:pt>
    <dgm:pt modelId="{0FC715E0-385C-49BA-8617-EDA189C641F6}">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calculation</a:t>
          </a:r>
          <a:endParaRPr lang="en-US" sz="1300" noProof="0" dirty="0"/>
        </a:p>
      </dgm:t>
    </dgm:pt>
    <dgm:pt modelId="{FA9F3D9D-F65A-429D-AEAC-35308A376D77}" type="parTrans" cxnId="{B83AAA08-8E20-4D8E-9730-ED36CCC27653}">
      <dgm:prSet custT="1"/>
      <dgm:spPr/>
      <dgm:t>
        <a:bodyPr/>
        <a:lstStyle/>
        <a:p>
          <a:endParaRPr lang="en-US" sz="1300" noProof="0" dirty="0"/>
        </a:p>
      </dgm:t>
    </dgm:pt>
    <dgm:pt modelId="{756AD1F1-6AC7-435D-9D54-692B0FA3EA5E}" type="sibTrans" cxnId="{B83AAA08-8E20-4D8E-9730-ED36CCC27653}">
      <dgm:prSet/>
      <dgm:spPr/>
      <dgm:t>
        <a:bodyPr/>
        <a:lstStyle/>
        <a:p>
          <a:endParaRPr lang="en-US" sz="1300"/>
        </a:p>
      </dgm:t>
    </dgm:pt>
    <dgm:pt modelId="{B9D3EB6C-AC04-46B4-864A-43B30EB2E884}">
      <dgm:prSet phldrT="[Tekst]" custT="1">
        <dgm:style>
          <a:lnRef idx="1">
            <a:schemeClr val="accent1"/>
          </a:lnRef>
          <a:fillRef idx="3">
            <a:schemeClr val="accent1"/>
          </a:fillRef>
          <a:effectRef idx="2">
            <a:schemeClr val="accent1"/>
          </a:effectRef>
          <a:fontRef idx="minor">
            <a:schemeClr val="lt1"/>
          </a:fontRef>
        </dgm:style>
      </dgm:prSet>
      <dgm:spPr/>
      <dgm:t>
        <a:bodyPr/>
        <a:lstStyle/>
        <a:p>
          <a:r>
            <a:rPr lang="en-US" sz="1300" noProof="0" dirty="0" smtClean="0"/>
            <a:t>definition</a:t>
          </a:r>
          <a:endParaRPr lang="en-US" sz="1300" noProof="0" dirty="0"/>
        </a:p>
      </dgm:t>
    </dgm:pt>
    <dgm:pt modelId="{D6ABE9E9-5AF7-4D34-9F31-8EFEA2B57839}" type="parTrans" cxnId="{2C8C3789-FC08-4D5B-9FCD-B720B104A6CE}">
      <dgm:prSet custT="1"/>
      <dgm:spPr/>
      <dgm:t>
        <a:bodyPr/>
        <a:lstStyle/>
        <a:p>
          <a:endParaRPr lang="en-US" sz="1300" noProof="0" dirty="0"/>
        </a:p>
      </dgm:t>
    </dgm:pt>
    <dgm:pt modelId="{3E92AD93-7E11-4E7E-A8F5-08BB8736E1A8}" type="sibTrans" cxnId="{2C8C3789-FC08-4D5B-9FCD-B720B104A6CE}">
      <dgm:prSet/>
      <dgm:spPr/>
      <dgm:t>
        <a:bodyPr/>
        <a:lstStyle/>
        <a:p>
          <a:endParaRPr lang="en-US" sz="1300"/>
        </a:p>
      </dgm:t>
    </dgm:pt>
    <dgm:pt modelId="{C8654237-BD14-4F67-AEF2-923916F26601}">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label</a:t>
          </a:r>
          <a:endParaRPr lang="en-US" sz="1300" noProof="0" dirty="0"/>
        </a:p>
      </dgm:t>
    </dgm:pt>
    <dgm:pt modelId="{2109B7CF-9CB1-4778-80FE-E8B99FEE00DE}" type="parTrans" cxnId="{BF368358-5C53-4962-ADBB-C82380A98647}">
      <dgm:prSet custT="1"/>
      <dgm:spPr/>
      <dgm:t>
        <a:bodyPr/>
        <a:lstStyle/>
        <a:p>
          <a:endParaRPr lang="en-US" sz="1300" noProof="0" dirty="0"/>
        </a:p>
      </dgm:t>
    </dgm:pt>
    <dgm:pt modelId="{19595CDB-C08F-40EA-83A1-EE4093FD04EC}" type="sibTrans" cxnId="{BF368358-5C53-4962-ADBB-C82380A98647}">
      <dgm:prSet/>
      <dgm:spPr/>
      <dgm:t>
        <a:bodyPr/>
        <a:lstStyle/>
        <a:p>
          <a:endParaRPr lang="en-US" sz="1300"/>
        </a:p>
      </dgm:t>
    </dgm:pt>
    <dgm:pt modelId="{500B8DB2-C574-4369-8E90-B714B4EB81DE}">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reference</a:t>
          </a:r>
          <a:endParaRPr lang="en-US" sz="1300" noProof="0" dirty="0"/>
        </a:p>
      </dgm:t>
    </dgm:pt>
    <dgm:pt modelId="{B824150B-009B-4D68-BECF-EEAC7042A3C0}" type="parTrans" cxnId="{EA3A134A-8A80-45D6-9471-B5605ED52527}">
      <dgm:prSet custT="1"/>
      <dgm:spPr/>
      <dgm:t>
        <a:bodyPr/>
        <a:lstStyle/>
        <a:p>
          <a:endParaRPr lang="en-US" sz="1300" noProof="0" dirty="0"/>
        </a:p>
      </dgm:t>
    </dgm:pt>
    <dgm:pt modelId="{57D35111-136D-4A7D-8753-13D9606E4C7D}" type="sibTrans" cxnId="{EA3A134A-8A80-45D6-9471-B5605ED52527}">
      <dgm:prSet/>
      <dgm:spPr/>
      <dgm:t>
        <a:bodyPr/>
        <a:lstStyle/>
        <a:p>
          <a:endParaRPr lang="en-US" sz="1300"/>
        </a:p>
      </dgm:t>
    </dgm:pt>
    <dgm:pt modelId="{BCC8E002-6CEE-4FD6-81CF-426D07F29B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300" noProof="0" dirty="0" smtClean="0"/>
            <a:t>generic</a:t>
          </a:r>
          <a:endParaRPr lang="en-US" sz="1300" noProof="0" dirty="0"/>
        </a:p>
      </dgm:t>
    </dgm:pt>
    <dgm:pt modelId="{61303B75-A9E7-4898-9CF0-4678D7A42F8F}" type="parTrans" cxnId="{B794D194-6D9C-402A-8226-0B0345EE78D3}">
      <dgm:prSet custT="1"/>
      <dgm:spPr/>
      <dgm:t>
        <a:bodyPr/>
        <a:lstStyle/>
        <a:p>
          <a:endParaRPr lang="en-US" sz="1300" noProof="0" dirty="0"/>
        </a:p>
      </dgm:t>
    </dgm:pt>
    <dgm:pt modelId="{204B97CC-F593-4AB0-9819-57005A1517DA}" type="sibTrans" cxnId="{B794D194-6D9C-402A-8226-0B0345EE78D3}">
      <dgm:prSet/>
      <dgm:spPr/>
      <dgm:t>
        <a:bodyPr/>
        <a:lstStyle/>
        <a:p>
          <a:endParaRPr lang="en-US" sz="1300"/>
        </a:p>
      </dgm:t>
    </dgm:pt>
    <dgm:pt modelId="{537828C3-C869-45EA-AA59-AFE1518193B2}" type="pres">
      <dgm:prSet presAssocID="{CC9AD791-D5D9-4535-8882-31A1E167580F}" presName="Name0" presStyleCnt="0">
        <dgm:presLayoutVars>
          <dgm:chMax val="1"/>
          <dgm:dir/>
          <dgm:animLvl val="ctr"/>
          <dgm:resizeHandles val="exact"/>
        </dgm:presLayoutVars>
      </dgm:prSet>
      <dgm:spPr/>
      <dgm:t>
        <a:bodyPr/>
        <a:lstStyle/>
        <a:p>
          <a:endParaRPr lang="en-US"/>
        </a:p>
      </dgm:t>
    </dgm:pt>
    <dgm:pt modelId="{C4F8E7DA-EF52-43D1-90DF-08C45206CFF0}" type="pres">
      <dgm:prSet presAssocID="{04B29DC0-CD4A-40B2-96DD-896DF3DDFE7C}" presName="centerShape" presStyleLbl="node0" presStyleIdx="0" presStyleCnt="1"/>
      <dgm:spPr/>
      <dgm:t>
        <a:bodyPr/>
        <a:lstStyle/>
        <a:p>
          <a:endParaRPr lang="en-US"/>
        </a:p>
      </dgm:t>
    </dgm:pt>
    <dgm:pt modelId="{5755EE83-4D89-40D5-BE42-5AE7391D1C68}" type="pres">
      <dgm:prSet presAssocID="{7507A18B-A4AB-4874-85F3-C62DD4A09B02}" presName="parTrans" presStyleLbl="sibTrans2D1" presStyleIdx="0" presStyleCnt="6"/>
      <dgm:spPr/>
      <dgm:t>
        <a:bodyPr/>
        <a:lstStyle/>
        <a:p>
          <a:endParaRPr lang="en-US"/>
        </a:p>
      </dgm:t>
    </dgm:pt>
    <dgm:pt modelId="{3131BC39-99E1-477D-B88E-EE5AA1BC966A}" type="pres">
      <dgm:prSet presAssocID="{7507A18B-A4AB-4874-85F3-C62DD4A09B02}" presName="connectorText" presStyleLbl="sibTrans2D1" presStyleIdx="0" presStyleCnt="6"/>
      <dgm:spPr/>
      <dgm:t>
        <a:bodyPr/>
        <a:lstStyle/>
        <a:p>
          <a:endParaRPr lang="en-US"/>
        </a:p>
      </dgm:t>
    </dgm:pt>
    <dgm:pt modelId="{6CE0B0DD-36CE-45EE-9D54-523C281E36F7}" type="pres">
      <dgm:prSet presAssocID="{C3C9378C-D259-42B4-BE8B-566AAA1814F9}" presName="node" presStyleLbl="node1" presStyleIdx="0" presStyleCnt="6">
        <dgm:presLayoutVars>
          <dgm:bulletEnabled val="1"/>
        </dgm:presLayoutVars>
      </dgm:prSet>
      <dgm:spPr/>
      <dgm:t>
        <a:bodyPr/>
        <a:lstStyle/>
        <a:p>
          <a:endParaRPr lang="en-US"/>
        </a:p>
      </dgm:t>
    </dgm:pt>
    <dgm:pt modelId="{F4F7CA67-80B5-44FF-98D3-195B4CB67B2F}" type="pres">
      <dgm:prSet presAssocID="{FA9F3D9D-F65A-429D-AEAC-35308A376D77}" presName="parTrans" presStyleLbl="sibTrans2D1" presStyleIdx="1" presStyleCnt="6"/>
      <dgm:spPr/>
      <dgm:t>
        <a:bodyPr/>
        <a:lstStyle/>
        <a:p>
          <a:endParaRPr lang="en-US"/>
        </a:p>
      </dgm:t>
    </dgm:pt>
    <dgm:pt modelId="{99DCCBEC-D677-4F47-8B14-63DB5537EA0C}" type="pres">
      <dgm:prSet presAssocID="{FA9F3D9D-F65A-429D-AEAC-35308A376D77}" presName="connectorText" presStyleLbl="sibTrans2D1" presStyleIdx="1" presStyleCnt="6"/>
      <dgm:spPr/>
      <dgm:t>
        <a:bodyPr/>
        <a:lstStyle/>
        <a:p>
          <a:endParaRPr lang="en-US"/>
        </a:p>
      </dgm:t>
    </dgm:pt>
    <dgm:pt modelId="{F1C0254D-AFA9-45B2-80A5-35D9C9E49DA3}" type="pres">
      <dgm:prSet presAssocID="{0FC715E0-385C-49BA-8617-EDA189C641F6}" presName="node" presStyleLbl="node1" presStyleIdx="1" presStyleCnt="6">
        <dgm:presLayoutVars>
          <dgm:bulletEnabled val="1"/>
        </dgm:presLayoutVars>
      </dgm:prSet>
      <dgm:spPr/>
      <dgm:t>
        <a:bodyPr/>
        <a:lstStyle/>
        <a:p>
          <a:endParaRPr lang="en-US"/>
        </a:p>
      </dgm:t>
    </dgm:pt>
    <dgm:pt modelId="{8FAA9898-75AE-4B9F-BA7D-89074A571019}" type="pres">
      <dgm:prSet presAssocID="{D6ABE9E9-5AF7-4D34-9F31-8EFEA2B57839}" presName="parTrans" presStyleLbl="sibTrans2D1" presStyleIdx="2" presStyleCnt="6"/>
      <dgm:spPr/>
      <dgm:t>
        <a:bodyPr/>
        <a:lstStyle/>
        <a:p>
          <a:endParaRPr lang="en-US"/>
        </a:p>
      </dgm:t>
    </dgm:pt>
    <dgm:pt modelId="{6AC66F69-D298-469F-9B67-943D49EA3813}" type="pres">
      <dgm:prSet presAssocID="{D6ABE9E9-5AF7-4D34-9F31-8EFEA2B57839}" presName="connectorText" presStyleLbl="sibTrans2D1" presStyleIdx="2" presStyleCnt="6"/>
      <dgm:spPr/>
      <dgm:t>
        <a:bodyPr/>
        <a:lstStyle/>
        <a:p>
          <a:endParaRPr lang="en-US"/>
        </a:p>
      </dgm:t>
    </dgm:pt>
    <dgm:pt modelId="{937BC7A9-B760-41E0-B93E-9EC4F7109A65}" type="pres">
      <dgm:prSet presAssocID="{B9D3EB6C-AC04-46B4-864A-43B30EB2E884}" presName="node" presStyleLbl="node1" presStyleIdx="2" presStyleCnt="6">
        <dgm:presLayoutVars>
          <dgm:bulletEnabled val="1"/>
        </dgm:presLayoutVars>
      </dgm:prSet>
      <dgm:spPr/>
      <dgm:t>
        <a:bodyPr/>
        <a:lstStyle/>
        <a:p>
          <a:endParaRPr lang="en-US"/>
        </a:p>
      </dgm:t>
    </dgm:pt>
    <dgm:pt modelId="{CFEE99DA-82FA-4E2A-9349-F3EF8F799F64}" type="pres">
      <dgm:prSet presAssocID="{2109B7CF-9CB1-4778-80FE-E8B99FEE00DE}" presName="parTrans" presStyleLbl="sibTrans2D1" presStyleIdx="3" presStyleCnt="6"/>
      <dgm:spPr/>
      <dgm:t>
        <a:bodyPr/>
        <a:lstStyle/>
        <a:p>
          <a:endParaRPr lang="en-US"/>
        </a:p>
      </dgm:t>
    </dgm:pt>
    <dgm:pt modelId="{477D8CE9-58B1-4D64-8B2C-F0DC3A735F8F}" type="pres">
      <dgm:prSet presAssocID="{2109B7CF-9CB1-4778-80FE-E8B99FEE00DE}" presName="connectorText" presStyleLbl="sibTrans2D1" presStyleIdx="3" presStyleCnt="6"/>
      <dgm:spPr/>
      <dgm:t>
        <a:bodyPr/>
        <a:lstStyle/>
        <a:p>
          <a:endParaRPr lang="en-US"/>
        </a:p>
      </dgm:t>
    </dgm:pt>
    <dgm:pt modelId="{AE384425-639C-4586-8F53-E7BED6C41FFB}" type="pres">
      <dgm:prSet presAssocID="{C8654237-BD14-4F67-AEF2-923916F26601}" presName="node" presStyleLbl="node1" presStyleIdx="3" presStyleCnt="6">
        <dgm:presLayoutVars>
          <dgm:bulletEnabled val="1"/>
        </dgm:presLayoutVars>
      </dgm:prSet>
      <dgm:spPr/>
      <dgm:t>
        <a:bodyPr/>
        <a:lstStyle/>
        <a:p>
          <a:endParaRPr lang="en-US"/>
        </a:p>
      </dgm:t>
    </dgm:pt>
    <dgm:pt modelId="{6CB9D0AE-CDF8-4BF8-8FE2-FF8A19CD656B}" type="pres">
      <dgm:prSet presAssocID="{B824150B-009B-4D68-BECF-EEAC7042A3C0}" presName="parTrans" presStyleLbl="sibTrans2D1" presStyleIdx="4" presStyleCnt="6"/>
      <dgm:spPr/>
      <dgm:t>
        <a:bodyPr/>
        <a:lstStyle/>
        <a:p>
          <a:endParaRPr lang="en-US"/>
        </a:p>
      </dgm:t>
    </dgm:pt>
    <dgm:pt modelId="{2D69E75B-D68C-4E34-B11A-30A433021DBF}" type="pres">
      <dgm:prSet presAssocID="{B824150B-009B-4D68-BECF-EEAC7042A3C0}" presName="connectorText" presStyleLbl="sibTrans2D1" presStyleIdx="4" presStyleCnt="6"/>
      <dgm:spPr/>
      <dgm:t>
        <a:bodyPr/>
        <a:lstStyle/>
        <a:p>
          <a:endParaRPr lang="en-US"/>
        </a:p>
      </dgm:t>
    </dgm:pt>
    <dgm:pt modelId="{FFCBB93B-021A-4BD0-A989-0A67A2DEF07B}" type="pres">
      <dgm:prSet presAssocID="{500B8DB2-C574-4369-8E90-B714B4EB81DE}" presName="node" presStyleLbl="node1" presStyleIdx="4" presStyleCnt="6">
        <dgm:presLayoutVars>
          <dgm:bulletEnabled val="1"/>
        </dgm:presLayoutVars>
      </dgm:prSet>
      <dgm:spPr/>
      <dgm:t>
        <a:bodyPr/>
        <a:lstStyle/>
        <a:p>
          <a:endParaRPr lang="en-US"/>
        </a:p>
      </dgm:t>
    </dgm:pt>
    <dgm:pt modelId="{F0AB5C96-7C32-4DC9-A780-349BE8BB0E5C}" type="pres">
      <dgm:prSet presAssocID="{61303B75-A9E7-4898-9CF0-4678D7A42F8F}" presName="parTrans" presStyleLbl="sibTrans2D1" presStyleIdx="5" presStyleCnt="6"/>
      <dgm:spPr/>
      <dgm:t>
        <a:bodyPr/>
        <a:lstStyle/>
        <a:p>
          <a:endParaRPr lang="en-US"/>
        </a:p>
      </dgm:t>
    </dgm:pt>
    <dgm:pt modelId="{37EDD6BD-C12E-4919-B465-C61956128958}" type="pres">
      <dgm:prSet presAssocID="{61303B75-A9E7-4898-9CF0-4678D7A42F8F}" presName="connectorText" presStyleLbl="sibTrans2D1" presStyleIdx="5" presStyleCnt="6"/>
      <dgm:spPr/>
      <dgm:t>
        <a:bodyPr/>
        <a:lstStyle/>
        <a:p>
          <a:endParaRPr lang="en-US"/>
        </a:p>
      </dgm:t>
    </dgm:pt>
    <dgm:pt modelId="{11937B30-2969-488B-8EBE-C68D08404606}" type="pres">
      <dgm:prSet presAssocID="{BCC8E002-6CEE-4FD6-81CF-426D07F29B34}" presName="node" presStyleLbl="node1" presStyleIdx="5" presStyleCnt="6">
        <dgm:presLayoutVars>
          <dgm:bulletEnabled val="1"/>
        </dgm:presLayoutVars>
      </dgm:prSet>
      <dgm:spPr/>
      <dgm:t>
        <a:bodyPr/>
        <a:lstStyle/>
        <a:p>
          <a:endParaRPr lang="en-US"/>
        </a:p>
      </dgm:t>
    </dgm:pt>
  </dgm:ptLst>
  <dgm:cxnLst>
    <dgm:cxn modelId="{B794D194-6D9C-402A-8226-0B0345EE78D3}" srcId="{04B29DC0-CD4A-40B2-96DD-896DF3DDFE7C}" destId="{BCC8E002-6CEE-4FD6-81CF-426D07F29B34}" srcOrd="5" destOrd="0" parTransId="{61303B75-A9E7-4898-9CF0-4678D7A42F8F}" sibTransId="{204B97CC-F593-4AB0-9819-57005A1517DA}"/>
    <dgm:cxn modelId="{EA3A134A-8A80-45D6-9471-B5605ED52527}" srcId="{04B29DC0-CD4A-40B2-96DD-896DF3DDFE7C}" destId="{500B8DB2-C574-4369-8E90-B714B4EB81DE}" srcOrd="4" destOrd="0" parTransId="{B824150B-009B-4D68-BECF-EEAC7042A3C0}" sibTransId="{57D35111-136D-4A7D-8753-13D9606E4C7D}"/>
    <dgm:cxn modelId="{5E008B1A-1B89-40DF-ACB0-C89D47DC535A}" type="presOf" srcId="{B824150B-009B-4D68-BECF-EEAC7042A3C0}" destId="{6CB9D0AE-CDF8-4BF8-8FE2-FF8A19CD656B}" srcOrd="0" destOrd="0" presId="urn:microsoft.com/office/officeart/2005/8/layout/radial5"/>
    <dgm:cxn modelId="{C76C86D2-EE22-48D5-8602-DF4D84C3A7DF}" type="presOf" srcId="{2109B7CF-9CB1-4778-80FE-E8B99FEE00DE}" destId="{CFEE99DA-82FA-4E2A-9349-F3EF8F799F64}" srcOrd="0" destOrd="0" presId="urn:microsoft.com/office/officeart/2005/8/layout/radial5"/>
    <dgm:cxn modelId="{28DA0009-AE0C-4302-9230-F24FA875D1AF}" type="presOf" srcId="{BCC8E002-6CEE-4FD6-81CF-426D07F29B34}" destId="{11937B30-2969-488B-8EBE-C68D08404606}" srcOrd="0" destOrd="0" presId="urn:microsoft.com/office/officeart/2005/8/layout/radial5"/>
    <dgm:cxn modelId="{A43BCE5A-A369-46DE-8D03-2909943D1D75}" type="presOf" srcId="{D6ABE9E9-5AF7-4D34-9F31-8EFEA2B57839}" destId="{8FAA9898-75AE-4B9F-BA7D-89074A571019}" srcOrd="0" destOrd="0" presId="urn:microsoft.com/office/officeart/2005/8/layout/radial5"/>
    <dgm:cxn modelId="{6D67CBA2-97B6-4341-B9A0-83755C2342EE}" type="presOf" srcId="{61303B75-A9E7-4898-9CF0-4678D7A42F8F}" destId="{37EDD6BD-C12E-4919-B465-C61956128958}" srcOrd="1" destOrd="0" presId="urn:microsoft.com/office/officeart/2005/8/layout/radial5"/>
    <dgm:cxn modelId="{6B3E61CB-4592-4F7F-9880-7C46328D544D}" type="presOf" srcId="{04B29DC0-CD4A-40B2-96DD-896DF3DDFE7C}" destId="{C4F8E7DA-EF52-43D1-90DF-08C45206CFF0}" srcOrd="0" destOrd="0" presId="urn:microsoft.com/office/officeart/2005/8/layout/radial5"/>
    <dgm:cxn modelId="{657D69D8-D972-43F2-9704-D2D1DCCDBCE0}" type="presOf" srcId="{D6ABE9E9-5AF7-4D34-9F31-8EFEA2B57839}" destId="{6AC66F69-D298-469F-9B67-943D49EA3813}" srcOrd="1" destOrd="0" presId="urn:microsoft.com/office/officeart/2005/8/layout/radial5"/>
    <dgm:cxn modelId="{79F0246D-174C-409C-B2EB-404A4CEE083C}" type="presOf" srcId="{FA9F3D9D-F65A-429D-AEAC-35308A376D77}" destId="{99DCCBEC-D677-4F47-8B14-63DB5537EA0C}" srcOrd="1" destOrd="0" presId="urn:microsoft.com/office/officeart/2005/8/layout/radial5"/>
    <dgm:cxn modelId="{C9BA1EDE-1B63-458C-933B-AAABEC09E048}" type="presOf" srcId="{B9D3EB6C-AC04-46B4-864A-43B30EB2E884}" destId="{937BC7A9-B760-41E0-B93E-9EC4F7109A65}" srcOrd="0" destOrd="0" presId="urn:microsoft.com/office/officeart/2005/8/layout/radial5"/>
    <dgm:cxn modelId="{B83AAA08-8E20-4D8E-9730-ED36CCC27653}" srcId="{04B29DC0-CD4A-40B2-96DD-896DF3DDFE7C}" destId="{0FC715E0-385C-49BA-8617-EDA189C641F6}" srcOrd="1" destOrd="0" parTransId="{FA9F3D9D-F65A-429D-AEAC-35308A376D77}" sibTransId="{756AD1F1-6AC7-435D-9D54-692B0FA3EA5E}"/>
    <dgm:cxn modelId="{6E2AD7BA-B100-4A26-8304-D7CAA1D8E0FD}" type="presOf" srcId="{7507A18B-A4AB-4874-85F3-C62DD4A09B02}" destId="{3131BC39-99E1-477D-B88E-EE5AA1BC966A}" srcOrd="1" destOrd="0" presId="urn:microsoft.com/office/officeart/2005/8/layout/radial5"/>
    <dgm:cxn modelId="{8618D02E-32DF-4AC4-BCDD-370643C6A905}" type="presOf" srcId="{61303B75-A9E7-4898-9CF0-4678D7A42F8F}" destId="{F0AB5C96-7C32-4DC9-A780-349BE8BB0E5C}" srcOrd="0" destOrd="0" presId="urn:microsoft.com/office/officeart/2005/8/layout/radial5"/>
    <dgm:cxn modelId="{BF368358-5C53-4962-ADBB-C82380A98647}" srcId="{04B29DC0-CD4A-40B2-96DD-896DF3DDFE7C}" destId="{C8654237-BD14-4F67-AEF2-923916F26601}" srcOrd="3" destOrd="0" parTransId="{2109B7CF-9CB1-4778-80FE-E8B99FEE00DE}" sibTransId="{19595CDB-C08F-40EA-83A1-EE4093FD04EC}"/>
    <dgm:cxn modelId="{7AE467C8-E7CE-4F13-8D25-28AB76820D83}" type="presOf" srcId="{FA9F3D9D-F65A-429D-AEAC-35308A376D77}" destId="{F4F7CA67-80B5-44FF-98D3-195B4CB67B2F}" srcOrd="0" destOrd="0" presId="urn:microsoft.com/office/officeart/2005/8/layout/radial5"/>
    <dgm:cxn modelId="{5EBF6D64-3BB9-4289-B568-76E5083F34FD}" srcId="{CC9AD791-D5D9-4535-8882-31A1E167580F}" destId="{04B29DC0-CD4A-40B2-96DD-896DF3DDFE7C}" srcOrd="0" destOrd="0" parTransId="{869FA832-E6EC-4656-83A5-5AD6E6EB09CE}" sibTransId="{DD58D785-BAB0-4BAA-BC2E-6BD8C80816C9}"/>
    <dgm:cxn modelId="{8439F090-95F1-428E-9E11-DD00A9ED6D98}" type="presOf" srcId="{0FC715E0-385C-49BA-8617-EDA189C641F6}" destId="{F1C0254D-AFA9-45B2-80A5-35D9C9E49DA3}" srcOrd="0" destOrd="0" presId="urn:microsoft.com/office/officeart/2005/8/layout/radial5"/>
    <dgm:cxn modelId="{B78C2437-C403-46A6-AA56-086A08EB1C4D}" type="presOf" srcId="{7507A18B-A4AB-4874-85F3-C62DD4A09B02}" destId="{5755EE83-4D89-40D5-BE42-5AE7391D1C68}" srcOrd="0" destOrd="0" presId="urn:microsoft.com/office/officeart/2005/8/layout/radial5"/>
    <dgm:cxn modelId="{989C1713-0C74-44EF-BF9E-D9D43066EBFA}" type="presOf" srcId="{500B8DB2-C574-4369-8E90-B714B4EB81DE}" destId="{FFCBB93B-021A-4BD0-A989-0A67A2DEF07B}" srcOrd="0" destOrd="0" presId="urn:microsoft.com/office/officeart/2005/8/layout/radial5"/>
    <dgm:cxn modelId="{2C0A8C5B-D103-4E50-9A96-DA14CCC1E756}" type="presOf" srcId="{CC9AD791-D5D9-4535-8882-31A1E167580F}" destId="{537828C3-C869-45EA-AA59-AFE1518193B2}" srcOrd="0" destOrd="0" presId="urn:microsoft.com/office/officeart/2005/8/layout/radial5"/>
    <dgm:cxn modelId="{101DC539-59C5-446D-8DEE-155B320F629D}" type="presOf" srcId="{C8654237-BD14-4F67-AEF2-923916F26601}" destId="{AE384425-639C-4586-8F53-E7BED6C41FFB}" srcOrd="0" destOrd="0" presId="urn:microsoft.com/office/officeart/2005/8/layout/radial5"/>
    <dgm:cxn modelId="{6479C387-17C3-41C5-A764-7458A0ABEB57}" srcId="{04B29DC0-CD4A-40B2-96DD-896DF3DDFE7C}" destId="{C3C9378C-D259-42B4-BE8B-566AAA1814F9}" srcOrd="0" destOrd="0" parTransId="{7507A18B-A4AB-4874-85F3-C62DD4A09B02}" sibTransId="{B03CA5D7-F378-4BAF-B8C7-B117C3A687D6}"/>
    <dgm:cxn modelId="{BF796EB5-8C7B-44F1-8926-F4C17886C58E}" type="presOf" srcId="{2109B7CF-9CB1-4778-80FE-E8B99FEE00DE}" destId="{477D8CE9-58B1-4D64-8B2C-F0DC3A735F8F}" srcOrd="1" destOrd="0" presId="urn:microsoft.com/office/officeart/2005/8/layout/radial5"/>
    <dgm:cxn modelId="{4FF08B38-A182-43C8-B013-E62B272C17B7}" type="presOf" srcId="{C3C9378C-D259-42B4-BE8B-566AAA1814F9}" destId="{6CE0B0DD-36CE-45EE-9D54-523C281E36F7}" srcOrd="0" destOrd="0" presId="urn:microsoft.com/office/officeart/2005/8/layout/radial5"/>
    <dgm:cxn modelId="{C6DEA7B7-2DD8-4AA1-9E0A-AB040365A98D}" type="presOf" srcId="{B824150B-009B-4D68-BECF-EEAC7042A3C0}" destId="{2D69E75B-D68C-4E34-B11A-30A433021DBF}" srcOrd="1" destOrd="0" presId="urn:microsoft.com/office/officeart/2005/8/layout/radial5"/>
    <dgm:cxn modelId="{2C8C3789-FC08-4D5B-9FCD-B720B104A6CE}" srcId="{04B29DC0-CD4A-40B2-96DD-896DF3DDFE7C}" destId="{B9D3EB6C-AC04-46B4-864A-43B30EB2E884}" srcOrd="2" destOrd="0" parTransId="{D6ABE9E9-5AF7-4D34-9F31-8EFEA2B57839}" sibTransId="{3E92AD93-7E11-4E7E-A8F5-08BB8736E1A8}"/>
    <dgm:cxn modelId="{68175848-069B-4E83-BF59-EC7F0D6D3046}" type="presParOf" srcId="{537828C3-C869-45EA-AA59-AFE1518193B2}" destId="{C4F8E7DA-EF52-43D1-90DF-08C45206CFF0}" srcOrd="0" destOrd="0" presId="urn:microsoft.com/office/officeart/2005/8/layout/radial5"/>
    <dgm:cxn modelId="{D166DBD1-C35F-416B-AF92-0B921B346E5C}" type="presParOf" srcId="{537828C3-C869-45EA-AA59-AFE1518193B2}" destId="{5755EE83-4D89-40D5-BE42-5AE7391D1C68}" srcOrd="1" destOrd="0" presId="urn:microsoft.com/office/officeart/2005/8/layout/radial5"/>
    <dgm:cxn modelId="{C111041E-2617-4EE7-ABB5-C094D977EEB9}" type="presParOf" srcId="{5755EE83-4D89-40D5-BE42-5AE7391D1C68}" destId="{3131BC39-99E1-477D-B88E-EE5AA1BC966A}" srcOrd="0" destOrd="0" presId="urn:microsoft.com/office/officeart/2005/8/layout/radial5"/>
    <dgm:cxn modelId="{F735D557-A66A-4F11-907A-F223C29FA438}" type="presParOf" srcId="{537828C3-C869-45EA-AA59-AFE1518193B2}" destId="{6CE0B0DD-36CE-45EE-9D54-523C281E36F7}" srcOrd="2" destOrd="0" presId="urn:microsoft.com/office/officeart/2005/8/layout/radial5"/>
    <dgm:cxn modelId="{52D3944B-1D70-496C-9A76-439E654471AE}" type="presParOf" srcId="{537828C3-C869-45EA-AA59-AFE1518193B2}" destId="{F4F7CA67-80B5-44FF-98D3-195B4CB67B2F}" srcOrd="3" destOrd="0" presId="urn:microsoft.com/office/officeart/2005/8/layout/radial5"/>
    <dgm:cxn modelId="{011C2C4E-82D3-446E-9778-830CC06415C2}" type="presParOf" srcId="{F4F7CA67-80B5-44FF-98D3-195B4CB67B2F}" destId="{99DCCBEC-D677-4F47-8B14-63DB5537EA0C}" srcOrd="0" destOrd="0" presId="urn:microsoft.com/office/officeart/2005/8/layout/radial5"/>
    <dgm:cxn modelId="{1EEEEB45-9D32-440C-93BF-720A28F7D4F5}" type="presParOf" srcId="{537828C3-C869-45EA-AA59-AFE1518193B2}" destId="{F1C0254D-AFA9-45B2-80A5-35D9C9E49DA3}" srcOrd="4" destOrd="0" presId="urn:microsoft.com/office/officeart/2005/8/layout/radial5"/>
    <dgm:cxn modelId="{03AFBD48-9811-4371-BE56-72C9AF7DC2AA}" type="presParOf" srcId="{537828C3-C869-45EA-AA59-AFE1518193B2}" destId="{8FAA9898-75AE-4B9F-BA7D-89074A571019}" srcOrd="5" destOrd="0" presId="urn:microsoft.com/office/officeart/2005/8/layout/radial5"/>
    <dgm:cxn modelId="{BA868694-CE2B-4E6F-A4E2-D10BD2A31F10}" type="presParOf" srcId="{8FAA9898-75AE-4B9F-BA7D-89074A571019}" destId="{6AC66F69-D298-469F-9B67-943D49EA3813}" srcOrd="0" destOrd="0" presId="urn:microsoft.com/office/officeart/2005/8/layout/radial5"/>
    <dgm:cxn modelId="{54C1B7DB-C31E-45B3-A1B1-496C4042DC51}" type="presParOf" srcId="{537828C3-C869-45EA-AA59-AFE1518193B2}" destId="{937BC7A9-B760-41E0-B93E-9EC4F7109A65}" srcOrd="6" destOrd="0" presId="urn:microsoft.com/office/officeart/2005/8/layout/radial5"/>
    <dgm:cxn modelId="{25309AC8-2444-4E90-8DE1-1E696A11D677}" type="presParOf" srcId="{537828C3-C869-45EA-AA59-AFE1518193B2}" destId="{CFEE99DA-82FA-4E2A-9349-F3EF8F799F64}" srcOrd="7" destOrd="0" presId="urn:microsoft.com/office/officeart/2005/8/layout/radial5"/>
    <dgm:cxn modelId="{8245C0AD-EA8C-4151-ADB7-75C3A894E7F9}" type="presParOf" srcId="{CFEE99DA-82FA-4E2A-9349-F3EF8F799F64}" destId="{477D8CE9-58B1-4D64-8B2C-F0DC3A735F8F}" srcOrd="0" destOrd="0" presId="urn:microsoft.com/office/officeart/2005/8/layout/radial5"/>
    <dgm:cxn modelId="{FEDAA23B-4B76-49D2-BBCC-BFACCA5F3888}" type="presParOf" srcId="{537828C3-C869-45EA-AA59-AFE1518193B2}" destId="{AE384425-639C-4586-8F53-E7BED6C41FFB}" srcOrd="8" destOrd="0" presId="urn:microsoft.com/office/officeart/2005/8/layout/radial5"/>
    <dgm:cxn modelId="{C859CBFD-2ABC-4B36-8CB7-43A87C690D2C}" type="presParOf" srcId="{537828C3-C869-45EA-AA59-AFE1518193B2}" destId="{6CB9D0AE-CDF8-4BF8-8FE2-FF8A19CD656B}" srcOrd="9" destOrd="0" presId="urn:microsoft.com/office/officeart/2005/8/layout/radial5"/>
    <dgm:cxn modelId="{474FCC66-44B7-4B42-99EE-2B81630A9BCB}" type="presParOf" srcId="{6CB9D0AE-CDF8-4BF8-8FE2-FF8A19CD656B}" destId="{2D69E75B-D68C-4E34-B11A-30A433021DBF}" srcOrd="0" destOrd="0" presId="urn:microsoft.com/office/officeart/2005/8/layout/radial5"/>
    <dgm:cxn modelId="{7B56FA8F-4794-4D3D-9847-84FDF166E7D8}" type="presParOf" srcId="{537828C3-C869-45EA-AA59-AFE1518193B2}" destId="{FFCBB93B-021A-4BD0-A989-0A67A2DEF07B}" srcOrd="10" destOrd="0" presId="urn:microsoft.com/office/officeart/2005/8/layout/radial5"/>
    <dgm:cxn modelId="{21730E4B-B132-4411-AC74-CECB63EA3C0F}" type="presParOf" srcId="{537828C3-C869-45EA-AA59-AFE1518193B2}" destId="{F0AB5C96-7C32-4DC9-A780-349BE8BB0E5C}" srcOrd="11" destOrd="0" presId="urn:microsoft.com/office/officeart/2005/8/layout/radial5"/>
    <dgm:cxn modelId="{FC59D1C2-20DA-4C6E-B626-A895C84B807D}" type="presParOf" srcId="{F0AB5C96-7C32-4DC9-A780-349BE8BB0E5C}" destId="{37EDD6BD-C12E-4919-B465-C61956128958}" srcOrd="0" destOrd="0" presId="urn:microsoft.com/office/officeart/2005/8/layout/radial5"/>
    <dgm:cxn modelId="{C018825E-2293-4397-8409-42014590A51C}" type="presParOf" srcId="{537828C3-C869-45EA-AA59-AFE1518193B2}" destId="{11937B30-2969-488B-8EBE-C68D0840460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38C4F-44F6-4579-85CB-669E5B70D49A}">
      <dsp:nvSpPr>
        <dsp:cNvPr id="0" name=""/>
        <dsp:cNvSpPr/>
      </dsp:nvSpPr>
      <dsp:spPr>
        <a:xfrm>
          <a:off x="4788" y="31169"/>
          <a:ext cx="1564587" cy="1153285"/>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GB" sz="1200" kern="1200" noProof="0" dirty="0" smtClean="0">
              <a:latin typeface="Calibri"/>
              <a:ea typeface="+mn-ea"/>
              <a:cs typeface="+mn-cs"/>
            </a:rPr>
            <a:t>XML specification and other derived from it</a:t>
          </a:r>
          <a:endParaRPr lang="en-GB" sz="1200" kern="1200" noProof="0" dirty="0">
            <a:latin typeface="Calibri"/>
            <a:ea typeface="+mn-ea"/>
            <a:cs typeface="+mn-cs"/>
          </a:endParaRPr>
        </a:p>
      </dsp:txBody>
      <dsp:txXfrm>
        <a:off x="20635" y="47016"/>
        <a:ext cx="1532893" cy="509378"/>
      </dsp:txXfrm>
    </dsp:sp>
    <dsp:sp modelId="{D74D1FCD-E240-4E1E-8EB7-3B444220174E}">
      <dsp:nvSpPr>
        <dsp:cNvPr id="0" name=""/>
        <dsp:cNvSpPr/>
      </dsp:nvSpPr>
      <dsp:spPr>
        <a:xfrm>
          <a:off x="177374" y="700566"/>
          <a:ext cx="1609743" cy="1456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latin typeface="Calibri"/>
              <a:ea typeface="+mn-ea"/>
              <a:cs typeface="+mn-cs"/>
            </a:rPr>
            <a:t>World Wide Web Consortium (W3C)</a:t>
          </a:r>
          <a:endParaRPr lang="en-GB" sz="1200" kern="1200" noProof="0" dirty="0">
            <a:latin typeface="Calibri"/>
            <a:ea typeface="+mn-ea"/>
            <a:cs typeface="+mn-cs"/>
          </a:endParaRPr>
        </a:p>
      </dsp:txBody>
      <dsp:txXfrm>
        <a:off x="220044" y="743236"/>
        <a:ext cx="1524403" cy="1371535"/>
      </dsp:txXfrm>
    </dsp:sp>
    <dsp:sp modelId="{ADBC814C-09EB-4CB0-9B58-8A4B34AD72CF}">
      <dsp:nvSpPr>
        <dsp:cNvPr id="0" name=""/>
        <dsp:cNvSpPr/>
      </dsp:nvSpPr>
      <dsp:spPr>
        <a:xfrm>
          <a:off x="1719471" y="183087"/>
          <a:ext cx="318200" cy="237234"/>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noProof="0" dirty="0">
            <a:solidFill>
              <a:sysClr val="window" lastClr="FFFFFF"/>
            </a:solidFill>
            <a:latin typeface="Calibri"/>
            <a:ea typeface="+mn-ea"/>
            <a:cs typeface="+mn-cs"/>
          </a:endParaRPr>
        </a:p>
      </dsp:txBody>
      <dsp:txXfrm>
        <a:off x="1719471" y="230534"/>
        <a:ext cx="247030" cy="142340"/>
      </dsp:txXfrm>
    </dsp:sp>
    <dsp:sp modelId="{F650D390-7EF2-4067-ACD4-18B958F11C2B}">
      <dsp:nvSpPr>
        <dsp:cNvPr id="0" name=""/>
        <dsp:cNvSpPr/>
      </dsp:nvSpPr>
      <dsp:spPr>
        <a:xfrm>
          <a:off x="2169755" y="31169"/>
          <a:ext cx="1564587" cy="1153285"/>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GB" sz="1200" kern="1200" noProof="0" dirty="0" smtClean="0">
              <a:latin typeface="Calibri"/>
              <a:ea typeface="+mn-ea"/>
              <a:cs typeface="+mn-cs"/>
            </a:rPr>
            <a:t>XBRL specification</a:t>
          </a:r>
          <a:endParaRPr lang="en-GB" sz="1200" kern="1200" noProof="0" dirty="0">
            <a:latin typeface="Calibri"/>
            <a:ea typeface="+mn-ea"/>
            <a:cs typeface="+mn-cs"/>
          </a:endParaRPr>
        </a:p>
      </dsp:txBody>
      <dsp:txXfrm>
        <a:off x="2185602" y="47016"/>
        <a:ext cx="1532893" cy="509378"/>
      </dsp:txXfrm>
    </dsp:sp>
    <dsp:sp modelId="{18EF3DDC-973F-47E5-A1EE-A5BB5FB1B336}">
      <dsp:nvSpPr>
        <dsp:cNvPr id="0" name=""/>
        <dsp:cNvSpPr/>
      </dsp:nvSpPr>
      <dsp:spPr>
        <a:xfrm>
          <a:off x="2342341" y="700566"/>
          <a:ext cx="1609743" cy="1456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latin typeface="Calibri"/>
              <a:ea typeface="+mn-ea"/>
              <a:cs typeface="+mn-cs"/>
            </a:rPr>
            <a:t>XBRL International (XII)</a:t>
          </a:r>
          <a:endParaRPr lang="en-GB" sz="1200" kern="1200" noProof="0" dirty="0">
            <a:latin typeface="Calibri"/>
            <a:ea typeface="+mn-ea"/>
            <a:cs typeface="+mn-cs"/>
          </a:endParaRPr>
        </a:p>
      </dsp:txBody>
      <dsp:txXfrm>
        <a:off x="2385011" y="743236"/>
        <a:ext cx="1524403" cy="1371535"/>
      </dsp:txXfrm>
    </dsp:sp>
    <dsp:sp modelId="{AE8DE750-8EC4-4A4C-9392-AC3E65702907}">
      <dsp:nvSpPr>
        <dsp:cNvPr id="0" name=""/>
        <dsp:cNvSpPr/>
      </dsp:nvSpPr>
      <dsp:spPr>
        <a:xfrm>
          <a:off x="3884438" y="183087"/>
          <a:ext cx="318200" cy="237234"/>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noProof="0" dirty="0">
            <a:solidFill>
              <a:sysClr val="window" lastClr="FFFFFF"/>
            </a:solidFill>
            <a:latin typeface="Calibri"/>
            <a:ea typeface="+mn-ea"/>
            <a:cs typeface="+mn-cs"/>
          </a:endParaRPr>
        </a:p>
      </dsp:txBody>
      <dsp:txXfrm>
        <a:off x="3884438" y="230534"/>
        <a:ext cx="247030" cy="142340"/>
      </dsp:txXfrm>
    </dsp:sp>
    <dsp:sp modelId="{E898DAA9-7DF8-47D4-B87B-E3706B30DA83}">
      <dsp:nvSpPr>
        <dsp:cNvPr id="0" name=""/>
        <dsp:cNvSpPr/>
      </dsp:nvSpPr>
      <dsp:spPr>
        <a:xfrm>
          <a:off x="4334722" y="31169"/>
          <a:ext cx="1564587" cy="11532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GB" sz="1200" kern="1200" noProof="0" dirty="0" smtClean="0">
              <a:latin typeface="Calibri"/>
              <a:ea typeface="+mn-ea"/>
              <a:cs typeface="+mn-cs"/>
            </a:rPr>
            <a:t>XBRL taxonomy</a:t>
          </a:r>
          <a:endParaRPr lang="en-GB" sz="1200" kern="1200" noProof="0" dirty="0">
            <a:latin typeface="Calibri"/>
            <a:ea typeface="+mn-ea"/>
            <a:cs typeface="+mn-cs"/>
          </a:endParaRPr>
        </a:p>
      </dsp:txBody>
      <dsp:txXfrm>
        <a:off x="4350569" y="47016"/>
        <a:ext cx="1532893" cy="509378"/>
      </dsp:txXfrm>
    </dsp:sp>
    <dsp:sp modelId="{999EAD1D-7402-46EA-BAB8-85D5811657EB}">
      <dsp:nvSpPr>
        <dsp:cNvPr id="0" name=""/>
        <dsp:cNvSpPr/>
      </dsp:nvSpPr>
      <dsp:spPr>
        <a:xfrm>
          <a:off x="4507308" y="700566"/>
          <a:ext cx="1609743" cy="1456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latin typeface="Calibri"/>
              <a:ea typeface="+mn-ea"/>
              <a:cs typeface="+mn-cs"/>
            </a:rPr>
            <a:t>XBRL jurisdiction</a:t>
          </a:r>
          <a:endParaRPr lang="en-GB" sz="1200" kern="1200" noProof="0" dirty="0">
            <a:latin typeface="Calibri"/>
            <a:ea typeface="+mn-ea"/>
            <a:cs typeface="+mn-cs"/>
          </a:endParaRPr>
        </a:p>
        <a:p>
          <a:pPr marL="114300" lvl="1" indent="-114300" algn="l" defTabSz="533400">
            <a:lnSpc>
              <a:spcPct val="90000"/>
            </a:lnSpc>
            <a:spcBef>
              <a:spcPct val="0"/>
            </a:spcBef>
            <a:spcAft>
              <a:spcPct val="15000"/>
            </a:spcAft>
            <a:buChar char="••"/>
          </a:pPr>
          <a:r>
            <a:rPr lang="en-GB" sz="1200" kern="1200" noProof="0" dirty="0" smtClean="0">
              <a:latin typeface="Calibri"/>
              <a:ea typeface="+mn-ea"/>
              <a:cs typeface="+mn-cs"/>
            </a:rPr>
            <a:t>Regulators</a:t>
          </a:r>
          <a:endParaRPr lang="en-GB" sz="1200" kern="1200" noProof="0" dirty="0">
            <a:latin typeface="Calibri"/>
            <a:ea typeface="+mn-ea"/>
            <a:cs typeface="+mn-cs"/>
          </a:endParaRPr>
        </a:p>
        <a:p>
          <a:pPr marL="114300" lvl="1" indent="-114300" algn="l" defTabSz="533400">
            <a:lnSpc>
              <a:spcPct val="90000"/>
            </a:lnSpc>
            <a:spcBef>
              <a:spcPct val="0"/>
            </a:spcBef>
            <a:spcAft>
              <a:spcPct val="15000"/>
            </a:spcAft>
            <a:buChar char="••"/>
          </a:pPr>
          <a:r>
            <a:rPr lang="en-GB" sz="1200" kern="1200" noProof="0" dirty="0" smtClean="0">
              <a:latin typeface="Calibri"/>
              <a:ea typeface="+mn-ea"/>
              <a:cs typeface="+mn-cs"/>
            </a:rPr>
            <a:t>Reporting entities</a:t>
          </a:r>
          <a:endParaRPr lang="en-GB" sz="1200" kern="1200" noProof="0" dirty="0">
            <a:latin typeface="Calibri"/>
            <a:ea typeface="+mn-ea"/>
            <a:cs typeface="+mn-cs"/>
          </a:endParaRPr>
        </a:p>
      </dsp:txBody>
      <dsp:txXfrm>
        <a:off x="4549978" y="743236"/>
        <a:ext cx="1524403" cy="1371535"/>
      </dsp:txXfrm>
    </dsp:sp>
    <dsp:sp modelId="{8AC3E5B4-AA7F-487F-8598-ECE9564D5538}">
      <dsp:nvSpPr>
        <dsp:cNvPr id="0" name=""/>
        <dsp:cNvSpPr/>
      </dsp:nvSpPr>
      <dsp:spPr>
        <a:xfrm>
          <a:off x="6049404" y="183087"/>
          <a:ext cx="318200" cy="237234"/>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GB" sz="400" kern="1200" noProof="0" dirty="0">
            <a:solidFill>
              <a:sysClr val="window" lastClr="FFFFFF"/>
            </a:solidFill>
            <a:latin typeface="Calibri"/>
            <a:ea typeface="+mn-ea"/>
            <a:cs typeface="+mn-cs"/>
          </a:endParaRPr>
        </a:p>
      </dsp:txBody>
      <dsp:txXfrm>
        <a:off x="6049404" y="230534"/>
        <a:ext cx="247030" cy="142340"/>
      </dsp:txXfrm>
    </dsp:sp>
    <dsp:sp modelId="{094876FC-837F-4EEB-9649-B3FACBDFC7B7}">
      <dsp:nvSpPr>
        <dsp:cNvPr id="0" name=""/>
        <dsp:cNvSpPr/>
      </dsp:nvSpPr>
      <dsp:spPr>
        <a:xfrm>
          <a:off x="6499689" y="31169"/>
          <a:ext cx="1564587" cy="115328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GB" sz="1200" kern="1200" noProof="0" dirty="0" smtClean="0">
              <a:solidFill>
                <a:schemeClr val="tx1"/>
              </a:solidFill>
              <a:latin typeface="Calibri"/>
              <a:ea typeface="+mn-ea"/>
              <a:cs typeface="+mn-cs"/>
            </a:rPr>
            <a:t>XBRL Instance</a:t>
          </a:r>
          <a:endParaRPr lang="en-GB" sz="1200" kern="1200" noProof="0" dirty="0">
            <a:solidFill>
              <a:schemeClr val="tx1"/>
            </a:solidFill>
            <a:latin typeface="Calibri"/>
            <a:ea typeface="+mn-ea"/>
            <a:cs typeface="+mn-cs"/>
          </a:endParaRPr>
        </a:p>
      </dsp:txBody>
      <dsp:txXfrm>
        <a:off x="6515536" y="47016"/>
        <a:ext cx="1532893" cy="509378"/>
      </dsp:txXfrm>
    </dsp:sp>
    <dsp:sp modelId="{2933FC53-C520-4B81-9AD9-2825E368F231}">
      <dsp:nvSpPr>
        <dsp:cNvPr id="0" name=""/>
        <dsp:cNvSpPr/>
      </dsp:nvSpPr>
      <dsp:spPr>
        <a:xfrm>
          <a:off x="6672275" y="700566"/>
          <a:ext cx="1609743" cy="1456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latin typeface="Calibri"/>
              <a:ea typeface="+mn-ea"/>
              <a:cs typeface="+mn-cs"/>
            </a:rPr>
            <a:t>Reporting entities</a:t>
          </a:r>
          <a:endParaRPr lang="en-GB" sz="1200" kern="1200" noProof="0" dirty="0">
            <a:latin typeface="Calibri"/>
            <a:ea typeface="+mn-ea"/>
            <a:cs typeface="+mn-cs"/>
          </a:endParaRPr>
        </a:p>
      </dsp:txBody>
      <dsp:txXfrm>
        <a:off x="6714945" y="743236"/>
        <a:ext cx="1524403" cy="13715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E7DA-EF52-43D1-90DF-08C45206CFF0}">
      <dsp:nvSpPr>
        <dsp:cNvPr id="0" name=""/>
        <dsp:cNvSpPr/>
      </dsp:nvSpPr>
      <dsp:spPr>
        <a:xfrm>
          <a:off x="1940337" y="186968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(extended)</a:t>
          </a:r>
          <a:br>
            <a:rPr lang="en-US" sz="1300" kern="1200" noProof="0" dirty="0" smtClean="0"/>
          </a:br>
          <a:r>
            <a:rPr lang="en-US" sz="1300" kern="1200" noProof="0" dirty="0" smtClean="0"/>
            <a:t>links</a:t>
          </a:r>
          <a:endParaRPr lang="en-US" sz="1300" kern="1200" noProof="0" dirty="0"/>
        </a:p>
      </dsp:txBody>
      <dsp:txXfrm>
        <a:off x="2135741" y="2065086"/>
        <a:ext cx="943491" cy="943491"/>
      </dsp:txXfrm>
    </dsp:sp>
    <dsp:sp modelId="{5755EE83-4D89-40D5-BE42-5AE7391D1C68}">
      <dsp:nvSpPr>
        <dsp:cNvPr id="0" name=""/>
        <dsp:cNvSpPr/>
      </dsp:nvSpPr>
      <dsp:spPr>
        <a:xfrm rot="16200000">
          <a:off x="2466507" y="1384831"/>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a:p>
      </dsp:txBody>
      <dsp:txXfrm>
        <a:off x="2508801" y="1517857"/>
        <a:ext cx="197371" cy="272197"/>
      </dsp:txXfrm>
    </dsp:sp>
    <dsp:sp modelId="{6CE0B0DD-36CE-45EE-9D54-523C281E36F7}">
      <dsp:nvSpPr>
        <dsp:cNvPr id="0" name=""/>
        <dsp:cNvSpPr/>
      </dsp:nvSpPr>
      <dsp:spPr>
        <a:xfrm>
          <a:off x="1940337" y="3383"/>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presentation</a:t>
          </a:r>
          <a:endParaRPr lang="en-US" sz="1300" kern="1200" noProof="0" dirty="0"/>
        </a:p>
      </dsp:txBody>
      <dsp:txXfrm>
        <a:off x="2135741" y="198787"/>
        <a:ext cx="943491" cy="943491"/>
      </dsp:txXfrm>
    </dsp:sp>
    <dsp:sp modelId="{F4F7CA67-80B5-44FF-98D3-195B4CB67B2F}">
      <dsp:nvSpPr>
        <dsp:cNvPr id="0" name=""/>
        <dsp:cNvSpPr/>
      </dsp:nvSpPr>
      <dsp:spPr>
        <a:xfrm rot="19800000">
          <a:off x="326772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a:p>
      </dsp:txBody>
      <dsp:txXfrm>
        <a:off x="3273393" y="1959295"/>
        <a:ext cx="197371" cy="272197"/>
      </dsp:txXfrm>
    </dsp:sp>
    <dsp:sp modelId="{F1C0254D-AFA9-45B2-80A5-35D9C9E49DA3}">
      <dsp:nvSpPr>
        <dsp:cNvPr id="0" name=""/>
        <dsp:cNvSpPr/>
      </dsp:nvSpPr>
      <dsp:spPr>
        <a:xfrm>
          <a:off x="3556598"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calculation</a:t>
          </a:r>
          <a:endParaRPr lang="en-US" sz="1300" kern="1200" noProof="0" dirty="0"/>
        </a:p>
      </dsp:txBody>
      <dsp:txXfrm>
        <a:off x="3752002" y="1131936"/>
        <a:ext cx="943491" cy="943491"/>
      </dsp:txXfrm>
    </dsp:sp>
    <dsp:sp modelId="{8FAA9898-75AE-4B9F-BA7D-89074A571019}">
      <dsp:nvSpPr>
        <dsp:cNvPr id="0" name=""/>
        <dsp:cNvSpPr/>
      </dsp:nvSpPr>
      <dsp:spPr>
        <a:xfrm rot="1800000">
          <a:off x="326772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a:p>
      </dsp:txBody>
      <dsp:txXfrm>
        <a:off x="3273393" y="2842170"/>
        <a:ext cx="197371" cy="272197"/>
      </dsp:txXfrm>
    </dsp:sp>
    <dsp:sp modelId="{937BC7A9-B760-41E0-B93E-9EC4F7109A65}">
      <dsp:nvSpPr>
        <dsp:cNvPr id="0" name=""/>
        <dsp:cNvSpPr/>
      </dsp:nvSpPr>
      <dsp:spPr>
        <a:xfrm>
          <a:off x="3556598"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definition</a:t>
          </a:r>
          <a:endParaRPr lang="en-US" sz="1300" kern="1200" noProof="0" dirty="0"/>
        </a:p>
      </dsp:txBody>
      <dsp:txXfrm>
        <a:off x="3752002" y="2998235"/>
        <a:ext cx="943491" cy="943491"/>
      </dsp:txXfrm>
    </dsp:sp>
    <dsp:sp modelId="{CFEE99DA-82FA-4E2A-9349-F3EF8F799F64}">
      <dsp:nvSpPr>
        <dsp:cNvPr id="0" name=""/>
        <dsp:cNvSpPr/>
      </dsp:nvSpPr>
      <dsp:spPr>
        <a:xfrm rot="5400000">
          <a:off x="2466507" y="3235170"/>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a:p>
      </dsp:txBody>
      <dsp:txXfrm>
        <a:off x="2508801" y="3283608"/>
        <a:ext cx="197371" cy="272197"/>
      </dsp:txXfrm>
    </dsp:sp>
    <dsp:sp modelId="{AE384425-639C-4586-8F53-E7BED6C41FFB}">
      <dsp:nvSpPr>
        <dsp:cNvPr id="0" name=""/>
        <dsp:cNvSpPr/>
      </dsp:nvSpPr>
      <dsp:spPr>
        <a:xfrm>
          <a:off x="1940337" y="3735980"/>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label</a:t>
          </a:r>
          <a:endParaRPr lang="en-US" sz="1300" kern="1200" noProof="0" dirty="0"/>
        </a:p>
      </dsp:txBody>
      <dsp:txXfrm>
        <a:off x="2135741" y="3931384"/>
        <a:ext cx="943491" cy="943491"/>
      </dsp:txXfrm>
    </dsp:sp>
    <dsp:sp modelId="{6CB9D0AE-CDF8-4BF8-8FE2-FF8A19CD656B}">
      <dsp:nvSpPr>
        <dsp:cNvPr id="0" name=""/>
        <dsp:cNvSpPr/>
      </dsp:nvSpPr>
      <dsp:spPr>
        <a:xfrm rot="9000000">
          <a:off x="166528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a:p>
      </dsp:txBody>
      <dsp:txXfrm rot="10800000">
        <a:off x="1744209" y="2842170"/>
        <a:ext cx="197371" cy="272197"/>
      </dsp:txXfrm>
    </dsp:sp>
    <dsp:sp modelId="{FFCBB93B-021A-4BD0-A989-0A67A2DEF07B}">
      <dsp:nvSpPr>
        <dsp:cNvPr id="0" name=""/>
        <dsp:cNvSpPr/>
      </dsp:nvSpPr>
      <dsp:spPr>
        <a:xfrm>
          <a:off x="324075"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reference</a:t>
          </a:r>
          <a:endParaRPr lang="en-US" sz="1300" kern="1200" noProof="0" dirty="0"/>
        </a:p>
      </dsp:txBody>
      <dsp:txXfrm>
        <a:off x="519479" y="2998235"/>
        <a:ext cx="943491" cy="943491"/>
      </dsp:txXfrm>
    </dsp:sp>
    <dsp:sp modelId="{F0AB5C96-7C32-4DC9-A780-349BE8BB0E5C}">
      <dsp:nvSpPr>
        <dsp:cNvPr id="0" name=""/>
        <dsp:cNvSpPr/>
      </dsp:nvSpPr>
      <dsp:spPr>
        <a:xfrm rot="12600000">
          <a:off x="166528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a:p>
      </dsp:txBody>
      <dsp:txXfrm rot="10800000">
        <a:off x="1744209" y="1959295"/>
        <a:ext cx="197371" cy="272197"/>
      </dsp:txXfrm>
    </dsp:sp>
    <dsp:sp modelId="{11937B30-2969-488B-8EBE-C68D08404606}">
      <dsp:nvSpPr>
        <dsp:cNvPr id="0" name=""/>
        <dsp:cNvSpPr/>
      </dsp:nvSpPr>
      <dsp:spPr>
        <a:xfrm>
          <a:off x="324075" y="936532"/>
          <a:ext cx="1334299" cy="133429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generic</a:t>
          </a:r>
          <a:endParaRPr lang="en-US" sz="1300" kern="1200" noProof="0" dirty="0"/>
        </a:p>
      </dsp:txBody>
      <dsp:txXfrm>
        <a:off x="519479" y="1131936"/>
        <a:ext cx="943491" cy="943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C111C-B618-4D43-A2D0-76FCE6D06E35}">
      <dsp:nvSpPr>
        <dsp:cNvPr id="0" name=""/>
        <dsp:cNvSpPr/>
      </dsp:nvSpPr>
      <dsp:spPr>
        <a:xfrm>
          <a:off x="4326" y="0"/>
          <a:ext cx="4161612" cy="535785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0" rIns="76200" bIns="0" numCol="1" spcCol="1270" anchor="ctr" anchorCtr="0">
          <a:noAutofit/>
        </a:bodyPr>
        <a:lstStyle/>
        <a:p>
          <a:pPr lvl="0" algn="ctr" defTabSz="889000">
            <a:lnSpc>
              <a:spcPct val="90000"/>
            </a:lnSpc>
            <a:spcBef>
              <a:spcPct val="0"/>
            </a:spcBef>
            <a:spcAft>
              <a:spcPct val="35000"/>
            </a:spcAft>
          </a:pPr>
          <a:r>
            <a:rPr lang="en-GB" sz="2000" kern="1200" noProof="0" dirty="0" smtClean="0"/>
            <a:t>List of business terms:</a:t>
          </a:r>
        </a:p>
        <a:p>
          <a:pPr lvl="0" algn="ctr" defTabSz="889000">
            <a:lnSpc>
              <a:spcPct val="90000"/>
            </a:lnSpc>
            <a:spcBef>
              <a:spcPct val="0"/>
            </a:spcBef>
            <a:spcAft>
              <a:spcPct val="35000"/>
            </a:spcAft>
          </a:pPr>
          <a:r>
            <a:rPr lang="en-GB" sz="2800" b="1" kern="1200" noProof="0" dirty="0" smtClean="0"/>
            <a:t>XBRL Schema</a:t>
          </a:r>
          <a:endParaRPr lang="en-GB" sz="2800" b="1" kern="1200" noProof="0" dirty="0"/>
        </a:p>
      </dsp:txBody>
      <dsp:txXfrm>
        <a:off x="4326" y="0"/>
        <a:ext cx="4161612" cy="1607355"/>
      </dsp:txXfrm>
    </dsp:sp>
    <dsp:sp modelId="{CE4D9A71-3AF5-49E0-AAA7-E91476FADCE5}">
      <dsp:nvSpPr>
        <dsp:cNvPr id="0" name=""/>
        <dsp:cNvSpPr/>
      </dsp:nvSpPr>
      <dsp:spPr>
        <a:xfrm>
          <a:off x="98295" y="1608029"/>
          <a:ext cx="3973673" cy="115023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b="0" kern="1200" noProof="0" smtClean="0"/>
            <a:t>There is a business term defined in the IFRSs that represents </a:t>
          </a:r>
          <a:r>
            <a:rPr lang="en-GB" sz="1400" b="1" kern="1200" noProof="0" smtClean="0"/>
            <a:t>Inventories. Inventories</a:t>
          </a:r>
          <a:r>
            <a:rPr lang="en-GB" sz="1400" kern="1200" noProof="0" smtClean="0"/>
            <a:t> are reported </a:t>
          </a:r>
          <a:r>
            <a:rPr lang="en-GB" sz="1400" b="1" kern="1200" noProof="0" smtClean="0"/>
            <a:t>as of a particular day </a:t>
          </a:r>
          <a:r>
            <a:rPr lang="en-GB" sz="1400" kern="1200" noProof="0" smtClean="0"/>
            <a:t>as a </a:t>
          </a:r>
          <a:r>
            <a:rPr lang="en-GB" sz="1400" b="1" kern="1200" noProof="0" smtClean="0"/>
            <a:t>monetary amount </a:t>
          </a:r>
          <a:r>
            <a:rPr lang="en-GB" sz="1400" kern="1200" noProof="0" smtClean="0"/>
            <a:t>(a number referring to a currency). </a:t>
          </a:r>
        </a:p>
        <a:p>
          <a:pPr lvl="0" algn="ctr" defTabSz="622300">
            <a:lnSpc>
              <a:spcPct val="90000"/>
            </a:lnSpc>
            <a:spcBef>
              <a:spcPct val="0"/>
            </a:spcBef>
            <a:spcAft>
              <a:spcPct val="35000"/>
            </a:spcAft>
          </a:pPr>
          <a:r>
            <a:rPr lang="en-GB" sz="1400" kern="1200" noProof="0" smtClean="0"/>
            <a:t>Accounting balance nature of inventories is </a:t>
          </a:r>
          <a:r>
            <a:rPr lang="en-GB" sz="1400" b="1" kern="1200" noProof="0" smtClean="0"/>
            <a:t>debit</a:t>
          </a:r>
          <a:r>
            <a:rPr lang="en-GB" sz="1400" kern="1200" noProof="0" smtClean="0"/>
            <a:t>.</a:t>
          </a:r>
          <a:endParaRPr lang="en-GB" sz="1400" kern="1200" noProof="0" dirty="0"/>
        </a:p>
      </dsp:txBody>
      <dsp:txXfrm>
        <a:off x="131984" y="1641718"/>
        <a:ext cx="3906295" cy="1082857"/>
      </dsp:txXfrm>
    </dsp:sp>
    <dsp:sp modelId="{F925FF77-7D8F-4144-A42C-654584154D7D}">
      <dsp:nvSpPr>
        <dsp:cNvPr id="0" name=""/>
        <dsp:cNvSpPr/>
      </dsp:nvSpPr>
      <dsp:spPr>
        <a:xfrm>
          <a:off x="109814" y="2849724"/>
          <a:ext cx="3950635" cy="6933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t>Each group of inventories must be disclosed with their value according to LIFO or FIFO valuation method </a:t>
          </a:r>
          <a:endParaRPr lang="en-GB" sz="1400" kern="1200" noProof="0" dirty="0"/>
        </a:p>
      </dsp:txBody>
      <dsp:txXfrm>
        <a:off x="130121" y="2870031"/>
        <a:ext cx="3910021" cy="652704"/>
      </dsp:txXfrm>
    </dsp:sp>
    <dsp:sp modelId="{F17620BB-9579-46D2-ACBA-57D5714E01FF}">
      <dsp:nvSpPr>
        <dsp:cNvPr id="0" name=""/>
        <dsp:cNvSpPr/>
      </dsp:nvSpPr>
      <dsp:spPr>
        <a:xfrm>
          <a:off x="109814" y="3617807"/>
          <a:ext cx="3950635" cy="601936"/>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t>Companies must disclose their operations split according to operating segments</a:t>
          </a:r>
          <a:endParaRPr lang="en-GB" sz="1400" kern="1200" noProof="0" dirty="0"/>
        </a:p>
      </dsp:txBody>
      <dsp:txXfrm>
        <a:off x="127444" y="3635437"/>
        <a:ext cx="3915375" cy="566676"/>
      </dsp:txXfrm>
    </dsp:sp>
    <dsp:sp modelId="{66B21FA2-9A53-4626-A1AF-265C2CBD2881}">
      <dsp:nvSpPr>
        <dsp:cNvPr id="0" name=""/>
        <dsp:cNvSpPr/>
      </dsp:nvSpPr>
      <dsp:spPr>
        <a:xfrm>
          <a:off x="109814" y="4269271"/>
          <a:ext cx="3950635" cy="48951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t>Companies must disclose their operations separately for domestic and foreign market.</a:t>
          </a:r>
          <a:endParaRPr lang="en-GB" sz="1400" kern="1200" noProof="0" dirty="0"/>
        </a:p>
      </dsp:txBody>
      <dsp:txXfrm>
        <a:off x="124151" y="4283608"/>
        <a:ext cx="3921961" cy="460838"/>
      </dsp:txXfrm>
    </dsp:sp>
    <dsp:sp modelId="{2D79AABB-3402-4110-9E20-078C1F7A5C20}">
      <dsp:nvSpPr>
        <dsp:cNvPr id="0" name=""/>
        <dsp:cNvSpPr/>
      </dsp:nvSpPr>
      <dsp:spPr>
        <a:xfrm>
          <a:off x="4478059" y="0"/>
          <a:ext cx="4161612" cy="535785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noProof="0" dirty="0" smtClean="0"/>
            <a:t>Additional information on business terms:</a:t>
          </a:r>
        </a:p>
        <a:p>
          <a:pPr lvl="0" algn="ctr" defTabSz="889000">
            <a:lnSpc>
              <a:spcPct val="90000"/>
            </a:lnSpc>
            <a:spcBef>
              <a:spcPct val="0"/>
            </a:spcBef>
            <a:spcAft>
              <a:spcPct val="35000"/>
            </a:spcAft>
          </a:pPr>
          <a:r>
            <a:rPr lang="en-GB" sz="2800" b="1" kern="1200" noProof="0" dirty="0" smtClean="0"/>
            <a:t>Linkbases</a:t>
          </a:r>
          <a:endParaRPr lang="en-GB" sz="2800" b="1" kern="1200" noProof="0" dirty="0"/>
        </a:p>
      </dsp:txBody>
      <dsp:txXfrm>
        <a:off x="4478059" y="0"/>
        <a:ext cx="4161612" cy="1607355"/>
      </dsp:txXfrm>
    </dsp:sp>
    <dsp:sp modelId="{D3BCBF59-227F-4DFB-8DE7-4F561BBC953F}">
      <dsp:nvSpPr>
        <dsp:cNvPr id="0" name=""/>
        <dsp:cNvSpPr/>
      </dsp:nvSpPr>
      <dsp:spPr>
        <a:xfrm>
          <a:off x="4616607" y="1608368"/>
          <a:ext cx="3884515" cy="61982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solidFill>
                <a:schemeClr val="tx1"/>
              </a:solidFill>
            </a:rPr>
            <a:t>Inventories are translated into Polish as </a:t>
          </a:r>
          <a:r>
            <a:rPr lang="en-GB" sz="1400" i="1" kern="1200" noProof="0" dirty="0" smtClean="0">
              <a:solidFill>
                <a:schemeClr val="tx1"/>
              </a:solidFill>
            </a:rPr>
            <a:t>„</a:t>
          </a:r>
          <a:r>
            <a:rPr lang="en-GB" sz="1400" i="1" kern="1200" noProof="0" dirty="0" err="1" smtClean="0">
              <a:solidFill>
                <a:schemeClr val="tx1"/>
              </a:solidFill>
            </a:rPr>
            <a:t>Zapasy</a:t>
          </a:r>
          <a:r>
            <a:rPr lang="en-GB" sz="1400" i="1" kern="1200" noProof="0" dirty="0" smtClean="0">
              <a:solidFill>
                <a:schemeClr val="tx1"/>
              </a:solidFill>
            </a:rPr>
            <a:t>”</a:t>
          </a:r>
          <a:r>
            <a:rPr lang="pl-PL" sz="1400" i="1" kern="1200" noProof="0" dirty="0" smtClean="0">
              <a:solidFill>
                <a:schemeClr val="tx1"/>
              </a:solidFill>
            </a:rPr>
            <a:t>.</a:t>
          </a:r>
          <a:endParaRPr lang="en-GB" sz="1400" kern="1200" noProof="0" dirty="0">
            <a:solidFill>
              <a:schemeClr val="tx1"/>
            </a:solidFill>
          </a:endParaRPr>
        </a:p>
      </dsp:txBody>
      <dsp:txXfrm>
        <a:off x="4634761" y="1626522"/>
        <a:ext cx="3848207" cy="583520"/>
      </dsp:txXfrm>
    </dsp:sp>
    <dsp:sp modelId="{162D3B63-ECF2-42ED-AF3D-1443BD87F4E5}">
      <dsp:nvSpPr>
        <dsp:cNvPr id="0" name=""/>
        <dsp:cNvSpPr/>
      </dsp:nvSpPr>
      <dsp:spPr>
        <a:xfrm>
          <a:off x="4616607" y="2323555"/>
          <a:ext cx="3884515" cy="61982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solidFill>
                <a:schemeClr val="tx1"/>
              </a:solidFill>
            </a:rPr>
            <a:t>Measurement method of inventories as defined by IFRSs is described by </a:t>
          </a:r>
          <a:r>
            <a:rPr lang="en-GB" sz="1400" i="1" kern="1200" noProof="0" dirty="0" smtClean="0">
              <a:solidFill>
                <a:schemeClr val="tx1"/>
              </a:solidFill>
            </a:rPr>
            <a:t>IAS 2, paragraph 9</a:t>
          </a:r>
          <a:r>
            <a:rPr lang="en-GB" sz="1400" kern="1200" noProof="0" dirty="0" smtClean="0">
              <a:solidFill>
                <a:schemeClr val="tx1"/>
              </a:solidFill>
            </a:rPr>
            <a:t>.</a:t>
          </a:r>
          <a:endParaRPr lang="en-GB" sz="1400" kern="1200" noProof="0" dirty="0">
            <a:solidFill>
              <a:schemeClr val="tx1"/>
            </a:solidFill>
          </a:endParaRPr>
        </a:p>
      </dsp:txBody>
      <dsp:txXfrm>
        <a:off x="4634761" y="2341709"/>
        <a:ext cx="3848207" cy="583520"/>
      </dsp:txXfrm>
    </dsp:sp>
    <dsp:sp modelId="{2A3A736E-7747-4CE7-9DE3-CBDC7ACC47EF}">
      <dsp:nvSpPr>
        <dsp:cNvPr id="0" name=""/>
        <dsp:cNvSpPr/>
      </dsp:nvSpPr>
      <dsp:spPr>
        <a:xfrm>
          <a:off x="4616607" y="3038742"/>
          <a:ext cx="3884515" cy="61982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solidFill>
                <a:schemeClr val="tx1"/>
              </a:solidFill>
            </a:rPr>
            <a:t>Inventories are reported </a:t>
          </a:r>
          <a:r>
            <a:rPr lang="en-GB" sz="1400" i="1" kern="1200" noProof="0" dirty="0" smtClean="0">
              <a:solidFill>
                <a:schemeClr val="tx1"/>
              </a:solidFill>
            </a:rPr>
            <a:t>in Statement of financial position</a:t>
          </a:r>
          <a:r>
            <a:rPr lang="en-GB" sz="1400" kern="1200" noProof="0" dirty="0" smtClean="0">
              <a:solidFill>
                <a:schemeClr val="tx1"/>
              </a:solidFill>
            </a:rPr>
            <a:t> in a group of Current Assets and in notes in </a:t>
          </a:r>
          <a:r>
            <a:rPr lang="en-GB" sz="1400" i="1" kern="1200" noProof="0" dirty="0" smtClean="0">
              <a:solidFill>
                <a:schemeClr val="tx1"/>
              </a:solidFill>
            </a:rPr>
            <a:t>Disclosures of current assets</a:t>
          </a:r>
          <a:r>
            <a:rPr lang="en-GB" sz="1400" kern="1200" noProof="0" dirty="0" smtClean="0">
              <a:solidFill>
                <a:schemeClr val="tx1"/>
              </a:solidFill>
            </a:rPr>
            <a:t>.</a:t>
          </a:r>
          <a:endParaRPr lang="en-GB" sz="1400" kern="1200" noProof="0" dirty="0">
            <a:solidFill>
              <a:schemeClr val="tx1"/>
            </a:solidFill>
          </a:endParaRPr>
        </a:p>
      </dsp:txBody>
      <dsp:txXfrm>
        <a:off x="4634761" y="3056896"/>
        <a:ext cx="3848207" cy="583520"/>
      </dsp:txXfrm>
    </dsp:sp>
    <dsp:sp modelId="{978AD961-72AA-4D0A-B328-553DB059E5B0}">
      <dsp:nvSpPr>
        <dsp:cNvPr id="0" name=""/>
        <dsp:cNvSpPr/>
      </dsp:nvSpPr>
      <dsp:spPr>
        <a:xfrm>
          <a:off x="4616607" y="3753928"/>
          <a:ext cx="3884515" cy="61982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solidFill>
                <a:schemeClr val="tx1"/>
              </a:solidFill>
            </a:rPr>
            <a:t>Inventories are sum of Raw materials, Merchandise, Production supplies, Work in progress, Finished goods and Other inventories.</a:t>
          </a:r>
          <a:endParaRPr lang="en-GB" sz="1400" kern="1200" noProof="0" dirty="0">
            <a:solidFill>
              <a:schemeClr val="tx1"/>
            </a:solidFill>
          </a:endParaRPr>
        </a:p>
      </dsp:txBody>
      <dsp:txXfrm>
        <a:off x="4634761" y="3772082"/>
        <a:ext cx="3848207" cy="583520"/>
      </dsp:txXfrm>
    </dsp:sp>
    <dsp:sp modelId="{DC1C01F8-640B-413A-885A-15BC67D6FCB2}">
      <dsp:nvSpPr>
        <dsp:cNvPr id="0" name=""/>
        <dsp:cNvSpPr/>
      </dsp:nvSpPr>
      <dsp:spPr>
        <a:xfrm>
          <a:off x="4616607" y="4469115"/>
          <a:ext cx="3884515" cy="61982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solidFill>
                <a:schemeClr val="tx1"/>
              </a:solidFill>
            </a:rPr>
            <a:t>Inventories must be reported in the </a:t>
          </a:r>
          <a:r>
            <a:rPr lang="en-GB" sz="1400" i="1" kern="1200" noProof="0" dirty="0" smtClean="0">
              <a:solidFill>
                <a:schemeClr val="tx1"/>
              </a:solidFill>
            </a:rPr>
            <a:t>breakdown for domestic/foreign market and segments on which </a:t>
          </a:r>
          <a:r>
            <a:rPr lang="en-GB" sz="1400" kern="1200" noProof="0" dirty="0" smtClean="0">
              <a:solidFill>
                <a:schemeClr val="tx1"/>
              </a:solidFill>
            </a:rPr>
            <a:t>company operates.</a:t>
          </a:r>
          <a:endParaRPr lang="en-GB" sz="1400" kern="1200" noProof="0" dirty="0">
            <a:solidFill>
              <a:schemeClr val="tx1"/>
            </a:solidFill>
          </a:endParaRPr>
        </a:p>
      </dsp:txBody>
      <dsp:txXfrm>
        <a:off x="4634761" y="4487269"/>
        <a:ext cx="3848207" cy="583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C111C-B618-4D43-A2D0-76FCE6D06E35}">
      <dsp:nvSpPr>
        <dsp:cNvPr id="0" name=""/>
        <dsp:cNvSpPr/>
      </dsp:nvSpPr>
      <dsp:spPr>
        <a:xfrm>
          <a:off x="1706" y="0"/>
          <a:ext cx="3490779" cy="4081086"/>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0" rIns="53340" bIns="0" numCol="1" spcCol="1270" anchor="ctr" anchorCtr="0">
          <a:noAutofit/>
        </a:bodyPr>
        <a:lstStyle/>
        <a:p>
          <a:pPr lvl="0" algn="ctr" defTabSz="622300">
            <a:lnSpc>
              <a:spcPct val="90000"/>
            </a:lnSpc>
            <a:spcBef>
              <a:spcPct val="0"/>
            </a:spcBef>
            <a:spcAft>
              <a:spcPct val="35000"/>
            </a:spcAft>
          </a:pPr>
          <a:r>
            <a:rPr lang="en-GB" sz="1400" kern="1200" noProof="0" smtClean="0"/>
            <a:t>Declaring business terms:</a:t>
          </a:r>
        </a:p>
      </dsp:txBody>
      <dsp:txXfrm>
        <a:off x="1706" y="0"/>
        <a:ext cx="3490779" cy="1224325"/>
      </dsp:txXfrm>
    </dsp:sp>
    <dsp:sp modelId="{CE4D9A71-3AF5-49E0-AAA7-E91476FADCE5}">
      <dsp:nvSpPr>
        <dsp:cNvPr id="0" name=""/>
        <dsp:cNvSpPr/>
      </dsp:nvSpPr>
      <dsp:spPr>
        <a:xfrm>
          <a:off x="80527" y="1225470"/>
          <a:ext cx="3333136" cy="10599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0" kern="1200" noProof="0" smtClean="0">
              <a:solidFill>
                <a:schemeClr val="tx1"/>
              </a:solidFill>
            </a:rPr>
            <a:t>There is a business term defined in the IFRSs that represents </a:t>
          </a:r>
          <a:r>
            <a:rPr lang="en-GB" sz="1200" b="1" kern="1200" noProof="0" smtClean="0">
              <a:solidFill>
                <a:schemeClr val="tx1"/>
              </a:solidFill>
            </a:rPr>
            <a:t>Inventories. Inventories</a:t>
          </a:r>
          <a:r>
            <a:rPr lang="en-GB" sz="1200" kern="1200" noProof="0" smtClean="0">
              <a:solidFill>
                <a:schemeClr val="tx1"/>
              </a:solidFill>
            </a:rPr>
            <a:t> are reported </a:t>
          </a:r>
          <a:r>
            <a:rPr lang="en-GB" sz="1200" b="1" kern="1200" noProof="0" smtClean="0">
              <a:solidFill>
                <a:schemeClr val="tx1"/>
              </a:solidFill>
            </a:rPr>
            <a:t>as of a particular day </a:t>
          </a:r>
          <a:r>
            <a:rPr lang="en-GB" sz="1200" kern="1200" noProof="0" smtClean="0">
              <a:solidFill>
                <a:schemeClr val="tx1"/>
              </a:solidFill>
            </a:rPr>
            <a:t>as a </a:t>
          </a:r>
          <a:r>
            <a:rPr lang="en-GB" sz="1200" b="1" kern="1200" noProof="0" smtClean="0">
              <a:solidFill>
                <a:schemeClr val="tx1"/>
              </a:solidFill>
            </a:rPr>
            <a:t>monetary amount </a:t>
          </a:r>
          <a:r>
            <a:rPr lang="en-GB" sz="1200" kern="1200" noProof="0" smtClean="0">
              <a:solidFill>
                <a:schemeClr val="tx1"/>
              </a:solidFill>
            </a:rPr>
            <a:t>(a number referring to a currency). </a:t>
          </a:r>
        </a:p>
        <a:p>
          <a:pPr lvl="0" algn="ctr" defTabSz="533400">
            <a:lnSpc>
              <a:spcPct val="90000"/>
            </a:lnSpc>
            <a:spcBef>
              <a:spcPct val="0"/>
            </a:spcBef>
            <a:spcAft>
              <a:spcPct val="35000"/>
            </a:spcAft>
          </a:pPr>
          <a:r>
            <a:rPr lang="en-GB" sz="1200" kern="1200" noProof="0" smtClean="0">
              <a:solidFill>
                <a:schemeClr val="tx1"/>
              </a:solidFill>
            </a:rPr>
            <a:t>Accounting balance nature of inventories is </a:t>
          </a:r>
          <a:r>
            <a:rPr lang="en-GB" sz="1200" b="1" kern="1200" noProof="0" smtClean="0">
              <a:solidFill>
                <a:schemeClr val="tx1"/>
              </a:solidFill>
            </a:rPr>
            <a:t>debit</a:t>
          </a:r>
          <a:r>
            <a:rPr lang="en-GB" sz="1200" kern="1200" noProof="0" smtClean="0">
              <a:solidFill>
                <a:schemeClr val="tx1"/>
              </a:solidFill>
            </a:rPr>
            <a:t>.</a:t>
          </a:r>
          <a:endParaRPr lang="en-GB" sz="1200" kern="1200" noProof="0">
            <a:solidFill>
              <a:schemeClr val="tx1"/>
            </a:solidFill>
          </a:endParaRPr>
        </a:p>
      </dsp:txBody>
      <dsp:txXfrm>
        <a:off x="111571" y="1256514"/>
        <a:ext cx="3271048" cy="997825"/>
      </dsp:txXfrm>
    </dsp:sp>
    <dsp:sp modelId="{F925FF77-7D8F-4144-A42C-654584154D7D}">
      <dsp:nvSpPr>
        <dsp:cNvPr id="0" name=""/>
        <dsp:cNvSpPr/>
      </dsp:nvSpPr>
      <dsp:spPr>
        <a:xfrm>
          <a:off x="90190" y="2352446"/>
          <a:ext cx="3313811" cy="50837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noProof="0" dirty="0" smtClean="0">
              <a:solidFill>
                <a:schemeClr val="tx1"/>
              </a:solidFill>
            </a:rPr>
            <a:t>Each group of inventories must be disclosed with their value according to LIFO or FIFO valuation method </a:t>
          </a:r>
          <a:endParaRPr lang="en-GB" sz="1200" kern="1200" noProof="0" dirty="0">
            <a:solidFill>
              <a:schemeClr val="tx1"/>
            </a:solidFill>
          </a:endParaRPr>
        </a:p>
      </dsp:txBody>
      <dsp:txXfrm>
        <a:off x="105080" y="2367336"/>
        <a:ext cx="3284031" cy="478593"/>
      </dsp:txXfrm>
    </dsp:sp>
    <dsp:sp modelId="{F17620BB-9579-46D2-ACBA-57D5714E01FF}">
      <dsp:nvSpPr>
        <dsp:cNvPr id="0" name=""/>
        <dsp:cNvSpPr/>
      </dsp:nvSpPr>
      <dsp:spPr>
        <a:xfrm>
          <a:off x="90190" y="2915641"/>
          <a:ext cx="3313811" cy="29221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noProof="0" dirty="0" smtClean="0">
              <a:solidFill>
                <a:schemeClr val="tx1"/>
              </a:solidFill>
            </a:rPr>
            <a:t>Company must disclose their operations for domestic and foreign markets</a:t>
          </a:r>
          <a:endParaRPr lang="en-GB" sz="1200" kern="1200" noProof="0" dirty="0">
            <a:solidFill>
              <a:schemeClr val="tx1"/>
            </a:solidFill>
          </a:endParaRPr>
        </a:p>
      </dsp:txBody>
      <dsp:txXfrm>
        <a:off x="98749" y="2924200"/>
        <a:ext cx="3296693" cy="275097"/>
      </dsp:txXfrm>
    </dsp:sp>
    <dsp:sp modelId="{66B21FA2-9A53-4626-A1AF-265C2CBD2881}">
      <dsp:nvSpPr>
        <dsp:cNvPr id="0" name=""/>
        <dsp:cNvSpPr/>
      </dsp:nvSpPr>
      <dsp:spPr>
        <a:xfrm>
          <a:off x="90190" y="3244171"/>
          <a:ext cx="3313811" cy="38937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noProof="0" dirty="0" smtClean="0">
              <a:solidFill>
                <a:schemeClr val="tx1"/>
              </a:solidFill>
            </a:rPr>
            <a:t>Company must split their operations according to operating segments</a:t>
          </a:r>
          <a:endParaRPr lang="en-GB" sz="1200" kern="1200" noProof="0" dirty="0">
            <a:solidFill>
              <a:schemeClr val="tx1"/>
            </a:solidFill>
          </a:endParaRPr>
        </a:p>
      </dsp:txBody>
      <dsp:txXfrm>
        <a:off x="101594" y="3255575"/>
        <a:ext cx="3291003" cy="366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E7DA-EF52-43D1-90DF-08C45206CFF0}">
      <dsp:nvSpPr>
        <dsp:cNvPr id="0" name=""/>
        <dsp:cNvSpPr/>
      </dsp:nvSpPr>
      <dsp:spPr>
        <a:xfrm>
          <a:off x="1446456" y="949246"/>
          <a:ext cx="677250" cy="67725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l-PL" sz="800" kern="1200" noProof="0" dirty="0" smtClean="0"/>
            <a:t>(extended)</a:t>
          </a:r>
          <a:br>
            <a:rPr lang="pl-PL" sz="800" kern="1200" noProof="0" dirty="0" smtClean="0"/>
          </a:br>
          <a:r>
            <a:rPr lang="en-US" sz="800" kern="1200" noProof="0" dirty="0" smtClean="0"/>
            <a:t>links</a:t>
          </a:r>
          <a:endParaRPr lang="en-US" sz="800" kern="1200" noProof="0" dirty="0"/>
        </a:p>
      </dsp:txBody>
      <dsp:txXfrm>
        <a:off x="1545637" y="1048427"/>
        <a:ext cx="478888" cy="478888"/>
      </dsp:txXfrm>
    </dsp:sp>
    <dsp:sp modelId="{5755EE83-4D89-40D5-BE42-5AE7391D1C68}">
      <dsp:nvSpPr>
        <dsp:cNvPr id="0" name=""/>
        <dsp:cNvSpPr/>
      </dsp:nvSpPr>
      <dsp:spPr>
        <a:xfrm rot="16200000">
          <a:off x="1713531" y="703165"/>
          <a:ext cx="143099" cy="2302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noProof="0" dirty="0"/>
        </a:p>
      </dsp:txBody>
      <dsp:txXfrm>
        <a:off x="1734996" y="770683"/>
        <a:ext cx="100169" cy="138159"/>
      </dsp:txXfrm>
    </dsp:sp>
    <dsp:sp modelId="{6CE0B0DD-36CE-45EE-9D54-523C281E36F7}">
      <dsp:nvSpPr>
        <dsp:cNvPr id="0" name=""/>
        <dsp:cNvSpPr/>
      </dsp:nvSpPr>
      <dsp:spPr>
        <a:xfrm>
          <a:off x="1446456" y="1998"/>
          <a:ext cx="677250" cy="67725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noProof="0" dirty="0" smtClean="0"/>
            <a:t>presentation</a:t>
          </a:r>
          <a:endParaRPr lang="en-US" sz="800" kern="1200" noProof="0" dirty="0"/>
        </a:p>
      </dsp:txBody>
      <dsp:txXfrm>
        <a:off x="1545637" y="101179"/>
        <a:ext cx="478888" cy="478888"/>
      </dsp:txXfrm>
    </dsp:sp>
    <dsp:sp modelId="{F4F7CA67-80B5-44FF-98D3-195B4CB67B2F}">
      <dsp:nvSpPr>
        <dsp:cNvPr id="0" name=""/>
        <dsp:cNvSpPr/>
      </dsp:nvSpPr>
      <dsp:spPr>
        <a:xfrm rot="19800000">
          <a:off x="2120195" y="937952"/>
          <a:ext cx="143099" cy="2302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noProof="0" dirty="0"/>
        </a:p>
      </dsp:txBody>
      <dsp:txXfrm>
        <a:off x="2123071" y="994738"/>
        <a:ext cx="100169" cy="138159"/>
      </dsp:txXfrm>
    </dsp:sp>
    <dsp:sp modelId="{F1C0254D-AFA9-45B2-80A5-35D9C9E49DA3}">
      <dsp:nvSpPr>
        <dsp:cNvPr id="0" name=""/>
        <dsp:cNvSpPr/>
      </dsp:nvSpPr>
      <dsp:spPr>
        <a:xfrm>
          <a:off x="2266797" y="475622"/>
          <a:ext cx="677250" cy="67725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noProof="0" dirty="0" smtClean="0"/>
            <a:t>calculation</a:t>
          </a:r>
          <a:endParaRPr lang="en-US" sz="800" kern="1200" noProof="0" dirty="0"/>
        </a:p>
      </dsp:txBody>
      <dsp:txXfrm>
        <a:off x="2365978" y="574803"/>
        <a:ext cx="478888" cy="478888"/>
      </dsp:txXfrm>
    </dsp:sp>
    <dsp:sp modelId="{8FAA9898-75AE-4B9F-BA7D-89074A571019}">
      <dsp:nvSpPr>
        <dsp:cNvPr id="0" name=""/>
        <dsp:cNvSpPr/>
      </dsp:nvSpPr>
      <dsp:spPr>
        <a:xfrm rot="1800000">
          <a:off x="2120195" y="1407526"/>
          <a:ext cx="143099" cy="2302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noProof="0" dirty="0"/>
        </a:p>
      </dsp:txBody>
      <dsp:txXfrm>
        <a:off x="2123071" y="1442847"/>
        <a:ext cx="100169" cy="138159"/>
      </dsp:txXfrm>
    </dsp:sp>
    <dsp:sp modelId="{937BC7A9-B760-41E0-B93E-9EC4F7109A65}">
      <dsp:nvSpPr>
        <dsp:cNvPr id="0" name=""/>
        <dsp:cNvSpPr/>
      </dsp:nvSpPr>
      <dsp:spPr>
        <a:xfrm>
          <a:off x="2266797" y="1422871"/>
          <a:ext cx="677250" cy="67725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noProof="0" dirty="0" smtClean="0"/>
            <a:t>definition</a:t>
          </a:r>
          <a:endParaRPr lang="en-US" sz="800" kern="1200" noProof="0" dirty="0"/>
        </a:p>
      </dsp:txBody>
      <dsp:txXfrm>
        <a:off x="2365978" y="1522052"/>
        <a:ext cx="478888" cy="478888"/>
      </dsp:txXfrm>
    </dsp:sp>
    <dsp:sp modelId="{CFEE99DA-82FA-4E2A-9349-F3EF8F799F64}">
      <dsp:nvSpPr>
        <dsp:cNvPr id="0" name=""/>
        <dsp:cNvSpPr/>
      </dsp:nvSpPr>
      <dsp:spPr>
        <a:xfrm rot="5400000">
          <a:off x="1713531" y="1642313"/>
          <a:ext cx="143099" cy="2302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noProof="0" dirty="0"/>
        </a:p>
      </dsp:txBody>
      <dsp:txXfrm>
        <a:off x="1734996" y="1666901"/>
        <a:ext cx="100169" cy="138159"/>
      </dsp:txXfrm>
    </dsp:sp>
    <dsp:sp modelId="{AE384425-639C-4586-8F53-E7BED6C41FFB}">
      <dsp:nvSpPr>
        <dsp:cNvPr id="0" name=""/>
        <dsp:cNvSpPr/>
      </dsp:nvSpPr>
      <dsp:spPr>
        <a:xfrm>
          <a:off x="1446456" y="1896495"/>
          <a:ext cx="677250" cy="67725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noProof="0" dirty="0" smtClean="0"/>
            <a:t>label</a:t>
          </a:r>
          <a:endParaRPr lang="en-US" sz="800" kern="1200" noProof="0" dirty="0"/>
        </a:p>
      </dsp:txBody>
      <dsp:txXfrm>
        <a:off x="1545637" y="1995676"/>
        <a:ext cx="478888" cy="478888"/>
      </dsp:txXfrm>
    </dsp:sp>
    <dsp:sp modelId="{6CB9D0AE-CDF8-4BF8-8FE2-FF8A19CD656B}">
      <dsp:nvSpPr>
        <dsp:cNvPr id="0" name=""/>
        <dsp:cNvSpPr/>
      </dsp:nvSpPr>
      <dsp:spPr>
        <a:xfrm rot="9000000">
          <a:off x="1306868" y="1407526"/>
          <a:ext cx="143099" cy="2302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noProof="0" dirty="0"/>
        </a:p>
      </dsp:txBody>
      <dsp:txXfrm rot="10800000">
        <a:off x="1346922" y="1442847"/>
        <a:ext cx="100169" cy="138159"/>
      </dsp:txXfrm>
    </dsp:sp>
    <dsp:sp modelId="{FFCBB93B-021A-4BD0-A989-0A67A2DEF07B}">
      <dsp:nvSpPr>
        <dsp:cNvPr id="0" name=""/>
        <dsp:cNvSpPr/>
      </dsp:nvSpPr>
      <dsp:spPr>
        <a:xfrm>
          <a:off x="626114" y="1422871"/>
          <a:ext cx="677250" cy="67725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noProof="0" dirty="0" smtClean="0"/>
            <a:t>reference</a:t>
          </a:r>
          <a:endParaRPr lang="en-US" sz="800" kern="1200" noProof="0" dirty="0"/>
        </a:p>
      </dsp:txBody>
      <dsp:txXfrm>
        <a:off x="725295" y="1522052"/>
        <a:ext cx="478888" cy="478888"/>
      </dsp:txXfrm>
    </dsp:sp>
    <dsp:sp modelId="{F0AB5C96-7C32-4DC9-A780-349BE8BB0E5C}">
      <dsp:nvSpPr>
        <dsp:cNvPr id="0" name=""/>
        <dsp:cNvSpPr/>
      </dsp:nvSpPr>
      <dsp:spPr>
        <a:xfrm rot="12600000">
          <a:off x="1306868" y="937952"/>
          <a:ext cx="143099" cy="2302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noProof="0" dirty="0"/>
        </a:p>
      </dsp:txBody>
      <dsp:txXfrm rot="10800000">
        <a:off x="1346922" y="994738"/>
        <a:ext cx="100169" cy="138159"/>
      </dsp:txXfrm>
    </dsp:sp>
    <dsp:sp modelId="{11937B30-2969-488B-8EBE-C68D08404606}">
      <dsp:nvSpPr>
        <dsp:cNvPr id="0" name=""/>
        <dsp:cNvSpPr/>
      </dsp:nvSpPr>
      <dsp:spPr>
        <a:xfrm>
          <a:off x="626114" y="475622"/>
          <a:ext cx="677250" cy="67725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noProof="0" dirty="0" smtClean="0"/>
            <a:t>generic</a:t>
          </a:r>
          <a:endParaRPr lang="en-US" sz="800" kern="1200" noProof="0" dirty="0"/>
        </a:p>
      </dsp:txBody>
      <dsp:txXfrm>
        <a:off x="725295" y="574803"/>
        <a:ext cx="478888" cy="478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E7DA-EF52-43D1-90DF-08C45206CFF0}">
      <dsp:nvSpPr>
        <dsp:cNvPr id="0" name=""/>
        <dsp:cNvSpPr/>
      </dsp:nvSpPr>
      <dsp:spPr>
        <a:xfrm>
          <a:off x="1940337" y="186968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(extended)</a:t>
          </a:r>
          <a:br>
            <a:rPr lang="en-US" sz="1300" kern="1200" noProof="0" dirty="0" smtClean="0"/>
          </a:br>
          <a:r>
            <a:rPr lang="en-US" sz="1300" kern="1200" noProof="0" dirty="0" smtClean="0"/>
            <a:t>links</a:t>
          </a:r>
          <a:endParaRPr lang="en-US" sz="1300" kern="1200" noProof="0" dirty="0"/>
        </a:p>
      </dsp:txBody>
      <dsp:txXfrm>
        <a:off x="2135741" y="2065086"/>
        <a:ext cx="943491" cy="943491"/>
      </dsp:txXfrm>
    </dsp:sp>
    <dsp:sp modelId="{5755EE83-4D89-40D5-BE42-5AE7391D1C68}">
      <dsp:nvSpPr>
        <dsp:cNvPr id="0" name=""/>
        <dsp:cNvSpPr/>
      </dsp:nvSpPr>
      <dsp:spPr>
        <a:xfrm rot="16200000">
          <a:off x="2466507" y="1384831"/>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1517857"/>
        <a:ext cx="197371" cy="272197"/>
      </dsp:txXfrm>
    </dsp:sp>
    <dsp:sp modelId="{6CE0B0DD-36CE-45EE-9D54-523C281E36F7}">
      <dsp:nvSpPr>
        <dsp:cNvPr id="0" name=""/>
        <dsp:cNvSpPr/>
      </dsp:nvSpPr>
      <dsp:spPr>
        <a:xfrm>
          <a:off x="1940337" y="3383"/>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presentation</a:t>
          </a:r>
          <a:endParaRPr lang="en-US" sz="1300" kern="1200" noProof="0" dirty="0"/>
        </a:p>
      </dsp:txBody>
      <dsp:txXfrm>
        <a:off x="2135741" y="198787"/>
        <a:ext cx="943491" cy="943491"/>
      </dsp:txXfrm>
    </dsp:sp>
    <dsp:sp modelId="{F4F7CA67-80B5-44FF-98D3-195B4CB67B2F}">
      <dsp:nvSpPr>
        <dsp:cNvPr id="0" name=""/>
        <dsp:cNvSpPr/>
      </dsp:nvSpPr>
      <dsp:spPr>
        <a:xfrm rot="19800000">
          <a:off x="326772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1959295"/>
        <a:ext cx="197371" cy="272197"/>
      </dsp:txXfrm>
    </dsp:sp>
    <dsp:sp modelId="{F1C0254D-AFA9-45B2-80A5-35D9C9E49DA3}">
      <dsp:nvSpPr>
        <dsp:cNvPr id="0" name=""/>
        <dsp:cNvSpPr/>
      </dsp:nvSpPr>
      <dsp:spPr>
        <a:xfrm>
          <a:off x="3556598"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calculation</a:t>
          </a:r>
          <a:endParaRPr lang="en-US" sz="1300" kern="1200" noProof="0" dirty="0"/>
        </a:p>
      </dsp:txBody>
      <dsp:txXfrm>
        <a:off x="3752002" y="1131936"/>
        <a:ext cx="943491" cy="943491"/>
      </dsp:txXfrm>
    </dsp:sp>
    <dsp:sp modelId="{8FAA9898-75AE-4B9F-BA7D-89074A571019}">
      <dsp:nvSpPr>
        <dsp:cNvPr id="0" name=""/>
        <dsp:cNvSpPr/>
      </dsp:nvSpPr>
      <dsp:spPr>
        <a:xfrm rot="1800000">
          <a:off x="326772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2842170"/>
        <a:ext cx="197371" cy="272197"/>
      </dsp:txXfrm>
    </dsp:sp>
    <dsp:sp modelId="{937BC7A9-B760-41E0-B93E-9EC4F7109A65}">
      <dsp:nvSpPr>
        <dsp:cNvPr id="0" name=""/>
        <dsp:cNvSpPr/>
      </dsp:nvSpPr>
      <dsp:spPr>
        <a:xfrm>
          <a:off x="3556598"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definition</a:t>
          </a:r>
          <a:endParaRPr lang="en-US" sz="1300" kern="1200" noProof="0" dirty="0"/>
        </a:p>
      </dsp:txBody>
      <dsp:txXfrm>
        <a:off x="3752002" y="2998235"/>
        <a:ext cx="943491" cy="943491"/>
      </dsp:txXfrm>
    </dsp:sp>
    <dsp:sp modelId="{CFEE99DA-82FA-4E2A-9349-F3EF8F799F64}">
      <dsp:nvSpPr>
        <dsp:cNvPr id="0" name=""/>
        <dsp:cNvSpPr/>
      </dsp:nvSpPr>
      <dsp:spPr>
        <a:xfrm rot="5400000">
          <a:off x="2466507" y="3235170"/>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3283608"/>
        <a:ext cx="197371" cy="272197"/>
      </dsp:txXfrm>
    </dsp:sp>
    <dsp:sp modelId="{AE384425-639C-4586-8F53-E7BED6C41FFB}">
      <dsp:nvSpPr>
        <dsp:cNvPr id="0" name=""/>
        <dsp:cNvSpPr/>
      </dsp:nvSpPr>
      <dsp:spPr>
        <a:xfrm>
          <a:off x="1940337" y="3735980"/>
          <a:ext cx="1334299" cy="133429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label</a:t>
          </a:r>
          <a:endParaRPr lang="en-US" sz="1300" kern="1200" noProof="0" dirty="0"/>
        </a:p>
      </dsp:txBody>
      <dsp:txXfrm>
        <a:off x="2135741" y="3931384"/>
        <a:ext cx="943491" cy="943491"/>
      </dsp:txXfrm>
    </dsp:sp>
    <dsp:sp modelId="{6CB9D0AE-CDF8-4BF8-8FE2-FF8A19CD656B}">
      <dsp:nvSpPr>
        <dsp:cNvPr id="0" name=""/>
        <dsp:cNvSpPr/>
      </dsp:nvSpPr>
      <dsp:spPr>
        <a:xfrm rot="9000000">
          <a:off x="166528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2842170"/>
        <a:ext cx="197371" cy="272197"/>
      </dsp:txXfrm>
    </dsp:sp>
    <dsp:sp modelId="{FFCBB93B-021A-4BD0-A989-0A67A2DEF07B}">
      <dsp:nvSpPr>
        <dsp:cNvPr id="0" name=""/>
        <dsp:cNvSpPr/>
      </dsp:nvSpPr>
      <dsp:spPr>
        <a:xfrm>
          <a:off x="324075"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reference</a:t>
          </a:r>
          <a:endParaRPr lang="en-US" sz="1300" kern="1200" noProof="0" dirty="0"/>
        </a:p>
      </dsp:txBody>
      <dsp:txXfrm>
        <a:off x="519479" y="2998235"/>
        <a:ext cx="943491" cy="943491"/>
      </dsp:txXfrm>
    </dsp:sp>
    <dsp:sp modelId="{F0AB5C96-7C32-4DC9-A780-349BE8BB0E5C}">
      <dsp:nvSpPr>
        <dsp:cNvPr id="0" name=""/>
        <dsp:cNvSpPr/>
      </dsp:nvSpPr>
      <dsp:spPr>
        <a:xfrm rot="12600000">
          <a:off x="166528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1959295"/>
        <a:ext cx="197371" cy="272197"/>
      </dsp:txXfrm>
    </dsp:sp>
    <dsp:sp modelId="{11937B30-2969-488B-8EBE-C68D08404606}">
      <dsp:nvSpPr>
        <dsp:cNvPr id="0" name=""/>
        <dsp:cNvSpPr/>
      </dsp:nvSpPr>
      <dsp:spPr>
        <a:xfrm>
          <a:off x="324075"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generic</a:t>
          </a:r>
          <a:endParaRPr lang="en-US" sz="1300" kern="1200" noProof="0" dirty="0"/>
        </a:p>
      </dsp:txBody>
      <dsp:txXfrm>
        <a:off x="519479" y="1131936"/>
        <a:ext cx="943491" cy="943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E7DA-EF52-43D1-90DF-08C45206CFF0}">
      <dsp:nvSpPr>
        <dsp:cNvPr id="0" name=""/>
        <dsp:cNvSpPr/>
      </dsp:nvSpPr>
      <dsp:spPr>
        <a:xfrm>
          <a:off x="1940337" y="186968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(extended)</a:t>
          </a:r>
          <a:br>
            <a:rPr lang="en-US" sz="1300" kern="1200" noProof="0" dirty="0" smtClean="0"/>
          </a:br>
          <a:r>
            <a:rPr lang="en-US" sz="1300" kern="1200" noProof="0" dirty="0" smtClean="0"/>
            <a:t>links</a:t>
          </a:r>
          <a:endParaRPr lang="en-US" sz="1300" kern="1200" noProof="0" dirty="0"/>
        </a:p>
      </dsp:txBody>
      <dsp:txXfrm>
        <a:off x="2135741" y="2065086"/>
        <a:ext cx="943491" cy="943491"/>
      </dsp:txXfrm>
    </dsp:sp>
    <dsp:sp modelId="{5755EE83-4D89-40D5-BE42-5AE7391D1C68}">
      <dsp:nvSpPr>
        <dsp:cNvPr id="0" name=""/>
        <dsp:cNvSpPr/>
      </dsp:nvSpPr>
      <dsp:spPr>
        <a:xfrm rot="16200000">
          <a:off x="2466507" y="1384831"/>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1517857"/>
        <a:ext cx="197371" cy="272197"/>
      </dsp:txXfrm>
    </dsp:sp>
    <dsp:sp modelId="{6CE0B0DD-36CE-45EE-9D54-523C281E36F7}">
      <dsp:nvSpPr>
        <dsp:cNvPr id="0" name=""/>
        <dsp:cNvSpPr/>
      </dsp:nvSpPr>
      <dsp:spPr>
        <a:xfrm>
          <a:off x="1940337" y="3383"/>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presentation</a:t>
          </a:r>
          <a:endParaRPr lang="en-US" sz="1300" kern="1200" noProof="0" dirty="0"/>
        </a:p>
      </dsp:txBody>
      <dsp:txXfrm>
        <a:off x="2135741" y="198787"/>
        <a:ext cx="943491" cy="943491"/>
      </dsp:txXfrm>
    </dsp:sp>
    <dsp:sp modelId="{F4F7CA67-80B5-44FF-98D3-195B4CB67B2F}">
      <dsp:nvSpPr>
        <dsp:cNvPr id="0" name=""/>
        <dsp:cNvSpPr/>
      </dsp:nvSpPr>
      <dsp:spPr>
        <a:xfrm rot="19800000">
          <a:off x="326772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1959295"/>
        <a:ext cx="197371" cy="272197"/>
      </dsp:txXfrm>
    </dsp:sp>
    <dsp:sp modelId="{F1C0254D-AFA9-45B2-80A5-35D9C9E49DA3}">
      <dsp:nvSpPr>
        <dsp:cNvPr id="0" name=""/>
        <dsp:cNvSpPr/>
      </dsp:nvSpPr>
      <dsp:spPr>
        <a:xfrm>
          <a:off x="3556598"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calculation</a:t>
          </a:r>
          <a:endParaRPr lang="en-US" sz="1300" kern="1200" noProof="0" dirty="0"/>
        </a:p>
      </dsp:txBody>
      <dsp:txXfrm>
        <a:off x="3752002" y="1131936"/>
        <a:ext cx="943491" cy="943491"/>
      </dsp:txXfrm>
    </dsp:sp>
    <dsp:sp modelId="{8FAA9898-75AE-4B9F-BA7D-89074A571019}">
      <dsp:nvSpPr>
        <dsp:cNvPr id="0" name=""/>
        <dsp:cNvSpPr/>
      </dsp:nvSpPr>
      <dsp:spPr>
        <a:xfrm rot="1800000">
          <a:off x="326772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2842170"/>
        <a:ext cx="197371" cy="272197"/>
      </dsp:txXfrm>
    </dsp:sp>
    <dsp:sp modelId="{937BC7A9-B760-41E0-B93E-9EC4F7109A65}">
      <dsp:nvSpPr>
        <dsp:cNvPr id="0" name=""/>
        <dsp:cNvSpPr/>
      </dsp:nvSpPr>
      <dsp:spPr>
        <a:xfrm>
          <a:off x="3556598"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definition</a:t>
          </a:r>
          <a:endParaRPr lang="en-US" sz="1300" kern="1200" noProof="0" dirty="0"/>
        </a:p>
      </dsp:txBody>
      <dsp:txXfrm>
        <a:off x="3752002" y="2998235"/>
        <a:ext cx="943491" cy="943491"/>
      </dsp:txXfrm>
    </dsp:sp>
    <dsp:sp modelId="{CFEE99DA-82FA-4E2A-9349-F3EF8F799F64}">
      <dsp:nvSpPr>
        <dsp:cNvPr id="0" name=""/>
        <dsp:cNvSpPr/>
      </dsp:nvSpPr>
      <dsp:spPr>
        <a:xfrm rot="5400000">
          <a:off x="2466507" y="3235170"/>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3283608"/>
        <a:ext cx="197371" cy="272197"/>
      </dsp:txXfrm>
    </dsp:sp>
    <dsp:sp modelId="{AE384425-639C-4586-8F53-E7BED6C41FFB}">
      <dsp:nvSpPr>
        <dsp:cNvPr id="0" name=""/>
        <dsp:cNvSpPr/>
      </dsp:nvSpPr>
      <dsp:spPr>
        <a:xfrm>
          <a:off x="1940337" y="3735980"/>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label</a:t>
          </a:r>
          <a:endParaRPr lang="en-US" sz="1300" kern="1200" noProof="0" dirty="0"/>
        </a:p>
      </dsp:txBody>
      <dsp:txXfrm>
        <a:off x="2135741" y="3931384"/>
        <a:ext cx="943491" cy="943491"/>
      </dsp:txXfrm>
    </dsp:sp>
    <dsp:sp modelId="{6CB9D0AE-CDF8-4BF8-8FE2-FF8A19CD656B}">
      <dsp:nvSpPr>
        <dsp:cNvPr id="0" name=""/>
        <dsp:cNvSpPr/>
      </dsp:nvSpPr>
      <dsp:spPr>
        <a:xfrm rot="9000000">
          <a:off x="166528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2842170"/>
        <a:ext cx="197371" cy="272197"/>
      </dsp:txXfrm>
    </dsp:sp>
    <dsp:sp modelId="{FFCBB93B-021A-4BD0-A989-0A67A2DEF07B}">
      <dsp:nvSpPr>
        <dsp:cNvPr id="0" name=""/>
        <dsp:cNvSpPr/>
      </dsp:nvSpPr>
      <dsp:spPr>
        <a:xfrm>
          <a:off x="324075" y="2802831"/>
          <a:ext cx="1334299" cy="133429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reference</a:t>
          </a:r>
          <a:endParaRPr lang="en-US" sz="1300" kern="1200" noProof="0" dirty="0"/>
        </a:p>
      </dsp:txBody>
      <dsp:txXfrm>
        <a:off x="519479" y="2998235"/>
        <a:ext cx="943491" cy="943491"/>
      </dsp:txXfrm>
    </dsp:sp>
    <dsp:sp modelId="{F0AB5C96-7C32-4DC9-A780-349BE8BB0E5C}">
      <dsp:nvSpPr>
        <dsp:cNvPr id="0" name=""/>
        <dsp:cNvSpPr/>
      </dsp:nvSpPr>
      <dsp:spPr>
        <a:xfrm rot="12600000">
          <a:off x="166528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1959295"/>
        <a:ext cx="197371" cy="272197"/>
      </dsp:txXfrm>
    </dsp:sp>
    <dsp:sp modelId="{11937B30-2969-488B-8EBE-C68D08404606}">
      <dsp:nvSpPr>
        <dsp:cNvPr id="0" name=""/>
        <dsp:cNvSpPr/>
      </dsp:nvSpPr>
      <dsp:spPr>
        <a:xfrm>
          <a:off x="324075"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generic</a:t>
          </a:r>
          <a:endParaRPr lang="en-US" sz="1300" kern="1200" noProof="0" dirty="0"/>
        </a:p>
      </dsp:txBody>
      <dsp:txXfrm>
        <a:off x="519479" y="1131936"/>
        <a:ext cx="943491" cy="943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E7DA-EF52-43D1-90DF-08C45206CFF0}">
      <dsp:nvSpPr>
        <dsp:cNvPr id="0" name=""/>
        <dsp:cNvSpPr/>
      </dsp:nvSpPr>
      <dsp:spPr>
        <a:xfrm>
          <a:off x="1940337" y="186968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(extended)</a:t>
          </a:r>
          <a:br>
            <a:rPr lang="en-US" sz="1300" kern="1200" noProof="0" dirty="0" smtClean="0"/>
          </a:br>
          <a:r>
            <a:rPr lang="en-US" sz="1300" kern="1200" noProof="0" dirty="0" smtClean="0"/>
            <a:t>links</a:t>
          </a:r>
          <a:endParaRPr lang="en-US" sz="1300" kern="1200" noProof="0" dirty="0"/>
        </a:p>
      </dsp:txBody>
      <dsp:txXfrm>
        <a:off x="2135741" y="2065086"/>
        <a:ext cx="943491" cy="943491"/>
      </dsp:txXfrm>
    </dsp:sp>
    <dsp:sp modelId="{5755EE83-4D89-40D5-BE42-5AE7391D1C68}">
      <dsp:nvSpPr>
        <dsp:cNvPr id="0" name=""/>
        <dsp:cNvSpPr/>
      </dsp:nvSpPr>
      <dsp:spPr>
        <a:xfrm rot="16200000">
          <a:off x="2466507" y="1384831"/>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1517857"/>
        <a:ext cx="197371" cy="272197"/>
      </dsp:txXfrm>
    </dsp:sp>
    <dsp:sp modelId="{6CE0B0DD-36CE-45EE-9D54-523C281E36F7}">
      <dsp:nvSpPr>
        <dsp:cNvPr id="0" name=""/>
        <dsp:cNvSpPr/>
      </dsp:nvSpPr>
      <dsp:spPr>
        <a:xfrm>
          <a:off x="1940337" y="3383"/>
          <a:ext cx="1334299" cy="133429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presentation</a:t>
          </a:r>
          <a:endParaRPr lang="en-US" sz="1300" kern="1200" noProof="0" dirty="0"/>
        </a:p>
      </dsp:txBody>
      <dsp:txXfrm>
        <a:off x="2135741" y="198787"/>
        <a:ext cx="943491" cy="943491"/>
      </dsp:txXfrm>
    </dsp:sp>
    <dsp:sp modelId="{F4F7CA67-80B5-44FF-98D3-195B4CB67B2F}">
      <dsp:nvSpPr>
        <dsp:cNvPr id="0" name=""/>
        <dsp:cNvSpPr/>
      </dsp:nvSpPr>
      <dsp:spPr>
        <a:xfrm rot="19800000">
          <a:off x="326772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1959295"/>
        <a:ext cx="197371" cy="272197"/>
      </dsp:txXfrm>
    </dsp:sp>
    <dsp:sp modelId="{F1C0254D-AFA9-45B2-80A5-35D9C9E49DA3}">
      <dsp:nvSpPr>
        <dsp:cNvPr id="0" name=""/>
        <dsp:cNvSpPr/>
      </dsp:nvSpPr>
      <dsp:spPr>
        <a:xfrm>
          <a:off x="3556598"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calculation</a:t>
          </a:r>
          <a:endParaRPr lang="en-US" sz="1300" kern="1200" noProof="0" dirty="0"/>
        </a:p>
      </dsp:txBody>
      <dsp:txXfrm>
        <a:off x="3752002" y="1131936"/>
        <a:ext cx="943491" cy="943491"/>
      </dsp:txXfrm>
    </dsp:sp>
    <dsp:sp modelId="{8FAA9898-75AE-4B9F-BA7D-89074A571019}">
      <dsp:nvSpPr>
        <dsp:cNvPr id="0" name=""/>
        <dsp:cNvSpPr/>
      </dsp:nvSpPr>
      <dsp:spPr>
        <a:xfrm rot="1800000">
          <a:off x="326772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2842170"/>
        <a:ext cx="197371" cy="272197"/>
      </dsp:txXfrm>
    </dsp:sp>
    <dsp:sp modelId="{937BC7A9-B760-41E0-B93E-9EC4F7109A65}">
      <dsp:nvSpPr>
        <dsp:cNvPr id="0" name=""/>
        <dsp:cNvSpPr/>
      </dsp:nvSpPr>
      <dsp:spPr>
        <a:xfrm>
          <a:off x="3556598"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definition</a:t>
          </a:r>
          <a:endParaRPr lang="en-US" sz="1300" kern="1200" noProof="0" dirty="0"/>
        </a:p>
      </dsp:txBody>
      <dsp:txXfrm>
        <a:off x="3752002" y="2998235"/>
        <a:ext cx="943491" cy="943491"/>
      </dsp:txXfrm>
    </dsp:sp>
    <dsp:sp modelId="{CFEE99DA-82FA-4E2A-9349-F3EF8F799F64}">
      <dsp:nvSpPr>
        <dsp:cNvPr id="0" name=""/>
        <dsp:cNvSpPr/>
      </dsp:nvSpPr>
      <dsp:spPr>
        <a:xfrm rot="5400000">
          <a:off x="2466507" y="3235170"/>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3283608"/>
        <a:ext cx="197371" cy="272197"/>
      </dsp:txXfrm>
    </dsp:sp>
    <dsp:sp modelId="{AE384425-639C-4586-8F53-E7BED6C41FFB}">
      <dsp:nvSpPr>
        <dsp:cNvPr id="0" name=""/>
        <dsp:cNvSpPr/>
      </dsp:nvSpPr>
      <dsp:spPr>
        <a:xfrm>
          <a:off x="1940337" y="3735980"/>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label</a:t>
          </a:r>
          <a:endParaRPr lang="en-US" sz="1300" kern="1200" noProof="0" dirty="0"/>
        </a:p>
      </dsp:txBody>
      <dsp:txXfrm>
        <a:off x="2135741" y="3931384"/>
        <a:ext cx="943491" cy="943491"/>
      </dsp:txXfrm>
    </dsp:sp>
    <dsp:sp modelId="{6CB9D0AE-CDF8-4BF8-8FE2-FF8A19CD656B}">
      <dsp:nvSpPr>
        <dsp:cNvPr id="0" name=""/>
        <dsp:cNvSpPr/>
      </dsp:nvSpPr>
      <dsp:spPr>
        <a:xfrm rot="9000000">
          <a:off x="166528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2842170"/>
        <a:ext cx="197371" cy="272197"/>
      </dsp:txXfrm>
    </dsp:sp>
    <dsp:sp modelId="{FFCBB93B-021A-4BD0-A989-0A67A2DEF07B}">
      <dsp:nvSpPr>
        <dsp:cNvPr id="0" name=""/>
        <dsp:cNvSpPr/>
      </dsp:nvSpPr>
      <dsp:spPr>
        <a:xfrm>
          <a:off x="324075"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reference</a:t>
          </a:r>
          <a:endParaRPr lang="en-US" sz="1300" kern="1200" noProof="0" dirty="0"/>
        </a:p>
      </dsp:txBody>
      <dsp:txXfrm>
        <a:off x="519479" y="2998235"/>
        <a:ext cx="943491" cy="943491"/>
      </dsp:txXfrm>
    </dsp:sp>
    <dsp:sp modelId="{F0AB5C96-7C32-4DC9-A780-349BE8BB0E5C}">
      <dsp:nvSpPr>
        <dsp:cNvPr id="0" name=""/>
        <dsp:cNvSpPr/>
      </dsp:nvSpPr>
      <dsp:spPr>
        <a:xfrm rot="12600000">
          <a:off x="166528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1959295"/>
        <a:ext cx="197371" cy="272197"/>
      </dsp:txXfrm>
    </dsp:sp>
    <dsp:sp modelId="{11937B30-2969-488B-8EBE-C68D08404606}">
      <dsp:nvSpPr>
        <dsp:cNvPr id="0" name=""/>
        <dsp:cNvSpPr/>
      </dsp:nvSpPr>
      <dsp:spPr>
        <a:xfrm>
          <a:off x="324075"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generic</a:t>
          </a:r>
          <a:endParaRPr lang="en-US" sz="1300" kern="1200" noProof="0" dirty="0"/>
        </a:p>
      </dsp:txBody>
      <dsp:txXfrm>
        <a:off x="519479" y="1131936"/>
        <a:ext cx="943491" cy="9434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E7DA-EF52-43D1-90DF-08C45206CFF0}">
      <dsp:nvSpPr>
        <dsp:cNvPr id="0" name=""/>
        <dsp:cNvSpPr/>
      </dsp:nvSpPr>
      <dsp:spPr>
        <a:xfrm>
          <a:off x="1940337" y="186968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(extended)</a:t>
          </a:r>
          <a:br>
            <a:rPr lang="en-US" sz="1300" kern="1200" noProof="0" dirty="0" smtClean="0"/>
          </a:br>
          <a:r>
            <a:rPr lang="en-US" sz="1300" kern="1200" noProof="0" dirty="0" smtClean="0"/>
            <a:t>links</a:t>
          </a:r>
          <a:endParaRPr lang="en-US" sz="1300" kern="1200" noProof="0" dirty="0"/>
        </a:p>
      </dsp:txBody>
      <dsp:txXfrm>
        <a:off x="2135741" y="2065086"/>
        <a:ext cx="943491" cy="943491"/>
      </dsp:txXfrm>
    </dsp:sp>
    <dsp:sp modelId="{5755EE83-4D89-40D5-BE42-5AE7391D1C68}">
      <dsp:nvSpPr>
        <dsp:cNvPr id="0" name=""/>
        <dsp:cNvSpPr/>
      </dsp:nvSpPr>
      <dsp:spPr>
        <a:xfrm rot="16200000">
          <a:off x="2466507" y="1384831"/>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1517857"/>
        <a:ext cx="197371" cy="272197"/>
      </dsp:txXfrm>
    </dsp:sp>
    <dsp:sp modelId="{6CE0B0DD-36CE-45EE-9D54-523C281E36F7}">
      <dsp:nvSpPr>
        <dsp:cNvPr id="0" name=""/>
        <dsp:cNvSpPr/>
      </dsp:nvSpPr>
      <dsp:spPr>
        <a:xfrm>
          <a:off x="1940337" y="3383"/>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presentation</a:t>
          </a:r>
          <a:endParaRPr lang="en-US" sz="1300" kern="1200" noProof="0" dirty="0"/>
        </a:p>
      </dsp:txBody>
      <dsp:txXfrm>
        <a:off x="2135741" y="198787"/>
        <a:ext cx="943491" cy="943491"/>
      </dsp:txXfrm>
    </dsp:sp>
    <dsp:sp modelId="{F4F7CA67-80B5-44FF-98D3-195B4CB67B2F}">
      <dsp:nvSpPr>
        <dsp:cNvPr id="0" name=""/>
        <dsp:cNvSpPr/>
      </dsp:nvSpPr>
      <dsp:spPr>
        <a:xfrm rot="19800000">
          <a:off x="326772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1959295"/>
        <a:ext cx="197371" cy="272197"/>
      </dsp:txXfrm>
    </dsp:sp>
    <dsp:sp modelId="{F1C0254D-AFA9-45B2-80A5-35D9C9E49DA3}">
      <dsp:nvSpPr>
        <dsp:cNvPr id="0" name=""/>
        <dsp:cNvSpPr/>
      </dsp:nvSpPr>
      <dsp:spPr>
        <a:xfrm>
          <a:off x="3556598" y="936532"/>
          <a:ext cx="1334299" cy="133429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calculation</a:t>
          </a:r>
          <a:endParaRPr lang="en-US" sz="1300" kern="1200" noProof="0" dirty="0"/>
        </a:p>
      </dsp:txBody>
      <dsp:txXfrm>
        <a:off x="3752002" y="1131936"/>
        <a:ext cx="943491" cy="943491"/>
      </dsp:txXfrm>
    </dsp:sp>
    <dsp:sp modelId="{8FAA9898-75AE-4B9F-BA7D-89074A571019}">
      <dsp:nvSpPr>
        <dsp:cNvPr id="0" name=""/>
        <dsp:cNvSpPr/>
      </dsp:nvSpPr>
      <dsp:spPr>
        <a:xfrm rot="1800000">
          <a:off x="326772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2842170"/>
        <a:ext cx="197371" cy="272197"/>
      </dsp:txXfrm>
    </dsp:sp>
    <dsp:sp modelId="{937BC7A9-B760-41E0-B93E-9EC4F7109A65}">
      <dsp:nvSpPr>
        <dsp:cNvPr id="0" name=""/>
        <dsp:cNvSpPr/>
      </dsp:nvSpPr>
      <dsp:spPr>
        <a:xfrm>
          <a:off x="3556598"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definition</a:t>
          </a:r>
          <a:endParaRPr lang="en-US" sz="1300" kern="1200" noProof="0" dirty="0"/>
        </a:p>
      </dsp:txBody>
      <dsp:txXfrm>
        <a:off x="3752002" y="2998235"/>
        <a:ext cx="943491" cy="943491"/>
      </dsp:txXfrm>
    </dsp:sp>
    <dsp:sp modelId="{CFEE99DA-82FA-4E2A-9349-F3EF8F799F64}">
      <dsp:nvSpPr>
        <dsp:cNvPr id="0" name=""/>
        <dsp:cNvSpPr/>
      </dsp:nvSpPr>
      <dsp:spPr>
        <a:xfrm rot="5400000">
          <a:off x="2466507" y="3235170"/>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3283608"/>
        <a:ext cx="197371" cy="272197"/>
      </dsp:txXfrm>
    </dsp:sp>
    <dsp:sp modelId="{AE384425-639C-4586-8F53-E7BED6C41FFB}">
      <dsp:nvSpPr>
        <dsp:cNvPr id="0" name=""/>
        <dsp:cNvSpPr/>
      </dsp:nvSpPr>
      <dsp:spPr>
        <a:xfrm>
          <a:off x="1940337" y="3735980"/>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label</a:t>
          </a:r>
          <a:endParaRPr lang="en-US" sz="1300" kern="1200" noProof="0" dirty="0"/>
        </a:p>
      </dsp:txBody>
      <dsp:txXfrm>
        <a:off x="2135741" y="3931384"/>
        <a:ext cx="943491" cy="943491"/>
      </dsp:txXfrm>
    </dsp:sp>
    <dsp:sp modelId="{6CB9D0AE-CDF8-4BF8-8FE2-FF8A19CD656B}">
      <dsp:nvSpPr>
        <dsp:cNvPr id="0" name=""/>
        <dsp:cNvSpPr/>
      </dsp:nvSpPr>
      <dsp:spPr>
        <a:xfrm rot="9000000">
          <a:off x="166528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2842170"/>
        <a:ext cx="197371" cy="272197"/>
      </dsp:txXfrm>
    </dsp:sp>
    <dsp:sp modelId="{FFCBB93B-021A-4BD0-A989-0A67A2DEF07B}">
      <dsp:nvSpPr>
        <dsp:cNvPr id="0" name=""/>
        <dsp:cNvSpPr/>
      </dsp:nvSpPr>
      <dsp:spPr>
        <a:xfrm>
          <a:off x="324075"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reference</a:t>
          </a:r>
          <a:endParaRPr lang="en-US" sz="1300" kern="1200" noProof="0" dirty="0"/>
        </a:p>
      </dsp:txBody>
      <dsp:txXfrm>
        <a:off x="519479" y="2998235"/>
        <a:ext cx="943491" cy="943491"/>
      </dsp:txXfrm>
    </dsp:sp>
    <dsp:sp modelId="{F0AB5C96-7C32-4DC9-A780-349BE8BB0E5C}">
      <dsp:nvSpPr>
        <dsp:cNvPr id="0" name=""/>
        <dsp:cNvSpPr/>
      </dsp:nvSpPr>
      <dsp:spPr>
        <a:xfrm rot="12600000">
          <a:off x="166528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1959295"/>
        <a:ext cx="197371" cy="272197"/>
      </dsp:txXfrm>
    </dsp:sp>
    <dsp:sp modelId="{11937B30-2969-488B-8EBE-C68D08404606}">
      <dsp:nvSpPr>
        <dsp:cNvPr id="0" name=""/>
        <dsp:cNvSpPr/>
      </dsp:nvSpPr>
      <dsp:spPr>
        <a:xfrm>
          <a:off x="324075"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generic</a:t>
          </a:r>
          <a:endParaRPr lang="en-US" sz="1300" kern="1200" noProof="0" dirty="0"/>
        </a:p>
      </dsp:txBody>
      <dsp:txXfrm>
        <a:off x="519479" y="1131936"/>
        <a:ext cx="943491" cy="9434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E7DA-EF52-43D1-90DF-08C45206CFF0}">
      <dsp:nvSpPr>
        <dsp:cNvPr id="0" name=""/>
        <dsp:cNvSpPr/>
      </dsp:nvSpPr>
      <dsp:spPr>
        <a:xfrm>
          <a:off x="1940337" y="186968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(extended)</a:t>
          </a:r>
          <a:br>
            <a:rPr lang="en-US" sz="1300" kern="1200" noProof="0" dirty="0" smtClean="0"/>
          </a:br>
          <a:r>
            <a:rPr lang="en-US" sz="1300" kern="1200" noProof="0" dirty="0" smtClean="0"/>
            <a:t>links</a:t>
          </a:r>
          <a:endParaRPr lang="en-US" sz="1300" kern="1200" noProof="0" dirty="0"/>
        </a:p>
      </dsp:txBody>
      <dsp:txXfrm>
        <a:off x="2135741" y="2065086"/>
        <a:ext cx="943491" cy="943491"/>
      </dsp:txXfrm>
    </dsp:sp>
    <dsp:sp modelId="{5755EE83-4D89-40D5-BE42-5AE7391D1C68}">
      <dsp:nvSpPr>
        <dsp:cNvPr id="0" name=""/>
        <dsp:cNvSpPr/>
      </dsp:nvSpPr>
      <dsp:spPr>
        <a:xfrm rot="16200000">
          <a:off x="2466507" y="1384831"/>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1517857"/>
        <a:ext cx="197371" cy="272197"/>
      </dsp:txXfrm>
    </dsp:sp>
    <dsp:sp modelId="{6CE0B0DD-36CE-45EE-9D54-523C281E36F7}">
      <dsp:nvSpPr>
        <dsp:cNvPr id="0" name=""/>
        <dsp:cNvSpPr/>
      </dsp:nvSpPr>
      <dsp:spPr>
        <a:xfrm>
          <a:off x="1940337" y="3383"/>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presentation</a:t>
          </a:r>
          <a:endParaRPr lang="en-US" sz="1300" kern="1200" noProof="0" dirty="0"/>
        </a:p>
      </dsp:txBody>
      <dsp:txXfrm>
        <a:off x="2135741" y="198787"/>
        <a:ext cx="943491" cy="943491"/>
      </dsp:txXfrm>
    </dsp:sp>
    <dsp:sp modelId="{F4F7CA67-80B5-44FF-98D3-195B4CB67B2F}">
      <dsp:nvSpPr>
        <dsp:cNvPr id="0" name=""/>
        <dsp:cNvSpPr/>
      </dsp:nvSpPr>
      <dsp:spPr>
        <a:xfrm rot="19800000">
          <a:off x="326772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1959295"/>
        <a:ext cx="197371" cy="272197"/>
      </dsp:txXfrm>
    </dsp:sp>
    <dsp:sp modelId="{F1C0254D-AFA9-45B2-80A5-35D9C9E49DA3}">
      <dsp:nvSpPr>
        <dsp:cNvPr id="0" name=""/>
        <dsp:cNvSpPr/>
      </dsp:nvSpPr>
      <dsp:spPr>
        <a:xfrm>
          <a:off x="3556598"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calculation</a:t>
          </a:r>
          <a:endParaRPr lang="en-US" sz="1300" kern="1200" noProof="0" dirty="0"/>
        </a:p>
      </dsp:txBody>
      <dsp:txXfrm>
        <a:off x="3752002" y="1131936"/>
        <a:ext cx="943491" cy="943491"/>
      </dsp:txXfrm>
    </dsp:sp>
    <dsp:sp modelId="{8FAA9898-75AE-4B9F-BA7D-89074A571019}">
      <dsp:nvSpPr>
        <dsp:cNvPr id="0" name=""/>
        <dsp:cNvSpPr/>
      </dsp:nvSpPr>
      <dsp:spPr>
        <a:xfrm rot="1800000">
          <a:off x="326772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3273393" y="2842170"/>
        <a:ext cx="197371" cy="272197"/>
      </dsp:txXfrm>
    </dsp:sp>
    <dsp:sp modelId="{937BC7A9-B760-41E0-B93E-9EC4F7109A65}">
      <dsp:nvSpPr>
        <dsp:cNvPr id="0" name=""/>
        <dsp:cNvSpPr/>
      </dsp:nvSpPr>
      <dsp:spPr>
        <a:xfrm>
          <a:off x="3556598" y="2802831"/>
          <a:ext cx="1334299" cy="133429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definition</a:t>
          </a:r>
          <a:endParaRPr lang="en-US" sz="1300" kern="1200" noProof="0" dirty="0"/>
        </a:p>
      </dsp:txBody>
      <dsp:txXfrm>
        <a:off x="3752002" y="2998235"/>
        <a:ext cx="943491" cy="943491"/>
      </dsp:txXfrm>
    </dsp:sp>
    <dsp:sp modelId="{CFEE99DA-82FA-4E2A-9349-F3EF8F799F64}">
      <dsp:nvSpPr>
        <dsp:cNvPr id="0" name=""/>
        <dsp:cNvSpPr/>
      </dsp:nvSpPr>
      <dsp:spPr>
        <a:xfrm rot="5400000">
          <a:off x="2466507" y="3235170"/>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508801" y="3283608"/>
        <a:ext cx="197371" cy="272197"/>
      </dsp:txXfrm>
    </dsp:sp>
    <dsp:sp modelId="{AE384425-639C-4586-8F53-E7BED6C41FFB}">
      <dsp:nvSpPr>
        <dsp:cNvPr id="0" name=""/>
        <dsp:cNvSpPr/>
      </dsp:nvSpPr>
      <dsp:spPr>
        <a:xfrm>
          <a:off x="1940337" y="3735980"/>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label</a:t>
          </a:r>
          <a:endParaRPr lang="en-US" sz="1300" kern="1200" noProof="0" dirty="0"/>
        </a:p>
      </dsp:txBody>
      <dsp:txXfrm>
        <a:off x="2135741" y="3931384"/>
        <a:ext cx="943491" cy="943491"/>
      </dsp:txXfrm>
    </dsp:sp>
    <dsp:sp modelId="{6CB9D0AE-CDF8-4BF8-8FE2-FF8A19CD656B}">
      <dsp:nvSpPr>
        <dsp:cNvPr id="0" name=""/>
        <dsp:cNvSpPr/>
      </dsp:nvSpPr>
      <dsp:spPr>
        <a:xfrm rot="9000000">
          <a:off x="1665287" y="2772585"/>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2842170"/>
        <a:ext cx="197371" cy="272197"/>
      </dsp:txXfrm>
    </dsp:sp>
    <dsp:sp modelId="{FFCBB93B-021A-4BD0-A989-0A67A2DEF07B}">
      <dsp:nvSpPr>
        <dsp:cNvPr id="0" name=""/>
        <dsp:cNvSpPr/>
      </dsp:nvSpPr>
      <dsp:spPr>
        <a:xfrm>
          <a:off x="324075" y="2802831"/>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reference</a:t>
          </a:r>
          <a:endParaRPr lang="en-US" sz="1300" kern="1200" noProof="0" dirty="0"/>
        </a:p>
      </dsp:txBody>
      <dsp:txXfrm>
        <a:off x="519479" y="2998235"/>
        <a:ext cx="943491" cy="943491"/>
      </dsp:txXfrm>
    </dsp:sp>
    <dsp:sp modelId="{F0AB5C96-7C32-4DC9-A780-349BE8BB0E5C}">
      <dsp:nvSpPr>
        <dsp:cNvPr id="0" name=""/>
        <dsp:cNvSpPr/>
      </dsp:nvSpPr>
      <dsp:spPr>
        <a:xfrm rot="12600000">
          <a:off x="1665287" y="1847416"/>
          <a:ext cx="281959" cy="4536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1744209" y="1959295"/>
        <a:ext cx="197371" cy="272197"/>
      </dsp:txXfrm>
    </dsp:sp>
    <dsp:sp modelId="{11937B30-2969-488B-8EBE-C68D08404606}">
      <dsp:nvSpPr>
        <dsp:cNvPr id="0" name=""/>
        <dsp:cNvSpPr/>
      </dsp:nvSpPr>
      <dsp:spPr>
        <a:xfrm>
          <a:off x="324075" y="936532"/>
          <a:ext cx="1334299" cy="1334299"/>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noProof="0" dirty="0" smtClean="0"/>
            <a:t>generic</a:t>
          </a:r>
          <a:endParaRPr lang="en-US" sz="1300" kern="1200" noProof="0" dirty="0"/>
        </a:p>
      </dsp:txBody>
      <dsp:txXfrm>
        <a:off x="519479" y="1131936"/>
        <a:ext cx="943491" cy="9434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5" Type="http://schemas.openxmlformats.org/officeDocument/2006/relationships/image" Target="../media/image31.emf"/><Relationship Id="rId4"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567238" cy="471488"/>
          </a:xfrm>
          <a:prstGeom prst="rect">
            <a:avLst/>
          </a:prstGeom>
        </p:spPr>
        <p:txBody>
          <a:bodyPr vert="horz" lIns="96661" tIns="48331" rIns="96661" bIns="48331" rtlCol="0"/>
          <a:lstStyle>
            <a:lvl1pPr algn="l" fontAlgn="auto">
              <a:spcBef>
                <a:spcPts val="0"/>
              </a:spcBef>
              <a:spcAft>
                <a:spcPts val="0"/>
              </a:spcAft>
              <a:defRPr sz="1300" b="1" smtClean="0">
                <a:latin typeface="AvantGarde Bk BT" pitchFamily="34" charset="0"/>
                <a:ea typeface="+mn-ea"/>
                <a:cs typeface="+mn-cs"/>
              </a:defRPr>
            </a:lvl1pPr>
          </a:lstStyle>
          <a:p>
            <a:pPr>
              <a:defRPr/>
            </a:pPr>
            <a:r>
              <a:rPr lang="en-GB" smtClean="0">
                <a:latin typeface="+mn-lt"/>
              </a:rPr>
              <a:t>XBRL Training - Bank of Indonesia</a:t>
            </a:r>
            <a:endParaRPr lang="en-GB" i="1" dirty="0">
              <a:latin typeface="+mn-lt"/>
            </a:endParaRPr>
          </a:p>
        </p:txBody>
      </p:sp>
      <p:sp>
        <p:nvSpPr>
          <p:cNvPr id="3" name="Symbol zastępczy daty 2"/>
          <p:cNvSpPr>
            <a:spLocks noGrp="1"/>
          </p:cNvSpPr>
          <p:nvPr>
            <p:ph type="dt" sz="quarter" idx="1"/>
          </p:nvPr>
        </p:nvSpPr>
        <p:spPr>
          <a:xfrm>
            <a:off x="4437112" y="0"/>
            <a:ext cx="2419301" cy="471488"/>
          </a:xfrm>
          <a:prstGeom prst="rect">
            <a:avLst/>
          </a:prstGeom>
        </p:spPr>
        <p:txBody>
          <a:bodyPr vert="horz" lIns="96661" tIns="48331" rIns="96661" bIns="48331" rtlCol="0"/>
          <a:lstStyle>
            <a:lvl1pPr algn="r" fontAlgn="auto">
              <a:spcBef>
                <a:spcPts val="0"/>
              </a:spcBef>
              <a:spcAft>
                <a:spcPts val="0"/>
              </a:spcAft>
              <a:defRPr sz="1300" smtClean="0">
                <a:latin typeface="AvantGarde Bk BT" pitchFamily="34" charset="0"/>
                <a:ea typeface="+mn-ea"/>
                <a:cs typeface="+mn-cs"/>
              </a:defRPr>
            </a:lvl1pPr>
          </a:lstStyle>
          <a:p>
            <a:pPr>
              <a:defRPr/>
            </a:pPr>
            <a:r>
              <a:rPr lang="en-US" smtClean="0">
                <a:latin typeface="+mn-lt"/>
              </a:rPr>
              <a:t>December 2011, Jakarta</a:t>
            </a:r>
            <a:endParaRPr lang="en-GB" dirty="0">
              <a:latin typeface="+mn-lt"/>
            </a:endParaRPr>
          </a:p>
        </p:txBody>
      </p:sp>
      <p:sp>
        <p:nvSpPr>
          <p:cNvPr id="4" name="Symbol zastępczy stopki 3"/>
          <p:cNvSpPr>
            <a:spLocks noGrp="1"/>
          </p:cNvSpPr>
          <p:nvPr>
            <p:ph type="ftr" sz="quarter" idx="2"/>
          </p:nvPr>
        </p:nvSpPr>
        <p:spPr>
          <a:xfrm>
            <a:off x="1285875" y="9502775"/>
            <a:ext cx="4214813" cy="468313"/>
          </a:xfrm>
          <a:prstGeom prst="rect">
            <a:avLst/>
          </a:prstGeom>
        </p:spPr>
        <p:txBody>
          <a:bodyPr vert="horz" lIns="96661" tIns="48331" rIns="96661" bIns="48331" rtlCol="0" anchor="b"/>
          <a:lstStyle>
            <a:lvl1pPr algn="ctr" fontAlgn="auto">
              <a:spcBef>
                <a:spcPts val="0"/>
              </a:spcBef>
              <a:spcAft>
                <a:spcPts val="0"/>
              </a:spcAft>
              <a:defRPr sz="1100" smtClean="0">
                <a:latin typeface="AvantGarde Bk BT" pitchFamily="34" charset="0"/>
                <a:ea typeface="+mn-ea"/>
                <a:cs typeface="+mn-cs"/>
              </a:defRPr>
            </a:lvl1pPr>
          </a:lstStyle>
          <a:p>
            <a:pPr>
              <a:defRPr/>
            </a:pPr>
            <a:r>
              <a:rPr lang="en-US" dirty="0">
                <a:latin typeface="+mn-lt"/>
              </a:rPr>
              <a:t>Copyright © Business Reporting – Advisory Group </a:t>
            </a:r>
            <a:r>
              <a:rPr lang="en-US" dirty="0" smtClean="0">
                <a:latin typeface="+mn-lt"/>
              </a:rPr>
              <a:t>2005-20</a:t>
            </a:r>
            <a:r>
              <a:rPr lang="pl-PL" dirty="0" smtClean="0">
                <a:latin typeface="+mn-lt"/>
              </a:rPr>
              <a:t>11</a:t>
            </a:r>
            <a:endParaRPr lang="en-GB" dirty="0">
              <a:latin typeface="+mn-lt"/>
            </a:endParaRPr>
          </a:p>
        </p:txBody>
      </p:sp>
      <p:sp>
        <p:nvSpPr>
          <p:cNvPr id="5" name="Symbol zastępczy numeru slajdu 4"/>
          <p:cNvSpPr>
            <a:spLocks noGrp="1"/>
          </p:cNvSpPr>
          <p:nvPr>
            <p:ph type="sldNum" sz="quarter" idx="3"/>
          </p:nvPr>
        </p:nvSpPr>
        <p:spPr>
          <a:xfrm>
            <a:off x="6002338" y="9658350"/>
            <a:ext cx="784225" cy="311150"/>
          </a:xfrm>
          <a:prstGeom prst="rect">
            <a:avLst/>
          </a:prstGeom>
        </p:spPr>
        <p:txBody>
          <a:bodyPr vert="horz" lIns="96661" tIns="48331" rIns="96661" bIns="48331" rtlCol="0" anchor="b"/>
          <a:lstStyle>
            <a:lvl1pPr algn="r" fontAlgn="auto">
              <a:spcBef>
                <a:spcPts val="0"/>
              </a:spcBef>
              <a:spcAft>
                <a:spcPts val="0"/>
              </a:spcAft>
              <a:defRPr sz="1300" smtClean="0">
                <a:latin typeface="AvantGarde Bk BT" pitchFamily="34" charset="0"/>
                <a:ea typeface="+mn-ea"/>
                <a:cs typeface="+mn-cs"/>
              </a:defRPr>
            </a:lvl1pPr>
          </a:lstStyle>
          <a:p>
            <a:pPr>
              <a:defRPr/>
            </a:pPr>
            <a:fld id="{0A112C8C-FB1A-4740-A682-9E8D7C7C3DDD}" type="slidenum">
              <a:rPr lang="en-GB">
                <a:latin typeface="+mn-lt"/>
              </a:rPr>
              <a:pPr>
                <a:defRPr/>
              </a:pPr>
              <a:t>‹#›</a:t>
            </a:fld>
            <a:endParaRPr lang="en-GB" dirty="0">
              <a:latin typeface="+mn-lt"/>
            </a:endParaRPr>
          </a:p>
        </p:txBody>
      </p:sp>
      <p:pic>
        <p:nvPicPr>
          <p:cNvPr id="17414" name="Obraz 5" descr="brag_logo_m.png"/>
          <p:cNvPicPr>
            <a:picLocks noChangeAspect="1"/>
          </p:cNvPicPr>
          <p:nvPr/>
        </p:nvPicPr>
        <p:blipFill>
          <a:blip r:embed="rId2" cstate="print"/>
          <a:srcRect/>
          <a:stretch>
            <a:fillRect/>
          </a:stretch>
        </p:blipFill>
        <p:spPr bwMode="auto">
          <a:xfrm>
            <a:off x="76200" y="9475788"/>
            <a:ext cx="892175" cy="492125"/>
          </a:xfrm>
          <a:prstGeom prst="rect">
            <a:avLst/>
          </a:prstGeom>
          <a:noFill/>
          <a:ln w="9525">
            <a:noFill/>
            <a:miter lim="800000"/>
            <a:headEnd/>
            <a:tailEnd/>
          </a:ln>
        </p:spPr>
      </p:pic>
    </p:spTree>
    <p:extLst>
      <p:ext uri="{BB962C8B-B14F-4D97-AF65-F5344CB8AC3E}">
        <p14:creationId xmlns:p14="http://schemas.microsoft.com/office/powerpoint/2010/main" val="403149770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503238"/>
          </a:xfrm>
          <a:prstGeom prst="rect">
            <a:avLst/>
          </a:prstGeom>
        </p:spPr>
        <p:txBody>
          <a:bodyPr vert="horz" lIns="96661" tIns="48331" rIns="96661" bIns="48331" rtlCol="0"/>
          <a:lstStyle>
            <a:lvl1pPr algn="l" fontAlgn="auto">
              <a:spcBef>
                <a:spcPts val="0"/>
              </a:spcBef>
              <a:spcAft>
                <a:spcPts val="0"/>
              </a:spcAft>
              <a:defRPr sz="1300" smtClean="0">
                <a:latin typeface="+mn-lt"/>
                <a:ea typeface="+mn-ea"/>
                <a:cs typeface="+mn-cs"/>
              </a:defRPr>
            </a:lvl1pPr>
          </a:lstStyle>
          <a:p>
            <a:pPr>
              <a:defRPr/>
            </a:pPr>
            <a:r>
              <a:rPr lang="en-GB" smtClean="0"/>
              <a:t>XBRL Training - Bank of Indonesia</a:t>
            </a:r>
            <a:endParaRPr lang="en-GB" dirty="0"/>
          </a:p>
        </p:txBody>
      </p:sp>
      <p:sp>
        <p:nvSpPr>
          <p:cNvPr id="3" name="Symbol zastępczy daty 2"/>
          <p:cNvSpPr>
            <a:spLocks noGrp="1"/>
          </p:cNvSpPr>
          <p:nvPr>
            <p:ph type="dt" idx="1"/>
          </p:nvPr>
        </p:nvSpPr>
        <p:spPr>
          <a:xfrm>
            <a:off x="3884613" y="0"/>
            <a:ext cx="2971800" cy="503238"/>
          </a:xfrm>
          <a:prstGeom prst="rect">
            <a:avLst/>
          </a:prstGeom>
        </p:spPr>
        <p:txBody>
          <a:bodyPr vert="horz" lIns="96661" tIns="48331" rIns="96661" bIns="48331" rtlCol="0"/>
          <a:lstStyle>
            <a:lvl1pPr algn="r" fontAlgn="auto">
              <a:spcBef>
                <a:spcPts val="0"/>
              </a:spcBef>
              <a:spcAft>
                <a:spcPts val="0"/>
              </a:spcAft>
              <a:defRPr sz="1300" smtClean="0">
                <a:latin typeface="+mn-lt"/>
                <a:ea typeface="+mn-ea"/>
                <a:cs typeface="+mn-cs"/>
              </a:defRPr>
            </a:lvl1pPr>
          </a:lstStyle>
          <a:p>
            <a:pPr>
              <a:defRPr/>
            </a:pPr>
            <a:r>
              <a:rPr lang="en-US" smtClean="0"/>
              <a:t>December 2011, Jakarta</a:t>
            </a:r>
            <a:endParaRPr lang="en-GB" dirty="0"/>
          </a:p>
        </p:txBody>
      </p:sp>
      <p:sp>
        <p:nvSpPr>
          <p:cNvPr id="4" name="Symbol zastępczy obrazu slajdu 3"/>
          <p:cNvSpPr>
            <a:spLocks noGrp="1" noRot="1" noChangeAspect="1"/>
          </p:cNvSpPr>
          <p:nvPr>
            <p:ph type="sldImg" idx="2"/>
          </p:nvPr>
        </p:nvSpPr>
        <p:spPr>
          <a:xfrm>
            <a:off x="917575" y="754063"/>
            <a:ext cx="5024438" cy="3770312"/>
          </a:xfrm>
          <a:prstGeom prst="rect">
            <a:avLst/>
          </a:prstGeom>
          <a:noFill/>
          <a:ln w="12700">
            <a:solidFill>
              <a:prstClr val="black"/>
            </a:solidFill>
          </a:ln>
        </p:spPr>
        <p:txBody>
          <a:bodyPr vert="horz" lIns="96661" tIns="48331" rIns="96661" bIns="48331" rtlCol="0" anchor="ctr"/>
          <a:lstStyle/>
          <a:p>
            <a:pPr lvl="0"/>
            <a:endParaRPr lang="en-GB" noProof="0" dirty="0"/>
          </a:p>
        </p:txBody>
      </p:sp>
      <p:sp>
        <p:nvSpPr>
          <p:cNvPr id="5" name="Symbol zastępczy notatek 4"/>
          <p:cNvSpPr>
            <a:spLocks noGrp="1"/>
          </p:cNvSpPr>
          <p:nvPr>
            <p:ph type="body" sz="quarter" idx="3"/>
          </p:nvPr>
        </p:nvSpPr>
        <p:spPr>
          <a:xfrm>
            <a:off x="685800" y="4775200"/>
            <a:ext cx="5486400" cy="4522788"/>
          </a:xfrm>
          <a:prstGeom prst="rect">
            <a:avLst/>
          </a:prstGeom>
        </p:spPr>
        <p:txBody>
          <a:bodyPr vert="horz" lIns="96661" tIns="48331" rIns="96661" bIns="48331"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GB" noProof="0"/>
          </a:p>
        </p:txBody>
      </p:sp>
      <p:sp>
        <p:nvSpPr>
          <p:cNvPr id="6" name="Symbol zastępczy stopki 5"/>
          <p:cNvSpPr>
            <a:spLocks noGrp="1"/>
          </p:cNvSpPr>
          <p:nvPr>
            <p:ph type="ftr" sz="quarter" idx="4"/>
          </p:nvPr>
        </p:nvSpPr>
        <p:spPr>
          <a:xfrm>
            <a:off x="0" y="9547225"/>
            <a:ext cx="2971800" cy="503238"/>
          </a:xfrm>
          <a:prstGeom prst="rect">
            <a:avLst/>
          </a:prstGeom>
        </p:spPr>
        <p:txBody>
          <a:bodyPr vert="horz" lIns="96661" tIns="48331" rIns="96661" bIns="48331" rtlCol="0" anchor="b"/>
          <a:lstStyle>
            <a:lvl1pPr algn="l" fontAlgn="auto">
              <a:spcBef>
                <a:spcPts val="0"/>
              </a:spcBef>
              <a:spcAft>
                <a:spcPts val="0"/>
              </a:spcAft>
              <a:defRPr sz="1300" smtClean="0">
                <a:latin typeface="+mn-lt"/>
                <a:ea typeface="+mn-ea"/>
                <a:cs typeface="+mn-cs"/>
              </a:defRPr>
            </a:lvl1pPr>
          </a:lstStyle>
          <a:p>
            <a:pPr>
              <a:defRPr/>
            </a:pPr>
            <a:r>
              <a:rPr lang="en-GB" smtClean="0"/>
              <a:t>Copyright © Business Reporting – Advisory Group 2005-2011</a:t>
            </a:r>
            <a:endParaRPr lang="en-GB" dirty="0"/>
          </a:p>
        </p:txBody>
      </p:sp>
      <p:sp>
        <p:nvSpPr>
          <p:cNvPr id="7" name="Symbol zastępczy numeru slajdu 6"/>
          <p:cNvSpPr>
            <a:spLocks noGrp="1"/>
          </p:cNvSpPr>
          <p:nvPr>
            <p:ph type="sldNum" sz="quarter" idx="5"/>
          </p:nvPr>
        </p:nvSpPr>
        <p:spPr>
          <a:xfrm>
            <a:off x="3884613" y="9547225"/>
            <a:ext cx="2971800" cy="503238"/>
          </a:xfrm>
          <a:prstGeom prst="rect">
            <a:avLst/>
          </a:prstGeom>
        </p:spPr>
        <p:txBody>
          <a:bodyPr vert="horz" lIns="96661" tIns="48331" rIns="96661" bIns="48331" rtlCol="0" anchor="b"/>
          <a:lstStyle>
            <a:lvl1pPr algn="r" fontAlgn="auto">
              <a:spcBef>
                <a:spcPts val="0"/>
              </a:spcBef>
              <a:spcAft>
                <a:spcPts val="0"/>
              </a:spcAft>
              <a:defRPr sz="1300" smtClean="0">
                <a:latin typeface="+mn-lt"/>
                <a:ea typeface="+mn-ea"/>
                <a:cs typeface="+mn-cs"/>
              </a:defRPr>
            </a:lvl1pPr>
          </a:lstStyle>
          <a:p>
            <a:pPr>
              <a:defRPr/>
            </a:pPr>
            <a:fld id="{B7448AFC-836B-4CEB-BC34-A14CBEC6B2C4}" type="slidenum">
              <a:rPr lang="en-GB"/>
              <a:pPr>
                <a:defRPr/>
              </a:pPr>
              <a:t>‹#›</a:t>
            </a:fld>
            <a:endParaRPr lang="en-GB" dirty="0"/>
          </a:p>
        </p:txBody>
      </p:sp>
    </p:spTree>
    <p:extLst>
      <p:ext uri="{BB962C8B-B14F-4D97-AF65-F5344CB8AC3E}">
        <p14:creationId xmlns:p14="http://schemas.microsoft.com/office/powerpoint/2010/main" val="1960089791"/>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agłówka 3"/>
          <p:cNvSpPr>
            <a:spLocks noGrp="1"/>
          </p:cNvSpPr>
          <p:nvPr>
            <p:ph type="hdr" sz="quarter" idx="10"/>
          </p:nvPr>
        </p:nvSpPr>
        <p:spPr/>
        <p:txBody>
          <a:bodyPr/>
          <a:lstStyle/>
          <a:p>
            <a:pPr>
              <a:defRPr/>
            </a:pPr>
            <a:r>
              <a:rPr lang="en-GB" smtClean="0"/>
              <a:t>XBRL Training - Bank of Indonesia</a:t>
            </a:r>
            <a:endParaRPr lang="en-GB" dirty="0"/>
          </a:p>
        </p:txBody>
      </p:sp>
      <p:sp>
        <p:nvSpPr>
          <p:cNvPr id="5" name="Symbol zastępczy daty 4"/>
          <p:cNvSpPr>
            <a:spLocks noGrp="1"/>
          </p:cNvSpPr>
          <p:nvPr>
            <p:ph type="dt" idx="11"/>
          </p:nvPr>
        </p:nvSpPr>
        <p:spPr/>
        <p:txBody>
          <a:bodyPr/>
          <a:lstStyle/>
          <a:p>
            <a:pPr>
              <a:defRPr/>
            </a:pPr>
            <a:r>
              <a:rPr lang="en-US" smtClean="0"/>
              <a:t>December 2011, Jakarta</a:t>
            </a:r>
            <a:endParaRPr lang="en-GB" dirty="0"/>
          </a:p>
        </p:txBody>
      </p:sp>
      <p:sp>
        <p:nvSpPr>
          <p:cNvPr id="6" name="Symbol zastępczy stopki 5"/>
          <p:cNvSpPr>
            <a:spLocks noGrp="1"/>
          </p:cNvSpPr>
          <p:nvPr>
            <p:ph type="ftr" sz="quarter" idx="12"/>
          </p:nvPr>
        </p:nvSpPr>
        <p:spPr/>
        <p:txBody>
          <a:bodyPr/>
          <a:lstStyle/>
          <a:p>
            <a:pPr>
              <a:defRPr/>
            </a:pPr>
            <a:r>
              <a:rPr lang="en-GB" smtClean="0"/>
              <a:t>Copyright © Business Reporting – Advisory Group 2005-2011</a:t>
            </a:r>
            <a:endParaRPr lang="en-GB" dirty="0"/>
          </a:p>
        </p:txBody>
      </p:sp>
      <p:sp>
        <p:nvSpPr>
          <p:cNvPr id="7" name="Symbol zastępczy numeru slajdu 6"/>
          <p:cNvSpPr>
            <a:spLocks noGrp="1"/>
          </p:cNvSpPr>
          <p:nvPr>
            <p:ph type="sldNum" sz="quarter" idx="13"/>
          </p:nvPr>
        </p:nvSpPr>
        <p:spPr/>
        <p:txBody>
          <a:bodyPr/>
          <a:lstStyle/>
          <a:p>
            <a:pPr>
              <a:defRPr/>
            </a:pPr>
            <a:fld id="{B7448AFC-836B-4CEB-BC34-A14CBEC6B2C4}" type="slidenum">
              <a:rPr lang="en-GB" smtClean="0"/>
              <a:pPr>
                <a:defRPr/>
              </a:pPr>
              <a:t>1</a:t>
            </a:fld>
            <a:endParaRPr lang="en-GB" dirty="0"/>
          </a:p>
        </p:txBody>
      </p:sp>
    </p:spTree>
    <p:extLst>
      <p:ext uri="{BB962C8B-B14F-4D97-AF65-F5344CB8AC3E}">
        <p14:creationId xmlns:p14="http://schemas.microsoft.com/office/powerpoint/2010/main" val="312488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Prostokąt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Prostokąt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Prostokąt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Prostokąt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Prostokąt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Prostokąt zaokrąglony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Prostokąt zaokrąglony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Prostokąt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Prostokąt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rostokąt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Prostokąt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ytu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pl-PL" smtClean="0"/>
              <a:t>Kliknij, aby edytować styl</a:t>
            </a:r>
            <a:endParaRPr lang="en-US"/>
          </a:p>
        </p:txBody>
      </p:sp>
      <p:sp>
        <p:nvSpPr>
          <p:cNvPr id="9" name="Podtytu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20" name="Symbol zastępczy daty 27"/>
          <p:cNvSpPr>
            <a:spLocks noGrp="1"/>
          </p:cNvSpPr>
          <p:nvPr>
            <p:ph type="dt" sz="half" idx="10"/>
          </p:nvPr>
        </p:nvSpPr>
        <p:spPr>
          <a:xfrm>
            <a:off x="5857875" y="4206875"/>
            <a:ext cx="3286125" cy="457200"/>
          </a:xfrm>
        </p:spPr>
        <p:txBody>
          <a:bodyPr/>
          <a:lstStyle>
            <a:lvl1pPr algn="ctr">
              <a:defRPr sz="1050" smtClean="0">
                <a:solidFill>
                  <a:schemeClr val="accent2">
                    <a:lumMod val="50000"/>
                  </a:schemeClr>
                </a:solidFill>
              </a:defRPr>
            </a:lvl1pPr>
          </a:lstStyle>
          <a:p>
            <a:pPr>
              <a:defRPr/>
            </a:pPr>
            <a:r>
              <a:rPr lang="pl-PL" dirty="0" smtClean="0"/>
              <a:t>2010/10/17-18, Beijing</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5"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6" name="Symbol zastępczy numeru slajdu 5"/>
          <p:cNvSpPr>
            <a:spLocks noGrp="1"/>
          </p:cNvSpPr>
          <p:nvPr>
            <p:ph type="sldNum" sz="quarter" idx="12"/>
          </p:nvPr>
        </p:nvSpPr>
        <p:spPr/>
        <p:txBody>
          <a:bodyPr/>
          <a:lstStyle>
            <a:lvl1pPr>
              <a:defRPr/>
            </a:lvl1pPr>
          </a:lstStyle>
          <a:p>
            <a:pPr>
              <a:defRPr/>
            </a:pPr>
            <a:fld id="{0C7DAD93-963E-43AE-9DBA-15CD4467149A}"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1143000"/>
            <a:ext cx="1905000" cy="548640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1143000"/>
            <a:ext cx="6248400"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5"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6" name="Symbol zastępczy numeru slajdu 5"/>
          <p:cNvSpPr>
            <a:spLocks noGrp="1"/>
          </p:cNvSpPr>
          <p:nvPr>
            <p:ph type="sldNum" sz="quarter" idx="12"/>
          </p:nvPr>
        </p:nvSpPr>
        <p:spPr/>
        <p:txBody>
          <a:bodyPr/>
          <a:lstStyle>
            <a:lvl1pPr>
              <a:defRPr/>
            </a:lvl1pPr>
          </a:lstStyle>
          <a:p>
            <a:pPr>
              <a:defRPr/>
            </a:pPr>
            <a:fld id="{D99052D3-A8A0-4CF5-8531-EBE75B2E40B0}"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2984"/>
            <a:ext cx="8229600" cy="995362"/>
          </a:xfrm>
        </p:spPr>
        <p:txBody>
          <a:bodyPr/>
          <a:lstStyle/>
          <a:p>
            <a:r>
              <a:rPr lang="pl-PL" dirty="0" smtClean="0"/>
              <a:t>Kliknij, aby edytować styl</a:t>
            </a:r>
            <a:endParaRPr lang="en-US" dirty="0"/>
          </a:p>
        </p:txBody>
      </p:sp>
      <p:sp>
        <p:nvSpPr>
          <p:cNvPr id="3" name="Symbol zastępczy zawartości 2"/>
          <p:cNvSpPr>
            <a:spLocks noGrp="1"/>
          </p:cNvSpPr>
          <p:nvPr>
            <p:ph idx="1"/>
          </p:nvPr>
        </p:nvSpPr>
        <p:spPr>
          <a:xfrm>
            <a:off x="457200" y="2177970"/>
            <a:ext cx="8229600" cy="43251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5"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6" name="Symbol zastępczy numeru slajdu 5"/>
          <p:cNvSpPr>
            <a:spLocks noGrp="1"/>
          </p:cNvSpPr>
          <p:nvPr>
            <p:ph type="sldNum" sz="quarter" idx="12"/>
          </p:nvPr>
        </p:nvSpPr>
        <p:spPr/>
        <p:txBody>
          <a:bodyPr/>
          <a:lstStyle>
            <a:lvl1pPr>
              <a:defRPr/>
            </a:lvl1pPr>
          </a:lstStyle>
          <a:p>
            <a:pPr>
              <a:defRPr/>
            </a:pPr>
            <a:fld id="{F5710F7D-EE87-4CA6-A151-13F6802C4CDB}"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chemeClr val="accent2">
                    <a:lumMod val="20000"/>
                    <a:lumOff val="80000"/>
                  </a:schemeClr>
                </a:solidFill>
                <a:effectLst>
                  <a:outerShdw blurRad="38100" dist="38100" dir="5400000" algn="tl" rotWithShape="0">
                    <a:srgbClr val="000000">
                      <a:alpha val="25000"/>
                    </a:srgbClr>
                  </a:outerShdw>
                </a:effectLst>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5"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6" name="Symbol zastępczy numeru slajdu 5"/>
          <p:cNvSpPr>
            <a:spLocks noGrp="1"/>
          </p:cNvSpPr>
          <p:nvPr>
            <p:ph type="sldNum" sz="quarter" idx="12"/>
          </p:nvPr>
        </p:nvSpPr>
        <p:spPr/>
        <p:txBody>
          <a:bodyPr/>
          <a:lstStyle>
            <a:lvl1pPr>
              <a:defRPr/>
            </a:lvl1pPr>
          </a:lstStyle>
          <a:p>
            <a:pPr>
              <a:defRPr/>
            </a:pPr>
            <a:fld id="{743F19A9-BBF1-4928-9FED-ABA929DBCB15}"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6"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7" name="Symbol zastępczy numeru slajdu 5"/>
          <p:cNvSpPr>
            <a:spLocks noGrp="1"/>
          </p:cNvSpPr>
          <p:nvPr>
            <p:ph type="sldNum" sz="quarter" idx="12"/>
          </p:nvPr>
        </p:nvSpPr>
        <p:spPr/>
        <p:txBody>
          <a:bodyPr/>
          <a:lstStyle>
            <a:lvl1pPr>
              <a:defRPr/>
            </a:lvl1pPr>
          </a:lstStyle>
          <a:p>
            <a:pPr>
              <a:defRPr/>
            </a:pPr>
            <a:fld id="{EF139120-F164-4CE6-92C3-526C926A60A1}"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81000" y="1143000"/>
            <a:ext cx="8382000" cy="1069848"/>
          </a:xfrm>
        </p:spPr>
        <p:txBody>
          <a:bodyPr/>
          <a:lstStyle>
            <a:lvl1pPr>
              <a:defRPr sz="4000" b="0" i="0" cap="none" baseline="0"/>
            </a:lvl1pPr>
          </a:lstStyle>
          <a:p>
            <a:r>
              <a:rPr lang="pl-PL" smtClean="0"/>
              <a:t>Kliknij, aby edytować styl</a:t>
            </a:r>
            <a:endParaRPr lang="en-US"/>
          </a:p>
        </p:txBody>
      </p:sp>
      <p:sp>
        <p:nvSpPr>
          <p:cNvPr id="3" name="Symbol zastępczy teks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8"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9" name="Symbol zastępczy numeru slajdu 5"/>
          <p:cNvSpPr>
            <a:spLocks noGrp="1"/>
          </p:cNvSpPr>
          <p:nvPr>
            <p:ph type="sldNum" sz="quarter" idx="12"/>
          </p:nvPr>
        </p:nvSpPr>
        <p:spPr/>
        <p:txBody>
          <a:bodyPr/>
          <a:lstStyle>
            <a:lvl1pPr>
              <a:defRPr/>
            </a:lvl1pPr>
          </a:lstStyle>
          <a:p>
            <a:pPr>
              <a:defRPr/>
            </a:pPr>
            <a:fld id="{F7EB6691-BC70-48F9-A206-D835770BB0D6}"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9" name="Tytuł 1"/>
          <p:cNvSpPr>
            <a:spLocks noGrp="1"/>
          </p:cNvSpPr>
          <p:nvPr>
            <p:ph type="title"/>
          </p:nvPr>
        </p:nvSpPr>
        <p:spPr>
          <a:xfrm>
            <a:off x="457200" y="1142984"/>
            <a:ext cx="8229600" cy="995362"/>
          </a:xfrm>
        </p:spPr>
        <p:txBody>
          <a:bodyPr/>
          <a:lstStyle/>
          <a:p>
            <a:r>
              <a:rPr lang="pl-PL" dirty="0" smtClean="0"/>
              <a:t>Kliknij, aby edytować styl</a:t>
            </a:r>
            <a:endParaRPr lang="en-US" dirty="0"/>
          </a:p>
        </p:txBody>
      </p:sp>
      <p:sp>
        <p:nvSpPr>
          <p:cNvPr id="10" name="Symbol zastępczy zawartości 2"/>
          <p:cNvSpPr>
            <a:spLocks noGrp="1"/>
          </p:cNvSpPr>
          <p:nvPr>
            <p:ph idx="1"/>
          </p:nvPr>
        </p:nvSpPr>
        <p:spPr>
          <a:xfrm>
            <a:off x="457200" y="2177970"/>
            <a:ext cx="8229600" cy="43251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5"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6" name="Symbol zastępczy numeru slajdu 5"/>
          <p:cNvSpPr>
            <a:spLocks noGrp="1"/>
          </p:cNvSpPr>
          <p:nvPr>
            <p:ph type="sldNum" sz="quarter" idx="12"/>
          </p:nvPr>
        </p:nvSpPr>
        <p:spPr/>
        <p:txBody>
          <a:bodyPr/>
          <a:lstStyle>
            <a:lvl1pPr>
              <a:defRPr/>
            </a:lvl1pPr>
          </a:lstStyle>
          <a:p>
            <a:pPr>
              <a:defRPr/>
            </a:pPr>
            <a:fld id="{9B863747-F2B9-4786-BF23-B620307B51FE}"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8" name="Tytuł 1"/>
          <p:cNvSpPr>
            <a:spLocks noGrp="1"/>
          </p:cNvSpPr>
          <p:nvPr>
            <p:ph type="title"/>
          </p:nvPr>
        </p:nvSpPr>
        <p:spPr>
          <a:xfrm>
            <a:off x="457200" y="1142984"/>
            <a:ext cx="8229600" cy="995362"/>
          </a:xfrm>
        </p:spPr>
        <p:txBody>
          <a:bodyPr/>
          <a:lstStyle/>
          <a:p>
            <a:r>
              <a:rPr lang="pl-PL" dirty="0" smtClean="0"/>
              <a:t>Kliknij, aby edytować styl</a:t>
            </a:r>
            <a:endParaRPr lang="en-US" dirty="0"/>
          </a:p>
        </p:txBody>
      </p:sp>
      <p:sp>
        <p:nvSpPr>
          <p:cNvPr id="9" name="Symbol zastępczy zawartości 2"/>
          <p:cNvSpPr>
            <a:spLocks noGrp="1"/>
          </p:cNvSpPr>
          <p:nvPr>
            <p:ph idx="1"/>
          </p:nvPr>
        </p:nvSpPr>
        <p:spPr>
          <a:xfrm>
            <a:off x="457200" y="2177970"/>
            <a:ext cx="8229600" cy="43251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5"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6" name="Symbol zastępczy numeru slajdu 5"/>
          <p:cNvSpPr>
            <a:spLocks noGrp="1"/>
          </p:cNvSpPr>
          <p:nvPr>
            <p:ph type="sldNum" sz="quarter" idx="12"/>
          </p:nvPr>
        </p:nvSpPr>
        <p:spPr/>
        <p:txBody>
          <a:bodyPr/>
          <a:lstStyle>
            <a:lvl1pPr>
              <a:defRPr/>
            </a:lvl1pPr>
          </a:lstStyle>
          <a:p>
            <a:pPr>
              <a:defRPr/>
            </a:pPr>
            <a:fld id="{02060707-3881-4D24-9E6C-F77F22EE81C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353496" y="1101970"/>
            <a:ext cx="3383280" cy="877824"/>
          </a:xfrm>
        </p:spPr>
        <p:txBody>
          <a:bodyPr anchor="b"/>
          <a:lstStyle>
            <a:lvl1pPr algn="l">
              <a:buNone/>
              <a:defRPr sz="1800" b="1"/>
            </a:lvl1pPr>
          </a:lstStyle>
          <a:p>
            <a:r>
              <a:rPr lang="pl-PL" smtClean="0"/>
              <a:t>Kliknij, aby edytować styl</a:t>
            </a:r>
            <a:endParaRPr lang="en-US"/>
          </a:p>
        </p:txBody>
      </p:sp>
      <p:sp>
        <p:nvSpPr>
          <p:cNvPr id="3" name="Symbol zastępczy teks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6"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7" name="Symbol zastępczy numeru slajdu 5"/>
          <p:cNvSpPr>
            <a:spLocks noGrp="1"/>
          </p:cNvSpPr>
          <p:nvPr>
            <p:ph type="sldNum" sz="quarter" idx="12"/>
          </p:nvPr>
        </p:nvSpPr>
        <p:spPr/>
        <p:txBody>
          <a:bodyPr/>
          <a:lstStyle>
            <a:lvl1pPr>
              <a:defRPr/>
            </a:lvl1pPr>
          </a:lstStyle>
          <a:p>
            <a:pPr>
              <a:defRPr/>
            </a:pPr>
            <a:fld id="{EA235CFB-8B76-47A1-BFDD-3B17B7A0AF3F}"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pl-PL" noProof="0" dirty="0" smtClean="0"/>
              <a:t>Kliknij ikonę, aby dodać obraz</a:t>
            </a:r>
            <a:endParaRPr lang="en-US" noProof="0" dirty="0"/>
          </a:p>
        </p:txBody>
      </p:sp>
      <p:sp>
        <p:nvSpPr>
          <p:cNvPr id="4" name="Symbol zastępczy tekstu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pl-PL" smtClean="0"/>
              <a:t>Kliknij, aby edytować style wzorca tekstu</a:t>
            </a:r>
          </a:p>
        </p:txBody>
      </p:sp>
      <p:sp>
        <p:nvSpPr>
          <p:cNvPr id="5" name="Symbol zastępczy daty 3"/>
          <p:cNvSpPr>
            <a:spLocks noGrp="1"/>
          </p:cNvSpPr>
          <p:nvPr>
            <p:ph type="dt" sz="half" idx="10"/>
          </p:nvPr>
        </p:nvSpPr>
        <p:spPr>
          <a:xfrm>
            <a:off x="7429500" y="614363"/>
            <a:ext cx="1714500" cy="457200"/>
          </a:xfrm>
        </p:spPr>
        <p:txBody>
          <a:bodyPr/>
          <a:lstStyle>
            <a:lvl1pPr>
              <a:defRPr/>
            </a:lvl1pPr>
          </a:lstStyle>
          <a:p>
            <a:pPr>
              <a:defRPr/>
            </a:pPr>
            <a:r>
              <a:rPr lang="pl-PL" dirty="0" smtClean="0"/>
              <a:t>2010/10/17-18, Beijing</a:t>
            </a:r>
            <a:endParaRPr lang="en-GB" dirty="0"/>
          </a:p>
        </p:txBody>
      </p:sp>
      <p:sp>
        <p:nvSpPr>
          <p:cNvPr id="6" name="Symbol zastępczy stopki 4"/>
          <p:cNvSpPr>
            <a:spLocks noGrp="1"/>
          </p:cNvSpPr>
          <p:nvPr>
            <p:ph type="ftr" sz="quarter" idx="11"/>
          </p:nvPr>
        </p:nvSpPr>
        <p:spPr>
          <a:xfrm>
            <a:off x="5257800" y="612775"/>
            <a:ext cx="2171700" cy="457200"/>
          </a:xfrm>
        </p:spPr>
        <p:txBody>
          <a:bodyPr/>
          <a:lstStyle>
            <a:lvl1pPr>
              <a:defRPr/>
            </a:lvl1pPr>
          </a:lstStyle>
          <a:p>
            <a:pPr>
              <a:defRPr/>
            </a:pPr>
            <a:r>
              <a:rPr lang="en-GB" dirty="0" smtClean="0"/>
              <a:t>XBRL Training</a:t>
            </a:r>
            <a:endParaRPr lang="en-GB" dirty="0"/>
          </a:p>
        </p:txBody>
      </p:sp>
      <p:sp>
        <p:nvSpPr>
          <p:cNvPr id="7" name="Symbol zastępczy numeru slajdu 5"/>
          <p:cNvSpPr>
            <a:spLocks noGrp="1"/>
          </p:cNvSpPr>
          <p:nvPr>
            <p:ph type="sldNum" sz="quarter" idx="12"/>
          </p:nvPr>
        </p:nvSpPr>
        <p:spPr/>
        <p:txBody>
          <a:bodyPr/>
          <a:lstStyle>
            <a:lvl1pPr>
              <a:defRPr/>
            </a:lvl1pPr>
          </a:lstStyle>
          <a:p>
            <a:pPr>
              <a:defRPr/>
            </a:pPr>
            <a:fld id="{2B3FAAB4-BC67-40FD-B9AF-55167D49E92A}" type="slidenum">
              <a:rPr lang="en-GB"/>
              <a:pPr>
                <a:defRPr/>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ostokąt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Prostokąt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Prostokąt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Prostokąt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Prostokąt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Prostokąt zaokrąglony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Prostokąt zaokrąglony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Prostokąt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Prostokąt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Prostokąt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Prostokąt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Prostokąt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Prostokąt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Symbol zastępczy tytułu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Click to edit Master title style</a:t>
            </a:r>
            <a:endParaRPr lang="en-US"/>
          </a:p>
        </p:txBody>
      </p:sp>
      <p:sp>
        <p:nvSpPr>
          <p:cNvPr id="1040" name="Symbol zastępczy tekstu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14" name="Symbol zastępczy daty 13"/>
          <p:cNvSpPr>
            <a:spLocks noGrp="1"/>
          </p:cNvSpPr>
          <p:nvPr>
            <p:ph type="dt" sz="half" idx="2"/>
          </p:nvPr>
        </p:nvSpPr>
        <p:spPr>
          <a:xfrm>
            <a:off x="8186738" y="614363"/>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ea typeface="+mn-ea"/>
                <a:cs typeface="+mn-cs"/>
              </a:defRPr>
            </a:lvl1pPr>
          </a:lstStyle>
          <a:p>
            <a:pPr>
              <a:defRPr/>
            </a:pPr>
            <a:r>
              <a:rPr lang="pl-PL" dirty="0" smtClean="0"/>
              <a:t>2010/10/17-18, Beijing</a:t>
            </a:r>
            <a:endParaRPr lang="en-GB" dirty="0"/>
          </a:p>
        </p:txBody>
      </p:sp>
      <p:sp>
        <p:nvSpPr>
          <p:cNvPr id="3" name="Symbol zastępczy stopki 2"/>
          <p:cNvSpPr>
            <a:spLocks noGrp="1"/>
          </p:cNvSpPr>
          <p:nvPr>
            <p:ph type="ftr" sz="quarter" idx="3"/>
          </p:nvPr>
        </p:nvSpPr>
        <p:spPr>
          <a:xfrm>
            <a:off x="5257800" y="612775"/>
            <a:ext cx="2886075" cy="457200"/>
          </a:xfrm>
          <a:prstGeom prst="rect">
            <a:avLst/>
          </a:prstGeom>
        </p:spPr>
        <p:txBody>
          <a:bodyPr vert="horz"/>
          <a:lstStyle>
            <a:lvl1pPr algn="r" eaLnBrk="1" fontAlgn="auto" latinLnBrk="0" hangingPunct="1">
              <a:spcBef>
                <a:spcPts val="0"/>
              </a:spcBef>
              <a:spcAft>
                <a:spcPts val="0"/>
              </a:spcAft>
              <a:defRPr kumimoji="0" sz="800" smtClean="0">
                <a:solidFill>
                  <a:schemeClr val="accent2"/>
                </a:solidFill>
                <a:latin typeface="+mn-lt"/>
                <a:ea typeface="+mn-ea"/>
                <a:cs typeface="+mn-cs"/>
              </a:defRPr>
            </a:lvl1pPr>
          </a:lstStyle>
          <a:p>
            <a:pPr>
              <a:defRPr/>
            </a:pPr>
            <a:r>
              <a:rPr lang="en-GB" dirty="0" smtClean="0"/>
              <a:t>XBRL Training</a:t>
            </a:r>
            <a:endParaRPr lang="en-GB" dirty="0"/>
          </a:p>
        </p:txBody>
      </p:sp>
      <p:sp>
        <p:nvSpPr>
          <p:cNvPr id="23" name="Symbol zastępczy numeru slajdu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ea typeface="+mn-ea"/>
                <a:cs typeface="+mn-cs"/>
              </a:defRPr>
            </a:lvl1pPr>
          </a:lstStyle>
          <a:p>
            <a:pPr>
              <a:defRPr/>
            </a:pPr>
            <a:fld id="{16EC93C6-4A42-47C8-B7E7-9BA9A1F2A3B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ftr="0" dt="0"/>
  <p:txStyles>
    <p:titleStyle>
      <a:lvl1pPr algn="l" rtl="0" fontAlgn="base">
        <a:spcBef>
          <a:spcPct val="0"/>
        </a:spcBef>
        <a:spcAft>
          <a:spcPct val="0"/>
        </a:spcAft>
        <a:defRPr sz="3600" kern="1200">
          <a:solidFill>
            <a:schemeClr val="tx2"/>
          </a:solidFill>
          <a:latin typeface="+mj-lt"/>
          <a:ea typeface="ＭＳ Ｐゴシック" charset="-128"/>
          <a:cs typeface="ＭＳ Ｐゴシック" charset="-128"/>
        </a:defRPr>
      </a:lvl1pPr>
      <a:lvl2pPr algn="l" rtl="0" fontAlgn="base">
        <a:spcBef>
          <a:spcPct val="0"/>
        </a:spcBef>
        <a:spcAft>
          <a:spcPct val="0"/>
        </a:spcAft>
        <a:defRPr sz="3600">
          <a:solidFill>
            <a:schemeClr val="tx2"/>
          </a:solidFill>
          <a:latin typeface="Calibri" charset="0"/>
          <a:ea typeface="ＭＳ Ｐゴシック" charset="-128"/>
          <a:cs typeface="ＭＳ Ｐゴシック" charset="-128"/>
        </a:defRPr>
      </a:lvl2pPr>
      <a:lvl3pPr algn="l" rtl="0" fontAlgn="base">
        <a:spcBef>
          <a:spcPct val="0"/>
        </a:spcBef>
        <a:spcAft>
          <a:spcPct val="0"/>
        </a:spcAft>
        <a:defRPr sz="3600">
          <a:solidFill>
            <a:schemeClr val="tx2"/>
          </a:solidFill>
          <a:latin typeface="Calibri" charset="0"/>
          <a:ea typeface="ＭＳ Ｐゴシック" charset="-128"/>
          <a:cs typeface="ＭＳ Ｐゴシック" charset="-128"/>
        </a:defRPr>
      </a:lvl3pPr>
      <a:lvl4pPr algn="l" rtl="0" fontAlgn="base">
        <a:spcBef>
          <a:spcPct val="0"/>
        </a:spcBef>
        <a:spcAft>
          <a:spcPct val="0"/>
        </a:spcAft>
        <a:defRPr sz="3600">
          <a:solidFill>
            <a:schemeClr val="tx2"/>
          </a:solidFill>
          <a:latin typeface="Calibri" charset="0"/>
          <a:ea typeface="ＭＳ Ｐゴシック" charset="-128"/>
          <a:cs typeface="ＭＳ Ｐゴシック" charset="-128"/>
        </a:defRPr>
      </a:lvl4pPr>
      <a:lvl5pPr algn="l" rtl="0" fontAlgn="base">
        <a:spcBef>
          <a:spcPct val="0"/>
        </a:spcBef>
        <a:spcAft>
          <a:spcPct val="0"/>
        </a:spcAft>
        <a:defRPr sz="3600">
          <a:solidFill>
            <a:schemeClr val="tx2"/>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Calibri" charset="0"/>
          <a:ea typeface="ＭＳ Ｐゴシック" charset="-128"/>
          <a:cs typeface="ＭＳ Ｐゴシック" charset="-128"/>
        </a:defRPr>
      </a:lvl9pPr>
    </p:titleStyle>
    <p:bodyStyle>
      <a:lvl1pPr marL="365125" indent="-255588" algn="l" rtl="0" fontAlgn="base">
        <a:spcBef>
          <a:spcPts val="300"/>
        </a:spcBef>
        <a:spcAft>
          <a:spcPct val="0"/>
        </a:spcAft>
        <a:buClr>
          <a:srgbClr val="D2DA7A"/>
        </a:buClr>
        <a:buFont typeface="Georgia" charset="0"/>
        <a:buChar char="•"/>
        <a:defRPr sz="2800" kern="1200">
          <a:solidFill>
            <a:schemeClr val="tx1"/>
          </a:solidFill>
          <a:latin typeface="+mn-lt"/>
          <a:ea typeface="ＭＳ Ｐゴシック" charset="-128"/>
          <a:cs typeface="ＭＳ Ｐゴシック" charset="-128"/>
        </a:defRPr>
      </a:lvl1pPr>
      <a:lvl2pPr marL="657225" indent="-246063" algn="l" rtl="0" fontAlgn="base">
        <a:spcBef>
          <a:spcPts val="300"/>
        </a:spcBef>
        <a:spcAft>
          <a:spcPct val="0"/>
        </a:spcAft>
        <a:buClr>
          <a:schemeClr val="accent2"/>
        </a:buClr>
        <a:buFont typeface="Georgia" charset="0"/>
        <a:buChar char="▫"/>
        <a:defRPr sz="2600" kern="1200">
          <a:solidFill>
            <a:srgbClr val="35353E"/>
          </a:solidFill>
          <a:latin typeface="+mn-lt"/>
          <a:ea typeface="ＭＳ Ｐゴシック" charset="-128"/>
          <a:cs typeface="+mn-cs"/>
        </a:defRPr>
      </a:lvl2pPr>
      <a:lvl3pPr marL="922338" indent="-219075" algn="l" rtl="0" fontAlgn="base">
        <a:spcBef>
          <a:spcPts val="300"/>
        </a:spcBef>
        <a:spcAft>
          <a:spcPct val="0"/>
        </a:spcAft>
        <a:buClr>
          <a:schemeClr val="accent1"/>
        </a:buClr>
        <a:buFont typeface="Wingdings 2" charset="2"/>
        <a:buChar char=""/>
        <a:defRPr sz="2400" kern="1200">
          <a:solidFill>
            <a:schemeClr val="accent1"/>
          </a:solidFill>
          <a:latin typeface="+mn-lt"/>
          <a:ea typeface="ＭＳ Ｐゴシック" charset="-128"/>
          <a:cs typeface="+mn-cs"/>
        </a:defRPr>
      </a:lvl3pPr>
      <a:lvl4pPr marL="1179513" indent="-200025" algn="l" rtl="0" fontAlgn="base">
        <a:spcBef>
          <a:spcPts val="300"/>
        </a:spcBef>
        <a:spcAft>
          <a:spcPct val="0"/>
        </a:spcAft>
        <a:buClr>
          <a:schemeClr val="accent1"/>
        </a:buClr>
        <a:buFont typeface="Wingdings 2" charset="2"/>
        <a:buChar char=""/>
        <a:defRPr sz="2200" kern="1200">
          <a:solidFill>
            <a:schemeClr val="accent1"/>
          </a:solidFill>
          <a:latin typeface="+mn-lt"/>
          <a:ea typeface="ＭＳ Ｐゴシック" charset="-128"/>
          <a:cs typeface="+mn-cs"/>
        </a:defRPr>
      </a:lvl4pPr>
      <a:lvl5pPr marL="1389063" indent="-182563" algn="l" rtl="0" fontAlgn="base">
        <a:spcBef>
          <a:spcPts val="300"/>
        </a:spcBef>
        <a:spcAft>
          <a:spcPct val="0"/>
        </a:spcAft>
        <a:buClr>
          <a:srgbClr val="D2DA7A"/>
        </a:buClr>
        <a:buFont typeface="Georgia" charset="0"/>
        <a:buChar char="▫"/>
        <a:defRPr sz="2000" kern="1200">
          <a:solidFill>
            <a:srgbClr val="D2DA7A"/>
          </a:solidFill>
          <a:latin typeface="+mn-lt"/>
          <a:ea typeface="ＭＳ Ｐゴシック"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diagramLayout" Target="../diagrams/layout4.xml"/><Relationship Id="rId7" Type="http://schemas.openxmlformats.org/officeDocument/2006/relationships/image" Target="../media/image23.tmp"/><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Dokument_programu_Microsoft_Word_97_20031.doc"/><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oleObject" Target="../embeddings/Dokument_programu_Microsoft_Word_97_20032.doc"/><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w3.org/TR/2006/REC-xml11-20060816/" TargetMode="External"/><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en-GB" dirty="0"/>
              <a:t>Newbie's technical introduction </a:t>
            </a:r>
            <a:r>
              <a:rPr lang="pl-PL" dirty="0" smtClean="0"/>
              <a:t/>
            </a:r>
            <a:br>
              <a:rPr lang="pl-PL" dirty="0" smtClean="0"/>
            </a:br>
            <a:r>
              <a:rPr lang="en-GB" dirty="0" smtClean="0"/>
              <a:t>to XBRL</a:t>
            </a:r>
            <a:r>
              <a:rPr lang="pl-PL" dirty="0" smtClean="0"/>
              <a:t/>
            </a:r>
            <a:br>
              <a:rPr lang="pl-PL" dirty="0" smtClean="0"/>
            </a:br>
            <a:r>
              <a:rPr lang="pl-PL" dirty="0" smtClean="0"/>
              <a:t>Part 2</a:t>
            </a:r>
            <a:endParaRPr lang="en-GB" dirty="0"/>
          </a:p>
        </p:txBody>
      </p:sp>
      <p:sp>
        <p:nvSpPr>
          <p:cNvPr id="3" name="Podtytuł 2"/>
          <p:cNvSpPr>
            <a:spLocks noGrp="1"/>
          </p:cNvSpPr>
          <p:nvPr>
            <p:ph type="subTitle" idx="1"/>
          </p:nvPr>
        </p:nvSpPr>
        <p:spPr/>
        <p:txBody>
          <a:bodyPr/>
          <a:lstStyle/>
          <a:p>
            <a:r>
              <a:rPr lang="en-GB" dirty="0"/>
              <a:t>15th Eurofiling </a:t>
            </a:r>
            <a:r>
              <a:rPr lang="en-GB" dirty="0" smtClean="0"/>
              <a:t>Workshop</a:t>
            </a:r>
            <a:endParaRPr lang="pl-PL" dirty="0"/>
          </a:p>
          <a:p>
            <a:r>
              <a:rPr lang="pl-PL" dirty="0" smtClean="0"/>
              <a:t>30 May 2012</a:t>
            </a:r>
          </a:p>
          <a:p>
            <a:r>
              <a:rPr lang="pl-PL" dirty="0" err="1" smtClean="0"/>
              <a:t>Madrid</a:t>
            </a:r>
            <a:r>
              <a:rPr lang="pl-PL" dirty="0" smtClean="0"/>
              <a:t>, </a:t>
            </a:r>
            <a:r>
              <a:rPr lang="pl-PL" dirty="0" err="1" smtClean="0"/>
              <a:t>Spain</a:t>
            </a:r>
            <a:endParaRPr lang="en-GB" dirty="0"/>
          </a:p>
        </p:txBody>
      </p:sp>
    </p:spTree>
    <p:extLst>
      <p:ext uri="{BB962C8B-B14F-4D97-AF65-F5344CB8AC3E}">
        <p14:creationId xmlns:p14="http://schemas.microsoft.com/office/powerpoint/2010/main" val="2351874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10</a:t>
            </a:fld>
            <a:endParaRPr lang="en-GB" dirty="0"/>
          </a:p>
        </p:txBody>
      </p:sp>
      <p:sp>
        <p:nvSpPr>
          <p:cNvPr id="5" name="Rectangle 2"/>
          <p:cNvSpPr>
            <a:spLocks noChangeArrowheads="1"/>
          </p:cNvSpPr>
          <p:nvPr/>
        </p:nvSpPr>
        <p:spPr bwMode="auto">
          <a:xfrm>
            <a:off x="3563938" y="2060575"/>
            <a:ext cx="1441450" cy="4176713"/>
          </a:xfrm>
          <a:prstGeom prst="rect">
            <a:avLst/>
          </a:prstGeom>
          <a:solidFill>
            <a:srgbClr val="99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6" name="Group 3"/>
          <p:cNvGrpSpPr>
            <a:grpSpLocks/>
          </p:cNvGrpSpPr>
          <p:nvPr/>
        </p:nvGrpSpPr>
        <p:grpSpPr bwMode="auto">
          <a:xfrm>
            <a:off x="6443663" y="1773238"/>
            <a:ext cx="1728787" cy="4319587"/>
            <a:chOff x="3334" y="1344"/>
            <a:chExt cx="1089" cy="2540"/>
          </a:xfrm>
        </p:grpSpPr>
        <p:sp>
          <p:nvSpPr>
            <p:cNvPr id="7" name="Rectangle 4"/>
            <p:cNvSpPr>
              <a:spLocks noChangeArrowheads="1"/>
            </p:cNvSpPr>
            <p:nvPr/>
          </p:nvSpPr>
          <p:spPr bwMode="auto">
            <a:xfrm>
              <a:off x="3515" y="1344"/>
              <a:ext cx="908" cy="2359"/>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8" name="Rectangle 5"/>
            <p:cNvSpPr>
              <a:spLocks noChangeArrowheads="1"/>
            </p:cNvSpPr>
            <p:nvPr/>
          </p:nvSpPr>
          <p:spPr bwMode="auto">
            <a:xfrm>
              <a:off x="3470" y="1390"/>
              <a:ext cx="908" cy="2359"/>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9" name="Rectangle 6"/>
            <p:cNvSpPr>
              <a:spLocks noChangeArrowheads="1"/>
            </p:cNvSpPr>
            <p:nvPr/>
          </p:nvSpPr>
          <p:spPr bwMode="auto">
            <a:xfrm>
              <a:off x="3425" y="1435"/>
              <a:ext cx="908" cy="2359"/>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0" name="Rectangle 7"/>
            <p:cNvSpPr>
              <a:spLocks noChangeArrowheads="1"/>
            </p:cNvSpPr>
            <p:nvPr/>
          </p:nvSpPr>
          <p:spPr bwMode="auto">
            <a:xfrm>
              <a:off x="3380" y="1480"/>
              <a:ext cx="908" cy="2359"/>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1" name="Rectangle 8"/>
            <p:cNvSpPr>
              <a:spLocks noChangeArrowheads="1"/>
            </p:cNvSpPr>
            <p:nvPr/>
          </p:nvSpPr>
          <p:spPr bwMode="auto">
            <a:xfrm>
              <a:off x="3334" y="1525"/>
              <a:ext cx="908" cy="2359"/>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12" name="Group 9"/>
          <p:cNvGrpSpPr>
            <a:grpSpLocks/>
          </p:cNvGrpSpPr>
          <p:nvPr/>
        </p:nvGrpSpPr>
        <p:grpSpPr bwMode="auto">
          <a:xfrm>
            <a:off x="682625" y="2132013"/>
            <a:ext cx="1874838" cy="4105275"/>
            <a:chOff x="158" y="1253"/>
            <a:chExt cx="1181" cy="2631"/>
          </a:xfrm>
        </p:grpSpPr>
        <p:sp>
          <p:nvSpPr>
            <p:cNvPr id="13" name="Rectangle 10"/>
            <p:cNvSpPr>
              <a:spLocks noChangeArrowheads="1"/>
            </p:cNvSpPr>
            <p:nvPr/>
          </p:nvSpPr>
          <p:spPr bwMode="auto">
            <a:xfrm>
              <a:off x="431" y="1253"/>
              <a:ext cx="908" cy="2359"/>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4" name="Rectangle 11"/>
            <p:cNvSpPr>
              <a:spLocks noChangeArrowheads="1"/>
            </p:cNvSpPr>
            <p:nvPr/>
          </p:nvSpPr>
          <p:spPr bwMode="auto">
            <a:xfrm>
              <a:off x="385" y="1298"/>
              <a:ext cx="908" cy="2359"/>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5" name="Rectangle 12"/>
            <p:cNvSpPr>
              <a:spLocks noChangeArrowheads="1"/>
            </p:cNvSpPr>
            <p:nvPr/>
          </p:nvSpPr>
          <p:spPr bwMode="auto">
            <a:xfrm>
              <a:off x="339" y="1344"/>
              <a:ext cx="908" cy="2359"/>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6" name="Rectangle 13"/>
            <p:cNvSpPr>
              <a:spLocks noChangeArrowheads="1"/>
            </p:cNvSpPr>
            <p:nvPr/>
          </p:nvSpPr>
          <p:spPr bwMode="auto">
            <a:xfrm>
              <a:off x="294" y="1390"/>
              <a:ext cx="908" cy="2359"/>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7" name="Rectangle 14"/>
            <p:cNvSpPr>
              <a:spLocks noChangeArrowheads="1"/>
            </p:cNvSpPr>
            <p:nvPr/>
          </p:nvSpPr>
          <p:spPr bwMode="auto">
            <a:xfrm>
              <a:off x="249" y="1435"/>
              <a:ext cx="908" cy="2359"/>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8" name="Rectangle 15"/>
            <p:cNvSpPr>
              <a:spLocks noChangeArrowheads="1"/>
            </p:cNvSpPr>
            <p:nvPr/>
          </p:nvSpPr>
          <p:spPr bwMode="auto">
            <a:xfrm>
              <a:off x="204" y="1480"/>
              <a:ext cx="908" cy="2359"/>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19" name="Rectangle 16"/>
            <p:cNvSpPr>
              <a:spLocks noChangeArrowheads="1"/>
            </p:cNvSpPr>
            <p:nvPr/>
          </p:nvSpPr>
          <p:spPr bwMode="auto">
            <a:xfrm>
              <a:off x="158" y="1525"/>
              <a:ext cx="908" cy="2359"/>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sp>
        <p:nvSpPr>
          <p:cNvPr id="20" name="Text Box 17"/>
          <p:cNvSpPr txBox="1">
            <a:spLocks noChangeArrowheads="1"/>
          </p:cNvSpPr>
          <p:nvPr/>
        </p:nvSpPr>
        <p:spPr bwMode="auto">
          <a:xfrm>
            <a:off x="933450" y="1627188"/>
            <a:ext cx="1501775"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XBRL reports</a:t>
            </a:r>
          </a:p>
        </p:txBody>
      </p:sp>
      <p:sp>
        <p:nvSpPr>
          <p:cNvPr id="21" name="Text Box 18"/>
          <p:cNvSpPr txBox="1">
            <a:spLocks noChangeArrowheads="1"/>
          </p:cNvSpPr>
          <p:nvPr/>
        </p:nvSpPr>
        <p:spPr bwMode="auto">
          <a:xfrm>
            <a:off x="3624263" y="1700213"/>
            <a:ext cx="1435100"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XML schema</a:t>
            </a:r>
          </a:p>
        </p:txBody>
      </p:sp>
      <p:sp>
        <p:nvSpPr>
          <p:cNvPr id="22" name="Text Box 19"/>
          <p:cNvSpPr txBox="1">
            <a:spLocks noChangeArrowheads="1"/>
          </p:cNvSpPr>
          <p:nvPr/>
        </p:nvSpPr>
        <p:spPr bwMode="auto">
          <a:xfrm>
            <a:off x="6721475" y="1655763"/>
            <a:ext cx="1123950" cy="2746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Linkbases</a:t>
            </a:r>
          </a:p>
        </p:txBody>
      </p:sp>
      <p:sp>
        <p:nvSpPr>
          <p:cNvPr id="23" name="Line 20"/>
          <p:cNvSpPr>
            <a:spLocks noChangeShapeType="1"/>
          </p:cNvSpPr>
          <p:nvPr/>
        </p:nvSpPr>
        <p:spPr bwMode="auto">
          <a:xfrm>
            <a:off x="1403350" y="2781300"/>
            <a:ext cx="21605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4" name="Line 21"/>
          <p:cNvSpPr>
            <a:spLocks noChangeShapeType="1"/>
          </p:cNvSpPr>
          <p:nvPr/>
        </p:nvSpPr>
        <p:spPr bwMode="auto">
          <a:xfrm>
            <a:off x="4283075" y="2278063"/>
            <a:ext cx="21605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5" name="Line 22"/>
          <p:cNvSpPr>
            <a:spLocks noChangeShapeType="1"/>
          </p:cNvSpPr>
          <p:nvPr/>
        </p:nvSpPr>
        <p:spPr bwMode="auto">
          <a:xfrm>
            <a:off x="4283075" y="2547938"/>
            <a:ext cx="21605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6" name="Line 23"/>
          <p:cNvSpPr>
            <a:spLocks noChangeShapeType="1"/>
          </p:cNvSpPr>
          <p:nvPr/>
        </p:nvSpPr>
        <p:spPr bwMode="auto">
          <a:xfrm>
            <a:off x="4283075" y="2817813"/>
            <a:ext cx="21605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7" name="Line 24"/>
          <p:cNvSpPr>
            <a:spLocks noChangeShapeType="1"/>
          </p:cNvSpPr>
          <p:nvPr/>
        </p:nvSpPr>
        <p:spPr bwMode="auto">
          <a:xfrm>
            <a:off x="4283075" y="3087688"/>
            <a:ext cx="21605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8" name="Line 25"/>
          <p:cNvSpPr>
            <a:spLocks noChangeShapeType="1"/>
          </p:cNvSpPr>
          <p:nvPr/>
        </p:nvSpPr>
        <p:spPr bwMode="auto">
          <a:xfrm>
            <a:off x="4283075" y="3357563"/>
            <a:ext cx="2159000"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9" name="Text Box 26"/>
          <p:cNvSpPr txBox="1">
            <a:spLocks noChangeArrowheads="1"/>
          </p:cNvSpPr>
          <p:nvPr/>
        </p:nvSpPr>
        <p:spPr bwMode="auto">
          <a:xfrm>
            <a:off x="5446713" y="2278063"/>
            <a:ext cx="460375"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Label</a:t>
            </a:r>
          </a:p>
        </p:txBody>
      </p:sp>
      <p:sp>
        <p:nvSpPr>
          <p:cNvPr id="30" name="Text Box 27"/>
          <p:cNvSpPr txBox="1">
            <a:spLocks noChangeArrowheads="1"/>
          </p:cNvSpPr>
          <p:nvPr/>
        </p:nvSpPr>
        <p:spPr bwMode="auto">
          <a:xfrm>
            <a:off x="5148263" y="1981200"/>
            <a:ext cx="1055687"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Presentation</a:t>
            </a:r>
          </a:p>
        </p:txBody>
      </p:sp>
      <p:sp>
        <p:nvSpPr>
          <p:cNvPr id="31" name="Text Box 28"/>
          <p:cNvSpPr txBox="1">
            <a:spLocks noChangeArrowheads="1"/>
          </p:cNvSpPr>
          <p:nvPr/>
        </p:nvSpPr>
        <p:spPr bwMode="auto">
          <a:xfrm>
            <a:off x="5197475" y="2565400"/>
            <a:ext cx="958850"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Definition</a:t>
            </a:r>
          </a:p>
        </p:txBody>
      </p:sp>
      <p:sp>
        <p:nvSpPr>
          <p:cNvPr id="32" name="Text Box 29"/>
          <p:cNvSpPr txBox="1">
            <a:spLocks noChangeArrowheads="1"/>
          </p:cNvSpPr>
          <p:nvPr/>
        </p:nvSpPr>
        <p:spPr bwMode="auto">
          <a:xfrm>
            <a:off x="5197475" y="2820988"/>
            <a:ext cx="958850"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Reference</a:t>
            </a:r>
          </a:p>
        </p:txBody>
      </p:sp>
      <p:sp>
        <p:nvSpPr>
          <p:cNvPr id="33" name="Text Box 30"/>
          <p:cNvSpPr txBox="1">
            <a:spLocks noChangeArrowheads="1"/>
          </p:cNvSpPr>
          <p:nvPr/>
        </p:nvSpPr>
        <p:spPr bwMode="auto">
          <a:xfrm>
            <a:off x="5075238" y="3070225"/>
            <a:ext cx="1203325"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Calculation</a:t>
            </a:r>
          </a:p>
        </p:txBody>
      </p:sp>
      <p:sp>
        <p:nvSpPr>
          <p:cNvPr id="34" name="Line 31"/>
          <p:cNvSpPr>
            <a:spLocks noChangeShapeType="1"/>
          </p:cNvSpPr>
          <p:nvPr/>
        </p:nvSpPr>
        <p:spPr bwMode="auto">
          <a:xfrm>
            <a:off x="4283075" y="4130675"/>
            <a:ext cx="2159000"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5" name="Text Box 32"/>
          <p:cNvSpPr txBox="1">
            <a:spLocks noChangeArrowheads="1"/>
          </p:cNvSpPr>
          <p:nvPr/>
        </p:nvSpPr>
        <p:spPr bwMode="auto">
          <a:xfrm>
            <a:off x="5075238" y="3835400"/>
            <a:ext cx="1203325"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Formula</a:t>
            </a:r>
          </a:p>
        </p:txBody>
      </p:sp>
      <p:sp>
        <p:nvSpPr>
          <p:cNvPr id="36" name="AutoShape 33"/>
          <p:cNvSpPr>
            <a:spLocks/>
          </p:cNvSpPr>
          <p:nvPr/>
        </p:nvSpPr>
        <p:spPr bwMode="auto">
          <a:xfrm rot="5400000">
            <a:off x="5741988" y="-836612"/>
            <a:ext cx="468312" cy="4824412"/>
          </a:xfrm>
          <a:prstGeom prst="leftBrace">
            <a:avLst>
              <a:gd name="adj1" fmla="val 8584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 name="Text Box 34"/>
          <p:cNvSpPr txBox="1">
            <a:spLocks noChangeArrowheads="1"/>
          </p:cNvSpPr>
          <p:nvPr/>
        </p:nvSpPr>
        <p:spPr bwMode="auto">
          <a:xfrm>
            <a:off x="5381625" y="1131888"/>
            <a:ext cx="1190625" cy="2746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Taxonomy</a:t>
            </a:r>
          </a:p>
        </p:txBody>
      </p:sp>
      <p:sp>
        <p:nvSpPr>
          <p:cNvPr id="38" name="Text Box 36"/>
          <p:cNvSpPr txBox="1">
            <a:spLocks noChangeArrowheads="1"/>
          </p:cNvSpPr>
          <p:nvPr/>
        </p:nvSpPr>
        <p:spPr bwMode="auto">
          <a:xfrm>
            <a:off x="731838" y="2601913"/>
            <a:ext cx="496887" cy="152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GB" sz="1000" b="1">
                <a:latin typeface="Arial Narrow" pitchFamily="34" charset="0"/>
              </a:rPr>
              <a:t>&lt;?</a:t>
            </a:r>
            <a:r>
              <a:rPr lang="en-GB" sz="1000" b="1">
                <a:solidFill>
                  <a:srgbClr val="FF0000"/>
                </a:solidFill>
                <a:latin typeface="Arial Narrow" pitchFamily="34" charset="0"/>
              </a:rPr>
              <a:t>X</a:t>
            </a:r>
            <a:r>
              <a:rPr lang="en-GB" sz="1000" b="1">
                <a:solidFill>
                  <a:srgbClr val="00CC00"/>
                </a:solidFill>
                <a:latin typeface="Arial Narrow" pitchFamily="34" charset="0"/>
              </a:rPr>
              <a:t>M</a:t>
            </a:r>
            <a:r>
              <a:rPr lang="en-GB" sz="1000" b="1">
                <a:solidFill>
                  <a:srgbClr val="0000FF"/>
                </a:solidFill>
                <a:latin typeface="Arial Narrow" pitchFamily="34" charset="0"/>
              </a:rPr>
              <a:t>L</a:t>
            </a:r>
            <a:r>
              <a:rPr lang="en-GB" sz="1000" b="1">
                <a:latin typeface="Arial Narrow" pitchFamily="34" charset="0"/>
              </a:rPr>
              <a:t>?&gt;</a:t>
            </a:r>
            <a:r>
              <a:rPr lang="en-GB" sz="1000">
                <a:latin typeface="Arial Narrow" pitchFamily="34" charset="0"/>
              </a:rPr>
              <a:t> </a:t>
            </a:r>
            <a:endParaRPr lang="fr-FR" sz="1000">
              <a:latin typeface="Arial Narrow" pitchFamily="34" charset="0"/>
            </a:endParaRPr>
          </a:p>
        </p:txBody>
      </p:sp>
      <p:sp>
        <p:nvSpPr>
          <p:cNvPr id="39" name="Text Box 37"/>
          <p:cNvSpPr txBox="1">
            <a:spLocks noChangeArrowheads="1"/>
          </p:cNvSpPr>
          <p:nvPr/>
        </p:nvSpPr>
        <p:spPr bwMode="auto">
          <a:xfrm>
            <a:off x="3635375" y="2133600"/>
            <a:ext cx="496888" cy="152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GB" sz="1000" b="1">
                <a:latin typeface="Arial Narrow" pitchFamily="34" charset="0"/>
              </a:rPr>
              <a:t>&lt;?</a:t>
            </a:r>
            <a:r>
              <a:rPr lang="en-GB" sz="1000" b="1">
                <a:solidFill>
                  <a:srgbClr val="FF0000"/>
                </a:solidFill>
                <a:latin typeface="Arial Narrow" pitchFamily="34" charset="0"/>
              </a:rPr>
              <a:t>X</a:t>
            </a:r>
            <a:r>
              <a:rPr lang="en-GB" sz="1000" b="1">
                <a:solidFill>
                  <a:srgbClr val="00FF00"/>
                </a:solidFill>
                <a:latin typeface="Arial Narrow" pitchFamily="34" charset="0"/>
              </a:rPr>
              <a:t>M</a:t>
            </a:r>
            <a:r>
              <a:rPr lang="en-GB" sz="1000" b="1">
                <a:solidFill>
                  <a:srgbClr val="0000FF"/>
                </a:solidFill>
                <a:latin typeface="Arial Narrow" pitchFamily="34" charset="0"/>
              </a:rPr>
              <a:t>L</a:t>
            </a:r>
            <a:r>
              <a:rPr lang="en-GB" sz="1000" b="1">
                <a:latin typeface="Arial Narrow" pitchFamily="34" charset="0"/>
              </a:rPr>
              <a:t>?&gt;</a:t>
            </a:r>
            <a:r>
              <a:rPr lang="en-GB" sz="1000">
                <a:latin typeface="Arial Narrow" pitchFamily="34" charset="0"/>
              </a:rPr>
              <a:t> </a:t>
            </a:r>
            <a:endParaRPr lang="fr-FR" sz="1000">
              <a:latin typeface="Arial Narrow" pitchFamily="34" charset="0"/>
            </a:endParaRPr>
          </a:p>
        </p:txBody>
      </p:sp>
      <p:sp>
        <p:nvSpPr>
          <p:cNvPr id="40" name="Text Box 38"/>
          <p:cNvSpPr txBox="1">
            <a:spLocks noChangeArrowheads="1"/>
          </p:cNvSpPr>
          <p:nvPr/>
        </p:nvSpPr>
        <p:spPr bwMode="auto">
          <a:xfrm>
            <a:off x="6516688" y="2133600"/>
            <a:ext cx="496887" cy="152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GB" sz="1000" b="1">
                <a:latin typeface="Arial Narrow" pitchFamily="34" charset="0"/>
              </a:rPr>
              <a:t>&lt;?</a:t>
            </a:r>
            <a:r>
              <a:rPr lang="en-GB" sz="1000" b="1">
                <a:solidFill>
                  <a:srgbClr val="FF0000"/>
                </a:solidFill>
                <a:latin typeface="Arial Narrow" pitchFamily="34" charset="0"/>
              </a:rPr>
              <a:t>X</a:t>
            </a:r>
            <a:r>
              <a:rPr lang="en-GB" sz="1000" b="1">
                <a:solidFill>
                  <a:srgbClr val="00FF00"/>
                </a:solidFill>
                <a:latin typeface="Arial Narrow" pitchFamily="34" charset="0"/>
              </a:rPr>
              <a:t>M</a:t>
            </a:r>
            <a:r>
              <a:rPr lang="en-GB" sz="1000" b="1">
                <a:solidFill>
                  <a:srgbClr val="0000FF"/>
                </a:solidFill>
                <a:latin typeface="Arial Narrow" pitchFamily="34" charset="0"/>
              </a:rPr>
              <a:t>L</a:t>
            </a:r>
            <a:r>
              <a:rPr lang="en-GB" sz="1000" b="1">
                <a:latin typeface="Arial Narrow" pitchFamily="34" charset="0"/>
              </a:rPr>
              <a:t>?&gt;</a:t>
            </a:r>
            <a:r>
              <a:rPr lang="en-GB" sz="1000">
                <a:latin typeface="Arial Narrow" pitchFamily="34" charset="0"/>
              </a:rPr>
              <a:t> </a:t>
            </a:r>
            <a:endParaRPr lang="fr-FR" sz="1000">
              <a:latin typeface="Arial Narrow" pitchFamily="34" charset="0"/>
            </a:endParaRPr>
          </a:p>
        </p:txBody>
      </p:sp>
      <p:sp>
        <p:nvSpPr>
          <p:cNvPr id="41" name="Rectangle 39"/>
          <p:cNvSpPr>
            <a:spLocks noChangeArrowheads="1"/>
          </p:cNvSpPr>
          <p:nvPr/>
        </p:nvSpPr>
        <p:spPr bwMode="auto">
          <a:xfrm>
            <a:off x="900113" y="6213475"/>
            <a:ext cx="7810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latin typeface="Arial Narrow" pitchFamily="34" charset="0"/>
              </a:rPr>
              <a:t>Facts (data)</a:t>
            </a:r>
          </a:p>
        </p:txBody>
      </p:sp>
      <p:sp>
        <p:nvSpPr>
          <p:cNvPr id="42" name="Rectangle 40"/>
          <p:cNvSpPr>
            <a:spLocks noChangeArrowheads="1"/>
          </p:cNvSpPr>
          <p:nvPr/>
        </p:nvSpPr>
        <p:spPr bwMode="auto">
          <a:xfrm>
            <a:off x="3976688" y="6213475"/>
            <a:ext cx="6159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Concepts</a:t>
            </a:r>
          </a:p>
        </p:txBody>
      </p:sp>
      <p:sp>
        <p:nvSpPr>
          <p:cNvPr id="43" name="Rectangle 41"/>
          <p:cNvSpPr>
            <a:spLocks noChangeArrowheads="1"/>
          </p:cNvSpPr>
          <p:nvPr/>
        </p:nvSpPr>
        <p:spPr bwMode="auto">
          <a:xfrm>
            <a:off x="6732588" y="6092825"/>
            <a:ext cx="915987" cy="4254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Complements</a:t>
            </a:r>
            <a:br>
              <a:rPr lang="fr-FR" sz="1400">
                <a:latin typeface="Arial Narrow" pitchFamily="34" charset="0"/>
              </a:rPr>
            </a:br>
            <a:r>
              <a:rPr lang="fr-FR" sz="1400">
                <a:latin typeface="Arial Narrow" pitchFamily="34" charset="0"/>
              </a:rPr>
              <a:t>(relationships)</a:t>
            </a:r>
          </a:p>
        </p:txBody>
      </p:sp>
      <p:sp>
        <p:nvSpPr>
          <p:cNvPr id="44" name="Line 42"/>
          <p:cNvSpPr>
            <a:spLocks noChangeShapeType="1"/>
          </p:cNvSpPr>
          <p:nvPr/>
        </p:nvSpPr>
        <p:spPr bwMode="auto">
          <a:xfrm>
            <a:off x="4283075" y="3736975"/>
            <a:ext cx="2159000"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5" name="Text Box 43"/>
          <p:cNvSpPr txBox="1">
            <a:spLocks noChangeArrowheads="1"/>
          </p:cNvSpPr>
          <p:nvPr/>
        </p:nvSpPr>
        <p:spPr bwMode="auto">
          <a:xfrm>
            <a:off x="5075238" y="3449638"/>
            <a:ext cx="1203325"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Dimensions</a:t>
            </a:r>
          </a:p>
        </p:txBody>
      </p:sp>
      <p:sp>
        <p:nvSpPr>
          <p:cNvPr id="46" name="Text Box 44"/>
          <p:cNvSpPr txBox="1">
            <a:spLocks noChangeArrowheads="1"/>
          </p:cNvSpPr>
          <p:nvPr/>
        </p:nvSpPr>
        <p:spPr bwMode="auto">
          <a:xfrm>
            <a:off x="5075238" y="4116388"/>
            <a:ext cx="1203325" cy="549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fr-FR" sz="1800">
                <a:latin typeface="Arial Narrow" pitchFamily="34" charset="0"/>
              </a:rPr>
              <a:t>(generic</a:t>
            </a:r>
            <a:br>
              <a:rPr lang="fr-FR" sz="1800">
                <a:latin typeface="Arial Narrow" pitchFamily="34" charset="0"/>
              </a:rPr>
            </a:br>
            <a:r>
              <a:rPr lang="fr-FR" sz="1800">
                <a:latin typeface="Arial Narrow" pitchFamily="34" charset="0"/>
              </a:rPr>
              <a:t>linkbase)</a:t>
            </a:r>
          </a:p>
        </p:txBody>
      </p:sp>
    </p:spTree>
    <p:extLst>
      <p:ext uri="{BB962C8B-B14F-4D97-AF65-F5344CB8AC3E}">
        <p14:creationId xmlns:p14="http://schemas.microsoft.com/office/powerpoint/2010/main" val="1685505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581E888-E67C-4F4D-8565-062A92AE2B6D}" type="slidenum">
              <a:rPr lang="en-US" smtClean="0"/>
              <a:pPr/>
              <a:t>11</a:t>
            </a:fld>
            <a:endParaRPr lang="en-US" dirty="0"/>
          </a:p>
        </p:txBody>
      </p:sp>
      <p:graphicFrame>
        <p:nvGraphicFramePr>
          <p:cNvPr id="4" name="Diagram 3"/>
          <p:cNvGraphicFramePr/>
          <p:nvPr>
            <p:extLst>
              <p:ext uri="{D42A27DB-BD31-4B8C-83A1-F6EECF244321}">
                <p14:modId xmlns:p14="http://schemas.microsoft.com/office/powerpoint/2010/main" val="2836865040"/>
              </p:ext>
            </p:extLst>
          </p:nvPr>
        </p:nvGraphicFramePr>
        <p:xfrm>
          <a:off x="285720" y="1000108"/>
          <a:ext cx="8643998"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9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A7C111C-B618-4D43-A2D0-76FCE6D06E35}"/>
                                            </p:graphicEl>
                                          </p:spTgt>
                                        </p:tgtEl>
                                        <p:attrNameLst>
                                          <p:attrName>style.visibility</p:attrName>
                                        </p:attrNameLst>
                                      </p:cBhvr>
                                      <p:to>
                                        <p:strVal val="visible"/>
                                      </p:to>
                                    </p:set>
                                    <p:animEffect transition="in" filter="fade">
                                      <p:cBhvr>
                                        <p:cTn id="7" dur="500"/>
                                        <p:tgtEl>
                                          <p:spTgt spid="4">
                                            <p:graphicEl>
                                              <a:dgm id="{5A7C111C-B618-4D43-A2D0-76FCE6D06E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E4D9A71-3AF5-49E0-AAA7-E91476FADCE5}"/>
                                            </p:graphicEl>
                                          </p:spTgt>
                                        </p:tgtEl>
                                        <p:attrNameLst>
                                          <p:attrName>style.visibility</p:attrName>
                                        </p:attrNameLst>
                                      </p:cBhvr>
                                      <p:to>
                                        <p:strVal val="visible"/>
                                      </p:to>
                                    </p:set>
                                    <p:animEffect transition="in" filter="fade">
                                      <p:cBhvr>
                                        <p:cTn id="12" dur="500"/>
                                        <p:tgtEl>
                                          <p:spTgt spid="4">
                                            <p:graphicEl>
                                              <a:dgm id="{CE4D9A71-3AF5-49E0-AAA7-E91476FADC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F925FF77-7D8F-4144-A42C-654584154D7D}"/>
                                            </p:graphicEl>
                                          </p:spTgt>
                                        </p:tgtEl>
                                        <p:attrNameLst>
                                          <p:attrName>style.visibility</p:attrName>
                                        </p:attrNameLst>
                                      </p:cBhvr>
                                      <p:to>
                                        <p:strVal val="visible"/>
                                      </p:to>
                                    </p:set>
                                    <p:animEffect transition="in" filter="fade">
                                      <p:cBhvr>
                                        <p:cTn id="17" dur="500"/>
                                        <p:tgtEl>
                                          <p:spTgt spid="4">
                                            <p:graphicEl>
                                              <a:dgm id="{F925FF77-7D8F-4144-A42C-654584154D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F17620BB-9579-46D2-ACBA-57D5714E01FF}"/>
                                            </p:graphicEl>
                                          </p:spTgt>
                                        </p:tgtEl>
                                        <p:attrNameLst>
                                          <p:attrName>style.visibility</p:attrName>
                                        </p:attrNameLst>
                                      </p:cBhvr>
                                      <p:to>
                                        <p:strVal val="visible"/>
                                      </p:to>
                                    </p:set>
                                    <p:animEffect transition="in" filter="fade">
                                      <p:cBhvr>
                                        <p:cTn id="22" dur="500"/>
                                        <p:tgtEl>
                                          <p:spTgt spid="4">
                                            <p:graphicEl>
                                              <a:dgm id="{F17620BB-9579-46D2-ACBA-57D5714E01F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66B21FA2-9A53-4626-A1AF-265C2CBD2881}"/>
                                            </p:graphicEl>
                                          </p:spTgt>
                                        </p:tgtEl>
                                        <p:attrNameLst>
                                          <p:attrName>style.visibility</p:attrName>
                                        </p:attrNameLst>
                                      </p:cBhvr>
                                      <p:to>
                                        <p:strVal val="visible"/>
                                      </p:to>
                                    </p:set>
                                    <p:animEffect transition="in" filter="fade">
                                      <p:cBhvr>
                                        <p:cTn id="27" dur="500"/>
                                        <p:tgtEl>
                                          <p:spTgt spid="4">
                                            <p:graphicEl>
                                              <a:dgm id="{66B21FA2-9A53-4626-A1AF-265C2CBD288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D79AABB-3402-4110-9E20-078C1F7A5C20}"/>
                                            </p:graphicEl>
                                          </p:spTgt>
                                        </p:tgtEl>
                                        <p:attrNameLst>
                                          <p:attrName>style.visibility</p:attrName>
                                        </p:attrNameLst>
                                      </p:cBhvr>
                                      <p:to>
                                        <p:strVal val="visible"/>
                                      </p:to>
                                    </p:set>
                                    <p:animEffect transition="in" filter="fade">
                                      <p:cBhvr>
                                        <p:cTn id="32" dur="500"/>
                                        <p:tgtEl>
                                          <p:spTgt spid="4">
                                            <p:graphicEl>
                                              <a:dgm id="{2D79AABB-3402-4110-9E20-078C1F7A5C2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D3BCBF59-227F-4DFB-8DE7-4F561BBC953F}"/>
                                            </p:graphicEl>
                                          </p:spTgt>
                                        </p:tgtEl>
                                        <p:attrNameLst>
                                          <p:attrName>style.visibility</p:attrName>
                                        </p:attrNameLst>
                                      </p:cBhvr>
                                      <p:to>
                                        <p:strVal val="visible"/>
                                      </p:to>
                                    </p:set>
                                    <p:animEffect transition="in" filter="fade">
                                      <p:cBhvr>
                                        <p:cTn id="37" dur="500"/>
                                        <p:tgtEl>
                                          <p:spTgt spid="4">
                                            <p:graphicEl>
                                              <a:dgm id="{D3BCBF59-227F-4DFB-8DE7-4F561BBC953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162D3B63-ECF2-42ED-AF3D-1443BD87F4E5}"/>
                                            </p:graphicEl>
                                          </p:spTgt>
                                        </p:tgtEl>
                                        <p:attrNameLst>
                                          <p:attrName>style.visibility</p:attrName>
                                        </p:attrNameLst>
                                      </p:cBhvr>
                                      <p:to>
                                        <p:strVal val="visible"/>
                                      </p:to>
                                    </p:set>
                                    <p:animEffect transition="in" filter="fade">
                                      <p:cBhvr>
                                        <p:cTn id="42" dur="500"/>
                                        <p:tgtEl>
                                          <p:spTgt spid="4">
                                            <p:graphicEl>
                                              <a:dgm id="{162D3B63-ECF2-42ED-AF3D-1443BD87F4E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2A3A736E-7747-4CE7-9DE3-CBDC7ACC47EF}"/>
                                            </p:graphicEl>
                                          </p:spTgt>
                                        </p:tgtEl>
                                        <p:attrNameLst>
                                          <p:attrName>style.visibility</p:attrName>
                                        </p:attrNameLst>
                                      </p:cBhvr>
                                      <p:to>
                                        <p:strVal val="visible"/>
                                      </p:to>
                                    </p:set>
                                    <p:animEffect transition="in" filter="fade">
                                      <p:cBhvr>
                                        <p:cTn id="47" dur="500"/>
                                        <p:tgtEl>
                                          <p:spTgt spid="4">
                                            <p:graphicEl>
                                              <a:dgm id="{2A3A736E-7747-4CE7-9DE3-CBDC7ACC47E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978AD961-72AA-4D0A-B328-553DB059E5B0}"/>
                                            </p:graphicEl>
                                          </p:spTgt>
                                        </p:tgtEl>
                                        <p:attrNameLst>
                                          <p:attrName>style.visibility</p:attrName>
                                        </p:attrNameLst>
                                      </p:cBhvr>
                                      <p:to>
                                        <p:strVal val="visible"/>
                                      </p:to>
                                    </p:set>
                                    <p:animEffect transition="in" filter="fade">
                                      <p:cBhvr>
                                        <p:cTn id="52" dur="500"/>
                                        <p:tgtEl>
                                          <p:spTgt spid="4">
                                            <p:graphicEl>
                                              <a:dgm id="{978AD961-72AA-4D0A-B328-553DB059E5B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DC1C01F8-640B-413A-885A-15BC67D6FCB2}"/>
                                            </p:graphicEl>
                                          </p:spTgt>
                                        </p:tgtEl>
                                        <p:attrNameLst>
                                          <p:attrName>style.visibility</p:attrName>
                                        </p:attrNameLst>
                                      </p:cBhvr>
                                      <p:to>
                                        <p:strVal val="visible"/>
                                      </p:to>
                                    </p:set>
                                    <p:animEffect transition="in" filter="fade">
                                      <p:cBhvr>
                                        <p:cTn id="57" dur="500"/>
                                        <p:tgtEl>
                                          <p:spTgt spid="4">
                                            <p:graphicEl>
                                              <a:dgm id="{DC1C01F8-640B-413A-885A-15BC67D6FC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12</a:t>
            </a:fld>
            <a:endParaRPr lang="en-GB"/>
          </a:p>
        </p:txBody>
      </p:sp>
      <p:sp>
        <p:nvSpPr>
          <p:cNvPr id="12" name="Tytuł 1"/>
          <p:cNvSpPr>
            <a:spLocks noGrp="1"/>
          </p:cNvSpPr>
          <p:nvPr>
            <p:ph type="title"/>
          </p:nvPr>
        </p:nvSpPr>
        <p:spPr>
          <a:xfrm>
            <a:off x="457200" y="908720"/>
            <a:ext cx="8229600" cy="995362"/>
          </a:xfrm>
        </p:spPr>
        <p:txBody>
          <a:bodyPr/>
          <a:lstStyle/>
          <a:p>
            <a:r>
              <a:rPr lang="en-GB" sz="3200" smtClean="0"/>
              <a:t>XBRL Schema – Declaration of:</a:t>
            </a:r>
            <a:br>
              <a:rPr lang="en-GB" sz="3200" smtClean="0"/>
            </a:br>
            <a:r>
              <a:rPr lang="en-GB" sz="3200" smtClean="0"/>
              <a:t>Items, Tuples, Domain members and Dimensions</a:t>
            </a:r>
            <a:endParaRPr lang="en-GB" sz="3200"/>
          </a:p>
        </p:txBody>
      </p:sp>
      <p:sp>
        <p:nvSpPr>
          <p:cNvPr id="13" name="Symbol zastępczy zawartości 2"/>
          <p:cNvSpPr>
            <a:spLocks noGrp="1"/>
          </p:cNvSpPr>
          <p:nvPr>
            <p:ph idx="1"/>
          </p:nvPr>
        </p:nvSpPr>
        <p:spPr>
          <a:xfrm>
            <a:off x="4139952" y="2177970"/>
            <a:ext cx="4546848" cy="4325112"/>
          </a:xfrm>
        </p:spPr>
        <p:txBody>
          <a:bodyPr/>
          <a:lstStyle/>
          <a:p>
            <a:r>
              <a:rPr lang="en-GB" sz="1400" b="1" dirty="0" smtClean="0"/>
              <a:t>item</a:t>
            </a:r>
            <a:r>
              <a:rPr lang="en-GB" sz="1400" dirty="0" smtClean="0"/>
              <a:t>: financial term that represents a simple fact, i.e. a fact carrying a value, e.g. </a:t>
            </a:r>
            <a:r>
              <a:rPr lang="en-GB" sz="1400" i="1" dirty="0" smtClean="0">
                <a:solidFill>
                  <a:schemeClr val="accent4">
                    <a:lumMod val="50000"/>
                  </a:schemeClr>
                </a:solidFill>
              </a:rPr>
              <a:t>Inventories = 1.234.567 USD</a:t>
            </a:r>
          </a:p>
          <a:p>
            <a:endParaRPr lang="en-GB" sz="1400" dirty="0" smtClean="0">
              <a:solidFill>
                <a:schemeClr val="accent4">
                  <a:lumMod val="50000"/>
                </a:schemeClr>
              </a:solidFill>
            </a:endParaRPr>
          </a:p>
          <a:p>
            <a:r>
              <a:rPr lang="en-GB" sz="1400" b="1" dirty="0" smtClean="0"/>
              <a:t>tuple</a:t>
            </a:r>
            <a:r>
              <a:rPr lang="en-GB" sz="1400" dirty="0" smtClean="0"/>
              <a:t>: represents compound facts i.e. a group of pieces of information, e.g. </a:t>
            </a:r>
            <a:r>
              <a:rPr lang="en-GB" sz="1400" i="1" dirty="0" smtClean="0">
                <a:solidFill>
                  <a:schemeClr val="accent2">
                    <a:lumMod val="50000"/>
                  </a:schemeClr>
                </a:solidFill>
              </a:rPr>
              <a:t>Inventories Valuation </a:t>
            </a:r>
            <a:r>
              <a:rPr lang="en-GB" sz="1400" dirty="0" smtClean="0"/>
              <a:t>is a tuple comprising of the following items: </a:t>
            </a:r>
            <a:r>
              <a:rPr lang="en-GB" sz="1400" i="1" dirty="0" smtClean="0">
                <a:solidFill>
                  <a:schemeClr val="accent4">
                    <a:lumMod val="50000"/>
                  </a:schemeClr>
                </a:solidFill>
              </a:rPr>
              <a:t>Group of inventories</a:t>
            </a:r>
            <a:r>
              <a:rPr lang="en-GB" sz="1400" dirty="0" smtClean="0"/>
              <a:t>, </a:t>
            </a:r>
            <a:r>
              <a:rPr lang="en-GB" sz="1400" i="1" dirty="0" smtClean="0">
                <a:solidFill>
                  <a:schemeClr val="accent4">
                    <a:lumMod val="50000"/>
                  </a:schemeClr>
                </a:solidFill>
              </a:rPr>
              <a:t>Valuation method</a:t>
            </a:r>
            <a:r>
              <a:rPr lang="en-GB" sz="1400" dirty="0" smtClean="0"/>
              <a:t>, </a:t>
            </a:r>
            <a:r>
              <a:rPr lang="en-GB" sz="1400" i="1" dirty="0" smtClean="0">
                <a:solidFill>
                  <a:schemeClr val="accent4">
                    <a:lumMod val="50000"/>
                  </a:schemeClr>
                </a:solidFill>
              </a:rPr>
              <a:t>Value of a group of inventories</a:t>
            </a:r>
            <a:r>
              <a:rPr lang="en-GB" sz="1400" dirty="0" smtClean="0"/>
              <a:t> reported sequentially as many times as needed (tables with unknown number of rows or columns)</a:t>
            </a:r>
          </a:p>
          <a:p>
            <a:endParaRPr lang="en-GB" sz="1400" dirty="0" smtClean="0"/>
          </a:p>
          <a:p>
            <a:r>
              <a:rPr lang="en-GB" sz="1400" b="1" dirty="0" smtClean="0"/>
              <a:t>dimensions</a:t>
            </a:r>
            <a:r>
              <a:rPr lang="en-GB" sz="1400" dirty="0" smtClean="0"/>
              <a:t> a certain breakdown or a property that may consist of </a:t>
            </a:r>
            <a:r>
              <a:rPr lang="en-GB" sz="1400" b="1" dirty="0" smtClean="0"/>
              <a:t>explicit list of members</a:t>
            </a:r>
            <a:r>
              <a:rPr lang="en-GB" sz="1400" dirty="0" smtClean="0"/>
              <a:t> or </a:t>
            </a:r>
            <a:r>
              <a:rPr lang="en-GB" sz="1400" b="1" dirty="0" smtClean="0"/>
              <a:t>implicit (typed) domain </a:t>
            </a:r>
            <a:r>
              <a:rPr lang="en-GB" sz="1400" dirty="0" smtClean="0"/>
              <a:t>e.g. </a:t>
            </a:r>
          </a:p>
          <a:p>
            <a:pPr lvl="1"/>
            <a:r>
              <a:rPr lang="en-GB" sz="1400" i="1" dirty="0" smtClean="0">
                <a:solidFill>
                  <a:schemeClr val="accent6">
                    <a:lumMod val="50000"/>
                  </a:schemeClr>
                </a:solidFill>
              </a:rPr>
              <a:t>Geographical areas </a:t>
            </a:r>
            <a:r>
              <a:rPr lang="en-GB" sz="1400" dirty="0" smtClean="0"/>
              <a:t>dimension with explicit members </a:t>
            </a:r>
            <a:r>
              <a:rPr lang="en-GB" sz="1400" i="1" dirty="0" smtClean="0">
                <a:solidFill>
                  <a:schemeClr val="accent5">
                    <a:lumMod val="50000"/>
                  </a:schemeClr>
                </a:solidFill>
              </a:rPr>
              <a:t>Total areas</a:t>
            </a:r>
            <a:r>
              <a:rPr lang="en-GB" sz="1400" dirty="0" smtClean="0"/>
              <a:t>, </a:t>
            </a:r>
            <a:r>
              <a:rPr lang="en-GB" sz="1400" i="1" dirty="0" smtClean="0">
                <a:solidFill>
                  <a:schemeClr val="accent5">
                    <a:lumMod val="50000"/>
                  </a:schemeClr>
                </a:solidFill>
              </a:rPr>
              <a:t>Domestic </a:t>
            </a:r>
            <a:r>
              <a:rPr lang="en-GB" sz="1400" dirty="0" smtClean="0"/>
              <a:t>and </a:t>
            </a:r>
            <a:r>
              <a:rPr lang="en-GB" sz="1400" i="1" dirty="0" smtClean="0">
                <a:solidFill>
                  <a:schemeClr val="accent5">
                    <a:lumMod val="50000"/>
                  </a:schemeClr>
                </a:solidFill>
              </a:rPr>
              <a:t>Foreign</a:t>
            </a:r>
            <a:endParaRPr lang="en-GB" sz="1400" dirty="0" smtClean="0"/>
          </a:p>
          <a:p>
            <a:pPr lvl="1"/>
            <a:r>
              <a:rPr lang="en-GB" sz="1400" i="1" dirty="0" smtClean="0">
                <a:solidFill>
                  <a:schemeClr val="accent3">
                    <a:lumMod val="50000"/>
                  </a:schemeClr>
                </a:solidFill>
              </a:rPr>
              <a:t>Operating segments </a:t>
            </a:r>
            <a:r>
              <a:rPr lang="en-GB" sz="1400" dirty="0" smtClean="0"/>
              <a:t>dimension with typed domain </a:t>
            </a:r>
            <a:r>
              <a:rPr lang="en-GB" sz="1400" i="1" dirty="0" err="1" smtClean="0">
                <a:solidFill>
                  <a:schemeClr val="accent3">
                    <a:lumMod val="75000"/>
                  </a:schemeClr>
                </a:solidFill>
              </a:rPr>
              <a:t>SegmentName</a:t>
            </a:r>
            <a:endParaRPr lang="en-GB" sz="1400" i="1" dirty="0" smtClean="0">
              <a:solidFill>
                <a:schemeClr val="accent3">
                  <a:lumMod val="75000"/>
                </a:schemeClr>
              </a:solidFill>
            </a:endParaRPr>
          </a:p>
        </p:txBody>
      </p:sp>
      <p:graphicFrame>
        <p:nvGraphicFramePr>
          <p:cNvPr id="15" name="Diagram 14"/>
          <p:cNvGraphicFramePr/>
          <p:nvPr>
            <p:extLst>
              <p:ext uri="{D42A27DB-BD31-4B8C-83A1-F6EECF244321}">
                <p14:modId xmlns:p14="http://schemas.microsoft.com/office/powerpoint/2010/main" val="1246445271"/>
              </p:ext>
            </p:extLst>
          </p:nvPr>
        </p:nvGraphicFramePr>
        <p:xfrm>
          <a:off x="285720" y="2276872"/>
          <a:ext cx="3494192" cy="408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Łącznik prosty ze strzałką 15"/>
          <p:cNvCxnSpPr/>
          <p:nvPr/>
        </p:nvCxnSpPr>
        <p:spPr>
          <a:xfrm flipV="1">
            <a:off x="3635896" y="2420888"/>
            <a:ext cx="864096" cy="115212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8" name="Łącznik prosty ze strzałką 17"/>
          <p:cNvCxnSpPr/>
          <p:nvPr/>
        </p:nvCxnSpPr>
        <p:spPr>
          <a:xfrm flipV="1">
            <a:off x="3635896" y="3573016"/>
            <a:ext cx="792088" cy="13681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Łącznik prosty ze strzałką 18"/>
          <p:cNvCxnSpPr/>
          <p:nvPr/>
        </p:nvCxnSpPr>
        <p:spPr>
          <a:xfrm>
            <a:off x="3635896" y="5301208"/>
            <a:ext cx="1008112" cy="18002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Łącznik prosty ze strzałką 19"/>
          <p:cNvCxnSpPr/>
          <p:nvPr/>
        </p:nvCxnSpPr>
        <p:spPr>
          <a:xfrm>
            <a:off x="3635896" y="5733256"/>
            <a:ext cx="1008112" cy="18002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7554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dgm id="{5A7C111C-B618-4D43-A2D0-76FCE6D06E35}"/>
                                            </p:graphicEl>
                                          </p:spTgt>
                                        </p:tgtEl>
                                        <p:attrNameLst>
                                          <p:attrName>style.visibility</p:attrName>
                                        </p:attrNameLst>
                                      </p:cBhvr>
                                      <p:to>
                                        <p:strVal val="visible"/>
                                      </p:to>
                                    </p:set>
                                    <p:animEffect transition="in" filter="fade">
                                      <p:cBhvr>
                                        <p:cTn id="7" dur="500"/>
                                        <p:tgtEl>
                                          <p:spTgt spid="15">
                                            <p:graphicEl>
                                              <a:dgm id="{5A7C111C-B618-4D43-A2D0-76FCE6D06E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graphicEl>
                                              <a:dgm id="{CE4D9A71-3AF5-49E0-AAA7-E91476FADCE5}"/>
                                            </p:graphicEl>
                                          </p:spTgt>
                                        </p:tgtEl>
                                        <p:attrNameLst>
                                          <p:attrName>style.visibility</p:attrName>
                                        </p:attrNameLst>
                                      </p:cBhvr>
                                      <p:to>
                                        <p:strVal val="visible"/>
                                      </p:to>
                                    </p:set>
                                    <p:animEffect transition="in" filter="fade">
                                      <p:cBhvr>
                                        <p:cTn id="12" dur="500"/>
                                        <p:tgtEl>
                                          <p:spTgt spid="15">
                                            <p:graphicEl>
                                              <a:dgm id="{CE4D9A71-3AF5-49E0-AAA7-E91476FADC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graphicEl>
                                              <a:dgm id="{F925FF77-7D8F-4144-A42C-654584154D7D}"/>
                                            </p:graphicEl>
                                          </p:spTgt>
                                        </p:tgtEl>
                                        <p:attrNameLst>
                                          <p:attrName>style.visibility</p:attrName>
                                        </p:attrNameLst>
                                      </p:cBhvr>
                                      <p:to>
                                        <p:strVal val="visible"/>
                                      </p:to>
                                    </p:set>
                                    <p:animEffect transition="in" filter="fade">
                                      <p:cBhvr>
                                        <p:cTn id="25" dur="500"/>
                                        <p:tgtEl>
                                          <p:spTgt spid="15">
                                            <p:graphicEl>
                                              <a:dgm id="{F925FF77-7D8F-4144-A42C-654584154D7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graphicEl>
                                              <a:dgm id="{F17620BB-9579-46D2-ACBA-57D5714E01FF}"/>
                                            </p:graphicEl>
                                          </p:spTgt>
                                        </p:tgtEl>
                                        <p:attrNameLst>
                                          <p:attrName>style.visibility</p:attrName>
                                        </p:attrNameLst>
                                      </p:cBhvr>
                                      <p:to>
                                        <p:strVal val="visible"/>
                                      </p:to>
                                    </p:set>
                                    <p:animEffect transition="in" filter="fade">
                                      <p:cBhvr>
                                        <p:cTn id="38" dur="500"/>
                                        <p:tgtEl>
                                          <p:spTgt spid="15">
                                            <p:graphicEl>
                                              <a:dgm id="{F17620BB-9579-46D2-ACBA-57D5714E01FF}"/>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graphicEl>
                                              <a:dgm id="{66B21FA2-9A53-4626-A1AF-265C2CBD2881}"/>
                                            </p:graphicEl>
                                          </p:spTgt>
                                        </p:tgtEl>
                                        <p:attrNameLst>
                                          <p:attrName>style.visibility</p:attrName>
                                        </p:attrNameLst>
                                      </p:cBhvr>
                                      <p:to>
                                        <p:strVal val="visible"/>
                                      </p:to>
                                    </p:set>
                                    <p:animEffect transition="in" filter="fade">
                                      <p:cBhvr>
                                        <p:cTn id="41" dur="500"/>
                                        <p:tgtEl>
                                          <p:spTgt spid="15">
                                            <p:graphicEl>
                                              <a:dgm id="{66B21FA2-9A53-4626-A1AF-265C2CBD288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xEl>
                                              <p:pRg st="4" end="4"/>
                                            </p:txEl>
                                          </p:spTgt>
                                        </p:tgtEl>
                                        <p:attrNameLst>
                                          <p:attrName>style.visibility</p:attrName>
                                        </p:attrNameLst>
                                      </p:cBhvr>
                                      <p:to>
                                        <p:strVal val="visible"/>
                                      </p:to>
                                    </p:set>
                                    <p:animEffect transition="in" filter="fade">
                                      <p:cBhvr>
                                        <p:cTn id="46" dur="500"/>
                                        <p:tgtEl>
                                          <p:spTgt spid="1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xEl>
                                              <p:pRg st="5" end="5"/>
                                            </p:txEl>
                                          </p:spTgt>
                                        </p:tgtEl>
                                        <p:attrNameLst>
                                          <p:attrName>style.visibility</p:attrName>
                                        </p:attrNameLst>
                                      </p:cBhvr>
                                      <p:to>
                                        <p:strVal val="visible"/>
                                      </p:to>
                                    </p:set>
                                    <p:animEffect transition="in" filter="fade">
                                      <p:cBhvr>
                                        <p:cTn id="51" dur="500"/>
                                        <p:tgtEl>
                                          <p:spTgt spid="13">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xEl>
                                              <p:pRg st="6" end="6"/>
                                            </p:txEl>
                                          </p:spTgt>
                                        </p:tgtEl>
                                        <p:attrNameLst>
                                          <p:attrName>style.visibility</p:attrName>
                                        </p:attrNameLst>
                                      </p:cBhvr>
                                      <p:to>
                                        <p:strVal val="visible"/>
                                      </p:to>
                                    </p:set>
                                    <p:animEffect transition="in" filter="fade">
                                      <p:cBhvr>
                                        <p:cTn id="59" dur="500"/>
                                        <p:tgtEl>
                                          <p:spTgt spid="13">
                                            <p:txEl>
                                              <p:pRg st="6" end="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345406"/>
            <a:ext cx="7632848" cy="995362"/>
          </a:xfrm>
        </p:spPr>
        <p:txBody>
          <a:bodyPr/>
          <a:lstStyle/>
          <a:p>
            <a:r>
              <a:rPr lang="pl-PL" smtClean="0"/>
              <a:t>Items</a:t>
            </a:r>
            <a:endParaRPr lang="pl-PL"/>
          </a:p>
        </p:txBody>
      </p:sp>
      <p:sp>
        <p:nvSpPr>
          <p:cNvPr id="4" name="Symbol zastępczy numeru slajdu 3"/>
          <p:cNvSpPr>
            <a:spLocks noGrp="1"/>
          </p:cNvSpPr>
          <p:nvPr>
            <p:ph type="sldNum" sz="quarter" idx="12"/>
          </p:nvPr>
        </p:nvSpPr>
        <p:spPr/>
        <p:txBody>
          <a:bodyPr/>
          <a:lstStyle/>
          <a:p>
            <a:pPr>
              <a:defRPr/>
            </a:pPr>
            <a:fld id="{F5710F7D-EE87-4CA6-A151-13F6802C4CDB}" type="slidenum">
              <a:rPr lang="pl-PL" smtClean="0"/>
              <a:pPr>
                <a:defRPr/>
              </a:pPr>
              <a:t>13</a:t>
            </a:fld>
            <a:endParaRPr lang="pl-PL"/>
          </a:p>
        </p:txBody>
      </p:sp>
      <p:pic>
        <p:nvPicPr>
          <p:cNvPr id="32" name="Obraz 3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77" y="1128707"/>
            <a:ext cx="3116467" cy="2737334"/>
          </a:xfrm>
          <a:prstGeom prst="rect">
            <a:avLst/>
          </a:prstGeom>
        </p:spPr>
      </p:pic>
      <p:sp>
        <p:nvSpPr>
          <p:cNvPr id="33" name="Rectangle 3"/>
          <p:cNvSpPr txBox="1">
            <a:spLocks noChangeArrowheads="1"/>
          </p:cNvSpPr>
          <p:nvPr/>
        </p:nvSpPr>
        <p:spPr>
          <a:xfrm>
            <a:off x="1812428" y="4005679"/>
            <a:ext cx="2966355" cy="2375649"/>
          </a:xfrm>
          <a:prstGeom prst="rect">
            <a:avLst/>
          </a:prstGeom>
          <a:ln w="38100">
            <a:solidFill>
              <a:schemeClr val="bg1">
                <a:lumMod val="75000"/>
              </a:schemeClr>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ormAutofit lnSpcReduction="10000"/>
          </a:bodyPr>
          <a:lstStyle/>
          <a:p>
            <a:pPr marL="365760" indent="-256032" fontAlgn="auto">
              <a:spcBef>
                <a:spcPts val="400"/>
              </a:spcBef>
              <a:spcAft>
                <a:spcPts val="0"/>
              </a:spcAft>
              <a:buClr>
                <a:schemeClr val="tx2">
                  <a:lumMod val="60000"/>
                  <a:lumOff val="40000"/>
                </a:schemeClr>
              </a:buClr>
              <a:buFont typeface="Wingdings" pitchFamily="2" charset="2"/>
              <a:buNone/>
              <a:defRPr/>
            </a:pPr>
            <a:r>
              <a:rPr lang="pl-PL" sz="1400" dirty="0" smtClean="0">
                <a:solidFill>
                  <a:schemeClr val="bg1">
                    <a:lumMod val="65000"/>
                  </a:schemeClr>
                </a:solidFill>
              </a:rPr>
              <a:t> &lt;</a:t>
            </a:r>
            <a:r>
              <a:rPr lang="pl-PL" sz="1400" dirty="0" err="1" smtClean="0">
                <a:solidFill>
                  <a:schemeClr val="bg1">
                    <a:lumMod val="65000"/>
                  </a:schemeClr>
                </a:solidFill>
              </a:rPr>
              <a:t>xsd:element</a:t>
            </a:r>
            <a:r>
              <a:rPr lang="pl-PL" sz="1400" dirty="0" smtClean="0">
                <a:solidFill>
                  <a:schemeClr val="bg1">
                    <a:lumMod val="65000"/>
                  </a:schemeClr>
                </a:solidFill>
              </a:rPr>
              <a:t> </a:t>
            </a:r>
          </a:p>
          <a:p>
            <a:pPr marL="365760" indent="-256032" fontAlgn="auto">
              <a:spcBef>
                <a:spcPts val="400"/>
              </a:spcBef>
              <a:spcAft>
                <a:spcPts val="0"/>
              </a:spcAft>
              <a:buClr>
                <a:schemeClr val="tx2">
                  <a:lumMod val="60000"/>
                  <a:lumOff val="40000"/>
                </a:schemeClr>
              </a:buClr>
              <a:defRPr/>
            </a:pPr>
            <a:r>
              <a:rPr lang="pl-PL" sz="1400" dirty="0" smtClean="0">
                <a:solidFill>
                  <a:schemeClr val="tx1"/>
                </a:solidFill>
              </a:rPr>
              <a:t>	substitutionGroup="</a:t>
            </a:r>
            <a:r>
              <a:rPr lang="pl-PL" sz="1400" dirty="0" err="1" smtClean="0">
                <a:solidFill>
                  <a:schemeClr val="tx1"/>
                </a:solidFill>
              </a:rPr>
              <a:t>xbrli:item</a:t>
            </a:r>
            <a:r>
              <a:rPr lang="pl-PL" sz="1400" dirty="0" smtClean="0">
                <a:solidFill>
                  <a:schemeClr val="tx1"/>
                </a:solidFill>
              </a:rPr>
              <a:t>"</a:t>
            </a:r>
          </a:p>
          <a:p>
            <a:pPr marL="365760" indent="-256032" fontAlgn="auto">
              <a:spcBef>
                <a:spcPts val="400"/>
              </a:spcBef>
              <a:spcAft>
                <a:spcPts val="0"/>
              </a:spcAft>
              <a:buClr>
                <a:schemeClr val="tx2">
                  <a:lumMod val="60000"/>
                  <a:lumOff val="40000"/>
                </a:schemeClr>
              </a:buClr>
              <a:buFont typeface="Wingdings" pitchFamily="2" charset="2"/>
              <a:buNone/>
              <a:defRPr/>
            </a:pPr>
            <a:r>
              <a:rPr lang="pl-PL" sz="1400" dirty="0" smtClean="0">
                <a:solidFill>
                  <a:schemeClr val="tx1"/>
                </a:solidFill>
              </a:rPr>
              <a:t>	</a:t>
            </a:r>
            <a:r>
              <a:rPr lang="pl-PL" sz="1400" dirty="0" err="1" smtClean="0">
                <a:solidFill>
                  <a:schemeClr val="tx1"/>
                </a:solidFill>
              </a:rPr>
              <a:t>name</a:t>
            </a:r>
            <a:r>
              <a:rPr lang="pl-PL" sz="1400" dirty="0" smtClean="0">
                <a:solidFill>
                  <a:schemeClr val="tx1"/>
                </a:solidFill>
              </a:rPr>
              <a:t>="</a:t>
            </a:r>
            <a:r>
              <a:rPr lang="pl-PL" sz="1400" dirty="0" err="1" smtClean="0">
                <a:solidFill>
                  <a:schemeClr val="tx1"/>
                </a:solidFill>
              </a:rPr>
              <a:t>Inventories</a:t>
            </a:r>
            <a:r>
              <a:rPr lang="pl-PL" sz="1400" dirty="0" smtClean="0">
                <a:solidFill>
                  <a:schemeClr val="tx1"/>
                </a:solidFill>
              </a:rPr>
              <a:t>" </a:t>
            </a:r>
          </a:p>
          <a:p>
            <a:pPr marL="365760" indent="-256032" fontAlgn="auto">
              <a:spcBef>
                <a:spcPts val="400"/>
              </a:spcBef>
              <a:spcAft>
                <a:spcPts val="0"/>
              </a:spcAft>
              <a:buClr>
                <a:schemeClr val="tx2">
                  <a:lumMod val="60000"/>
                  <a:lumOff val="40000"/>
                </a:schemeClr>
              </a:buClr>
              <a:buFont typeface="Wingdings" pitchFamily="2" charset="2"/>
              <a:buNone/>
              <a:defRPr/>
            </a:pPr>
            <a:r>
              <a:rPr lang="pl-PL" sz="1400" dirty="0" smtClean="0">
                <a:solidFill>
                  <a:schemeClr val="tx1"/>
                </a:solidFill>
              </a:rPr>
              <a:t>	id="</a:t>
            </a:r>
            <a:r>
              <a:rPr lang="pl-PL" sz="1400" dirty="0" err="1" smtClean="0">
                <a:solidFill>
                  <a:schemeClr val="tx1"/>
                </a:solidFill>
              </a:rPr>
              <a:t>ifrs_Inventories</a:t>
            </a:r>
            <a:r>
              <a:rPr lang="pl-PL" sz="1400" dirty="0" smtClean="0">
                <a:solidFill>
                  <a:schemeClr val="tx1"/>
                </a:solidFill>
              </a:rPr>
              <a:t>"</a:t>
            </a:r>
          </a:p>
          <a:p>
            <a:pPr marL="365760" indent="-256032" fontAlgn="auto">
              <a:spcBef>
                <a:spcPts val="400"/>
              </a:spcBef>
              <a:spcAft>
                <a:spcPts val="0"/>
              </a:spcAft>
              <a:buClr>
                <a:schemeClr val="tx2">
                  <a:lumMod val="60000"/>
                  <a:lumOff val="40000"/>
                </a:schemeClr>
              </a:buClr>
              <a:buFont typeface="Wingdings" pitchFamily="2" charset="2"/>
              <a:buNone/>
              <a:defRPr/>
            </a:pPr>
            <a:r>
              <a:rPr lang="pl-PL" sz="1400" dirty="0" smtClean="0">
                <a:solidFill>
                  <a:schemeClr val="tx1"/>
                </a:solidFill>
              </a:rPr>
              <a:t>	</a:t>
            </a:r>
            <a:r>
              <a:rPr lang="pl-PL" sz="1400" dirty="0" err="1" smtClean="0">
                <a:solidFill>
                  <a:schemeClr val="tx1"/>
                </a:solidFill>
              </a:rPr>
              <a:t>type</a:t>
            </a:r>
            <a:r>
              <a:rPr lang="pl-PL" sz="1400" dirty="0" smtClean="0">
                <a:solidFill>
                  <a:schemeClr val="tx1"/>
                </a:solidFill>
              </a:rPr>
              <a:t>="</a:t>
            </a:r>
            <a:r>
              <a:rPr lang="pl-PL" sz="1400" dirty="0" err="1" smtClean="0">
                <a:solidFill>
                  <a:schemeClr val="tx1"/>
                </a:solidFill>
              </a:rPr>
              <a:t>xbrli:monetaryItemType</a:t>
            </a:r>
            <a:r>
              <a:rPr lang="pl-PL" sz="1400" dirty="0" smtClean="0">
                <a:solidFill>
                  <a:schemeClr val="tx1"/>
                </a:solidFill>
              </a:rPr>
              <a:t>"</a:t>
            </a:r>
          </a:p>
          <a:p>
            <a:pPr marL="365760" indent="-256032" fontAlgn="auto">
              <a:spcBef>
                <a:spcPts val="400"/>
              </a:spcBef>
              <a:spcAft>
                <a:spcPts val="0"/>
              </a:spcAft>
              <a:buClr>
                <a:schemeClr val="tx2">
                  <a:lumMod val="60000"/>
                  <a:lumOff val="40000"/>
                </a:schemeClr>
              </a:buClr>
              <a:defRPr/>
            </a:pPr>
            <a:r>
              <a:rPr lang="pl-PL" sz="1400" dirty="0" smtClean="0">
                <a:solidFill>
                  <a:schemeClr val="tx1"/>
                </a:solidFill>
              </a:rPr>
              <a:t>	</a:t>
            </a:r>
            <a:r>
              <a:rPr lang="pl-PL" sz="1400" dirty="0" err="1" smtClean="0">
                <a:solidFill>
                  <a:schemeClr val="tx1"/>
                </a:solidFill>
              </a:rPr>
              <a:t>xbrli:periodType</a:t>
            </a:r>
            <a:r>
              <a:rPr lang="pl-PL" sz="1400" dirty="0" smtClean="0">
                <a:solidFill>
                  <a:schemeClr val="tx1"/>
                </a:solidFill>
              </a:rPr>
              <a:t>="instant"</a:t>
            </a:r>
          </a:p>
          <a:p>
            <a:pPr marL="365760" indent="-256032" fontAlgn="auto">
              <a:spcBef>
                <a:spcPts val="400"/>
              </a:spcBef>
              <a:spcAft>
                <a:spcPts val="0"/>
              </a:spcAft>
              <a:buClr>
                <a:schemeClr val="tx2">
                  <a:lumMod val="60000"/>
                  <a:lumOff val="40000"/>
                </a:schemeClr>
              </a:buClr>
              <a:defRPr/>
            </a:pPr>
            <a:r>
              <a:rPr lang="pl-PL" sz="1400" dirty="0" smtClean="0">
                <a:solidFill>
                  <a:schemeClr val="tx1"/>
                </a:solidFill>
              </a:rPr>
              <a:t>	</a:t>
            </a:r>
            <a:r>
              <a:rPr lang="pl-PL" sz="1400" dirty="0" err="1" smtClean="0">
                <a:solidFill>
                  <a:schemeClr val="tx1"/>
                </a:solidFill>
              </a:rPr>
              <a:t>xbrli:balance</a:t>
            </a:r>
            <a:r>
              <a:rPr lang="pl-PL" sz="1400" dirty="0" smtClean="0">
                <a:solidFill>
                  <a:schemeClr val="tx1"/>
                </a:solidFill>
              </a:rPr>
              <a:t>="debit"	</a:t>
            </a:r>
          </a:p>
          <a:p>
            <a:pPr marL="365760" indent="-256032" fontAlgn="auto">
              <a:spcBef>
                <a:spcPts val="400"/>
              </a:spcBef>
              <a:spcAft>
                <a:spcPts val="0"/>
              </a:spcAft>
              <a:buClr>
                <a:schemeClr val="tx2">
                  <a:lumMod val="60000"/>
                  <a:lumOff val="40000"/>
                </a:schemeClr>
              </a:buClr>
              <a:buFont typeface="Wingdings" pitchFamily="2" charset="2"/>
              <a:buNone/>
              <a:defRPr/>
            </a:pPr>
            <a:r>
              <a:rPr lang="pl-PL" sz="1400" dirty="0" smtClean="0">
                <a:solidFill>
                  <a:schemeClr val="tx1"/>
                </a:solidFill>
              </a:rPr>
              <a:t>	</a:t>
            </a:r>
            <a:r>
              <a:rPr lang="pl-PL" sz="1400" dirty="0" err="1" smtClean="0">
                <a:solidFill>
                  <a:schemeClr val="tx1"/>
                </a:solidFill>
              </a:rPr>
              <a:t>abstract</a:t>
            </a:r>
            <a:r>
              <a:rPr lang="pl-PL" sz="1400" dirty="0" smtClean="0">
                <a:solidFill>
                  <a:schemeClr val="tx1"/>
                </a:solidFill>
              </a:rPr>
              <a:t>= "</a:t>
            </a:r>
            <a:r>
              <a:rPr lang="pl-PL" sz="1400" dirty="0" err="1" smtClean="0">
                <a:solidFill>
                  <a:schemeClr val="tx1"/>
                </a:solidFill>
              </a:rPr>
              <a:t>false</a:t>
            </a:r>
            <a:r>
              <a:rPr lang="pl-PL" sz="1400" dirty="0" smtClean="0">
                <a:solidFill>
                  <a:schemeClr val="tx1"/>
                </a:solidFill>
              </a:rPr>
              <a:t>"	</a:t>
            </a:r>
          </a:p>
          <a:p>
            <a:pPr marL="365760" indent="-256032" fontAlgn="auto">
              <a:spcBef>
                <a:spcPts val="400"/>
              </a:spcBef>
              <a:spcAft>
                <a:spcPts val="0"/>
              </a:spcAft>
              <a:buClr>
                <a:schemeClr val="tx2">
                  <a:lumMod val="60000"/>
                  <a:lumOff val="40000"/>
                </a:schemeClr>
              </a:buClr>
              <a:buFont typeface="Wingdings" pitchFamily="2" charset="2"/>
              <a:buNone/>
              <a:defRPr/>
            </a:pPr>
            <a:r>
              <a:rPr lang="pl-PL" sz="1400" dirty="0" smtClean="0">
                <a:solidFill>
                  <a:schemeClr val="tx1"/>
                </a:solidFill>
              </a:rPr>
              <a:t>	</a:t>
            </a:r>
            <a:r>
              <a:rPr lang="pl-PL" sz="1400" i="1" dirty="0" smtClean="0">
                <a:solidFill>
                  <a:schemeClr val="bg1">
                    <a:lumMod val="65000"/>
                  </a:schemeClr>
                </a:solidFill>
              </a:rPr>
              <a:t>(</a:t>
            </a:r>
            <a:r>
              <a:rPr lang="pl-PL" sz="1400" i="1" dirty="0" err="1" smtClean="0">
                <a:solidFill>
                  <a:schemeClr val="bg1">
                    <a:lumMod val="65000"/>
                  </a:schemeClr>
                </a:solidFill>
              </a:rPr>
              <a:t>other</a:t>
            </a:r>
            <a:r>
              <a:rPr lang="pl-PL" sz="1400" i="1" dirty="0" smtClean="0">
                <a:solidFill>
                  <a:schemeClr val="bg1">
                    <a:lumMod val="65000"/>
                  </a:schemeClr>
                </a:solidFill>
              </a:rPr>
              <a:t> </a:t>
            </a:r>
            <a:r>
              <a:rPr lang="pl-PL" sz="1400" i="1" dirty="0" err="1" smtClean="0">
                <a:solidFill>
                  <a:schemeClr val="bg1">
                    <a:lumMod val="65000"/>
                  </a:schemeClr>
                </a:solidFill>
              </a:rPr>
              <a:t>attributes</a:t>
            </a:r>
            <a:r>
              <a:rPr lang="pl-PL" sz="1400" i="1" dirty="0" smtClean="0">
                <a:solidFill>
                  <a:schemeClr val="bg1">
                    <a:lumMod val="65000"/>
                  </a:schemeClr>
                </a:solidFill>
              </a:rPr>
              <a:t>)</a:t>
            </a:r>
            <a:r>
              <a:rPr lang="pl-PL" sz="1400" dirty="0" smtClean="0">
                <a:solidFill>
                  <a:schemeClr val="bg1">
                    <a:lumMod val="65000"/>
                  </a:schemeClr>
                </a:solidFill>
              </a:rPr>
              <a:t>/&gt;</a:t>
            </a:r>
            <a:endParaRPr lang="pl-PL" sz="1400" dirty="0">
              <a:solidFill>
                <a:schemeClr val="bg1">
                  <a:lumMod val="65000"/>
                </a:schemeClr>
              </a:solidFill>
            </a:endParaRPr>
          </a:p>
        </p:txBody>
      </p:sp>
      <p:cxnSp>
        <p:nvCxnSpPr>
          <p:cNvPr id="34" name="Łącznik łamany 24"/>
          <p:cNvCxnSpPr>
            <a:cxnSpLocks noChangeShapeType="1"/>
            <a:stCxn id="48" idx="1"/>
            <a:endCxn id="42" idx="3"/>
          </p:cNvCxnSpPr>
          <p:nvPr/>
        </p:nvCxnSpPr>
        <p:spPr bwMode="auto">
          <a:xfrm rot="10800000" flipV="1">
            <a:off x="3900660" y="1772815"/>
            <a:ext cx="1207175" cy="2961213"/>
          </a:xfrm>
          <a:prstGeom prst="bentConnector3">
            <a:avLst>
              <a:gd name="adj1" fmla="val 38277"/>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35" name="Łącznik łamany 24"/>
          <p:cNvCxnSpPr>
            <a:cxnSpLocks noChangeShapeType="1"/>
            <a:stCxn id="49" idx="1"/>
            <a:endCxn id="43" idx="3"/>
          </p:cNvCxnSpPr>
          <p:nvPr/>
        </p:nvCxnSpPr>
        <p:spPr bwMode="auto">
          <a:xfrm rot="10800000" flipV="1">
            <a:off x="4620741" y="2815539"/>
            <a:ext cx="495651" cy="2269898"/>
          </a:xfrm>
          <a:prstGeom prst="bentConnector3">
            <a:avLst>
              <a:gd name="adj1" fmla="val 50000"/>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36" name="Łącznik łamany 24"/>
          <p:cNvCxnSpPr>
            <a:cxnSpLocks noChangeShapeType="1"/>
            <a:stCxn id="50" idx="1"/>
            <a:endCxn id="44" idx="0"/>
          </p:cNvCxnSpPr>
          <p:nvPr/>
        </p:nvCxnSpPr>
        <p:spPr bwMode="auto">
          <a:xfrm rot="10800000" flipV="1">
            <a:off x="3380422" y="1263767"/>
            <a:ext cx="1727413" cy="2987326"/>
          </a:xfrm>
          <a:prstGeom prst="bentConnector2">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37" name="Łącznik łamany 24"/>
          <p:cNvCxnSpPr>
            <a:cxnSpLocks noChangeShapeType="1"/>
            <a:stCxn id="52" idx="1"/>
            <a:endCxn id="45" idx="3"/>
          </p:cNvCxnSpPr>
          <p:nvPr/>
        </p:nvCxnSpPr>
        <p:spPr bwMode="auto">
          <a:xfrm rot="10800000" flipV="1">
            <a:off x="4260700" y="4057270"/>
            <a:ext cx="869748" cy="1284456"/>
          </a:xfrm>
          <a:prstGeom prst="bentConnector3">
            <a:avLst>
              <a:gd name="adj1" fmla="val 15576"/>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38" name="Łącznik łamany 24"/>
          <p:cNvCxnSpPr>
            <a:cxnSpLocks noChangeShapeType="1"/>
            <a:stCxn id="58" idx="3"/>
            <a:endCxn id="46" idx="1"/>
          </p:cNvCxnSpPr>
          <p:nvPr/>
        </p:nvCxnSpPr>
        <p:spPr bwMode="auto">
          <a:xfrm>
            <a:off x="879470" y="5295169"/>
            <a:ext cx="1350241" cy="560388"/>
          </a:xfrm>
          <a:prstGeom prst="bentConnector3">
            <a:avLst>
              <a:gd name="adj1" fmla="val 50000"/>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39" name="Kształt 52"/>
          <p:cNvCxnSpPr>
            <a:stCxn id="41" idx="2"/>
            <a:endCxn id="33" idx="1"/>
          </p:cNvCxnSpPr>
          <p:nvPr/>
        </p:nvCxnSpPr>
        <p:spPr>
          <a:xfrm rot="16200000" flipH="1">
            <a:off x="659052" y="4040127"/>
            <a:ext cx="2116849" cy="189903"/>
          </a:xfrm>
          <a:prstGeom prst="bentConnector2">
            <a:avLst/>
          </a:prstGeom>
          <a:ln w="38100">
            <a:solidFill>
              <a:schemeClr val="bg1">
                <a:lumMod val="75000"/>
              </a:schemeClr>
            </a:solidFill>
          </a:ln>
        </p:spPr>
        <p:style>
          <a:lnRef idx="2">
            <a:schemeClr val="accent4"/>
          </a:lnRef>
          <a:fillRef idx="0">
            <a:schemeClr val="accent4"/>
          </a:fillRef>
          <a:effectRef idx="1">
            <a:schemeClr val="accent4"/>
          </a:effectRef>
          <a:fontRef idx="minor">
            <a:schemeClr val="tx1"/>
          </a:fontRef>
        </p:style>
      </p:cxnSp>
      <p:cxnSp>
        <p:nvCxnSpPr>
          <p:cNvPr id="40" name="Łącznik łamany 39"/>
          <p:cNvCxnSpPr>
            <a:cxnSpLocks noChangeShapeType="1"/>
            <a:stCxn id="51" idx="1"/>
            <a:endCxn id="47" idx="3"/>
          </p:cNvCxnSpPr>
          <p:nvPr/>
        </p:nvCxnSpPr>
        <p:spPr bwMode="auto">
          <a:xfrm rot="10800000" flipV="1">
            <a:off x="3900660" y="5482622"/>
            <a:ext cx="1215732" cy="123686"/>
          </a:xfrm>
          <a:prstGeom prst="bentConnector3">
            <a:avLst>
              <a:gd name="adj1" fmla="val 50000"/>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41" name="Prostokąt 40"/>
          <p:cNvSpPr/>
          <p:nvPr/>
        </p:nvSpPr>
        <p:spPr>
          <a:xfrm>
            <a:off x="1265337" y="2922855"/>
            <a:ext cx="714375" cy="153800"/>
          </a:xfrm>
          <a:prstGeom prst="rect">
            <a:avLst/>
          </a:prstGeom>
          <a:noFill/>
          <a:ln w="38100">
            <a:solidFill>
              <a:schemeClr val="bg1">
                <a:lumMod val="75000"/>
              </a:schemeClr>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l-PL"/>
          </a:p>
        </p:txBody>
      </p:sp>
      <p:sp>
        <p:nvSpPr>
          <p:cNvPr id="42" name="Prostokąt 41"/>
          <p:cNvSpPr/>
          <p:nvPr/>
        </p:nvSpPr>
        <p:spPr>
          <a:xfrm>
            <a:off x="2228293" y="4526889"/>
            <a:ext cx="1672366" cy="414279"/>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l-PL"/>
          </a:p>
        </p:txBody>
      </p:sp>
      <p:sp>
        <p:nvSpPr>
          <p:cNvPr id="43" name="Prostokąt 42"/>
          <p:cNvSpPr/>
          <p:nvPr/>
        </p:nvSpPr>
        <p:spPr>
          <a:xfrm>
            <a:off x="2228293" y="4984598"/>
            <a:ext cx="2392447" cy="201678"/>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l-PL"/>
          </a:p>
        </p:txBody>
      </p:sp>
      <p:sp>
        <p:nvSpPr>
          <p:cNvPr id="44" name="Prostokąt 43"/>
          <p:cNvSpPr/>
          <p:nvPr/>
        </p:nvSpPr>
        <p:spPr>
          <a:xfrm>
            <a:off x="2228293" y="4251093"/>
            <a:ext cx="2304256" cy="233751"/>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l-PL"/>
          </a:p>
        </p:txBody>
      </p:sp>
      <p:sp>
        <p:nvSpPr>
          <p:cNvPr id="45" name="Prostokąt 44"/>
          <p:cNvSpPr/>
          <p:nvPr/>
        </p:nvSpPr>
        <p:spPr>
          <a:xfrm>
            <a:off x="2229711" y="5223375"/>
            <a:ext cx="2030989" cy="236701"/>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l-PL"/>
          </a:p>
        </p:txBody>
      </p:sp>
      <p:sp>
        <p:nvSpPr>
          <p:cNvPr id="46" name="Prostokąt 45"/>
          <p:cNvSpPr/>
          <p:nvPr/>
        </p:nvSpPr>
        <p:spPr>
          <a:xfrm>
            <a:off x="2229711" y="5747545"/>
            <a:ext cx="1310909" cy="216024"/>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l-PL"/>
          </a:p>
        </p:txBody>
      </p:sp>
      <p:sp>
        <p:nvSpPr>
          <p:cNvPr id="47" name="Prostokąt 46"/>
          <p:cNvSpPr/>
          <p:nvPr/>
        </p:nvSpPr>
        <p:spPr>
          <a:xfrm>
            <a:off x="2229711" y="5498412"/>
            <a:ext cx="1670949" cy="215792"/>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l-PL"/>
          </a:p>
        </p:txBody>
      </p:sp>
      <p:sp>
        <p:nvSpPr>
          <p:cNvPr id="48" name="Text Box 5"/>
          <p:cNvSpPr txBox="1">
            <a:spLocks noChangeArrowheads="1"/>
          </p:cNvSpPr>
          <p:nvPr/>
        </p:nvSpPr>
        <p:spPr bwMode="auto">
          <a:xfrm>
            <a:off x="5107834" y="1551798"/>
            <a:ext cx="3911700" cy="442035"/>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pl-PL" sz="1200" smtClean="0"/>
              <a:t>unique identification (for computers not humans) of each item for reference from instance document or other files</a:t>
            </a:r>
            <a:endParaRPr lang="pl-PL" sz="1200"/>
          </a:p>
        </p:txBody>
      </p:sp>
      <p:sp>
        <p:nvSpPr>
          <p:cNvPr id="49" name="Text Box 6"/>
          <p:cNvSpPr txBox="1">
            <a:spLocks noChangeArrowheads="1"/>
          </p:cNvSpPr>
          <p:nvPr/>
        </p:nvSpPr>
        <p:spPr bwMode="auto">
          <a:xfrm>
            <a:off x="5116391" y="2132856"/>
            <a:ext cx="3911700" cy="1365365"/>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fontAlgn="auto">
              <a:spcBef>
                <a:spcPts val="0"/>
              </a:spcBef>
              <a:spcAft>
                <a:spcPts val="0"/>
              </a:spcAft>
              <a:buFont typeface="Wingdings" pitchFamily="2" charset="2"/>
              <a:buNone/>
              <a:defRPr/>
            </a:pPr>
            <a:r>
              <a:rPr lang="pl-PL" sz="1200" smtClean="0"/>
              <a:t>expected value:</a:t>
            </a:r>
          </a:p>
          <a:p>
            <a:pPr marL="171450" indent="-171450" fontAlgn="auto">
              <a:spcBef>
                <a:spcPts val="0"/>
              </a:spcBef>
              <a:spcAft>
                <a:spcPts val="0"/>
              </a:spcAft>
              <a:buFontTx/>
              <a:buChar char="-"/>
              <a:defRPr/>
            </a:pPr>
            <a:r>
              <a:rPr lang="pl-PL" sz="1200" smtClean="0"/>
              <a:t>monetary (number referring to a currency ISO code)</a:t>
            </a:r>
          </a:p>
          <a:p>
            <a:pPr marL="171450" indent="-171450" fontAlgn="auto">
              <a:spcBef>
                <a:spcPts val="0"/>
              </a:spcBef>
              <a:spcAft>
                <a:spcPts val="0"/>
              </a:spcAft>
              <a:buFontTx/>
              <a:buChar char="-"/>
              <a:defRPr/>
            </a:pPr>
            <a:r>
              <a:rPr lang="pl-PL" sz="1200" smtClean="0"/>
              <a:t>decimal or integer (including min and max range)</a:t>
            </a:r>
          </a:p>
          <a:p>
            <a:pPr marL="171450" indent="-171450" fontAlgn="auto">
              <a:spcBef>
                <a:spcPts val="0"/>
              </a:spcBef>
              <a:spcAft>
                <a:spcPts val="0"/>
              </a:spcAft>
              <a:buFontTx/>
              <a:buChar char="-"/>
              <a:defRPr/>
            </a:pPr>
            <a:r>
              <a:rPr lang="pl-PL" sz="1200" smtClean="0"/>
              <a:t>text (certain length, enumerated list, pattern for post code, etc)</a:t>
            </a:r>
          </a:p>
          <a:p>
            <a:pPr marL="171450" indent="-171450" fontAlgn="auto">
              <a:spcBef>
                <a:spcPts val="0"/>
              </a:spcBef>
              <a:spcAft>
                <a:spcPts val="0"/>
              </a:spcAft>
              <a:buFontTx/>
              <a:buChar char="-"/>
              <a:defRPr/>
            </a:pPr>
            <a:r>
              <a:rPr lang="pl-PL" sz="1200" smtClean="0"/>
              <a:t>date (plus time interval)</a:t>
            </a:r>
          </a:p>
          <a:p>
            <a:pPr marL="171450" indent="-171450" fontAlgn="auto">
              <a:spcBef>
                <a:spcPts val="0"/>
              </a:spcBef>
              <a:spcAft>
                <a:spcPts val="0"/>
              </a:spcAft>
              <a:buFontTx/>
              <a:buChar char="-"/>
              <a:defRPr/>
            </a:pPr>
            <a:r>
              <a:rPr lang="pl-PL" sz="1200" smtClean="0"/>
              <a:t>etc</a:t>
            </a:r>
            <a:endParaRPr lang="pl-PL" sz="1200"/>
          </a:p>
        </p:txBody>
      </p:sp>
      <p:sp>
        <p:nvSpPr>
          <p:cNvPr id="50" name="Text Box 7"/>
          <p:cNvSpPr txBox="1">
            <a:spLocks noChangeArrowheads="1"/>
          </p:cNvSpPr>
          <p:nvPr/>
        </p:nvSpPr>
        <p:spPr bwMode="auto">
          <a:xfrm>
            <a:off x="5107834" y="1042749"/>
            <a:ext cx="3926466" cy="442035"/>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pl-PL" sz="1200" smtClean="0"/>
              <a:t>item (not tuple or dimensional contruct):</a:t>
            </a:r>
            <a:br>
              <a:rPr lang="pl-PL" sz="1200" smtClean="0"/>
            </a:br>
            <a:r>
              <a:rPr lang="pl-PL" sz="1200" smtClean="0"/>
              <a:t>a simple fact containing a value</a:t>
            </a:r>
            <a:endParaRPr lang="pl-PL" sz="1200"/>
          </a:p>
        </p:txBody>
      </p:sp>
      <p:sp>
        <p:nvSpPr>
          <p:cNvPr id="51" name="Text Box 8"/>
          <p:cNvSpPr txBox="1">
            <a:spLocks noChangeArrowheads="1"/>
          </p:cNvSpPr>
          <p:nvPr/>
        </p:nvSpPr>
        <p:spPr bwMode="auto">
          <a:xfrm>
            <a:off x="5116392" y="4799939"/>
            <a:ext cx="3911700" cy="1365365"/>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defPPr>
              <a:defRPr lang="pl-PL"/>
            </a:defPPr>
            <a:lvl1pPr fontAlgn="auto">
              <a:spcBef>
                <a:spcPts val="0"/>
              </a:spcBef>
              <a:spcAft>
                <a:spcPts val="0"/>
              </a:spcAft>
              <a:buFont typeface="Wingdings" pitchFamily="2" charset="2"/>
              <a:buNone/>
              <a:defRPr sz="1200"/>
            </a:lvl1pPr>
          </a:lstStyle>
          <a:p>
            <a:r>
              <a:rPr lang="pl-PL" smtClean="0"/>
              <a:t>accounting balance nature (credit/debit) indicating the required sign, e.g.</a:t>
            </a:r>
          </a:p>
          <a:p>
            <a:pPr marL="171450" indent="-171450">
              <a:buFontTx/>
              <a:buChar char="-"/>
            </a:pPr>
            <a:r>
              <a:rPr lang="pl-PL" smtClean="0"/>
              <a:t>costs are ″debit″ = reported as a positive figure (and subtracted from revenues), </a:t>
            </a:r>
          </a:p>
          <a:p>
            <a:pPr marL="171450" indent="-171450">
              <a:buFontTx/>
              <a:buChar char="-"/>
            </a:pPr>
            <a:r>
              <a:rPr lang="pl-PL" smtClean="0"/>
              <a:t>credit are ″credit″ = reported as a negative figure (and added to revenues),</a:t>
            </a:r>
          </a:p>
          <a:p>
            <a:r>
              <a:rPr lang="pl-PL" smtClean="0"/>
              <a:t>Important for items such as „adjustment of …”</a:t>
            </a:r>
            <a:endParaRPr lang="pl-PL"/>
          </a:p>
        </p:txBody>
      </p:sp>
      <p:sp>
        <p:nvSpPr>
          <p:cNvPr id="52" name="Text Box 8"/>
          <p:cNvSpPr txBox="1">
            <a:spLocks noChangeArrowheads="1"/>
          </p:cNvSpPr>
          <p:nvPr/>
        </p:nvSpPr>
        <p:spPr bwMode="auto">
          <a:xfrm>
            <a:off x="5130448" y="3605420"/>
            <a:ext cx="3906048" cy="903700"/>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fontAlgn="auto">
              <a:spcBef>
                <a:spcPct val="50000"/>
              </a:spcBef>
              <a:spcAft>
                <a:spcPts val="0"/>
              </a:spcAft>
              <a:defRPr/>
            </a:pPr>
            <a:r>
              <a:rPr lang="pl-PL" sz="1200" smtClean="0"/>
              <a:t>instant = stock (for particular date), e.g. assets, liabilities, …</a:t>
            </a:r>
            <a:br>
              <a:rPr lang="pl-PL" sz="1200" smtClean="0"/>
            </a:br>
            <a:r>
              <a:rPr lang="pl-PL" sz="1200" smtClean="0"/>
              <a:t>duration = flow (for period), e.g. revenues, costs, expenses, …</a:t>
            </a:r>
          </a:p>
          <a:p>
            <a:pPr fontAlgn="auto">
              <a:spcBef>
                <a:spcPct val="50000"/>
              </a:spcBef>
              <a:spcAft>
                <a:spcPts val="0"/>
              </a:spcAft>
              <a:defRPr/>
            </a:pPr>
            <a:r>
              <a:rPr lang="pl-PL" sz="1200" smtClean="0"/>
              <a:t>needed for allowing different time periods within a report (e.g. revenues for last year and last quarter)</a:t>
            </a:r>
            <a:endParaRPr lang="pl-PL" sz="1200"/>
          </a:p>
        </p:txBody>
      </p:sp>
      <p:cxnSp>
        <p:nvCxnSpPr>
          <p:cNvPr id="53" name="Łącznik prosty ze strzałką 52"/>
          <p:cNvCxnSpPr/>
          <p:nvPr/>
        </p:nvCxnSpPr>
        <p:spPr>
          <a:xfrm>
            <a:off x="482912" y="1340768"/>
            <a:ext cx="293527" cy="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54" name="Łącznik prosty ze strzałką 53"/>
          <p:cNvCxnSpPr/>
          <p:nvPr/>
        </p:nvCxnSpPr>
        <p:spPr>
          <a:xfrm>
            <a:off x="488548" y="1628800"/>
            <a:ext cx="293527" cy="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55" name="Łącznik prosty ze strzałką 54"/>
          <p:cNvCxnSpPr/>
          <p:nvPr/>
        </p:nvCxnSpPr>
        <p:spPr>
          <a:xfrm>
            <a:off x="467544" y="1772816"/>
            <a:ext cx="648072" cy="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56" name="Łącznik prosty ze strzałką 55"/>
          <p:cNvCxnSpPr/>
          <p:nvPr/>
        </p:nvCxnSpPr>
        <p:spPr>
          <a:xfrm>
            <a:off x="467544" y="2821388"/>
            <a:ext cx="648072" cy="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57" name="Łącznik prostoliniowy 56"/>
          <p:cNvCxnSpPr/>
          <p:nvPr/>
        </p:nvCxnSpPr>
        <p:spPr>
          <a:xfrm>
            <a:off x="467544" y="1324584"/>
            <a:ext cx="15369" cy="3456384"/>
          </a:xfrm>
          <a:prstGeom prst="line">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58" name="Text Box 9"/>
          <p:cNvSpPr txBox="1">
            <a:spLocks noChangeArrowheads="1"/>
          </p:cNvSpPr>
          <p:nvPr/>
        </p:nvSpPr>
        <p:spPr bwMode="auto">
          <a:xfrm>
            <a:off x="86355" y="4797152"/>
            <a:ext cx="793115" cy="996033"/>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pl-PL" sz="1200" smtClean="0"/>
              <a:t>reportable term or a header (</a:t>
            </a:r>
            <a:r>
              <a:rPr lang="pl-PL" sz="1200" smtClean="0">
                <a:solidFill>
                  <a:schemeClr val="tx1"/>
                </a:solidFill>
              </a:rPr>
              <a:t>abstract= "true")</a:t>
            </a:r>
            <a:endParaRPr lang="pl-PL" sz="1200"/>
          </a:p>
        </p:txBody>
      </p:sp>
    </p:spTree>
    <p:extLst>
      <p:ext uri="{BB962C8B-B14F-4D97-AF65-F5344CB8AC3E}">
        <p14:creationId xmlns:p14="http://schemas.microsoft.com/office/powerpoint/2010/main" val="41872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par>
                                <p:cTn id="83" presetID="10"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10" presetClass="entr" presetSubtype="0" fill="hold"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273398"/>
            <a:ext cx="7920880" cy="995362"/>
          </a:xfrm>
        </p:spPr>
        <p:txBody>
          <a:bodyPr/>
          <a:lstStyle/>
          <a:p>
            <a:r>
              <a:rPr lang="en-GB" smtClean="0"/>
              <a:t>Tuples</a:t>
            </a:r>
            <a:endParaRPr lang="en-GB"/>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14</a:t>
            </a:fld>
            <a:endParaRPr lang="en-GB"/>
          </a:p>
        </p:txBody>
      </p:sp>
      <p:sp>
        <p:nvSpPr>
          <p:cNvPr id="32" name="Rectangle 4"/>
          <p:cNvSpPr>
            <a:spLocks noChangeArrowheads="1"/>
          </p:cNvSpPr>
          <p:nvPr/>
        </p:nvSpPr>
        <p:spPr bwMode="auto">
          <a:xfrm>
            <a:off x="539552" y="2636912"/>
            <a:ext cx="7704856" cy="3744416"/>
          </a:xfrm>
          <a:prstGeom prst="rect">
            <a:avLst/>
          </a:prstGeom>
          <a:ln>
            <a:solidFill>
              <a:schemeClr val="bg1">
                <a:lumMod val="7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&lt;</a:t>
            </a:r>
            <a:r>
              <a:rPr lang="en-GB" sz="1400" dirty="0" err="1" smtClean="0">
                <a:solidFill>
                  <a:schemeClr val="bg1">
                    <a:lumMod val="65000"/>
                  </a:schemeClr>
                </a:solidFill>
              </a:rPr>
              <a:t>xsd:element</a:t>
            </a:r>
            <a:r>
              <a:rPr lang="en-GB" sz="1400" dirty="0" smtClean="0">
                <a:solidFill>
                  <a:schemeClr val="bg1">
                    <a:lumMod val="65000"/>
                  </a:schemeClr>
                </a:solidFill>
              </a:rPr>
              <a:t> name ="</a:t>
            </a:r>
            <a:r>
              <a:rPr lang="en-GB" sz="1400" b="1" dirty="0" err="1" smtClean="0">
                <a:solidFill>
                  <a:schemeClr val="accent4">
                    <a:lumMod val="50000"/>
                  </a:schemeClr>
                </a:solidFill>
              </a:rPr>
              <a:t>GroupOfInventories</a:t>
            </a:r>
            <a:r>
              <a:rPr lang="en-GB" sz="1400" dirty="0" smtClean="0">
                <a:solidFill>
                  <a:schemeClr val="bg1">
                    <a:lumMod val="65000"/>
                  </a:schemeClr>
                </a:solidFill>
              </a:rPr>
              <a:t>" substitutionGroup="</a:t>
            </a:r>
            <a:r>
              <a:rPr lang="en-GB" sz="1400" b="1" dirty="0" err="1" smtClean="0">
                <a:solidFill>
                  <a:schemeClr val="accent4">
                    <a:lumMod val="50000"/>
                  </a:schemeClr>
                </a:solidFill>
              </a:rPr>
              <a:t>xbrli:item</a:t>
            </a:r>
            <a:r>
              <a:rPr lang="en-GB" sz="1400" dirty="0" smtClean="0">
                <a:solidFill>
                  <a:schemeClr val="bg1">
                    <a:lumMod val="65000"/>
                  </a:schemeClr>
                </a:solidFill>
              </a:rPr>
              <a:t>" (…)&gt;</a:t>
            </a:r>
          </a:p>
          <a:p>
            <a:pPr defTabSz="266700" fontAlgn="auto">
              <a:spcBef>
                <a:spcPts val="0"/>
              </a:spcBef>
              <a:spcAft>
                <a:spcPts val="0"/>
              </a:spcAft>
              <a:defRPr/>
            </a:pPr>
            <a:r>
              <a:rPr lang="en-GB" sz="1400" dirty="0" smtClean="0">
                <a:solidFill>
                  <a:schemeClr val="bg1">
                    <a:lumMod val="65000"/>
                  </a:schemeClr>
                </a:solidFill>
              </a:rPr>
              <a:t>&lt;</a:t>
            </a:r>
            <a:r>
              <a:rPr lang="en-GB" sz="1400" dirty="0" err="1" smtClean="0">
                <a:solidFill>
                  <a:schemeClr val="bg1">
                    <a:lumMod val="65000"/>
                  </a:schemeClr>
                </a:solidFill>
              </a:rPr>
              <a:t>xsd:element</a:t>
            </a:r>
            <a:r>
              <a:rPr lang="en-GB" sz="1400" dirty="0" smtClean="0">
                <a:solidFill>
                  <a:schemeClr val="bg1">
                    <a:lumMod val="65000"/>
                  </a:schemeClr>
                </a:solidFill>
              </a:rPr>
              <a:t> name ="</a:t>
            </a:r>
            <a:r>
              <a:rPr lang="en-GB" sz="1400" b="1" dirty="0" err="1" smtClean="0">
                <a:solidFill>
                  <a:schemeClr val="accent4">
                    <a:lumMod val="50000"/>
                  </a:schemeClr>
                </a:solidFill>
              </a:rPr>
              <a:t>ValuationMethod</a:t>
            </a:r>
            <a:r>
              <a:rPr lang="en-GB" sz="1400" dirty="0" smtClean="0">
                <a:solidFill>
                  <a:schemeClr val="bg1">
                    <a:lumMod val="65000"/>
                  </a:schemeClr>
                </a:solidFill>
              </a:rPr>
              <a:t>" substitutionGroup="</a:t>
            </a:r>
            <a:r>
              <a:rPr lang="en-GB" sz="1400" b="1" dirty="0" err="1" smtClean="0">
                <a:solidFill>
                  <a:schemeClr val="accent4">
                    <a:lumMod val="50000"/>
                  </a:schemeClr>
                </a:solidFill>
              </a:rPr>
              <a:t>xbrli:item</a:t>
            </a:r>
            <a:r>
              <a:rPr lang="en-GB" sz="1400" dirty="0" smtClean="0">
                <a:solidFill>
                  <a:schemeClr val="bg1">
                    <a:lumMod val="65000"/>
                  </a:schemeClr>
                </a:solidFill>
              </a:rPr>
              <a:t>" (…)&gt;</a:t>
            </a:r>
          </a:p>
          <a:p>
            <a:pPr defTabSz="266700" fontAlgn="auto">
              <a:spcBef>
                <a:spcPts val="0"/>
              </a:spcBef>
              <a:spcAft>
                <a:spcPts val="0"/>
              </a:spcAft>
              <a:defRPr/>
            </a:pPr>
            <a:r>
              <a:rPr lang="en-GB" sz="1400" dirty="0" smtClean="0">
                <a:solidFill>
                  <a:schemeClr val="bg1">
                    <a:lumMod val="65000"/>
                  </a:schemeClr>
                </a:solidFill>
              </a:rPr>
              <a:t>&lt;</a:t>
            </a:r>
            <a:r>
              <a:rPr lang="en-GB" sz="1400" dirty="0" err="1" smtClean="0">
                <a:solidFill>
                  <a:schemeClr val="bg1">
                    <a:lumMod val="65000"/>
                  </a:schemeClr>
                </a:solidFill>
              </a:rPr>
              <a:t>xsd:element</a:t>
            </a:r>
            <a:r>
              <a:rPr lang="en-GB" sz="1400" dirty="0" smtClean="0">
                <a:solidFill>
                  <a:schemeClr val="bg1">
                    <a:lumMod val="65000"/>
                  </a:schemeClr>
                </a:solidFill>
              </a:rPr>
              <a:t> name ="</a:t>
            </a:r>
            <a:r>
              <a:rPr lang="en-GB" sz="1400" b="1" dirty="0" err="1" smtClean="0">
                <a:solidFill>
                  <a:schemeClr val="accent4">
                    <a:lumMod val="50000"/>
                  </a:schemeClr>
                </a:solidFill>
              </a:rPr>
              <a:t>ValueOfGroupOfInventories</a:t>
            </a:r>
            <a:r>
              <a:rPr lang="en-GB" sz="1400" dirty="0" smtClean="0">
                <a:solidFill>
                  <a:schemeClr val="bg1">
                    <a:lumMod val="65000"/>
                  </a:schemeClr>
                </a:solidFill>
              </a:rPr>
              <a:t>" substitutionGroup="</a:t>
            </a:r>
            <a:r>
              <a:rPr lang="en-GB" sz="1400" b="1" dirty="0" err="1" smtClean="0">
                <a:solidFill>
                  <a:schemeClr val="accent4">
                    <a:lumMod val="50000"/>
                  </a:schemeClr>
                </a:solidFill>
              </a:rPr>
              <a:t>xbrli:item</a:t>
            </a:r>
            <a:r>
              <a:rPr lang="en-GB" sz="1400" dirty="0" smtClean="0">
                <a:solidFill>
                  <a:schemeClr val="bg1">
                    <a:lumMod val="65000"/>
                  </a:schemeClr>
                </a:solidFill>
              </a:rPr>
              <a:t>" (…)&gt;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&lt;</a:t>
            </a:r>
            <a:r>
              <a:rPr lang="en-GB" sz="1400" dirty="0" err="1" smtClean="0">
                <a:solidFill>
                  <a:schemeClr val="bg1">
                    <a:lumMod val="65000"/>
                  </a:schemeClr>
                </a:solidFill>
              </a:rPr>
              <a:t>xsd:element</a:t>
            </a:r>
            <a:r>
              <a:rPr lang="en-GB" sz="1400" dirty="0" smtClean="0">
                <a:solidFill>
                  <a:schemeClr val="bg1">
                    <a:lumMod val="65000"/>
                  </a:schemeClr>
                </a:solidFill>
              </a:rPr>
              <a:t> id="</a:t>
            </a:r>
            <a:r>
              <a:rPr lang="en-GB" sz="1400" dirty="0" err="1" smtClean="0">
                <a:solidFill>
                  <a:schemeClr val="bg1">
                    <a:lumMod val="65000"/>
                  </a:schemeClr>
                </a:solidFill>
              </a:rPr>
              <a:t>InventoriesValuaton</a:t>
            </a:r>
            <a:r>
              <a:rPr lang="en-GB" sz="1400" dirty="0" smtClean="0">
                <a:solidFill>
                  <a:schemeClr val="bg1">
                    <a:lumMod val="65000"/>
                  </a:schemeClr>
                </a:solidFill>
              </a:rPr>
              <a:t>" name="</a:t>
            </a:r>
            <a:r>
              <a:rPr lang="en-GB" sz="1400" b="1" dirty="0" err="1" smtClean="0">
                <a:solidFill>
                  <a:schemeClr val="accent2">
                    <a:lumMod val="50000"/>
                  </a:schemeClr>
                </a:solidFill>
              </a:rPr>
              <a:t>InventoriesValuation</a:t>
            </a:r>
            <a:r>
              <a:rPr lang="en-GB" sz="1400" dirty="0" smtClean="0">
                <a:solidFill>
                  <a:schemeClr val="bg1">
                    <a:lumMod val="65000"/>
                  </a:schemeClr>
                </a:solidFill>
              </a:rPr>
              <a:t>" substitutionGroup="</a:t>
            </a:r>
            <a:r>
              <a:rPr lang="en-GB" sz="1400" b="1" dirty="0" err="1" smtClean="0">
                <a:solidFill>
                  <a:schemeClr val="accent2">
                    <a:lumMod val="50000"/>
                  </a:schemeClr>
                </a:solidFill>
              </a:rPr>
              <a:t>xbrli:tuple</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xsd:complexType</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xsd:complexContent</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xsd:restriction</a:t>
            </a:r>
            <a:r>
              <a:rPr lang="en-GB" sz="1400" dirty="0" smtClean="0">
                <a:solidFill>
                  <a:schemeClr val="bg1">
                    <a:lumMod val="65000"/>
                  </a:schemeClr>
                </a:solidFill>
              </a:rPr>
              <a:t> base="</a:t>
            </a:r>
            <a:r>
              <a:rPr lang="en-GB" sz="1400" dirty="0" err="1" smtClean="0">
                <a:solidFill>
                  <a:schemeClr val="bg1">
                    <a:lumMod val="65000"/>
                  </a:schemeClr>
                </a:solidFill>
              </a:rPr>
              <a:t>anyType</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a:t>
            </a:r>
            <a:r>
              <a:rPr lang="en-GB" sz="1400" u="sng" dirty="0" err="1" smtClean="0">
                <a:solidFill>
                  <a:schemeClr val="tx1"/>
                </a:solidFill>
              </a:rPr>
              <a:t>sequence</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xsd:element</a:t>
            </a:r>
            <a:r>
              <a:rPr lang="en-GB" sz="1400" dirty="0" smtClean="0">
                <a:solidFill>
                  <a:schemeClr val="bg1">
                    <a:lumMod val="65000"/>
                  </a:schemeClr>
                </a:solidFill>
              </a:rPr>
              <a:t> ref="</a:t>
            </a:r>
            <a:r>
              <a:rPr lang="en-GB" sz="1400" b="1" dirty="0" err="1" smtClean="0">
                <a:solidFill>
                  <a:schemeClr val="accent4">
                    <a:lumMod val="50000"/>
                  </a:schemeClr>
                </a:solidFill>
              </a:rPr>
              <a:t>GroupOfInventories</a:t>
            </a:r>
            <a:r>
              <a:rPr lang="en-GB" sz="1400" dirty="0" smtClean="0">
                <a:solidFill>
                  <a:schemeClr val="bg1">
                    <a:lumMod val="65000"/>
                  </a:schemeClr>
                </a:solidFill>
              </a:rPr>
              <a:t>" </a:t>
            </a:r>
            <a:r>
              <a:rPr lang="en-GB" sz="1400" dirty="0" err="1" smtClean="0">
                <a:solidFill>
                  <a:schemeClr val="tx1"/>
                </a:solidFill>
              </a:rPr>
              <a:t>maxOccurs</a:t>
            </a:r>
            <a:r>
              <a:rPr lang="en-GB" sz="1400" dirty="0" smtClean="0">
                <a:solidFill>
                  <a:schemeClr val="tx1"/>
                </a:solidFill>
              </a:rPr>
              <a:t>="unbounded"</a:t>
            </a:r>
            <a:r>
              <a:rPr lang="en-GB" sz="1400" dirty="0" smtClean="0">
                <a:solidFill>
                  <a:schemeClr val="bg1">
                    <a:lumMod val="65000"/>
                  </a:schemeClr>
                </a:solidFill>
              </a:rPr>
              <a:t>/&gt; </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xsd:element</a:t>
            </a:r>
            <a:r>
              <a:rPr lang="en-GB" sz="1400" dirty="0" smtClean="0">
                <a:solidFill>
                  <a:schemeClr val="bg1">
                    <a:lumMod val="65000"/>
                  </a:schemeClr>
                </a:solidFill>
              </a:rPr>
              <a:t> ref="</a:t>
            </a:r>
            <a:r>
              <a:rPr lang="en-GB" sz="1400" b="1" dirty="0" err="1" smtClean="0">
                <a:solidFill>
                  <a:schemeClr val="accent4">
                    <a:lumMod val="50000"/>
                  </a:schemeClr>
                </a:solidFill>
              </a:rPr>
              <a:t>ValuationMethod</a:t>
            </a:r>
            <a:r>
              <a:rPr lang="en-GB" sz="1400" dirty="0" smtClean="0">
                <a:solidFill>
                  <a:schemeClr val="bg1">
                    <a:lumMod val="65000"/>
                  </a:schemeClr>
                </a:solidFill>
              </a:rPr>
              <a:t>" 	    </a:t>
            </a:r>
            <a:r>
              <a:rPr lang="en-GB" sz="1400" dirty="0" err="1" smtClean="0">
                <a:solidFill>
                  <a:schemeClr val="tx1"/>
                </a:solidFill>
              </a:rPr>
              <a:t>minOccurs</a:t>
            </a:r>
            <a:r>
              <a:rPr lang="en-GB" sz="1400" dirty="0" smtClean="0">
                <a:solidFill>
                  <a:schemeClr val="tx1"/>
                </a:solidFill>
              </a:rPr>
              <a:t>="0"</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xsd:element</a:t>
            </a:r>
            <a:r>
              <a:rPr lang="en-GB" sz="1400" dirty="0" smtClean="0">
                <a:solidFill>
                  <a:schemeClr val="bg1">
                    <a:lumMod val="65000"/>
                  </a:schemeClr>
                </a:solidFill>
              </a:rPr>
              <a:t> ref="</a:t>
            </a:r>
            <a:r>
              <a:rPr lang="en-GB" sz="1400" b="1" dirty="0" err="1" smtClean="0">
                <a:solidFill>
                  <a:schemeClr val="accent4">
                    <a:lumMod val="50000"/>
                  </a:schemeClr>
                </a:solidFill>
              </a:rPr>
              <a:t>ValueOfGroupOfInventories</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xsd:sequence</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xsd:attribute</a:t>
            </a:r>
            <a:r>
              <a:rPr lang="en-GB" sz="1400" dirty="0" smtClean="0">
                <a:solidFill>
                  <a:schemeClr val="bg1">
                    <a:lumMod val="65000"/>
                  </a:schemeClr>
                </a:solidFill>
              </a:rPr>
              <a:t> name="id" type="ID" use="optional"/&gt;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xsd:restriction</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xsd:complexContent</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  &lt;/</a:t>
            </a:r>
            <a:r>
              <a:rPr lang="en-GB" sz="1400" dirty="0" err="1" smtClean="0">
                <a:solidFill>
                  <a:schemeClr val="bg1">
                    <a:lumMod val="65000"/>
                  </a:schemeClr>
                </a:solidFill>
              </a:rPr>
              <a:t>xsd:complexType</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r>
              <a:rPr lang="en-GB" sz="1400" dirty="0" smtClean="0">
                <a:solidFill>
                  <a:schemeClr val="bg1">
                    <a:lumMod val="65000"/>
                  </a:schemeClr>
                </a:solidFill>
              </a:rPr>
              <a:t>&lt;/</a:t>
            </a:r>
            <a:r>
              <a:rPr lang="en-GB" sz="1400" dirty="0" err="1" smtClean="0">
                <a:solidFill>
                  <a:schemeClr val="bg1">
                    <a:lumMod val="65000"/>
                  </a:schemeClr>
                </a:solidFill>
              </a:rPr>
              <a:t>xsd:element</a:t>
            </a:r>
            <a:r>
              <a:rPr lang="en-GB" sz="1400" dirty="0" smtClean="0">
                <a:solidFill>
                  <a:schemeClr val="bg1">
                    <a:lumMod val="65000"/>
                  </a:schemeClr>
                </a:solidFill>
              </a:rPr>
              <a:t>&gt;</a:t>
            </a:r>
          </a:p>
          <a:p>
            <a:pPr defTabSz="266700" fontAlgn="auto">
              <a:spcBef>
                <a:spcPts val="0"/>
              </a:spcBef>
              <a:spcAft>
                <a:spcPts val="0"/>
              </a:spcAft>
              <a:buFont typeface="Wingdings" pitchFamily="2" charset="2"/>
              <a:buNone/>
              <a:defRPr/>
            </a:pPr>
            <a:endParaRPr lang="en-GB" sz="1400" dirty="0">
              <a:solidFill>
                <a:schemeClr val="bg1">
                  <a:lumMod val="65000"/>
                </a:schemeClr>
              </a:solidFill>
            </a:endParaRPr>
          </a:p>
        </p:txBody>
      </p:sp>
      <p:pic>
        <p:nvPicPr>
          <p:cNvPr id="33" name="Obraz 3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944" y="980728"/>
            <a:ext cx="4536504" cy="1477722"/>
          </a:xfrm>
          <a:prstGeom prst="rect">
            <a:avLst/>
          </a:prstGeom>
        </p:spPr>
      </p:pic>
      <p:sp>
        <p:nvSpPr>
          <p:cNvPr id="34" name="Prostokąt 33"/>
          <p:cNvSpPr/>
          <p:nvPr/>
        </p:nvSpPr>
        <p:spPr>
          <a:xfrm>
            <a:off x="600434" y="3334078"/>
            <a:ext cx="7577561" cy="29752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Text Box 5"/>
          <p:cNvSpPr txBox="1">
            <a:spLocks noChangeArrowheads="1"/>
          </p:cNvSpPr>
          <p:nvPr/>
        </p:nvSpPr>
        <p:spPr bwMode="auto">
          <a:xfrm>
            <a:off x="605997" y="1343790"/>
            <a:ext cx="1243248" cy="5035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400" smtClean="0">
                <a:solidFill>
                  <a:schemeClr val="tx1"/>
                </a:solidFill>
              </a:rPr>
              <a:t>tuple declaration</a:t>
            </a:r>
            <a:endParaRPr lang="en-GB" sz="1400">
              <a:solidFill>
                <a:schemeClr val="tx1"/>
              </a:solidFill>
            </a:endParaRPr>
          </a:p>
        </p:txBody>
      </p:sp>
      <p:sp>
        <p:nvSpPr>
          <p:cNvPr id="36" name="Prostokąt 35"/>
          <p:cNvSpPr/>
          <p:nvPr/>
        </p:nvSpPr>
        <p:spPr>
          <a:xfrm>
            <a:off x="2411760" y="964544"/>
            <a:ext cx="4552688" cy="2483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37" name="Łącznik łamany 36"/>
          <p:cNvCxnSpPr>
            <a:stCxn id="36" idx="1"/>
            <a:endCxn id="35" idx="3"/>
          </p:cNvCxnSpPr>
          <p:nvPr/>
        </p:nvCxnSpPr>
        <p:spPr>
          <a:xfrm rot="10800000" flipV="1">
            <a:off x="1849246" y="1088739"/>
            <a:ext cx="562515" cy="50684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8" name="Łącznik łamany 37"/>
          <p:cNvCxnSpPr>
            <a:stCxn id="35" idx="1"/>
            <a:endCxn id="34" idx="1"/>
          </p:cNvCxnSpPr>
          <p:nvPr/>
        </p:nvCxnSpPr>
        <p:spPr>
          <a:xfrm rot="10800000" flipV="1">
            <a:off x="600435" y="1595585"/>
            <a:ext cx="5563" cy="3226114"/>
          </a:xfrm>
          <a:prstGeom prst="bentConnector3">
            <a:avLst>
              <a:gd name="adj1" fmla="val 4209294"/>
            </a:avLst>
          </a:prstGeom>
          <a:ln w="19050"/>
        </p:spPr>
        <p:style>
          <a:lnRef idx="1">
            <a:schemeClr val="accent1"/>
          </a:lnRef>
          <a:fillRef idx="0">
            <a:schemeClr val="accent1"/>
          </a:fillRef>
          <a:effectRef idx="0">
            <a:schemeClr val="accent1"/>
          </a:effectRef>
          <a:fontRef idx="minor">
            <a:schemeClr val="tx1"/>
          </a:fontRef>
        </p:style>
      </p:cxnSp>
      <p:sp>
        <p:nvSpPr>
          <p:cNvPr id="40" name="Prostokąt 39"/>
          <p:cNvSpPr/>
          <p:nvPr/>
        </p:nvSpPr>
        <p:spPr>
          <a:xfrm>
            <a:off x="3979753" y="4401963"/>
            <a:ext cx="1847900" cy="4197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1" name="Łącznik łamany 40"/>
          <p:cNvCxnSpPr>
            <a:cxnSpLocks noChangeShapeType="1"/>
            <a:stCxn id="40" idx="3"/>
            <a:endCxn id="46" idx="0"/>
          </p:cNvCxnSpPr>
          <p:nvPr/>
        </p:nvCxnSpPr>
        <p:spPr bwMode="auto">
          <a:xfrm>
            <a:off x="5827653" y="4611831"/>
            <a:ext cx="1142447" cy="329337"/>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Prostokąt 41"/>
          <p:cNvSpPr/>
          <p:nvPr/>
        </p:nvSpPr>
        <p:spPr>
          <a:xfrm>
            <a:off x="2419852" y="1187840"/>
            <a:ext cx="4552688" cy="248392"/>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 name="Prostokąt 42"/>
          <p:cNvSpPr/>
          <p:nvPr/>
        </p:nvSpPr>
        <p:spPr>
          <a:xfrm>
            <a:off x="964799" y="4185084"/>
            <a:ext cx="5191377" cy="104411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5" name="Łącznik łamany 44"/>
          <p:cNvCxnSpPr>
            <a:stCxn id="47" idx="3"/>
            <a:endCxn id="43" idx="3"/>
          </p:cNvCxnSpPr>
          <p:nvPr/>
        </p:nvCxnSpPr>
        <p:spPr>
          <a:xfrm flipH="1">
            <a:off x="6156176" y="1656495"/>
            <a:ext cx="2611400" cy="3050647"/>
          </a:xfrm>
          <a:prstGeom prst="bentConnector3">
            <a:avLst>
              <a:gd name="adj1" fmla="val -8754"/>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 Box 5"/>
          <p:cNvSpPr txBox="1">
            <a:spLocks noChangeArrowheads="1"/>
          </p:cNvSpPr>
          <p:nvPr/>
        </p:nvSpPr>
        <p:spPr bwMode="auto">
          <a:xfrm>
            <a:off x="4903703" y="4941168"/>
            <a:ext cx="4132793" cy="93447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400" smtClean="0">
                <a:solidFill>
                  <a:schemeClr val="tx1"/>
                </a:solidFill>
              </a:rPr>
              <a:t>attributes determinate how many times an </a:t>
            </a:r>
            <a:r>
              <a:rPr lang="en-GB" sz="1400" i="1" smtClean="0">
                <a:solidFill>
                  <a:schemeClr val="tx1"/>
                </a:solidFill>
              </a:rPr>
              <a:t>item</a:t>
            </a:r>
            <a:r>
              <a:rPr lang="en-GB" sz="1400" smtClean="0">
                <a:solidFill>
                  <a:schemeClr val="tx1"/>
                </a:solidFill>
              </a:rPr>
              <a:t> or a nested </a:t>
            </a:r>
            <a:r>
              <a:rPr lang="en-GB" sz="1400" i="1" smtClean="0">
                <a:solidFill>
                  <a:schemeClr val="tx1"/>
                </a:solidFill>
              </a:rPr>
              <a:t>tuple</a:t>
            </a:r>
            <a:r>
              <a:rPr lang="en-GB" sz="1400" smtClean="0">
                <a:solidFill>
                  <a:schemeClr val="tx1"/>
                </a:solidFill>
              </a:rPr>
              <a:t> element can appear within one occurrence of a </a:t>
            </a:r>
            <a:r>
              <a:rPr lang="en-GB" sz="1400" i="1" smtClean="0">
                <a:solidFill>
                  <a:schemeClr val="tx1"/>
                </a:solidFill>
              </a:rPr>
              <a:t>tuple</a:t>
            </a:r>
            <a:r>
              <a:rPr lang="en-GB" sz="1400" smtClean="0">
                <a:solidFill>
                  <a:schemeClr val="tx1"/>
                </a:solidFill>
              </a:rPr>
              <a:t> element in an instance document; by default once and only once</a:t>
            </a:r>
            <a:endParaRPr lang="en-GB" sz="1400">
              <a:solidFill>
                <a:schemeClr val="tx1"/>
              </a:solidFill>
            </a:endParaRPr>
          </a:p>
        </p:txBody>
      </p:sp>
      <p:sp>
        <p:nvSpPr>
          <p:cNvPr id="47" name="Text Box 5"/>
          <p:cNvSpPr txBox="1">
            <a:spLocks noChangeArrowheads="1"/>
          </p:cNvSpPr>
          <p:nvPr/>
        </p:nvSpPr>
        <p:spPr bwMode="auto">
          <a:xfrm>
            <a:off x="7524328" y="1296978"/>
            <a:ext cx="1243248" cy="719034"/>
          </a:xfrm>
          <a:prstGeom prst="rect">
            <a:avLst/>
          </a:prstGeom>
          <a:ln>
            <a:solidFill>
              <a:schemeClr val="accent4">
                <a:lumMod val="50000"/>
              </a:schemeClr>
            </a:solidFill>
            <a:headEnd/>
            <a:tailEnd/>
          </a:ln>
        </p:spPr>
        <p:style>
          <a:lnRef idx="2">
            <a:schemeClr val="accent1"/>
          </a:lnRef>
          <a:fillRef idx="1">
            <a:schemeClr val="lt1"/>
          </a:fillRef>
          <a:effectRef idx="0">
            <a:schemeClr val="accent1"/>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400" smtClean="0">
                <a:solidFill>
                  <a:schemeClr val="tx1"/>
                </a:solidFill>
              </a:rPr>
              <a:t>referenced items or (nested) tuples</a:t>
            </a:r>
            <a:endParaRPr lang="en-GB" sz="1400">
              <a:solidFill>
                <a:schemeClr val="tx1"/>
              </a:solidFill>
            </a:endParaRPr>
          </a:p>
        </p:txBody>
      </p:sp>
      <p:cxnSp>
        <p:nvCxnSpPr>
          <p:cNvPr id="48" name="Łącznik łamany 47"/>
          <p:cNvCxnSpPr>
            <a:stCxn id="47" idx="1"/>
            <a:endCxn id="42" idx="3"/>
          </p:cNvCxnSpPr>
          <p:nvPr/>
        </p:nvCxnSpPr>
        <p:spPr>
          <a:xfrm rot="10800000">
            <a:off x="6972540" y="1312037"/>
            <a:ext cx="551788" cy="344459"/>
          </a:xfrm>
          <a:prstGeom prst="bentConnector3">
            <a:avLst>
              <a:gd name="adj1" fmla="val 50000"/>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Prostokąt 48"/>
          <p:cNvSpPr/>
          <p:nvPr/>
        </p:nvSpPr>
        <p:spPr>
          <a:xfrm>
            <a:off x="2411761" y="2008073"/>
            <a:ext cx="4552688" cy="268799"/>
          </a:xfrm>
          <a:prstGeom prst="rect">
            <a:avLst/>
          </a:prstGeom>
          <a:no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GB"/>
          </a:p>
        </p:txBody>
      </p:sp>
      <p:sp>
        <p:nvSpPr>
          <p:cNvPr id="50" name="Text Box 5"/>
          <p:cNvSpPr txBox="1">
            <a:spLocks noChangeArrowheads="1"/>
          </p:cNvSpPr>
          <p:nvPr/>
        </p:nvSpPr>
        <p:spPr bwMode="auto">
          <a:xfrm>
            <a:off x="808472" y="2132741"/>
            <a:ext cx="1243248" cy="28814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400" dirty="0" smtClean="0">
                <a:solidFill>
                  <a:schemeClr val="tx1"/>
                </a:solidFill>
              </a:rPr>
              <a:t>compound fact</a:t>
            </a:r>
            <a:endParaRPr lang="en-GB" sz="1400" dirty="0">
              <a:solidFill>
                <a:schemeClr val="tx1"/>
              </a:solidFill>
            </a:endParaRPr>
          </a:p>
        </p:txBody>
      </p:sp>
      <p:cxnSp>
        <p:nvCxnSpPr>
          <p:cNvPr id="51" name="Łącznik łamany 50"/>
          <p:cNvCxnSpPr>
            <a:stCxn id="49" idx="1"/>
            <a:endCxn id="50" idx="3"/>
          </p:cNvCxnSpPr>
          <p:nvPr/>
        </p:nvCxnSpPr>
        <p:spPr>
          <a:xfrm rot="10800000" flipV="1">
            <a:off x="2051721" y="2142473"/>
            <a:ext cx="360041" cy="134342"/>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 Box 5"/>
          <p:cNvSpPr txBox="1">
            <a:spLocks noChangeArrowheads="1"/>
          </p:cNvSpPr>
          <p:nvPr/>
        </p:nvSpPr>
        <p:spPr bwMode="auto">
          <a:xfrm>
            <a:off x="2555776" y="5805264"/>
            <a:ext cx="2143125" cy="71903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36000" tIns="36000" rIns="36000" bIns="36000">
            <a:spAutoFit/>
          </a:bodyPr>
          <a:lstStyle/>
          <a:p>
            <a:pPr algn="ctr" fontAlgn="auto">
              <a:spcBef>
                <a:spcPct val="50000"/>
              </a:spcBef>
              <a:spcAft>
                <a:spcPts val="0"/>
              </a:spcAft>
              <a:buFont typeface="Wingdings" pitchFamily="2" charset="2"/>
              <a:buNone/>
              <a:defRPr/>
            </a:pPr>
            <a:r>
              <a:rPr lang="en-GB" sz="1400" dirty="0" smtClean="0">
                <a:solidFill>
                  <a:schemeClr val="tx1"/>
                </a:solidFill>
              </a:rPr>
              <a:t>sequence (order matters), choice (any of listed items), all (order unimportant)</a:t>
            </a:r>
            <a:endParaRPr lang="en-GB" sz="1400" dirty="0">
              <a:solidFill>
                <a:schemeClr val="tx1"/>
              </a:solidFill>
            </a:endParaRPr>
          </a:p>
        </p:txBody>
      </p:sp>
      <p:sp>
        <p:nvSpPr>
          <p:cNvPr id="53" name="Prostokąt 52"/>
          <p:cNvSpPr/>
          <p:nvPr/>
        </p:nvSpPr>
        <p:spPr>
          <a:xfrm>
            <a:off x="1291607" y="4209360"/>
            <a:ext cx="822712" cy="2143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4" name="Łącznik łamany 53"/>
          <p:cNvCxnSpPr>
            <a:cxnSpLocks noChangeShapeType="1"/>
            <a:stCxn id="53" idx="2"/>
            <a:endCxn id="52" idx="1"/>
          </p:cNvCxnSpPr>
          <p:nvPr/>
        </p:nvCxnSpPr>
        <p:spPr bwMode="auto">
          <a:xfrm rot="16200000" flipH="1">
            <a:off x="1258815" y="4867820"/>
            <a:ext cx="1741108" cy="852813"/>
          </a:xfrm>
          <a:prstGeom prst="bentConnector2">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5" name="Prostokąt 54"/>
          <p:cNvSpPr/>
          <p:nvPr/>
        </p:nvSpPr>
        <p:spPr>
          <a:xfrm>
            <a:off x="2437566" y="2016012"/>
            <a:ext cx="4552688" cy="268799"/>
          </a:xfrm>
          <a:prstGeom prst="rect">
            <a:avLst/>
          </a:prstGeom>
          <a:no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28426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bg/>
                                          </p:spTgt>
                                        </p:tgtEl>
                                        <p:attrNameLst>
                                          <p:attrName>style.visibility</p:attrName>
                                        </p:attrNameLst>
                                      </p:cBhvr>
                                      <p:to>
                                        <p:strVal val="visible"/>
                                      </p:to>
                                    </p:set>
                                    <p:animEffect transition="in" filter="fade">
                                      <p:cBhvr>
                                        <p:cTn id="18" dur="500"/>
                                        <p:tgtEl>
                                          <p:spTgt spid="32">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fade">
                                      <p:cBhvr>
                                        <p:cTn id="21" dur="500"/>
                                        <p:tgtEl>
                                          <p:spTgt spid="3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xEl>
                                              <p:pRg st="1" end="1"/>
                                            </p:txEl>
                                          </p:spTgt>
                                        </p:tgtEl>
                                        <p:attrNameLst>
                                          <p:attrName>style.visibility</p:attrName>
                                        </p:attrNameLst>
                                      </p:cBhvr>
                                      <p:to>
                                        <p:strVal val="visible"/>
                                      </p:to>
                                    </p:set>
                                    <p:animEffect transition="in" filter="fade">
                                      <p:cBhvr>
                                        <p:cTn id="24" dur="500"/>
                                        <p:tgtEl>
                                          <p:spTgt spid="32">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xEl>
                                              <p:pRg st="2" end="2"/>
                                            </p:txEl>
                                          </p:spTgt>
                                        </p:tgtEl>
                                        <p:attrNameLst>
                                          <p:attrName>style.visibility</p:attrName>
                                        </p:attrNameLst>
                                      </p:cBhvr>
                                      <p:to>
                                        <p:strVal val="visible"/>
                                      </p:to>
                                    </p:set>
                                    <p:animEffect transition="in" filter="fade">
                                      <p:cBhvr>
                                        <p:cTn id="27" dur="500"/>
                                        <p:tgtEl>
                                          <p:spTgt spid="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xEl>
                                              <p:pRg st="3" end="3"/>
                                            </p:txEl>
                                          </p:spTgt>
                                        </p:tgtEl>
                                        <p:attrNameLst>
                                          <p:attrName>style.visibility</p:attrName>
                                        </p:attrNameLst>
                                      </p:cBhvr>
                                      <p:to>
                                        <p:strVal val="visible"/>
                                      </p:to>
                                    </p:set>
                                    <p:animEffect transition="in" filter="fade">
                                      <p:cBhvr>
                                        <p:cTn id="32" dur="500"/>
                                        <p:tgtEl>
                                          <p:spTgt spid="32">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xEl>
                                              <p:pRg st="16" end="16"/>
                                            </p:txEl>
                                          </p:spTgt>
                                        </p:tgtEl>
                                        <p:attrNameLst>
                                          <p:attrName>style.visibility</p:attrName>
                                        </p:attrNameLst>
                                      </p:cBhvr>
                                      <p:to>
                                        <p:strVal val="visible"/>
                                      </p:to>
                                    </p:set>
                                    <p:animEffect transition="in" filter="fade">
                                      <p:cBhvr>
                                        <p:cTn id="50" dur="500"/>
                                        <p:tgtEl>
                                          <p:spTgt spid="32">
                                            <p:txEl>
                                              <p:pRg st="16" end="1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xEl>
                                              <p:pRg st="4" end="4"/>
                                            </p:txEl>
                                          </p:spTgt>
                                        </p:tgtEl>
                                        <p:attrNameLst>
                                          <p:attrName>style.visibility</p:attrName>
                                        </p:attrNameLst>
                                      </p:cBhvr>
                                      <p:to>
                                        <p:strVal val="visible"/>
                                      </p:to>
                                    </p:set>
                                    <p:animEffect transition="in" filter="fade">
                                      <p:cBhvr>
                                        <p:cTn id="55" dur="500"/>
                                        <p:tgtEl>
                                          <p:spTgt spid="32">
                                            <p:txEl>
                                              <p:pRg st="4" end="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xEl>
                                              <p:pRg st="15" end="15"/>
                                            </p:txEl>
                                          </p:spTgt>
                                        </p:tgtEl>
                                        <p:attrNameLst>
                                          <p:attrName>style.visibility</p:attrName>
                                        </p:attrNameLst>
                                      </p:cBhvr>
                                      <p:to>
                                        <p:strVal val="visible"/>
                                      </p:to>
                                    </p:set>
                                    <p:animEffect transition="in" filter="fade">
                                      <p:cBhvr>
                                        <p:cTn id="58" dur="500"/>
                                        <p:tgtEl>
                                          <p:spTgt spid="32">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xEl>
                                              <p:pRg st="5" end="5"/>
                                            </p:txEl>
                                          </p:spTgt>
                                        </p:tgtEl>
                                        <p:attrNameLst>
                                          <p:attrName>style.visibility</p:attrName>
                                        </p:attrNameLst>
                                      </p:cBhvr>
                                      <p:to>
                                        <p:strVal val="visible"/>
                                      </p:to>
                                    </p:set>
                                    <p:animEffect transition="in" filter="fade">
                                      <p:cBhvr>
                                        <p:cTn id="63" dur="500"/>
                                        <p:tgtEl>
                                          <p:spTgt spid="32">
                                            <p:txEl>
                                              <p:pRg st="5" end="5"/>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xEl>
                                              <p:pRg st="14" end="14"/>
                                            </p:txEl>
                                          </p:spTgt>
                                        </p:tgtEl>
                                        <p:attrNameLst>
                                          <p:attrName>style.visibility</p:attrName>
                                        </p:attrNameLst>
                                      </p:cBhvr>
                                      <p:to>
                                        <p:strVal val="visible"/>
                                      </p:to>
                                    </p:set>
                                    <p:animEffect transition="in" filter="fade">
                                      <p:cBhvr>
                                        <p:cTn id="66" dur="500"/>
                                        <p:tgtEl>
                                          <p:spTgt spid="32">
                                            <p:txEl>
                                              <p:pRg st="14" end="1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xEl>
                                              <p:pRg st="6" end="6"/>
                                            </p:txEl>
                                          </p:spTgt>
                                        </p:tgtEl>
                                        <p:attrNameLst>
                                          <p:attrName>style.visibility</p:attrName>
                                        </p:attrNameLst>
                                      </p:cBhvr>
                                      <p:to>
                                        <p:strVal val="visible"/>
                                      </p:to>
                                    </p:set>
                                    <p:animEffect transition="in" filter="fade">
                                      <p:cBhvr>
                                        <p:cTn id="71" dur="500"/>
                                        <p:tgtEl>
                                          <p:spTgt spid="32">
                                            <p:txEl>
                                              <p:pRg st="6" end="6"/>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xEl>
                                              <p:pRg st="13" end="13"/>
                                            </p:txEl>
                                          </p:spTgt>
                                        </p:tgtEl>
                                        <p:attrNameLst>
                                          <p:attrName>style.visibility</p:attrName>
                                        </p:attrNameLst>
                                      </p:cBhvr>
                                      <p:to>
                                        <p:strVal val="visible"/>
                                      </p:to>
                                    </p:set>
                                    <p:animEffect transition="in" filter="fade">
                                      <p:cBhvr>
                                        <p:cTn id="74" dur="500"/>
                                        <p:tgtEl>
                                          <p:spTgt spid="32">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xEl>
                                              <p:pRg st="7" end="7"/>
                                            </p:txEl>
                                          </p:spTgt>
                                        </p:tgtEl>
                                        <p:attrNameLst>
                                          <p:attrName>style.visibility</p:attrName>
                                        </p:attrNameLst>
                                      </p:cBhvr>
                                      <p:to>
                                        <p:strVal val="visible"/>
                                      </p:to>
                                    </p:set>
                                    <p:animEffect transition="in" filter="fade">
                                      <p:cBhvr>
                                        <p:cTn id="79" dur="500"/>
                                        <p:tgtEl>
                                          <p:spTgt spid="32">
                                            <p:txEl>
                                              <p:pRg st="7" end="7"/>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xEl>
                                              <p:pRg st="11" end="11"/>
                                            </p:txEl>
                                          </p:spTgt>
                                        </p:tgtEl>
                                        <p:attrNameLst>
                                          <p:attrName>style.visibility</p:attrName>
                                        </p:attrNameLst>
                                      </p:cBhvr>
                                      <p:to>
                                        <p:strVal val="visible"/>
                                      </p:to>
                                    </p:set>
                                    <p:animEffect transition="in" filter="fade">
                                      <p:cBhvr>
                                        <p:cTn id="82" dur="500"/>
                                        <p:tgtEl>
                                          <p:spTgt spid="32">
                                            <p:txEl>
                                              <p:pRg st="11" end="11"/>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
                                            <p:txEl>
                                              <p:pRg st="12" end="12"/>
                                            </p:txEl>
                                          </p:spTgt>
                                        </p:tgtEl>
                                        <p:attrNameLst>
                                          <p:attrName>style.visibility</p:attrName>
                                        </p:attrNameLst>
                                      </p:cBhvr>
                                      <p:to>
                                        <p:strVal val="visible"/>
                                      </p:to>
                                    </p:set>
                                    <p:animEffect transition="in" filter="fade">
                                      <p:cBhvr>
                                        <p:cTn id="85" dur="500"/>
                                        <p:tgtEl>
                                          <p:spTgt spid="32">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2">
                                            <p:txEl>
                                              <p:pRg st="8" end="8"/>
                                            </p:txEl>
                                          </p:spTgt>
                                        </p:tgtEl>
                                        <p:attrNameLst>
                                          <p:attrName>style.visibility</p:attrName>
                                        </p:attrNameLst>
                                      </p:cBhvr>
                                      <p:to>
                                        <p:strVal val="visible"/>
                                      </p:to>
                                    </p:set>
                                    <p:animEffect transition="in" filter="fade">
                                      <p:cBhvr>
                                        <p:cTn id="90" dur="500"/>
                                        <p:tgtEl>
                                          <p:spTgt spid="32">
                                            <p:txEl>
                                              <p:pRg st="8" end="8"/>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xEl>
                                              <p:pRg st="9" end="9"/>
                                            </p:txEl>
                                          </p:spTgt>
                                        </p:tgtEl>
                                        <p:attrNameLst>
                                          <p:attrName>style.visibility</p:attrName>
                                        </p:attrNameLst>
                                      </p:cBhvr>
                                      <p:to>
                                        <p:strVal val="visible"/>
                                      </p:to>
                                    </p:set>
                                    <p:animEffect transition="in" filter="fade">
                                      <p:cBhvr>
                                        <p:cTn id="93" dur="500"/>
                                        <p:tgtEl>
                                          <p:spTgt spid="32">
                                            <p:txEl>
                                              <p:pRg st="9" end="9"/>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xEl>
                                              <p:pRg st="10" end="10"/>
                                            </p:txEl>
                                          </p:spTgt>
                                        </p:tgtEl>
                                        <p:attrNameLst>
                                          <p:attrName>style.visibility</p:attrName>
                                        </p:attrNameLst>
                                      </p:cBhvr>
                                      <p:to>
                                        <p:strVal val="visible"/>
                                      </p:to>
                                    </p:set>
                                    <p:animEffect transition="in" filter="fade">
                                      <p:cBhvr>
                                        <p:cTn id="96" dur="500"/>
                                        <p:tgtEl>
                                          <p:spTgt spid="32">
                                            <p:txEl>
                                              <p:pRg st="10" end="1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par>
                                <p:cTn id="119" presetID="10"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500"/>
                                        <p:tgtEl>
                                          <p:spTgt spid="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par>
                                <p:cTn id="133" presetID="10" presetClass="entr" presetSubtype="0" fill="hold"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animBg="1"/>
      <p:bldP spid="34" grpId="0" animBg="1"/>
      <p:bldP spid="35" grpId="0" animBg="1"/>
      <p:bldP spid="36" grpId="0" animBg="1"/>
      <p:bldP spid="40" grpId="0" animBg="1"/>
      <p:bldP spid="42" grpId="0" animBg="1"/>
      <p:bldP spid="43" grpId="0" animBg="1"/>
      <p:bldP spid="46" grpId="0" animBg="1"/>
      <p:bldP spid="47" grpId="0" animBg="1"/>
      <p:bldP spid="50" grpId="0" animBg="1"/>
      <p:bldP spid="52" grpId="0" animBg="1"/>
      <p:bldP spid="53"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404664"/>
            <a:ext cx="7797552" cy="995362"/>
          </a:xfrm>
        </p:spPr>
        <p:txBody>
          <a:bodyPr/>
          <a:lstStyle/>
          <a:p>
            <a:r>
              <a:rPr lang="en-GB" sz="3200" dirty="0" smtClean="0"/>
              <a:t>Dimensions, members and domains</a:t>
            </a:r>
            <a:endParaRPr lang="en-GB" sz="3200"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15</a:t>
            </a:fld>
            <a:endParaRPr lang="en-GB" dirty="0"/>
          </a:p>
        </p:txBody>
      </p:sp>
      <p:graphicFrame>
        <p:nvGraphicFramePr>
          <p:cNvPr id="33" name="Tabela 32"/>
          <p:cNvGraphicFramePr>
            <a:graphicFrameLocks noGrp="1"/>
          </p:cNvGraphicFramePr>
          <p:nvPr>
            <p:extLst>
              <p:ext uri="{D42A27DB-BD31-4B8C-83A1-F6EECF244321}">
                <p14:modId xmlns:p14="http://schemas.microsoft.com/office/powerpoint/2010/main" val="2670655758"/>
              </p:ext>
            </p:extLst>
          </p:nvPr>
        </p:nvGraphicFramePr>
        <p:xfrm>
          <a:off x="4526009" y="2551534"/>
          <a:ext cx="4388233" cy="2533650"/>
        </p:xfrm>
        <a:graphic>
          <a:graphicData uri="http://schemas.openxmlformats.org/drawingml/2006/table">
            <a:tbl>
              <a:tblPr/>
              <a:tblGrid>
                <a:gridCol w="1314123"/>
                <a:gridCol w="1431456"/>
                <a:gridCol w="1642654"/>
              </a:tblGrid>
              <a:tr h="200025">
                <a:tc>
                  <a:txBody>
                    <a:bodyPr/>
                    <a:lstStyle/>
                    <a:p>
                      <a:pPr algn="ctr" fontAlgn="b"/>
                      <a:r>
                        <a:rPr lang="en-GB" sz="1600" b="0" i="1" u="none" strike="noStrike" dirty="0">
                          <a:solidFill>
                            <a:srgbClr val="000000"/>
                          </a:solidFill>
                          <a:effectLst/>
                          <a:latin typeface="Calibri"/>
                        </a:rPr>
                        <a:t>Areas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600" b="0" i="1" u="none" strike="noStrike">
                          <a:solidFill>
                            <a:srgbClr val="000000"/>
                          </a:solidFill>
                          <a:effectLst/>
                          <a:latin typeface="Calibri"/>
                        </a:rPr>
                        <a:t>Segments</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a:rPr>
                        <a:t>Inventories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rowSpan="3">
                  <a:txBody>
                    <a:bodyPr/>
                    <a:lstStyle/>
                    <a:p>
                      <a:pPr algn="ctr" fontAlgn="t"/>
                      <a:r>
                        <a:rPr lang="en-GB" sz="1600" b="0" i="0" u="none" strike="noStrike">
                          <a:solidFill>
                            <a:srgbClr val="000000"/>
                          </a:solidFill>
                          <a:effectLst/>
                          <a:latin typeface="Calibri"/>
                        </a:rPr>
                        <a:t>Total</a:t>
                      </a:r>
                    </a:p>
                  </a:txBody>
                  <a:tcPr marL="9525" marR="9525" marT="9525" marB="0">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GB"/>
                    </a:p>
                  </a:txBody>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400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vMerge="1">
                  <a:txBody>
                    <a:bodyPr/>
                    <a:lstStyle/>
                    <a:p>
                      <a:endParaRPr lang="en-GB"/>
                    </a:p>
                  </a:txBody>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fontAlgn="t"/>
                      <a:r>
                        <a:rPr lang="en-GB" sz="1600" b="0" i="0" u="none" strike="noStrike">
                          <a:solidFill>
                            <a:srgbClr val="000000"/>
                          </a:solidFill>
                          <a:effectLst/>
                          <a:latin typeface="Calibri"/>
                        </a:rPr>
                        <a:t>Domestic</a:t>
                      </a:r>
                    </a:p>
                  </a:txBody>
                  <a:tcPr marL="9525" marR="9525" marT="9525" marB="0">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270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GB"/>
                    </a:p>
                  </a:txBody>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200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vMerge="1">
                  <a:txBody>
                    <a:bodyPr/>
                    <a:lstStyle/>
                    <a:p>
                      <a:endParaRPr lang="en-GB"/>
                    </a:p>
                  </a:txBody>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fontAlgn="t"/>
                      <a:r>
                        <a:rPr lang="en-GB" sz="1600" b="0" i="0" u="none" strike="noStrike">
                          <a:solidFill>
                            <a:srgbClr val="000000"/>
                          </a:solidFill>
                          <a:effectLst/>
                          <a:latin typeface="Calibri"/>
                        </a:rPr>
                        <a:t>Foreign</a:t>
                      </a:r>
                    </a:p>
                  </a:txBody>
                  <a:tcPr marL="9525" marR="9525" marT="9525" marB="0">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230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GB"/>
                    </a:p>
                  </a:txBody>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200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vMerge="1">
                  <a:txBody>
                    <a:bodyPr/>
                    <a:lstStyle/>
                    <a:p>
                      <a:endParaRPr lang="en-GB"/>
                    </a:p>
                  </a:txBody>
                  <a:tcPr/>
                </a:tc>
                <a:tc>
                  <a:txBody>
                    <a:bodyPr/>
                    <a:lstStyle/>
                    <a:p>
                      <a:pPr algn="ctr" fontAlgn="b"/>
                      <a:r>
                        <a:rPr lang="en-GB" sz="1600" b="0" i="0" u="none" strike="noStrike">
                          <a:solidFill>
                            <a:srgbClr val="000000"/>
                          </a:solidFill>
                          <a:effectLst/>
                          <a:latin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Rectangle 3"/>
          <p:cNvSpPr txBox="1">
            <a:spLocks noChangeArrowheads="1"/>
          </p:cNvSpPr>
          <p:nvPr/>
        </p:nvSpPr>
        <p:spPr>
          <a:xfrm>
            <a:off x="21328" y="1340769"/>
            <a:ext cx="3784795" cy="5256584"/>
          </a:xfrm>
          <a:prstGeom prst="rect">
            <a:avLst/>
          </a:prstGeom>
          <a:ln w="38100">
            <a:solidFill>
              <a:schemeClr val="bg1">
                <a:lumMod val="75000"/>
              </a:schemeClr>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ormAutofit/>
          </a:bodyPr>
          <a:lstStyle/>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tx1"/>
                </a:solidFill>
              </a:rPr>
              <a:t> </a:t>
            </a:r>
            <a:r>
              <a:rPr lang="en-GB" sz="1400" dirty="0" smtClean="0">
                <a:solidFill>
                  <a:schemeClr val="bg1">
                    <a:lumMod val="65000"/>
                  </a:schemeClr>
                </a:solidFill>
              </a:rPr>
              <a:t>&lt;xsd:element </a:t>
            </a:r>
          </a:p>
          <a:p>
            <a:pPr marL="365760" indent="-256032" fontAlgn="auto">
              <a:spcBef>
                <a:spcPts val="0"/>
              </a:spcBef>
              <a:spcAft>
                <a:spcPts val="0"/>
              </a:spcAft>
              <a:buClr>
                <a:schemeClr val="tx2">
                  <a:lumMod val="60000"/>
                  <a:lumOff val="40000"/>
                </a:schemeClr>
              </a:buClr>
              <a:defRPr/>
            </a:pPr>
            <a:r>
              <a:rPr lang="en-GB" sz="1400" dirty="0" smtClean="0">
                <a:solidFill>
                  <a:schemeClr val="bg1">
                    <a:lumMod val="65000"/>
                  </a:schemeClr>
                </a:solidFill>
              </a:rPr>
              <a:t>	substitutionGroup="xbrldt:</a:t>
            </a:r>
            <a:r>
              <a:rPr lang="en-GB" sz="1400" dirty="0" smtClean="0">
                <a:solidFill>
                  <a:schemeClr val="tx1"/>
                </a:solidFill>
              </a:rPr>
              <a:t>dimensionItem</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name="</a:t>
            </a:r>
            <a:r>
              <a:rPr lang="en-GB" sz="1400" b="1" dirty="0" smtClean="0">
                <a:solidFill>
                  <a:schemeClr val="accent6">
                    <a:lumMod val="75000"/>
                  </a:schemeClr>
                </a:solidFill>
              </a:rPr>
              <a:t>GeographicalAreas</a:t>
            </a:r>
            <a:r>
              <a:rPr lang="en-GB" sz="1400" dirty="0" smtClean="0">
                <a:solidFill>
                  <a:schemeClr val="bg1">
                    <a:lumMod val="65000"/>
                  </a:schemeClr>
                </a:solidFill>
              </a:rPr>
              <a:t>" (…) /&gt;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&lt;xsd:element </a:t>
            </a:r>
          </a:p>
          <a:p>
            <a:pPr marL="365760" indent="-256032" fontAlgn="auto">
              <a:spcBef>
                <a:spcPts val="0"/>
              </a:spcBef>
              <a:spcAft>
                <a:spcPts val="0"/>
              </a:spcAft>
              <a:buClr>
                <a:schemeClr val="tx2">
                  <a:lumMod val="60000"/>
                  <a:lumOff val="40000"/>
                </a:schemeClr>
              </a:buClr>
              <a:defRPr/>
            </a:pPr>
            <a:r>
              <a:rPr lang="en-GB" sz="1400" dirty="0" smtClean="0">
                <a:solidFill>
                  <a:schemeClr val="bg1">
                    <a:lumMod val="65000"/>
                  </a:schemeClr>
                </a:solidFill>
              </a:rPr>
              <a:t>	substitutionGroup="xbrli:</a:t>
            </a:r>
            <a:r>
              <a:rPr lang="en-GB" sz="1400" dirty="0" smtClean="0">
                <a:solidFill>
                  <a:schemeClr val="tx1"/>
                </a:solidFill>
              </a:rPr>
              <a:t>item</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a:t>
            </a:r>
            <a:r>
              <a:rPr lang="en-GB" sz="1400" dirty="0" smtClean="0">
                <a:solidFill>
                  <a:schemeClr val="tx1"/>
                </a:solidFill>
              </a:rPr>
              <a:t>type</a:t>
            </a:r>
            <a:r>
              <a:rPr lang="en-GB" sz="1400" dirty="0" smtClean="0">
                <a:solidFill>
                  <a:schemeClr val="bg1">
                    <a:lumMod val="65000"/>
                  </a:schemeClr>
                </a:solidFill>
              </a:rPr>
              <a:t>="nonnum:</a:t>
            </a:r>
            <a:r>
              <a:rPr lang="en-GB" sz="1400" dirty="0" smtClean="0">
                <a:solidFill>
                  <a:schemeClr val="tx1"/>
                </a:solidFill>
              </a:rPr>
              <a:t>domainItemType</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name="</a:t>
            </a:r>
            <a:r>
              <a:rPr lang="en-GB" sz="1400" b="1" dirty="0" smtClean="0">
                <a:solidFill>
                  <a:schemeClr val="accent5">
                    <a:lumMod val="50000"/>
                  </a:schemeClr>
                </a:solidFill>
              </a:rPr>
              <a:t>TotalAreas</a:t>
            </a:r>
            <a:r>
              <a:rPr lang="en-GB" sz="1400" dirty="0" smtClean="0">
                <a:solidFill>
                  <a:schemeClr val="bg1">
                    <a:lumMod val="65000"/>
                  </a:schemeClr>
                </a:solidFill>
              </a:rPr>
              <a:t>" (…) /&gt; </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&lt;xsd:element </a:t>
            </a:r>
          </a:p>
          <a:p>
            <a:pPr marL="365760" indent="-256032" fontAlgn="auto">
              <a:spcBef>
                <a:spcPts val="0"/>
              </a:spcBef>
              <a:spcAft>
                <a:spcPts val="0"/>
              </a:spcAft>
              <a:buClr>
                <a:schemeClr val="tx2">
                  <a:lumMod val="60000"/>
                  <a:lumOff val="40000"/>
                </a:schemeClr>
              </a:buClr>
              <a:defRPr/>
            </a:pPr>
            <a:r>
              <a:rPr lang="en-GB" sz="1400" dirty="0" smtClean="0">
                <a:solidFill>
                  <a:schemeClr val="bg1">
                    <a:lumMod val="65000"/>
                  </a:schemeClr>
                </a:solidFill>
              </a:rPr>
              <a:t>	substitutionGroup="xbrli:</a:t>
            </a:r>
            <a:r>
              <a:rPr lang="en-GB" sz="1400" dirty="0" smtClean="0">
                <a:solidFill>
                  <a:schemeClr val="tx1"/>
                </a:solidFill>
              </a:rPr>
              <a:t>item</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a:t>
            </a:r>
            <a:r>
              <a:rPr lang="en-GB" sz="1400" dirty="0" smtClean="0">
                <a:solidFill>
                  <a:schemeClr val="tx1"/>
                </a:solidFill>
              </a:rPr>
              <a:t>type</a:t>
            </a:r>
            <a:r>
              <a:rPr lang="en-GB" sz="1400" dirty="0" smtClean="0">
                <a:solidFill>
                  <a:schemeClr val="bg1">
                    <a:lumMod val="65000"/>
                  </a:schemeClr>
                </a:solidFill>
              </a:rPr>
              <a:t>="nonnum:</a:t>
            </a:r>
            <a:r>
              <a:rPr lang="en-GB" sz="1400" dirty="0" smtClean="0">
                <a:solidFill>
                  <a:schemeClr val="tx1"/>
                </a:solidFill>
              </a:rPr>
              <a:t>domainItemType</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name="</a:t>
            </a:r>
            <a:r>
              <a:rPr lang="pl-PL" sz="1400" b="1" dirty="0" err="1" smtClean="0">
                <a:solidFill>
                  <a:schemeClr val="accent5">
                    <a:lumMod val="50000"/>
                  </a:schemeClr>
                </a:solidFill>
              </a:rPr>
              <a:t>Domestic</a:t>
            </a:r>
            <a:r>
              <a:rPr lang="en-GB" sz="1400" dirty="0" smtClean="0">
                <a:solidFill>
                  <a:schemeClr val="bg1">
                    <a:lumMod val="65000"/>
                  </a:schemeClr>
                </a:solidFill>
              </a:rPr>
              <a:t>" (…) /&gt; </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&lt;xsd:element </a:t>
            </a:r>
          </a:p>
          <a:p>
            <a:pPr marL="365760" indent="-256032" fontAlgn="auto">
              <a:spcBef>
                <a:spcPts val="0"/>
              </a:spcBef>
              <a:spcAft>
                <a:spcPts val="0"/>
              </a:spcAft>
              <a:buClr>
                <a:schemeClr val="tx2">
                  <a:lumMod val="60000"/>
                  <a:lumOff val="40000"/>
                </a:schemeClr>
              </a:buClr>
              <a:defRPr/>
            </a:pPr>
            <a:r>
              <a:rPr lang="en-GB" sz="1400" dirty="0" smtClean="0">
                <a:solidFill>
                  <a:schemeClr val="bg1">
                    <a:lumMod val="65000"/>
                  </a:schemeClr>
                </a:solidFill>
              </a:rPr>
              <a:t>	substitutionGroup="xbrli:</a:t>
            </a:r>
            <a:r>
              <a:rPr lang="en-GB" sz="1400" dirty="0" smtClean="0">
                <a:solidFill>
                  <a:schemeClr val="tx1"/>
                </a:solidFill>
              </a:rPr>
              <a:t>item</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a:t>
            </a:r>
            <a:r>
              <a:rPr lang="en-GB" sz="1400" dirty="0" smtClean="0">
                <a:solidFill>
                  <a:schemeClr val="tx1"/>
                </a:solidFill>
              </a:rPr>
              <a:t>type</a:t>
            </a:r>
            <a:r>
              <a:rPr lang="en-GB" sz="1400" dirty="0" smtClean="0">
                <a:solidFill>
                  <a:schemeClr val="bg1">
                    <a:lumMod val="65000"/>
                  </a:schemeClr>
                </a:solidFill>
              </a:rPr>
              <a:t>="nonnum:</a:t>
            </a:r>
            <a:r>
              <a:rPr lang="en-GB" sz="1400" dirty="0" smtClean="0">
                <a:solidFill>
                  <a:schemeClr val="tx1"/>
                </a:solidFill>
              </a:rPr>
              <a:t>domainItemType</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name="</a:t>
            </a:r>
            <a:r>
              <a:rPr lang="pl-PL" sz="1400" b="1" dirty="0" err="1" smtClean="0">
                <a:solidFill>
                  <a:schemeClr val="accent5">
                    <a:lumMod val="50000"/>
                  </a:schemeClr>
                </a:solidFill>
              </a:rPr>
              <a:t>Foreign</a:t>
            </a:r>
            <a:r>
              <a:rPr lang="en-GB" sz="1400" dirty="0" smtClean="0">
                <a:solidFill>
                  <a:schemeClr val="bg1">
                    <a:lumMod val="65000"/>
                  </a:schemeClr>
                </a:solidFill>
              </a:rPr>
              <a:t>" (…) /&gt; </a:t>
            </a:r>
          </a:p>
          <a:p>
            <a:pPr marL="365760" indent="-256032" fontAlgn="auto">
              <a:spcBef>
                <a:spcPts val="0"/>
              </a:spcBef>
              <a:spcAft>
                <a:spcPts val="0"/>
              </a:spcAft>
              <a:buClr>
                <a:schemeClr val="tx2">
                  <a:lumMod val="60000"/>
                  <a:lumOff val="40000"/>
                </a:schemeClr>
              </a:buClr>
              <a:buFont typeface="Wingdings" pitchFamily="2" charset="2"/>
              <a:buNone/>
              <a:defRPr/>
            </a:pPr>
            <a:endParaRPr lang="en-GB" sz="1400" dirty="0" smtClean="0">
              <a:solidFill>
                <a:schemeClr val="bg1">
                  <a:lumMod val="65000"/>
                </a:schemeClr>
              </a:solidFill>
            </a:endParaRPr>
          </a:p>
          <a:p>
            <a:pPr marL="365760" indent="-256032" fontAlgn="auto">
              <a:spcBef>
                <a:spcPts val="0"/>
              </a:spcBef>
              <a:spcAft>
                <a:spcPts val="0"/>
              </a:spcAft>
              <a:buClr>
                <a:schemeClr val="tx2">
                  <a:lumMod val="60000"/>
                  <a:lumOff val="40000"/>
                </a:schemeClr>
              </a:buClr>
              <a:defRPr/>
            </a:pPr>
            <a:r>
              <a:rPr lang="en-GB" sz="1400" dirty="0" smtClean="0">
                <a:solidFill>
                  <a:schemeClr val="bg1">
                    <a:lumMod val="65000"/>
                  </a:schemeClr>
                </a:solidFill>
              </a:rPr>
              <a:t> &lt;xsd:element id="</a:t>
            </a:r>
            <a:r>
              <a:rPr lang="en-GB" sz="1400" b="1" dirty="0" smtClean="0">
                <a:solidFill>
                  <a:schemeClr val="accent3">
                    <a:lumMod val="75000"/>
                  </a:schemeClr>
                </a:solidFill>
              </a:rPr>
              <a:t>SegmentName</a:t>
            </a:r>
            <a:r>
              <a:rPr lang="en-GB" sz="1400" dirty="0" smtClean="0">
                <a:solidFill>
                  <a:schemeClr val="bg1">
                    <a:lumMod val="65000"/>
                  </a:schemeClr>
                </a:solidFill>
              </a:rPr>
              <a:t>"  name="SegmentName"  </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a:t>
            </a:r>
            <a:r>
              <a:rPr lang="en-GB" sz="1400" dirty="0" smtClean="0">
                <a:solidFill>
                  <a:schemeClr val="tx1"/>
                </a:solidFill>
              </a:rPr>
              <a:t>type</a:t>
            </a:r>
            <a:r>
              <a:rPr lang="en-GB" sz="1400" dirty="0" smtClean="0">
                <a:solidFill>
                  <a:schemeClr val="bg1">
                    <a:lumMod val="65000"/>
                  </a:schemeClr>
                </a:solidFill>
              </a:rPr>
              <a:t>="xsd:</a:t>
            </a:r>
            <a:r>
              <a:rPr lang="en-GB" sz="1400" dirty="0" smtClean="0">
                <a:solidFill>
                  <a:schemeClr val="tx1"/>
                </a:solidFill>
              </a:rPr>
              <a:t>string</a:t>
            </a:r>
            <a:r>
              <a:rPr lang="en-GB" sz="1400" dirty="0" smtClean="0">
                <a:solidFill>
                  <a:schemeClr val="bg1">
                    <a:lumMod val="65000"/>
                  </a:schemeClr>
                </a:solidFill>
              </a:rPr>
              <a:t>"/&gt;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&lt;xsd:element </a:t>
            </a:r>
          </a:p>
          <a:p>
            <a:pPr marL="365760" indent="-256032" fontAlgn="auto">
              <a:spcBef>
                <a:spcPts val="0"/>
              </a:spcBef>
              <a:spcAft>
                <a:spcPts val="0"/>
              </a:spcAft>
              <a:buClr>
                <a:schemeClr val="tx2">
                  <a:lumMod val="60000"/>
                  <a:lumOff val="40000"/>
                </a:schemeClr>
              </a:buClr>
              <a:defRPr/>
            </a:pPr>
            <a:r>
              <a:rPr lang="en-GB" sz="1400" dirty="0" smtClean="0">
                <a:solidFill>
                  <a:schemeClr val="bg1">
                    <a:lumMod val="65000"/>
                  </a:schemeClr>
                </a:solidFill>
              </a:rPr>
              <a:t>	substitutionGroup="xbrldt:</a:t>
            </a:r>
            <a:r>
              <a:rPr lang="en-GB" sz="1400" dirty="0" smtClean="0">
                <a:solidFill>
                  <a:schemeClr val="tx1"/>
                </a:solidFill>
              </a:rPr>
              <a:t>dimensionItem</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name="</a:t>
            </a:r>
            <a:r>
              <a:rPr lang="en-GB" sz="1400" b="1" dirty="0" smtClean="0">
                <a:solidFill>
                  <a:schemeClr val="accent3">
                    <a:lumMod val="50000"/>
                  </a:schemeClr>
                </a:solidFill>
              </a:rPr>
              <a:t>OperatingSegments</a:t>
            </a:r>
            <a:r>
              <a:rPr lang="en-GB" sz="1400" dirty="0" smtClean="0">
                <a:solidFill>
                  <a:schemeClr val="bg1">
                    <a:lumMod val="65000"/>
                  </a:schemeClr>
                </a:solidFill>
              </a:rPr>
              <a:t>" </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xbrldt:</a:t>
            </a:r>
            <a:r>
              <a:rPr lang="en-GB" sz="1400" dirty="0" smtClean="0">
                <a:solidFill>
                  <a:schemeClr val="tx1"/>
                </a:solidFill>
              </a:rPr>
              <a:t>typedDomainRef</a:t>
            </a:r>
            <a:r>
              <a:rPr lang="en-GB" sz="1400" dirty="0" smtClean="0">
                <a:solidFill>
                  <a:schemeClr val="bg1">
                    <a:lumMod val="65000"/>
                  </a:schemeClr>
                </a:solidFill>
              </a:rPr>
              <a:t>="#</a:t>
            </a:r>
            <a:r>
              <a:rPr lang="en-GB" sz="1400" b="1" dirty="0" smtClean="0">
                <a:solidFill>
                  <a:schemeClr val="accent3">
                    <a:lumMod val="75000"/>
                  </a:schemeClr>
                </a:solidFill>
              </a:rPr>
              <a:t>SegmentName</a:t>
            </a:r>
            <a:r>
              <a:rPr lang="en-GB" sz="1400" dirty="0" smtClean="0">
                <a:solidFill>
                  <a:schemeClr val="bg1">
                    <a:lumMod val="65000"/>
                  </a:schemeClr>
                </a:solidFill>
              </a:rPr>
              <a:t>" (…) /&gt;</a:t>
            </a:r>
            <a:endParaRPr lang="en-GB" sz="1400" dirty="0" smtClean="0">
              <a:solidFill>
                <a:schemeClr val="tx1"/>
              </a:solidFill>
            </a:endParaRPr>
          </a:p>
        </p:txBody>
      </p:sp>
      <p:cxnSp>
        <p:nvCxnSpPr>
          <p:cNvPr id="35" name="Łącznik łamany 24"/>
          <p:cNvCxnSpPr>
            <a:cxnSpLocks noChangeShapeType="1"/>
            <a:stCxn id="40" idx="2"/>
            <a:endCxn id="36" idx="0"/>
          </p:cNvCxnSpPr>
          <p:nvPr/>
        </p:nvCxnSpPr>
        <p:spPr bwMode="auto">
          <a:xfrm rot="5400000">
            <a:off x="7779048" y="2168999"/>
            <a:ext cx="671657" cy="108762"/>
          </a:xfrm>
          <a:prstGeom prst="bentConnector3">
            <a:avLst>
              <a:gd name="adj1" fmla="val 50000"/>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36" name="Prostokąt 35"/>
          <p:cNvSpPr/>
          <p:nvPr/>
        </p:nvSpPr>
        <p:spPr>
          <a:xfrm>
            <a:off x="7484431" y="2559209"/>
            <a:ext cx="1152128" cy="233751"/>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40" name="Text Box 7"/>
          <p:cNvSpPr txBox="1">
            <a:spLocks noChangeArrowheads="1"/>
          </p:cNvSpPr>
          <p:nvPr/>
        </p:nvSpPr>
        <p:spPr bwMode="auto">
          <a:xfrm>
            <a:off x="7424271" y="1445517"/>
            <a:ext cx="1489972" cy="442035"/>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200" dirty="0" smtClean="0"/>
              <a:t>item – a fact containing a value</a:t>
            </a:r>
            <a:endParaRPr lang="en-GB" sz="1200" dirty="0"/>
          </a:p>
        </p:txBody>
      </p:sp>
      <p:cxnSp>
        <p:nvCxnSpPr>
          <p:cNvPr id="42" name="Łącznik łamany 24"/>
          <p:cNvCxnSpPr>
            <a:cxnSpLocks noChangeShapeType="1"/>
            <a:stCxn id="44" idx="2"/>
            <a:endCxn id="43" idx="0"/>
          </p:cNvCxnSpPr>
          <p:nvPr/>
        </p:nvCxnSpPr>
        <p:spPr bwMode="auto">
          <a:xfrm rot="5400000">
            <a:off x="5031219" y="1859629"/>
            <a:ext cx="767682" cy="562039"/>
          </a:xfrm>
          <a:prstGeom prst="bentConnector3">
            <a:avLst>
              <a:gd name="adj1" fmla="val 68807"/>
            </a:avLst>
          </a:prstGeom>
          <a:ln>
            <a:solidFill>
              <a:schemeClr val="accent6">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43" name="Prostokąt 42"/>
          <p:cNvSpPr/>
          <p:nvPr/>
        </p:nvSpPr>
        <p:spPr>
          <a:xfrm>
            <a:off x="4499992" y="2524489"/>
            <a:ext cx="1268095" cy="2608885"/>
          </a:xfrm>
          <a:prstGeom prst="rect">
            <a:avLst/>
          </a:prstGeom>
          <a:noFill/>
          <a:ln>
            <a:solidFill>
              <a:schemeClr val="accent6">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44" name="Text Box 7"/>
          <p:cNvSpPr txBox="1">
            <a:spLocks noChangeArrowheads="1"/>
          </p:cNvSpPr>
          <p:nvPr/>
        </p:nvSpPr>
        <p:spPr bwMode="auto">
          <a:xfrm>
            <a:off x="5193114" y="1314772"/>
            <a:ext cx="1005930" cy="442035"/>
          </a:xfrm>
          <a:prstGeom prst="rect">
            <a:avLst/>
          </a:prstGeom>
          <a:ln>
            <a:solidFill>
              <a:schemeClr val="accent6">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200" dirty="0" smtClean="0"/>
              <a:t>explicit dimension</a:t>
            </a:r>
            <a:endParaRPr lang="en-GB" sz="1200" dirty="0"/>
          </a:p>
        </p:txBody>
      </p:sp>
      <p:sp>
        <p:nvSpPr>
          <p:cNvPr id="45" name="Prostokąt 44"/>
          <p:cNvSpPr/>
          <p:nvPr/>
        </p:nvSpPr>
        <p:spPr>
          <a:xfrm>
            <a:off x="5768087" y="2514222"/>
            <a:ext cx="1487541" cy="2619152"/>
          </a:xfrm>
          <a:prstGeom prst="rect">
            <a:avLst/>
          </a:pr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46" name="Prostokąt 45"/>
          <p:cNvSpPr/>
          <p:nvPr/>
        </p:nvSpPr>
        <p:spPr>
          <a:xfrm>
            <a:off x="4606173" y="2842941"/>
            <a:ext cx="1079420" cy="226019"/>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47" name="Text Box 7"/>
          <p:cNvSpPr txBox="1">
            <a:spLocks noChangeArrowheads="1"/>
          </p:cNvSpPr>
          <p:nvPr/>
        </p:nvSpPr>
        <p:spPr bwMode="auto">
          <a:xfrm>
            <a:off x="4067944" y="1756807"/>
            <a:ext cx="1069230" cy="442035"/>
          </a:xfrm>
          <a:prstGeom prst="rect">
            <a:avLst/>
          </a:prstGeom>
          <a:ln>
            <a:solidFill>
              <a:schemeClr val="accent5">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200" dirty="0" smtClean="0"/>
              <a:t>members (abstract items)</a:t>
            </a:r>
            <a:endParaRPr lang="en-GB" sz="1200" dirty="0"/>
          </a:p>
        </p:txBody>
      </p:sp>
      <p:sp>
        <p:nvSpPr>
          <p:cNvPr id="48" name="Prostokąt 47"/>
          <p:cNvSpPr/>
          <p:nvPr/>
        </p:nvSpPr>
        <p:spPr>
          <a:xfrm>
            <a:off x="4606173" y="3563021"/>
            <a:ext cx="1079420" cy="226019"/>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49" name="Prostokąt 48"/>
          <p:cNvSpPr/>
          <p:nvPr/>
        </p:nvSpPr>
        <p:spPr>
          <a:xfrm>
            <a:off x="4572000" y="4355109"/>
            <a:ext cx="1079420" cy="226019"/>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cxnSp>
        <p:nvCxnSpPr>
          <p:cNvPr id="50" name="Łącznik łamany 24"/>
          <p:cNvCxnSpPr>
            <a:cxnSpLocks noChangeShapeType="1"/>
            <a:stCxn id="47" idx="2"/>
            <a:endCxn id="49" idx="1"/>
          </p:cNvCxnSpPr>
          <p:nvPr/>
        </p:nvCxnSpPr>
        <p:spPr bwMode="auto">
          <a:xfrm rot="5400000">
            <a:off x="3452642" y="3318201"/>
            <a:ext cx="2269277" cy="30559"/>
          </a:xfrm>
          <a:prstGeom prst="bentConnector4">
            <a:avLst>
              <a:gd name="adj1" fmla="val 9336"/>
              <a:gd name="adj2" fmla="val 848061"/>
            </a:avLst>
          </a:prstGeom>
          <a:ln>
            <a:solidFill>
              <a:schemeClr val="accent5">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51" name="Elipsa 50"/>
          <p:cNvSpPr/>
          <p:nvPr/>
        </p:nvSpPr>
        <p:spPr>
          <a:xfrm>
            <a:off x="5904240" y="2792960"/>
            <a:ext cx="1224136" cy="242848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cxnSp>
        <p:nvCxnSpPr>
          <p:cNvPr id="52" name="Łącznik łamany 24"/>
          <p:cNvCxnSpPr>
            <a:cxnSpLocks noChangeShapeType="1"/>
            <a:stCxn id="54" idx="0"/>
            <a:endCxn id="51" idx="4"/>
          </p:cNvCxnSpPr>
          <p:nvPr/>
        </p:nvCxnSpPr>
        <p:spPr bwMode="auto">
          <a:xfrm rot="16200000" flipV="1">
            <a:off x="6397361" y="5340393"/>
            <a:ext cx="367795" cy="129899"/>
          </a:xfrm>
          <a:prstGeom prst="bentConnector3">
            <a:avLst>
              <a:gd name="adj1" fmla="val 50000"/>
            </a:avLst>
          </a:prstGeom>
          <a:ln>
            <a:solidFill>
              <a:schemeClr val="accent3">
                <a:lumMod val="75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53" name="Text Box 7"/>
          <p:cNvSpPr txBox="1">
            <a:spLocks noChangeArrowheads="1"/>
          </p:cNvSpPr>
          <p:nvPr/>
        </p:nvSpPr>
        <p:spPr bwMode="auto">
          <a:xfrm>
            <a:off x="7388997" y="6031275"/>
            <a:ext cx="1082725" cy="442035"/>
          </a:xfrm>
          <a:prstGeom prst="rect">
            <a:avLst/>
          </a:prstGeom>
          <a:ln>
            <a:solidFill>
              <a:schemeClr val="accent3">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200" dirty="0" smtClean="0"/>
              <a:t>implicit dimension</a:t>
            </a:r>
            <a:endParaRPr lang="en-GB" sz="1200" dirty="0"/>
          </a:p>
        </p:txBody>
      </p:sp>
      <p:sp>
        <p:nvSpPr>
          <p:cNvPr id="54" name="Text Box 7"/>
          <p:cNvSpPr txBox="1">
            <a:spLocks noChangeArrowheads="1"/>
          </p:cNvSpPr>
          <p:nvPr/>
        </p:nvSpPr>
        <p:spPr bwMode="auto">
          <a:xfrm>
            <a:off x="6104844" y="5589240"/>
            <a:ext cx="1082725" cy="442035"/>
          </a:xfrm>
          <a:prstGeom prst="rect">
            <a:avLst/>
          </a:prstGeom>
          <a:ln>
            <a:solidFill>
              <a:schemeClr val="accent3">
                <a:lumMod val="75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200" dirty="0" smtClean="0"/>
              <a:t>value of implicit domain</a:t>
            </a:r>
            <a:endParaRPr lang="en-GB" sz="1200" dirty="0"/>
          </a:p>
        </p:txBody>
      </p:sp>
      <p:cxnSp>
        <p:nvCxnSpPr>
          <p:cNvPr id="55" name="Łącznik łamany 24"/>
          <p:cNvCxnSpPr>
            <a:cxnSpLocks noChangeShapeType="1"/>
            <a:stCxn id="53" idx="0"/>
            <a:endCxn id="45" idx="3"/>
          </p:cNvCxnSpPr>
          <p:nvPr/>
        </p:nvCxnSpPr>
        <p:spPr bwMode="auto">
          <a:xfrm rot="16200000" flipV="1">
            <a:off x="6489256" y="4590171"/>
            <a:ext cx="2207477" cy="674732"/>
          </a:xfrm>
          <a:prstGeom prst="bentConnector2">
            <a:avLst/>
          </a:prstGeom>
          <a:ln>
            <a:solidFill>
              <a:schemeClr val="accent3">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56" name="Prostokąt 55"/>
          <p:cNvSpPr/>
          <p:nvPr/>
        </p:nvSpPr>
        <p:spPr>
          <a:xfrm>
            <a:off x="122868" y="5467346"/>
            <a:ext cx="3626611" cy="1054516"/>
          </a:xfrm>
          <a:prstGeom prst="rect">
            <a:avLst/>
          </a:pr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cxnSp>
        <p:nvCxnSpPr>
          <p:cNvPr id="57" name="Łącznik łamany 24"/>
          <p:cNvCxnSpPr>
            <a:cxnSpLocks noChangeShapeType="1"/>
            <a:stCxn id="53" idx="1"/>
            <a:endCxn id="56" idx="3"/>
          </p:cNvCxnSpPr>
          <p:nvPr/>
        </p:nvCxnSpPr>
        <p:spPr bwMode="auto">
          <a:xfrm rot="10800000">
            <a:off x="3749479" y="5994605"/>
            <a:ext cx="3639518" cy="257689"/>
          </a:xfrm>
          <a:prstGeom prst="bentConnector3">
            <a:avLst>
              <a:gd name="adj1" fmla="val 50000"/>
            </a:avLst>
          </a:prstGeom>
          <a:ln>
            <a:solidFill>
              <a:schemeClr val="accent3">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58" name="Prostokąt 57"/>
          <p:cNvSpPr/>
          <p:nvPr/>
        </p:nvSpPr>
        <p:spPr>
          <a:xfrm>
            <a:off x="122868" y="4753719"/>
            <a:ext cx="3626611" cy="671138"/>
          </a:xfrm>
          <a:prstGeom prst="rect">
            <a:avLst/>
          </a:prstGeom>
          <a:noFill/>
          <a:ln>
            <a:solidFill>
              <a:schemeClr val="accent3">
                <a:lumMod val="75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cxnSp>
        <p:nvCxnSpPr>
          <p:cNvPr id="59" name="Łącznik łamany 24"/>
          <p:cNvCxnSpPr>
            <a:cxnSpLocks noChangeShapeType="1"/>
            <a:stCxn id="54" idx="1"/>
            <a:endCxn id="58" idx="3"/>
          </p:cNvCxnSpPr>
          <p:nvPr/>
        </p:nvCxnSpPr>
        <p:spPr bwMode="auto">
          <a:xfrm rot="10800000">
            <a:off x="3749480" y="5089288"/>
            <a:ext cx="2355365" cy="720970"/>
          </a:xfrm>
          <a:prstGeom prst="bentConnector3">
            <a:avLst>
              <a:gd name="adj1" fmla="val 79117"/>
            </a:avLst>
          </a:prstGeom>
          <a:ln>
            <a:solidFill>
              <a:schemeClr val="accent3">
                <a:lumMod val="75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61" name="Prostokąt 60"/>
          <p:cNvSpPr/>
          <p:nvPr/>
        </p:nvSpPr>
        <p:spPr>
          <a:xfrm>
            <a:off x="111886" y="2065546"/>
            <a:ext cx="3626611" cy="2515582"/>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63" name="Prostokąt 62"/>
          <p:cNvSpPr/>
          <p:nvPr/>
        </p:nvSpPr>
        <p:spPr>
          <a:xfrm>
            <a:off x="122868" y="1378869"/>
            <a:ext cx="3626611" cy="653239"/>
          </a:xfrm>
          <a:prstGeom prst="rect">
            <a:avLst/>
          </a:prstGeom>
          <a:noFill/>
          <a:ln>
            <a:solidFill>
              <a:schemeClr val="accent6">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cxnSp>
        <p:nvCxnSpPr>
          <p:cNvPr id="64" name="Łącznik łamany 24"/>
          <p:cNvCxnSpPr>
            <a:cxnSpLocks noChangeShapeType="1"/>
            <a:stCxn id="44" idx="1"/>
            <a:endCxn id="63" idx="0"/>
          </p:cNvCxnSpPr>
          <p:nvPr/>
        </p:nvCxnSpPr>
        <p:spPr bwMode="auto">
          <a:xfrm rot="10800000">
            <a:off x="1936174" y="1378870"/>
            <a:ext cx="3256940" cy="156921"/>
          </a:xfrm>
          <a:prstGeom prst="bentConnector4">
            <a:avLst>
              <a:gd name="adj1" fmla="val 22162"/>
              <a:gd name="adj2" fmla="val 245678"/>
            </a:avLst>
          </a:prstGeom>
          <a:ln>
            <a:solidFill>
              <a:schemeClr val="accent6">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65" name="Łącznik łamany 24"/>
          <p:cNvCxnSpPr>
            <a:cxnSpLocks noChangeShapeType="1"/>
            <a:stCxn id="47" idx="1"/>
            <a:endCxn id="61" idx="3"/>
          </p:cNvCxnSpPr>
          <p:nvPr/>
        </p:nvCxnSpPr>
        <p:spPr bwMode="auto">
          <a:xfrm rot="10800000" flipV="1">
            <a:off x="3738498" y="1977825"/>
            <a:ext cx="329447" cy="1345512"/>
          </a:xfrm>
          <a:prstGeom prst="bentConnector3">
            <a:avLst>
              <a:gd name="adj1" fmla="val 50000"/>
            </a:avLst>
          </a:prstGeom>
          <a:ln>
            <a:solidFill>
              <a:schemeClr val="accent5">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67" name="Łącznik łamany 24"/>
          <p:cNvCxnSpPr>
            <a:cxnSpLocks noChangeShapeType="1"/>
            <a:stCxn id="48" idx="1"/>
            <a:endCxn id="49" idx="1"/>
          </p:cNvCxnSpPr>
          <p:nvPr/>
        </p:nvCxnSpPr>
        <p:spPr bwMode="auto">
          <a:xfrm rot="10800000" flipV="1">
            <a:off x="4572001" y="3676031"/>
            <a:ext cx="34173" cy="792088"/>
          </a:xfrm>
          <a:prstGeom prst="bentConnector3">
            <a:avLst>
              <a:gd name="adj1" fmla="val 768949"/>
            </a:avLst>
          </a:prstGeom>
          <a:ln>
            <a:solidFill>
              <a:schemeClr val="accent5">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68" name="Łącznik łamany 24"/>
          <p:cNvCxnSpPr>
            <a:cxnSpLocks noChangeShapeType="1"/>
            <a:stCxn id="48" idx="1"/>
            <a:endCxn id="46" idx="1"/>
          </p:cNvCxnSpPr>
          <p:nvPr/>
        </p:nvCxnSpPr>
        <p:spPr bwMode="auto">
          <a:xfrm rot="10800000">
            <a:off x="4606173" y="2955951"/>
            <a:ext cx="12700" cy="720080"/>
          </a:xfrm>
          <a:prstGeom prst="bentConnector3">
            <a:avLst>
              <a:gd name="adj1" fmla="val 2178945"/>
            </a:avLst>
          </a:prstGeom>
          <a:ln>
            <a:solidFill>
              <a:schemeClr val="accent5">
                <a:lumMod val="50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16796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par>
                                <p:cTn id="53" presetID="10"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00"/>
                                        <p:tgtEl>
                                          <p:spTgt spid="5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par>
                                <p:cTn id="90" presetID="10" presetClass="entr" presetSubtype="0" fill="hold"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0" grpId="0" animBg="1"/>
      <p:bldP spid="43" grpId="0" animBg="1"/>
      <p:bldP spid="44" grpId="0" animBg="1"/>
      <p:bldP spid="45" grpId="0" animBg="1"/>
      <p:bldP spid="46" grpId="0" animBg="1"/>
      <p:bldP spid="47" grpId="0" animBg="1"/>
      <p:bldP spid="48" grpId="0" animBg="1"/>
      <p:bldP spid="49" grpId="0" animBg="1"/>
      <p:bldP spid="51" grpId="0" animBg="1"/>
      <p:bldP spid="53" grpId="0" animBg="1"/>
      <p:bldP spid="54" grpId="0" animBg="1"/>
      <p:bldP spid="56" grpId="0" animBg="1"/>
      <p:bldP spid="58" grpId="0" animBg="1"/>
      <p:bldP spid="61"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404664"/>
            <a:ext cx="7869560" cy="995362"/>
          </a:xfrm>
        </p:spPr>
        <p:txBody>
          <a:bodyPr/>
          <a:lstStyle/>
          <a:p>
            <a:r>
              <a:rPr lang="en-GB" dirty="0" smtClean="0"/>
              <a:t>Hypercube</a:t>
            </a:r>
            <a:endParaRPr lang="en-GB"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16</a:t>
            </a:fld>
            <a:endParaRPr lang="en-GB" dirty="0"/>
          </a:p>
        </p:txBody>
      </p:sp>
      <p:pic>
        <p:nvPicPr>
          <p:cNvPr id="64" name="Obraz 63"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59" y="2284587"/>
            <a:ext cx="2939806" cy="2218897"/>
          </a:xfrm>
          <a:prstGeom prst="rect">
            <a:avLst/>
          </a:prstGeom>
        </p:spPr>
      </p:pic>
      <p:sp>
        <p:nvSpPr>
          <p:cNvPr id="65" name="Prostokąt 64"/>
          <p:cNvSpPr/>
          <p:nvPr/>
        </p:nvSpPr>
        <p:spPr>
          <a:xfrm>
            <a:off x="2427944" y="2292679"/>
            <a:ext cx="864096" cy="233751"/>
          </a:xfrm>
          <a:prstGeom prst="rect">
            <a:avLst/>
          </a:prstGeom>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66" name="Prostokąt 65"/>
          <p:cNvSpPr/>
          <p:nvPr/>
        </p:nvSpPr>
        <p:spPr>
          <a:xfrm>
            <a:off x="374003" y="2456523"/>
            <a:ext cx="837077" cy="2046962"/>
          </a:xfrm>
          <a:prstGeom prst="rect">
            <a:avLst/>
          </a:prstGeom>
          <a:noFill/>
          <a:ln>
            <a:solidFill>
              <a:schemeClr val="accent6">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68" name="Prostokąt 67"/>
          <p:cNvSpPr/>
          <p:nvPr/>
        </p:nvSpPr>
        <p:spPr>
          <a:xfrm>
            <a:off x="1259632" y="2460977"/>
            <a:ext cx="1025450" cy="2042508"/>
          </a:xfrm>
          <a:prstGeom prst="rect">
            <a:avLst/>
          </a:pr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GB" dirty="0"/>
          </a:p>
        </p:txBody>
      </p:sp>
      <p:sp>
        <p:nvSpPr>
          <p:cNvPr id="69" name="Text Box 7"/>
          <p:cNvSpPr txBox="1">
            <a:spLocks noChangeArrowheads="1"/>
          </p:cNvSpPr>
          <p:nvPr/>
        </p:nvSpPr>
        <p:spPr bwMode="auto">
          <a:xfrm>
            <a:off x="755576" y="1565512"/>
            <a:ext cx="1005930" cy="257369"/>
          </a:xfrm>
          <a:prstGeom prst="rect">
            <a:avLst/>
          </a:prstGeom>
          <a:ln>
            <a:solidFill>
              <a:schemeClr val="tx2"/>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lIns="36000" tIns="36000" rIns="36000" bIns="36000">
            <a:spAutoFit/>
          </a:bodyPr>
          <a:lstStyle/>
          <a:p>
            <a:pPr algn="ctr" fontAlgn="auto">
              <a:spcBef>
                <a:spcPct val="50000"/>
              </a:spcBef>
              <a:spcAft>
                <a:spcPts val="0"/>
              </a:spcAft>
              <a:buFont typeface="Wingdings" pitchFamily="2" charset="2"/>
              <a:buNone/>
              <a:defRPr/>
            </a:pPr>
            <a:r>
              <a:rPr lang="en-GB" sz="1200" dirty="0" smtClean="0"/>
              <a:t>hypercube</a:t>
            </a:r>
            <a:endParaRPr lang="en-GB" sz="1200" dirty="0"/>
          </a:p>
        </p:txBody>
      </p:sp>
      <p:cxnSp>
        <p:nvCxnSpPr>
          <p:cNvPr id="70" name="Łącznik łamany 24"/>
          <p:cNvCxnSpPr>
            <a:cxnSpLocks noChangeShapeType="1"/>
            <a:stCxn id="69" idx="3"/>
            <a:endCxn id="65" idx="0"/>
          </p:cNvCxnSpPr>
          <p:nvPr/>
        </p:nvCxnSpPr>
        <p:spPr bwMode="auto">
          <a:xfrm>
            <a:off x="1761506" y="1694197"/>
            <a:ext cx="1098486" cy="598482"/>
          </a:xfrm>
          <a:prstGeom prst="bentConnector2">
            <a:avLst/>
          </a:prstGeom>
          <a:ln>
            <a:solidFill>
              <a:schemeClr val="tx2"/>
            </a:solidFill>
            <a:headEnd type="triangl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71" name="Łącznik łamany 24"/>
          <p:cNvCxnSpPr>
            <a:cxnSpLocks noChangeShapeType="1"/>
            <a:stCxn id="66" idx="0"/>
            <a:endCxn id="69" idx="2"/>
          </p:cNvCxnSpPr>
          <p:nvPr/>
        </p:nvCxnSpPr>
        <p:spPr bwMode="auto">
          <a:xfrm rot="5400000" flipH="1" flipV="1">
            <a:off x="708720" y="1906703"/>
            <a:ext cx="633642" cy="465999"/>
          </a:xfrm>
          <a:prstGeom prst="bentConnector3">
            <a:avLst>
              <a:gd name="adj1" fmla="val 50000"/>
            </a:avLst>
          </a:prstGeom>
          <a:ln>
            <a:solidFill>
              <a:schemeClr val="tx2"/>
            </a:solidFill>
            <a:headEnd type="triangl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cxnSp>
        <p:nvCxnSpPr>
          <p:cNvPr id="72" name="Łącznik łamany 24"/>
          <p:cNvCxnSpPr>
            <a:cxnSpLocks noChangeShapeType="1"/>
            <a:stCxn id="68" idx="0"/>
            <a:endCxn id="69" idx="2"/>
          </p:cNvCxnSpPr>
          <p:nvPr/>
        </p:nvCxnSpPr>
        <p:spPr bwMode="auto">
          <a:xfrm rot="16200000" flipV="1">
            <a:off x="1196401" y="1885021"/>
            <a:ext cx="638096" cy="513816"/>
          </a:xfrm>
          <a:prstGeom prst="bentConnector3">
            <a:avLst>
              <a:gd name="adj1" fmla="val 50000"/>
            </a:avLst>
          </a:prstGeom>
          <a:ln>
            <a:solidFill>
              <a:schemeClr val="tx2"/>
            </a:solidFill>
            <a:headEnd type="triangl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73" name="Rectangle 3"/>
          <p:cNvSpPr txBox="1">
            <a:spLocks noChangeArrowheads="1"/>
          </p:cNvSpPr>
          <p:nvPr/>
        </p:nvSpPr>
        <p:spPr>
          <a:xfrm>
            <a:off x="3851920" y="1166045"/>
            <a:ext cx="5112568" cy="798933"/>
          </a:xfrm>
          <a:prstGeom prst="rect">
            <a:avLst/>
          </a:prstGeom>
          <a:ln w="38100">
            <a:solidFill>
              <a:schemeClr val="bg1">
                <a:lumMod val="75000"/>
              </a:schemeClr>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ormAutofit/>
          </a:bodyPr>
          <a:lstStyle/>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tx1"/>
                </a:solidFill>
              </a:rPr>
              <a:t> </a:t>
            </a:r>
            <a:r>
              <a:rPr lang="en-GB" sz="1400" dirty="0" smtClean="0">
                <a:solidFill>
                  <a:schemeClr val="bg1">
                    <a:lumMod val="65000"/>
                  </a:schemeClr>
                </a:solidFill>
              </a:rPr>
              <a:t>&lt;xsd:element </a:t>
            </a:r>
          </a:p>
          <a:p>
            <a:pPr marL="365760" indent="-256032" fontAlgn="auto">
              <a:spcBef>
                <a:spcPts val="0"/>
              </a:spcBef>
              <a:spcAft>
                <a:spcPts val="0"/>
              </a:spcAft>
              <a:buClr>
                <a:schemeClr val="tx2">
                  <a:lumMod val="60000"/>
                  <a:lumOff val="40000"/>
                </a:schemeClr>
              </a:buClr>
              <a:defRPr/>
            </a:pPr>
            <a:r>
              <a:rPr lang="en-GB" sz="1400" dirty="0" smtClean="0">
                <a:solidFill>
                  <a:schemeClr val="bg1">
                    <a:lumMod val="65000"/>
                  </a:schemeClr>
                </a:solidFill>
              </a:rPr>
              <a:t>	substitutionGroup="</a:t>
            </a:r>
            <a:r>
              <a:rPr lang="en-GB" sz="1400" dirty="0" err="1" smtClean="0">
                <a:solidFill>
                  <a:schemeClr val="bg1">
                    <a:lumMod val="65000"/>
                  </a:schemeClr>
                </a:solidFill>
              </a:rPr>
              <a:t>xbrldt:</a:t>
            </a:r>
            <a:r>
              <a:rPr lang="en-GB" sz="1400" dirty="0" err="1" smtClean="0">
                <a:solidFill>
                  <a:schemeClr val="tx1"/>
                </a:solidFill>
              </a:rPr>
              <a:t>hypecubeItem</a:t>
            </a:r>
            <a:r>
              <a:rPr lang="en-GB" sz="1400" dirty="0" smtClean="0">
                <a:solidFill>
                  <a:schemeClr val="bg1">
                    <a:lumMod val="65000"/>
                  </a:schemeClr>
                </a:solidFill>
              </a:rPr>
              <a:t>"</a:t>
            </a:r>
          </a:p>
          <a:p>
            <a:pPr marL="365760" indent="-256032" fontAlgn="auto">
              <a:spcBef>
                <a:spcPts val="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name="</a:t>
            </a:r>
            <a:r>
              <a:rPr lang="en-GB" sz="1400" b="1" dirty="0" smtClean="0">
                <a:solidFill>
                  <a:schemeClr val="tx2"/>
                </a:solidFill>
              </a:rPr>
              <a:t>ByGeographicalAreasAndOperatingSegments</a:t>
            </a:r>
            <a:r>
              <a:rPr lang="en-GB" sz="1400" dirty="0" smtClean="0">
                <a:solidFill>
                  <a:schemeClr val="bg1">
                    <a:lumMod val="65000"/>
                  </a:schemeClr>
                </a:solidFill>
              </a:rPr>
              <a:t>" (…) /&gt;</a:t>
            </a:r>
          </a:p>
        </p:txBody>
      </p:sp>
      <p:cxnSp>
        <p:nvCxnSpPr>
          <p:cNvPr id="74" name="Łącznik prosty 55"/>
          <p:cNvCxnSpPr/>
          <p:nvPr/>
        </p:nvCxnSpPr>
        <p:spPr>
          <a:xfrm>
            <a:off x="5464050" y="4429192"/>
            <a:ext cx="608807" cy="619125"/>
          </a:xfrm>
          <a:prstGeom prst="line">
            <a:avLst/>
          </a:prstGeom>
          <a:ln>
            <a:solidFill>
              <a:srgbClr val="FFC000"/>
            </a:solidFill>
          </a:ln>
          <a:effectLst/>
        </p:spPr>
        <p:style>
          <a:lnRef idx="2">
            <a:schemeClr val="accent5"/>
          </a:lnRef>
          <a:fillRef idx="0">
            <a:schemeClr val="accent5"/>
          </a:fillRef>
          <a:effectRef idx="1">
            <a:schemeClr val="accent5"/>
          </a:effectRef>
          <a:fontRef idx="minor">
            <a:schemeClr val="tx1"/>
          </a:fontRef>
        </p:style>
      </p:cxnSp>
      <p:cxnSp>
        <p:nvCxnSpPr>
          <p:cNvPr id="75" name="Łącznik prosty 58"/>
          <p:cNvCxnSpPr/>
          <p:nvPr/>
        </p:nvCxnSpPr>
        <p:spPr>
          <a:xfrm flipH="1">
            <a:off x="5430135" y="4429194"/>
            <a:ext cx="605416" cy="615948"/>
          </a:xfrm>
          <a:prstGeom prst="line">
            <a:avLst/>
          </a:prstGeom>
          <a:ln>
            <a:solidFill>
              <a:srgbClr val="FFC000"/>
            </a:solidFill>
          </a:ln>
          <a:effectLst/>
        </p:spPr>
        <p:style>
          <a:lnRef idx="2">
            <a:schemeClr val="accent5"/>
          </a:lnRef>
          <a:fillRef idx="0">
            <a:schemeClr val="accent5"/>
          </a:fillRef>
          <a:effectRef idx="1">
            <a:schemeClr val="accent5"/>
          </a:effectRef>
          <a:fontRef idx="minor">
            <a:schemeClr val="tx1"/>
          </a:fontRef>
        </p:style>
      </p:cxnSp>
      <p:cxnSp>
        <p:nvCxnSpPr>
          <p:cNvPr id="76" name="Łącznik prosty 10"/>
          <p:cNvCxnSpPr/>
          <p:nvPr/>
        </p:nvCxnSpPr>
        <p:spPr>
          <a:xfrm>
            <a:off x="5071144" y="3473517"/>
            <a:ext cx="1928813" cy="158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77" name="Łącznik prosty 11"/>
          <p:cNvCxnSpPr/>
          <p:nvPr/>
        </p:nvCxnSpPr>
        <p:spPr>
          <a:xfrm>
            <a:off x="4785394" y="5045142"/>
            <a:ext cx="1928813"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Łącznik prosty 12"/>
          <p:cNvCxnSpPr/>
          <p:nvPr/>
        </p:nvCxnSpPr>
        <p:spPr>
          <a:xfrm rot="5400000" flipH="1" flipV="1">
            <a:off x="4463132" y="4724467"/>
            <a:ext cx="1928812"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9" name="Łącznik prosty 13"/>
          <p:cNvCxnSpPr/>
          <p:nvPr/>
        </p:nvCxnSpPr>
        <p:spPr>
          <a:xfrm rot="5400000" flipH="1" flipV="1">
            <a:off x="5106070" y="4724467"/>
            <a:ext cx="1928812" cy="158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0" name="Łącznik prosty 14"/>
          <p:cNvCxnSpPr/>
          <p:nvPr/>
        </p:nvCxnSpPr>
        <p:spPr>
          <a:xfrm rot="5400000" flipH="1" flipV="1">
            <a:off x="5750595" y="4724467"/>
            <a:ext cx="1928812" cy="158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1" name="Łącznik prosty 15"/>
          <p:cNvCxnSpPr/>
          <p:nvPr/>
        </p:nvCxnSpPr>
        <p:spPr>
          <a:xfrm rot="5400000" flipH="1" flipV="1">
            <a:off x="6607845" y="3867217"/>
            <a:ext cx="1928812" cy="1587"/>
          </a:xfrm>
          <a:prstGeom prst="lin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82" name="Łącznik prosty 16"/>
          <p:cNvCxnSpPr/>
          <p:nvPr/>
        </p:nvCxnSpPr>
        <p:spPr>
          <a:xfrm>
            <a:off x="5356894" y="3187767"/>
            <a:ext cx="1928813" cy="158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83" name="Łącznik prosty 17"/>
          <p:cNvCxnSpPr/>
          <p:nvPr/>
        </p:nvCxnSpPr>
        <p:spPr>
          <a:xfrm rot="5400000" flipH="1" flipV="1">
            <a:off x="4782219" y="2906780"/>
            <a:ext cx="863600" cy="85725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Łącznik prosty 18"/>
          <p:cNvCxnSpPr/>
          <p:nvPr/>
        </p:nvCxnSpPr>
        <p:spPr>
          <a:xfrm rot="5400000" flipH="1" flipV="1">
            <a:off x="5425157" y="2906780"/>
            <a:ext cx="863600" cy="85725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Łącznik prosty 19"/>
          <p:cNvCxnSpPr/>
          <p:nvPr/>
        </p:nvCxnSpPr>
        <p:spPr>
          <a:xfrm flipV="1">
            <a:off x="6071269" y="2903605"/>
            <a:ext cx="857250" cy="85566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Łącznik prosty 20"/>
          <p:cNvCxnSpPr/>
          <p:nvPr/>
        </p:nvCxnSpPr>
        <p:spPr>
          <a:xfrm>
            <a:off x="4785394" y="3760855"/>
            <a:ext cx="1928813"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Łącznik prosty 21"/>
          <p:cNvCxnSpPr/>
          <p:nvPr/>
        </p:nvCxnSpPr>
        <p:spPr>
          <a:xfrm>
            <a:off x="4785394" y="4402205"/>
            <a:ext cx="1928813"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Łącznik prosty 22"/>
          <p:cNvCxnSpPr/>
          <p:nvPr/>
        </p:nvCxnSpPr>
        <p:spPr>
          <a:xfrm>
            <a:off x="5642644" y="2902017"/>
            <a:ext cx="1928813" cy="158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89" name="Łącznik prosty 23"/>
          <p:cNvCxnSpPr/>
          <p:nvPr/>
        </p:nvCxnSpPr>
        <p:spPr>
          <a:xfrm rot="5400000" flipH="1" flipV="1">
            <a:off x="6322095" y="4152967"/>
            <a:ext cx="1928812" cy="1587"/>
          </a:xfrm>
          <a:prstGeom prst="lin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90" name="Łącznik prosty 24"/>
          <p:cNvCxnSpPr/>
          <p:nvPr/>
        </p:nvCxnSpPr>
        <p:spPr>
          <a:xfrm rot="5400000" flipH="1" flipV="1">
            <a:off x="6714207" y="3546542"/>
            <a:ext cx="857250" cy="85725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Łącznik prosty 25"/>
          <p:cNvCxnSpPr/>
          <p:nvPr/>
        </p:nvCxnSpPr>
        <p:spPr>
          <a:xfrm rot="5400000" flipH="1" flipV="1">
            <a:off x="6714207" y="4189480"/>
            <a:ext cx="857250" cy="85725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Łącznik prosty 26"/>
          <p:cNvCxnSpPr/>
          <p:nvPr/>
        </p:nvCxnSpPr>
        <p:spPr>
          <a:xfrm flipV="1">
            <a:off x="6714207" y="2903605"/>
            <a:ext cx="857250" cy="85566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Łącznik prosty 27"/>
          <p:cNvCxnSpPr/>
          <p:nvPr/>
        </p:nvCxnSpPr>
        <p:spPr>
          <a:xfrm>
            <a:off x="4356769" y="3760855"/>
            <a:ext cx="428625"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4" name="Łącznik prosty 28"/>
          <p:cNvCxnSpPr/>
          <p:nvPr/>
        </p:nvCxnSpPr>
        <p:spPr>
          <a:xfrm>
            <a:off x="4356769" y="4402205"/>
            <a:ext cx="428625"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5" name="Łącznik prosty 29"/>
          <p:cNvCxnSpPr/>
          <p:nvPr/>
        </p:nvCxnSpPr>
        <p:spPr>
          <a:xfrm>
            <a:off x="4356769" y="5046730"/>
            <a:ext cx="428625"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6" name="Łącznik prosty 30"/>
          <p:cNvCxnSpPr/>
          <p:nvPr/>
        </p:nvCxnSpPr>
        <p:spPr>
          <a:xfrm rot="5400000" flipH="1" flipV="1">
            <a:off x="5247356" y="5869055"/>
            <a:ext cx="360363" cy="1588"/>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97" name="Łącznik prosty 31"/>
          <p:cNvCxnSpPr/>
          <p:nvPr/>
        </p:nvCxnSpPr>
        <p:spPr>
          <a:xfrm rot="5400000" flipH="1" flipV="1">
            <a:off x="5891881" y="5865880"/>
            <a:ext cx="360363" cy="1588"/>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98" name="Łącznik prosty 32"/>
          <p:cNvCxnSpPr/>
          <p:nvPr/>
        </p:nvCxnSpPr>
        <p:spPr>
          <a:xfrm rot="5400000" flipH="1" flipV="1">
            <a:off x="6533231" y="5865880"/>
            <a:ext cx="360363" cy="1588"/>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99" name="Łącznik prosty 33"/>
          <p:cNvCxnSpPr/>
          <p:nvPr/>
        </p:nvCxnSpPr>
        <p:spPr>
          <a:xfrm rot="5400000" flipH="1" flipV="1">
            <a:off x="4604419" y="5869055"/>
            <a:ext cx="360363" cy="1587"/>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00" name="Łącznik prosty 34"/>
          <p:cNvCxnSpPr/>
          <p:nvPr/>
        </p:nvCxnSpPr>
        <p:spPr>
          <a:xfrm>
            <a:off x="6999957" y="5402330"/>
            <a:ext cx="500062" cy="1587"/>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cxnSp>
        <p:nvCxnSpPr>
          <p:cNvPr id="101" name="Łącznik prosty 35"/>
          <p:cNvCxnSpPr/>
          <p:nvPr/>
        </p:nvCxnSpPr>
        <p:spPr>
          <a:xfrm>
            <a:off x="7285707" y="5116580"/>
            <a:ext cx="500062" cy="1587"/>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cxnSp>
        <p:nvCxnSpPr>
          <p:cNvPr id="102" name="Łącznik prosty 36"/>
          <p:cNvCxnSpPr/>
          <p:nvPr/>
        </p:nvCxnSpPr>
        <p:spPr>
          <a:xfrm>
            <a:off x="7571457" y="4830830"/>
            <a:ext cx="500062" cy="1587"/>
          </a:xfrm>
          <a:prstGeom prst="line">
            <a:avLst/>
          </a:prstGeom>
          <a:ln w="28575">
            <a:prstDash val="dash"/>
          </a:ln>
        </p:spPr>
        <p:style>
          <a:lnRef idx="1">
            <a:schemeClr val="accent3"/>
          </a:lnRef>
          <a:fillRef idx="0">
            <a:schemeClr val="accent3"/>
          </a:fillRef>
          <a:effectRef idx="0">
            <a:schemeClr val="accent3"/>
          </a:effectRef>
          <a:fontRef idx="minor">
            <a:schemeClr val="tx1"/>
          </a:fontRef>
        </p:style>
      </p:cxnSp>
      <p:sp>
        <p:nvSpPr>
          <p:cNvPr id="103" name="pole tekstowe 102"/>
          <p:cNvSpPr txBox="1">
            <a:spLocks noChangeArrowheads="1"/>
          </p:cNvSpPr>
          <p:nvPr/>
        </p:nvSpPr>
        <p:spPr bwMode="auto">
          <a:xfrm>
            <a:off x="4102890" y="3913255"/>
            <a:ext cx="682504" cy="276999"/>
          </a:xfrm>
          <a:prstGeom prst="rect">
            <a:avLst/>
          </a:prstGeom>
          <a:noFill/>
          <a:ln w="28575">
            <a:noFill/>
            <a:miter lim="800000"/>
            <a:headEnd/>
            <a:tailEnd/>
          </a:ln>
        </p:spPr>
        <p:txBody>
          <a:bodyPr wrap="square">
            <a:prstTxWarp prst="textNoShape">
              <a:avLst/>
            </a:prstTxWarp>
            <a:spAutoFit/>
          </a:bodyPr>
          <a:lstStyle/>
          <a:p>
            <a:pPr algn="r"/>
            <a:r>
              <a:rPr lang="en-GB" sz="1200" dirty="0" smtClean="0">
                <a:solidFill>
                  <a:schemeClr val="accent5">
                    <a:lumMod val="50000"/>
                  </a:schemeClr>
                </a:solidFill>
                <a:latin typeface="Calibri" charset="0"/>
              </a:rPr>
              <a:t>Africa</a:t>
            </a:r>
            <a:endParaRPr lang="en-GB" sz="1200" dirty="0">
              <a:solidFill>
                <a:schemeClr val="accent5">
                  <a:lumMod val="50000"/>
                </a:schemeClr>
              </a:solidFill>
              <a:latin typeface="Calibri" charset="0"/>
            </a:endParaRPr>
          </a:p>
        </p:txBody>
      </p:sp>
      <p:sp>
        <p:nvSpPr>
          <p:cNvPr id="104" name="pole tekstowe 103"/>
          <p:cNvSpPr txBox="1">
            <a:spLocks noChangeArrowheads="1"/>
          </p:cNvSpPr>
          <p:nvPr/>
        </p:nvSpPr>
        <p:spPr bwMode="auto">
          <a:xfrm>
            <a:off x="4102890" y="4580005"/>
            <a:ext cx="682504" cy="276999"/>
          </a:xfrm>
          <a:prstGeom prst="rect">
            <a:avLst/>
          </a:prstGeom>
          <a:noFill/>
          <a:ln w="28575">
            <a:noFill/>
            <a:miter lim="800000"/>
            <a:headEnd/>
            <a:tailEnd/>
          </a:ln>
        </p:spPr>
        <p:txBody>
          <a:bodyPr wrap="square">
            <a:prstTxWarp prst="textNoShape">
              <a:avLst/>
            </a:prstTxWarp>
            <a:spAutoFit/>
          </a:bodyPr>
          <a:lstStyle/>
          <a:p>
            <a:pPr algn="r"/>
            <a:r>
              <a:rPr lang="en-GB" sz="1200" dirty="0" smtClean="0">
                <a:solidFill>
                  <a:schemeClr val="accent5">
                    <a:lumMod val="50000"/>
                  </a:schemeClr>
                </a:solidFill>
                <a:latin typeface="Calibri" charset="0"/>
              </a:rPr>
              <a:t>Europe</a:t>
            </a:r>
            <a:endParaRPr lang="en-GB" sz="1200" dirty="0">
              <a:solidFill>
                <a:schemeClr val="accent5">
                  <a:lumMod val="50000"/>
                </a:schemeClr>
              </a:solidFill>
              <a:latin typeface="Calibri" charset="0"/>
            </a:endParaRPr>
          </a:p>
        </p:txBody>
      </p:sp>
      <p:sp>
        <p:nvSpPr>
          <p:cNvPr id="105" name="pole tekstowe 104"/>
          <p:cNvSpPr txBox="1">
            <a:spLocks noChangeArrowheads="1"/>
          </p:cNvSpPr>
          <p:nvPr/>
        </p:nvSpPr>
        <p:spPr bwMode="auto">
          <a:xfrm>
            <a:off x="4242492" y="5222942"/>
            <a:ext cx="542901" cy="276999"/>
          </a:xfrm>
          <a:prstGeom prst="rect">
            <a:avLst/>
          </a:prstGeom>
          <a:noFill/>
          <a:ln w="28575">
            <a:noFill/>
            <a:miter lim="800000"/>
            <a:headEnd/>
            <a:tailEnd/>
          </a:ln>
        </p:spPr>
        <p:txBody>
          <a:bodyPr wrap="square">
            <a:prstTxWarp prst="textNoShape">
              <a:avLst/>
            </a:prstTxWarp>
            <a:spAutoFit/>
          </a:bodyPr>
          <a:lstStyle/>
          <a:p>
            <a:pPr algn="r"/>
            <a:r>
              <a:rPr lang="en-GB" sz="1200" dirty="0" smtClean="0">
                <a:solidFill>
                  <a:schemeClr val="accent5">
                    <a:lumMod val="50000"/>
                  </a:schemeClr>
                </a:solidFill>
                <a:latin typeface="Calibri" charset="0"/>
              </a:rPr>
              <a:t>All</a:t>
            </a:r>
            <a:endParaRPr lang="en-GB" sz="1200" dirty="0">
              <a:solidFill>
                <a:schemeClr val="accent5">
                  <a:lumMod val="50000"/>
                </a:schemeClr>
              </a:solidFill>
              <a:latin typeface="Calibri" charset="0"/>
            </a:endParaRPr>
          </a:p>
        </p:txBody>
      </p:sp>
      <p:cxnSp>
        <p:nvCxnSpPr>
          <p:cNvPr id="106" name="Łącznik prosty 40"/>
          <p:cNvCxnSpPr/>
          <p:nvPr/>
        </p:nvCxnSpPr>
        <p:spPr>
          <a:xfrm>
            <a:off x="4356769" y="5689667"/>
            <a:ext cx="428625"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07" name="pole tekstowe 106"/>
          <p:cNvSpPr txBox="1">
            <a:spLocks noChangeArrowheads="1"/>
          </p:cNvSpPr>
          <p:nvPr/>
        </p:nvSpPr>
        <p:spPr bwMode="auto">
          <a:xfrm>
            <a:off x="3151460" y="5269108"/>
            <a:ext cx="1205309" cy="461665"/>
          </a:xfrm>
          <a:prstGeom prst="rect">
            <a:avLst/>
          </a:prstGeom>
          <a:noFill/>
          <a:ln w="28575">
            <a:noFill/>
            <a:miter lim="800000"/>
            <a:headEnd/>
            <a:tailEnd/>
          </a:ln>
        </p:spPr>
        <p:txBody>
          <a:bodyPr wrap="square">
            <a:prstTxWarp prst="textNoShape">
              <a:avLst/>
            </a:prstTxWarp>
            <a:spAutoFit/>
          </a:bodyPr>
          <a:lstStyle/>
          <a:p>
            <a:pPr algn="ctr"/>
            <a:r>
              <a:rPr lang="en-GB" sz="1200" b="1" dirty="0" smtClean="0">
                <a:solidFill>
                  <a:schemeClr val="accent5">
                    <a:lumMod val="50000"/>
                  </a:schemeClr>
                </a:solidFill>
                <a:latin typeface="Calibri" charset="0"/>
              </a:rPr>
              <a:t>Geographical areas</a:t>
            </a:r>
            <a:endParaRPr lang="en-GB" sz="1200" b="1" dirty="0">
              <a:solidFill>
                <a:schemeClr val="accent5">
                  <a:lumMod val="50000"/>
                </a:schemeClr>
              </a:solidFill>
              <a:latin typeface="Calibri" charset="0"/>
            </a:endParaRPr>
          </a:p>
        </p:txBody>
      </p:sp>
      <p:sp>
        <p:nvSpPr>
          <p:cNvPr id="108" name="pole tekstowe 107"/>
          <p:cNvSpPr txBox="1">
            <a:spLocks noChangeArrowheads="1"/>
          </p:cNvSpPr>
          <p:nvPr/>
        </p:nvSpPr>
        <p:spPr bwMode="auto">
          <a:xfrm>
            <a:off x="4785394" y="5711462"/>
            <a:ext cx="642938" cy="276999"/>
          </a:xfrm>
          <a:prstGeom prst="rect">
            <a:avLst/>
          </a:prstGeom>
          <a:noFill/>
          <a:ln w="28575">
            <a:noFill/>
            <a:miter lim="800000"/>
            <a:headEnd/>
            <a:tailEnd/>
          </a:ln>
        </p:spPr>
        <p:txBody>
          <a:bodyPr>
            <a:prstTxWarp prst="textNoShape">
              <a:avLst/>
            </a:prstTxWarp>
            <a:spAutoFit/>
          </a:bodyPr>
          <a:lstStyle/>
          <a:p>
            <a:pPr algn="ctr"/>
            <a:r>
              <a:rPr lang="en-GB" sz="1200" dirty="0" smtClean="0">
                <a:solidFill>
                  <a:schemeClr val="accent3">
                    <a:lumMod val="75000"/>
                  </a:schemeClr>
                </a:solidFill>
                <a:latin typeface="Calibri" charset="0"/>
              </a:rPr>
              <a:t>„All”</a:t>
            </a:r>
            <a:endParaRPr lang="en-GB" sz="1200" dirty="0">
              <a:solidFill>
                <a:schemeClr val="accent3">
                  <a:lumMod val="75000"/>
                </a:schemeClr>
              </a:solidFill>
              <a:latin typeface="Calibri" charset="0"/>
            </a:endParaRPr>
          </a:p>
        </p:txBody>
      </p:sp>
      <p:sp>
        <p:nvSpPr>
          <p:cNvPr id="109" name="pole tekstowe 108"/>
          <p:cNvSpPr txBox="1">
            <a:spLocks noChangeArrowheads="1"/>
          </p:cNvSpPr>
          <p:nvPr/>
        </p:nvSpPr>
        <p:spPr bwMode="auto">
          <a:xfrm>
            <a:off x="5392327" y="5711462"/>
            <a:ext cx="642937" cy="276999"/>
          </a:xfrm>
          <a:prstGeom prst="rect">
            <a:avLst/>
          </a:prstGeom>
          <a:noFill/>
          <a:ln w="28575">
            <a:noFill/>
            <a:miter lim="800000"/>
            <a:headEnd/>
            <a:tailEnd/>
          </a:ln>
        </p:spPr>
        <p:txBody>
          <a:bodyPr>
            <a:prstTxWarp prst="textNoShape">
              <a:avLst/>
            </a:prstTxWarp>
            <a:spAutoFit/>
          </a:bodyPr>
          <a:lstStyle/>
          <a:p>
            <a:pPr algn="ctr"/>
            <a:r>
              <a:rPr lang="en-GB" sz="1200" dirty="0" smtClean="0">
                <a:solidFill>
                  <a:schemeClr val="accent3">
                    <a:lumMod val="75000"/>
                  </a:schemeClr>
                </a:solidFill>
                <a:latin typeface="Calibri" charset="0"/>
              </a:rPr>
              <a:t>„Oil”</a:t>
            </a:r>
            <a:endParaRPr lang="en-GB" sz="1200" dirty="0">
              <a:solidFill>
                <a:schemeClr val="accent3">
                  <a:lumMod val="75000"/>
                </a:schemeClr>
              </a:solidFill>
              <a:latin typeface="Calibri" charset="0"/>
            </a:endParaRPr>
          </a:p>
        </p:txBody>
      </p:sp>
      <p:sp>
        <p:nvSpPr>
          <p:cNvPr id="110" name="pole tekstowe 109"/>
          <p:cNvSpPr txBox="1">
            <a:spLocks noChangeArrowheads="1"/>
          </p:cNvSpPr>
          <p:nvPr/>
        </p:nvSpPr>
        <p:spPr bwMode="auto">
          <a:xfrm>
            <a:off x="5999260" y="5711462"/>
            <a:ext cx="804988" cy="276999"/>
          </a:xfrm>
          <a:prstGeom prst="rect">
            <a:avLst/>
          </a:prstGeom>
          <a:noFill/>
          <a:ln w="28575">
            <a:noFill/>
            <a:miter lim="800000"/>
            <a:headEnd/>
            <a:tailEnd/>
          </a:ln>
        </p:spPr>
        <p:txBody>
          <a:bodyPr wrap="square">
            <a:prstTxWarp prst="textNoShape">
              <a:avLst/>
            </a:prstTxWarp>
            <a:spAutoFit/>
          </a:bodyPr>
          <a:lstStyle/>
          <a:p>
            <a:pPr algn="ctr"/>
            <a:r>
              <a:rPr lang="en-GB" sz="1200" dirty="0" smtClean="0">
                <a:solidFill>
                  <a:schemeClr val="accent3">
                    <a:lumMod val="75000"/>
                  </a:schemeClr>
                </a:solidFill>
                <a:latin typeface="Calibri" charset="0"/>
              </a:rPr>
              <a:t>„Mining”</a:t>
            </a:r>
            <a:endParaRPr lang="en-GB" sz="1200" dirty="0">
              <a:solidFill>
                <a:schemeClr val="accent3">
                  <a:lumMod val="75000"/>
                </a:schemeClr>
              </a:solidFill>
              <a:latin typeface="Calibri" charset="0"/>
            </a:endParaRPr>
          </a:p>
        </p:txBody>
      </p:sp>
      <p:sp>
        <p:nvSpPr>
          <p:cNvPr id="111" name="pole tekstowe 110"/>
          <p:cNvSpPr txBox="1">
            <a:spLocks noChangeArrowheads="1"/>
          </p:cNvSpPr>
          <p:nvPr/>
        </p:nvSpPr>
        <p:spPr bwMode="auto">
          <a:xfrm>
            <a:off x="7500019" y="4841942"/>
            <a:ext cx="714375" cy="276999"/>
          </a:xfrm>
          <a:prstGeom prst="rect">
            <a:avLst/>
          </a:prstGeom>
          <a:noFill/>
          <a:ln w="28575">
            <a:noFill/>
            <a:miter lim="800000"/>
            <a:headEnd/>
            <a:tailEnd/>
          </a:ln>
        </p:spPr>
        <p:txBody>
          <a:bodyPr wrap="square">
            <a:prstTxWarp prst="textNoShape">
              <a:avLst/>
            </a:prstTxWarp>
            <a:spAutoFit/>
          </a:bodyPr>
          <a:lstStyle/>
          <a:p>
            <a:r>
              <a:rPr lang="en-GB" sz="1200" dirty="0" smtClean="0">
                <a:latin typeface="Calibri" charset="0"/>
              </a:rPr>
              <a:t>…</a:t>
            </a:r>
            <a:endParaRPr lang="en-GB" sz="1200" dirty="0">
              <a:latin typeface="Calibri" charset="0"/>
            </a:endParaRPr>
          </a:p>
        </p:txBody>
      </p:sp>
      <p:sp>
        <p:nvSpPr>
          <p:cNvPr id="112" name="pole tekstowe 111"/>
          <p:cNvSpPr txBox="1">
            <a:spLocks noChangeArrowheads="1"/>
          </p:cNvSpPr>
          <p:nvPr/>
        </p:nvSpPr>
        <p:spPr bwMode="auto">
          <a:xfrm>
            <a:off x="7245647" y="5127692"/>
            <a:ext cx="703535" cy="276999"/>
          </a:xfrm>
          <a:prstGeom prst="rect">
            <a:avLst/>
          </a:prstGeom>
          <a:noFill/>
          <a:ln w="28575">
            <a:noFill/>
            <a:miter lim="800000"/>
            <a:headEnd/>
            <a:tailEnd/>
          </a:ln>
        </p:spPr>
        <p:txBody>
          <a:bodyPr wrap="square">
            <a:prstTxWarp prst="textNoShape">
              <a:avLst/>
            </a:prstTxWarp>
            <a:spAutoFit/>
          </a:bodyPr>
          <a:lstStyle/>
          <a:p>
            <a:r>
              <a:rPr lang="en-GB" sz="1200" dirty="0" smtClean="0">
                <a:latin typeface="Calibri" charset="0"/>
              </a:rPr>
              <a:t>…</a:t>
            </a:r>
            <a:endParaRPr lang="en-GB" sz="1200" dirty="0">
              <a:latin typeface="Calibri" charset="0"/>
            </a:endParaRPr>
          </a:p>
        </p:txBody>
      </p:sp>
      <p:sp>
        <p:nvSpPr>
          <p:cNvPr id="113" name="pole tekstowe 112"/>
          <p:cNvSpPr txBox="1">
            <a:spLocks noChangeArrowheads="1"/>
          </p:cNvSpPr>
          <p:nvPr/>
        </p:nvSpPr>
        <p:spPr bwMode="auto">
          <a:xfrm>
            <a:off x="7001545" y="5403917"/>
            <a:ext cx="784224" cy="304800"/>
          </a:xfrm>
          <a:prstGeom prst="rect">
            <a:avLst/>
          </a:prstGeom>
          <a:noFill/>
          <a:ln w="28575">
            <a:noFill/>
            <a:miter lim="800000"/>
            <a:headEnd/>
            <a:tailEnd/>
          </a:ln>
        </p:spPr>
        <p:txBody>
          <a:bodyPr wrap="square">
            <a:prstTxWarp prst="textNoShape">
              <a:avLst/>
            </a:prstTxWarp>
            <a:spAutoFit/>
          </a:bodyPr>
          <a:lstStyle/>
          <a:p>
            <a:r>
              <a:rPr lang="en-GB" sz="1400" dirty="0" smtClean="0">
                <a:latin typeface="Calibri" charset="0"/>
              </a:rPr>
              <a:t>…</a:t>
            </a:r>
            <a:endParaRPr lang="en-GB" sz="1400" dirty="0">
              <a:latin typeface="Calibri" charset="0"/>
            </a:endParaRPr>
          </a:p>
        </p:txBody>
      </p:sp>
      <p:cxnSp>
        <p:nvCxnSpPr>
          <p:cNvPr id="114" name="Łącznik prosty 48"/>
          <p:cNvCxnSpPr/>
          <p:nvPr/>
        </p:nvCxnSpPr>
        <p:spPr>
          <a:xfrm>
            <a:off x="4785394" y="5688080"/>
            <a:ext cx="3071813" cy="1587"/>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5" name="Łącznik prosty 49"/>
          <p:cNvCxnSpPr/>
          <p:nvPr/>
        </p:nvCxnSpPr>
        <p:spPr>
          <a:xfrm rot="5400000" flipH="1" flipV="1">
            <a:off x="3355851" y="4260123"/>
            <a:ext cx="2857500" cy="1587"/>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7" name="Łącznik prosty 50"/>
          <p:cNvCxnSpPr/>
          <p:nvPr/>
        </p:nvCxnSpPr>
        <p:spPr>
          <a:xfrm rot="5400000" flipH="1" flipV="1">
            <a:off x="6711032" y="4192655"/>
            <a:ext cx="1506537" cy="1500187"/>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8" name="pole tekstowe 117"/>
          <p:cNvSpPr txBox="1">
            <a:spLocks noChangeArrowheads="1"/>
          </p:cNvSpPr>
          <p:nvPr/>
        </p:nvSpPr>
        <p:spPr bwMode="auto">
          <a:xfrm>
            <a:off x="6684272" y="5774927"/>
            <a:ext cx="1826283" cy="276999"/>
          </a:xfrm>
          <a:prstGeom prst="rect">
            <a:avLst/>
          </a:prstGeom>
          <a:noFill/>
          <a:ln w="28575">
            <a:noFill/>
            <a:miter lim="800000"/>
            <a:headEnd/>
            <a:tailEnd/>
          </a:ln>
        </p:spPr>
        <p:txBody>
          <a:bodyPr wrap="square">
            <a:prstTxWarp prst="textNoShape">
              <a:avLst/>
            </a:prstTxWarp>
            <a:spAutoFit/>
          </a:bodyPr>
          <a:lstStyle/>
          <a:p>
            <a:pPr algn="ctr"/>
            <a:r>
              <a:rPr lang="en-GB" sz="1200" b="1" dirty="0" smtClean="0">
                <a:solidFill>
                  <a:schemeClr val="accent3">
                    <a:lumMod val="50000"/>
                  </a:schemeClr>
                </a:solidFill>
                <a:latin typeface="Calibri" charset="0"/>
              </a:rPr>
              <a:t>Operating segments</a:t>
            </a:r>
            <a:endParaRPr lang="en-GB" sz="1200" b="1" dirty="0">
              <a:solidFill>
                <a:schemeClr val="accent3">
                  <a:lumMod val="50000"/>
                </a:schemeClr>
              </a:solidFill>
              <a:latin typeface="Calibri" charset="0"/>
            </a:endParaRPr>
          </a:p>
        </p:txBody>
      </p:sp>
      <p:cxnSp>
        <p:nvCxnSpPr>
          <p:cNvPr id="120" name="Łącznik prosty 52"/>
          <p:cNvCxnSpPr/>
          <p:nvPr/>
        </p:nvCxnSpPr>
        <p:spPr>
          <a:xfrm rot="5400000" flipH="1" flipV="1">
            <a:off x="6036345" y="4438717"/>
            <a:ext cx="1928812" cy="1587"/>
          </a:xfrm>
          <a:prstGeom prst="line">
            <a:avLst/>
          </a:prstGeom>
          <a:ln w="28575">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21" name="pole tekstowe 120"/>
          <p:cNvSpPr txBox="1">
            <a:spLocks noChangeArrowheads="1"/>
          </p:cNvSpPr>
          <p:nvPr/>
        </p:nvSpPr>
        <p:spPr bwMode="auto">
          <a:xfrm>
            <a:off x="4102890" y="2387930"/>
            <a:ext cx="4447381" cy="276999"/>
          </a:xfrm>
          <a:prstGeom prst="rect">
            <a:avLst/>
          </a:prstGeom>
          <a:noFill/>
          <a:ln w="28575">
            <a:noFill/>
            <a:miter lim="800000"/>
            <a:headEnd/>
            <a:tailEnd/>
          </a:ln>
        </p:spPr>
        <p:txBody>
          <a:bodyPr wrap="square">
            <a:prstTxWarp prst="textNoShape">
              <a:avLst/>
            </a:prstTxWarp>
            <a:spAutoFit/>
          </a:bodyPr>
          <a:lstStyle/>
          <a:p>
            <a:pPr algn="ctr"/>
            <a:r>
              <a:rPr lang="en-GB" sz="1200" b="1" dirty="0" smtClean="0">
                <a:latin typeface="Calibri" charset="0"/>
              </a:rPr>
              <a:t>By geographical area and operating segment and …</a:t>
            </a:r>
            <a:endParaRPr lang="en-GB" sz="1200" b="1" dirty="0">
              <a:latin typeface="Calibri" charset="0"/>
            </a:endParaRPr>
          </a:p>
        </p:txBody>
      </p:sp>
      <p:sp>
        <p:nvSpPr>
          <p:cNvPr id="122" name="pole tekstowe 121"/>
          <p:cNvSpPr txBox="1">
            <a:spLocks noChangeArrowheads="1"/>
          </p:cNvSpPr>
          <p:nvPr/>
        </p:nvSpPr>
        <p:spPr bwMode="auto">
          <a:xfrm>
            <a:off x="3336458" y="6165304"/>
            <a:ext cx="3286125" cy="304800"/>
          </a:xfrm>
          <a:prstGeom prst="rect">
            <a:avLst/>
          </a:prstGeom>
          <a:noFill/>
          <a:ln w="28575">
            <a:noFill/>
            <a:miter lim="800000"/>
            <a:headEnd/>
            <a:tailEnd/>
          </a:ln>
        </p:spPr>
        <p:txBody>
          <a:bodyPr>
            <a:prstTxWarp prst="textNoShape">
              <a:avLst/>
            </a:prstTxWarp>
            <a:spAutoFit/>
          </a:bodyPr>
          <a:lstStyle/>
          <a:p>
            <a:r>
              <a:rPr lang="en-GB" sz="1400" dirty="0" smtClean="0">
                <a:latin typeface="Calibri" charset="0"/>
              </a:rPr>
              <a:t>item: </a:t>
            </a:r>
            <a:r>
              <a:rPr lang="en-GB" sz="1400" b="1" dirty="0" smtClean="0">
                <a:latin typeface="Calibri" charset="0"/>
              </a:rPr>
              <a:t>inventories</a:t>
            </a:r>
            <a:endParaRPr lang="en-GB" sz="1400" b="1" dirty="0">
              <a:latin typeface="Calibri" charset="0"/>
            </a:endParaRPr>
          </a:p>
        </p:txBody>
      </p:sp>
      <p:sp>
        <p:nvSpPr>
          <p:cNvPr id="123" name="pole tekstowe 122"/>
          <p:cNvSpPr txBox="1">
            <a:spLocks noChangeArrowheads="1"/>
          </p:cNvSpPr>
          <p:nvPr/>
        </p:nvSpPr>
        <p:spPr bwMode="auto">
          <a:xfrm>
            <a:off x="7661150" y="4394510"/>
            <a:ext cx="857250" cy="307777"/>
          </a:xfrm>
          <a:prstGeom prst="rect">
            <a:avLst/>
          </a:prstGeom>
          <a:noFill/>
          <a:ln w="28575">
            <a:noFill/>
            <a:miter lim="800000"/>
            <a:headEnd/>
            <a:tailEnd/>
          </a:ln>
        </p:spPr>
        <p:txBody>
          <a:bodyPr wrap="square">
            <a:prstTxWarp prst="textNoShape">
              <a:avLst/>
            </a:prstTxWarp>
            <a:spAutoFit/>
          </a:bodyPr>
          <a:lstStyle/>
          <a:p>
            <a:pPr algn="ctr"/>
            <a:r>
              <a:rPr lang="en-GB" sz="1400" b="1" dirty="0" smtClean="0">
                <a:latin typeface="Calibri" charset="0"/>
              </a:rPr>
              <a:t>…</a:t>
            </a:r>
            <a:endParaRPr lang="en-GB" sz="1400" b="1" dirty="0">
              <a:latin typeface="Calibri" charset="0"/>
            </a:endParaRPr>
          </a:p>
        </p:txBody>
      </p:sp>
      <p:sp>
        <p:nvSpPr>
          <p:cNvPr id="124" name="pole tekstowe 123"/>
          <p:cNvSpPr txBox="1">
            <a:spLocks noChangeArrowheads="1"/>
          </p:cNvSpPr>
          <p:nvPr/>
        </p:nvSpPr>
        <p:spPr bwMode="auto">
          <a:xfrm>
            <a:off x="3336458" y="6417079"/>
            <a:ext cx="3286125" cy="304800"/>
          </a:xfrm>
          <a:prstGeom prst="rect">
            <a:avLst/>
          </a:prstGeom>
          <a:noFill/>
          <a:ln w="28575">
            <a:noFill/>
            <a:miter lim="800000"/>
            <a:headEnd/>
            <a:tailEnd/>
          </a:ln>
        </p:spPr>
        <p:txBody>
          <a:bodyPr>
            <a:prstTxWarp prst="textNoShape">
              <a:avLst/>
            </a:prstTxWarp>
            <a:spAutoFit/>
          </a:bodyPr>
          <a:lstStyle/>
          <a:p>
            <a:r>
              <a:rPr lang="en-GB" sz="1400" i="1" dirty="0" smtClean="0">
                <a:latin typeface="Calibri" charset="0"/>
              </a:rPr>
              <a:t>contextual information: </a:t>
            </a:r>
            <a:r>
              <a:rPr lang="en-GB" sz="1400" b="1" i="1" dirty="0" smtClean="0">
                <a:latin typeface="Calibri" charset="0"/>
              </a:rPr>
              <a:t>entity, period, unit</a:t>
            </a:r>
            <a:endParaRPr lang="en-GB" sz="1400" b="1" i="1" dirty="0">
              <a:latin typeface="Calibri" charset="0"/>
            </a:endParaRPr>
          </a:p>
        </p:txBody>
      </p:sp>
      <p:sp>
        <p:nvSpPr>
          <p:cNvPr id="125" name="Prostokąt 124"/>
          <p:cNvSpPr/>
          <p:nvPr/>
        </p:nvSpPr>
        <p:spPr>
          <a:xfrm>
            <a:off x="240952" y="4980441"/>
            <a:ext cx="2619040" cy="1384995"/>
          </a:xfrm>
          <a:prstGeom prst="rect">
            <a:avLst/>
          </a:prstGeom>
        </p:spPr>
        <p:txBody>
          <a:bodyPr wrap="square">
            <a:spAutoFit/>
          </a:bodyPr>
          <a:lstStyle/>
          <a:p>
            <a:pPr algn="ctr"/>
            <a:r>
              <a:rPr lang="en-GB" sz="1400" b="1" dirty="0" smtClean="0">
                <a:solidFill>
                  <a:srgbClr val="000000"/>
                </a:solidFill>
                <a:latin typeface="+mn-lt"/>
              </a:rPr>
              <a:t>Hypercube</a:t>
            </a:r>
          </a:p>
          <a:p>
            <a:pPr algn="ctr"/>
            <a:r>
              <a:rPr lang="en-GB" sz="1400" dirty="0" smtClean="0">
                <a:solidFill>
                  <a:srgbClr val="000000"/>
                </a:solidFill>
                <a:latin typeface="+mn-lt"/>
              </a:rPr>
              <a:t>abstract concept allowing to create an ordered list of dimensions which Cartesian product of members is reportable or is prohibited for an item </a:t>
            </a:r>
            <a:endParaRPr lang="en-GB" sz="1400" dirty="0">
              <a:latin typeface="+mn-lt"/>
            </a:endParaRPr>
          </a:p>
        </p:txBody>
      </p:sp>
      <p:cxnSp>
        <p:nvCxnSpPr>
          <p:cNvPr id="142" name="Łącznik prosty 58"/>
          <p:cNvCxnSpPr/>
          <p:nvPr/>
        </p:nvCxnSpPr>
        <p:spPr>
          <a:xfrm flipH="1">
            <a:off x="2944394" y="3408325"/>
            <a:ext cx="432049" cy="152506"/>
          </a:xfrm>
          <a:prstGeom prst="line">
            <a:avLst/>
          </a:prstGeom>
          <a:ln>
            <a:solidFill>
              <a:srgbClr val="FFC000"/>
            </a:solidFill>
          </a:ln>
          <a:effectLst/>
        </p:spPr>
        <p:style>
          <a:lnRef idx="2">
            <a:schemeClr val="accent5"/>
          </a:lnRef>
          <a:fillRef idx="0">
            <a:schemeClr val="accent5"/>
          </a:fillRef>
          <a:effectRef idx="1">
            <a:schemeClr val="accent5"/>
          </a:effectRef>
          <a:fontRef idx="minor">
            <a:schemeClr val="tx1"/>
          </a:fontRef>
        </p:style>
      </p:cxnSp>
      <p:cxnSp>
        <p:nvCxnSpPr>
          <p:cNvPr id="146" name="Łącznik prosty 58"/>
          <p:cNvCxnSpPr/>
          <p:nvPr/>
        </p:nvCxnSpPr>
        <p:spPr>
          <a:xfrm>
            <a:off x="2959245" y="3413140"/>
            <a:ext cx="432049" cy="152506"/>
          </a:xfrm>
          <a:prstGeom prst="line">
            <a:avLst/>
          </a:prstGeom>
          <a:ln>
            <a:solidFill>
              <a:srgbClr val="FFC000"/>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4729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fade">
                                      <p:cBhvr>
                                        <p:cTn id="35" dur="500"/>
                                        <p:tgtEl>
                                          <p:spTgt spid="12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10" presetClass="entr" presetSubtype="0" fill="hold"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par>
                                <p:cTn id="60" presetID="10"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par>
                                <p:cTn id="63" presetID="10" presetClass="entr" presetSubtype="0"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par>
                                <p:cTn id="66" presetID="10" presetClass="entr" presetSubtype="0" fill="hold"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500"/>
                                        <p:tgtEl>
                                          <p:spTgt spid="86"/>
                                        </p:tgtEl>
                                      </p:cBhvr>
                                    </p:animEffect>
                                  </p:childTnLst>
                                </p:cTn>
                              </p:par>
                              <p:par>
                                <p:cTn id="69" presetID="10" presetClass="entr" presetSubtype="0" fill="hold"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par>
                                <p:cTn id="72" presetID="10" presetClass="entr" presetSubtype="0" fill="hold"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par>
                                <p:cTn id="75" presetID="10" presetClass="entr" presetSubtype="0" fill="hold" nodeType="with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fade">
                                      <p:cBhvr>
                                        <p:cTn id="77" dur="500"/>
                                        <p:tgtEl>
                                          <p:spTgt spid="89"/>
                                        </p:tgtEl>
                                      </p:cBhvr>
                                    </p:animEffect>
                                  </p:childTnLst>
                                </p:cTn>
                              </p:par>
                              <p:par>
                                <p:cTn id="78" presetID="10" presetClass="entr" presetSubtype="0" fill="hold" nodeType="with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500"/>
                                        <p:tgtEl>
                                          <p:spTgt spid="90"/>
                                        </p:tgtEl>
                                      </p:cBhvr>
                                    </p:animEffect>
                                  </p:childTnLst>
                                </p:cTn>
                              </p:par>
                              <p:par>
                                <p:cTn id="81" presetID="10"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500"/>
                                        <p:tgtEl>
                                          <p:spTgt spid="91"/>
                                        </p:tgtEl>
                                      </p:cBhvr>
                                    </p:animEffect>
                                  </p:childTnLst>
                                </p:cTn>
                              </p:par>
                              <p:par>
                                <p:cTn id="84" presetID="10" presetClass="entr" presetSubtype="0" fill="hold" nodeType="with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par>
                                <p:cTn id="87" presetID="10" presetClass="entr" presetSubtype="0" fill="hold" nodeType="with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fade">
                                      <p:cBhvr>
                                        <p:cTn id="89" dur="500"/>
                                        <p:tgtEl>
                                          <p:spTgt spid="93"/>
                                        </p:tgtEl>
                                      </p:cBhvr>
                                    </p:animEffect>
                                  </p:childTnLst>
                                </p:cTn>
                              </p:par>
                              <p:par>
                                <p:cTn id="90" presetID="10" presetClass="entr" presetSubtype="0" fill="hold"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500"/>
                                        <p:tgtEl>
                                          <p:spTgt spid="94"/>
                                        </p:tgtEl>
                                      </p:cBhvr>
                                    </p:animEffect>
                                  </p:childTnLst>
                                </p:cTn>
                              </p:par>
                              <p:par>
                                <p:cTn id="93" presetID="10" presetClass="entr" presetSubtype="0" fill="hold" nodeType="with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fade">
                                      <p:cBhvr>
                                        <p:cTn id="95" dur="500"/>
                                        <p:tgtEl>
                                          <p:spTgt spid="95"/>
                                        </p:tgtEl>
                                      </p:cBhvr>
                                    </p:animEffect>
                                  </p:childTnLst>
                                </p:cTn>
                              </p:par>
                              <p:par>
                                <p:cTn id="96" presetID="10" presetClass="entr" presetSubtype="0" fill="hold" nodeType="with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fade">
                                      <p:cBhvr>
                                        <p:cTn id="98" dur="500"/>
                                        <p:tgtEl>
                                          <p:spTgt spid="96"/>
                                        </p:tgtEl>
                                      </p:cBhvr>
                                    </p:animEffect>
                                  </p:childTnLst>
                                </p:cTn>
                              </p:par>
                              <p:par>
                                <p:cTn id="99" presetID="10" presetClass="entr" presetSubtype="0" fill="hold" nodeType="with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500"/>
                                        <p:tgtEl>
                                          <p:spTgt spid="97"/>
                                        </p:tgtEl>
                                      </p:cBhvr>
                                    </p:animEffect>
                                  </p:childTnLst>
                                </p:cTn>
                              </p:par>
                              <p:par>
                                <p:cTn id="102" presetID="10" presetClass="entr" presetSubtype="0" fill="hold" nodeType="withEffect">
                                  <p:stCondLst>
                                    <p:cond delay="0"/>
                                  </p:stCondLst>
                                  <p:childTnLst>
                                    <p:set>
                                      <p:cBhvr>
                                        <p:cTn id="103" dur="1" fill="hold">
                                          <p:stCondLst>
                                            <p:cond delay="0"/>
                                          </p:stCondLst>
                                        </p:cTn>
                                        <p:tgtEl>
                                          <p:spTgt spid="98"/>
                                        </p:tgtEl>
                                        <p:attrNameLst>
                                          <p:attrName>style.visibility</p:attrName>
                                        </p:attrNameLst>
                                      </p:cBhvr>
                                      <p:to>
                                        <p:strVal val="visible"/>
                                      </p:to>
                                    </p:set>
                                    <p:animEffect transition="in" filter="fade">
                                      <p:cBhvr>
                                        <p:cTn id="104" dur="500"/>
                                        <p:tgtEl>
                                          <p:spTgt spid="98"/>
                                        </p:tgtEl>
                                      </p:cBhvr>
                                    </p:animEffect>
                                  </p:childTnLst>
                                </p:cTn>
                              </p:par>
                              <p:par>
                                <p:cTn id="105" presetID="10" presetClass="entr" presetSubtype="0" fill="hold" nodeType="with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500"/>
                                        <p:tgtEl>
                                          <p:spTgt spid="99"/>
                                        </p:tgtEl>
                                      </p:cBhvr>
                                    </p:animEffect>
                                  </p:childTnLst>
                                </p:cTn>
                              </p:par>
                              <p:par>
                                <p:cTn id="108" presetID="10" presetClass="entr" presetSubtype="0" fill="hold"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fade">
                                      <p:cBhvr>
                                        <p:cTn id="110" dur="500"/>
                                        <p:tgtEl>
                                          <p:spTgt spid="100"/>
                                        </p:tgtEl>
                                      </p:cBhvr>
                                    </p:animEffect>
                                  </p:childTnLst>
                                </p:cTn>
                              </p:par>
                              <p:par>
                                <p:cTn id="111" presetID="10" presetClass="entr" presetSubtype="0" fill="hold" nodeType="withEffect">
                                  <p:stCondLst>
                                    <p:cond delay="0"/>
                                  </p:stCondLst>
                                  <p:childTnLst>
                                    <p:set>
                                      <p:cBhvr>
                                        <p:cTn id="112" dur="1" fill="hold">
                                          <p:stCondLst>
                                            <p:cond delay="0"/>
                                          </p:stCondLst>
                                        </p:cTn>
                                        <p:tgtEl>
                                          <p:spTgt spid="101"/>
                                        </p:tgtEl>
                                        <p:attrNameLst>
                                          <p:attrName>style.visibility</p:attrName>
                                        </p:attrNameLst>
                                      </p:cBhvr>
                                      <p:to>
                                        <p:strVal val="visible"/>
                                      </p:to>
                                    </p:set>
                                    <p:animEffect transition="in" filter="fade">
                                      <p:cBhvr>
                                        <p:cTn id="113" dur="500"/>
                                        <p:tgtEl>
                                          <p:spTgt spid="101"/>
                                        </p:tgtEl>
                                      </p:cBhvr>
                                    </p:animEffect>
                                  </p:childTnLst>
                                </p:cTn>
                              </p:par>
                              <p:par>
                                <p:cTn id="114" presetID="10" presetClass="entr" presetSubtype="0" fill="hold" nodeType="with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500"/>
                                        <p:tgtEl>
                                          <p:spTgt spid="10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animEffect transition="in" filter="fade">
                                      <p:cBhvr>
                                        <p:cTn id="119" dur="500"/>
                                        <p:tgtEl>
                                          <p:spTgt spid="10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fade">
                                      <p:cBhvr>
                                        <p:cTn id="122" dur="500"/>
                                        <p:tgtEl>
                                          <p:spTgt spid="10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05"/>
                                        </p:tgtEl>
                                        <p:attrNameLst>
                                          <p:attrName>style.visibility</p:attrName>
                                        </p:attrNameLst>
                                      </p:cBhvr>
                                      <p:to>
                                        <p:strVal val="visible"/>
                                      </p:to>
                                    </p:set>
                                    <p:animEffect transition="in" filter="fade">
                                      <p:cBhvr>
                                        <p:cTn id="125" dur="500"/>
                                        <p:tgtEl>
                                          <p:spTgt spid="105"/>
                                        </p:tgtEl>
                                      </p:cBhvr>
                                    </p:animEffect>
                                  </p:childTnLst>
                                </p:cTn>
                              </p:par>
                              <p:par>
                                <p:cTn id="126" presetID="10" presetClass="entr" presetSubtype="0" fill="hold" nodeType="withEffect">
                                  <p:stCondLst>
                                    <p:cond delay="0"/>
                                  </p:stCondLst>
                                  <p:childTnLst>
                                    <p:set>
                                      <p:cBhvr>
                                        <p:cTn id="127" dur="1" fill="hold">
                                          <p:stCondLst>
                                            <p:cond delay="0"/>
                                          </p:stCondLst>
                                        </p:cTn>
                                        <p:tgtEl>
                                          <p:spTgt spid="106"/>
                                        </p:tgtEl>
                                        <p:attrNameLst>
                                          <p:attrName>style.visibility</p:attrName>
                                        </p:attrNameLst>
                                      </p:cBhvr>
                                      <p:to>
                                        <p:strVal val="visible"/>
                                      </p:to>
                                    </p:set>
                                    <p:animEffect transition="in" filter="fade">
                                      <p:cBhvr>
                                        <p:cTn id="128" dur="500"/>
                                        <p:tgtEl>
                                          <p:spTgt spid="10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Effect transition="in" filter="fade">
                                      <p:cBhvr>
                                        <p:cTn id="131" dur="500"/>
                                        <p:tgtEl>
                                          <p:spTgt spid="10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fade">
                                      <p:cBhvr>
                                        <p:cTn id="134" dur="500"/>
                                        <p:tgtEl>
                                          <p:spTgt spid="10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9"/>
                                        </p:tgtEl>
                                        <p:attrNameLst>
                                          <p:attrName>style.visibility</p:attrName>
                                        </p:attrNameLst>
                                      </p:cBhvr>
                                      <p:to>
                                        <p:strVal val="visible"/>
                                      </p:to>
                                    </p:set>
                                    <p:animEffect transition="in" filter="fade">
                                      <p:cBhvr>
                                        <p:cTn id="137" dur="500"/>
                                        <p:tgtEl>
                                          <p:spTgt spid="10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0"/>
                                        </p:tgtEl>
                                        <p:attrNameLst>
                                          <p:attrName>style.visibility</p:attrName>
                                        </p:attrNameLst>
                                      </p:cBhvr>
                                      <p:to>
                                        <p:strVal val="visible"/>
                                      </p:to>
                                    </p:set>
                                    <p:animEffect transition="in" filter="fade">
                                      <p:cBhvr>
                                        <p:cTn id="140" dur="500"/>
                                        <p:tgtEl>
                                          <p:spTgt spid="11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1"/>
                                        </p:tgtEl>
                                        <p:attrNameLst>
                                          <p:attrName>style.visibility</p:attrName>
                                        </p:attrNameLst>
                                      </p:cBhvr>
                                      <p:to>
                                        <p:strVal val="visible"/>
                                      </p:to>
                                    </p:set>
                                    <p:animEffect transition="in" filter="fade">
                                      <p:cBhvr>
                                        <p:cTn id="143" dur="500"/>
                                        <p:tgtEl>
                                          <p:spTgt spid="11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2"/>
                                        </p:tgtEl>
                                        <p:attrNameLst>
                                          <p:attrName>style.visibility</p:attrName>
                                        </p:attrNameLst>
                                      </p:cBhvr>
                                      <p:to>
                                        <p:strVal val="visible"/>
                                      </p:to>
                                    </p:set>
                                    <p:animEffect transition="in" filter="fade">
                                      <p:cBhvr>
                                        <p:cTn id="146" dur="500"/>
                                        <p:tgtEl>
                                          <p:spTgt spid="11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fade">
                                      <p:cBhvr>
                                        <p:cTn id="149" dur="500"/>
                                        <p:tgtEl>
                                          <p:spTgt spid="113"/>
                                        </p:tgtEl>
                                      </p:cBhvr>
                                    </p:animEffect>
                                  </p:childTnLst>
                                </p:cTn>
                              </p:par>
                              <p:par>
                                <p:cTn id="150" presetID="10" presetClass="entr" presetSubtype="0" fill="hold" nodeType="withEffect">
                                  <p:stCondLst>
                                    <p:cond delay="0"/>
                                  </p:stCondLst>
                                  <p:childTnLst>
                                    <p:set>
                                      <p:cBhvr>
                                        <p:cTn id="151" dur="1" fill="hold">
                                          <p:stCondLst>
                                            <p:cond delay="0"/>
                                          </p:stCondLst>
                                        </p:cTn>
                                        <p:tgtEl>
                                          <p:spTgt spid="114"/>
                                        </p:tgtEl>
                                        <p:attrNameLst>
                                          <p:attrName>style.visibility</p:attrName>
                                        </p:attrNameLst>
                                      </p:cBhvr>
                                      <p:to>
                                        <p:strVal val="visible"/>
                                      </p:to>
                                    </p:set>
                                    <p:animEffect transition="in" filter="fade">
                                      <p:cBhvr>
                                        <p:cTn id="152" dur="500"/>
                                        <p:tgtEl>
                                          <p:spTgt spid="114"/>
                                        </p:tgtEl>
                                      </p:cBhvr>
                                    </p:animEffect>
                                  </p:childTnLst>
                                </p:cTn>
                              </p:par>
                              <p:par>
                                <p:cTn id="153" presetID="10" presetClass="entr" presetSubtype="0" fill="hold" nodeType="withEffect">
                                  <p:stCondLst>
                                    <p:cond delay="0"/>
                                  </p:stCondLst>
                                  <p:childTnLst>
                                    <p:set>
                                      <p:cBhvr>
                                        <p:cTn id="154" dur="1" fill="hold">
                                          <p:stCondLst>
                                            <p:cond delay="0"/>
                                          </p:stCondLst>
                                        </p:cTn>
                                        <p:tgtEl>
                                          <p:spTgt spid="115"/>
                                        </p:tgtEl>
                                        <p:attrNameLst>
                                          <p:attrName>style.visibility</p:attrName>
                                        </p:attrNameLst>
                                      </p:cBhvr>
                                      <p:to>
                                        <p:strVal val="visible"/>
                                      </p:to>
                                    </p:set>
                                    <p:animEffect transition="in" filter="fade">
                                      <p:cBhvr>
                                        <p:cTn id="155" dur="500"/>
                                        <p:tgtEl>
                                          <p:spTgt spid="115"/>
                                        </p:tgtEl>
                                      </p:cBhvr>
                                    </p:animEffect>
                                  </p:childTnLst>
                                </p:cTn>
                              </p:par>
                              <p:par>
                                <p:cTn id="156" presetID="10" presetClass="entr" presetSubtype="0" fill="hold"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nodeType="withEffect">
                                  <p:stCondLst>
                                    <p:cond delay="0"/>
                                  </p:stCondLst>
                                  <p:childTnLst>
                                    <p:set>
                                      <p:cBhvr>
                                        <p:cTn id="163" dur="1" fill="hold">
                                          <p:stCondLst>
                                            <p:cond delay="0"/>
                                          </p:stCondLst>
                                        </p:cTn>
                                        <p:tgtEl>
                                          <p:spTgt spid="120"/>
                                        </p:tgtEl>
                                        <p:attrNameLst>
                                          <p:attrName>style.visibility</p:attrName>
                                        </p:attrNameLst>
                                      </p:cBhvr>
                                      <p:to>
                                        <p:strVal val="visible"/>
                                      </p:to>
                                    </p:set>
                                    <p:animEffect transition="in" filter="fade">
                                      <p:cBhvr>
                                        <p:cTn id="164" dur="500"/>
                                        <p:tgtEl>
                                          <p:spTgt spid="120"/>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1"/>
                                        </p:tgtEl>
                                        <p:attrNameLst>
                                          <p:attrName>style.visibility</p:attrName>
                                        </p:attrNameLst>
                                      </p:cBhvr>
                                      <p:to>
                                        <p:strVal val="visible"/>
                                      </p:to>
                                    </p:set>
                                    <p:animEffect transition="in" filter="fade">
                                      <p:cBhvr>
                                        <p:cTn id="167" dur="500"/>
                                        <p:tgtEl>
                                          <p:spTgt spid="12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2"/>
                                        </p:tgtEl>
                                        <p:attrNameLst>
                                          <p:attrName>style.visibility</p:attrName>
                                        </p:attrNameLst>
                                      </p:cBhvr>
                                      <p:to>
                                        <p:strVal val="visible"/>
                                      </p:to>
                                    </p:set>
                                    <p:animEffect transition="in" filter="fade">
                                      <p:cBhvr>
                                        <p:cTn id="170" dur="500"/>
                                        <p:tgtEl>
                                          <p:spTgt spid="12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fade">
                                      <p:cBhvr>
                                        <p:cTn id="173" dur="500"/>
                                        <p:tgtEl>
                                          <p:spTgt spid="12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4"/>
                                        </p:tgtEl>
                                        <p:attrNameLst>
                                          <p:attrName>style.visibility</p:attrName>
                                        </p:attrNameLst>
                                      </p:cBhvr>
                                      <p:to>
                                        <p:strVal val="visible"/>
                                      </p:to>
                                    </p:set>
                                    <p:animEffect transition="in" filter="fade">
                                      <p:cBhvr>
                                        <p:cTn id="176" dur="500"/>
                                        <p:tgtEl>
                                          <p:spTgt spid="124"/>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75"/>
                                        </p:tgtEl>
                                        <p:attrNameLst>
                                          <p:attrName>style.visibility</p:attrName>
                                        </p:attrNameLst>
                                      </p:cBhvr>
                                      <p:to>
                                        <p:strVal val="visible"/>
                                      </p:to>
                                    </p:set>
                                    <p:animEffect transition="in" filter="fade">
                                      <p:cBhvr>
                                        <p:cTn id="181" dur="500"/>
                                        <p:tgtEl>
                                          <p:spTgt spid="75"/>
                                        </p:tgtEl>
                                      </p:cBhvr>
                                    </p:animEffect>
                                  </p:childTnLst>
                                </p:cTn>
                              </p:par>
                              <p:par>
                                <p:cTn id="182" presetID="10" presetClass="entr" presetSubtype="0" fill="hold" nodeType="withEffect">
                                  <p:stCondLst>
                                    <p:cond delay="0"/>
                                  </p:stCondLst>
                                  <p:childTnLst>
                                    <p:set>
                                      <p:cBhvr>
                                        <p:cTn id="183" dur="1" fill="hold">
                                          <p:stCondLst>
                                            <p:cond delay="0"/>
                                          </p:stCondLst>
                                        </p:cTn>
                                        <p:tgtEl>
                                          <p:spTgt spid="74"/>
                                        </p:tgtEl>
                                        <p:attrNameLst>
                                          <p:attrName>style.visibility</p:attrName>
                                        </p:attrNameLst>
                                      </p:cBhvr>
                                      <p:to>
                                        <p:strVal val="visible"/>
                                      </p:to>
                                    </p:set>
                                    <p:animEffect transition="in" filter="fade">
                                      <p:cBhvr>
                                        <p:cTn id="184" dur="500"/>
                                        <p:tgtEl>
                                          <p:spTgt spid="74"/>
                                        </p:tgtEl>
                                      </p:cBhvr>
                                    </p:animEffect>
                                  </p:childTnLst>
                                </p:cTn>
                              </p:par>
                              <p:par>
                                <p:cTn id="185" presetID="10" presetClass="entr" presetSubtype="0" fill="hold" nodeType="withEffect">
                                  <p:stCondLst>
                                    <p:cond delay="0"/>
                                  </p:stCondLst>
                                  <p:childTnLst>
                                    <p:set>
                                      <p:cBhvr>
                                        <p:cTn id="186" dur="1" fill="hold">
                                          <p:stCondLst>
                                            <p:cond delay="0"/>
                                          </p:stCondLst>
                                        </p:cTn>
                                        <p:tgtEl>
                                          <p:spTgt spid="142"/>
                                        </p:tgtEl>
                                        <p:attrNameLst>
                                          <p:attrName>style.visibility</p:attrName>
                                        </p:attrNameLst>
                                      </p:cBhvr>
                                      <p:to>
                                        <p:strVal val="visible"/>
                                      </p:to>
                                    </p:set>
                                    <p:animEffect transition="in" filter="fade">
                                      <p:cBhvr>
                                        <p:cTn id="187" dur="500"/>
                                        <p:tgtEl>
                                          <p:spTgt spid="142"/>
                                        </p:tgtEl>
                                      </p:cBhvr>
                                    </p:animEffect>
                                  </p:childTnLst>
                                </p:cTn>
                              </p:par>
                              <p:par>
                                <p:cTn id="188" presetID="10" presetClass="entr" presetSubtype="0" fill="hold" nodeType="withEffect">
                                  <p:stCondLst>
                                    <p:cond delay="0"/>
                                  </p:stCondLst>
                                  <p:childTnLst>
                                    <p:set>
                                      <p:cBhvr>
                                        <p:cTn id="189" dur="1" fill="hold">
                                          <p:stCondLst>
                                            <p:cond delay="0"/>
                                          </p:stCondLst>
                                        </p:cTn>
                                        <p:tgtEl>
                                          <p:spTgt spid="146"/>
                                        </p:tgtEl>
                                        <p:attrNameLst>
                                          <p:attrName>style.visibility</p:attrName>
                                        </p:attrNameLst>
                                      </p:cBhvr>
                                      <p:to>
                                        <p:strVal val="visible"/>
                                      </p:to>
                                    </p:set>
                                    <p:animEffect transition="in" filter="fade">
                                      <p:cBhvr>
                                        <p:cTn id="190"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8" grpId="0" animBg="1"/>
      <p:bldP spid="69" grpId="0" animBg="1"/>
      <p:bldP spid="73" grpId="0" animBg="1"/>
      <p:bldP spid="103" grpId="0"/>
      <p:bldP spid="104" grpId="0"/>
      <p:bldP spid="105" grpId="0"/>
      <p:bldP spid="107" grpId="0"/>
      <p:bldP spid="108" grpId="0"/>
      <p:bldP spid="109" grpId="0"/>
      <p:bldP spid="110" grpId="0"/>
      <p:bldP spid="111" grpId="0"/>
      <p:bldP spid="112" grpId="0"/>
      <p:bldP spid="113" grpId="0"/>
      <p:bldP spid="118" grpId="0"/>
      <p:bldP spid="121" grpId="0"/>
      <p:bldP spid="122" grpId="0"/>
      <p:bldP spid="123" grpId="0"/>
      <p:bldP spid="124" grpId="0"/>
      <p:bldP spid="1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Łącznik łamany 75"/>
          <p:cNvCxnSpPr>
            <a:stCxn id="69" idx="3"/>
            <a:endCxn id="70" idx="3"/>
          </p:cNvCxnSpPr>
          <p:nvPr/>
        </p:nvCxnSpPr>
        <p:spPr>
          <a:xfrm>
            <a:off x="6357938" y="5483845"/>
            <a:ext cx="1587" cy="214312"/>
          </a:xfrm>
          <a:prstGeom prst="bentConnector3">
            <a:avLst>
              <a:gd name="adj1" fmla="val 14395466"/>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126978" name="Tytuł 1"/>
          <p:cNvSpPr>
            <a:spLocks noGrp="1"/>
          </p:cNvSpPr>
          <p:nvPr>
            <p:ph type="title"/>
          </p:nvPr>
        </p:nvSpPr>
        <p:spPr>
          <a:xfrm>
            <a:off x="1043607" y="411782"/>
            <a:ext cx="7743205" cy="995363"/>
          </a:xfrm>
        </p:spPr>
        <p:txBody>
          <a:bodyPr/>
          <a:lstStyle/>
          <a:p>
            <a:r>
              <a:rPr lang="en-GB" sz="2800" dirty="0" smtClean="0"/>
              <a:t>Relation between XBRL Schema and Linkbases</a:t>
            </a:r>
          </a:p>
        </p:txBody>
      </p:sp>
      <p:sp>
        <p:nvSpPr>
          <p:cNvPr id="126981" name="Symbol zastępczy numeru slajdu 5"/>
          <p:cNvSpPr>
            <a:spLocks noGrp="1"/>
          </p:cNvSpPr>
          <p:nvPr>
            <p:ph type="sldNum" sz="quarter" idx="12"/>
          </p:nvPr>
        </p:nvSpPr>
        <p:spPr bwMode="auto">
          <a:xfrm>
            <a:off x="8174038" y="-15255"/>
            <a:ext cx="762000" cy="366712"/>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6ED44A3-B444-4E8C-BE9F-775701D1286C}" type="slidenum">
              <a:rPr lang="en-GB" smtClean="0">
                <a:ea typeface="ＭＳ Ｐゴシック" charset="-128"/>
                <a:cs typeface="ＭＳ Ｐゴシック" charset="-128"/>
              </a:rPr>
              <a:pPr fontAlgn="base">
                <a:spcBef>
                  <a:spcPct val="0"/>
                </a:spcBef>
                <a:spcAft>
                  <a:spcPct val="0"/>
                </a:spcAft>
              </a:pPr>
              <a:t>17</a:t>
            </a:fld>
            <a:endParaRPr lang="en-GB">
              <a:ea typeface="ＭＳ Ｐゴシック" charset="-128"/>
              <a:cs typeface="ＭＳ Ｐゴシック" charset="-128"/>
            </a:endParaRPr>
          </a:p>
        </p:txBody>
      </p:sp>
      <p:sp>
        <p:nvSpPr>
          <p:cNvPr id="7" name="Prostokąt 6"/>
          <p:cNvSpPr/>
          <p:nvPr/>
        </p:nvSpPr>
        <p:spPr>
          <a:xfrm>
            <a:off x="2000250" y="1626220"/>
            <a:ext cx="2000250" cy="4714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8" name="Prostokąt 7"/>
          <p:cNvSpPr/>
          <p:nvPr/>
        </p:nvSpPr>
        <p:spPr>
          <a:xfrm>
            <a:off x="2143125" y="1840532"/>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9" name="Prostokąt 8"/>
          <p:cNvSpPr/>
          <p:nvPr/>
        </p:nvSpPr>
        <p:spPr>
          <a:xfrm>
            <a:off x="2143125" y="2054845"/>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0" name="Prostokąt 9"/>
          <p:cNvSpPr/>
          <p:nvPr/>
        </p:nvSpPr>
        <p:spPr>
          <a:xfrm>
            <a:off x="2143125" y="2269157"/>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1" name="Prostokąt 10"/>
          <p:cNvSpPr/>
          <p:nvPr/>
        </p:nvSpPr>
        <p:spPr>
          <a:xfrm>
            <a:off x="2143125" y="2483470"/>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2" name="Prostokąt 11"/>
          <p:cNvSpPr/>
          <p:nvPr/>
        </p:nvSpPr>
        <p:spPr>
          <a:xfrm>
            <a:off x="2143125" y="2697782"/>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3" name="Prostokąt 12"/>
          <p:cNvSpPr/>
          <p:nvPr/>
        </p:nvSpPr>
        <p:spPr>
          <a:xfrm>
            <a:off x="2143125" y="2912095"/>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4" name="Prostokąt 13"/>
          <p:cNvSpPr/>
          <p:nvPr/>
        </p:nvSpPr>
        <p:spPr>
          <a:xfrm>
            <a:off x="2143125" y="3126407"/>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5" name="Prostokąt 14"/>
          <p:cNvSpPr/>
          <p:nvPr/>
        </p:nvSpPr>
        <p:spPr>
          <a:xfrm>
            <a:off x="2143125" y="3340720"/>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6" name="Prostokąt 15"/>
          <p:cNvSpPr/>
          <p:nvPr/>
        </p:nvSpPr>
        <p:spPr>
          <a:xfrm>
            <a:off x="2143125" y="3555032"/>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7" name="Prostokąt 16"/>
          <p:cNvSpPr/>
          <p:nvPr/>
        </p:nvSpPr>
        <p:spPr>
          <a:xfrm>
            <a:off x="2143125" y="3769345"/>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8" name="Prostokąt 17"/>
          <p:cNvSpPr/>
          <p:nvPr/>
        </p:nvSpPr>
        <p:spPr>
          <a:xfrm>
            <a:off x="2143125" y="3983657"/>
            <a:ext cx="1857375" cy="571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9" name="Prostokąt 18"/>
          <p:cNvSpPr/>
          <p:nvPr/>
        </p:nvSpPr>
        <p:spPr>
          <a:xfrm>
            <a:off x="2411760" y="4197970"/>
            <a:ext cx="1588740" cy="1428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Prostokąt 19"/>
          <p:cNvSpPr/>
          <p:nvPr/>
        </p:nvSpPr>
        <p:spPr>
          <a:xfrm>
            <a:off x="2411760" y="4412282"/>
            <a:ext cx="1588740" cy="1428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Prostokąt 20"/>
          <p:cNvSpPr/>
          <p:nvPr/>
        </p:nvSpPr>
        <p:spPr>
          <a:xfrm>
            <a:off x="2143125" y="4626595"/>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22" name="Prostokąt 21"/>
          <p:cNvSpPr/>
          <p:nvPr/>
        </p:nvSpPr>
        <p:spPr>
          <a:xfrm>
            <a:off x="2143125" y="4840907"/>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23" name="Prostokąt 22"/>
          <p:cNvSpPr/>
          <p:nvPr/>
        </p:nvSpPr>
        <p:spPr>
          <a:xfrm>
            <a:off x="4357688" y="3197845"/>
            <a:ext cx="2000250" cy="17145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24" name="Prostokąt 23"/>
          <p:cNvSpPr/>
          <p:nvPr/>
        </p:nvSpPr>
        <p:spPr>
          <a:xfrm>
            <a:off x="4500563" y="3340720"/>
            <a:ext cx="1857375" cy="142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25" name="Prostokąt 24"/>
          <p:cNvSpPr/>
          <p:nvPr/>
        </p:nvSpPr>
        <p:spPr>
          <a:xfrm>
            <a:off x="4714875" y="3555032"/>
            <a:ext cx="1643063" cy="142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26" name="Prostokąt 25"/>
          <p:cNvSpPr/>
          <p:nvPr/>
        </p:nvSpPr>
        <p:spPr>
          <a:xfrm>
            <a:off x="4929188" y="3769345"/>
            <a:ext cx="1428750" cy="142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27" name="Prostokąt 26"/>
          <p:cNvSpPr/>
          <p:nvPr/>
        </p:nvSpPr>
        <p:spPr>
          <a:xfrm>
            <a:off x="4714875" y="3983657"/>
            <a:ext cx="1643063" cy="142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28" name="Prostokąt 27"/>
          <p:cNvSpPr/>
          <p:nvPr/>
        </p:nvSpPr>
        <p:spPr>
          <a:xfrm>
            <a:off x="4929188" y="4197970"/>
            <a:ext cx="1428750" cy="142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29" name="Prostokąt 28"/>
          <p:cNvSpPr/>
          <p:nvPr/>
        </p:nvSpPr>
        <p:spPr>
          <a:xfrm>
            <a:off x="4929188" y="4412282"/>
            <a:ext cx="1428750" cy="142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30" name="Prostokąt 29"/>
          <p:cNvSpPr/>
          <p:nvPr/>
        </p:nvSpPr>
        <p:spPr>
          <a:xfrm>
            <a:off x="5143500" y="4626595"/>
            <a:ext cx="1214438" cy="142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a:p>
        </p:txBody>
      </p:sp>
      <p:sp>
        <p:nvSpPr>
          <p:cNvPr id="31" name="Prostokąt 30"/>
          <p:cNvSpPr/>
          <p:nvPr/>
        </p:nvSpPr>
        <p:spPr>
          <a:xfrm>
            <a:off x="4357688" y="1626220"/>
            <a:ext cx="2000250" cy="150018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a:p>
        </p:txBody>
      </p:sp>
      <p:sp>
        <p:nvSpPr>
          <p:cNvPr id="32" name="Prostokąt 31"/>
          <p:cNvSpPr/>
          <p:nvPr/>
        </p:nvSpPr>
        <p:spPr>
          <a:xfrm>
            <a:off x="4500563" y="1769095"/>
            <a:ext cx="1857375" cy="1428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a:p>
        </p:txBody>
      </p:sp>
      <p:sp>
        <p:nvSpPr>
          <p:cNvPr id="33" name="Prostokąt 32"/>
          <p:cNvSpPr/>
          <p:nvPr/>
        </p:nvSpPr>
        <p:spPr>
          <a:xfrm>
            <a:off x="4786313" y="1983407"/>
            <a:ext cx="1571625" cy="1428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35" name="Prostokąt 34"/>
          <p:cNvSpPr/>
          <p:nvPr/>
        </p:nvSpPr>
        <p:spPr>
          <a:xfrm>
            <a:off x="4786313" y="2412032"/>
            <a:ext cx="1571625" cy="1428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sp>
        <p:nvSpPr>
          <p:cNvPr id="36" name="Prostokąt 35"/>
          <p:cNvSpPr/>
          <p:nvPr/>
        </p:nvSpPr>
        <p:spPr>
          <a:xfrm>
            <a:off x="4500563" y="2626345"/>
            <a:ext cx="1857375" cy="1428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a:p>
        </p:txBody>
      </p:sp>
      <p:sp>
        <p:nvSpPr>
          <p:cNvPr id="37" name="Prostokąt 36"/>
          <p:cNvSpPr/>
          <p:nvPr/>
        </p:nvSpPr>
        <p:spPr>
          <a:xfrm>
            <a:off x="4786313" y="2840657"/>
            <a:ext cx="1571625" cy="1428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cxnSp>
        <p:nvCxnSpPr>
          <p:cNvPr id="38" name="Łącznik prosty ze strzałką 37"/>
          <p:cNvCxnSpPr>
            <a:stCxn id="15" idx="3"/>
            <a:endCxn id="24" idx="1"/>
          </p:cNvCxnSpPr>
          <p:nvPr/>
        </p:nvCxnSpPr>
        <p:spPr>
          <a:xfrm>
            <a:off x="4000500" y="3412157"/>
            <a:ext cx="500063" cy="1588"/>
          </a:xfrm>
          <a:prstGeom prst="straightConnector1">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39" name="Łącznik prosty ze strzałką 38"/>
          <p:cNvCxnSpPr>
            <a:stCxn id="16" idx="3"/>
            <a:endCxn id="25" idx="1"/>
          </p:cNvCxnSpPr>
          <p:nvPr/>
        </p:nvCxnSpPr>
        <p:spPr>
          <a:xfrm>
            <a:off x="4000500" y="3626470"/>
            <a:ext cx="714375" cy="1587"/>
          </a:xfrm>
          <a:prstGeom prst="straightConnector1">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0" name="Łącznik prosty ze strzałką 39"/>
          <p:cNvCxnSpPr>
            <a:stCxn id="17" idx="3"/>
            <a:endCxn id="26" idx="1"/>
          </p:cNvCxnSpPr>
          <p:nvPr/>
        </p:nvCxnSpPr>
        <p:spPr>
          <a:xfrm>
            <a:off x="4000500" y="3840782"/>
            <a:ext cx="928688" cy="1588"/>
          </a:xfrm>
          <a:prstGeom prst="straightConnector1">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2" name="Łącznik prosty ze strzałką 41"/>
          <p:cNvCxnSpPr>
            <a:stCxn id="19" idx="3"/>
            <a:endCxn id="28" idx="1"/>
          </p:cNvCxnSpPr>
          <p:nvPr/>
        </p:nvCxnSpPr>
        <p:spPr>
          <a:xfrm>
            <a:off x="4000500" y="4269408"/>
            <a:ext cx="928688" cy="0"/>
          </a:xfrm>
          <a:prstGeom prst="straightConnector1">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3" name="Łącznik prosty ze strzałką 42"/>
          <p:cNvCxnSpPr>
            <a:stCxn id="20" idx="3"/>
            <a:endCxn id="29" idx="1"/>
          </p:cNvCxnSpPr>
          <p:nvPr/>
        </p:nvCxnSpPr>
        <p:spPr>
          <a:xfrm>
            <a:off x="4000500" y="4483720"/>
            <a:ext cx="928688" cy="0"/>
          </a:xfrm>
          <a:prstGeom prst="straightConnector1">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4" name="Łącznik prosty ze strzałką 43"/>
          <p:cNvCxnSpPr>
            <a:stCxn id="21" idx="3"/>
            <a:endCxn id="30" idx="1"/>
          </p:cNvCxnSpPr>
          <p:nvPr/>
        </p:nvCxnSpPr>
        <p:spPr>
          <a:xfrm>
            <a:off x="4000500" y="4698032"/>
            <a:ext cx="1143000" cy="1588"/>
          </a:xfrm>
          <a:prstGeom prst="straightConnector1">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5" name="Łącznik łamany 44"/>
          <p:cNvCxnSpPr>
            <a:stCxn id="24" idx="3"/>
            <a:endCxn id="25" idx="3"/>
          </p:cNvCxnSpPr>
          <p:nvPr/>
        </p:nvCxnSpPr>
        <p:spPr>
          <a:xfrm>
            <a:off x="6357938" y="3412157"/>
            <a:ext cx="1587" cy="214313"/>
          </a:xfrm>
          <a:prstGeom prst="bentConnector3">
            <a:avLst>
              <a:gd name="adj1" fmla="val 14395466"/>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6" name="Łącznik łamany 45"/>
          <p:cNvCxnSpPr>
            <a:stCxn id="25" idx="3"/>
            <a:endCxn id="26" idx="3"/>
          </p:cNvCxnSpPr>
          <p:nvPr/>
        </p:nvCxnSpPr>
        <p:spPr>
          <a:xfrm>
            <a:off x="6357938" y="3626470"/>
            <a:ext cx="1587" cy="214312"/>
          </a:xfrm>
          <a:prstGeom prst="bentConnector3">
            <a:avLst>
              <a:gd name="adj1" fmla="val 14395466"/>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7" name="Łącznik łamany 46"/>
          <p:cNvCxnSpPr>
            <a:stCxn id="24" idx="3"/>
            <a:endCxn id="27" idx="3"/>
          </p:cNvCxnSpPr>
          <p:nvPr/>
        </p:nvCxnSpPr>
        <p:spPr>
          <a:xfrm>
            <a:off x="6357938" y="3412157"/>
            <a:ext cx="1587" cy="642938"/>
          </a:xfrm>
          <a:prstGeom prst="bentConnector3">
            <a:avLst>
              <a:gd name="adj1" fmla="val 14395466"/>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8" name="Łącznik łamany 47"/>
          <p:cNvCxnSpPr>
            <a:stCxn id="24" idx="3"/>
            <a:endCxn id="28" idx="3"/>
          </p:cNvCxnSpPr>
          <p:nvPr/>
        </p:nvCxnSpPr>
        <p:spPr>
          <a:xfrm>
            <a:off x="6357938" y="3412157"/>
            <a:ext cx="1587" cy="857250"/>
          </a:xfrm>
          <a:prstGeom prst="bentConnector3">
            <a:avLst>
              <a:gd name="adj1" fmla="val 14395466"/>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49" name="Łącznik łamany 48"/>
          <p:cNvCxnSpPr>
            <a:stCxn id="24" idx="3"/>
            <a:endCxn id="29" idx="3"/>
          </p:cNvCxnSpPr>
          <p:nvPr/>
        </p:nvCxnSpPr>
        <p:spPr>
          <a:xfrm>
            <a:off x="6357938" y="3412157"/>
            <a:ext cx="1587" cy="1071563"/>
          </a:xfrm>
          <a:prstGeom prst="bentConnector3">
            <a:avLst>
              <a:gd name="adj1" fmla="val 14395466"/>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50" name="Łącznik łamany 49"/>
          <p:cNvCxnSpPr>
            <a:stCxn id="24" idx="3"/>
            <a:endCxn id="30" idx="3"/>
          </p:cNvCxnSpPr>
          <p:nvPr/>
        </p:nvCxnSpPr>
        <p:spPr>
          <a:xfrm>
            <a:off x="6357938" y="3412157"/>
            <a:ext cx="1587" cy="1285875"/>
          </a:xfrm>
          <a:prstGeom prst="bentConnector3">
            <a:avLst>
              <a:gd name="adj1" fmla="val 14395466"/>
            </a:avLst>
          </a:prstGeom>
          <a:ln w="19050">
            <a:tailEnd type="arrow"/>
          </a:ln>
          <a:effectLst/>
        </p:spPr>
        <p:style>
          <a:lnRef idx="1">
            <a:schemeClr val="accent3"/>
          </a:lnRef>
          <a:fillRef idx="2">
            <a:schemeClr val="accent3"/>
          </a:fillRef>
          <a:effectRef idx="1">
            <a:schemeClr val="accent3"/>
          </a:effectRef>
          <a:fontRef idx="minor">
            <a:schemeClr val="dk1"/>
          </a:fontRef>
        </p:style>
      </p:cxnSp>
      <p:cxnSp>
        <p:nvCxnSpPr>
          <p:cNvPr id="51" name="Łącznik łamany 50"/>
          <p:cNvCxnSpPr>
            <a:stCxn id="32" idx="3"/>
            <a:endCxn id="33" idx="3"/>
          </p:cNvCxnSpPr>
          <p:nvPr/>
        </p:nvCxnSpPr>
        <p:spPr>
          <a:xfrm>
            <a:off x="6357938" y="1840532"/>
            <a:ext cx="1587" cy="214313"/>
          </a:xfrm>
          <a:prstGeom prst="bentConnector3">
            <a:avLst>
              <a:gd name="adj1" fmla="val 14395466"/>
            </a:avLst>
          </a:prstGeom>
          <a:ln w="19050">
            <a:tailEnd type="arrow"/>
          </a:ln>
          <a:effectLst/>
        </p:spPr>
        <p:style>
          <a:lnRef idx="1">
            <a:schemeClr val="accent5"/>
          </a:lnRef>
          <a:fillRef idx="2">
            <a:schemeClr val="accent5"/>
          </a:fillRef>
          <a:effectRef idx="1">
            <a:schemeClr val="accent5"/>
          </a:effectRef>
          <a:fontRef idx="minor">
            <a:schemeClr val="dk1"/>
          </a:fontRef>
        </p:style>
      </p:cxnSp>
      <p:cxnSp>
        <p:nvCxnSpPr>
          <p:cNvPr id="52" name="Łącznik łamany 51"/>
          <p:cNvCxnSpPr>
            <a:endCxn id="35" idx="3"/>
          </p:cNvCxnSpPr>
          <p:nvPr/>
        </p:nvCxnSpPr>
        <p:spPr>
          <a:xfrm>
            <a:off x="6357938" y="2269157"/>
            <a:ext cx="1587" cy="214313"/>
          </a:xfrm>
          <a:prstGeom prst="bentConnector3">
            <a:avLst>
              <a:gd name="adj1" fmla="val 14395466"/>
            </a:avLst>
          </a:prstGeom>
          <a:ln w="19050">
            <a:tailEnd type="arrow"/>
          </a:ln>
          <a:effectLst/>
        </p:spPr>
        <p:style>
          <a:lnRef idx="1">
            <a:schemeClr val="accent5"/>
          </a:lnRef>
          <a:fillRef idx="2">
            <a:schemeClr val="accent5"/>
          </a:fillRef>
          <a:effectRef idx="1">
            <a:schemeClr val="accent5"/>
          </a:effectRef>
          <a:fontRef idx="minor">
            <a:schemeClr val="dk1"/>
          </a:fontRef>
        </p:style>
      </p:cxnSp>
      <p:cxnSp>
        <p:nvCxnSpPr>
          <p:cNvPr id="53" name="Łącznik łamany 52"/>
          <p:cNvCxnSpPr>
            <a:stCxn id="36" idx="3"/>
            <a:endCxn id="37" idx="3"/>
          </p:cNvCxnSpPr>
          <p:nvPr/>
        </p:nvCxnSpPr>
        <p:spPr>
          <a:xfrm>
            <a:off x="6357938" y="2697782"/>
            <a:ext cx="1587" cy="214313"/>
          </a:xfrm>
          <a:prstGeom prst="bentConnector3">
            <a:avLst>
              <a:gd name="adj1" fmla="val 14395466"/>
            </a:avLst>
          </a:prstGeom>
          <a:ln w="19050">
            <a:tailEnd type="arrow"/>
          </a:ln>
          <a:effectLst/>
        </p:spPr>
        <p:style>
          <a:lnRef idx="1">
            <a:schemeClr val="accent5"/>
          </a:lnRef>
          <a:fillRef idx="2">
            <a:schemeClr val="accent5"/>
          </a:fillRef>
          <a:effectRef idx="1">
            <a:schemeClr val="accent5"/>
          </a:effectRef>
          <a:fontRef idx="minor">
            <a:schemeClr val="dk1"/>
          </a:fontRef>
        </p:style>
      </p:cxnSp>
      <p:cxnSp>
        <p:nvCxnSpPr>
          <p:cNvPr id="54" name="Łącznik łamany 53"/>
          <p:cNvCxnSpPr>
            <a:stCxn id="14" idx="3"/>
            <a:endCxn id="36" idx="1"/>
          </p:cNvCxnSpPr>
          <p:nvPr/>
        </p:nvCxnSpPr>
        <p:spPr>
          <a:xfrm flipV="1">
            <a:off x="4000500" y="2697782"/>
            <a:ext cx="500063" cy="500063"/>
          </a:xfrm>
          <a:prstGeom prst="bentConnector3">
            <a:avLst>
              <a:gd name="adj1" fmla="val 50000"/>
            </a:avLst>
          </a:prstGeom>
          <a:ln w="19050">
            <a:tailEnd type="arrow"/>
          </a:ln>
          <a:effectLst/>
        </p:spPr>
        <p:style>
          <a:lnRef idx="1">
            <a:schemeClr val="accent5"/>
          </a:lnRef>
          <a:fillRef idx="2">
            <a:schemeClr val="accent5"/>
          </a:fillRef>
          <a:effectRef idx="1">
            <a:schemeClr val="accent5"/>
          </a:effectRef>
          <a:fontRef idx="minor">
            <a:schemeClr val="dk1"/>
          </a:fontRef>
        </p:style>
      </p:cxnSp>
      <p:cxnSp>
        <p:nvCxnSpPr>
          <p:cNvPr id="56" name="Łącznik łamany 55"/>
          <p:cNvCxnSpPr>
            <a:stCxn id="15" idx="3"/>
            <a:endCxn id="36" idx="1"/>
          </p:cNvCxnSpPr>
          <p:nvPr/>
        </p:nvCxnSpPr>
        <p:spPr>
          <a:xfrm flipV="1">
            <a:off x="4000500" y="2697782"/>
            <a:ext cx="500063" cy="714375"/>
          </a:xfrm>
          <a:prstGeom prst="bentConnector3">
            <a:avLst>
              <a:gd name="adj1" fmla="val 50000"/>
            </a:avLst>
          </a:prstGeom>
          <a:ln w="19050">
            <a:tailEnd type="arrow"/>
          </a:ln>
          <a:effectLst/>
        </p:spPr>
        <p:style>
          <a:lnRef idx="1">
            <a:schemeClr val="accent5"/>
          </a:lnRef>
          <a:fillRef idx="2">
            <a:schemeClr val="accent5"/>
          </a:fillRef>
          <a:effectRef idx="1">
            <a:schemeClr val="accent5"/>
          </a:effectRef>
          <a:fontRef idx="minor">
            <a:schemeClr val="dk1"/>
          </a:fontRef>
        </p:style>
      </p:cxnSp>
      <p:sp>
        <p:nvSpPr>
          <p:cNvPr id="57" name="pole tekstowe 56"/>
          <p:cNvSpPr txBox="1">
            <a:spLocks noChangeArrowheads="1"/>
          </p:cNvSpPr>
          <p:nvPr/>
        </p:nvSpPr>
        <p:spPr bwMode="auto">
          <a:xfrm>
            <a:off x="1928813" y="1269032"/>
            <a:ext cx="1500187" cy="366713"/>
          </a:xfrm>
          <a:prstGeom prst="rect">
            <a:avLst/>
          </a:prstGeom>
          <a:noFill/>
          <a:ln w="9525">
            <a:noFill/>
            <a:miter lim="800000"/>
            <a:headEnd/>
            <a:tailEnd/>
          </a:ln>
        </p:spPr>
        <p:txBody>
          <a:bodyPr>
            <a:prstTxWarp prst="textNoShape">
              <a:avLst/>
            </a:prstTxWarp>
            <a:spAutoFit/>
          </a:bodyPr>
          <a:lstStyle/>
          <a:p>
            <a:r>
              <a:rPr lang="en-GB" b="1" smtClean="0">
                <a:latin typeface="Calibri" charset="0"/>
              </a:rPr>
              <a:t>XBRL Schema</a:t>
            </a:r>
            <a:endParaRPr lang="en-GB" b="1">
              <a:latin typeface="Calibri" charset="0"/>
            </a:endParaRPr>
          </a:p>
        </p:txBody>
      </p:sp>
      <p:sp>
        <p:nvSpPr>
          <p:cNvPr id="58" name="pole tekstowe 57"/>
          <p:cNvSpPr txBox="1">
            <a:spLocks noChangeArrowheads="1"/>
          </p:cNvSpPr>
          <p:nvPr/>
        </p:nvSpPr>
        <p:spPr bwMode="auto">
          <a:xfrm>
            <a:off x="4857750" y="1269032"/>
            <a:ext cx="1500188" cy="366713"/>
          </a:xfrm>
          <a:prstGeom prst="rect">
            <a:avLst/>
          </a:prstGeom>
          <a:noFill/>
          <a:ln w="9525">
            <a:noFill/>
            <a:miter lim="800000"/>
            <a:headEnd/>
            <a:tailEnd/>
          </a:ln>
        </p:spPr>
        <p:txBody>
          <a:bodyPr>
            <a:prstTxWarp prst="textNoShape">
              <a:avLst/>
            </a:prstTxWarp>
            <a:spAutoFit/>
          </a:bodyPr>
          <a:lstStyle/>
          <a:p>
            <a:pPr algn="r"/>
            <a:r>
              <a:rPr lang="en-GB" b="1" smtClean="0">
                <a:latin typeface="Calibri" charset="0"/>
              </a:rPr>
              <a:t>Linkbases</a:t>
            </a:r>
            <a:endParaRPr lang="en-GB" b="1">
              <a:latin typeface="Calibri" charset="0"/>
            </a:endParaRPr>
          </a:p>
        </p:txBody>
      </p:sp>
      <p:sp>
        <p:nvSpPr>
          <p:cNvPr id="59" name="pole tekstowe 58"/>
          <p:cNvSpPr txBox="1">
            <a:spLocks noChangeArrowheads="1"/>
          </p:cNvSpPr>
          <p:nvPr/>
        </p:nvSpPr>
        <p:spPr bwMode="auto">
          <a:xfrm>
            <a:off x="142875" y="3068960"/>
            <a:ext cx="1500188" cy="1384995"/>
          </a:xfrm>
          <a:prstGeom prst="rect">
            <a:avLst/>
          </a:prstGeom>
          <a:noFill/>
          <a:ln w="9525">
            <a:noFill/>
            <a:miter lim="800000"/>
            <a:headEnd/>
            <a:tailEnd/>
          </a:ln>
        </p:spPr>
        <p:txBody>
          <a:bodyPr>
            <a:prstTxWarp prst="textNoShape">
              <a:avLst/>
            </a:prstTxWarp>
            <a:spAutoFit/>
          </a:bodyPr>
          <a:lstStyle/>
          <a:p>
            <a:pPr algn="ctr"/>
            <a:r>
              <a:rPr lang="en-GB" sz="1400" dirty="0" smtClean="0">
                <a:latin typeface="Calibri" charset="0"/>
              </a:rPr>
              <a:t>Concepts (items, tuples, dimensions, members) </a:t>
            </a:r>
            <a:br>
              <a:rPr lang="en-GB" sz="1400" dirty="0" smtClean="0">
                <a:latin typeface="Calibri" charset="0"/>
              </a:rPr>
            </a:br>
            <a:r>
              <a:rPr lang="en-GB" sz="1400" dirty="0" smtClean="0">
                <a:latin typeface="Calibri" charset="0"/>
              </a:rPr>
              <a:t>and their characteristics</a:t>
            </a:r>
            <a:endParaRPr lang="en-GB" sz="1400" dirty="0">
              <a:latin typeface="Calibri" charset="0"/>
            </a:endParaRPr>
          </a:p>
        </p:txBody>
      </p:sp>
      <p:sp>
        <p:nvSpPr>
          <p:cNvPr id="60" name="pole tekstowe 59"/>
          <p:cNvSpPr txBox="1">
            <a:spLocks noChangeArrowheads="1"/>
          </p:cNvSpPr>
          <p:nvPr/>
        </p:nvSpPr>
        <p:spPr bwMode="auto">
          <a:xfrm>
            <a:off x="6929438" y="3340149"/>
            <a:ext cx="1765844" cy="1384995"/>
          </a:xfrm>
          <a:prstGeom prst="rect">
            <a:avLst/>
          </a:prstGeom>
          <a:noFill/>
          <a:ln w="9525">
            <a:noFill/>
            <a:miter lim="800000"/>
            <a:headEnd/>
            <a:tailEnd/>
          </a:ln>
        </p:spPr>
        <p:txBody>
          <a:bodyPr wrap="square">
            <a:prstTxWarp prst="textNoShape">
              <a:avLst/>
            </a:prstTxWarp>
            <a:spAutoFit/>
          </a:bodyPr>
          <a:lstStyle/>
          <a:p>
            <a:pPr algn="ctr"/>
            <a:r>
              <a:rPr lang="en-GB" sz="1400" smtClean="0">
                <a:latin typeface="Calibri" charset="0"/>
              </a:rPr>
              <a:t>Different kinds of relations between concepts (presentation, aggregations, similar items, …)</a:t>
            </a:r>
            <a:endParaRPr lang="en-GB" sz="1400">
              <a:latin typeface="Calibri" charset="0"/>
            </a:endParaRPr>
          </a:p>
        </p:txBody>
      </p:sp>
      <p:sp>
        <p:nvSpPr>
          <p:cNvPr id="62" name="pole tekstowe 61"/>
          <p:cNvSpPr txBox="1">
            <a:spLocks noChangeArrowheads="1"/>
          </p:cNvSpPr>
          <p:nvPr/>
        </p:nvSpPr>
        <p:spPr bwMode="auto">
          <a:xfrm>
            <a:off x="6804248" y="1953994"/>
            <a:ext cx="2088232" cy="738664"/>
          </a:xfrm>
          <a:prstGeom prst="rect">
            <a:avLst/>
          </a:prstGeom>
          <a:noFill/>
          <a:ln w="9525">
            <a:noFill/>
            <a:miter lim="800000"/>
            <a:headEnd/>
            <a:tailEnd/>
          </a:ln>
        </p:spPr>
        <p:txBody>
          <a:bodyPr wrap="square">
            <a:prstTxWarp prst="textNoShape">
              <a:avLst/>
            </a:prstTxWarp>
            <a:spAutoFit/>
          </a:bodyPr>
          <a:lstStyle/>
          <a:p>
            <a:pPr algn="ctr"/>
            <a:r>
              <a:rPr lang="en-GB" sz="1400" smtClean="0">
                <a:latin typeface="Calibri" charset="0"/>
              </a:rPr>
              <a:t>Documentation of concepts (resources, e.g. labels, references, …)</a:t>
            </a:r>
            <a:endParaRPr lang="en-GB" sz="1400">
              <a:latin typeface="Calibri" charset="0"/>
            </a:endParaRPr>
          </a:p>
        </p:txBody>
      </p:sp>
      <p:sp>
        <p:nvSpPr>
          <p:cNvPr id="67" name="Prostokąt 66"/>
          <p:cNvSpPr/>
          <p:nvPr/>
        </p:nvSpPr>
        <p:spPr>
          <a:xfrm>
            <a:off x="4357688" y="5055220"/>
            <a:ext cx="2000250" cy="12858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GB"/>
          </a:p>
        </p:txBody>
      </p:sp>
      <p:sp>
        <p:nvSpPr>
          <p:cNvPr id="68" name="Prostokąt 67"/>
          <p:cNvSpPr/>
          <p:nvPr/>
        </p:nvSpPr>
        <p:spPr>
          <a:xfrm>
            <a:off x="4500563" y="5198095"/>
            <a:ext cx="1857375" cy="1428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a:p>
        </p:txBody>
      </p:sp>
      <p:sp>
        <p:nvSpPr>
          <p:cNvPr id="69" name="Prostokąt 68"/>
          <p:cNvSpPr/>
          <p:nvPr/>
        </p:nvSpPr>
        <p:spPr>
          <a:xfrm>
            <a:off x="4714875" y="5412407"/>
            <a:ext cx="1643063" cy="1428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a:p>
        </p:txBody>
      </p:sp>
      <p:sp>
        <p:nvSpPr>
          <p:cNvPr id="70" name="Prostokąt 69"/>
          <p:cNvSpPr/>
          <p:nvPr/>
        </p:nvSpPr>
        <p:spPr>
          <a:xfrm>
            <a:off x="4929188" y="5626720"/>
            <a:ext cx="1428750" cy="1428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a:p>
        </p:txBody>
      </p:sp>
      <p:sp>
        <p:nvSpPr>
          <p:cNvPr id="71" name="Prostokąt 70"/>
          <p:cNvSpPr/>
          <p:nvPr/>
        </p:nvSpPr>
        <p:spPr>
          <a:xfrm>
            <a:off x="4500563" y="5841032"/>
            <a:ext cx="1857375" cy="1428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75" name="Łącznik łamany 74"/>
          <p:cNvCxnSpPr>
            <a:stCxn id="68" idx="3"/>
            <a:endCxn id="69" idx="3"/>
          </p:cNvCxnSpPr>
          <p:nvPr/>
        </p:nvCxnSpPr>
        <p:spPr>
          <a:xfrm>
            <a:off x="6357938" y="5269532"/>
            <a:ext cx="1587" cy="214313"/>
          </a:xfrm>
          <a:prstGeom prst="bentConnector3">
            <a:avLst>
              <a:gd name="adj1" fmla="val 14395466"/>
            </a:avLst>
          </a:prstGeom>
          <a:ln>
            <a:tailEnd type="arrow"/>
          </a:ln>
          <a:effectLst/>
        </p:spPr>
        <p:style>
          <a:lnRef idx="2">
            <a:schemeClr val="accent2"/>
          </a:lnRef>
          <a:fillRef idx="0">
            <a:schemeClr val="accent2"/>
          </a:fillRef>
          <a:effectRef idx="1">
            <a:schemeClr val="accent2"/>
          </a:effectRef>
          <a:fontRef idx="minor">
            <a:schemeClr val="tx1"/>
          </a:fontRef>
        </p:style>
      </p:cxnSp>
      <p:cxnSp>
        <p:nvCxnSpPr>
          <p:cNvPr id="78" name="Łącznik łamany 77"/>
          <p:cNvCxnSpPr>
            <a:stCxn id="71" idx="3"/>
          </p:cNvCxnSpPr>
          <p:nvPr/>
        </p:nvCxnSpPr>
        <p:spPr>
          <a:xfrm>
            <a:off x="6357938" y="5912470"/>
            <a:ext cx="1587" cy="214312"/>
          </a:xfrm>
          <a:prstGeom prst="bentConnector3">
            <a:avLst>
              <a:gd name="adj1" fmla="val 14395466"/>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95" name="Prostokąt 94"/>
          <p:cNvSpPr/>
          <p:nvPr/>
        </p:nvSpPr>
        <p:spPr>
          <a:xfrm>
            <a:off x="4714875" y="6055345"/>
            <a:ext cx="1643063" cy="1428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a:p>
        </p:txBody>
      </p:sp>
      <p:sp>
        <p:nvSpPr>
          <p:cNvPr id="96" name="Prostokąt 95"/>
          <p:cNvSpPr/>
          <p:nvPr/>
        </p:nvSpPr>
        <p:spPr>
          <a:xfrm>
            <a:off x="2143125" y="5055220"/>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97" name="Prostokąt 96"/>
          <p:cNvSpPr/>
          <p:nvPr/>
        </p:nvSpPr>
        <p:spPr>
          <a:xfrm>
            <a:off x="2143125" y="5269532"/>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98" name="Prostokąt 97"/>
          <p:cNvSpPr/>
          <p:nvPr/>
        </p:nvSpPr>
        <p:spPr>
          <a:xfrm>
            <a:off x="2143125" y="5483845"/>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99" name="Prostokąt 98"/>
          <p:cNvSpPr/>
          <p:nvPr/>
        </p:nvSpPr>
        <p:spPr>
          <a:xfrm>
            <a:off x="2143125" y="5698157"/>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00" name="Prostokąt 99"/>
          <p:cNvSpPr/>
          <p:nvPr/>
        </p:nvSpPr>
        <p:spPr>
          <a:xfrm>
            <a:off x="2143125" y="5912470"/>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101" name="Prostokąt 100"/>
          <p:cNvSpPr/>
          <p:nvPr/>
        </p:nvSpPr>
        <p:spPr>
          <a:xfrm>
            <a:off x="2143125" y="6126782"/>
            <a:ext cx="1857375" cy="142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cxnSp>
        <p:nvCxnSpPr>
          <p:cNvPr id="103" name="Łącznik łamany 102"/>
          <p:cNvCxnSpPr>
            <a:stCxn id="9" idx="3"/>
          </p:cNvCxnSpPr>
          <p:nvPr/>
        </p:nvCxnSpPr>
        <p:spPr>
          <a:xfrm flipV="1">
            <a:off x="4000500" y="1840532"/>
            <a:ext cx="571500" cy="285750"/>
          </a:xfrm>
          <a:prstGeom prst="bentConnector3">
            <a:avLst>
              <a:gd name="adj1" fmla="val 50000"/>
            </a:avLst>
          </a:prstGeom>
          <a:ln w="19050">
            <a:tailEnd type="arrow"/>
          </a:ln>
          <a:effectLst/>
        </p:spPr>
        <p:style>
          <a:lnRef idx="1">
            <a:schemeClr val="accent5"/>
          </a:lnRef>
          <a:fillRef idx="2">
            <a:schemeClr val="accent5"/>
          </a:fillRef>
          <a:effectRef idx="1">
            <a:schemeClr val="accent5"/>
          </a:effectRef>
          <a:fontRef idx="minor">
            <a:schemeClr val="dk1"/>
          </a:fontRef>
        </p:style>
      </p:cxnSp>
      <p:sp>
        <p:nvSpPr>
          <p:cNvPr id="110" name="Prostokąt 109"/>
          <p:cNvSpPr/>
          <p:nvPr/>
        </p:nvSpPr>
        <p:spPr>
          <a:xfrm>
            <a:off x="4786313" y="2197720"/>
            <a:ext cx="1571625" cy="1428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GB"/>
          </a:p>
        </p:txBody>
      </p:sp>
      <p:cxnSp>
        <p:nvCxnSpPr>
          <p:cNvPr id="111" name="Łącznik łamany 110"/>
          <p:cNvCxnSpPr>
            <a:stCxn id="32" idx="3"/>
            <a:endCxn id="110" idx="3"/>
          </p:cNvCxnSpPr>
          <p:nvPr/>
        </p:nvCxnSpPr>
        <p:spPr>
          <a:xfrm>
            <a:off x="6357938" y="1840532"/>
            <a:ext cx="1587" cy="428625"/>
          </a:xfrm>
          <a:prstGeom prst="bentConnector3">
            <a:avLst>
              <a:gd name="adj1" fmla="val 14395466"/>
            </a:avLst>
          </a:prstGeom>
          <a:ln w="19050">
            <a:tailEnd type="arrow"/>
          </a:ln>
          <a:effectLst/>
        </p:spPr>
        <p:style>
          <a:lnRef idx="1">
            <a:schemeClr val="accent5"/>
          </a:lnRef>
          <a:fillRef idx="2">
            <a:schemeClr val="accent5"/>
          </a:fillRef>
          <a:effectRef idx="1">
            <a:schemeClr val="accent5"/>
          </a:effectRef>
          <a:fontRef idx="minor">
            <a:schemeClr val="dk1"/>
          </a:fontRef>
        </p:style>
      </p:cxnSp>
      <p:cxnSp>
        <p:nvCxnSpPr>
          <p:cNvPr id="117" name="Łącznik prosty 116"/>
          <p:cNvCxnSpPr>
            <a:stCxn id="96" idx="3"/>
            <a:endCxn id="69" idx="1"/>
          </p:cNvCxnSpPr>
          <p:nvPr/>
        </p:nvCxnSpPr>
        <p:spPr>
          <a:xfrm>
            <a:off x="4000500" y="5126657"/>
            <a:ext cx="714375" cy="357188"/>
          </a:xfrm>
          <a:prstGeom prst="line">
            <a:avLst/>
          </a:prstGeom>
          <a:ln>
            <a:prstDash val="dash"/>
          </a:ln>
          <a:effectLst/>
        </p:spPr>
        <p:style>
          <a:lnRef idx="2">
            <a:schemeClr val="accent2"/>
          </a:lnRef>
          <a:fillRef idx="0">
            <a:schemeClr val="accent2"/>
          </a:fillRef>
          <a:effectRef idx="1">
            <a:schemeClr val="accent2"/>
          </a:effectRef>
          <a:fontRef idx="minor">
            <a:schemeClr val="tx1"/>
          </a:fontRef>
        </p:style>
      </p:cxnSp>
      <p:cxnSp>
        <p:nvCxnSpPr>
          <p:cNvPr id="118" name="Łącznik prosty 117"/>
          <p:cNvCxnSpPr>
            <a:stCxn id="97" idx="3"/>
            <a:endCxn id="69" idx="1"/>
          </p:cNvCxnSpPr>
          <p:nvPr/>
        </p:nvCxnSpPr>
        <p:spPr>
          <a:xfrm>
            <a:off x="4000500" y="5340970"/>
            <a:ext cx="714375" cy="142875"/>
          </a:xfrm>
          <a:prstGeom prst="line">
            <a:avLst/>
          </a:prstGeom>
          <a:ln>
            <a:prstDash val="dash"/>
          </a:ln>
          <a:effectLst/>
        </p:spPr>
        <p:style>
          <a:lnRef idx="2">
            <a:schemeClr val="accent2"/>
          </a:lnRef>
          <a:fillRef idx="0">
            <a:schemeClr val="accent2"/>
          </a:fillRef>
          <a:effectRef idx="1">
            <a:schemeClr val="accent2"/>
          </a:effectRef>
          <a:fontRef idx="minor">
            <a:schemeClr val="tx1"/>
          </a:fontRef>
        </p:style>
      </p:cxnSp>
      <p:cxnSp>
        <p:nvCxnSpPr>
          <p:cNvPr id="121" name="Łącznik prosty 120"/>
          <p:cNvCxnSpPr>
            <a:stCxn id="99" idx="3"/>
          </p:cNvCxnSpPr>
          <p:nvPr/>
        </p:nvCxnSpPr>
        <p:spPr>
          <a:xfrm flipV="1">
            <a:off x="4000500" y="5483845"/>
            <a:ext cx="714375" cy="285750"/>
          </a:xfrm>
          <a:prstGeom prst="line">
            <a:avLst/>
          </a:prstGeom>
          <a:ln>
            <a:prstDash val="dash"/>
          </a:ln>
          <a:effectLst/>
        </p:spPr>
        <p:style>
          <a:lnRef idx="2">
            <a:schemeClr val="accent2"/>
          </a:lnRef>
          <a:fillRef idx="0">
            <a:schemeClr val="accent2"/>
          </a:fillRef>
          <a:effectRef idx="1">
            <a:schemeClr val="accent2"/>
          </a:effectRef>
          <a:fontRef idx="minor">
            <a:schemeClr val="tx1"/>
          </a:fontRef>
        </p:style>
      </p:cxnSp>
      <p:cxnSp>
        <p:nvCxnSpPr>
          <p:cNvPr id="124" name="Łącznik prosty 123"/>
          <p:cNvCxnSpPr>
            <a:stCxn id="101" idx="3"/>
            <a:endCxn id="71" idx="1"/>
          </p:cNvCxnSpPr>
          <p:nvPr/>
        </p:nvCxnSpPr>
        <p:spPr>
          <a:xfrm flipV="1">
            <a:off x="4000500" y="5912470"/>
            <a:ext cx="500063" cy="285750"/>
          </a:xfrm>
          <a:prstGeom prst="line">
            <a:avLst/>
          </a:prstGeom>
          <a:ln>
            <a:prstDash val="dash"/>
          </a:ln>
          <a:effectLst/>
        </p:spPr>
        <p:style>
          <a:lnRef idx="2">
            <a:schemeClr val="accent2"/>
          </a:lnRef>
          <a:fillRef idx="0">
            <a:schemeClr val="accent2"/>
          </a:fillRef>
          <a:effectRef idx="1">
            <a:schemeClr val="accent2"/>
          </a:effectRef>
          <a:fontRef idx="minor">
            <a:schemeClr val="tx1"/>
          </a:fontRef>
        </p:style>
      </p:cxnSp>
      <p:cxnSp>
        <p:nvCxnSpPr>
          <p:cNvPr id="127" name="Łącznik prosty 126"/>
          <p:cNvCxnSpPr>
            <a:stCxn id="100" idx="3"/>
            <a:endCxn id="71" idx="1"/>
          </p:cNvCxnSpPr>
          <p:nvPr/>
        </p:nvCxnSpPr>
        <p:spPr>
          <a:xfrm flipV="1">
            <a:off x="4000500" y="5912470"/>
            <a:ext cx="500063" cy="71437"/>
          </a:xfrm>
          <a:prstGeom prst="line">
            <a:avLst/>
          </a:prstGeom>
          <a:ln>
            <a:prstDash val="dash"/>
          </a:ln>
          <a:effectLst/>
        </p:spPr>
        <p:style>
          <a:lnRef idx="2">
            <a:schemeClr val="accent2"/>
          </a:lnRef>
          <a:fillRef idx="0">
            <a:schemeClr val="accent2"/>
          </a:fillRef>
          <a:effectRef idx="1">
            <a:schemeClr val="accent2"/>
          </a:effectRef>
          <a:fontRef idx="minor">
            <a:schemeClr val="tx1"/>
          </a:fontRef>
        </p:style>
      </p:cxnSp>
      <p:sp>
        <p:nvSpPr>
          <p:cNvPr id="151" name="pole tekstowe 150"/>
          <p:cNvSpPr txBox="1">
            <a:spLocks noChangeArrowheads="1"/>
          </p:cNvSpPr>
          <p:nvPr/>
        </p:nvSpPr>
        <p:spPr bwMode="auto">
          <a:xfrm>
            <a:off x="6948264" y="4996333"/>
            <a:ext cx="1819597" cy="1384995"/>
          </a:xfrm>
          <a:prstGeom prst="rect">
            <a:avLst/>
          </a:prstGeom>
          <a:noFill/>
          <a:ln w="9525">
            <a:noFill/>
            <a:miter lim="800000"/>
            <a:headEnd/>
            <a:tailEnd/>
          </a:ln>
        </p:spPr>
        <p:txBody>
          <a:bodyPr wrap="square">
            <a:prstTxWarp prst="textNoShape">
              <a:avLst/>
            </a:prstTxWarp>
            <a:spAutoFit/>
          </a:bodyPr>
          <a:lstStyle/>
          <a:p>
            <a:pPr algn="ctr"/>
            <a:r>
              <a:rPr lang="en-GB" sz="1400" smtClean="0">
                <a:latin typeface="Calibri" charset="0"/>
              </a:rPr>
              <a:t>Additional information relating to a variety of concepts and their combinations, etc (e.g. business rules)</a:t>
            </a:r>
            <a:endParaRPr lang="en-GB" sz="1400">
              <a:latin typeface="Calibri" charset="0"/>
            </a:endParaRPr>
          </a:p>
        </p:txBody>
      </p:sp>
      <p:cxnSp>
        <p:nvCxnSpPr>
          <p:cNvPr id="152" name="Łącznik prosty 151"/>
          <p:cNvCxnSpPr>
            <a:stCxn id="30" idx="2"/>
            <a:endCxn id="69" idx="0"/>
          </p:cNvCxnSpPr>
          <p:nvPr/>
        </p:nvCxnSpPr>
        <p:spPr>
          <a:xfrm rot="5400000">
            <a:off x="5322888" y="4983782"/>
            <a:ext cx="642937" cy="214313"/>
          </a:xfrm>
          <a:prstGeom prst="line">
            <a:avLst/>
          </a:prstGeom>
          <a:ln>
            <a:prstDash val="dash"/>
          </a:ln>
          <a:effectLst/>
        </p:spPr>
        <p:style>
          <a:lnRef idx="2">
            <a:schemeClr val="accent2"/>
          </a:lnRef>
          <a:fillRef idx="0">
            <a:schemeClr val="accent2"/>
          </a:fillRef>
          <a:effectRef idx="1">
            <a:schemeClr val="accent2"/>
          </a:effectRef>
          <a:fontRef idx="minor">
            <a:schemeClr val="tx1"/>
          </a:fontRef>
        </p:style>
      </p:cxnSp>
      <p:cxnSp>
        <p:nvCxnSpPr>
          <p:cNvPr id="155" name="Łącznik prosty 154"/>
          <p:cNvCxnSpPr>
            <a:stCxn id="26" idx="0"/>
            <a:endCxn id="69" idx="0"/>
          </p:cNvCxnSpPr>
          <p:nvPr/>
        </p:nvCxnSpPr>
        <p:spPr>
          <a:xfrm rot="16200000" flipH="1" flipV="1">
            <a:off x="4768851" y="4537694"/>
            <a:ext cx="1643062" cy="106363"/>
          </a:xfrm>
          <a:prstGeom prst="line">
            <a:avLst/>
          </a:prstGeom>
          <a:ln>
            <a:prstDash val="dash"/>
          </a:ln>
          <a:effectLst/>
        </p:spPr>
        <p:style>
          <a:lnRef idx="2">
            <a:schemeClr val="accent2"/>
          </a:lnRef>
          <a:fillRef idx="0">
            <a:schemeClr val="accent2"/>
          </a:fillRef>
          <a:effectRef idx="1">
            <a:schemeClr val="accent2"/>
          </a:effectRef>
          <a:fontRef idx="minor">
            <a:schemeClr val="tx1"/>
          </a:fontRef>
        </p:style>
      </p:cxnSp>
      <p:cxnSp>
        <p:nvCxnSpPr>
          <p:cNvPr id="87" name="Łącznik prosty ze strzałką 86"/>
          <p:cNvCxnSpPr/>
          <p:nvPr/>
        </p:nvCxnSpPr>
        <p:spPr>
          <a:xfrm>
            <a:off x="3995936" y="4074826"/>
            <a:ext cx="714375" cy="1587"/>
          </a:xfrm>
          <a:prstGeom prst="straightConnector1">
            <a:avLst/>
          </a:prstGeom>
          <a:ln w="19050">
            <a:tailEnd type="arrow"/>
          </a:ln>
          <a:effectLst/>
        </p:spPr>
        <p:style>
          <a:lnRef idx="1">
            <a:schemeClr val="accent3"/>
          </a:lnRef>
          <a:fillRef idx="2">
            <a:schemeClr val="accent3"/>
          </a:fillRef>
          <a:effectRef idx="1">
            <a:schemeClr val="accent3"/>
          </a:effectRef>
          <a:fontRef idx="minor">
            <a:schemeClr val="dk1"/>
          </a:fontRef>
        </p:style>
      </p:cxnSp>
    </p:spTree>
    <p:extLst>
      <p:ext uri="{BB962C8B-B14F-4D97-AF65-F5344CB8AC3E}">
        <p14:creationId xmlns:p14="http://schemas.microsoft.com/office/powerpoint/2010/main" val="29956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500"/>
                                        <p:tgtEl>
                                          <p:spTgt spid="9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500"/>
                                        <p:tgtEl>
                                          <p:spTgt spid="9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fade">
                                      <p:cBhvr>
                                        <p:cTn id="73" dur="500"/>
                                        <p:tgtEl>
                                          <p:spTgt spid="10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par>
                                <p:cTn id="100" presetID="10" presetClass="entr" presetSubtype="0" fill="hold"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par>
                                <p:cTn id="103" presetID="10" presetClass="entr" presetSubtype="0" fill="hold"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childTnLst>
                                </p:cTn>
                              </p:par>
                              <p:par>
                                <p:cTn id="115" presetID="10" presetClass="entr" presetSubtype="0" fill="hold" nodeType="withEffect">
                                  <p:stCondLst>
                                    <p:cond delay="0"/>
                                  </p:stCondLst>
                                  <p:childTnLst>
                                    <p:set>
                                      <p:cBhvr>
                                        <p:cTn id="116" dur="1" fill="hold">
                                          <p:stCondLst>
                                            <p:cond delay="0"/>
                                          </p:stCondLst>
                                        </p:cTn>
                                        <p:tgtEl>
                                          <p:spTgt spid="103"/>
                                        </p:tgtEl>
                                        <p:attrNameLst>
                                          <p:attrName>style.visibility</p:attrName>
                                        </p:attrNameLst>
                                      </p:cBhvr>
                                      <p:to>
                                        <p:strVal val="visible"/>
                                      </p:to>
                                    </p:set>
                                    <p:animEffect transition="in" filter="fade">
                                      <p:cBhvr>
                                        <p:cTn id="117" dur="500"/>
                                        <p:tgtEl>
                                          <p:spTgt spid="10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0"/>
                                        </p:tgtEl>
                                        <p:attrNameLst>
                                          <p:attrName>style.visibility</p:attrName>
                                        </p:attrNameLst>
                                      </p:cBhvr>
                                      <p:to>
                                        <p:strVal val="visible"/>
                                      </p:to>
                                    </p:set>
                                    <p:animEffect transition="in" filter="fade">
                                      <p:cBhvr>
                                        <p:cTn id="120" dur="500"/>
                                        <p:tgtEl>
                                          <p:spTgt spid="110"/>
                                        </p:tgtEl>
                                      </p:cBhvr>
                                    </p:animEffect>
                                  </p:childTnLst>
                                </p:cTn>
                              </p:par>
                              <p:par>
                                <p:cTn id="121" presetID="10" presetClass="entr" presetSubtype="0" fill="hold" nodeType="withEffect">
                                  <p:stCondLst>
                                    <p:cond delay="0"/>
                                  </p:stCondLst>
                                  <p:childTnLst>
                                    <p:set>
                                      <p:cBhvr>
                                        <p:cTn id="122" dur="1" fill="hold">
                                          <p:stCondLst>
                                            <p:cond delay="0"/>
                                          </p:stCondLst>
                                        </p:cTn>
                                        <p:tgtEl>
                                          <p:spTgt spid="111"/>
                                        </p:tgtEl>
                                        <p:attrNameLst>
                                          <p:attrName>style.visibility</p:attrName>
                                        </p:attrNameLst>
                                      </p:cBhvr>
                                      <p:to>
                                        <p:strVal val="visible"/>
                                      </p:to>
                                    </p:set>
                                    <p:animEffect transition="in" filter="fade">
                                      <p:cBhvr>
                                        <p:cTn id="123" dur="500"/>
                                        <p:tgtEl>
                                          <p:spTgt spid="111"/>
                                        </p:tgtEl>
                                      </p:cBhvr>
                                    </p:animEffect>
                                  </p:childTnLst>
                                </p:cTn>
                              </p:par>
                              <p:par>
                                <p:cTn id="124" presetID="10" presetClass="entr" presetSubtype="0" fill="hold" nodeType="with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fade">
                                      <p:cBhvr>
                                        <p:cTn id="131" dur="500"/>
                                        <p:tgtEl>
                                          <p:spTgt spid="2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fade">
                                      <p:cBhvr>
                                        <p:cTn id="134" dur="500"/>
                                        <p:tgtEl>
                                          <p:spTgt spid="2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fade">
                                      <p:cBhvr>
                                        <p:cTn id="140" dur="500"/>
                                        <p:tgtEl>
                                          <p:spTgt spid="2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fade">
                                      <p:cBhvr>
                                        <p:cTn id="143" dur="500"/>
                                        <p:tgtEl>
                                          <p:spTgt spid="2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fade">
                                      <p:cBhvr>
                                        <p:cTn id="152" dur="500"/>
                                        <p:tgtEl>
                                          <p:spTgt spid="30"/>
                                        </p:tgtEl>
                                      </p:cBhvr>
                                    </p:animEffect>
                                  </p:childTnLst>
                                </p:cTn>
                              </p:par>
                              <p:par>
                                <p:cTn id="153" presetID="10" presetClass="entr" presetSubtype="0" fill="hold" nodeType="with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fade">
                                      <p:cBhvr>
                                        <p:cTn id="155" dur="500"/>
                                        <p:tgtEl>
                                          <p:spTgt spid="38"/>
                                        </p:tgtEl>
                                      </p:cBhvr>
                                    </p:animEffect>
                                  </p:childTnLst>
                                </p:cTn>
                              </p:par>
                              <p:par>
                                <p:cTn id="156" presetID="10" presetClass="entr" presetSubtype="0" fill="hold" nodeType="with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fade">
                                      <p:cBhvr>
                                        <p:cTn id="158" dur="500"/>
                                        <p:tgtEl>
                                          <p:spTgt spid="39"/>
                                        </p:tgtEl>
                                      </p:cBhvr>
                                    </p:animEffect>
                                  </p:childTnLst>
                                </p:cTn>
                              </p:par>
                              <p:par>
                                <p:cTn id="159" presetID="10" presetClass="entr" presetSubtype="0" fill="hold" nodeType="with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500"/>
                                        <p:tgtEl>
                                          <p:spTgt spid="40"/>
                                        </p:tgtEl>
                                      </p:cBhvr>
                                    </p:animEffect>
                                  </p:childTnLst>
                                </p:cTn>
                              </p:par>
                              <p:par>
                                <p:cTn id="162" presetID="10" presetClass="entr" presetSubtype="0" fill="hold" nodeType="with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par>
                                <p:cTn id="165" presetID="10" presetClass="entr" presetSubtype="0" fill="hold"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500"/>
                                        <p:tgtEl>
                                          <p:spTgt spid="43"/>
                                        </p:tgtEl>
                                      </p:cBhvr>
                                    </p:animEffect>
                                  </p:childTnLst>
                                </p:cTn>
                              </p:par>
                              <p:par>
                                <p:cTn id="168" presetID="10" presetClass="entr" presetSubtype="0" fill="hold" nodeType="with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fade">
                                      <p:cBhvr>
                                        <p:cTn id="170" dur="500"/>
                                        <p:tgtEl>
                                          <p:spTgt spid="44"/>
                                        </p:tgtEl>
                                      </p:cBhvr>
                                    </p:animEffect>
                                  </p:childTnLst>
                                </p:cTn>
                              </p:par>
                              <p:par>
                                <p:cTn id="171" presetID="10" presetClass="entr" presetSubtype="0" fill="hold" nodeType="withEffect">
                                  <p:stCondLst>
                                    <p:cond delay="0"/>
                                  </p:stCondLst>
                                  <p:childTnLst>
                                    <p:set>
                                      <p:cBhvr>
                                        <p:cTn id="172" dur="1" fill="hold">
                                          <p:stCondLst>
                                            <p:cond delay="0"/>
                                          </p:stCondLst>
                                        </p:cTn>
                                        <p:tgtEl>
                                          <p:spTgt spid="45"/>
                                        </p:tgtEl>
                                        <p:attrNameLst>
                                          <p:attrName>style.visibility</p:attrName>
                                        </p:attrNameLst>
                                      </p:cBhvr>
                                      <p:to>
                                        <p:strVal val="visible"/>
                                      </p:to>
                                    </p:set>
                                    <p:animEffect transition="in" filter="fade">
                                      <p:cBhvr>
                                        <p:cTn id="173" dur="500"/>
                                        <p:tgtEl>
                                          <p:spTgt spid="45"/>
                                        </p:tgtEl>
                                      </p:cBhvr>
                                    </p:animEffect>
                                  </p:childTnLst>
                                </p:cTn>
                              </p:par>
                              <p:par>
                                <p:cTn id="174" presetID="10" presetClass="entr" presetSubtype="0"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fade">
                                      <p:cBhvr>
                                        <p:cTn id="176" dur="500"/>
                                        <p:tgtEl>
                                          <p:spTgt spid="46"/>
                                        </p:tgtEl>
                                      </p:cBhvr>
                                    </p:animEffect>
                                  </p:childTnLst>
                                </p:cTn>
                              </p:par>
                              <p:par>
                                <p:cTn id="177" presetID="10" presetClass="entr" presetSubtype="0" fill="hold" nodeType="with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500"/>
                                        <p:tgtEl>
                                          <p:spTgt spid="47"/>
                                        </p:tgtEl>
                                      </p:cBhvr>
                                    </p:animEffect>
                                  </p:childTnLst>
                                </p:cTn>
                              </p:par>
                              <p:par>
                                <p:cTn id="180" presetID="10" presetClass="entr" presetSubtype="0" fill="hold" nodeType="with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fade">
                                      <p:cBhvr>
                                        <p:cTn id="182" dur="500"/>
                                        <p:tgtEl>
                                          <p:spTgt spid="48"/>
                                        </p:tgtEl>
                                      </p:cBhvr>
                                    </p:animEffect>
                                  </p:childTnLst>
                                </p:cTn>
                              </p:par>
                              <p:par>
                                <p:cTn id="183" presetID="10" presetClass="entr" presetSubtype="0" fill="hold" nodeType="withEffect">
                                  <p:stCondLst>
                                    <p:cond delay="0"/>
                                  </p:stCondLst>
                                  <p:childTnLst>
                                    <p:set>
                                      <p:cBhvr>
                                        <p:cTn id="184" dur="1" fill="hold">
                                          <p:stCondLst>
                                            <p:cond delay="0"/>
                                          </p:stCondLst>
                                        </p:cTn>
                                        <p:tgtEl>
                                          <p:spTgt spid="49"/>
                                        </p:tgtEl>
                                        <p:attrNameLst>
                                          <p:attrName>style.visibility</p:attrName>
                                        </p:attrNameLst>
                                      </p:cBhvr>
                                      <p:to>
                                        <p:strVal val="visible"/>
                                      </p:to>
                                    </p:set>
                                    <p:animEffect transition="in" filter="fade">
                                      <p:cBhvr>
                                        <p:cTn id="185" dur="500"/>
                                        <p:tgtEl>
                                          <p:spTgt spid="49"/>
                                        </p:tgtEl>
                                      </p:cBhvr>
                                    </p:animEffect>
                                  </p:childTnLst>
                                </p:cTn>
                              </p:par>
                              <p:par>
                                <p:cTn id="186" presetID="10" presetClass="entr" presetSubtype="0" fill="hold" nodeType="with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fade">
                                      <p:cBhvr>
                                        <p:cTn id="188" dur="500"/>
                                        <p:tgtEl>
                                          <p:spTgt spid="50"/>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500"/>
                                        <p:tgtEl>
                                          <p:spTgt spid="60"/>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76"/>
                                        </p:tgtEl>
                                        <p:attrNameLst>
                                          <p:attrName>style.visibility</p:attrName>
                                        </p:attrNameLst>
                                      </p:cBhvr>
                                      <p:to>
                                        <p:strVal val="visible"/>
                                      </p:to>
                                    </p:set>
                                    <p:animEffect transition="in" filter="fade">
                                      <p:cBhvr>
                                        <p:cTn id="196" dur="500"/>
                                        <p:tgtEl>
                                          <p:spTgt spid="7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67"/>
                                        </p:tgtEl>
                                        <p:attrNameLst>
                                          <p:attrName>style.visibility</p:attrName>
                                        </p:attrNameLst>
                                      </p:cBhvr>
                                      <p:to>
                                        <p:strVal val="visible"/>
                                      </p:to>
                                    </p:set>
                                    <p:animEffect transition="in" filter="fade">
                                      <p:cBhvr>
                                        <p:cTn id="199" dur="500"/>
                                        <p:tgtEl>
                                          <p:spTgt spid="6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Effect transition="in" filter="fade">
                                      <p:cBhvr>
                                        <p:cTn id="202" dur="500"/>
                                        <p:tgtEl>
                                          <p:spTgt spid="6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9"/>
                                        </p:tgtEl>
                                        <p:attrNameLst>
                                          <p:attrName>style.visibility</p:attrName>
                                        </p:attrNameLst>
                                      </p:cBhvr>
                                      <p:to>
                                        <p:strVal val="visible"/>
                                      </p:to>
                                    </p:set>
                                    <p:animEffect transition="in" filter="fade">
                                      <p:cBhvr>
                                        <p:cTn id="205" dur="500"/>
                                        <p:tgtEl>
                                          <p:spTgt spid="6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0"/>
                                        </p:tgtEl>
                                        <p:attrNameLst>
                                          <p:attrName>style.visibility</p:attrName>
                                        </p:attrNameLst>
                                      </p:cBhvr>
                                      <p:to>
                                        <p:strVal val="visible"/>
                                      </p:to>
                                    </p:set>
                                    <p:animEffect transition="in" filter="fade">
                                      <p:cBhvr>
                                        <p:cTn id="208" dur="500"/>
                                        <p:tgtEl>
                                          <p:spTgt spid="70"/>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Effect transition="in" filter="fade">
                                      <p:cBhvr>
                                        <p:cTn id="211" dur="500"/>
                                        <p:tgtEl>
                                          <p:spTgt spid="71"/>
                                        </p:tgtEl>
                                      </p:cBhvr>
                                    </p:animEffect>
                                  </p:childTnLst>
                                </p:cTn>
                              </p:par>
                              <p:par>
                                <p:cTn id="212" presetID="10" presetClass="entr" presetSubtype="0" fill="hold" nodeType="withEffect">
                                  <p:stCondLst>
                                    <p:cond delay="0"/>
                                  </p:stCondLst>
                                  <p:childTnLst>
                                    <p:set>
                                      <p:cBhvr>
                                        <p:cTn id="213" dur="1" fill="hold">
                                          <p:stCondLst>
                                            <p:cond delay="0"/>
                                          </p:stCondLst>
                                        </p:cTn>
                                        <p:tgtEl>
                                          <p:spTgt spid="75"/>
                                        </p:tgtEl>
                                        <p:attrNameLst>
                                          <p:attrName>style.visibility</p:attrName>
                                        </p:attrNameLst>
                                      </p:cBhvr>
                                      <p:to>
                                        <p:strVal val="visible"/>
                                      </p:to>
                                    </p:set>
                                    <p:animEffect transition="in" filter="fade">
                                      <p:cBhvr>
                                        <p:cTn id="214" dur="500"/>
                                        <p:tgtEl>
                                          <p:spTgt spid="75"/>
                                        </p:tgtEl>
                                      </p:cBhvr>
                                    </p:animEffect>
                                  </p:childTnLst>
                                </p:cTn>
                              </p:par>
                              <p:par>
                                <p:cTn id="215" presetID="10" presetClass="entr" presetSubtype="0" fill="hold" nodeType="withEffect">
                                  <p:stCondLst>
                                    <p:cond delay="0"/>
                                  </p:stCondLst>
                                  <p:childTnLst>
                                    <p:set>
                                      <p:cBhvr>
                                        <p:cTn id="216" dur="1" fill="hold">
                                          <p:stCondLst>
                                            <p:cond delay="0"/>
                                          </p:stCondLst>
                                        </p:cTn>
                                        <p:tgtEl>
                                          <p:spTgt spid="78"/>
                                        </p:tgtEl>
                                        <p:attrNameLst>
                                          <p:attrName>style.visibility</p:attrName>
                                        </p:attrNameLst>
                                      </p:cBhvr>
                                      <p:to>
                                        <p:strVal val="visible"/>
                                      </p:to>
                                    </p:set>
                                    <p:animEffect transition="in" filter="fade">
                                      <p:cBhvr>
                                        <p:cTn id="217" dur="500"/>
                                        <p:tgtEl>
                                          <p:spTgt spid="7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95"/>
                                        </p:tgtEl>
                                        <p:attrNameLst>
                                          <p:attrName>style.visibility</p:attrName>
                                        </p:attrNameLst>
                                      </p:cBhvr>
                                      <p:to>
                                        <p:strVal val="visible"/>
                                      </p:to>
                                    </p:set>
                                    <p:animEffect transition="in" filter="fade">
                                      <p:cBhvr>
                                        <p:cTn id="220" dur="500"/>
                                        <p:tgtEl>
                                          <p:spTgt spid="95"/>
                                        </p:tgtEl>
                                      </p:cBhvr>
                                    </p:animEffect>
                                  </p:childTnLst>
                                </p:cTn>
                              </p:par>
                              <p:par>
                                <p:cTn id="221" presetID="10" presetClass="entr" presetSubtype="0" fill="hold" nodeType="withEffect">
                                  <p:stCondLst>
                                    <p:cond delay="0"/>
                                  </p:stCondLst>
                                  <p:childTnLst>
                                    <p:set>
                                      <p:cBhvr>
                                        <p:cTn id="222" dur="1" fill="hold">
                                          <p:stCondLst>
                                            <p:cond delay="0"/>
                                          </p:stCondLst>
                                        </p:cTn>
                                        <p:tgtEl>
                                          <p:spTgt spid="117"/>
                                        </p:tgtEl>
                                        <p:attrNameLst>
                                          <p:attrName>style.visibility</p:attrName>
                                        </p:attrNameLst>
                                      </p:cBhvr>
                                      <p:to>
                                        <p:strVal val="visible"/>
                                      </p:to>
                                    </p:set>
                                    <p:animEffect transition="in" filter="fade">
                                      <p:cBhvr>
                                        <p:cTn id="223" dur="500"/>
                                        <p:tgtEl>
                                          <p:spTgt spid="117"/>
                                        </p:tgtEl>
                                      </p:cBhvr>
                                    </p:animEffect>
                                  </p:childTnLst>
                                </p:cTn>
                              </p:par>
                              <p:par>
                                <p:cTn id="224" presetID="10" presetClass="entr" presetSubtype="0" fill="hold" nodeType="withEffect">
                                  <p:stCondLst>
                                    <p:cond delay="0"/>
                                  </p:stCondLst>
                                  <p:childTnLst>
                                    <p:set>
                                      <p:cBhvr>
                                        <p:cTn id="225" dur="1" fill="hold">
                                          <p:stCondLst>
                                            <p:cond delay="0"/>
                                          </p:stCondLst>
                                        </p:cTn>
                                        <p:tgtEl>
                                          <p:spTgt spid="118"/>
                                        </p:tgtEl>
                                        <p:attrNameLst>
                                          <p:attrName>style.visibility</p:attrName>
                                        </p:attrNameLst>
                                      </p:cBhvr>
                                      <p:to>
                                        <p:strVal val="visible"/>
                                      </p:to>
                                    </p:set>
                                    <p:animEffect transition="in" filter="fade">
                                      <p:cBhvr>
                                        <p:cTn id="226" dur="500"/>
                                        <p:tgtEl>
                                          <p:spTgt spid="118"/>
                                        </p:tgtEl>
                                      </p:cBhvr>
                                    </p:animEffect>
                                  </p:childTnLst>
                                </p:cTn>
                              </p:par>
                              <p:par>
                                <p:cTn id="227" presetID="10" presetClass="entr" presetSubtype="0" fill="hold" nodeType="withEffect">
                                  <p:stCondLst>
                                    <p:cond delay="0"/>
                                  </p:stCondLst>
                                  <p:childTnLst>
                                    <p:set>
                                      <p:cBhvr>
                                        <p:cTn id="228" dur="1" fill="hold">
                                          <p:stCondLst>
                                            <p:cond delay="0"/>
                                          </p:stCondLst>
                                        </p:cTn>
                                        <p:tgtEl>
                                          <p:spTgt spid="121"/>
                                        </p:tgtEl>
                                        <p:attrNameLst>
                                          <p:attrName>style.visibility</p:attrName>
                                        </p:attrNameLst>
                                      </p:cBhvr>
                                      <p:to>
                                        <p:strVal val="visible"/>
                                      </p:to>
                                    </p:set>
                                    <p:animEffect transition="in" filter="fade">
                                      <p:cBhvr>
                                        <p:cTn id="229" dur="500"/>
                                        <p:tgtEl>
                                          <p:spTgt spid="121"/>
                                        </p:tgtEl>
                                      </p:cBhvr>
                                    </p:animEffect>
                                  </p:childTnLst>
                                </p:cTn>
                              </p:par>
                              <p:par>
                                <p:cTn id="230" presetID="10" presetClass="entr" presetSubtype="0" fill="hold" nodeType="withEffect">
                                  <p:stCondLst>
                                    <p:cond delay="0"/>
                                  </p:stCondLst>
                                  <p:childTnLst>
                                    <p:set>
                                      <p:cBhvr>
                                        <p:cTn id="231" dur="1" fill="hold">
                                          <p:stCondLst>
                                            <p:cond delay="0"/>
                                          </p:stCondLst>
                                        </p:cTn>
                                        <p:tgtEl>
                                          <p:spTgt spid="124"/>
                                        </p:tgtEl>
                                        <p:attrNameLst>
                                          <p:attrName>style.visibility</p:attrName>
                                        </p:attrNameLst>
                                      </p:cBhvr>
                                      <p:to>
                                        <p:strVal val="visible"/>
                                      </p:to>
                                    </p:set>
                                    <p:animEffect transition="in" filter="fade">
                                      <p:cBhvr>
                                        <p:cTn id="232" dur="500"/>
                                        <p:tgtEl>
                                          <p:spTgt spid="124"/>
                                        </p:tgtEl>
                                      </p:cBhvr>
                                    </p:animEffect>
                                  </p:childTnLst>
                                </p:cTn>
                              </p:par>
                              <p:par>
                                <p:cTn id="233" presetID="10" presetClass="entr" presetSubtype="0" fill="hold" nodeType="withEffect">
                                  <p:stCondLst>
                                    <p:cond delay="0"/>
                                  </p:stCondLst>
                                  <p:childTnLst>
                                    <p:set>
                                      <p:cBhvr>
                                        <p:cTn id="234" dur="1" fill="hold">
                                          <p:stCondLst>
                                            <p:cond delay="0"/>
                                          </p:stCondLst>
                                        </p:cTn>
                                        <p:tgtEl>
                                          <p:spTgt spid="127"/>
                                        </p:tgtEl>
                                        <p:attrNameLst>
                                          <p:attrName>style.visibility</p:attrName>
                                        </p:attrNameLst>
                                      </p:cBhvr>
                                      <p:to>
                                        <p:strVal val="visible"/>
                                      </p:to>
                                    </p:set>
                                    <p:animEffect transition="in" filter="fade">
                                      <p:cBhvr>
                                        <p:cTn id="235" dur="500"/>
                                        <p:tgtEl>
                                          <p:spTgt spid="127"/>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51"/>
                                        </p:tgtEl>
                                        <p:attrNameLst>
                                          <p:attrName>style.visibility</p:attrName>
                                        </p:attrNameLst>
                                      </p:cBhvr>
                                      <p:to>
                                        <p:strVal val="visible"/>
                                      </p:to>
                                    </p:set>
                                    <p:animEffect transition="in" filter="fade">
                                      <p:cBhvr>
                                        <p:cTn id="238" dur="500"/>
                                        <p:tgtEl>
                                          <p:spTgt spid="151"/>
                                        </p:tgtEl>
                                      </p:cBhvr>
                                    </p:animEffect>
                                  </p:childTnLst>
                                </p:cTn>
                              </p:par>
                              <p:par>
                                <p:cTn id="239" presetID="10" presetClass="entr" presetSubtype="0" fill="hold" nodeType="withEffect">
                                  <p:stCondLst>
                                    <p:cond delay="0"/>
                                  </p:stCondLst>
                                  <p:childTnLst>
                                    <p:set>
                                      <p:cBhvr>
                                        <p:cTn id="240" dur="1" fill="hold">
                                          <p:stCondLst>
                                            <p:cond delay="0"/>
                                          </p:stCondLst>
                                        </p:cTn>
                                        <p:tgtEl>
                                          <p:spTgt spid="155"/>
                                        </p:tgtEl>
                                        <p:attrNameLst>
                                          <p:attrName>style.visibility</p:attrName>
                                        </p:attrNameLst>
                                      </p:cBhvr>
                                      <p:to>
                                        <p:strVal val="visible"/>
                                      </p:to>
                                    </p:set>
                                    <p:animEffect transition="in" filter="fade">
                                      <p:cBhvr>
                                        <p:cTn id="241" dur="500"/>
                                        <p:tgtEl>
                                          <p:spTgt spid="155"/>
                                        </p:tgtEl>
                                      </p:cBhvr>
                                    </p:animEffect>
                                  </p:childTnLst>
                                </p:cTn>
                              </p:par>
                              <p:par>
                                <p:cTn id="242" presetID="10" presetClass="entr" presetSubtype="0" fill="hold" nodeType="withEffect">
                                  <p:stCondLst>
                                    <p:cond delay="0"/>
                                  </p:stCondLst>
                                  <p:childTnLst>
                                    <p:set>
                                      <p:cBhvr>
                                        <p:cTn id="243" dur="1" fill="hold">
                                          <p:stCondLst>
                                            <p:cond delay="0"/>
                                          </p:stCondLst>
                                        </p:cTn>
                                        <p:tgtEl>
                                          <p:spTgt spid="152"/>
                                        </p:tgtEl>
                                        <p:attrNameLst>
                                          <p:attrName>style.visibility</p:attrName>
                                        </p:attrNameLst>
                                      </p:cBhvr>
                                      <p:to>
                                        <p:strVal val="visible"/>
                                      </p:to>
                                    </p:set>
                                    <p:animEffect transition="in" filter="fade">
                                      <p:cBhvr>
                                        <p:cTn id="244" dur="500"/>
                                        <p:tgtEl>
                                          <p:spTgt spid="152"/>
                                        </p:tgtEl>
                                      </p:cBhvr>
                                    </p:animEffect>
                                  </p:childTnLst>
                                </p:cTn>
                              </p:par>
                              <p:par>
                                <p:cTn id="245" presetID="10" presetClass="entr" presetSubtype="0" fill="hold"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fade">
                                      <p:cBhvr>
                                        <p:cTn id="24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57" grpId="0"/>
      <p:bldP spid="58" grpId="0"/>
      <p:bldP spid="59" grpId="0"/>
      <p:bldP spid="60" grpId="0"/>
      <p:bldP spid="62" grpId="0"/>
      <p:bldP spid="67" grpId="0" animBg="1"/>
      <p:bldP spid="68" grpId="0" animBg="1"/>
      <p:bldP spid="69" grpId="0" animBg="1"/>
      <p:bldP spid="70" grpId="0" animBg="1"/>
      <p:bldP spid="71" grpId="0" animBg="1"/>
      <p:bldP spid="95" grpId="0" animBg="1"/>
      <p:bldP spid="96" grpId="0" animBg="1"/>
      <p:bldP spid="97" grpId="0" animBg="1"/>
      <p:bldP spid="98" grpId="0" animBg="1"/>
      <p:bldP spid="99" grpId="0" animBg="1"/>
      <p:bldP spid="100" grpId="0" animBg="1"/>
      <p:bldP spid="101" grpId="0" animBg="1"/>
      <p:bldP spid="110" grpId="0" animBg="1"/>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ytuł 53"/>
          <p:cNvSpPr>
            <a:spLocks noGrp="1"/>
          </p:cNvSpPr>
          <p:nvPr>
            <p:ph type="title"/>
          </p:nvPr>
        </p:nvSpPr>
        <p:spPr>
          <a:xfrm>
            <a:off x="95685" y="404664"/>
            <a:ext cx="6420531" cy="995362"/>
          </a:xfrm>
        </p:spPr>
        <p:txBody>
          <a:bodyPr/>
          <a:lstStyle/>
          <a:p>
            <a:r>
              <a:rPr lang="en-GB" sz="2800" smtClean="0"/>
              <a:t>Technology and syntax behind linkbases</a:t>
            </a:r>
            <a:br>
              <a:rPr lang="en-GB" sz="2800" smtClean="0"/>
            </a:br>
            <a:r>
              <a:rPr lang="en-GB" sz="2800" i="1" smtClean="0"/>
              <a:t>Example</a:t>
            </a:r>
            <a:endParaRPr lang="en-GB" sz="2800"/>
          </a:p>
        </p:txBody>
      </p:sp>
      <p:sp>
        <p:nvSpPr>
          <p:cNvPr id="4" name="Symbol zastępczy numeru slajdu 3"/>
          <p:cNvSpPr>
            <a:spLocks noGrp="1"/>
          </p:cNvSpPr>
          <p:nvPr>
            <p:ph type="sldNum" sz="quarter" idx="12"/>
          </p:nvPr>
        </p:nvSpPr>
        <p:spPr/>
        <p:txBody>
          <a:bodyPr/>
          <a:lstStyle/>
          <a:p>
            <a:fld id="{F5710F7D-EE87-4CA6-A151-13F6802C4CDB}" type="slidenum">
              <a:rPr lang="en-GB" smtClean="0"/>
              <a:pPr/>
              <a:t>18</a:t>
            </a:fld>
            <a:endParaRPr lang="en-GB"/>
          </a:p>
        </p:txBody>
      </p:sp>
      <p:sp>
        <p:nvSpPr>
          <p:cNvPr id="22" name="Rectangle 3"/>
          <p:cNvSpPr txBox="1">
            <a:spLocks noChangeArrowheads="1"/>
          </p:cNvSpPr>
          <p:nvPr/>
        </p:nvSpPr>
        <p:spPr>
          <a:xfrm>
            <a:off x="285973" y="1988840"/>
            <a:ext cx="3133899" cy="648073"/>
          </a:xfrm>
          <a:prstGeom prst="rect">
            <a:avLst/>
          </a:prstGeom>
          <a:solidFill>
            <a:schemeClr val="bg1"/>
          </a:solidFill>
          <a:ln w="28575">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defPPr>
              <a:defRPr lang="pl-PL"/>
            </a:defPPr>
            <a:lvl1pPr indent="-256032" fontAlgn="auto">
              <a:spcBef>
                <a:spcPts val="300"/>
              </a:spcBef>
              <a:spcAft>
                <a:spcPts val="0"/>
              </a:spcAft>
              <a:buClr>
                <a:schemeClr val="tx2">
                  <a:lumMod val="60000"/>
                  <a:lumOff val="40000"/>
                </a:schemeClr>
              </a:buClr>
              <a:buFont typeface="Wingdings" pitchFamily="2" charset="2"/>
              <a:buNone/>
              <a:defRPr sz="1400"/>
            </a:lvl1pPr>
          </a:lstStyle>
          <a:p>
            <a:r>
              <a:rPr lang="en-GB" smtClean="0">
                <a:solidFill>
                  <a:schemeClr val="bg1">
                    <a:lumMod val="65000"/>
                  </a:schemeClr>
                </a:solidFill>
              </a:rPr>
              <a:t> &lt;xsd:</a:t>
            </a:r>
            <a:r>
              <a:rPr lang="en-GB" smtClean="0">
                <a:solidFill>
                  <a:schemeClr val="tx1"/>
                </a:solidFill>
              </a:rPr>
              <a:t>element id</a:t>
            </a:r>
            <a:r>
              <a:rPr lang="en-GB" smtClean="0">
                <a:solidFill>
                  <a:schemeClr val="bg1">
                    <a:lumMod val="65000"/>
                  </a:schemeClr>
                </a:solidFill>
              </a:rPr>
              <a:t>="</a:t>
            </a:r>
            <a:r>
              <a:rPr lang="en-GB" b="1" smtClean="0">
                <a:solidFill>
                  <a:schemeClr val="accent4">
                    <a:lumMod val="50000"/>
                  </a:schemeClr>
                </a:solidFill>
              </a:rPr>
              <a:t>Assets</a:t>
            </a:r>
            <a:r>
              <a:rPr lang="en-GB" smtClean="0">
                <a:solidFill>
                  <a:schemeClr val="bg1">
                    <a:lumMod val="65000"/>
                  </a:schemeClr>
                </a:solidFill>
              </a:rPr>
              <a:t>" (…)/&gt;</a:t>
            </a:r>
          </a:p>
          <a:p>
            <a:r>
              <a:rPr lang="en-GB" smtClean="0">
                <a:solidFill>
                  <a:schemeClr val="bg1">
                    <a:lumMod val="65000"/>
                  </a:schemeClr>
                </a:solidFill>
              </a:rPr>
              <a:t> &lt;xsd:</a:t>
            </a:r>
            <a:r>
              <a:rPr lang="en-GB" smtClean="0">
                <a:solidFill>
                  <a:schemeClr val="tx1"/>
                </a:solidFill>
              </a:rPr>
              <a:t>element id</a:t>
            </a:r>
            <a:r>
              <a:rPr lang="en-GB" smtClean="0">
                <a:solidFill>
                  <a:schemeClr val="bg1">
                    <a:lumMod val="65000"/>
                  </a:schemeClr>
                </a:solidFill>
              </a:rPr>
              <a:t>="</a:t>
            </a:r>
            <a:r>
              <a:rPr lang="en-GB" b="1" smtClean="0">
                <a:solidFill>
                  <a:schemeClr val="accent4">
                    <a:lumMod val="50000"/>
                  </a:schemeClr>
                </a:solidFill>
              </a:rPr>
              <a:t>CurrentAssets</a:t>
            </a:r>
            <a:r>
              <a:rPr lang="en-GB" smtClean="0">
                <a:solidFill>
                  <a:schemeClr val="bg1">
                    <a:lumMod val="65000"/>
                  </a:schemeClr>
                </a:solidFill>
              </a:rPr>
              <a:t>" (…)/&gt;</a:t>
            </a:r>
            <a:endParaRPr lang="en-GB">
              <a:solidFill>
                <a:schemeClr val="bg1">
                  <a:lumMod val="65000"/>
                </a:schemeClr>
              </a:solidFill>
            </a:endParaRPr>
          </a:p>
        </p:txBody>
      </p:sp>
      <p:sp>
        <p:nvSpPr>
          <p:cNvPr id="23" name="Rectangle 3"/>
          <p:cNvSpPr txBox="1">
            <a:spLocks noChangeArrowheads="1"/>
          </p:cNvSpPr>
          <p:nvPr/>
        </p:nvSpPr>
        <p:spPr>
          <a:xfrm>
            <a:off x="2494321" y="2780928"/>
            <a:ext cx="6552728" cy="1657176"/>
          </a:xfrm>
          <a:prstGeom prst="rect">
            <a:avLst/>
          </a:prstGeom>
          <a:solidFill>
            <a:schemeClr val="bg1"/>
          </a:solidFill>
          <a:ln w="28575">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p>
            <a:pPr indent="-256032" fontAlgn="auto">
              <a:spcBef>
                <a:spcPts val="30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&lt;</a:t>
            </a:r>
            <a:r>
              <a:rPr lang="en-GB" sz="1400" dirty="0" err="1" smtClean="0">
                <a:solidFill>
                  <a:schemeClr val="tx1"/>
                </a:solidFill>
              </a:rPr>
              <a:t>loc</a:t>
            </a:r>
            <a:r>
              <a:rPr lang="en-GB" sz="1400" dirty="0" smtClean="0">
                <a:solidFill>
                  <a:schemeClr val="bg1">
                    <a:lumMod val="65000"/>
                  </a:schemeClr>
                </a:solidFill>
              </a:rPr>
              <a:t> (…)	</a:t>
            </a:r>
            <a:r>
              <a:rPr lang="en-GB" sz="1400" dirty="0" err="1" smtClean="0">
                <a:solidFill>
                  <a:schemeClr val="bg1">
                    <a:lumMod val="65000"/>
                  </a:schemeClr>
                </a:solidFill>
              </a:rPr>
              <a:t>xlink:</a:t>
            </a:r>
            <a:r>
              <a:rPr lang="en-GB" sz="1400" dirty="0" err="1" smtClean="0">
                <a:solidFill>
                  <a:schemeClr val="tx1"/>
                </a:solidFill>
              </a:rPr>
              <a:t>href</a:t>
            </a:r>
            <a:r>
              <a:rPr lang="en-GB" sz="1400" dirty="0" smtClean="0">
                <a:solidFill>
                  <a:schemeClr val="bg1">
                    <a:lumMod val="65000"/>
                  </a:schemeClr>
                </a:solidFill>
              </a:rPr>
              <a:t>="</a:t>
            </a:r>
            <a:r>
              <a:rPr lang="en-GB" sz="1400" dirty="0" err="1" smtClean="0">
                <a:solidFill>
                  <a:schemeClr val="bg1">
                    <a:lumMod val="65000"/>
                  </a:schemeClr>
                </a:solidFill>
              </a:rPr>
              <a:t>schema.xsd#</a:t>
            </a:r>
            <a:r>
              <a:rPr lang="en-GB" sz="1400" b="1" dirty="0" err="1" smtClean="0">
                <a:solidFill>
                  <a:schemeClr val="accent4">
                    <a:lumMod val="50000"/>
                  </a:schemeClr>
                </a:solidFill>
              </a:rPr>
              <a:t>Assets</a:t>
            </a:r>
            <a:r>
              <a:rPr lang="en-GB" sz="1400" dirty="0" smtClean="0">
                <a:solidFill>
                  <a:schemeClr val="bg1">
                    <a:lumMod val="65000"/>
                  </a:schemeClr>
                </a:solidFill>
              </a:rPr>
              <a:t>" </a:t>
            </a:r>
          </a:p>
          <a:p>
            <a:pPr indent="-256032" fontAlgn="auto">
              <a:spcBef>
                <a:spcPts val="30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a:t>
            </a:r>
            <a:r>
              <a:rPr lang="en-GB" sz="1400" dirty="0" err="1" smtClean="0">
                <a:solidFill>
                  <a:schemeClr val="bg1">
                    <a:lumMod val="65000"/>
                  </a:schemeClr>
                </a:solidFill>
              </a:rPr>
              <a:t>xlink:</a:t>
            </a:r>
            <a:r>
              <a:rPr lang="en-GB" sz="1400" dirty="0" err="1" smtClean="0">
                <a:solidFill>
                  <a:schemeClr val="tx1"/>
                </a:solidFill>
              </a:rPr>
              <a:t>label</a:t>
            </a:r>
            <a:r>
              <a:rPr lang="en-GB" sz="1400" dirty="0" smtClean="0">
                <a:solidFill>
                  <a:schemeClr val="bg1">
                    <a:lumMod val="65000"/>
                  </a:schemeClr>
                </a:solidFill>
              </a:rPr>
              <a:t>="</a:t>
            </a:r>
            <a:r>
              <a:rPr lang="en-GB" sz="1400" b="1" dirty="0" err="1" smtClean="0">
                <a:solidFill>
                  <a:schemeClr val="accent3">
                    <a:lumMod val="50000"/>
                  </a:schemeClr>
                </a:solidFill>
              </a:rPr>
              <a:t>Assets_Locator</a:t>
            </a:r>
            <a:r>
              <a:rPr lang="en-GB" sz="1400" dirty="0" smtClean="0">
                <a:solidFill>
                  <a:schemeClr val="bg1">
                    <a:lumMod val="65000"/>
                  </a:schemeClr>
                </a:solidFill>
              </a:rPr>
              <a:t>"/&gt; </a:t>
            </a:r>
          </a:p>
          <a:p>
            <a:pPr indent="-256032" fontAlgn="auto">
              <a:spcBef>
                <a:spcPts val="30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&lt;</a:t>
            </a:r>
            <a:r>
              <a:rPr lang="en-GB" sz="1400" dirty="0" err="1" smtClean="0">
                <a:solidFill>
                  <a:schemeClr val="tx1"/>
                </a:solidFill>
              </a:rPr>
              <a:t>loc</a:t>
            </a:r>
            <a:r>
              <a:rPr lang="en-GB" sz="1400" dirty="0" smtClean="0">
                <a:solidFill>
                  <a:schemeClr val="tx1"/>
                </a:solidFill>
              </a:rPr>
              <a:t> </a:t>
            </a:r>
            <a:r>
              <a:rPr lang="en-GB" sz="1400" dirty="0" smtClean="0">
                <a:solidFill>
                  <a:schemeClr val="bg1">
                    <a:lumMod val="65000"/>
                  </a:schemeClr>
                </a:solidFill>
              </a:rPr>
              <a:t>(…)	</a:t>
            </a:r>
            <a:r>
              <a:rPr lang="en-GB" sz="1400" dirty="0" err="1" smtClean="0">
                <a:solidFill>
                  <a:schemeClr val="bg1">
                    <a:lumMod val="65000"/>
                  </a:schemeClr>
                </a:solidFill>
              </a:rPr>
              <a:t>xlink:</a:t>
            </a:r>
            <a:r>
              <a:rPr lang="en-GB" sz="1400" dirty="0" err="1" smtClean="0">
                <a:solidFill>
                  <a:schemeClr val="tx1"/>
                </a:solidFill>
              </a:rPr>
              <a:t>href</a:t>
            </a:r>
            <a:r>
              <a:rPr lang="en-GB" sz="1400" dirty="0" smtClean="0">
                <a:solidFill>
                  <a:schemeClr val="bg1">
                    <a:lumMod val="65000"/>
                  </a:schemeClr>
                </a:solidFill>
              </a:rPr>
              <a:t>="</a:t>
            </a:r>
            <a:r>
              <a:rPr lang="en-GB" sz="1400" dirty="0" err="1" smtClean="0">
                <a:solidFill>
                  <a:schemeClr val="bg1">
                    <a:lumMod val="65000"/>
                  </a:schemeClr>
                </a:solidFill>
              </a:rPr>
              <a:t>schema.xsd#</a:t>
            </a:r>
            <a:r>
              <a:rPr lang="en-GB" sz="1400" b="1" dirty="0" err="1" smtClean="0">
                <a:solidFill>
                  <a:schemeClr val="accent4">
                    <a:lumMod val="50000"/>
                  </a:schemeClr>
                </a:solidFill>
              </a:rPr>
              <a:t>CurrentAssets</a:t>
            </a:r>
            <a:r>
              <a:rPr lang="en-GB" sz="1400" dirty="0" smtClean="0">
                <a:solidFill>
                  <a:schemeClr val="bg1">
                    <a:lumMod val="65000"/>
                  </a:schemeClr>
                </a:solidFill>
              </a:rPr>
              <a:t>" </a:t>
            </a:r>
          </a:p>
          <a:p>
            <a:pPr indent="-256032" fontAlgn="auto">
              <a:spcBef>
                <a:spcPts val="30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a:t>
            </a:r>
            <a:r>
              <a:rPr lang="en-GB" sz="1400" dirty="0" err="1" smtClean="0">
                <a:solidFill>
                  <a:schemeClr val="bg1">
                    <a:lumMod val="65000"/>
                  </a:schemeClr>
                </a:solidFill>
              </a:rPr>
              <a:t>xlink:</a:t>
            </a:r>
            <a:r>
              <a:rPr lang="en-GB" sz="1400" dirty="0" err="1" smtClean="0">
                <a:solidFill>
                  <a:schemeClr val="tx1"/>
                </a:solidFill>
              </a:rPr>
              <a:t>label</a:t>
            </a:r>
            <a:r>
              <a:rPr lang="en-GB" sz="1400" dirty="0" smtClean="0">
                <a:solidFill>
                  <a:schemeClr val="bg1">
                    <a:lumMod val="65000"/>
                  </a:schemeClr>
                </a:solidFill>
              </a:rPr>
              <a:t>="</a:t>
            </a:r>
            <a:r>
              <a:rPr lang="en-GB" sz="1400" b="1" dirty="0" err="1" smtClean="0">
                <a:solidFill>
                  <a:schemeClr val="accent3">
                    <a:lumMod val="50000"/>
                  </a:schemeClr>
                </a:solidFill>
              </a:rPr>
              <a:t>CurrentAssets_Locator</a:t>
            </a:r>
            <a:r>
              <a:rPr lang="en-GB" sz="1400" dirty="0" smtClean="0">
                <a:solidFill>
                  <a:schemeClr val="bg1">
                    <a:lumMod val="65000"/>
                  </a:schemeClr>
                </a:solidFill>
              </a:rPr>
              <a:t>"/&gt;</a:t>
            </a:r>
          </a:p>
          <a:p>
            <a:pPr indent="-256032" fontAlgn="auto">
              <a:spcBef>
                <a:spcPts val="30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&lt;</a:t>
            </a:r>
            <a:r>
              <a:rPr lang="en-GB" sz="1400" dirty="0" smtClean="0">
                <a:solidFill>
                  <a:schemeClr val="tx1"/>
                </a:solidFill>
              </a:rPr>
              <a:t>(…)Arc </a:t>
            </a:r>
            <a:r>
              <a:rPr lang="en-GB" sz="1400" dirty="0" smtClean="0">
                <a:solidFill>
                  <a:schemeClr val="bg1">
                    <a:lumMod val="65000"/>
                  </a:schemeClr>
                </a:solidFill>
              </a:rPr>
              <a:t>(…) 	</a:t>
            </a:r>
            <a:r>
              <a:rPr lang="en-GB" sz="1400" dirty="0" err="1" smtClean="0">
                <a:solidFill>
                  <a:schemeClr val="bg1">
                    <a:lumMod val="65000"/>
                  </a:schemeClr>
                </a:solidFill>
              </a:rPr>
              <a:t>xlink:</a:t>
            </a:r>
            <a:r>
              <a:rPr lang="en-GB" sz="1400" dirty="0" err="1" smtClean="0">
                <a:solidFill>
                  <a:schemeClr val="tx1"/>
                </a:solidFill>
              </a:rPr>
              <a:t>arcrole</a:t>
            </a:r>
            <a:r>
              <a:rPr lang="en-GB" sz="1400" dirty="0" smtClean="0">
                <a:solidFill>
                  <a:schemeClr val="bg1">
                    <a:lumMod val="65000"/>
                  </a:schemeClr>
                </a:solidFill>
              </a:rPr>
              <a:t>="</a:t>
            </a:r>
            <a:r>
              <a:rPr lang="en-GB" sz="1400" dirty="0" smtClean="0">
                <a:solidFill>
                  <a:schemeClr val="tx1"/>
                </a:solidFill>
              </a:rPr>
              <a:t>(…)</a:t>
            </a:r>
            <a:r>
              <a:rPr lang="en-GB" sz="1400" dirty="0" smtClean="0">
                <a:solidFill>
                  <a:schemeClr val="bg1">
                    <a:lumMod val="65000"/>
                  </a:schemeClr>
                </a:solidFill>
              </a:rPr>
              <a:t>" </a:t>
            </a:r>
          </a:p>
          <a:p>
            <a:pPr indent="-256032" fontAlgn="auto">
              <a:spcBef>
                <a:spcPts val="300"/>
              </a:spcBef>
              <a:spcAft>
                <a:spcPts val="0"/>
              </a:spcAft>
              <a:buClr>
                <a:schemeClr val="tx2">
                  <a:lumMod val="60000"/>
                  <a:lumOff val="40000"/>
                </a:schemeClr>
              </a:buClr>
              <a:buFont typeface="Wingdings" pitchFamily="2" charset="2"/>
              <a:buNone/>
              <a:defRPr/>
            </a:pPr>
            <a:r>
              <a:rPr lang="en-GB" sz="1400" dirty="0" smtClean="0">
                <a:solidFill>
                  <a:schemeClr val="bg1">
                    <a:lumMod val="65000"/>
                  </a:schemeClr>
                </a:solidFill>
              </a:rPr>
              <a:t> 	</a:t>
            </a:r>
            <a:r>
              <a:rPr lang="en-GB" sz="1400" dirty="0" err="1" smtClean="0">
                <a:solidFill>
                  <a:schemeClr val="bg1">
                    <a:lumMod val="65000"/>
                  </a:schemeClr>
                </a:solidFill>
              </a:rPr>
              <a:t>xlink:</a:t>
            </a:r>
            <a:r>
              <a:rPr lang="en-GB" sz="1400" dirty="0" err="1" smtClean="0">
                <a:solidFill>
                  <a:schemeClr val="tx1"/>
                </a:solidFill>
              </a:rPr>
              <a:t>from</a:t>
            </a:r>
            <a:r>
              <a:rPr lang="en-GB" sz="1400" dirty="0" smtClean="0">
                <a:solidFill>
                  <a:schemeClr val="bg1">
                    <a:lumMod val="65000"/>
                  </a:schemeClr>
                </a:solidFill>
              </a:rPr>
              <a:t>="</a:t>
            </a:r>
            <a:r>
              <a:rPr lang="en-GB" sz="1400" b="1" dirty="0" err="1" smtClean="0">
                <a:solidFill>
                  <a:schemeClr val="accent3">
                    <a:lumMod val="50000"/>
                  </a:schemeClr>
                </a:solidFill>
              </a:rPr>
              <a:t>Assets_Locator</a:t>
            </a:r>
            <a:r>
              <a:rPr lang="en-GB" sz="1400" dirty="0" smtClean="0">
                <a:solidFill>
                  <a:schemeClr val="bg1">
                    <a:lumMod val="65000"/>
                  </a:schemeClr>
                </a:solidFill>
              </a:rPr>
              <a:t>" </a:t>
            </a:r>
            <a:r>
              <a:rPr lang="en-GB" sz="1400" dirty="0" err="1" smtClean="0">
                <a:solidFill>
                  <a:schemeClr val="bg1">
                    <a:lumMod val="65000"/>
                  </a:schemeClr>
                </a:solidFill>
              </a:rPr>
              <a:t>xlink:</a:t>
            </a:r>
            <a:r>
              <a:rPr lang="en-GB" sz="1400" dirty="0" err="1" smtClean="0">
                <a:solidFill>
                  <a:schemeClr val="tx1"/>
                </a:solidFill>
              </a:rPr>
              <a:t>to</a:t>
            </a:r>
            <a:r>
              <a:rPr lang="en-GB" sz="1400" dirty="0" smtClean="0">
                <a:solidFill>
                  <a:schemeClr val="bg1">
                    <a:lumMod val="65000"/>
                  </a:schemeClr>
                </a:solidFill>
              </a:rPr>
              <a:t>="</a:t>
            </a:r>
            <a:r>
              <a:rPr lang="en-GB" sz="1400" b="1" dirty="0" err="1" smtClean="0">
                <a:solidFill>
                  <a:schemeClr val="accent3">
                    <a:lumMod val="50000"/>
                  </a:schemeClr>
                </a:solidFill>
              </a:rPr>
              <a:t>CurrentAssets_Locator</a:t>
            </a:r>
            <a:r>
              <a:rPr lang="en-GB" sz="1400" dirty="0" smtClean="0">
                <a:solidFill>
                  <a:schemeClr val="bg1">
                    <a:lumMod val="65000"/>
                  </a:schemeClr>
                </a:solidFill>
              </a:rPr>
              <a:t>"/&gt; </a:t>
            </a:r>
            <a:endParaRPr lang="en-GB" sz="1400" dirty="0">
              <a:solidFill>
                <a:schemeClr val="bg1">
                  <a:lumMod val="65000"/>
                </a:schemeClr>
              </a:solidFill>
            </a:endParaRPr>
          </a:p>
        </p:txBody>
      </p:sp>
      <p:sp>
        <p:nvSpPr>
          <p:cNvPr id="24" name="Rectangle 3"/>
          <p:cNvSpPr txBox="1">
            <a:spLocks noChangeArrowheads="1"/>
          </p:cNvSpPr>
          <p:nvPr/>
        </p:nvSpPr>
        <p:spPr>
          <a:xfrm>
            <a:off x="2483768" y="4581128"/>
            <a:ext cx="6552728" cy="1657176"/>
          </a:xfrm>
          <a:prstGeom prst="rect">
            <a:avLst/>
          </a:prstGeom>
          <a:solidFill>
            <a:schemeClr val="bg1"/>
          </a:solidFill>
          <a:ln w="28575">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p>
            <a:pPr indent="-256032" fontAlgn="auto">
              <a:spcBef>
                <a:spcPts val="300"/>
              </a:spcBef>
              <a:spcAft>
                <a:spcPts val="0"/>
              </a:spcAft>
              <a:buClr>
                <a:schemeClr val="tx2">
                  <a:lumMod val="60000"/>
                  <a:lumOff val="40000"/>
                </a:schemeClr>
              </a:buClr>
              <a:buFont typeface="Wingdings" pitchFamily="2" charset="2"/>
              <a:buNone/>
              <a:defRPr/>
            </a:pPr>
            <a:r>
              <a:rPr lang="en-GB" sz="1400" smtClean="0">
                <a:solidFill>
                  <a:schemeClr val="bg1">
                    <a:lumMod val="65000"/>
                  </a:schemeClr>
                </a:solidFill>
              </a:rPr>
              <a:t>&lt;</a:t>
            </a:r>
            <a:r>
              <a:rPr lang="en-GB" sz="1400" smtClean="0">
                <a:solidFill>
                  <a:schemeClr val="tx1"/>
                </a:solidFill>
              </a:rPr>
              <a:t>loc</a:t>
            </a:r>
            <a:r>
              <a:rPr lang="en-GB" sz="1400" smtClean="0">
                <a:solidFill>
                  <a:schemeClr val="bg1">
                    <a:lumMod val="65000"/>
                  </a:schemeClr>
                </a:solidFill>
              </a:rPr>
              <a:t> (…)	xlink:</a:t>
            </a:r>
            <a:r>
              <a:rPr lang="en-GB" sz="1400" smtClean="0">
                <a:solidFill>
                  <a:schemeClr val="tx1"/>
                </a:solidFill>
              </a:rPr>
              <a:t>href</a:t>
            </a:r>
            <a:r>
              <a:rPr lang="en-GB" sz="1400" smtClean="0">
                <a:solidFill>
                  <a:schemeClr val="bg1">
                    <a:lumMod val="65000"/>
                  </a:schemeClr>
                </a:solidFill>
              </a:rPr>
              <a:t>="schema.xsd#</a:t>
            </a:r>
            <a:r>
              <a:rPr lang="en-GB" sz="1400" b="1" smtClean="0">
                <a:solidFill>
                  <a:schemeClr val="accent4">
                    <a:lumMod val="50000"/>
                  </a:schemeClr>
                </a:solidFill>
              </a:rPr>
              <a:t>CurrentAssets</a:t>
            </a:r>
            <a:r>
              <a:rPr lang="en-GB" sz="1400" smtClean="0">
                <a:solidFill>
                  <a:schemeClr val="bg1">
                    <a:lumMod val="65000"/>
                  </a:schemeClr>
                </a:solidFill>
              </a:rPr>
              <a:t>" </a:t>
            </a:r>
          </a:p>
          <a:p>
            <a:pPr indent="-256032" fontAlgn="auto">
              <a:spcBef>
                <a:spcPts val="300"/>
              </a:spcBef>
              <a:spcAft>
                <a:spcPts val="0"/>
              </a:spcAft>
              <a:buClr>
                <a:schemeClr val="tx2">
                  <a:lumMod val="60000"/>
                  <a:lumOff val="40000"/>
                </a:schemeClr>
              </a:buClr>
              <a:buFont typeface="Wingdings" pitchFamily="2" charset="2"/>
              <a:buNone/>
              <a:defRPr/>
            </a:pPr>
            <a:r>
              <a:rPr lang="en-GB" sz="1400" smtClean="0">
                <a:solidFill>
                  <a:schemeClr val="bg1">
                    <a:lumMod val="65000"/>
                  </a:schemeClr>
                </a:solidFill>
              </a:rPr>
              <a:t>	xlink:</a:t>
            </a:r>
            <a:r>
              <a:rPr lang="en-GB" sz="1400" smtClean="0">
                <a:solidFill>
                  <a:schemeClr val="tx1"/>
                </a:solidFill>
              </a:rPr>
              <a:t>label</a:t>
            </a:r>
            <a:r>
              <a:rPr lang="en-GB" sz="1400" smtClean="0">
                <a:solidFill>
                  <a:schemeClr val="bg1">
                    <a:lumMod val="65000"/>
                  </a:schemeClr>
                </a:solidFill>
              </a:rPr>
              <a:t>="</a:t>
            </a:r>
            <a:r>
              <a:rPr lang="en-GB" sz="1400" b="1" smtClean="0">
                <a:solidFill>
                  <a:schemeClr val="accent3">
                    <a:lumMod val="50000"/>
                  </a:schemeClr>
                </a:solidFill>
              </a:rPr>
              <a:t>CurrentAssets_Locator</a:t>
            </a:r>
            <a:r>
              <a:rPr lang="en-GB" sz="1400" smtClean="0">
                <a:solidFill>
                  <a:schemeClr val="bg1">
                    <a:lumMod val="65000"/>
                  </a:schemeClr>
                </a:solidFill>
              </a:rPr>
              <a:t>"/&gt; </a:t>
            </a:r>
          </a:p>
          <a:p>
            <a:pPr indent="-256032" fontAlgn="auto">
              <a:spcBef>
                <a:spcPts val="300"/>
              </a:spcBef>
              <a:spcAft>
                <a:spcPts val="0"/>
              </a:spcAft>
              <a:buClr>
                <a:schemeClr val="tx2">
                  <a:lumMod val="60000"/>
                  <a:lumOff val="40000"/>
                </a:schemeClr>
              </a:buClr>
              <a:buFont typeface="Wingdings" pitchFamily="2" charset="2"/>
              <a:buNone/>
              <a:defRPr/>
            </a:pPr>
            <a:r>
              <a:rPr lang="en-GB" sz="1400" smtClean="0">
                <a:solidFill>
                  <a:schemeClr val="bg1">
                    <a:lumMod val="65000"/>
                  </a:schemeClr>
                </a:solidFill>
              </a:rPr>
              <a:t>&lt;</a:t>
            </a:r>
            <a:r>
              <a:rPr lang="en-GB" sz="1400" smtClean="0">
                <a:solidFill>
                  <a:schemeClr val="tx1"/>
                </a:solidFill>
              </a:rPr>
              <a:t>label </a:t>
            </a:r>
            <a:r>
              <a:rPr lang="en-GB" sz="1400" smtClean="0">
                <a:solidFill>
                  <a:schemeClr val="bg1">
                    <a:lumMod val="65000"/>
                  </a:schemeClr>
                </a:solidFill>
              </a:rPr>
              <a:t>(…) 	xlink:</a:t>
            </a:r>
            <a:r>
              <a:rPr lang="en-GB" sz="1400" smtClean="0">
                <a:solidFill>
                  <a:schemeClr val="tx1"/>
                </a:solidFill>
              </a:rPr>
              <a:t>role</a:t>
            </a:r>
            <a:r>
              <a:rPr lang="en-GB" sz="1400" smtClean="0">
                <a:solidFill>
                  <a:schemeClr val="bg1">
                    <a:lumMod val="65000"/>
                  </a:schemeClr>
                </a:solidFill>
              </a:rPr>
              <a:t>="(…)" </a:t>
            </a:r>
          </a:p>
          <a:p>
            <a:pPr indent="-256032" fontAlgn="auto">
              <a:spcBef>
                <a:spcPts val="300"/>
              </a:spcBef>
              <a:spcAft>
                <a:spcPts val="0"/>
              </a:spcAft>
              <a:buClr>
                <a:schemeClr val="tx2">
                  <a:lumMod val="60000"/>
                  <a:lumOff val="40000"/>
                </a:schemeClr>
              </a:buClr>
              <a:buFont typeface="Wingdings" pitchFamily="2" charset="2"/>
              <a:buNone/>
              <a:defRPr/>
            </a:pPr>
            <a:r>
              <a:rPr lang="en-GB" sz="1400" smtClean="0">
                <a:solidFill>
                  <a:schemeClr val="bg1">
                    <a:lumMod val="65000"/>
                  </a:schemeClr>
                </a:solidFill>
              </a:rPr>
              <a:t>	xlink:</a:t>
            </a:r>
            <a:r>
              <a:rPr lang="en-GB" sz="1400" smtClean="0">
                <a:solidFill>
                  <a:schemeClr val="tx1"/>
                </a:solidFill>
              </a:rPr>
              <a:t>label</a:t>
            </a:r>
            <a:r>
              <a:rPr lang="en-GB" sz="1400" smtClean="0">
                <a:solidFill>
                  <a:schemeClr val="bg1">
                    <a:lumMod val="65000"/>
                  </a:schemeClr>
                </a:solidFill>
              </a:rPr>
              <a:t>="</a:t>
            </a:r>
            <a:r>
              <a:rPr lang="en-GB" sz="1400" b="1" smtClean="0">
                <a:solidFill>
                  <a:schemeClr val="accent3">
                    <a:lumMod val="50000"/>
                  </a:schemeClr>
                </a:solidFill>
              </a:rPr>
              <a:t>CurrentAssets_Label</a:t>
            </a:r>
            <a:r>
              <a:rPr lang="en-GB" sz="1400" smtClean="0">
                <a:solidFill>
                  <a:schemeClr val="bg1">
                    <a:lumMod val="65000"/>
                  </a:schemeClr>
                </a:solidFill>
              </a:rPr>
              <a:t>" xml:</a:t>
            </a:r>
            <a:r>
              <a:rPr lang="en-GB" sz="1400" smtClean="0">
                <a:solidFill>
                  <a:schemeClr val="tx1"/>
                </a:solidFill>
              </a:rPr>
              <a:t>lang</a:t>
            </a:r>
            <a:r>
              <a:rPr lang="en-GB" sz="1400" smtClean="0">
                <a:solidFill>
                  <a:schemeClr val="bg1">
                    <a:lumMod val="65000"/>
                  </a:schemeClr>
                </a:solidFill>
              </a:rPr>
              <a:t>="</a:t>
            </a:r>
            <a:r>
              <a:rPr lang="en-GB" sz="1400" b="1" smtClean="0">
                <a:solidFill>
                  <a:schemeClr val="accent1"/>
                </a:solidFill>
              </a:rPr>
              <a:t>en</a:t>
            </a:r>
            <a:r>
              <a:rPr lang="en-GB" sz="1400" smtClean="0">
                <a:solidFill>
                  <a:schemeClr val="bg1">
                    <a:lumMod val="65000"/>
                  </a:schemeClr>
                </a:solidFill>
              </a:rPr>
              <a:t>"&gt;</a:t>
            </a:r>
            <a:r>
              <a:rPr lang="en-GB" sz="1400" b="1" smtClean="0">
                <a:solidFill>
                  <a:schemeClr val="accent1"/>
                </a:solidFill>
              </a:rPr>
              <a:t>Current Assets</a:t>
            </a:r>
            <a:r>
              <a:rPr lang="en-GB" sz="1400" smtClean="0">
                <a:solidFill>
                  <a:schemeClr val="bg1">
                    <a:lumMod val="65000"/>
                  </a:schemeClr>
                </a:solidFill>
              </a:rPr>
              <a:t>&lt;/label&gt;</a:t>
            </a:r>
          </a:p>
          <a:p>
            <a:pPr indent="-256032" fontAlgn="auto">
              <a:spcBef>
                <a:spcPts val="300"/>
              </a:spcBef>
              <a:spcAft>
                <a:spcPts val="0"/>
              </a:spcAft>
              <a:buClr>
                <a:schemeClr val="tx2">
                  <a:lumMod val="60000"/>
                  <a:lumOff val="40000"/>
                </a:schemeClr>
              </a:buClr>
              <a:buFont typeface="Wingdings" pitchFamily="2" charset="2"/>
              <a:buNone/>
              <a:defRPr/>
            </a:pPr>
            <a:r>
              <a:rPr lang="en-GB" sz="1400" smtClean="0">
                <a:solidFill>
                  <a:schemeClr val="bg1">
                    <a:lumMod val="65000"/>
                  </a:schemeClr>
                </a:solidFill>
              </a:rPr>
              <a:t>&lt;</a:t>
            </a:r>
            <a:r>
              <a:rPr lang="en-GB" sz="1400" smtClean="0">
                <a:solidFill>
                  <a:schemeClr val="tx1"/>
                </a:solidFill>
              </a:rPr>
              <a:t>(…)Arc </a:t>
            </a:r>
            <a:r>
              <a:rPr lang="en-GB" sz="1400" smtClean="0">
                <a:solidFill>
                  <a:schemeClr val="bg1">
                    <a:lumMod val="65000"/>
                  </a:schemeClr>
                </a:solidFill>
              </a:rPr>
              <a:t>(…)	xlink:</a:t>
            </a:r>
            <a:r>
              <a:rPr lang="en-GB" sz="1400" smtClean="0">
                <a:solidFill>
                  <a:schemeClr val="tx1"/>
                </a:solidFill>
              </a:rPr>
              <a:t>arcrole</a:t>
            </a:r>
            <a:r>
              <a:rPr lang="en-GB" sz="1400" smtClean="0">
                <a:solidFill>
                  <a:schemeClr val="bg1">
                    <a:lumMod val="65000"/>
                  </a:schemeClr>
                </a:solidFill>
              </a:rPr>
              <a:t>="(…)" </a:t>
            </a:r>
          </a:p>
          <a:p>
            <a:pPr indent="-256032" fontAlgn="auto">
              <a:spcBef>
                <a:spcPts val="300"/>
              </a:spcBef>
              <a:spcAft>
                <a:spcPts val="0"/>
              </a:spcAft>
              <a:buClr>
                <a:schemeClr val="tx2">
                  <a:lumMod val="60000"/>
                  <a:lumOff val="40000"/>
                </a:schemeClr>
              </a:buClr>
              <a:buFont typeface="Wingdings" pitchFamily="2" charset="2"/>
              <a:buNone/>
              <a:defRPr/>
            </a:pPr>
            <a:r>
              <a:rPr lang="en-GB" sz="1400" smtClean="0">
                <a:solidFill>
                  <a:schemeClr val="bg1">
                    <a:lumMod val="65000"/>
                  </a:schemeClr>
                </a:solidFill>
              </a:rPr>
              <a:t> 	xlink:</a:t>
            </a:r>
            <a:r>
              <a:rPr lang="en-GB" sz="1400" smtClean="0">
                <a:solidFill>
                  <a:schemeClr val="tx1"/>
                </a:solidFill>
              </a:rPr>
              <a:t>from</a:t>
            </a:r>
            <a:r>
              <a:rPr lang="en-GB" sz="1400" smtClean="0">
                <a:solidFill>
                  <a:schemeClr val="bg1">
                    <a:lumMod val="65000"/>
                  </a:schemeClr>
                </a:solidFill>
              </a:rPr>
              <a:t>="</a:t>
            </a:r>
            <a:r>
              <a:rPr lang="en-GB" sz="1400" b="1" smtClean="0">
                <a:solidFill>
                  <a:schemeClr val="accent3">
                    <a:lumMod val="50000"/>
                  </a:schemeClr>
                </a:solidFill>
              </a:rPr>
              <a:t>CurrentAssets_Locator</a:t>
            </a:r>
            <a:r>
              <a:rPr lang="en-GB" sz="1400" smtClean="0">
                <a:solidFill>
                  <a:schemeClr val="bg1">
                    <a:lumMod val="65000"/>
                  </a:schemeClr>
                </a:solidFill>
              </a:rPr>
              <a:t>" xlink:</a:t>
            </a:r>
            <a:r>
              <a:rPr lang="en-GB" sz="1400" smtClean="0">
                <a:solidFill>
                  <a:schemeClr val="tx1"/>
                </a:solidFill>
              </a:rPr>
              <a:t>to</a:t>
            </a:r>
            <a:r>
              <a:rPr lang="en-GB" sz="1400" smtClean="0">
                <a:solidFill>
                  <a:schemeClr val="bg1">
                    <a:lumMod val="65000"/>
                  </a:schemeClr>
                </a:solidFill>
              </a:rPr>
              <a:t>="</a:t>
            </a:r>
            <a:r>
              <a:rPr lang="en-GB" sz="1400" b="1" smtClean="0">
                <a:solidFill>
                  <a:schemeClr val="accent3">
                    <a:lumMod val="50000"/>
                  </a:schemeClr>
                </a:solidFill>
              </a:rPr>
              <a:t>CurrentAssets_Label</a:t>
            </a:r>
            <a:r>
              <a:rPr lang="en-GB" sz="1400" smtClean="0">
                <a:solidFill>
                  <a:schemeClr val="bg1">
                    <a:lumMod val="65000"/>
                  </a:schemeClr>
                </a:solidFill>
              </a:rPr>
              <a:t>"/&gt; </a:t>
            </a:r>
            <a:endParaRPr lang="en-GB" sz="1400">
              <a:solidFill>
                <a:schemeClr val="bg1">
                  <a:lumMod val="65000"/>
                </a:schemeClr>
              </a:solidFill>
            </a:endParaRPr>
          </a:p>
        </p:txBody>
      </p:sp>
      <p:sp>
        <p:nvSpPr>
          <p:cNvPr id="25" name="Text Box 5"/>
          <p:cNvSpPr txBox="1">
            <a:spLocks noChangeArrowheads="1"/>
          </p:cNvSpPr>
          <p:nvPr/>
        </p:nvSpPr>
        <p:spPr bwMode="auto">
          <a:xfrm>
            <a:off x="6217631" y="2022378"/>
            <a:ext cx="2818865" cy="626701"/>
          </a:xfrm>
          <a:prstGeom prst="rect">
            <a:avLst/>
          </a:prstGeom>
          <a:solidFill>
            <a:schemeClr val="accent3">
              <a:lumMod val="20000"/>
              <a:lumOff val="80000"/>
            </a:schemeClr>
          </a:solidFill>
          <a:ln>
            <a:solidFill>
              <a:schemeClr val="accent3">
                <a:lumMod val="75000"/>
              </a:schemeClr>
            </a:solidFill>
            <a:headEnd/>
            <a:tailEnd/>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anchor="ctr">
            <a:spAutoFit/>
          </a:bodyPr>
          <a:lstStyle/>
          <a:p>
            <a:pPr algn="ctr" fontAlgn="auto">
              <a:spcBef>
                <a:spcPct val="50000"/>
              </a:spcBef>
              <a:spcAft>
                <a:spcPts val="0"/>
              </a:spcAft>
              <a:buFont typeface="Wingdings" pitchFamily="2" charset="2"/>
              <a:buNone/>
              <a:defRPr/>
            </a:pPr>
            <a:r>
              <a:rPr lang="en-GB" sz="1200" smtClean="0">
                <a:solidFill>
                  <a:schemeClr val="tx1"/>
                </a:solidFill>
              </a:rPr>
              <a:t>locator: points to an element defined in XBRL Schema and assigns it with a local name (label)</a:t>
            </a:r>
            <a:endParaRPr lang="en-GB" sz="1200">
              <a:solidFill>
                <a:schemeClr val="tx1"/>
              </a:solidFill>
            </a:endParaRPr>
          </a:p>
        </p:txBody>
      </p:sp>
      <p:sp>
        <p:nvSpPr>
          <p:cNvPr id="26" name="Prostokąt 25"/>
          <p:cNvSpPr/>
          <p:nvPr/>
        </p:nvSpPr>
        <p:spPr>
          <a:xfrm>
            <a:off x="2566329" y="2848034"/>
            <a:ext cx="3517839" cy="508958"/>
          </a:xfrm>
          <a:prstGeom prst="rect">
            <a:avLst/>
          </a:prstGeom>
          <a:noFill/>
          <a:ln w="28575">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sz="1200"/>
          </a:p>
        </p:txBody>
      </p:sp>
      <p:cxnSp>
        <p:nvCxnSpPr>
          <p:cNvPr id="28" name="Łącznik łamany 24"/>
          <p:cNvCxnSpPr>
            <a:cxnSpLocks noChangeShapeType="1"/>
            <a:stCxn id="25" idx="1"/>
            <a:endCxn id="26" idx="0"/>
          </p:cNvCxnSpPr>
          <p:nvPr/>
        </p:nvCxnSpPr>
        <p:spPr bwMode="auto">
          <a:xfrm rot="10800000" flipV="1">
            <a:off x="4325249" y="2335728"/>
            <a:ext cx="1892382" cy="512305"/>
          </a:xfrm>
          <a:prstGeom prst="bentConnector2">
            <a:avLst/>
          </a:prstGeom>
          <a:noFill/>
          <a:ln w="28575">
            <a:solidFill>
              <a:schemeClr val="accent3">
                <a:lumMod val="75000"/>
              </a:schemeClr>
            </a:solidFill>
            <a:miter lim="800000"/>
            <a:headEnd/>
            <a:tailEnd/>
          </a:ln>
          <a:effectLst>
            <a:outerShdw blurRad="40000" dist="20000" dir="5400000" rotWithShape="0">
              <a:srgbClr val="000000">
                <a:alpha val="37999"/>
              </a:srgbClr>
            </a:outerShdw>
          </a:effectLst>
        </p:spPr>
      </p:cxnSp>
      <p:sp>
        <p:nvSpPr>
          <p:cNvPr id="29" name="Text Box 5"/>
          <p:cNvSpPr txBox="1">
            <a:spLocks noChangeArrowheads="1"/>
          </p:cNvSpPr>
          <p:nvPr/>
        </p:nvSpPr>
        <p:spPr bwMode="auto">
          <a:xfrm>
            <a:off x="285973" y="4283109"/>
            <a:ext cx="1189683" cy="442035"/>
          </a:xfrm>
          <a:prstGeom prst="rect">
            <a:avLst/>
          </a:prstGeom>
          <a:solidFill>
            <a:schemeClr val="bg1">
              <a:lumMod val="95000"/>
            </a:schemeClr>
          </a:solidFill>
          <a:ln>
            <a:solidFill>
              <a:schemeClr val="bg1">
                <a:lumMod val="75000"/>
              </a:schemeClr>
            </a:solidFill>
            <a:headEnd/>
            <a:tailEnd/>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anchor="ctr">
            <a:spAutoFit/>
          </a:bodyPr>
          <a:lstStyle/>
          <a:p>
            <a:pPr algn="ctr" fontAlgn="auto">
              <a:spcBef>
                <a:spcPct val="50000"/>
              </a:spcBef>
              <a:spcAft>
                <a:spcPts val="0"/>
              </a:spcAft>
              <a:buFont typeface="Wingdings" pitchFamily="2" charset="2"/>
              <a:buNone/>
              <a:defRPr/>
            </a:pPr>
            <a:r>
              <a:rPr lang="en-GB" sz="1200" smtClean="0">
                <a:solidFill>
                  <a:schemeClr val="tx1"/>
                </a:solidFill>
              </a:rPr>
              <a:t>relations in linkbases</a:t>
            </a:r>
            <a:endParaRPr lang="en-GB" sz="1200">
              <a:solidFill>
                <a:schemeClr val="tx1"/>
              </a:solidFill>
            </a:endParaRPr>
          </a:p>
        </p:txBody>
      </p:sp>
      <p:cxnSp>
        <p:nvCxnSpPr>
          <p:cNvPr id="34" name="Łącznik łamany 24"/>
          <p:cNvCxnSpPr>
            <a:cxnSpLocks noChangeShapeType="1"/>
            <a:stCxn id="29" idx="0"/>
            <a:endCxn id="23" idx="1"/>
          </p:cNvCxnSpPr>
          <p:nvPr/>
        </p:nvCxnSpPr>
        <p:spPr bwMode="auto">
          <a:xfrm rot="5400000" flipH="1" flipV="1">
            <a:off x="1350772" y="3139560"/>
            <a:ext cx="673593" cy="1613506"/>
          </a:xfrm>
          <a:prstGeom prst="bentConnector2">
            <a:avLst/>
          </a:prstGeom>
          <a:noFill/>
          <a:ln w="28575">
            <a:solidFill>
              <a:schemeClr val="bg1">
                <a:lumMod val="75000"/>
              </a:schemeClr>
            </a:solidFill>
            <a:miter lim="800000"/>
            <a:headEnd/>
            <a:tailEnd/>
          </a:ln>
          <a:effectLst>
            <a:outerShdw blurRad="40000" dist="20000" dir="5400000" rotWithShape="0">
              <a:srgbClr val="000000">
                <a:alpha val="37999"/>
              </a:srgbClr>
            </a:outerShdw>
          </a:effectLst>
        </p:spPr>
      </p:cxnSp>
      <p:cxnSp>
        <p:nvCxnSpPr>
          <p:cNvPr id="35" name="Łącznik łamany 24"/>
          <p:cNvCxnSpPr>
            <a:cxnSpLocks noChangeShapeType="1"/>
            <a:stCxn id="29" idx="2"/>
            <a:endCxn id="24" idx="1"/>
          </p:cNvCxnSpPr>
          <p:nvPr/>
        </p:nvCxnSpPr>
        <p:spPr bwMode="auto">
          <a:xfrm rot="16200000" flipH="1">
            <a:off x="1340005" y="4265953"/>
            <a:ext cx="684572" cy="1602953"/>
          </a:xfrm>
          <a:prstGeom prst="bentConnector2">
            <a:avLst/>
          </a:prstGeom>
          <a:noFill/>
          <a:ln w="28575">
            <a:solidFill>
              <a:schemeClr val="bg1">
                <a:lumMod val="75000"/>
              </a:schemeClr>
            </a:solidFill>
            <a:miter lim="800000"/>
            <a:headEnd/>
            <a:tailEnd/>
          </a:ln>
          <a:effectLst>
            <a:outerShdw blurRad="40000" dist="20000" dir="5400000" rotWithShape="0">
              <a:srgbClr val="000000">
                <a:alpha val="37999"/>
              </a:srgbClr>
            </a:outerShdw>
          </a:effectLst>
        </p:spPr>
      </p:cxnSp>
      <p:sp>
        <p:nvSpPr>
          <p:cNvPr id="37" name="Text Box 8"/>
          <p:cNvSpPr txBox="1">
            <a:spLocks noChangeArrowheads="1"/>
          </p:cNvSpPr>
          <p:nvPr/>
        </p:nvSpPr>
        <p:spPr bwMode="auto">
          <a:xfrm>
            <a:off x="1078271" y="5073561"/>
            <a:ext cx="1208039" cy="996033"/>
          </a:xfrm>
          <a:prstGeom prst="rect">
            <a:avLst/>
          </a:prstGeom>
          <a:solidFill>
            <a:schemeClr val="tx2">
              <a:lumMod val="20000"/>
              <a:lumOff val="80000"/>
            </a:schemeClr>
          </a:solidFill>
          <a:ln>
            <a:solidFill>
              <a:schemeClr val="tx2">
                <a:lumMod val="60000"/>
                <a:lumOff val="40000"/>
              </a:schemeClr>
            </a:solidFill>
            <a:headEnd/>
            <a:tailEnd/>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anchor="ctr">
            <a:spAutoFit/>
          </a:bodyPr>
          <a:lstStyle/>
          <a:p>
            <a:pPr algn="ctr" fontAlgn="auto">
              <a:spcBef>
                <a:spcPct val="50000"/>
              </a:spcBef>
              <a:spcAft>
                <a:spcPts val="0"/>
              </a:spcAft>
              <a:buFont typeface="Wingdings" pitchFamily="2" charset="2"/>
              <a:buNone/>
              <a:defRPr/>
            </a:pPr>
            <a:r>
              <a:rPr lang="en-GB" sz="1200" smtClean="0">
                <a:solidFill>
                  <a:schemeClr val="tx1"/>
                </a:solidFill>
              </a:rPr>
              <a:t>arc linking locators and/or resources and defining the type of relation</a:t>
            </a:r>
            <a:endParaRPr lang="en-GB" sz="1200">
              <a:solidFill>
                <a:schemeClr val="tx1"/>
              </a:solidFill>
            </a:endParaRPr>
          </a:p>
        </p:txBody>
      </p:sp>
      <p:sp>
        <p:nvSpPr>
          <p:cNvPr id="38" name="Prostokąt 37"/>
          <p:cNvSpPr/>
          <p:nvPr/>
        </p:nvSpPr>
        <p:spPr>
          <a:xfrm>
            <a:off x="2551906" y="3818766"/>
            <a:ext cx="6124550" cy="546338"/>
          </a:xfrm>
          <a:prstGeom prst="rect">
            <a:avLst/>
          </a:prstGeom>
          <a:noFill/>
          <a:ln w="28575">
            <a:solidFill>
              <a:schemeClr val="tx2">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a:p>
        </p:txBody>
      </p:sp>
      <p:sp>
        <p:nvSpPr>
          <p:cNvPr id="39" name="Prostokąt 38"/>
          <p:cNvSpPr/>
          <p:nvPr/>
        </p:nvSpPr>
        <p:spPr>
          <a:xfrm>
            <a:off x="2551906" y="5706947"/>
            <a:ext cx="6124550" cy="482633"/>
          </a:xfrm>
          <a:prstGeom prst="rect">
            <a:avLst/>
          </a:prstGeom>
          <a:noFill/>
          <a:ln w="28575">
            <a:solidFill>
              <a:schemeClr val="tx2">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a:p>
        </p:txBody>
      </p:sp>
      <p:cxnSp>
        <p:nvCxnSpPr>
          <p:cNvPr id="40" name="Łącznik łamany 24"/>
          <p:cNvCxnSpPr>
            <a:cxnSpLocks noChangeShapeType="1"/>
            <a:stCxn id="38" idx="1"/>
            <a:endCxn id="37" idx="0"/>
          </p:cNvCxnSpPr>
          <p:nvPr/>
        </p:nvCxnSpPr>
        <p:spPr bwMode="auto">
          <a:xfrm rot="10800000" flipV="1">
            <a:off x="1682292" y="4091935"/>
            <a:ext cx="869615" cy="981626"/>
          </a:xfrm>
          <a:prstGeom prst="bentConnector2">
            <a:avLst/>
          </a:prstGeom>
          <a:noFill/>
          <a:ln w="28575">
            <a:solidFill>
              <a:srgbClr val="8B8B9D"/>
            </a:solidFill>
            <a:miter lim="800000"/>
            <a:headEnd/>
            <a:tailEnd/>
          </a:ln>
          <a:effectLst>
            <a:outerShdw blurRad="40000" dist="20000" dir="5400000" rotWithShape="0">
              <a:srgbClr val="000000">
                <a:alpha val="37999"/>
              </a:srgbClr>
            </a:outerShdw>
          </a:effectLst>
        </p:spPr>
      </p:cxnSp>
      <p:cxnSp>
        <p:nvCxnSpPr>
          <p:cNvPr id="41" name="Łącznik łamany 24"/>
          <p:cNvCxnSpPr>
            <a:cxnSpLocks noChangeShapeType="1"/>
            <a:stCxn id="39" idx="1"/>
            <a:endCxn id="37" idx="2"/>
          </p:cNvCxnSpPr>
          <p:nvPr/>
        </p:nvCxnSpPr>
        <p:spPr bwMode="auto">
          <a:xfrm rot="10800000" flipV="1">
            <a:off x="1682292" y="5948264"/>
            <a:ext cx="869615" cy="121330"/>
          </a:xfrm>
          <a:prstGeom prst="bentConnector4">
            <a:avLst>
              <a:gd name="adj1" fmla="val 15271"/>
              <a:gd name="adj2" fmla="val 387304"/>
            </a:avLst>
          </a:prstGeom>
          <a:noFill/>
          <a:ln w="28575">
            <a:solidFill>
              <a:srgbClr val="8B8B9D"/>
            </a:solidFill>
            <a:miter lim="800000"/>
            <a:headEnd/>
            <a:tailEnd/>
          </a:ln>
          <a:effectLst>
            <a:outerShdw blurRad="40000" dist="20000" dir="5400000" rotWithShape="0">
              <a:srgbClr val="000000">
                <a:alpha val="37999"/>
              </a:srgbClr>
            </a:outerShdw>
          </a:effectLst>
        </p:spPr>
      </p:cxnSp>
      <p:sp>
        <p:nvSpPr>
          <p:cNvPr id="42" name="Prostokąt 41"/>
          <p:cNvSpPr/>
          <p:nvPr/>
        </p:nvSpPr>
        <p:spPr>
          <a:xfrm>
            <a:off x="2551906" y="5175410"/>
            <a:ext cx="6268566" cy="474894"/>
          </a:xfrm>
          <a:prstGeom prst="rect">
            <a:avLst/>
          </a:prstGeom>
          <a:noFill/>
          <a:ln w="28575">
            <a:solidFill>
              <a:schemeClr val="accent2"/>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a:p>
        </p:txBody>
      </p:sp>
      <p:sp>
        <p:nvSpPr>
          <p:cNvPr id="43" name="Text Box 8"/>
          <p:cNvSpPr txBox="1">
            <a:spLocks noChangeArrowheads="1"/>
          </p:cNvSpPr>
          <p:nvPr/>
        </p:nvSpPr>
        <p:spPr bwMode="auto">
          <a:xfrm>
            <a:off x="4788024" y="6339983"/>
            <a:ext cx="2370151" cy="257369"/>
          </a:xfrm>
          <a:prstGeom prst="rect">
            <a:avLst/>
          </a:prstGeom>
          <a:solidFill>
            <a:schemeClr val="accent2">
              <a:lumMod val="40000"/>
              <a:lumOff val="60000"/>
            </a:schemeClr>
          </a:solidFill>
          <a:ln>
            <a:solidFill>
              <a:schemeClr val="accent2"/>
            </a:solidFill>
            <a:headEnd/>
            <a:tailEnd/>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anchor="ctr">
            <a:spAutoFit/>
          </a:bodyPr>
          <a:lstStyle/>
          <a:p>
            <a:pPr algn="ctr" fontAlgn="auto">
              <a:spcBef>
                <a:spcPct val="50000"/>
              </a:spcBef>
              <a:spcAft>
                <a:spcPts val="0"/>
              </a:spcAft>
              <a:buFont typeface="Wingdings" pitchFamily="2" charset="2"/>
              <a:buNone/>
              <a:defRPr/>
            </a:pPr>
            <a:r>
              <a:rPr lang="en-GB" sz="1200" smtClean="0">
                <a:solidFill>
                  <a:schemeClr val="tx1"/>
                </a:solidFill>
              </a:rPr>
              <a:t>resource (e.g.label or reference)</a:t>
            </a:r>
            <a:endParaRPr lang="en-GB" sz="1200">
              <a:solidFill>
                <a:schemeClr val="tx1"/>
              </a:solidFill>
            </a:endParaRPr>
          </a:p>
        </p:txBody>
      </p:sp>
      <p:cxnSp>
        <p:nvCxnSpPr>
          <p:cNvPr id="44" name="Łącznik łamany 24"/>
          <p:cNvCxnSpPr>
            <a:cxnSpLocks noChangeShapeType="1"/>
            <a:stCxn id="43" idx="3"/>
            <a:endCxn id="42" idx="3"/>
          </p:cNvCxnSpPr>
          <p:nvPr/>
        </p:nvCxnSpPr>
        <p:spPr bwMode="auto">
          <a:xfrm flipV="1">
            <a:off x="7158175" y="5412857"/>
            <a:ext cx="1662297" cy="1055811"/>
          </a:xfrm>
          <a:prstGeom prst="bentConnector3">
            <a:avLst>
              <a:gd name="adj1" fmla="val 106876"/>
            </a:avLst>
          </a:prstGeom>
          <a:noFill/>
          <a:ln w="28575">
            <a:solidFill>
              <a:schemeClr val="accent2"/>
            </a:solidFill>
            <a:miter lim="800000"/>
            <a:headEnd/>
            <a:tailEnd/>
          </a:ln>
          <a:effectLst>
            <a:outerShdw blurRad="40000" dist="20000" dir="5400000" rotWithShape="0">
              <a:srgbClr val="000000">
                <a:alpha val="37999"/>
              </a:srgbClr>
            </a:outerShdw>
          </a:effectLst>
        </p:spPr>
      </p:cxnSp>
      <p:sp>
        <p:nvSpPr>
          <p:cNvPr id="45" name="Prostokąt 44"/>
          <p:cNvSpPr/>
          <p:nvPr/>
        </p:nvSpPr>
        <p:spPr>
          <a:xfrm>
            <a:off x="2082119" y="1013827"/>
            <a:ext cx="7026385"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09538" indent="-109538" fontAlgn="auto">
              <a:spcBef>
                <a:spcPts val="0"/>
              </a:spcBef>
              <a:spcAft>
                <a:spcPts val="0"/>
              </a:spcAft>
              <a:buClr>
                <a:schemeClr val="accent3"/>
              </a:buClr>
              <a:defRPr/>
            </a:pPr>
            <a:r>
              <a:rPr lang="en-GB" sz="1200" smtClean="0">
                <a:solidFill>
                  <a:schemeClr val="tx1"/>
                </a:solidFill>
              </a:rPr>
              <a:t>linkbases make use of XML technologies:</a:t>
            </a:r>
          </a:p>
          <a:p>
            <a:pPr marL="201168" indent="-246888" fontAlgn="auto">
              <a:spcBef>
                <a:spcPts val="0"/>
              </a:spcBef>
              <a:spcAft>
                <a:spcPts val="0"/>
              </a:spcAft>
              <a:buFont typeface="Georgia"/>
              <a:buChar char="▫"/>
              <a:defRPr/>
            </a:pPr>
            <a:r>
              <a:rPr lang="en-GB" sz="1200" b="1" smtClean="0">
                <a:solidFill>
                  <a:schemeClr val="tx1"/>
                </a:solidFill>
              </a:rPr>
              <a:t>XLink</a:t>
            </a:r>
            <a:r>
              <a:rPr lang="en-GB" sz="1200" smtClean="0">
                <a:solidFill>
                  <a:schemeClr val="tx1"/>
                </a:solidFill>
              </a:rPr>
              <a:t> (XML Linking Languages) which enables creating hyperlinks in XML documents -</a:t>
            </a:r>
            <a:r>
              <a:rPr lang="en-GB" sz="1200" b="1" smtClean="0">
                <a:solidFill>
                  <a:schemeClr val="tx1"/>
                </a:solidFill>
              </a:rPr>
              <a:t> xlink:href</a:t>
            </a:r>
          </a:p>
          <a:p>
            <a:pPr marL="201168" indent="-246888" fontAlgn="auto">
              <a:spcBef>
                <a:spcPts val="0"/>
              </a:spcBef>
              <a:spcAft>
                <a:spcPts val="0"/>
              </a:spcAft>
              <a:buFont typeface="Georgia"/>
              <a:buChar char="▫"/>
              <a:defRPr/>
            </a:pPr>
            <a:r>
              <a:rPr lang="en-GB" sz="1200" b="1" smtClean="0">
                <a:solidFill>
                  <a:schemeClr val="tx1"/>
                </a:solidFill>
              </a:rPr>
              <a:t>XPointer</a:t>
            </a:r>
            <a:r>
              <a:rPr lang="en-GB" sz="1200" smtClean="0">
                <a:solidFill>
                  <a:schemeClr val="tx1"/>
                </a:solidFill>
              </a:rPr>
              <a:t> (XML Pointing Languages) which is used for finding fragments inside of XML and XBRL documents (e.g. element definitions in XBRL Schema files), e.g. </a:t>
            </a:r>
            <a:r>
              <a:rPr lang="en-GB" sz="1200" b="1" smtClean="0">
                <a:solidFill>
                  <a:schemeClr val="tx1"/>
                </a:solidFill>
              </a:rPr>
              <a:t>#Assets</a:t>
            </a:r>
            <a:endParaRPr lang="en-GB" sz="1200" b="1">
              <a:solidFill>
                <a:schemeClr val="tx1"/>
              </a:solidFill>
            </a:endParaRPr>
          </a:p>
        </p:txBody>
      </p:sp>
    </p:spTree>
    <p:extLst>
      <p:ext uri="{BB962C8B-B14F-4D97-AF65-F5344CB8AC3E}">
        <p14:creationId xmlns:p14="http://schemas.microsoft.com/office/powerpoint/2010/main" val="42704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bg/>
                                          </p:spTgt>
                                        </p:tgtEl>
                                        <p:attrNameLst>
                                          <p:attrName>style.visibility</p:attrName>
                                        </p:attrNameLst>
                                      </p:cBhvr>
                                      <p:to>
                                        <p:strVal val="visible"/>
                                      </p:to>
                                    </p:set>
                                    <p:animEffect transition="in" filter="fade">
                                      <p:cBhvr>
                                        <p:cTn id="12" dur="500"/>
                                        <p:tgtEl>
                                          <p:spTgt spid="2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500"/>
                                        <p:tgtEl>
                                          <p:spTgt spid="2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Effect transition="in" filter="fade">
                                      <p:cBhvr>
                                        <p:cTn id="26" dur="500"/>
                                        <p:tgtEl>
                                          <p:spTgt spid="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xEl>
                                              <p:pRg st="3" end="3"/>
                                            </p:txEl>
                                          </p:spTgt>
                                        </p:tgtEl>
                                        <p:attrNameLst>
                                          <p:attrName>style.visibility</p:attrName>
                                        </p:attrNameLst>
                                      </p:cBhvr>
                                      <p:to>
                                        <p:strVal val="visible"/>
                                      </p:to>
                                    </p:set>
                                    <p:animEffect transition="in" filter="fade">
                                      <p:cBhvr>
                                        <p:cTn id="50" dur="500"/>
                                        <p:tgtEl>
                                          <p:spTgt spid="2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xEl>
                                              <p:pRg st="4" end="4"/>
                                            </p:txEl>
                                          </p:spTgt>
                                        </p:tgtEl>
                                        <p:attrNameLst>
                                          <p:attrName>style.visibility</p:attrName>
                                        </p:attrNameLst>
                                      </p:cBhvr>
                                      <p:to>
                                        <p:strVal val="visible"/>
                                      </p:to>
                                    </p:set>
                                    <p:animEffect transition="in" filter="fade">
                                      <p:cBhvr>
                                        <p:cTn id="55" dur="500"/>
                                        <p:tgtEl>
                                          <p:spTgt spid="23">
                                            <p:txEl>
                                              <p:pRg st="4" end="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xEl>
                                              <p:pRg st="5" end="5"/>
                                            </p:txEl>
                                          </p:spTgt>
                                        </p:tgtEl>
                                        <p:attrNameLst>
                                          <p:attrName>style.visibility</p:attrName>
                                        </p:attrNameLst>
                                      </p:cBhvr>
                                      <p:to>
                                        <p:strVal val="visible"/>
                                      </p:to>
                                    </p:set>
                                    <p:animEffect transition="in" filter="fade">
                                      <p:cBhvr>
                                        <p:cTn id="58" dur="500"/>
                                        <p:tgtEl>
                                          <p:spTgt spid="2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bg/>
                                          </p:spTgt>
                                        </p:tgtEl>
                                        <p:attrNameLst>
                                          <p:attrName>style.visibility</p:attrName>
                                        </p:attrNameLst>
                                      </p:cBhvr>
                                      <p:to>
                                        <p:strVal val="visible"/>
                                      </p:to>
                                    </p:set>
                                    <p:animEffect transition="in" filter="fade">
                                      <p:cBhvr>
                                        <p:cTn id="66" dur="500"/>
                                        <p:tgtEl>
                                          <p:spTgt spid="24">
                                            <p:bg/>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xEl>
                                              <p:pRg st="0" end="0"/>
                                            </p:txEl>
                                          </p:spTgt>
                                        </p:tgtEl>
                                        <p:attrNameLst>
                                          <p:attrName>style.visibility</p:attrName>
                                        </p:attrNameLst>
                                      </p:cBhvr>
                                      <p:to>
                                        <p:strVal val="visible"/>
                                      </p:to>
                                    </p:set>
                                    <p:animEffect transition="in" filter="fade">
                                      <p:cBhvr>
                                        <p:cTn id="71" dur="500"/>
                                        <p:tgtEl>
                                          <p:spTgt spid="24">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xEl>
                                              <p:pRg st="1" end="1"/>
                                            </p:txEl>
                                          </p:spTgt>
                                        </p:tgtEl>
                                        <p:attrNameLst>
                                          <p:attrName>style.visibility</p:attrName>
                                        </p:attrNameLst>
                                      </p:cBhvr>
                                      <p:to>
                                        <p:strVal val="visible"/>
                                      </p:to>
                                    </p:set>
                                    <p:animEffect transition="in" filter="fade">
                                      <p:cBhvr>
                                        <p:cTn id="74" dur="500"/>
                                        <p:tgtEl>
                                          <p:spTgt spid="2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4">
                                            <p:txEl>
                                              <p:pRg st="2" end="2"/>
                                            </p:txEl>
                                          </p:spTgt>
                                        </p:tgtEl>
                                        <p:attrNameLst>
                                          <p:attrName>style.visibility</p:attrName>
                                        </p:attrNameLst>
                                      </p:cBhvr>
                                      <p:to>
                                        <p:strVal val="visible"/>
                                      </p:to>
                                    </p:set>
                                    <p:animEffect transition="in" filter="fade">
                                      <p:cBhvr>
                                        <p:cTn id="79" dur="500"/>
                                        <p:tgtEl>
                                          <p:spTgt spid="24">
                                            <p:txEl>
                                              <p:pRg st="2" end="2"/>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xEl>
                                              <p:pRg st="3" end="3"/>
                                            </p:txEl>
                                          </p:spTgt>
                                        </p:tgtEl>
                                        <p:attrNameLst>
                                          <p:attrName>style.visibility</p:attrName>
                                        </p:attrNameLst>
                                      </p:cBhvr>
                                      <p:to>
                                        <p:strVal val="visible"/>
                                      </p:to>
                                    </p:set>
                                    <p:animEffect transition="in" filter="fade">
                                      <p:cBhvr>
                                        <p:cTn id="82" dur="500"/>
                                        <p:tgtEl>
                                          <p:spTgt spid="24">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xEl>
                                              <p:pRg st="4" end="4"/>
                                            </p:txEl>
                                          </p:spTgt>
                                        </p:tgtEl>
                                        <p:attrNameLst>
                                          <p:attrName>style.visibility</p:attrName>
                                        </p:attrNameLst>
                                      </p:cBhvr>
                                      <p:to>
                                        <p:strVal val="visible"/>
                                      </p:to>
                                    </p:set>
                                    <p:animEffect transition="in" filter="fade">
                                      <p:cBhvr>
                                        <p:cTn id="87" dur="500"/>
                                        <p:tgtEl>
                                          <p:spTgt spid="24">
                                            <p:txEl>
                                              <p:pRg st="4" end="4"/>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
                                            <p:txEl>
                                              <p:pRg st="5" end="5"/>
                                            </p:txEl>
                                          </p:spTgt>
                                        </p:tgtEl>
                                        <p:attrNameLst>
                                          <p:attrName>style.visibility</p:attrName>
                                        </p:attrNameLst>
                                      </p:cBhvr>
                                      <p:to>
                                        <p:strVal val="visible"/>
                                      </p:to>
                                    </p:set>
                                    <p:animEffect transition="in" filter="fade">
                                      <p:cBhvr>
                                        <p:cTn id="90" dur="500"/>
                                        <p:tgtEl>
                                          <p:spTgt spid="24">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par>
                                <p:cTn id="96" presetID="10" presetClass="entr" presetSubtype="0" fill="hold"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10"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p" animBg="1"/>
      <p:bldP spid="24" grpId="0" build="p" animBg="1"/>
      <p:bldP spid="25" grpId="0" animBg="1"/>
      <p:bldP spid="26" grpId="0" animBg="1"/>
      <p:bldP spid="29" grpId="0" animBg="1"/>
      <p:bldP spid="37" grpId="0" animBg="1"/>
      <p:bldP spid="38" grpId="0" animBg="1"/>
      <p:bldP spid="39" grpId="0" animBg="1"/>
      <p:bldP spid="42" grpId="0" animBg="1"/>
      <p:bldP spid="43"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ytuł 1"/>
          <p:cNvSpPr>
            <a:spLocks noGrp="1"/>
          </p:cNvSpPr>
          <p:nvPr>
            <p:ph type="title"/>
          </p:nvPr>
        </p:nvSpPr>
        <p:spPr>
          <a:xfrm>
            <a:off x="933822" y="260648"/>
            <a:ext cx="8030666" cy="995363"/>
          </a:xfrm>
        </p:spPr>
        <p:txBody>
          <a:bodyPr/>
          <a:lstStyle/>
          <a:p>
            <a:r>
              <a:rPr lang="en-GB" sz="3200" dirty="0" smtClean="0"/>
              <a:t>Names of sets of relations - ELRs</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637199304"/>
              </p:ext>
            </p:extLst>
          </p:nvPr>
        </p:nvGraphicFramePr>
        <p:xfrm>
          <a:off x="539551" y="1357312"/>
          <a:ext cx="3570163" cy="2575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7637"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9EECD76-CBE4-4034-AF44-0BF948AAEB48}" type="slidenum">
              <a:rPr lang="en-GB" smtClean="0">
                <a:ea typeface="ＭＳ Ｐゴシック" charset="-128"/>
                <a:cs typeface="ＭＳ Ｐゴシック" charset="-128"/>
              </a:rPr>
              <a:pPr fontAlgn="base">
                <a:spcBef>
                  <a:spcPct val="0"/>
                </a:spcBef>
                <a:spcAft>
                  <a:spcPct val="0"/>
                </a:spcAft>
              </a:pPr>
              <a:t>19</a:t>
            </a:fld>
            <a:endParaRPr lang="en-GB" dirty="0">
              <a:ea typeface="ＭＳ Ｐゴシック" charset="-128"/>
              <a:cs typeface="ＭＳ Ｐゴシック" charset="-128"/>
            </a:endParaRPr>
          </a:p>
        </p:txBody>
      </p:sp>
      <p:sp>
        <p:nvSpPr>
          <p:cNvPr id="73" name="Symbol zastępczy zawartości 2"/>
          <p:cNvSpPr txBox="1">
            <a:spLocks/>
          </p:cNvSpPr>
          <p:nvPr/>
        </p:nvSpPr>
        <p:spPr>
          <a:xfrm>
            <a:off x="-36512" y="4005064"/>
            <a:ext cx="4536504" cy="2708920"/>
          </a:xfrm>
          <a:prstGeom prst="rect">
            <a:avLst/>
          </a:prstGeom>
        </p:spPr>
        <p:txBody>
          <a:bodyPr>
            <a:prstTxWarp prst="textNoShape">
              <a:avLst/>
            </a:prstTxWarp>
            <a:noAutofit/>
          </a:bodyPr>
          <a:lstStyle/>
          <a:p>
            <a:pPr marL="109537" algn="ctr">
              <a:spcBef>
                <a:spcPts val="300"/>
              </a:spcBef>
              <a:buClr>
                <a:srgbClr val="D2DA7A"/>
              </a:buClr>
            </a:pPr>
            <a:r>
              <a:rPr lang="en-GB" sz="1400" b="1" dirty="0" smtClean="0">
                <a:latin typeface="Calibri" charset="0"/>
              </a:rPr>
              <a:t>Extended Link Role</a:t>
            </a:r>
          </a:p>
          <a:p>
            <a:pPr marL="365125" indent="-255588">
              <a:spcBef>
                <a:spcPts val="300"/>
              </a:spcBef>
              <a:buClr>
                <a:srgbClr val="D2DA7A"/>
              </a:buClr>
              <a:buFont typeface="Courier New" charset="0"/>
              <a:buChar char="o"/>
            </a:pPr>
            <a:r>
              <a:rPr lang="en-GB" sz="1400" dirty="0" smtClean="0">
                <a:latin typeface="Calibri" charset="0"/>
              </a:rPr>
              <a:t>splitting linkbases in sections</a:t>
            </a:r>
          </a:p>
          <a:p>
            <a:pPr marL="365125" indent="-255588">
              <a:spcBef>
                <a:spcPts val="300"/>
              </a:spcBef>
              <a:buClr>
                <a:srgbClr val="D2DA7A"/>
              </a:buClr>
              <a:buFont typeface="Courier New" charset="0"/>
              <a:buChar char="o"/>
            </a:pPr>
            <a:r>
              <a:rPr lang="en-GB" sz="1400" dirty="0" smtClean="0">
                <a:latin typeface="Calibri" charset="0"/>
              </a:rPr>
              <a:t>gathering relations that have something in common</a:t>
            </a:r>
          </a:p>
          <a:p>
            <a:pPr marL="365125" indent="-255588">
              <a:spcBef>
                <a:spcPts val="300"/>
              </a:spcBef>
              <a:buClr>
                <a:srgbClr val="D2DA7A"/>
              </a:buClr>
              <a:buFont typeface="Courier New" charset="0"/>
              <a:buChar char="o"/>
            </a:pPr>
            <a:r>
              <a:rPr lang="en-GB" sz="1400" dirty="0" smtClean="0">
                <a:solidFill>
                  <a:srgbClr val="000000"/>
                </a:solidFill>
                <a:latin typeface="Calibri" charset="0"/>
              </a:rPr>
              <a:t>e.g.:</a:t>
            </a:r>
          </a:p>
          <a:p>
            <a:pPr marL="822325" lvl="1" indent="-255588">
              <a:spcBef>
                <a:spcPts val="300"/>
              </a:spcBef>
              <a:buClr>
                <a:srgbClr val="D2DA7A"/>
              </a:buClr>
              <a:buFont typeface="Arial" charset="0"/>
              <a:buChar char="•"/>
            </a:pPr>
            <a:r>
              <a:rPr lang="en-GB" sz="1400" dirty="0" smtClean="0">
                <a:solidFill>
                  <a:srgbClr val="000000"/>
                </a:solidFill>
                <a:latin typeface="Calibri" charset="0"/>
              </a:rPr>
              <a:t>hierarchy of concepts in </a:t>
            </a:r>
            <a:r>
              <a:rPr lang="en-GB" sz="1400" i="1" dirty="0" smtClean="0">
                <a:solidFill>
                  <a:srgbClr val="000000"/>
                </a:solidFill>
                <a:latin typeface="Calibri" charset="0"/>
              </a:rPr>
              <a:t>Income statement</a:t>
            </a:r>
          </a:p>
          <a:p>
            <a:pPr marL="822325" lvl="1" indent="-255588">
              <a:spcBef>
                <a:spcPts val="300"/>
              </a:spcBef>
              <a:buClr>
                <a:srgbClr val="D2DA7A"/>
              </a:buClr>
              <a:buFont typeface="Arial" charset="0"/>
              <a:buChar char="•"/>
            </a:pPr>
            <a:r>
              <a:rPr lang="en-GB" sz="1400" dirty="0" smtClean="0">
                <a:solidFill>
                  <a:srgbClr val="000000"/>
                </a:solidFill>
                <a:latin typeface="Calibri" charset="0"/>
              </a:rPr>
              <a:t>labels to be used for concepts in </a:t>
            </a:r>
            <a:r>
              <a:rPr lang="en-GB" sz="1400" i="1" dirty="0" smtClean="0">
                <a:solidFill>
                  <a:srgbClr val="000000"/>
                </a:solidFill>
                <a:latin typeface="Calibri" charset="0"/>
              </a:rPr>
              <a:t>Balance sheet</a:t>
            </a:r>
          </a:p>
          <a:p>
            <a:pPr marL="822325" lvl="1" indent="-255588">
              <a:spcBef>
                <a:spcPts val="300"/>
              </a:spcBef>
              <a:buClr>
                <a:srgbClr val="D2DA7A"/>
              </a:buClr>
              <a:buFont typeface="Arial" charset="0"/>
              <a:buChar char="•"/>
            </a:pPr>
            <a:r>
              <a:rPr lang="en-GB" sz="1400" dirty="0" smtClean="0">
                <a:solidFill>
                  <a:srgbClr val="000000"/>
                </a:solidFill>
                <a:latin typeface="Calibri" charset="0"/>
              </a:rPr>
              <a:t>set of business rules applicable for a particular table (e.g.</a:t>
            </a:r>
            <a:r>
              <a:rPr lang="en-GB" sz="1400" i="1" dirty="0" smtClean="0">
                <a:solidFill>
                  <a:srgbClr val="000000"/>
                </a:solidFill>
                <a:latin typeface="Calibri" charset="0"/>
              </a:rPr>
              <a:t> CR-SA</a:t>
            </a:r>
            <a:r>
              <a:rPr lang="en-GB" sz="1400" dirty="0" smtClean="0">
                <a:solidFill>
                  <a:srgbClr val="000000"/>
                </a:solidFill>
                <a:latin typeface="Calibri" charset="0"/>
              </a:rPr>
              <a:t>)</a:t>
            </a:r>
          </a:p>
          <a:p>
            <a:pPr marL="822325" lvl="1" indent="-255588">
              <a:spcBef>
                <a:spcPts val="300"/>
              </a:spcBef>
              <a:buClr>
                <a:srgbClr val="D2DA7A"/>
              </a:buClr>
              <a:buFont typeface="Arial" charset="0"/>
              <a:buChar char="•"/>
            </a:pPr>
            <a:r>
              <a:rPr lang="en-GB" sz="1400" dirty="0" smtClean="0">
                <a:solidFill>
                  <a:srgbClr val="000000"/>
                </a:solidFill>
                <a:latin typeface="Calibri" charset="0"/>
              </a:rPr>
              <a:t>…</a:t>
            </a:r>
            <a:endParaRPr lang="pl-PL" sz="1400" dirty="0" smtClean="0">
              <a:solidFill>
                <a:srgbClr val="000000"/>
              </a:solidFill>
              <a:latin typeface="Calibri" charset="0"/>
            </a:endParaRPr>
          </a:p>
          <a:p>
            <a:pPr marL="365125" indent="-255588">
              <a:spcBef>
                <a:spcPts val="300"/>
              </a:spcBef>
              <a:buClr>
                <a:srgbClr val="D2DA7A"/>
              </a:buClr>
              <a:buFont typeface="Courier New" charset="0"/>
              <a:buChar char="o"/>
            </a:pPr>
            <a:r>
              <a:rPr lang="pl-PL" sz="1400" b="1" dirty="0">
                <a:solidFill>
                  <a:srgbClr val="000000"/>
                </a:solidFill>
                <a:latin typeface="Calibri" charset="0"/>
              </a:rPr>
              <a:t>XLink in XBRL </a:t>
            </a:r>
            <a:r>
              <a:rPr lang="pl-PL" sz="1400" b="1" dirty="0" err="1">
                <a:solidFill>
                  <a:srgbClr val="000000"/>
                </a:solidFill>
                <a:latin typeface="Calibri" charset="0"/>
              </a:rPr>
              <a:t>results</a:t>
            </a:r>
            <a:r>
              <a:rPr lang="pl-PL" sz="1400" b="1" dirty="0">
                <a:solidFill>
                  <a:srgbClr val="000000"/>
                </a:solidFill>
                <a:latin typeface="Calibri" charset="0"/>
              </a:rPr>
              <a:t> in </a:t>
            </a:r>
            <a:r>
              <a:rPr lang="pl-PL" sz="1400" b="1" dirty="0" err="1">
                <a:solidFill>
                  <a:srgbClr val="000000"/>
                </a:solidFill>
                <a:latin typeface="Calibri" charset="0"/>
              </a:rPr>
              <a:t>graphs</a:t>
            </a:r>
            <a:endParaRPr lang="en-GB" sz="1400" b="1" dirty="0">
              <a:solidFill>
                <a:srgbClr val="000000"/>
              </a:solidFill>
              <a:latin typeface="Calibri" charset="0"/>
            </a:endParaRPr>
          </a:p>
          <a:p>
            <a:pPr marL="822325" lvl="1" indent="-255588">
              <a:spcBef>
                <a:spcPts val="300"/>
              </a:spcBef>
              <a:buClr>
                <a:srgbClr val="D2DA7A"/>
              </a:buClr>
              <a:buFont typeface="Courier New" charset="0"/>
              <a:buChar char="o"/>
            </a:pPr>
            <a:endParaRPr lang="en-GB" sz="1400" dirty="0" smtClean="0">
              <a:latin typeface="Calibri" charset="0"/>
            </a:endParaRPr>
          </a:p>
          <a:p>
            <a:pPr marL="365125" indent="-255588">
              <a:spcBef>
                <a:spcPts val="300"/>
              </a:spcBef>
              <a:buClr>
                <a:srgbClr val="D2DA7A"/>
              </a:buClr>
              <a:buFont typeface="Courier New" charset="0"/>
              <a:buChar char="o"/>
            </a:pPr>
            <a:endParaRPr lang="en-GB" sz="1400" dirty="0">
              <a:latin typeface="Calibri" charset="0"/>
            </a:endParaRPr>
          </a:p>
        </p:txBody>
      </p:sp>
      <p:pic>
        <p:nvPicPr>
          <p:cNvPr id="2" name="Obraz 1" descr="Wycinek ekranu"/>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1124744"/>
            <a:ext cx="3672408" cy="4904100"/>
          </a:xfrm>
          <a:prstGeom prst="rect">
            <a:avLst/>
          </a:prstGeom>
          <a:ln>
            <a:noFill/>
          </a:ln>
          <a:effectLst>
            <a:outerShdw blurRad="190500" algn="tl" rotWithShape="0">
              <a:srgbClr val="000000">
                <a:alpha val="70000"/>
              </a:srgbClr>
            </a:outerShdw>
          </a:effectLst>
        </p:spPr>
      </p:pic>
      <p:pic>
        <p:nvPicPr>
          <p:cNvPr id="3" name="Obraz 2" descr="Wycinek ekranu"/>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4088" y="1989746"/>
            <a:ext cx="3673524" cy="4318668"/>
          </a:xfrm>
          <a:prstGeom prst="rect">
            <a:avLst/>
          </a:prstGeom>
          <a:ln>
            <a:noFill/>
          </a:ln>
          <a:effectLst>
            <a:outerShdw blurRad="190500" algn="tl" rotWithShape="0">
              <a:srgbClr val="000000">
                <a:alpha val="70000"/>
              </a:srgbClr>
            </a:outerShdw>
          </a:effectLst>
        </p:spPr>
      </p:pic>
      <p:graphicFrame>
        <p:nvGraphicFramePr>
          <p:cNvPr id="8" name="Symbol zastępczy zawartości 7"/>
          <p:cNvGraphicFramePr>
            <a:graphicFrameLocks/>
          </p:cNvGraphicFramePr>
          <p:nvPr>
            <p:extLst>
              <p:ext uri="{D42A27DB-BD31-4B8C-83A1-F6EECF244321}">
                <p14:modId xmlns:p14="http://schemas.microsoft.com/office/powerpoint/2010/main" val="276004430"/>
              </p:ext>
            </p:extLst>
          </p:nvPr>
        </p:nvGraphicFramePr>
        <p:xfrm>
          <a:off x="6156176" y="3861048"/>
          <a:ext cx="2632348" cy="1141532"/>
        </p:xfrm>
        <a:graphic>
          <a:graphicData uri="http://schemas.openxmlformats.org/drawingml/2006/table">
            <a:tbl>
              <a:tblPr firstRow="1" bandRow="1">
                <a:tableStyleId>{5C22544A-7EE6-4342-B048-85BDC9FD1C3A}</a:tableStyleId>
              </a:tblPr>
              <a:tblGrid>
                <a:gridCol w="277668"/>
                <a:gridCol w="301840"/>
                <a:gridCol w="2052840"/>
              </a:tblGrid>
              <a:tr h="257709">
                <a:tc gridSpan="3">
                  <a:txBody>
                    <a:bodyPr/>
                    <a:lstStyle/>
                    <a:p>
                      <a:r>
                        <a:rPr lang="en-US" sz="1200" noProof="0" dirty="0" smtClean="0"/>
                        <a:t>Profit and</a:t>
                      </a:r>
                      <a:r>
                        <a:rPr lang="en-US" sz="1200" baseline="0" noProof="0" dirty="0" smtClean="0"/>
                        <a:t> loss statement (by nature)</a:t>
                      </a:r>
                      <a:endParaRPr lang="en-US" sz="1200" noProof="0" dirty="0"/>
                    </a:p>
                  </a:txBody>
                  <a:tcPr/>
                </a:tc>
                <a:tc hMerge="1">
                  <a:txBody>
                    <a:bodyPr/>
                    <a:lstStyle/>
                    <a:p>
                      <a:endParaRPr lang="en-US" dirty="0"/>
                    </a:p>
                  </a:txBody>
                  <a:tcPr/>
                </a:tc>
                <a:tc hMerge="1">
                  <a:txBody>
                    <a:bodyPr/>
                    <a:lstStyle/>
                    <a:p>
                      <a:endParaRPr lang="en-US" dirty="0"/>
                    </a:p>
                  </a:txBody>
                  <a:tcPr/>
                </a:tc>
              </a:tr>
              <a:tr h="257709">
                <a:tc>
                  <a:txBody>
                    <a:bodyPr/>
                    <a:lstStyle/>
                    <a:p>
                      <a:endParaRPr lang="en-US" sz="1200" noProof="0"/>
                    </a:p>
                  </a:txBody>
                  <a:tcPr/>
                </a:tc>
                <a:tc gridSpan="2">
                  <a:txBody>
                    <a:bodyPr/>
                    <a:lstStyle/>
                    <a:p>
                      <a:r>
                        <a:rPr lang="en-US" sz="1200" b="1" noProof="0" dirty="0" smtClean="0"/>
                        <a:t>Gross profit</a:t>
                      </a:r>
                      <a:r>
                        <a:rPr lang="en-US" sz="1200" b="1" baseline="0" noProof="0" dirty="0" smtClean="0"/>
                        <a:t> (loss)</a:t>
                      </a:r>
                      <a:endParaRPr lang="en-US" sz="1200" b="1" noProof="0" dirty="0"/>
                    </a:p>
                  </a:txBody>
                  <a:tcPr/>
                </a:tc>
                <a:tc hMerge="1">
                  <a:txBody>
                    <a:bodyPr/>
                    <a:lstStyle/>
                    <a:p>
                      <a:endParaRPr lang="en-US"/>
                    </a:p>
                  </a:txBody>
                  <a:tcPr/>
                </a:tc>
              </a:tr>
              <a:tr h="296446">
                <a:tc>
                  <a:txBody>
                    <a:bodyPr/>
                    <a:lstStyle/>
                    <a:p>
                      <a:endParaRPr lang="en-US" sz="1200" noProof="0"/>
                    </a:p>
                  </a:txBody>
                  <a:tcPr/>
                </a:tc>
                <a:tc>
                  <a:txBody>
                    <a:bodyPr/>
                    <a:lstStyle/>
                    <a:p>
                      <a:r>
                        <a:rPr lang="en-US" sz="1200" noProof="0" smtClean="0"/>
                        <a:t>+</a:t>
                      </a:r>
                      <a:endParaRPr lang="en-US" sz="1200" noProof="0"/>
                    </a:p>
                  </a:txBody>
                  <a:tcPr/>
                </a:tc>
                <a:tc>
                  <a:txBody>
                    <a:bodyPr/>
                    <a:lstStyle/>
                    <a:p>
                      <a:r>
                        <a:rPr lang="en-US" sz="1200" noProof="0" dirty="0" smtClean="0"/>
                        <a:t>Revenue</a:t>
                      </a:r>
                      <a:r>
                        <a:rPr lang="en-US" sz="1200" baseline="0" noProof="0" dirty="0" smtClean="0"/>
                        <a:t> from sales</a:t>
                      </a:r>
                      <a:endParaRPr lang="en-US" sz="1200" noProof="0" dirty="0"/>
                    </a:p>
                  </a:txBody>
                  <a:tcPr/>
                </a:tc>
              </a:tr>
              <a:tr h="296446">
                <a:tc>
                  <a:txBody>
                    <a:bodyPr/>
                    <a:lstStyle/>
                    <a:p>
                      <a:endParaRPr lang="en-US" sz="1200" noProof="0"/>
                    </a:p>
                  </a:txBody>
                  <a:tcPr/>
                </a:tc>
                <a:tc>
                  <a:txBody>
                    <a:bodyPr/>
                    <a:lstStyle/>
                    <a:p>
                      <a:r>
                        <a:rPr lang="en-US" sz="1200" noProof="0" smtClean="0"/>
                        <a:t>-</a:t>
                      </a:r>
                      <a:endParaRPr lang="en-US" sz="1200" noProof="0"/>
                    </a:p>
                  </a:txBody>
                  <a:tcPr/>
                </a:tc>
                <a:tc>
                  <a:txBody>
                    <a:bodyPr/>
                    <a:lstStyle/>
                    <a:p>
                      <a:r>
                        <a:rPr lang="en-US" sz="1200" noProof="0" dirty="0" smtClean="0"/>
                        <a:t>Operating costs</a:t>
                      </a:r>
                      <a:endParaRPr lang="en-US" sz="1200" noProof="0" dirty="0"/>
                    </a:p>
                  </a:txBody>
                  <a:tcPr/>
                </a:tc>
              </a:tr>
            </a:tbl>
          </a:graphicData>
        </a:graphic>
      </p:graphicFrame>
      <p:graphicFrame>
        <p:nvGraphicFramePr>
          <p:cNvPr id="9" name="Symbol zastępczy zawartości 7"/>
          <p:cNvGraphicFramePr>
            <a:graphicFrameLocks/>
          </p:cNvGraphicFramePr>
          <p:nvPr>
            <p:extLst>
              <p:ext uri="{D42A27DB-BD31-4B8C-83A1-F6EECF244321}">
                <p14:modId xmlns:p14="http://schemas.microsoft.com/office/powerpoint/2010/main" val="4040763436"/>
              </p:ext>
            </p:extLst>
          </p:nvPr>
        </p:nvGraphicFramePr>
        <p:xfrm>
          <a:off x="6124229" y="5085184"/>
          <a:ext cx="2697278" cy="1383228"/>
        </p:xfrm>
        <a:graphic>
          <a:graphicData uri="http://schemas.openxmlformats.org/drawingml/2006/table">
            <a:tbl>
              <a:tblPr firstRow="1" bandRow="1">
                <a:tableStyleId>{5C22544A-7EE6-4342-B048-85BDC9FD1C3A}</a:tableStyleId>
              </a:tblPr>
              <a:tblGrid>
                <a:gridCol w="208280"/>
                <a:gridCol w="208280"/>
                <a:gridCol w="2280718"/>
              </a:tblGrid>
              <a:tr h="225648">
                <a:tc gridSpan="3">
                  <a:txBody>
                    <a:bodyPr/>
                    <a:lstStyle/>
                    <a:p>
                      <a:r>
                        <a:rPr lang="en-US" sz="1200" noProof="0" dirty="0" smtClean="0"/>
                        <a:t>Profit</a:t>
                      </a:r>
                      <a:r>
                        <a:rPr lang="en-US" sz="1200" baseline="0" noProof="0" dirty="0" smtClean="0"/>
                        <a:t> and loss statement (by function)</a:t>
                      </a:r>
                      <a:endParaRPr lang="en-US" sz="1200" noProof="0" dirty="0"/>
                    </a:p>
                  </a:txBody>
                  <a:tcPr/>
                </a:tc>
                <a:tc hMerge="1">
                  <a:txBody>
                    <a:bodyPr/>
                    <a:lstStyle/>
                    <a:p>
                      <a:endParaRPr lang="en-US" dirty="0"/>
                    </a:p>
                  </a:txBody>
                  <a:tcPr/>
                </a:tc>
                <a:tc hMerge="1">
                  <a:txBody>
                    <a:bodyPr/>
                    <a:lstStyle/>
                    <a:p>
                      <a:endParaRPr lang="en-US" dirty="0"/>
                    </a:p>
                  </a:txBody>
                  <a:tcPr/>
                </a:tc>
              </a:tr>
              <a:tr h="225648">
                <a:tc>
                  <a:txBody>
                    <a:bodyPr/>
                    <a:lstStyle/>
                    <a:p>
                      <a:endParaRPr lang="en-US" sz="1200" noProof="0"/>
                    </a:p>
                  </a:txBody>
                  <a:tcPr/>
                </a:tc>
                <a:tc gridSpan="2">
                  <a:txBody>
                    <a:bodyPr/>
                    <a:lstStyle/>
                    <a:p>
                      <a:r>
                        <a:rPr lang="en-US" sz="1200" b="1" noProof="0" dirty="0" smtClean="0"/>
                        <a:t>Gross profit</a:t>
                      </a:r>
                      <a:r>
                        <a:rPr lang="en-US" sz="1200" b="1" baseline="0" noProof="0" dirty="0" smtClean="0"/>
                        <a:t> (loss)</a:t>
                      </a:r>
                      <a:endParaRPr lang="en-US" sz="1200" b="1" noProof="0" dirty="0"/>
                    </a:p>
                  </a:txBody>
                  <a:tcPr/>
                </a:tc>
                <a:tc hMerge="1">
                  <a:txBody>
                    <a:bodyPr/>
                    <a:lstStyle/>
                    <a:p>
                      <a:endParaRPr lang="en-US"/>
                    </a:p>
                  </a:txBody>
                  <a:tcPr/>
                </a:tc>
              </a:tr>
              <a:tr h="278196">
                <a:tc>
                  <a:txBody>
                    <a:bodyPr/>
                    <a:lstStyle/>
                    <a:p>
                      <a:endParaRPr lang="en-US" sz="1200" noProof="0"/>
                    </a:p>
                  </a:txBody>
                  <a:tcPr/>
                </a:tc>
                <a:tc>
                  <a:txBody>
                    <a:bodyPr/>
                    <a:lstStyle/>
                    <a:p>
                      <a:r>
                        <a:rPr lang="en-US" sz="1200" noProof="0" smtClean="0"/>
                        <a:t>+</a:t>
                      </a:r>
                      <a:endParaRPr lang="en-US" sz="1200" noProof="0"/>
                    </a:p>
                  </a:txBody>
                  <a:tcPr/>
                </a:tc>
                <a:tc>
                  <a:txBody>
                    <a:bodyPr/>
                    <a:lstStyle/>
                    <a:p>
                      <a:r>
                        <a:rPr lang="en-US" sz="1200" noProof="0" dirty="0" smtClean="0"/>
                        <a:t>Profit</a:t>
                      </a:r>
                      <a:r>
                        <a:rPr lang="en-US" sz="1200" baseline="0" noProof="0" dirty="0" smtClean="0"/>
                        <a:t> (loss) on sales</a:t>
                      </a:r>
                      <a:endParaRPr lang="en-US" sz="1200" noProof="0" dirty="0"/>
                    </a:p>
                  </a:txBody>
                  <a:tcPr/>
                </a:tc>
              </a:tr>
              <a:tr h="278196">
                <a:tc>
                  <a:txBody>
                    <a:bodyPr/>
                    <a:lstStyle/>
                    <a:p>
                      <a:endParaRPr lang="en-US" sz="1200" noProof="0"/>
                    </a:p>
                  </a:txBody>
                  <a:tcPr/>
                </a:tc>
                <a:tc>
                  <a:txBody>
                    <a:bodyPr/>
                    <a:lstStyle/>
                    <a:p>
                      <a:r>
                        <a:rPr lang="en-US" sz="1200" noProof="0" smtClean="0"/>
                        <a:t>-</a:t>
                      </a:r>
                      <a:endParaRPr lang="en-US" sz="1200" noProof="0"/>
                    </a:p>
                  </a:txBody>
                  <a:tcPr/>
                </a:tc>
                <a:tc>
                  <a:txBody>
                    <a:bodyPr/>
                    <a:lstStyle/>
                    <a:p>
                      <a:r>
                        <a:rPr lang="en-US" sz="1200" noProof="0" dirty="0" smtClean="0"/>
                        <a:t>Costs of sales</a:t>
                      </a:r>
                      <a:endParaRPr lang="en-US" sz="1200" noProof="0" dirty="0"/>
                    </a:p>
                  </a:txBody>
                  <a:tcPr/>
                </a:tc>
              </a:tr>
              <a:tr h="278196">
                <a:tc>
                  <a:txBody>
                    <a:bodyPr/>
                    <a:lstStyle/>
                    <a:p>
                      <a:endParaRPr lang="en-US" sz="1200" noProof="0"/>
                    </a:p>
                  </a:txBody>
                  <a:tcPr/>
                </a:tc>
                <a:tc>
                  <a:txBody>
                    <a:bodyPr/>
                    <a:lstStyle/>
                    <a:p>
                      <a:r>
                        <a:rPr lang="en-US" sz="1200" noProof="0" smtClean="0"/>
                        <a:t>-</a:t>
                      </a:r>
                      <a:endParaRPr lang="en-US" sz="1200" noProof="0"/>
                    </a:p>
                  </a:txBody>
                  <a:tcPr/>
                </a:tc>
                <a:tc>
                  <a:txBody>
                    <a:bodyPr/>
                    <a:lstStyle/>
                    <a:p>
                      <a:r>
                        <a:rPr lang="en-US" sz="1200" noProof="0" dirty="0" smtClean="0"/>
                        <a:t>Costs</a:t>
                      </a:r>
                      <a:r>
                        <a:rPr lang="en-US" sz="1200" baseline="0" noProof="0" dirty="0" smtClean="0"/>
                        <a:t> of administration</a:t>
                      </a:r>
                      <a:endParaRPr lang="en-US" sz="1200" noProof="0" dirty="0"/>
                    </a:p>
                  </a:txBody>
                  <a:tcPr/>
                </a:tc>
              </a:tr>
            </a:tbl>
          </a:graphicData>
        </a:graphic>
      </p:graphicFrame>
    </p:spTree>
    <p:extLst>
      <p:ext uri="{BB962C8B-B14F-4D97-AF65-F5344CB8AC3E}">
        <p14:creationId xmlns:p14="http://schemas.microsoft.com/office/powerpoint/2010/main" val="14539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3">
                                            <p:txEl>
                                              <p:pRg st="0" end="0"/>
                                            </p:txEl>
                                          </p:spTgt>
                                        </p:tgtEl>
                                        <p:attrNameLst>
                                          <p:attrName>style.visibility</p:attrName>
                                        </p:attrNameLst>
                                      </p:cBhvr>
                                      <p:to>
                                        <p:strVal val="visible"/>
                                      </p:to>
                                    </p:set>
                                    <p:animEffect transition="in" filter="fade">
                                      <p:cBhvr>
                                        <p:cTn id="15" dur="500"/>
                                        <p:tgtEl>
                                          <p:spTgt spid="7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3">
                                            <p:txEl>
                                              <p:pRg st="1" end="1"/>
                                            </p:txEl>
                                          </p:spTgt>
                                        </p:tgtEl>
                                        <p:attrNameLst>
                                          <p:attrName>style.visibility</p:attrName>
                                        </p:attrNameLst>
                                      </p:cBhvr>
                                      <p:to>
                                        <p:strVal val="visible"/>
                                      </p:to>
                                    </p:set>
                                    <p:animEffect transition="in" filter="fade">
                                      <p:cBhvr>
                                        <p:cTn id="20" dur="500"/>
                                        <p:tgtEl>
                                          <p:spTgt spid="7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3">
                                            <p:txEl>
                                              <p:pRg st="2" end="2"/>
                                            </p:txEl>
                                          </p:spTgt>
                                        </p:tgtEl>
                                        <p:attrNameLst>
                                          <p:attrName>style.visibility</p:attrName>
                                        </p:attrNameLst>
                                      </p:cBhvr>
                                      <p:to>
                                        <p:strVal val="visible"/>
                                      </p:to>
                                    </p:set>
                                    <p:animEffect transition="in" filter="fade">
                                      <p:cBhvr>
                                        <p:cTn id="25" dur="500"/>
                                        <p:tgtEl>
                                          <p:spTgt spid="7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3">
                                            <p:txEl>
                                              <p:pRg st="3" end="3"/>
                                            </p:txEl>
                                          </p:spTgt>
                                        </p:tgtEl>
                                        <p:attrNameLst>
                                          <p:attrName>style.visibility</p:attrName>
                                        </p:attrNameLst>
                                      </p:cBhvr>
                                      <p:to>
                                        <p:strVal val="visible"/>
                                      </p:to>
                                    </p:set>
                                    <p:animEffect transition="in" filter="fade">
                                      <p:cBhvr>
                                        <p:cTn id="30" dur="500"/>
                                        <p:tgtEl>
                                          <p:spTgt spid="7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xEl>
                                              <p:pRg st="4" end="4"/>
                                            </p:txEl>
                                          </p:spTgt>
                                        </p:tgtEl>
                                        <p:attrNameLst>
                                          <p:attrName>style.visibility</p:attrName>
                                        </p:attrNameLst>
                                      </p:cBhvr>
                                      <p:to>
                                        <p:strVal val="visible"/>
                                      </p:to>
                                    </p:set>
                                    <p:animEffect transition="in" filter="fade">
                                      <p:cBhvr>
                                        <p:cTn id="33" dur="500"/>
                                        <p:tgtEl>
                                          <p:spTgt spid="7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xEl>
                                              <p:pRg st="5" end="5"/>
                                            </p:txEl>
                                          </p:spTgt>
                                        </p:tgtEl>
                                        <p:attrNameLst>
                                          <p:attrName>style.visibility</p:attrName>
                                        </p:attrNameLst>
                                      </p:cBhvr>
                                      <p:to>
                                        <p:strVal val="visible"/>
                                      </p:to>
                                    </p:set>
                                    <p:animEffect transition="in" filter="fade">
                                      <p:cBhvr>
                                        <p:cTn id="36" dur="500"/>
                                        <p:tgtEl>
                                          <p:spTgt spid="7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3">
                                            <p:txEl>
                                              <p:pRg st="6" end="6"/>
                                            </p:txEl>
                                          </p:spTgt>
                                        </p:tgtEl>
                                        <p:attrNameLst>
                                          <p:attrName>style.visibility</p:attrName>
                                        </p:attrNameLst>
                                      </p:cBhvr>
                                      <p:to>
                                        <p:strVal val="visible"/>
                                      </p:to>
                                    </p:set>
                                    <p:animEffect transition="in" filter="fade">
                                      <p:cBhvr>
                                        <p:cTn id="39" dur="500"/>
                                        <p:tgtEl>
                                          <p:spTgt spid="7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3">
                                            <p:txEl>
                                              <p:pRg st="7" end="7"/>
                                            </p:txEl>
                                          </p:spTgt>
                                        </p:tgtEl>
                                        <p:attrNameLst>
                                          <p:attrName>style.visibility</p:attrName>
                                        </p:attrNameLst>
                                      </p:cBhvr>
                                      <p:to>
                                        <p:strVal val="visible"/>
                                      </p:to>
                                    </p:set>
                                    <p:animEffect transition="in" filter="fade">
                                      <p:cBhvr>
                                        <p:cTn id="42" dur="500"/>
                                        <p:tgtEl>
                                          <p:spTgt spid="7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3">
                                            <p:txEl>
                                              <p:pRg st="8" end="8"/>
                                            </p:txEl>
                                          </p:spTgt>
                                        </p:tgtEl>
                                        <p:attrNameLst>
                                          <p:attrName>style.visibility</p:attrName>
                                        </p:attrNameLst>
                                      </p:cBhvr>
                                      <p:to>
                                        <p:strVal val="visible"/>
                                      </p:to>
                                    </p:set>
                                    <p:animEffect transition="in" filter="fade">
                                      <p:cBhvr>
                                        <p:cTn id="47" dur="500"/>
                                        <p:tgtEl>
                                          <p:spTgt spid="73">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par>
                                <p:cTn id="51" presetID="3"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2</a:t>
            </a:fld>
            <a:endParaRPr lang="en-GB"/>
          </a:p>
        </p:txBody>
      </p:sp>
      <p:sp>
        <p:nvSpPr>
          <p:cNvPr id="69" name="Tytuł 1"/>
          <p:cNvSpPr>
            <a:spLocks noGrp="1"/>
          </p:cNvSpPr>
          <p:nvPr>
            <p:ph type="title"/>
          </p:nvPr>
        </p:nvSpPr>
        <p:spPr>
          <a:xfrm>
            <a:off x="31141" y="431007"/>
            <a:ext cx="8229600" cy="995362"/>
          </a:xfrm>
        </p:spPr>
        <p:txBody>
          <a:bodyPr/>
          <a:lstStyle/>
          <a:p>
            <a:r>
              <a:rPr lang="pl-PL" sz="2400" dirty="0"/>
              <a:t>O</a:t>
            </a:r>
            <a:r>
              <a:rPr lang="en-GB" sz="2400" dirty="0" err="1" smtClean="0"/>
              <a:t>bjectives</a:t>
            </a:r>
            <a:endParaRPr lang="en-GB" sz="2400" dirty="0"/>
          </a:p>
        </p:txBody>
      </p:sp>
      <p:sp>
        <p:nvSpPr>
          <p:cNvPr id="70" name="Symbol zastępczy zawartości 2"/>
          <p:cNvSpPr>
            <a:spLocks noGrp="1"/>
          </p:cNvSpPr>
          <p:nvPr>
            <p:ph idx="1"/>
          </p:nvPr>
        </p:nvSpPr>
        <p:spPr>
          <a:xfrm>
            <a:off x="-108520" y="2132856"/>
            <a:ext cx="9144001" cy="3744416"/>
          </a:xfrm>
        </p:spPr>
        <p:txBody>
          <a:bodyPr/>
          <a:lstStyle/>
          <a:p>
            <a:pPr>
              <a:lnSpc>
                <a:spcPct val="110000"/>
              </a:lnSpc>
              <a:buNone/>
            </a:pPr>
            <a:r>
              <a:rPr lang="en-US" sz="1800" dirty="0"/>
              <a:t>The goal of this </a:t>
            </a:r>
            <a:r>
              <a:rPr lang="en-US" sz="1800" dirty="0" smtClean="0"/>
              <a:t>introduction </a:t>
            </a:r>
            <a:r>
              <a:rPr lang="en-US" sz="1800" dirty="0"/>
              <a:t>is to:</a:t>
            </a:r>
            <a:endParaRPr lang="pl-PL" sz="1800" dirty="0"/>
          </a:p>
          <a:p>
            <a:pPr>
              <a:lnSpc>
                <a:spcPct val="110000"/>
              </a:lnSpc>
            </a:pPr>
            <a:r>
              <a:rPr lang="en-US" sz="1800" dirty="0" smtClean="0"/>
              <a:t>introduce </a:t>
            </a:r>
            <a:r>
              <a:rPr lang="en-US" sz="1800" dirty="0"/>
              <a:t>XBRL terminology,</a:t>
            </a:r>
            <a:endParaRPr lang="pl-PL" sz="1800" dirty="0"/>
          </a:p>
          <a:p>
            <a:pPr>
              <a:lnSpc>
                <a:spcPct val="110000"/>
              </a:lnSpc>
            </a:pPr>
            <a:r>
              <a:rPr lang="en-US" sz="1800" dirty="0"/>
              <a:t>present overview of XBRL architecture including taxonomy modeling </a:t>
            </a:r>
            <a:r>
              <a:rPr lang="en-US" sz="1800" dirty="0" smtClean="0"/>
              <a:t>and </a:t>
            </a:r>
            <a:r>
              <a:rPr lang="en-US" sz="1800" dirty="0"/>
              <a:t>components of instance documents and their relation to a </a:t>
            </a:r>
            <a:r>
              <a:rPr lang="en-US" sz="1800" dirty="0" smtClean="0"/>
              <a:t>taxonomy</a:t>
            </a:r>
            <a:r>
              <a:rPr lang="pl-PL" sz="1800" dirty="0"/>
              <a:t>.</a:t>
            </a:r>
            <a:endParaRPr lang="en-GB" sz="1800" b="1" dirty="0" smtClean="0"/>
          </a:p>
          <a:p>
            <a:pPr marL="109537" indent="0">
              <a:buNone/>
            </a:pPr>
            <a:endParaRPr lang="en-GB" sz="1800" b="1" dirty="0" smtClean="0"/>
          </a:p>
          <a:p>
            <a:pPr marL="109537" indent="0">
              <a:buNone/>
            </a:pPr>
            <a:endParaRPr lang="en-GB" sz="1800" b="1" dirty="0" smtClean="0"/>
          </a:p>
          <a:p>
            <a:pPr marL="109537" indent="0">
              <a:buNone/>
            </a:pPr>
            <a:endParaRPr lang="en-GB" sz="1800" b="1" dirty="0" smtClean="0"/>
          </a:p>
          <a:p>
            <a:pPr marL="109537" indent="0">
              <a:buNone/>
            </a:pPr>
            <a:endParaRPr lang="en-GB" sz="1800" dirty="0" smtClean="0"/>
          </a:p>
          <a:p>
            <a:pPr marL="109537" indent="0">
              <a:buNone/>
            </a:pPr>
            <a:endParaRPr lang="en-GB" sz="1800" dirty="0" smtClean="0"/>
          </a:p>
          <a:p>
            <a:pPr marL="109537" indent="0">
              <a:buNone/>
            </a:pPr>
            <a:endParaRPr lang="en-GB" sz="1800" dirty="0" smtClean="0"/>
          </a:p>
        </p:txBody>
      </p:sp>
      <p:pic>
        <p:nvPicPr>
          <p:cNvPr id="71" name="Picture 3" descr="C:\Users\Bartek\AppData\Local\Microsoft\Windows\Temporary Internet Files\Content.IE5\NTGV71G0\MPj03988690000[1].jpg"/>
          <p:cNvPicPr>
            <a:picLocks noChangeAspect="1" noChangeArrowheads="1"/>
          </p:cNvPicPr>
          <p:nvPr/>
        </p:nvPicPr>
        <p:blipFill>
          <a:blip r:embed="rId2" cstate="print"/>
          <a:srcRect l="14928" t="3484" r="30341" b="2477"/>
          <a:stretch>
            <a:fillRect/>
          </a:stretch>
        </p:blipFill>
        <p:spPr bwMode="auto">
          <a:xfrm>
            <a:off x="7452320" y="692696"/>
            <a:ext cx="1550417" cy="1902610"/>
          </a:xfrm>
          <a:prstGeom prst="rect">
            <a:avLst/>
          </a:prstGeom>
          <a:noFill/>
          <a:ln w="9525">
            <a:noFill/>
            <a:miter lim="800000"/>
            <a:headEnd/>
            <a:tailEnd/>
          </a:ln>
        </p:spPr>
      </p:pic>
      <p:sp>
        <p:nvSpPr>
          <p:cNvPr id="72" name="Zagięty narożnik 71"/>
          <p:cNvSpPr/>
          <p:nvPr/>
        </p:nvSpPr>
        <p:spPr>
          <a:xfrm>
            <a:off x="3995936" y="3681001"/>
            <a:ext cx="1368152" cy="1692215"/>
          </a:xfrm>
          <a:prstGeom prst="foldedCorner">
            <a:avLst/>
          </a:prstGeom>
          <a:solidFill>
            <a:sysClr val="window" lastClr="FFFFFF">
              <a:alpha val="77000"/>
            </a:sysClr>
          </a:solidFill>
          <a:ln w="25400" cap="flat" cmpd="sng" algn="ctr">
            <a:solidFill>
              <a:sysClr val="windowText" lastClr="000000"/>
            </a:solidFill>
            <a:prstDash val="solid"/>
          </a:ln>
          <a:effectLst/>
        </p:spPr>
        <p:txBody>
          <a:bodyPr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dirty="0" smtClean="0">
                <a:ln>
                  <a:noFill/>
                </a:ln>
                <a:solidFill>
                  <a:sysClr val="windowText" lastClr="000000"/>
                </a:solidFill>
                <a:effectLst/>
                <a:uLnTx/>
                <a:uFillTx/>
                <a:latin typeface="Calibri" pitchFamily="34" charset="0"/>
                <a:ea typeface="+mn-ea"/>
                <a:cs typeface="Calibri" pitchFamily="34" charset="0"/>
              </a:rPr>
              <a:t>XBRL</a:t>
            </a:r>
            <a:endParaRPr kumimoji="0" lang="en-GB" sz="1800" b="0" i="0" u="none" strike="noStrike" kern="0" cap="none" spc="0" normalizeH="0" baseline="0" dirty="0">
              <a:ln>
                <a:noFill/>
              </a:ln>
              <a:solidFill>
                <a:sysClr val="windowText" lastClr="000000"/>
              </a:solidFill>
              <a:effectLst/>
              <a:uLnTx/>
              <a:uFillTx/>
              <a:latin typeface="Calibri" pitchFamily="34" charset="0"/>
              <a:ea typeface="+mn-ea"/>
              <a:cs typeface="Calibri" pitchFamily="34" charset="0"/>
            </a:endParaRPr>
          </a:p>
        </p:txBody>
      </p:sp>
      <p:grpSp>
        <p:nvGrpSpPr>
          <p:cNvPr id="73" name="Grupa 72"/>
          <p:cNvGrpSpPr/>
          <p:nvPr/>
        </p:nvGrpSpPr>
        <p:grpSpPr>
          <a:xfrm>
            <a:off x="4167167" y="4094191"/>
            <a:ext cx="404428" cy="584448"/>
            <a:chOff x="807511" y="3077345"/>
            <a:chExt cx="404428" cy="584448"/>
          </a:xfrm>
        </p:grpSpPr>
        <p:sp>
          <p:nvSpPr>
            <p:cNvPr id="74" name="Prostokąt 73"/>
            <p:cNvSpPr/>
            <p:nvPr/>
          </p:nvSpPr>
          <p:spPr>
            <a:xfrm>
              <a:off x="879519" y="3077345"/>
              <a:ext cx="180020" cy="252028"/>
            </a:xfrm>
            <a:prstGeom prst="rect">
              <a:avLst/>
            </a:prstGeom>
            <a:solidFill>
              <a:srgbClr val="4F81BD">
                <a:lumMod val="40000"/>
                <a:lumOff val="6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75" name="Prostokąt 74"/>
            <p:cNvSpPr/>
            <p:nvPr/>
          </p:nvSpPr>
          <p:spPr>
            <a:xfrm>
              <a:off x="951527" y="3185357"/>
              <a:ext cx="180020" cy="252028"/>
            </a:xfrm>
            <a:prstGeom prst="rect">
              <a:avLst/>
            </a:prstGeom>
            <a:solidFill>
              <a:srgbClr val="4F81BD">
                <a:lumMod val="40000"/>
                <a:lumOff val="6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76" name="Prostokąt 75"/>
            <p:cNvSpPr/>
            <p:nvPr/>
          </p:nvSpPr>
          <p:spPr>
            <a:xfrm>
              <a:off x="1031919" y="3257365"/>
              <a:ext cx="180020" cy="252028"/>
            </a:xfrm>
            <a:prstGeom prst="rect">
              <a:avLst/>
            </a:prstGeom>
            <a:solidFill>
              <a:srgbClr val="4F81BD">
                <a:lumMod val="40000"/>
                <a:lumOff val="6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77" name="Prostokąt 76"/>
            <p:cNvSpPr/>
            <p:nvPr/>
          </p:nvSpPr>
          <p:spPr>
            <a:xfrm>
              <a:off x="807511" y="3229745"/>
              <a:ext cx="180020" cy="252028"/>
            </a:xfrm>
            <a:prstGeom prst="rect">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78" name="Prostokąt 77"/>
            <p:cNvSpPr/>
            <p:nvPr/>
          </p:nvSpPr>
          <p:spPr>
            <a:xfrm>
              <a:off x="879519" y="3337757"/>
              <a:ext cx="180020" cy="252028"/>
            </a:xfrm>
            <a:prstGeom prst="rect">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79" name="Prostokąt 78"/>
            <p:cNvSpPr/>
            <p:nvPr/>
          </p:nvSpPr>
          <p:spPr>
            <a:xfrm>
              <a:off x="959911" y="3409765"/>
              <a:ext cx="180020" cy="252028"/>
            </a:xfrm>
            <a:prstGeom prst="rect">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grpSp>
      <p:grpSp>
        <p:nvGrpSpPr>
          <p:cNvPr id="80" name="Grupa 79"/>
          <p:cNvGrpSpPr/>
          <p:nvPr/>
        </p:nvGrpSpPr>
        <p:grpSpPr>
          <a:xfrm>
            <a:off x="4690516" y="4041041"/>
            <a:ext cx="376808" cy="1192941"/>
            <a:chOff x="1428368" y="3056939"/>
            <a:chExt cx="448816" cy="1476164"/>
          </a:xfrm>
        </p:grpSpPr>
        <p:sp>
          <p:nvSpPr>
            <p:cNvPr id="81" name="Elipsa 80"/>
            <p:cNvSpPr/>
            <p:nvPr/>
          </p:nvSpPr>
          <p:spPr>
            <a:xfrm>
              <a:off x="1428368" y="3056939"/>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82" name="Elipsa 81"/>
            <p:cNvSpPr/>
            <p:nvPr/>
          </p:nvSpPr>
          <p:spPr>
            <a:xfrm>
              <a:off x="1580768" y="3246577"/>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83" name="Elipsa 82"/>
            <p:cNvSpPr/>
            <p:nvPr/>
          </p:nvSpPr>
          <p:spPr>
            <a:xfrm>
              <a:off x="1733168" y="3390593"/>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84" name="Elipsa 83"/>
            <p:cNvSpPr/>
            <p:nvPr/>
          </p:nvSpPr>
          <p:spPr>
            <a:xfrm>
              <a:off x="1733168" y="3606617"/>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85" name="Elipsa 84"/>
            <p:cNvSpPr/>
            <p:nvPr/>
          </p:nvSpPr>
          <p:spPr>
            <a:xfrm>
              <a:off x="1572384" y="3813023"/>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86" name="Elipsa 85"/>
            <p:cNvSpPr/>
            <p:nvPr/>
          </p:nvSpPr>
          <p:spPr>
            <a:xfrm>
              <a:off x="1716400" y="3966657"/>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87" name="Elipsa 86"/>
            <p:cNvSpPr/>
            <p:nvPr/>
          </p:nvSpPr>
          <p:spPr>
            <a:xfrm>
              <a:off x="1716400" y="4182681"/>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88" name="Elipsa 87"/>
            <p:cNvSpPr/>
            <p:nvPr/>
          </p:nvSpPr>
          <p:spPr>
            <a:xfrm>
              <a:off x="1716400" y="4398705"/>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cxnSp>
          <p:nvCxnSpPr>
            <p:cNvPr id="89" name="Łącznik łamany 88"/>
            <p:cNvCxnSpPr>
              <a:stCxn id="81" idx="4"/>
              <a:endCxn id="85" idx="2"/>
            </p:cNvCxnSpPr>
            <p:nvPr/>
          </p:nvCxnSpPr>
          <p:spPr>
            <a:xfrm rot="16200000" flipH="1">
              <a:off x="1191938" y="3499775"/>
              <a:ext cx="688885" cy="72008"/>
            </a:xfrm>
            <a:prstGeom prst="bentConnector2">
              <a:avLst/>
            </a:prstGeom>
            <a:noFill/>
            <a:ln w="9525" cap="flat" cmpd="sng" algn="ctr">
              <a:solidFill>
                <a:srgbClr val="4F81BD">
                  <a:shade val="95000"/>
                  <a:satMod val="105000"/>
                </a:srgbClr>
              </a:solidFill>
              <a:prstDash val="solid"/>
            </a:ln>
            <a:effectLst/>
          </p:spPr>
        </p:cxnSp>
        <p:cxnSp>
          <p:nvCxnSpPr>
            <p:cNvPr id="90" name="Łącznik łamany 89"/>
            <p:cNvCxnSpPr>
              <a:stCxn id="81" idx="4"/>
              <a:endCxn id="82" idx="2"/>
            </p:cNvCxnSpPr>
            <p:nvPr/>
          </p:nvCxnSpPr>
          <p:spPr>
            <a:xfrm rot="16200000" flipH="1">
              <a:off x="1479353" y="3212360"/>
              <a:ext cx="122439" cy="80392"/>
            </a:xfrm>
            <a:prstGeom prst="bentConnector2">
              <a:avLst/>
            </a:prstGeom>
            <a:noFill/>
            <a:ln w="9525" cap="flat" cmpd="sng" algn="ctr">
              <a:solidFill>
                <a:srgbClr val="4F81BD">
                  <a:shade val="95000"/>
                  <a:satMod val="105000"/>
                </a:srgbClr>
              </a:solidFill>
              <a:prstDash val="solid"/>
            </a:ln>
            <a:effectLst/>
          </p:spPr>
        </p:cxnSp>
        <p:cxnSp>
          <p:nvCxnSpPr>
            <p:cNvPr id="91" name="Łącznik łamany 90"/>
            <p:cNvCxnSpPr>
              <a:stCxn id="82" idx="4"/>
              <a:endCxn id="83" idx="2"/>
            </p:cNvCxnSpPr>
            <p:nvPr/>
          </p:nvCxnSpPr>
          <p:spPr>
            <a:xfrm rot="16200000" flipH="1">
              <a:off x="1654564" y="3379187"/>
              <a:ext cx="76817" cy="80392"/>
            </a:xfrm>
            <a:prstGeom prst="bentConnector2">
              <a:avLst/>
            </a:prstGeom>
            <a:noFill/>
            <a:ln w="9525" cap="flat" cmpd="sng" algn="ctr">
              <a:solidFill>
                <a:srgbClr val="4F81BD">
                  <a:shade val="95000"/>
                  <a:satMod val="105000"/>
                </a:srgbClr>
              </a:solidFill>
              <a:prstDash val="solid"/>
            </a:ln>
            <a:effectLst/>
          </p:spPr>
        </p:cxnSp>
        <p:cxnSp>
          <p:nvCxnSpPr>
            <p:cNvPr id="92" name="Łącznik łamany 91"/>
            <p:cNvCxnSpPr>
              <a:stCxn id="82" idx="4"/>
              <a:endCxn id="84" idx="2"/>
            </p:cNvCxnSpPr>
            <p:nvPr/>
          </p:nvCxnSpPr>
          <p:spPr>
            <a:xfrm rot="16200000" flipH="1">
              <a:off x="1546552" y="3487199"/>
              <a:ext cx="292841" cy="80392"/>
            </a:xfrm>
            <a:prstGeom prst="bentConnector2">
              <a:avLst/>
            </a:prstGeom>
            <a:noFill/>
            <a:ln w="9525" cap="flat" cmpd="sng" algn="ctr">
              <a:solidFill>
                <a:srgbClr val="4F81BD">
                  <a:shade val="95000"/>
                  <a:satMod val="105000"/>
                </a:srgbClr>
              </a:solidFill>
              <a:prstDash val="solid"/>
            </a:ln>
            <a:effectLst/>
          </p:spPr>
        </p:cxnSp>
        <p:cxnSp>
          <p:nvCxnSpPr>
            <p:cNvPr id="93" name="Łącznik łamany 92"/>
            <p:cNvCxnSpPr>
              <a:stCxn id="85" idx="4"/>
              <a:endCxn id="86" idx="2"/>
            </p:cNvCxnSpPr>
            <p:nvPr/>
          </p:nvCxnSpPr>
          <p:spPr>
            <a:xfrm rot="16200000" flipH="1">
              <a:off x="1637179" y="3954634"/>
              <a:ext cx="86435" cy="72008"/>
            </a:xfrm>
            <a:prstGeom prst="bentConnector2">
              <a:avLst/>
            </a:prstGeom>
            <a:noFill/>
            <a:ln w="9525" cap="flat" cmpd="sng" algn="ctr">
              <a:solidFill>
                <a:srgbClr val="4F81BD">
                  <a:shade val="95000"/>
                  <a:satMod val="105000"/>
                </a:srgbClr>
              </a:solidFill>
              <a:prstDash val="solid"/>
            </a:ln>
            <a:effectLst/>
          </p:spPr>
        </p:cxnSp>
        <p:cxnSp>
          <p:nvCxnSpPr>
            <p:cNvPr id="94" name="Łącznik łamany 93"/>
            <p:cNvCxnSpPr>
              <a:stCxn id="85" idx="4"/>
              <a:endCxn id="87" idx="2"/>
            </p:cNvCxnSpPr>
            <p:nvPr/>
          </p:nvCxnSpPr>
          <p:spPr>
            <a:xfrm rot="16200000" flipH="1">
              <a:off x="1529167" y="4062646"/>
              <a:ext cx="302459" cy="72008"/>
            </a:xfrm>
            <a:prstGeom prst="bentConnector2">
              <a:avLst/>
            </a:prstGeom>
            <a:noFill/>
            <a:ln w="9525" cap="flat" cmpd="sng" algn="ctr">
              <a:solidFill>
                <a:srgbClr val="4F81BD">
                  <a:shade val="95000"/>
                  <a:satMod val="105000"/>
                </a:srgbClr>
              </a:solidFill>
              <a:prstDash val="solid"/>
            </a:ln>
            <a:effectLst/>
          </p:spPr>
        </p:cxnSp>
        <p:cxnSp>
          <p:nvCxnSpPr>
            <p:cNvPr id="95" name="Łącznik łamany 94"/>
            <p:cNvCxnSpPr>
              <a:stCxn id="85" idx="4"/>
              <a:endCxn id="88" idx="2"/>
            </p:cNvCxnSpPr>
            <p:nvPr/>
          </p:nvCxnSpPr>
          <p:spPr>
            <a:xfrm rot="16200000" flipH="1">
              <a:off x="1421155" y="4170658"/>
              <a:ext cx="518483" cy="72008"/>
            </a:xfrm>
            <a:prstGeom prst="bentConnector2">
              <a:avLst/>
            </a:prstGeom>
            <a:noFill/>
            <a:ln w="9525" cap="flat" cmpd="sng" algn="ctr">
              <a:solidFill>
                <a:srgbClr val="4F81BD">
                  <a:shade val="95000"/>
                  <a:satMod val="105000"/>
                </a:srgbClr>
              </a:solidFill>
              <a:prstDash val="solid"/>
            </a:ln>
            <a:effectLst/>
          </p:spPr>
        </p:cxnSp>
      </p:grpSp>
      <p:pic>
        <p:nvPicPr>
          <p:cNvPr id="96" name="Picture 2" descr="Magnifying Glass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292" y="4113049"/>
            <a:ext cx="783356" cy="81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50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ytuł 1"/>
          <p:cNvSpPr>
            <a:spLocks noGrp="1"/>
          </p:cNvSpPr>
          <p:nvPr>
            <p:ph type="title"/>
          </p:nvPr>
        </p:nvSpPr>
        <p:spPr>
          <a:xfrm>
            <a:off x="971600" y="428625"/>
            <a:ext cx="7886650" cy="995363"/>
          </a:xfrm>
        </p:spPr>
        <p:txBody>
          <a:bodyPr/>
          <a:lstStyle/>
          <a:p>
            <a:r>
              <a:rPr lang="en-GB" sz="3200" dirty="0" smtClean="0"/>
              <a:t>Label linkbase</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294452315"/>
              </p:ext>
            </p:extLst>
          </p:nvPr>
        </p:nvGraphicFramePr>
        <p:xfrm>
          <a:off x="-142908" y="1428736"/>
          <a:ext cx="5214974" cy="507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05"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F50D4F0-1ECC-4682-AE97-7522A1490E19}" type="slidenum">
              <a:rPr lang="en-GB" smtClean="0">
                <a:ea typeface="ＭＳ Ｐゴシック" charset="-128"/>
                <a:cs typeface="ＭＳ Ｐゴシック" charset="-128"/>
              </a:rPr>
              <a:pPr fontAlgn="base">
                <a:spcBef>
                  <a:spcPct val="0"/>
                </a:spcBef>
                <a:spcAft>
                  <a:spcPct val="0"/>
                </a:spcAft>
              </a:pPr>
              <a:t>20</a:t>
            </a:fld>
            <a:endParaRPr lang="en-GB" dirty="0">
              <a:ea typeface="ＭＳ Ｐゴシック" charset="-128"/>
              <a:cs typeface="ＭＳ Ｐゴシック" charset="-128"/>
            </a:endParaRPr>
          </a:p>
        </p:txBody>
      </p:sp>
      <p:sp>
        <p:nvSpPr>
          <p:cNvPr id="73" name="Symbol zastępczy zawartości 2"/>
          <p:cNvSpPr txBox="1">
            <a:spLocks/>
          </p:cNvSpPr>
          <p:nvPr/>
        </p:nvSpPr>
        <p:spPr>
          <a:xfrm>
            <a:off x="5004048" y="1357313"/>
            <a:ext cx="4139952" cy="5145087"/>
          </a:xfrm>
          <a:prstGeom prst="rect">
            <a:avLst/>
          </a:prstGeom>
        </p:spPr>
        <p:txBody>
          <a:bodyPr>
            <a:normAutofit/>
          </a:bodyPr>
          <a:lstStyle/>
          <a:p>
            <a:pPr marL="365760" indent="-256032" fontAlgn="auto">
              <a:spcBef>
                <a:spcPts val="300"/>
              </a:spcBef>
              <a:spcAft>
                <a:spcPts val="0"/>
              </a:spcAft>
              <a:buClr>
                <a:schemeClr val="accent3"/>
              </a:buClr>
              <a:buFont typeface="Arial" pitchFamily="34" charset="0"/>
              <a:buChar char="•"/>
              <a:defRPr/>
            </a:pPr>
            <a:r>
              <a:rPr lang="en-GB" sz="1400" dirty="0" smtClean="0">
                <a:solidFill>
                  <a:prstClr val="black"/>
                </a:solidFill>
                <a:latin typeface="+mn-lt"/>
                <a:ea typeface="+mn-ea"/>
                <a:cs typeface="+mn-cs"/>
              </a:rPr>
              <a:t>human readable description of an XBRL element</a:t>
            </a:r>
          </a:p>
          <a:p>
            <a:pPr marL="365760" indent="-256032" fontAlgn="auto">
              <a:lnSpc>
                <a:spcPct val="120000"/>
              </a:lnSpc>
              <a:spcBef>
                <a:spcPts val="0"/>
              </a:spcBef>
              <a:spcAft>
                <a:spcPts val="0"/>
              </a:spcAft>
              <a:buClr>
                <a:srgbClr val="D2DA7A"/>
              </a:buClr>
              <a:buFont typeface="Georgia"/>
              <a:buChar char="•"/>
              <a:defRPr/>
            </a:pPr>
            <a:r>
              <a:rPr lang="en-GB" sz="1400" dirty="0" smtClean="0">
                <a:solidFill>
                  <a:prstClr val="black"/>
                </a:solidFill>
                <a:latin typeface="+mn-lt"/>
                <a:ea typeface="+mn-ea"/>
                <a:cs typeface="+mn-cs"/>
              </a:rPr>
              <a:t>elements’ names can be effective for consuming applications but unreadable for the taxonomy users, e.g.:</a:t>
            </a:r>
          </a:p>
          <a:p>
            <a:pPr marL="658368" lvl="1" indent="-246888" fontAlgn="auto">
              <a:lnSpc>
                <a:spcPct val="120000"/>
              </a:lnSpc>
              <a:spcBef>
                <a:spcPts val="0"/>
              </a:spcBef>
              <a:spcAft>
                <a:spcPts val="0"/>
              </a:spcAft>
              <a:buClr>
                <a:srgbClr val="9FB8CD"/>
              </a:buClr>
              <a:defRPr/>
            </a:pPr>
            <a:r>
              <a:rPr lang="en-GB" sz="1400" dirty="0" smtClean="0">
                <a:solidFill>
                  <a:srgbClr val="D2DA7A">
                    <a:lumMod val="50000"/>
                  </a:srgbClr>
                </a:solidFill>
                <a:latin typeface="+mn-lt"/>
                <a:ea typeface="+mn-ea"/>
                <a:cs typeface="+mn-cs"/>
              </a:rPr>
              <a:t>	StatementThatFinancialStatementsAndCorrespondingFiguresForPreviousPeriodsHaveBeenRestatedForChangesInPurchasingPower</a:t>
            </a:r>
          </a:p>
          <a:p>
            <a:pPr marL="658368" lvl="1" indent="-246888" fontAlgn="auto">
              <a:lnSpc>
                <a:spcPct val="120000"/>
              </a:lnSpc>
              <a:spcBef>
                <a:spcPts val="0"/>
              </a:spcBef>
              <a:spcAft>
                <a:spcPts val="0"/>
              </a:spcAft>
              <a:buClr>
                <a:srgbClr val="9FB8CD"/>
              </a:buClr>
              <a:defRPr/>
            </a:pPr>
            <a:r>
              <a:rPr lang="en-GB" sz="1400" dirty="0" smtClean="0">
                <a:latin typeface="+mn-lt"/>
                <a:ea typeface="+mn-ea"/>
                <a:cs typeface="+mn-cs"/>
              </a:rPr>
              <a:t>or codes</a:t>
            </a:r>
          </a:p>
          <a:p>
            <a:pPr marL="658368" lvl="1" indent="-246888" fontAlgn="auto">
              <a:lnSpc>
                <a:spcPct val="120000"/>
              </a:lnSpc>
              <a:spcBef>
                <a:spcPts val="0"/>
              </a:spcBef>
              <a:spcAft>
                <a:spcPts val="0"/>
              </a:spcAft>
              <a:buClr>
                <a:srgbClr val="9FB8CD"/>
              </a:buClr>
              <a:defRPr/>
            </a:pPr>
            <a:r>
              <a:rPr lang="en-GB" sz="1400" dirty="0" smtClean="0">
                <a:solidFill>
                  <a:srgbClr val="D2DA7A">
                    <a:lumMod val="50000"/>
                  </a:srgbClr>
                </a:solidFill>
                <a:latin typeface="+mn-lt"/>
                <a:ea typeface="+mn-ea"/>
                <a:cs typeface="+mn-cs"/>
              </a:rPr>
              <a:t>	mi20</a:t>
            </a:r>
          </a:p>
          <a:p>
            <a:pPr marL="365760" indent="-256032" fontAlgn="auto">
              <a:lnSpc>
                <a:spcPct val="120000"/>
              </a:lnSpc>
              <a:spcBef>
                <a:spcPts val="0"/>
              </a:spcBef>
              <a:spcAft>
                <a:spcPts val="0"/>
              </a:spcAft>
              <a:buClr>
                <a:srgbClr val="D2DA7A"/>
              </a:buClr>
              <a:buFont typeface="Georgia"/>
              <a:buChar char="•"/>
              <a:defRPr/>
            </a:pPr>
            <a:r>
              <a:rPr lang="en-GB" sz="1400" dirty="0" smtClean="0">
                <a:solidFill>
                  <a:prstClr val="black"/>
                </a:solidFill>
                <a:latin typeface="+mn-lt"/>
                <a:ea typeface="+mn-ea"/>
                <a:cs typeface="+mn-cs"/>
              </a:rPr>
              <a:t>XBRL enables assigning many different labels for each one element:</a:t>
            </a:r>
          </a:p>
          <a:p>
            <a:pPr marL="658368" lvl="1" indent="-246888" fontAlgn="auto">
              <a:lnSpc>
                <a:spcPct val="120000"/>
              </a:lnSpc>
              <a:spcBef>
                <a:spcPts val="0"/>
              </a:spcBef>
              <a:spcAft>
                <a:spcPts val="0"/>
              </a:spcAft>
              <a:buClr>
                <a:srgbClr val="9FB8CD"/>
              </a:buClr>
              <a:buFont typeface="Georgia"/>
              <a:buChar char="▫"/>
              <a:defRPr/>
            </a:pPr>
            <a:r>
              <a:rPr lang="en-GB" sz="1400" dirty="0" smtClean="0">
                <a:solidFill>
                  <a:srgbClr val="464653">
                    <a:lumMod val="75000"/>
                  </a:srgbClr>
                </a:solidFill>
                <a:latin typeface="+mn-lt"/>
                <a:ea typeface="+mn-ea"/>
                <a:cs typeface="+mn-cs"/>
              </a:rPr>
              <a:t>depending on context (type of relationship and placement of an element in a financial statement)  </a:t>
            </a:r>
          </a:p>
          <a:p>
            <a:pPr marL="658368" lvl="1" indent="-246888" fontAlgn="auto">
              <a:lnSpc>
                <a:spcPct val="120000"/>
              </a:lnSpc>
              <a:spcBef>
                <a:spcPts val="0"/>
              </a:spcBef>
              <a:spcAft>
                <a:spcPts val="0"/>
              </a:spcAft>
              <a:buClr>
                <a:srgbClr val="9FB8CD"/>
              </a:buClr>
              <a:buFont typeface="Georgia"/>
              <a:buChar char="▫"/>
              <a:defRPr/>
            </a:pPr>
            <a:r>
              <a:rPr lang="en-GB" sz="1400" dirty="0" smtClean="0">
                <a:solidFill>
                  <a:srgbClr val="464653">
                    <a:lumMod val="75000"/>
                  </a:srgbClr>
                </a:solidFill>
                <a:latin typeface="+mn-lt"/>
                <a:ea typeface="+mn-ea"/>
                <a:cs typeface="+mn-cs"/>
              </a:rPr>
              <a:t>depending on language used</a:t>
            </a:r>
          </a:p>
          <a:p>
            <a:pPr marL="658368" lvl="1" indent="-246888" fontAlgn="auto">
              <a:lnSpc>
                <a:spcPct val="120000"/>
              </a:lnSpc>
              <a:spcBef>
                <a:spcPts val="0"/>
              </a:spcBef>
              <a:spcAft>
                <a:spcPts val="0"/>
              </a:spcAft>
              <a:buClr>
                <a:srgbClr val="9FB8CD"/>
              </a:buClr>
              <a:buFont typeface="Georgia"/>
              <a:buChar char="▫"/>
              <a:defRPr/>
            </a:pPr>
            <a:r>
              <a:rPr lang="en-GB" sz="1400" dirty="0" smtClean="0">
                <a:solidFill>
                  <a:srgbClr val="464653">
                    <a:lumMod val="75000"/>
                  </a:srgbClr>
                </a:solidFill>
                <a:latin typeface="+mn-lt"/>
                <a:ea typeface="+mn-ea"/>
                <a:cs typeface="+mn-cs"/>
              </a:rPr>
              <a:t>containing documentation</a:t>
            </a:r>
            <a:endParaRPr lang="pl-PL" sz="1400" dirty="0" smtClean="0">
              <a:solidFill>
                <a:srgbClr val="464653">
                  <a:lumMod val="75000"/>
                </a:srgbClr>
              </a:solidFill>
              <a:latin typeface="+mn-lt"/>
              <a:ea typeface="+mn-ea"/>
              <a:cs typeface="+mn-cs"/>
            </a:endParaRPr>
          </a:p>
          <a:p>
            <a:pPr marL="201168" indent="-246888" fontAlgn="auto">
              <a:lnSpc>
                <a:spcPct val="120000"/>
              </a:lnSpc>
              <a:spcBef>
                <a:spcPts val="0"/>
              </a:spcBef>
              <a:spcAft>
                <a:spcPts val="0"/>
              </a:spcAft>
              <a:buClr>
                <a:srgbClr val="9FB8CD"/>
              </a:buClr>
              <a:buFont typeface="Georgia"/>
              <a:buChar char="▫"/>
              <a:defRPr/>
            </a:pPr>
            <a:endParaRPr lang="en-GB" sz="1400" dirty="0">
              <a:latin typeface="+mn-lt"/>
              <a:ea typeface="+mn-ea"/>
              <a:cs typeface="+mn-cs"/>
            </a:endParaRPr>
          </a:p>
        </p:txBody>
      </p:sp>
    </p:spTree>
    <p:extLst>
      <p:ext uri="{BB962C8B-B14F-4D97-AF65-F5344CB8AC3E}">
        <p14:creationId xmlns:p14="http://schemas.microsoft.com/office/powerpoint/2010/main" val="37361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fade">
                                      <p:cBhvr>
                                        <p:cTn id="7" dur="500"/>
                                        <p:tgtEl>
                                          <p:spTgt spid="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xEl>
                                              <p:pRg st="1" end="1"/>
                                            </p:txEl>
                                          </p:spTgt>
                                        </p:tgtEl>
                                        <p:attrNameLst>
                                          <p:attrName>style.visibility</p:attrName>
                                        </p:attrNameLst>
                                      </p:cBhvr>
                                      <p:to>
                                        <p:strVal val="visible"/>
                                      </p:to>
                                    </p:set>
                                    <p:animEffect transition="in" filter="fade">
                                      <p:cBhvr>
                                        <p:cTn id="12" dur="500"/>
                                        <p:tgtEl>
                                          <p:spTgt spid="7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animEffect transition="in" filter="fade">
                                      <p:cBhvr>
                                        <p:cTn id="15" dur="500"/>
                                        <p:tgtEl>
                                          <p:spTgt spid="7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
                                            <p:txEl>
                                              <p:pRg st="3" end="3"/>
                                            </p:txEl>
                                          </p:spTgt>
                                        </p:tgtEl>
                                        <p:attrNameLst>
                                          <p:attrName>style.visibility</p:attrName>
                                        </p:attrNameLst>
                                      </p:cBhvr>
                                      <p:to>
                                        <p:strVal val="visible"/>
                                      </p:to>
                                    </p:set>
                                    <p:animEffect transition="in" filter="fade">
                                      <p:cBhvr>
                                        <p:cTn id="18" dur="500"/>
                                        <p:tgtEl>
                                          <p:spTgt spid="7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
                                            <p:txEl>
                                              <p:pRg st="4" end="4"/>
                                            </p:txEl>
                                          </p:spTgt>
                                        </p:tgtEl>
                                        <p:attrNameLst>
                                          <p:attrName>style.visibility</p:attrName>
                                        </p:attrNameLst>
                                      </p:cBhvr>
                                      <p:to>
                                        <p:strVal val="visible"/>
                                      </p:to>
                                    </p:set>
                                    <p:animEffect transition="in" filter="fade">
                                      <p:cBhvr>
                                        <p:cTn id="21" dur="500"/>
                                        <p:tgtEl>
                                          <p:spTgt spid="7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3">
                                            <p:txEl>
                                              <p:pRg st="5" end="5"/>
                                            </p:txEl>
                                          </p:spTgt>
                                        </p:tgtEl>
                                        <p:attrNameLst>
                                          <p:attrName>style.visibility</p:attrName>
                                        </p:attrNameLst>
                                      </p:cBhvr>
                                      <p:to>
                                        <p:strVal val="visible"/>
                                      </p:to>
                                    </p:set>
                                    <p:animEffect transition="in" filter="fade">
                                      <p:cBhvr>
                                        <p:cTn id="26" dur="500"/>
                                        <p:tgtEl>
                                          <p:spTgt spid="7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3">
                                            <p:txEl>
                                              <p:pRg st="6" end="6"/>
                                            </p:txEl>
                                          </p:spTgt>
                                        </p:tgtEl>
                                        <p:attrNameLst>
                                          <p:attrName>style.visibility</p:attrName>
                                        </p:attrNameLst>
                                      </p:cBhvr>
                                      <p:to>
                                        <p:strVal val="visible"/>
                                      </p:to>
                                    </p:set>
                                    <p:animEffect transition="in" filter="fade">
                                      <p:cBhvr>
                                        <p:cTn id="29" dur="500"/>
                                        <p:tgtEl>
                                          <p:spTgt spid="7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3">
                                            <p:txEl>
                                              <p:pRg st="7" end="7"/>
                                            </p:txEl>
                                          </p:spTgt>
                                        </p:tgtEl>
                                        <p:attrNameLst>
                                          <p:attrName>style.visibility</p:attrName>
                                        </p:attrNameLst>
                                      </p:cBhvr>
                                      <p:to>
                                        <p:strVal val="visible"/>
                                      </p:to>
                                    </p:set>
                                    <p:animEffect transition="in" filter="fade">
                                      <p:cBhvr>
                                        <p:cTn id="32" dur="500"/>
                                        <p:tgtEl>
                                          <p:spTgt spid="7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
                                            <p:txEl>
                                              <p:pRg st="8" end="8"/>
                                            </p:txEl>
                                          </p:spTgt>
                                        </p:tgtEl>
                                        <p:attrNameLst>
                                          <p:attrName>style.visibility</p:attrName>
                                        </p:attrNameLst>
                                      </p:cBhvr>
                                      <p:to>
                                        <p:strVal val="visible"/>
                                      </p:to>
                                    </p:set>
                                    <p:animEffect transition="in" filter="fade">
                                      <p:cBhvr>
                                        <p:cTn id="35" dur="500"/>
                                        <p:tgtEl>
                                          <p:spTgt spid="7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ytuł 1"/>
          <p:cNvSpPr>
            <a:spLocks noGrp="1"/>
          </p:cNvSpPr>
          <p:nvPr>
            <p:ph type="title"/>
          </p:nvPr>
        </p:nvSpPr>
        <p:spPr>
          <a:xfrm>
            <a:off x="899592" y="428625"/>
            <a:ext cx="7958658" cy="995363"/>
          </a:xfrm>
        </p:spPr>
        <p:txBody>
          <a:bodyPr/>
          <a:lstStyle/>
          <a:p>
            <a:r>
              <a:rPr lang="en-GB" sz="3200" dirty="0" smtClean="0"/>
              <a:t>Reference linkbase</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827464641"/>
              </p:ext>
            </p:extLst>
          </p:nvPr>
        </p:nvGraphicFramePr>
        <p:xfrm>
          <a:off x="-71470" y="1428736"/>
          <a:ext cx="5214974" cy="507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4021"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6662C03-89B0-4115-9060-6165217400C9}" type="slidenum">
              <a:rPr lang="en-GB" smtClean="0">
                <a:ea typeface="ＭＳ Ｐゴシック" charset="-128"/>
                <a:cs typeface="ＭＳ Ｐゴシック" charset="-128"/>
              </a:rPr>
              <a:pPr fontAlgn="base">
                <a:spcBef>
                  <a:spcPct val="0"/>
                </a:spcBef>
                <a:spcAft>
                  <a:spcPct val="0"/>
                </a:spcAft>
              </a:pPr>
              <a:t>21</a:t>
            </a:fld>
            <a:endParaRPr lang="en-GB" dirty="0">
              <a:ea typeface="ＭＳ Ｐゴシック" charset="-128"/>
              <a:cs typeface="ＭＳ Ｐゴシック" charset="-128"/>
            </a:endParaRPr>
          </a:p>
        </p:txBody>
      </p:sp>
      <p:sp>
        <p:nvSpPr>
          <p:cNvPr id="214022" name="Symbol zastępczy zawartości 2"/>
          <p:cNvSpPr txBox="1">
            <a:spLocks/>
          </p:cNvSpPr>
          <p:nvPr/>
        </p:nvSpPr>
        <p:spPr bwMode="auto">
          <a:xfrm>
            <a:off x="5000625" y="1357313"/>
            <a:ext cx="4143375" cy="5500687"/>
          </a:xfrm>
          <a:prstGeom prst="rect">
            <a:avLst/>
          </a:prstGeom>
          <a:noFill/>
          <a:ln w="9525">
            <a:noFill/>
            <a:miter lim="800000"/>
            <a:headEnd/>
            <a:tailEnd/>
          </a:ln>
        </p:spPr>
        <p:txBody>
          <a:bodyPr>
            <a:prstTxWarp prst="textNoShape">
              <a:avLst/>
            </a:prstTxWarp>
          </a:bodyPr>
          <a:lstStyle/>
          <a:p>
            <a:pPr marL="365125" indent="-255588">
              <a:spcBef>
                <a:spcPts val="300"/>
              </a:spcBef>
              <a:buClr>
                <a:srgbClr val="D2DA7A"/>
              </a:buClr>
              <a:buFont typeface="Georgia" charset="0"/>
              <a:buChar char="•"/>
            </a:pPr>
            <a:r>
              <a:rPr lang="en-GB" sz="1600" dirty="0" smtClean="0">
                <a:solidFill>
                  <a:srgbClr val="000000"/>
                </a:solidFill>
                <a:latin typeface="Calibri" charset="0"/>
              </a:rPr>
              <a:t>legal basis for concepts defined by a taxonomy (concepts without legal basis should not be created e.g. their meaning may be unclear for filers)</a:t>
            </a:r>
          </a:p>
          <a:p>
            <a:pPr marL="365125" indent="-255588">
              <a:spcBef>
                <a:spcPts val="300"/>
              </a:spcBef>
              <a:buClr>
                <a:srgbClr val="D2DA7A"/>
              </a:buClr>
              <a:buFont typeface="Georgia" charset="0"/>
              <a:buChar char="•"/>
            </a:pPr>
            <a:r>
              <a:rPr lang="en-GB" sz="1600" dirty="0" smtClean="0">
                <a:solidFill>
                  <a:srgbClr val="000000"/>
                </a:solidFill>
                <a:latin typeface="Calibri" charset="0"/>
              </a:rPr>
              <a:t>examples</a:t>
            </a:r>
          </a:p>
          <a:p>
            <a:pPr marL="657225" lvl="1" indent="-246063">
              <a:spcBef>
                <a:spcPts val="300"/>
              </a:spcBef>
              <a:buClr>
                <a:srgbClr val="9FB8CD"/>
              </a:buClr>
              <a:buFont typeface="Georgia" charset="0"/>
              <a:buChar char="▫"/>
            </a:pPr>
            <a:r>
              <a:rPr lang="en-GB" sz="1600" dirty="0" smtClean="0">
                <a:solidFill>
                  <a:srgbClr val="35353E"/>
                </a:solidFill>
                <a:latin typeface="Calibri" charset="0"/>
              </a:rPr>
              <a:t>IFRS taxonomy refers to IFRS Bound Volume (book)</a:t>
            </a:r>
          </a:p>
          <a:p>
            <a:pPr marL="657225" lvl="1" indent="-246063">
              <a:spcBef>
                <a:spcPts val="300"/>
              </a:spcBef>
              <a:buClr>
                <a:srgbClr val="9FB8CD"/>
              </a:buClr>
              <a:buFont typeface="Georgia" charset="0"/>
              <a:buChar char="▫"/>
            </a:pPr>
            <a:r>
              <a:rPr lang="en-GB" sz="1600" dirty="0" smtClean="0">
                <a:solidFill>
                  <a:srgbClr val="35353E"/>
                </a:solidFill>
                <a:latin typeface="Calibri" charset="0"/>
              </a:rPr>
              <a:t>COREP taxonomy refers to </a:t>
            </a:r>
          </a:p>
          <a:p>
            <a:pPr marL="922338" lvl="2" indent="-219075">
              <a:spcBef>
                <a:spcPts val="300"/>
              </a:spcBef>
              <a:buClr>
                <a:srgbClr val="727CA3"/>
              </a:buClr>
              <a:buFont typeface="Wingdings 2" charset="2"/>
              <a:buChar char=""/>
            </a:pPr>
            <a:r>
              <a:rPr lang="en-GB" sz="1600" dirty="0" smtClean="0">
                <a:solidFill>
                  <a:srgbClr val="727CA3"/>
                </a:solidFill>
                <a:latin typeface="Calibri" charset="0"/>
              </a:rPr>
              <a:t>EU Directive (in the CEBS version)</a:t>
            </a:r>
          </a:p>
          <a:p>
            <a:pPr marL="922338" lvl="2" indent="-219075">
              <a:spcBef>
                <a:spcPts val="300"/>
              </a:spcBef>
              <a:buClr>
                <a:srgbClr val="727CA3"/>
              </a:buClr>
              <a:buFont typeface="Wingdings 2" charset="2"/>
              <a:buChar char=""/>
            </a:pPr>
            <a:r>
              <a:rPr lang="en-GB" sz="1600" dirty="0" smtClean="0">
                <a:solidFill>
                  <a:srgbClr val="727CA3"/>
                </a:solidFill>
                <a:latin typeface="Calibri" charset="0"/>
              </a:rPr>
              <a:t>local regulations (in national extensions of COREP)</a:t>
            </a:r>
          </a:p>
          <a:p>
            <a:pPr marL="365125" indent="-255588">
              <a:spcBef>
                <a:spcPts val="300"/>
              </a:spcBef>
              <a:buClr>
                <a:srgbClr val="D2DA7A"/>
              </a:buClr>
              <a:buFont typeface="Georgia" charset="0"/>
              <a:buChar char="•"/>
            </a:pPr>
            <a:r>
              <a:rPr lang="en-GB" sz="1600" dirty="0" smtClean="0">
                <a:solidFill>
                  <a:srgbClr val="000000"/>
                </a:solidFill>
                <a:latin typeface="Calibri" charset="0"/>
              </a:rPr>
              <a:t>reference linkbase does not contain text of the regulations but only the reference to their structure (paragraph, clause, point …) </a:t>
            </a:r>
            <a:r>
              <a:rPr lang="en-GB" sz="1600" i="1" dirty="0" smtClean="0">
                <a:solidFill>
                  <a:srgbClr val="000000"/>
                </a:solidFill>
                <a:latin typeface="Calibri" charset="0"/>
              </a:rPr>
              <a:t>[but: text of the regulation can be embedded in label linkbase as documentation]</a:t>
            </a:r>
            <a:endParaRPr lang="en-GB" sz="1600" dirty="0">
              <a:latin typeface="Calibri" charset="0"/>
            </a:endParaRPr>
          </a:p>
        </p:txBody>
      </p:sp>
    </p:spTree>
    <p:extLst>
      <p:ext uri="{BB962C8B-B14F-4D97-AF65-F5344CB8AC3E}">
        <p14:creationId xmlns:p14="http://schemas.microsoft.com/office/powerpoint/2010/main" val="10195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22">
                                            <p:txEl>
                                              <p:pRg st="0" end="0"/>
                                            </p:txEl>
                                          </p:spTgt>
                                        </p:tgtEl>
                                        <p:attrNameLst>
                                          <p:attrName>style.visibility</p:attrName>
                                        </p:attrNameLst>
                                      </p:cBhvr>
                                      <p:to>
                                        <p:strVal val="visible"/>
                                      </p:to>
                                    </p:set>
                                    <p:animEffect transition="in" filter="fade">
                                      <p:cBhvr>
                                        <p:cTn id="7" dur="500"/>
                                        <p:tgtEl>
                                          <p:spTgt spid="2140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4022">
                                            <p:txEl>
                                              <p:pRg st="1" end="1"/>
                                            </p:txEl>
                                          </p:spTgt>
                                        </p:tgtEl>
                                        <p:attrNameLst>
                                          <p:attrName>style.visibility</p:attrName>
                                        </p:attrNameLst>
                                      </p:cBhvr>
                                      <p:to>
                                        <p:strVal val="visible"/>
                                      </p:to>
                                    </p:set>
                                    <p:animEffect transition="in" filter="fade">
                                      <p:cBhvr>
                                        <p:cTn id="12" dur="500"/>
                                        <p:tgtEl>
                                          <p:spTgt spid="21402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4022">
                                            <p:txEl>
                                              <p:pRg st="2" end="2"/>
                                            </p:txEl>
                                          </p:spTgt>
                                        </p:tgtEl>
                                        <p:attrNameLst>
                                          <p:attrName>style.visibility</p:attrName>
                                        </p:attrNameLst>
                                      </p:cBhvr>
                                      <p:to>
                                        <p:strVal val="visible"/>
                                      </p:to>
                                    </p:set>
                                    <p:animEffect transition="in" filter="fade">
                                      <p:cBhvr>
                                        <p:cTn id="15" dur="500"/>
                                        <p:tgtEl>
                                          <p:spTgt spid="21402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4022">
                                            <p:txEl>
                                              <p:pRg st="3" end="3"/>
                                            </p:txEl>
                                          </p:spTgt>
                                        </p:tgtEl>
                                        <p:attrNameLst>
                                          <p:attrName>style.visibility</p:attrName>
                                        </p:attrNameLst>
                                      </p:cBhvr>
                                      <p:to>
                                        <p:strVal val="visible"/>
                                      </p:to>
                                    </p:set>
                                    <p:animEffect transition="in" filter="fade">
                                      <p:cBhvr>
                                        <p:cTn id="18" dur="500"/>
                                        <p:tgtEl>
                                          <p:spTgt spid="21402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4022">
                                            <p:txEl>
                                              <p:pRg st="4" end="4"/>
                                            </p:txEl>
                                          </p:spTgt>
                                        </p:tgtEl>
                                        <p:attrNameLst>
                                          <p:attrName>style.visibility</p:attrName>
                                        </p:attrNameLst>
                                      </p:cBhvr>
                                      <p:to>
                                        <p:strVal val="visible"/>
                                      </p:to>
                                    </p:set>
                                    <p:animEffect transition="in" filter="fade">
                                      <p:cBhvr>
                                        <p:cTn id="21" dur="500"/>
                                        <p:tgtEl>
                                          <p:spTgt spid="21402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4022">
                                            <p:txEl>
                                              <p:pRg st="5" end="5"/>
                                            </p:txEl>
                                          </p:spTgt>
                                        </p:tgtEl>
                                        <p:attrNameLst>
                                          <p:attrName>style.visibility</p:attrName>
                                        </p:attrNameLst>
                                      </p:cBhvr>
                                      <p:to>
                                        <p:strVal val="visible"/>
                                      </p:to>
                                    </p:set>
                                    <p:animEffect transition="in" filter="fade">
                                      <p:cBhvr>
                                        <p:cTn id="24" dur="500"/>
                                        <p:tgtEl>
                                          <p:spTgt spid="21402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4022">
                                            <p:txEl>
                                              <p:pRg st="6" end="6"/>
                                            </p:txEl>
                                          </p:spTgt>
                                        </p:tgtEl>
                                        <p:attrNameLst>
                                          <p:attrName>style.visibility</p:attrName>
                                        </p:attrNameLst>
                                      </p:cBhvr>
                                      <p:to>
                                        <p:strVal val="visible"/>
                                      </p:to>
                                    </p:set>
                                    <p:animEffect transition="in" filter="fade">
                                      <p:cBhvr>
                                        <p:cTn id="29" dur="500"/>
                                        <p:tgtEl>
                                          <p:spTgt spid="2140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ytuł 1"/>
          <p:cNvSpPr>
            <a:spLocks noGrp="1"/>
          </p:cNvSpPr>
          <p:nvPr>
            <p:ph type="title"/>
          </p:nvPr>
        </p:nvSpPr>
        <p:spPr>
          <a:xfrm>
            <a:off x="971600" y="428625"/>
            <a:ext cx="7886650" cy="995363"/>
          </a:xfrm>
        </p:spPr>
        <p:txBody>
          <a:bodyPr/>
          <a:lstStyle/>
          <a:p>
            <a:r>
              <a:rPr lang="en-GB" sz="3200" dirty="0" smtClean="0"/>
              <a:t>Presentation Linkbase</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563368267"/>
              </p:ext>
            </p:extLst>
          </p:nvPr>
        </p:nvGraphicFramePr>
        <p:xfrm>
          <a:off x="-71470" y="1428736"/>
          <a:ext cx="5214974" cy="507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285"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A127557-BFCC-4DBD-A525-8F22F1AC4762}" type="slidenum">
              <a:rPr lang="en-GB" smtClean="0">
                <a:ea typeface="ＭＳ Ｐゴシック" charset="-128"/>
                <a:cs typeface="ＭＳ Ｐゴシック" charset="-128"/>
              </a:rPr>
              <a:pPr fontAlgn="base">
                <a:spcBef>
                  <a:spcPct val="0"/>
                </a:spcBef>
                <a:spcAft>
                  <a:spcPct val="0"/>
                </a:spcAft>
              </a:pPr>
              <a:t>22</a:t>
            </a:fld>
            <a:endParaRPr lang="en-GB" dirty="0">
              <a:ea typeface="ＭＳ Ｐゴシック" charset="-128"/>
              <a:cs typeface="ＭＳ Ｐゴシック" charset="-128"/>
            </a:endParaRPr>
          </a:p>
        </p:txBody>
      </p:sp>
      <p:sp>
        <p:nvSpPr>
          <p:cNvPr id="225286" name="Symbol zastępczy zawartości 2"/>
          <p:cNvSpPr txBox="1">
            <a:spLocks/>
          </p:cNvSpPr>
          <p:nvPr/>
        </p:nvSpPr>
        <p:spPr bwMode="auto">
          <a:xfrm>
            <a:off x="5000625" y="1357313"/>
            <a:ext cx="4143375" cy="5500687"/>
          </a:xfrm>
          <a:prstGeom prst="rect">
            <a:avLst/>
          </a:prstGeom>
          <a:noFill/>
          <a:ln w="9525">
            <a:noFill/>
            <a:miter lim="800000"/>
            <a:headEnd/>
            <a:tailEnd/>
          </a:ln>
        </p:spPr>
        <p:txBody>
          <a:bodyPr>
            <a:prstTxWarp prst="textNoShape">
              <a:avLst/>
            </a:prstTxWarp>
          </a:bodyPr>
          <a:lstStyle/>
          <a:p>
            <a:pPr marL="365125" indent="-255588">
              <a:spcBef>
                <a:spcPts val="300"/>
              </a:spcBef>
              <a:buClr>
                <a:srgbClr val="D2DA7A"/>
              </a:buClr>
              <a:buFont typeface="Georgia" charset="0"/>
              <a:buChar char="•"/>
            </a:pPr>
            <a:r>
              <a:rPr lang="en-GB" dirty="0" smtClean="0">
                <a:solidFill>
                  <a:srgbClr val="000000"/>
                </a:solidFill>
                <a:latin typeface="Calibri" charset="0"/>
              </a:rPr>
              <a:t>facilitates browsing of taxonomy content</a:t>
            </a:r>
          </a:p>
          <a:p>
            <a:pPr marL="365125" indent="-255588">
              <a:spcBef>
                <a:spcPts val="300"/>
              </a:spcBef>
              <a:buClr>
                <a:srgbClr val="D2DA7A"/>
              </a:buClr>
              <a:buFont typeface="Georgia" charset="0"/>
              <a:buChar char="•"/>
            </a:pPr>
            <a:r>
              <a:rPr lang="en-GB" dirty="0" smtClean="0">
                <a:solidFill>
                  <a:srgbClr val="000000"/>
                </a:solidFill>
                <a:latin typeface="Calibri" charset="0"/>
              </a:rPr>
              <a:t>hierarchical dependencies between concepts (graphs/trees)</a:t>
            </a:r>
          </a:p>
          <a:p>
            <a:pPr marL="365125" indent="-255588">
              <a:spcBef>
                <a:spcPts val="300"/>
              </a:spcBef>
              <a:buClr>
                <a:srgbClr val="D2DA7A"/>
              </a:buClr>
              <a:buFont typeface="Georgia" charset="0"/>
              <a:buChar char="•"/>
            </a:pPr>
            <a:r>
              <a:rPr lang="en-GB" dirty="0" smtClean="0">
                <a:solidFill>
                  <a:srgbClr val="000000"/>
                </a:solidFill>
                <a:latin typeface="Calibri" charset="0"/>
              </a:rPr>
              <a:t>indicates reportable information (informative, no validation)</a:t>
            </a:r>
          </a:p>
          <a:p>
            <a:pPr marL="365125" indent="-255588">
              <a:spcBef>
                <a:spcPts val="300"/>
              </a:spcBef>
              <a:buClr>
                <a:srgbClr val="D2DA7A"/>
              </a:buClr>
              <a:buFont typeface="Georgia" charset="0"/>
              <a:buChar char="•"/>
            </a:pPr>
            <a:r>
              <a:rPr lang="en-GB" dirty="0" smtClean="0">
                <a:solidFill>
                  <a:srgbClr val="000000"/>
                </a:solidFill>
                <a:latin typeface="Calibri" charset="0"/>
              </a:rPr>
              <a:t>it is NOT a visualization of a report however it is quite often used for this purpose</a:t>
            </a:r>
          </a:p>
          <a:p>
            <a:pPr marL="365125" indent="-255588">
              <a:spcBef>
                <a:spcPts val="300"/>
              </a:spcBef>
              <a:buClr>
                <a:srgbClr val="D2DA7A"/>
              </a:buClr>
              <a:buFont typeface="Georgia" charset="0"/>
              <a:buChar char="•"/>
            </a:pPr>
            <a:endParaRPr lang="en-GB" dirty="0">
              <a:latin typeface="Calibri" charset="0"/>
            </a:endParaRPr>
          </a:p>
        </p:txBody>
      </p:sp>
    </p:spTree>
    <p:extLst>
      <p:ext uri="{BB962C8B-B14F-4D97-AF65-F5344CB8AC3E}">
        <p14:creationId xmlns:p14="http://schemas.microsoft.com/office/powerpoint/2010/main" val="6494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86">
                                            <p:txEl>
                                              <p:pRg st="0" end="0"/>
                                            </p:txEl>
                                          </p:spTgt>
                                        </p:tgtEl>
                                        <p:attrNameLst>
                                          <p:attrName>style.visibility</p:attrName>
                                        </p:attrNameLst>
                                      </p:cBhvr>
                                      <p:to>
                                        <p:strVal val="visible"/>
                                      </p:to>
                                    </p:set>
                                    <p:animEffect transition="in" filter="fade">
                                      <p:cBhvr>
                                        <p:cTn id="7" dur="500"/>
                                        <p:tgtEl>
                                          <p:spTgt spid="225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286">
                                            <p:txEl>
                                              <p:pRg st="1" end="1"/>
                                            </p:txEl>
                                          </p:spTgt>
                                        </p:tgtEl>
                                        <p:attrNameLst>
                                          <p:attrName>style.visibility</p:attrName>
                                        </p:attrNameLst>
                                      </p:cBhvr>
                                      <p:to>
                                        <p:strVal val="visible"/>
                                      </p:to>
                                    </p:set>
                                    <p:animEffect transition="in" filter="fade">
                                      <p:cBhvr>
                                        <p:cTn id="12" dur="500"/>
                                        <p:tgtEl>
                                          <p:spTgt spid="225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286">
                                            <p:txEl>
                                              <p:pRg st="2" end="2"/>
                                            </p:txEl>
                                          </p:spTgt>
                                        </p:tgtEl>
                                        <p:attrNameLst>
                                          <p:attrName>style.visibility</p:attrName>
                                        </p:attrNameLst>
                                      </p:cBhvr>
                                      <p:to>
                                        <p:strVal val="visible"/>
                                      </p:to>
                                    </p:set>
                                    <p:animEffect transition="in" filter="fade">
                                      <p:cBhvr>
                                        <p:cTn id="17" dur="500"/>
                                        <p:tgtEl>
                                          <p:spTgt spid="2252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286">
                                            <p:txEl>
                                              <p:pRg st="3" end="3"/>
                                            </p:txEl>
                                          </p:spTgt>
                                        </p:tgtEl>
                                        <p:attrNameLst>
                                          <p:attrName>style.visibility</p:attrName>
                                        </p:attrNameLst>
                                      </p:cBhvr>
                                      <p:to>
                                        <p:strVal val="visible"/>
                                      </p:to>
                                    </p:set>
                                    <p:animEffect transition="in" filter="fade">
                                      <p:cBhvr>
                                        <p:cTn id="22" dur="500"/>
                                        <p:tgtEl>
                                          <p:spTgt spid="2252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ytuł 1"/>
          <p:cNvSpPr>
            <a:spLocks noGrp="1"/>
          </p:cNvSpPr>
          <p:nvPr>
            <p:ph type="title"/>
          </p:nvPr>
        </p:nvSpPr>
        <p:spPr>
          <a:xfrm>
            <a:off x="27521" y="332656"/>
            <a:ext cx="5405611" cy="995362"/>
          </a:xfrm>
        </p:spPr>
        <p:txBody>
          <a:bodyPr/>
          <a:lstStyle/>
          <a:p>
            <a:r>
              <a:rPr lang="en-GB" sz="2800" dirty="0" smtClean="0"/>
              <a:t>Example of presentation links</a:t>
            </a:r>
          </a:p>
        </p:txBody>
      </p:sp>
      <p:sp>
        <p:nvSpPr>
          <p:cNvPr id="22630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5C73023-81DE-4CA8-BADF-8641844F8CEE}" type="slidenum">
              <a:rPr lang="en-GB" smtClean="0">
                <a:ea typeface="ＭＳ Ｐゴシック" charset="-128"/>
                <a:cs typeface="ＭＳ Ｐゴシック" charset="-128"/>
              </a:rPr>
              <a:pPr fontAlgn="base">
                <a:spcBef>
                  <a:spcPct val="0"/>
                </a:spcBef>
                <a:spcAft>
                  <a:spcPct val="0"/>
                </a:spcAft>
              </a:pPr>
              <a:t>23</a:t>
            </a:fld>
            <a:endParaRPr lang="en-GB" dirty="0">
              <a:ea typeface="ＭＳ Ｐゴシック" charset="-128"/>
              <a:cs typeface="ＭＳ Ｐゴシック" charset="-128"/>
            </a:endParaRPr>
          </a:p>
        </p:txBody>
      </p:sp>
      <p:sp>
        <p:nvSpPr>
          <p:cNvPr id="7" name="Rectangle 4"/>
          <p:cNvSpPr>
            <a:spLocks noChangeArrowheads="1"/>
          </p:cNvSpPr>
          <p:nvPr/>
        </p:nvSpPr>
        <p:spPr bwMode="auto">
          <a:xfrm>
            <a:off x="5740157" y="3933056"/>
            <a:ext cx="1130438" cy="2616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fontAlgn="auto">
              <a:spcAft>
                <a:spcPts val="0"/>
              </a:spcAft>
              <a:defRPr/>
            </a:pPr>
            <a:r>
              <a:rPr lang="en-GB" sz="1100" dirty="0" smtClean="0">
                <a:solidFill>
                  <a:schemeClr val="tx1"/>
                </a:solidFill>
              </a:rPr>
              <a:t>Assets [abstract]</a:t>
            </a:r>
            <a:endParaRPr lang="en-GB" sz="1100" dirty="0">
              <a:solidFill>
                <a:schemeClr val="tx1"/>
              </a:solidFill>
            </a:endParaRPr>
          </a:p>
        </p:txBody>
      </p:sp>
      <p:sp>
        <p:nvSpPr>
          <p:cNvPr id="8" name="Rectangle 5"/>
          <p:cNvSpPr>
            <a:spLocks noChangeArrowheads="1"/>
          </p:cNvSpPr>
          <p:nvPr/>
        </p:nvSpPr>
        <p:spPr bwMode="auto">
          <a:xfrm>
            <a:off x="4419296" y="5200317"/>
            <a:ext cx="322524"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 </a:t>
            </a:r>
            <a:endParaRPr lang="en-GB" sz="1100" dirty="0">
              <a:solidFill>
                <a:schemeClr val="tx1"/>
              </a:solidFill>
            </a:endParaRPr>
          </a:p>
        </p:txBody>
      </p:sp>
      <p:sp>
        <p:nvSpPr>
          <p:cNvPr id="9" name="Rectangle 6"/>
          <p:cNvSpPr>
            <a:spLocks noChangeArrowheads="1"/>
          </p:cNvSpPr>
          <p:nvPr/>
        </p:nvSpPr>
        <p:spPr bwMode="auto">
          <a:xfrm>
            <a:off x="3015415" y="5177591"/>
            <a:ext cx="1088760" cy="4308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fontAlgn="auto">
              <a:spcAft>
                <a:spcPts val="0"/>
              </a:spcAft>
              <a:defRPr/>
            </a:pPr>
            <a:r>
              <a:rPr lang="en-GB" sz="1100" dirty="0" smtClean="0">
                <a:solidFill>
                  <a:schemeClr val="tx1"/>
                </a:solidFill>
              </a:rPr>
              <a:t>Property, Plant </a:t>
            </a:r>
          </a:p>
          <a:p>
            <a:pPr algn="ctr" fontAlgn="auto">
              <a:spcAft>
                <a:spcPts val="0"/>
              </a:spcAft>
              <a:defRPr/>
            </a:pPr>
            <a:r>
              <a:rPr lang="en-GB" sz="1100" dirty="0" smtClean="0">
                <a:solidFill>
                  <a:schemeClr val="tx1"/>
                </a:solidFill>
              </a:rPr>
              <a:t>and Equipment </a:t>
            </a:r>
            <a:endParaRPr lang="en-GB" sz="1100" dirty="0">
              <a:solidFill>
                <a:schemeClr val="tx1"/>
              </a:solidFill>
            </a:endParaRPr>
          </a:p>
        </p:txBody>
      </p:sp>
      <p:sp>
        <p:nvSpPr>
          <p:cNvPr id="10" name="Rectangle 7"/>
          <p:cNvSpPr>
            <a:spLocks noChangeArrowheads="1"/>
          </p:cNvSpPr>
          <p:nvPr/>
        </p:nvSpPr>
        <p:spPr bwMode="auto">
          <a:xfrm>
            <a:off x="1393489" y="5227304"/>
            <a:ext cx="1149674"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Intangible Assets</a:t>
            </a:r>
            <a:endParaRPr lang="en-GB" sz="1100" dirty="0">
              <a:solidFill>
                <a:schemeClr val="tx1"/>
              </a:solidFill>
            </a:endParaRPr>
          </a:p>
        </p:txBody>
      </p:sp>
      <p:sp>
        <p:nvSpPr>
          <p:cNvPr id="11" name="Rectangle 8"/>
          <p:cNvSpPr>
            <a:spLocks noChangeArrowheads="1"/>
          </p:cNvSpPr>
          <p:nvPr/>
        </p:nvSpPr>
        <p:spPr bwMode="auto">
          <a:xfrm>
            <a:off x="6016132" y="4536112"/>
            <a:ext cx="1018227"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Current Assets</a:t>
            </a:r>
            <a:endParaRPr lang="en-GB" sz="1100" dirty="0">
              <a:solidFill>
                <a:schemeClr val="tx1"/>
              </a:solidFill>
            </a:endParaRPr>
          </a:p>
        </p:txBody>
      </p:sp>
      <p:sp>
        <p:nvSpPr>
          <p:cNvPr id="12" name="Rectangle 9"/>
          <p:cNvSpPr>
            <a:spLocks noChangeArrowheads="1"/>
          </p:cNvSpPr>
          <p:nvPr/>
        </p:nvSpPr>
        <p:spPr bwMode="auto">
          <a:xfrm>
            <a:off x="2441304" y="4472612"/>
            <a:ext cx="1300356"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Non-Current Assets</a:t>
            </a:r>
            <a:endParaRPr lang="en-GB" sz="1100" dirty="0">
              <a:solidFill>
                <a:schemeClr val="tx1"/>
              </a:solidFill>
            </a:endParaRPr>
          </a:p>
        </p:txBody>
      </p:sp>
      <p:sp>
        <p:nvSpPr>
          <p:cNvPr id="13" name="Rectangle 10"/>
          <p:cNvSpPr>
            <a:spLocks noChangeArrowheads="1"/>
          </p:cNvSpPr>
          <p:nvPr/>
        </p:nvSpPr>
        <p:spPr bwMode="auto">
          <a:xfrm>
            <a:off x="5135828" y="5178092"/>
            <a:ext cx="861133"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Inventories </a:t>
            </a:r>
            <a:endParaRPr lang="en-GB" sz="1100" dirty="0">
              <a:solidFill>
                <a:schemeClr val="tx1"/>
              </a:solidFill>
            </a:endParaRPr>
          </a:p>
        </p:txBody>
      </p:sp>
      <p:sp>
        <p:nvSpPr>
          <p:cNvPr id="14" name="Rectangle 11"/>
          <p:cNvSpPr>
            <a:spLocks noChangeArrowheads="1"/>
          </p:cNvSpPr>
          <p:nvPr/>
        </p:nvSpPr>
        <p:spPr bwMode="auto">
          <a:xfrm>
            <a:off x="6358710" y="5155867"/>
            <a:ext cx="920445"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Receivables  </a:t>
            </a:r>
            <a:endParaRPr lang="en-GB" sz="1100" dirty="0">
              <a:solidFill>
                <a:schemeClr val="tx1"/>
              </a:solidFill>
            </a:endParaRPr>
          </a:p>
        </p:txBody>
      </p:sp>
      <p:sp>
        <p:nvSpPr>
          <p:cNvPr id="15" name="Rectangle 12"/>
          <p:cNvSpPr>
            <a:spLocks noChangeArrowheads="1"/>
          </p:cNvSpPr>
          <p:nvPr/>
        </p:nvSpPr>
        <p:spPr bwMode="auto">
          <a:xfrm>
            <a:off x="7562546" y="5155867"/>
            <a:ext cx="322524"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 </a:t>
            </a:r>
            <a:endParaRPr lang="en-GB" sz="1100" dirty="0">
              <a:solidFill>
                <a:schemeClr val="tx1"/>
              </a:solidFill>
            </a:endParaRPr>
          </a:p>
        </p:txBody>
      </p:sp>
      <p:sp>
        <p:nvSpPr>
          <p:cNvPr id="16" name="Rectangle 13"/>
          <p:cNvSpPr>
            <a:spLocks noChangeArrowheads="1"/>
          </p:cNvSpPr>
          <p:nvPr/>
        </p:nvSpPr>
        <p:spPr bwMode="auto">
          <a:xfrm>
            <a:off x="1043608" y="6143153"/>
            <a:ext cx="1714500"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fontAlgn="auto">
              <a:spcAft>
                <a:spcPts val="0"/>
              </a:spcAft>
              <a:defRPr/>
            </a:pPr>
            <a:r>
              <a:rPr lang="en-GB" sz="1100" dirty="0" smtClean="0">
                <a:solidFill>
                  <a:schemeClr val="tx1"/>
                </a:solidFill>
              </a:rPr>
              <a:t>Land and Buildings </a:t>
            </a:r>
            <a:endParaRPr lang="en-GB" sz="1100" dirty="0">
              <a:solidFill>
                <a:schemeClr val="tx1"/>
              </a:solidFill>
            </a:endParaRPr>
          </a:p>
        </p:txBody>
      </p:sp>
      <p:sp>
        <p:nvSpPr>
          <p:cNvPr id="17" name="Rectangle 14"/>
          <p:cNvSpPr>
            <a:spLocks noChangeArrowheads="1"/>
          </p:cNvSpPr>
          <p:nvPr/>
        </p:nvSpPr>
        <p:spPr bwMode="auto">
          <a:xfrm>
            <a:off x="2900983" y="6146328"/>
            <a:ext cx="1662113"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fontAlgn="auto">
              <a:spcAft>
                <a:spcPts val="0"/>
              </a:spcAft>
              <a:defRPr/>
            </a:pPr>
            <a:r>
              <a:rPr lang="en-GB" sz="1100" dirty="0" smtClean="0">
                <a:solidFill>
                  <a:schemeClr val="tx1"/>
                </a:solidFill>
              </a:rPr>
              <a:t>Motor Vehicles</a:t>
            </a:r>
            <a:endParaRPr lang="en-GB" sz="1100" dirty="0">
              <a:solidFill>
                <a:schemeClr val="tx1"/>
              </a:solidFill>
            </a:endParaRPr>
          </a:p>
        </p:txBody>
      </p:sp>
      <p:sp>
        <p:nvSpPr>
          <p:cNvPr id="18" name="Rectangle 15"/>
          <p:cNvSpPr>
            <a:spLocks noChangeArrowheads="1"/>
          </p:cNvSpPr>
          <p:nvPr/>
        </p:nvSpPr>
        <p:spPr bwMode="auto">
          <a:xfrm>
            <a:off x="4686921" y="6143153"/>
            <a:ext cx="928687"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fontAlgn="auto">
              <a:spcAft>
                <a:spcPts val="0"/>
              </a:spcAft>
              <a:defRPr/>
            </a:pPr>
            <a:r>
              <a:rPr lang="en-GB" sz="1100" dirty="0" smtClean="0">
                <a:solidFill>
                  <a:schemeClr val="tx1"/>
                </a:solidFill>
              </a:rPr>
              <a:t>Furniture </a:t>
            </a:r>
            <a:endParaRPr lang="en-GB" sz="1100" dirty="0">
              <a:solidFill>
                <a:schemeClr val="tx1"/>
              </a:solidFill>
            </a:endParaRPr>
          </a:p>
        </p:txBody>
      </p:sp>
      <p:sp>
        <p:nvSpPr>
          <p:cNvPr id="19" name="Text Box 16"/>
          <p:cNvSpPr txBox="1">
            <a:spLocks noChangeArrowheads="1"/>
          </p:cNvSpPr>
          <p:nvPr/>
        </p:nvSpPr>
        <p:spPr bwMode="auto">
          <a:xfrm>
            <a:off x="1615108" y="5834221"/>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1.</a:t>
            </a:r>
            <a:endParaRPr lang="en-GB" sz="1100" dirty="0">
              <a:latin typeface="+mn-lt"/>
            </a:endParaRPr>
          </a:p>
        </p:txBody>
      </p:sp>
      <p:sp>
        <p:nvSpPr>
          <p:cNvPr id="20" name="Text Box 17"/>
          <p:cNvSpPr txBox="1">
            <a:spLocks noChangeArrowheads="1"/>
          </p:cNvSpPr>
          <p:nvPr/>
        </p:nvSpPr>
        <p:spPr bwMode="auto">
          <a:xfrm>
            <a:off x="5115546" y="5834221"/>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3.</a:t>
            </a:r>
            <a:endParaRPr lang="en-GB" sz="1100" dirty="0">
              <a:latin typeface="+mn-lt"/>
            </a:endParaRPr>
          </a:p>
        </p:txBody>
      </p:sp>
      <p:sp>
        <p:nvSpPr>
          <p:cNvPr id="21" name="Text Box 18"/>
          <p:cNvSpPr txBox="1">
            <a:spLocks noChangeArrowheads="1"/>
          </p:cNvSpPr>
          <p:nvPr/>
        </p:nvSpPr>
        <p:spPr bwMode="auto">
          <a:xfrm>
            <a:off x="3758233" y="5815171"/>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2.</a:t>
            </a:r>
            <a:endParaRPr lang="en-GB" sz="1100" dirty="0">
              <a:latin typeface="+mn-lt"/>
            </a:endParaRPr>
          </a:p>
        </p:txBody>
      </p:sp>
      <p:sp>
        <p:nvSpPr>
          <p:cNvPr id="22" name="Text Box 19"/>
          <p:cNvSpPr txBox="1">
            <a:spLocks noChangeArrowheads="1"/>
          </p:cNvSpPr>
          <p:nvPr/>
        </p:nvSpPr>
        <p:spPr bwMode="auto">
          <a:xfrm>
            <a:off x="5278693" y="4906992"/>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1.</a:t>
            </a:r>
            <a:endParaRPr lang="en-GB" sz="1100" dirty="0">
              <a:latin typeface="+mn-lt"/>
            </a:endParaRPr>
          </a:p>
        </p:txBody>
      </p:sp>
      <p:sp>
        <p:nvSpPr>
          <p:cNvPr id="23" name="Text Box 20"/>
          <p:cNvSpPr txBox="1">
            <a:spLocks noChangeArrowheads="1"/>
          </p:cNvSpPr>
          <p:nvPr/>
        </p:nvSpPr>
        <p:spPr bwMode="auto">
          <a:xfrm>
            <a:off x="1750301" y="4979000"/>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1.</a:t>
            </a:r>
            <a:endParaRPr lang="en-GB" sz="1100" dirty="0">
              <a:latin typeface="+mn-lt"/>
            </a:endParaRPr>
          </a:p>
        </p:txBody>
      </p:sp>
      <p:sp>
        <p:nvSpPr>
          <p:cNvPr id="24" name="Text Box 21"/>
          <p:cNvSpPr txBox="1">
            <a:spLocks noChangeArrowheads="1"/>
          </p:cNvSpPr>
          <p:nvPr/>
        </p:nvSpPr>
        <p:spPr bwMode="auto">
          <a:xfrm>
            <a:off x="2758108" y="4211236"/>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1.</a:t>
            </a:r>
            <a:endParaRPr lang="en-GB" sz="1100" dirty="0">
              <a:latin typeface="+mn-lt"/>
            </a:endParaRPr>
          </a:p>
        </p:txBody>
      </p:sp>
      <p:sp>
        <p:nvSpPr>
          <p:cNvPr id="25" name="Text Box 22"/>
          <p:cNvSpPr txBox="1">
            <a:spLocks noChangeArrowheads="1"/>
          </p:cNvSpPr>
          <p:nvPr/>
        </p:nvSpPr>
        <p:spPr bwMode="auto">
          <a:xfrm>
            <a:off x="3262469" y="4906992"/>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2.</a:t>
            </a:r>
            <a:endParaRPr lang="en-GB" sz="1100" dirty="0">
              <a:latin typeface="+mn-lt"/>
            </a:endParaRPr>
          </a:p>
        </p:txBody>
      </p:sp>
      <p:sp>
        <p:nvSpPr>
          <p:cNvPr id="26" name="Text Box 23"/>
          <p:cNvSpPr txBox="1">
            <a:spLocks noChangeArrowheads="1"/>
          </p:cNvSpPr>
          <p:nvPr/>
        </p:nvSpPr>
        <p:spPr bwMode="auto">
          <a:xfrm flipH="1">
            <a:off x="6117258" y="4282673"/>
            <a:ext cx="357188" cy="261610"/>
          </a:xfrm>
          <a:prstGeom prst="rect">
            <a:avLst/>
          </a:prstGeom>
          <a:noFill/>
          <a:ln w="9525">
            <a:noFill/>
            <a:miter lim="800000"/>
            <a:headEnd/>
            <a:tailEnd/>
          </a:ln>
        </p:spPr>
        <p:txBody>
          <a:bodyPr>
            <a:prstTxWarp prst="textNoShape">
              <a:avLst/>
            </a:prstTxWarp>
            <a:spAutoFit/>
          </a:bodyPr>
          <a:lstStyle/>
          <a:p>
            <a:r>
              <a:rPr lang="en-GB" sz="1100" dirty="0" smtClean="0">
                <a:latin typeface="+mn-lt"/>
              </a:rPr>
              <a:t>2.</a:t>
            </a:r>
            <a:endParaRPr lang="en-GB" sz="1100" dirty="0">
              <a:latin typeface="+mn-lt"/>
            </a:endParaRPr>
          </a:p>
        </p:txBody>
      </p:sp>
      <p:sp>
        <p:nvSpPr>
          <p:cNvPr id="27" name="Text Box 24"/>
          <p:cNvSpPr txBox="1">
            <a:spLocks noChangeArrowheads="1"/>
          </p:cNvSpPr>
          <p:nvPr/>
        </p:nvSpPr>
        <p:spPr bwMode="auto">
          <a:xfrm>
            <a:off x="6430821" y="4869160"/>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2.</a:t>
            </a:r>
            <a:endParaRPr lang="en-GB" sz="1100" dirty="0">
              <a:latin typeface="+mn-lt"/>
            </a:endParaRPr>
          </a:p>
        </p:txBody>
      </p:sp>
      <p:cxnSp>
        <p:nvCxnSpPr>
          <p:cNvPr id="28" name="AutoShape 25"/>
          <p:cNvCxnSpPr>
            <a:cxnSpLocks noChangeShapeType="1"/>
            <a:stCxn id="7" idx="2"/>
            <a:endCxn id="12" idx="0"/>
          </p:cNvCxnSpPr>
          <p:nvPr/>
        </p:nvCxnSpPr>
        <p:spPr bwMode="auto">
          <a:xfrm rot="5400000">
            <a:off x="4559456" y="2726692"/>
            <a:ext cx="277946" cy="3213894"/>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29" name="AutoShape 26"/>
          <p:cNvCxnSpPr>
            <a:cxnSpLocks noChangeShapeType="1"/>
            <a:stCxn id="7" idx="2"/>
            <a:endCxn id="11" idx="0"/>
          </p:cNvCxnSpPr>
          <p:nvPr/>
        </p:nvCxnSpPr>
        <p:spPr bwMode="auto">
          <a:xfrm rot="16200000" flipH="1">
            <a:off x="6244588" y="4255454"/>
            <a:ext cx="341446" cy="219870"/>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0" name="AutoShape 27"/>
          <p:cNvCxnSpPr>
            <a:cxnSpLocks noChangeShapeType="1"/>
            <a:stCxn id="12" idx="2"/>
            <a:endCxn id="10" idx="0"/>
          </p:cNvCxnSpPr>
          <p:nvPr/>
        </p:nvCxnSpPr>
        <p:spPr bwMode="auto">
          <a:xfrm rot="5400000">
            <a:off x="2283363" y="4419185"/>
            <a:ext cx="493082" cy="1123156"/>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1" name="AutoShape 28"/>
          <p:cNvCxnSpPr>
            <a:cxnSpLocks noChangeShapeType="1"/>
            <a:stCxn id="12" idx="2"/>
            <a:endCxn id="9" idx="0"/>
          </p:cNvCxnSpPr>
          <p:nvPr/>
        </p:nvCxnSpPr>
        <p:spPr bwMode="auto">
          <a:xfrm rot="16200000" flipH="1">
            <a:off x="3103954" y="4721749"/>
            <a:ext cx="443369" cy="468313"/>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2" name="AutoShape 29"/>
          <p:cNvCxnSpPr>
            <a:cxnSpLocks noChangeShapeType="1"/>
            <a:stCxn id="12" idx="2"/>
            <a:endCxn id="8" idx="0"/>
          </p:cNvCxnSpPr>
          <p:nvPr/>
        </p:nvCxnSpPr>
        <p:spPr bwMode="auto">
          <a:xfrm rot="16200000" flipH="1">
            <a:off x="3602973" y="4222731"/>
            <a:ext cx="466095" cy="1489076"/>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3" name="AutoShape 30"/>
          <p:cNvCxnSpPr>
            <a:cxnSpLocks noChangeShapeType="1"/>
            <a:stCxn id="11" idx="2"/>
            <a:endCxn id="13" idx="0"/>
          </p:cNvCxnSpPr>
          <p:nvPr/>
        </p:nvCxnSpPr>
        <p:spPr bwMode="auto">
          <a:xfrm rot="5400000">
            <a:off x="5855636" y="4508482"/>
            <a:ext cx="380370" cy="958851"/>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4" name="AutoShape 31"/>
          <p:cNvCxnSpPr>
            <a:cxnSpLocks noChangeShapeType="1"/>
            <a:stCxn id="11" idx="2"/>
            <a:endCxn id="14" idx="0"/>
          </p:cNvCxnSpPr>
          <p:nvPr/>
        </p:nvCxnSpPr>
        <p:spPr bwMode="auto">
          <a:xfrm rot="16200000" flipH="1">
            <a:off x="6493017" y="4829950"/>
            <a:ext cx="358145" cy="293687"/>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5" name="AutoShape 32"/>
          <p:cNvCxnSpPr>
            <a:cxnSpLocks noChangeShapeType="1"/>
            <a:stCxn id="11" idx="2"/>
            <a:endCxn id="15" idx="0"/>
          </p:cNvCxnSpPr>
          <p:nvPr/>
        </p:nvCxnSpPr>
        <p:spPr bwMode="auto">
          <a:xfrm rot="16200000" flipH="1">
            <a:off x="6945455" y="4377513"/>
            <a:ext cx="358145" cy="1198562"/>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6" name="AutoShape 33"/>
          <p:cNvCxnSpPr>
            <a:cxnSpLocks noChangeShapeType="1"/>
            <a:stCxn id="9" idx="2"/>
            <a:endCxn id="18" idx="0"/>
          </p:cNvCxnSpPr>
          <p:nvPr/>
        </p:nvCxnSpPr>
        <p:spPr bwMode="auto">
          <a:xfrm rot="16200000" flipH="1">
            <a:off x="4088193" y="5080080"/>
            <a:ext cx="534675" cy="1591470"/>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7" name="AutoShape 34"/>
          <p:cNvCxnSpPr>
            <a:cxnSpLocks noChangeShapeType="1"/>
            <a:stCxn id="9" idx="2"/>
            <a:endCxn id="17" idx="0"/>
          </p:cNvCxnSpPr>
          <p:nvPr/>
        </p:nvCxnSpPr>
        <p:spPr bwMode="auto">
          <a:xfrm rot="16200000" flipH="1">
            <a:off x="3376992" y="5791280"/>
            <a:ext cx="537850" cy="172245"/>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8" name="AutoShape 35"/>
          <p:cNvCxnSpPr>
            <a:cxnSpLocks noChangeShapeType="1"/>
            <a:stCxn id="9" idx="2"/>
            <a:endCxn id="16" idx="0"/>
          </p:cNvCxnSpPr>
          <p:nvPr/>
        </p:nvCxnSpPr>
        <p:spPr bwMode="auto">
          <a:xfrm rot="5400000">
            <a:off x="2462990" y="5046347"/>
            <a:ext cx="534675" cy="1658937"/>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sp>
        <p:nvSpPr>
          <p:cNvPr id="40" name="Rectangle 8"/>
          <p:cNvSpPr>
            <a:spLocks noChangeArrowheads="1"/>
          </p:cNvSpPr>
          <p:nvPr/>
        </p:nvSpPr>
        <p:spPr bwMode="auto">
          <a:xfrm>
            <a:off x="7924071" y="4607550"/>
            <a:ext cx="902811" cy="261610"/>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Assets, Total</a:t>
            </a:r>
            <a:endParaRPr lang="en-GB" sz="1100" dirty="0">
              <a:solidFill>
                <a:schemeClr val="tx1"/>
              </a:solidFill>
            </a:endParaRPr>
          </a:p>
        </p:txBody>
      </p:sp>
      <p:cxnSp>
        <p:nvCxnSpPr>
          <p:cNvPr id="45" name="AutoShape 26"/>
          <p:cNvCxnSpPr>
            <a:cxnSpLocks noChangeShapeType="1"/>
            <a:stCxn id="7" idx="2"/>
            <a:endCxn id="40" idx="0"/>
          </p:cNvCxnSpPr>
          <p:nvPr/>
        </p:nvCxnSpPr>
        <p:spPr bwMode="auto">
          <a:xfrm rot="16200000" flipH="1">
            <a:off x="7133984" y="3366057"/>
            <a:ext cx="412884" cy="2070101"/>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sp>
        <p:nvSpPr>
          <p:cNvPr id="51" name="Text Box 23"/>
          <p:cNvSpPr txBox="1">
            <a:spLocks noChangeArrowheads="1"/>
          </p:cNvSpPr>
          <p:nvPr/>
        </p:nvSpPr>
        <p:spPr bwMode="auto">
          <a:xfrm flipH="1">
            <a:off x="8403258" y="4354111"/>
            <a:ext cx="357188" cy="261610"/>
          </a:xfrm>
          <a:prstGeom prst="rect">
            <a:avLst/>
          </a:prstGeom>
          <a:noFill/>
          <a:ln w="9525">
            <a:noFill/>
            <a:miter lim="800000"/>
            <a:headEnd/>
            <a:tailEnd/>
          </a:ln>
        </p:spPr>
        <p:txBody>
          <a:bodyPr>
            <a:prstTxWarp prst="textNoShape">
              <a:avLst/>
            </a:prstTxWarp>
            <a:spAutoFit/>
          </a:bodyPr>
          <a:lstStyle/>
          <a:p>
            <a:r>
              <a:rPr lang="en-GB" sz="1100" dirty="0" smtClean="0">
                <a:latin typeface="+mn-lt"/>
              </a:rPr>
              <a:t>3.</a:t>
            </a:r>
            <a:endParaRPr lang="en-GB" sz="1100" dirty="0">
              <a:latin typeface="+mn-lt"/>
            </a:endParaRPr>
          </a:p>
        </p:txBody>
      </p:sp>
      <p:sp>
        <p:nvSpPr>
          <p:cNvPr id="52" name="Rectangle 6"/>
          <p:cNvSpPr>
            <a:spLocks noChangeArrowheads="1"/>
          </p:cNvSpPr>
          <p:nvPr/>
        </p:nvSpPr>
        <p:spPr bwMode="auto">
          <a:xfrm>
            <a:off x="5925170" y="6166465"/>
            <a:ext cx="1444626" cy="430887"/>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GB" sz="1100" dirty="0" smtClean="0">
                <a:solidFill>
                  <a:schemeClr val="tx1"/>
                </a:solidFill>
              </a:rPr>
              <a:t>Property, Plant </a:t>
            </a:r>
          </a:p>
          <a:p>
            <a:pPr algn="ctr" fontAlgn="auto">
              <a:spcAft>
                <a:spcPts val="0"/>
              </a:spcAft>
              <a:defRPr/>
            </a:pPr>
            <a:r>
              <a:rPr lang="en-GB" sz="1100" dirty="0" smtClean="0">
                <a:solidFill>
                  <a:schemeClr val="tx1"/>
                </a:solidFill>
              </a:rPr>
              <a:t>and Equipment, Total </a:t>
            </a:r>
            <a:endParaRPr lang="en-GB" sz="1100" dirty="0">
              <a:solidFill>
                <a:schemeClr val="tx1"/>
              </a:solidFill>
            </a:endParaRPr>
          </a:p>
        </p:txBody>
      </p:sp>
      <p:cxnSp>
        <p:nvCxnSpPr>
          <p:cNvPr id="53" name="AutoShape 33"/>
          <p:cNvCxnSpPr>
            <a:cxnSpLocks noChangeShapeType="1"/>
            <a:stCxn id="9" idx="2"/>
            <a:endCxn id="52" idx="0"/>
          </p:cNvCxnSpPr>
          <p:nvPr/>
        </p:nvCxnSpPr>
        <p:spPr bwMode="auto">
          <a:xfrm rot="16200000" flipH="1">
            <a:off x="4824646" y="4343627"/>
            <a:ext cx="557987" cy="3087688"/>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sp>
        <p:nvSpPr>
          <p:cNvPr id="58" name="Text Box 17"/>
          <p:cNvSpPr txBox="1">
            <a:spLocks noChangeArrowheads="1"/>
          </p:cNvSpPr>
          <p:nvPr/>
        </p:nvSpPr>
        <p:spPr bwMode="auto">
          <a:xfrm>
            <a:off x="6615733" y="5834221"/>
            <a:ext cx="292068" cy="261610"/>
          </a:xfrm>
          <a:prstGeom prst="rect">
            <a:avLst/>
          </a:prstGeom>
          <a:noFill/>
          <a:ln w="9525">
            <a:noFill/>
            <a:miter lim="800000"/>
            <a:headEnd/>
            <a:tailEnd/>
          </a:ln>
        </p:spPr>
        <p:txBody>
          <a:bodyPr wrap="none">
            <a:prstTxWarp prst="textNoShape">
              <a:avLst/>
            </a:prstTxWarp>
            <a:spAutoFit/>
          </a:bodyPr>
          <a:lstStyle/>
          <a:p>
            <a:r>
              <a:rPr lang="en-GB" sz="1100" dirty="0" smtClean="0">
                <a:latin typeface="+mn-lt"/>
              </a:rPr>
              <a:t>4.</a:t>
            </a:r>
            <a:endParaRPr lang="en-GB" sz="1100" dirty="0">
              <a:latin typeface="+mn-lt"/>
            </a:endParaRPr>
          </a:p>
        </p:txBody>
      </p:sp>
      <p:sp>
        <p:nvSpPr>
          <p:cNvPr id="57" name="Rectangle 4"/>
          <p:cNvSpPr>
            <a:spLocks noChangeArrowheads="1"/>
          </p:cNvSpPr>
          <p:nvPr/>
        </p:nvSpPr>
        <p:spPr bwMode="auto">
          <a:xfrm>
            <a:off x="5026999" y="3361943"/>
            <a:ext cx="2520242" cy="2616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fontAlgn="auto">
              <a:spcAft>
                <a:spcPts val="0"/>
              </a:spcAft>
              <a:defRPr/>
            </a:pPr>
            <a:r>
              <a:rPr lang="en-GB" sz="1100" dirty="0" smtClean="0">
                <a:solidFill>
                  <a:schemeClr val="tx1"/>
                </a:solidFill>
              </a:rPr>
              <a:t>Statement of financial position [abstract]</a:t>
            </a:r>
            <a:endParaRPr lang="en-GB" sz="1100" dirty="0">
              <a:solidFill>
                <a:schemeClr val="tx1"/>
              </a:solidFill>
            </a:endParaRPr>
          </a:p>
        </p:txBody>
      </p:sp>
      <p:cxnSp>
        <p:nvCxnSpPr>
          <p:cNvPr id="59" name="AutoShape 26"/>
          <p:cNvCxnSpPr>
            <a:cxnSpLocks noChangeShapeType="1"/>
            <a:stCxn id="57" idx="2"/>
            <a:endCxn id="7" idx="0"/>
          </p:cNvCxnSpPr>
          <p:nvPr/>
        </p:nvCxnSpPr>
        <p:spPr bwMode="auto">
          <a:xfrm rot="16200000" flipH="1">
            <a:off x="6141497" y="3769176"/>
            <a:ext cx="309503" cy="18256"/>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47" name="AutoShape 26"/>
          <p:cNvCxnSpPr>
            <a:cxnSpLocks noChangeShapeType="1"/>
            <a:stCxn id="57" idx="2"/>
          </p:cNvCxnSpPr>
          <p:nvPr/>
        </p:nvCxnSpPr>
        <p:spPr bwMode="auto">
          <a:xfrm rot="16200000" flipH="1">
            <a:off x="7351060" y="2559612"/>
            <a:ext cx="218445" cy="2346325"/>
          </a:xfrm>
          <a:prstGeom prst="curvedConnector2">
            <a:avLst/>
          </a:prstGeom>
          <a:ln>
            <a:solidFill>
              <a:schemeClr val="accent2">
                <a:lumMod val="75000"/>
              </a:schemeClr>
            </a:solidFill>
            <a:headEnd/>
            <a:tailEnd type="triangle" w="med" len="med"/>
          </a:ln>
        </p:spPr>
        <p:style>
          <a:lnRef idx="2">
            <a:schemeClr val="accent2"/>
          </a:lnRef>
          <a:fillRef idx="0">
            <a:schemeClr val="accent2"/>
          </a:fillRef>
          <a:effectRef idx="1">
            <a:schemeClr val="accent2"/>
          </a:effectRef>
          <a:fontRef idx="minor">
            <a:schemeClr val="tx1"/>
          </a:fontRef>
        </p:style>
      </p:cxnSp>
      <p:sp>
        <p:nvSpPr>
          <p:cNvPr id="50" name="Text Box 23"/>
          <p:cNvSpPr txBox="1">
            <a:spLocks noChangeArrowheads="1"/>
          </p:cNvSpPr>
          <p:nvPr/>
        </p:nvSpPr>
        <p:spPr bwMode="auto">
          <a:xfrm flipH="1">
            <a:off x="5920408" y="3718173"/>
            <a:ext cx="357188" cy="261610"/>
          </a:xfrm>
          <a:prstGeom prst="rect">
            <a:avLst/>
          </a:prstGeom>
          <a:noFill/>
          <a:ln w="9525">
            <a:noFill/>
            <a:miter lim="800000"/>
            <a:headEnd/>
            <a:tailEnd/>
          </a:ln>
        </p:spPr>
        <p:txBody>
          <a:bodyPr>
            <a:prstTxWarp prst="textNoShape">
              <a:avLst/>
            </a:prstTxWarp>
            <a:spAutoFit/>
          </a:bodyPr>
          <a:lstStyle/>
          <a:p>
            <a:r>
              <a:rPr lang="en-GB" sz="1100" dirty="0" smtClean="0">
                <a:latin typeface="+mn-lt"/>
              </a:rPr>
              <a:t>1.</a:t>
            </a:r>
            <a:endParaRPr lang="en-GB" sz="1100" dirty="0">
              <a:latin typeface="+mn-lt"/>
            </a:endParaRPr>
          </a:p>
        </p:txBody>
      </p:sp>
      <p:sp>
        <p:nvSpPr>
          <p:cNvPr id="54" name="Text Box 23"/>
          <p:cNvSpPr txBox="1">
            <a:spLocks noChangeArrowheads="1"/>
          </p:cNvSpPr>
          <p:nvPr/>
        </p:nvSpPr>
        <p:spPr bwMode="auto">
          <a:xfrm flipH="1">
            <a:off x="8635033" y="3718173"/>
            <a:ext cx="357188" cy="261610"/>
          </a:xfrm>
          <a:prstGeom prst="rect">
            <a:avLst/>
          </a:prstGeom>
          <a:noFill/>
          <a:ln w="9525">
            <a:noFill/>
            <a:miter lim="800000"/>
            <a:headEnd/>
            <a:tailEnd/>
          </a:ln>
        </p:spPr>
        <p:txBody>
          <a:bodyPr>
            <a:prstTxWarp prst="textNoShape">
              <a:avLst/>
            </a:prstTxWarp>
            <a:spAutoFit/>
          </a:bodyPr>
          <a:lstStyle/>
          <a:p>
            <a:r>
              <a:rPr lang="en-GB" sz="1100" dirty="0" smtClean="0">
                <a:latin typeface="+mn-lt"/>
              </a:rPr>
              <a:t>...</a:t>
            </a:r>
            <a:endParaRPr lang="en-GB" sz="1100" dirty="0">
              <a:latin typeface="+mn-lt"/>
            </a:endParaRPr>
          </a:p>
        </p:txBody>
      </p:sp>
      <p:graphicFrame>
        <p:nvGraphicFramePr>
          <p:cNvPr id="3" name="Tabela 2"/>
          <p:cNvGraphicFramePr>
            <a:graphicFrameLocks noGrp="1"/>
          </p:cNvGraphicFramePr>
          <p:nvPr>
            <p:extLst>
              <p:ext uri="{D42A27DB-BD31-4B8C-83A1-F6EECF244321}">
                <p14:modId xmlns:p14="http://schemas.microsoft.com/office/powerpoint/2010/main" val="1402147197"/>
              </p:ext>
            </p:extLst>
          </p:nvPr>
        </p:nvGraphicFramePr>
        <p:xfrm>
          <a:off x="134945" y="1353107"/>
          <a:ext cx="3746499" cy="3048000"/>
        </p:xfrm>
        <a:graphic>
          <a:graphicData uri="http://schemas.openxmlformats.org/drawingml/2006/table">
            <a:tbl>
              <a:tblPr/>
              <a:tblGrid>
                <a:gridCol w="228213"/>
                <a:gridCol w="228213"/>
                <a:gridCol w="228213"/>
                <a:gridCol w="228213"/>
                <a:gridCol w="228213"/>
                <a:gridCol w="2234588"/>
                <a:gridCol w="370846"/>
              </a:tblGrid>
              <a:tr h="190500">
                <a:tc gridSpan="6">
                  <a:txBody>
                    <a:bodyPr/>
                    <a:lstStyle/>
                    <a:p>
                      <a:pPr algn="l" fontAlgn="b"/>
                      <a:r>
                        <a:rPr lang="en-GB" sz="1050" b="0" i="1" u="none" strike="noStrike">
                          <a:solidFill>
                            <a:srgbClr val="000000"/>
                          </a:solidFill>
                          <a:effectLst/>
                          <a:latin typeface="Calibri" pitchFamily="34" charset="0"/>
                          <a:cs typeface="Calibri" pitchFamily="34" charset="0"/>
                        </a:rPr>
                        <a:t>Statement of financial position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1"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1" u="none" strike="noStrike">
                          <a:solidFill>
                            <a:srgbClr val="000000"/>
                          </a:solidFill>
                          <a:effectLst/>
                          <a:latin typeface="Calibri" pitchFamily="34" charset="0"/>
                          <a:cs typeface="Calibri" pitchFamily="34" charset="0"/>
                        </a:rPr>
                        <a:t>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b"/>
                      <a:r>
                        <a:rPr lang="en-GB" sz="1050" b="0" i="0" u="none" strike="noStrike">
                          <a:solidFill>
                            <a:srgbClr val="000000"/>
                          </a:solidFill>
                          <a:effectLst/>
                          <a:latin typeface="Calibri" pitchFamily="34" charset="0"/>
                          <a:cs typeface="Calibri" pitchFamily="34" charset="0"/>
                        </a:rPr>
                        <a:t>Non-Current 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0" u="none" strike="noStrike">
                          <a:solidFill>
                            <a:srgbClr val="000000"/>
                          </a:solidFill>
                          <a:effectLst/>
                          <a:latin typeface="Calibri" pitchFamily="34" charset="0"/>
                          <a:cs typeface="Calibri" pitchFamily="34" charset="0"/>
                        </a:rPr>
                        <a:t>Intangible 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1" u="none" strike="noStrike">
                          <a:solidFill>
                            <a:srgbClr val="000000"/>
                          </a:solidFill>
                          <a:effectLst/>
                          <a:latin typeface="Calibri" pitchFamily="34" charset="0"/>
                          <a:cs typeface="Calibri" pitchFamily="34" charset="0"/>
                        </a:rPr>
                        <a:t>Property, Plant and Equipment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a:solidFill>
                            <a:srgbClr val="000000"/>
                          </a:solidFill>
                          <a:effectLst/>
                          <a:latin typeface="Calibri" pitchFamily="34" charset="0"/>
                          <a:cs typeface="Calibri" pitchFamily="34" charset="0"/>
                        </a:rPr>
                        <a:t>Land and Buildings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a:solidFill>
                            <a:srgbClr val="000000"/>
                          </a:solidFill>
                          <a:effectLst/>
                          <a:latin typeface="Calibri" pitchFamily="34" charset="0"/>
                          <a:cs typeface="Calibri" pitchFamily="34" charset="0"/>
                        </a:rPr>
                        <a:t>Motor Vehicles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a:solidFill>
                            <a:srgbClr val="000000"/>
                          </a:solidFill>
                          <a:effectLst/>
                          <a:latin typeface="Calibri" pitchFamily="34" charset="0"/>
                          <a:cs typeface="Calibri" pitchFamily="34" charset="0"/>
                        </a:rPr>
                        <a:t>Furniture</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a:solidFill>
                            <a:srgbClr val="000000"/>
                          </a:solidFill>
                          <a:effectLst/>
                          <a:latin typeface="Calibri" pitchFamily="34" charset="0"/>
                          <a:cs typeface="Calibri" pitchFamily="34" charset="0"/>
                        </a:rPr>
                        <a:t>Property, Plant and Equitpment, Total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b"/>
                      <a:r>
                        <a:rPr lang="en-GB" sz="1050" b="0" i="0" u="none" strike="noStrike">
                          <a:solidFill>
                            <a:srgbClr val="000000"/>
                          </a:solidFill>
                          <a:effectLst/>
                          <a:latin typeface="Calibri" pitchFamily="34" charset="0"/>
                          <a:cs typeface="Calibri" pitchFamily="34" charset="0"/>
                        </a:rPr>
                        <a:t>Current 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0" u="none" strike="noStrike">
                          <a:solidFill>
                            <a:srgbClr val="000000"/>
                          </a:solidFill>
                          <a:effectLst/>
                          <a:latin typeface="Calibri" pitchFamily="34" charset="0"/>
                          <a:cs typeface="Calibri" pitchFamily="34" charset="0"/>
                        </a:rPr>
                        <a:t>Inventories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0" u="none" strike="noStrike">
                          <a:solidFill>
                            <a:srgbClr val="000000"/>
                          </a:solidFill>
                          <a:effectLst/>
                          <a:latin typeface="Calibri" pitchFamily="34" charset="0"/>
                          <a:cs typeface="Calibri" pitchFamily="34" charset="0"/>
                        </a:rPr>
                        <a:t>Receivables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b"/>
                      <a:r>
                        <a:rPr lang="en-GB" sz="1050" b="0" i="0" u="none" strike="noStrike">
                          <a:solidFill>
                            <a:srgbClr val="000000"/>
                          </a:solidFill>
                          <a:effectLst/>
                          <a:latin typeface="Calibri" pitchFamily="34" charset="0"/>
                          <a:cs typeface="Calibri" pitchFamily="34" charset="0"/>
                        </a:rPr>
                        <a:t>Assets, Total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5" name="Rectangle 3"/>
          <p:cNvSpPr txBox="1">
            <a:spLocks noChangeArrowheads="1"/>
          </p:cNvSpPr>
          <p:nvPr/>
        </p:nvSpPr>
        <p:spPr>
          <a:xfrm>
            <a:off x="4533711" y="908720"/>
            <a:ext cx="4456112" cy="2171650"/>
          </a:xfrm>
          <a:prstGeom prst="rect">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&lt;loc xlink:type="locator" </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xlink:href="schema.xsd#Assets" </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xlink:label=</a:t>
            </a:r>
            <a:r>
              <a:rPr lang="en-GB" sz="1200" dirty="0"/>
              <a:t>"</a:t>
            </a:r>
            <a:r>
              <a:rPr lang="en-GB" sz="1200" dirty="0">
                <a:solidFill>
                  <a:schemeClr val="tx1"/>
                </a:solidFill>
              </a:rPr>
              <a:t>Assets_Locator"/&gt; </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&lt;loc xlink:type="locator" </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xlink:href="schema.xsd#CurrentAssets" </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xlink:label="CurrentAssets_Locator"/&gt;</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&lt;presentationArc xlink:type="arc" </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xlink:arcrole="http://www.xbrl.org/2003/arcrole/parent-child" </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xlink:from="Assets_Locator" xlink:to="CurrentAssets_Locator"</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order="1"</a:t>
            </a:r>
          </a:p>
          <a:p>
            <a:pPr marL="365760" indent="-256032" fontAlgn="auto">
              <a:spcAft>
                <a:spcPts val="0"/>
              </a:spcAft>
              <a:buClr>
                <a:schemeClr val="tx2">
                  <a:lumMod val="60000"/>
                  <a:lumOff val="40000"/>
                </a:schemeClr>
              </a:buClr>
              <a:buFont typeface="Wingdings" pitchFamily="2" charset="2"/>
              <a:buNone/>
              <a:defRPr/>
            </a:pPr>
            <a:r>
              <a:rPr lang="en-GB" sz="1200" dirty="0">
                <a:solidFill>
                  <a:schemeClr val="tx1"/>
                </a:solidFill>
              </a:rPr>
              <a:t>	use="optional"/&gt;</a:t>
            </a:r>
          </a:p>
        </p:txBody>
      </p:sp>
      <p:sp>
        <p:nvSpPr>
          <p:cNvPr id="63" name="Prostokąt 62"/>
          <p:cNvSpPr/>
          <p:nvPr/>
        </p:nvSpPr>
        <p:spPr>
          <a:xfrm>
            <a:off x="4924537" y="2204864"/>
            <a:ext cx="4006900" cy="216024"/>
          </a:xfrm>
          <a:prstGeom prst="rect">
            <a:avLst/>
          </a:prstGeom>
          <a:noFill/>
          <a:ln w="28575">
            <a:solidFill>
              <a:schemeClr val="accent4"/>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
        <p:nvSpPr>
          <p:cNvPr id="65" name="Prostokąt 64"/>
          <p:cNvSpPr/>
          <p:nvPr/>
        </p:nvSpPr>
        <p:spPr>
          <a:xfrm>
            <a:off x="4967114" y="2593876"/>
            <a:ext cx="658020" cy="216024"/>
          </a:xfrm>
          <a:prstGeom prst="rect">
            <a:avLst/>
          </a:prstGeom>
          <a:noFill/>
          <a:ln w="28575">
            <a:solidFill>
              <a:schemeClr val="accent4"/>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GB" dirty="0"/>
          </a:p>
        </p:txBody>
      </p:sp>
    </p:spTree>
    <p:extLst>
      <p:ext uri="{BB962C8B-B14F-4D97-AF65-F5344CB8AC3E}">
        <p14:creationId xmlns:p14="http://schemas.microsoft.com/office/powerpoint/2010/main" val="469092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10" presetClass="entr" presetSubtype="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par>
                                <p:cTn id="103" presetID="10" presetClass="entr" presetSubtype="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500"/>
                                        <p:tgtEl>
                                          <p:spTgt spid="21"/>
                                        </p:tgtEl>
                                      </p:cBhvr>
                                    </p:animEffect>
                                  </p:childTnLst>
                                </p:cTn>
                              </p:par>
                              <p:par>
                                <p:cTn id="126" presetID="10" presetClass="entr" presetSubtype="0" fill="hold"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500"/>
                                        <p:tgtEl>
                                          <p:spTgt spid="36"/>
                                        </p:tgtEl>
                                      </p:cBhvr>
                                    </p:animEffect>
                                  </p:childTnLst>
                                </p:cTn>
                              </p:par>
                              <p:par>
                                <p:cTn id="129" presetID="10" presetClass="entr" presetSubtype="0"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par>
                                <p:cTn id="132" presetID="10" presetClass="entr" presetSubtype="0" fill="hold"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500"/>
                                        <p:tgtEl>
                                          <p:spTgt spid="3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fade">
                                      <p:cBhvr>
                                        <p:cTn id="137" dur="500"/>
                                        <p:tgtEl>
                                          <p:spTgt spid="52"/>
                                        </p:tgtEl>
                                      </p:cBhvr>
                                    </p:animEffect>
                                  </p:childTnLst>
                                </p:cTn>
                              </p:par>
                              <p:par>
                                <p:cTn id="138" presetID="10" presetClass="entr" presetSubtype="0" fill="hold"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fade">
                                      <p:cBhvr>
                                        <p:cTn id="143" dur="500"/>
                                        <p:tgtEl>
                                          <p:spTgt spid="5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500"/>
                                        <p:tgtEl>
                                          <p:spTgt spid="5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3"/>
                                        </p:tgtEl>
                                        <p:attrNameLst>
                                          <p:attrName>style.visibility</p:attrName>
                                        </p:attrNameLst>
                                      </p:cBhvr>
                                      <p:to>
                                        <p:strVal val="visible"/>
                                      </p:to>
                                    </p:set>
                                    <p:animEffect transition="in" filter="fade">
                                      <p:cBhvr>
                                        <p:cTn id="153" dur="500"/>
                                        <p:tgtEl>
                                          <p:spTgt spid="6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fade">
                                      <p:cBhvr>
                                        <p:cTn id="15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40" grpId="0" animBg="1"/>
      <p:bldP spid="51" grpId="0"/>
      <p:bldP spid="52" grpId="0" animBg="1"/>
      <p:bldP spid="58" grpId="0"/>
      <p:bldP spid="57" grpId="0" animBg="1"/>
      <p:bldP spid="50" grpId="0"/>
      <p:bldP spid="54" grpId="0"/>
      <p:bldP spid="55" grpId="0" animBg="1"/>
      <p:bldP spid="63"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ytuł 1"/>
          <p:cNvSpPr>
            <a:spLocks noGrp="1"/>
          </p:cNvSpPr>
          <p:nvPr>
            <p:ph type="title"/>
          </p:nvPr>
        </p:nvSpPr>
        <p:spPr>
          <a:xfrm>
            <a:off x="971600" y="428625"/>
            <a:ext cx="7886650" cy="995363"/>
          </a:xfrm>
        </p:spPr>
        <p:txBody>
          <a:bodyPr/>
          <a:lstStyle/>
          <a:p>
            <a:r>
              <a:rPr lang="en-GB" sz="3200" dirty="0" smtClean="0"/>
              <a:t>Calculation linkbase</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404484480"/>
              </p:ext>
            </p:extLst>
          </p:nvPr>
        </p:nvGraphicFramePr>
        <p:xfrm>
          <a:off x="-71470" y="1428736"/>
          <a:ext cx="5214974" cy="507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9381"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99D8D3B-A218-46CF-A6EB-D5CC350CF30D}" type="slidenum">
              <a:rPr lang="en-GB" smtClean="0">
                <a:ea typeface="ＭＳ Ｐゴシック" charset="-128"/>
                <a:cs typeface="ＭＳ Ｐゴシック" charset="-128"/>
              </a:rPr>
              <a:pPr fontAlgn="base">
                <a:spcBef>
                  <a:spcPct val="0"/>
                </a:spcBef>
                <a:spcAft>
                  <a:spcPct val="0"/>
                </a:spcAft>
              </a:pPr>
              <a:t>24</a:t>
            </a:fld>
            <a:endParaRPr lang="en-GB" dirty="0">
              <a:ea typeface="ＭＳ Ｐゴシック" charset="-128"/>
              <a:cs typeface="ＭＳ Ｐゴシック" charset="-128"/>
            </a:endParaRPr>
          </a:p>
        </p:txBody>
      </p:sp>
      <p:sp>
        <p:nvSpPr>
          <p:cNvPr id="6" name="Symbol zastępczy zawartości 2"/>
          <p:cNvSpPr txBox="1">
            <a:spLocks/>
          </p:cNvSpPr>
          <p:nvPr/>
        </p:nvSpPr>
        <p:spPr bwMode="auto">
          <a:xfrm>
            <a:off x="5000625" y="1357313"/>
            <a:ext cx="4143375" cy="5500687"/>
          </a:xfrm>
          <a:prstGeom prst="rect">
            <a:avLst/>
          </a:prstGeom>
          <a:noFill/>
          <a:ln w="9525">
            <a:noFill/>
            <a:miter lim="800000"/>
            <a:headEnd/>
            <a:tailEnd/>
          </a:ln>
        </p:spPr>
        <p:txBody>
          <a:bodyPr>
            <a:prstTxWarp prst="textNoShape">
              <a:avLst/>
            </a:prstTxWarp>
          </a:bodyPr>
          <a:lstStyle/>
          <a:p>
            <a:pPr marL="365125" indent="-255588">
              <a:spcBef>
                <a:spcPts val="300"/>
              </a:spcBef>
              <a:buClr>
                <a:srgbClr val="D2DA7A"/>
              </a:buClr>
              <a:buFont typeface="Georgia" charset="0"/>
              <a:buChar char="•"/>
            </a:pPr>
            <a:r>
              <a:rPr lang="en-GB" sz="1600" dirty="0" smtClean="0">
                <a:solidFill>
                  <a:srgbClr val="000000"/>
                </a:solidFill>
                <a:latin typeface="Calibri" charset="0"/>
              </a:rPr>
              <a:t>defines validity checks to be performed on the content of reports</a:t>
            </a:r>
          </a:p>
          <a:p>
            <a:pPr marL="365125" indent="-255588">
              <a:spcBef>
                <a:spcPts val="300"/>
              </a:spcBef>
              <a:buClr>
                <a:srgbClr val="D2DA7A"/>
              </a:buClr>
              <a:buFont typeface="Georgia" charset="0"/>
              <a:buChar char="•"/>
            </a:pPr>
            <a:r>
              <a:rPr lang="en-GB" sz="1600" dirty="0">
                <a:solidFill>
                  <a:srgbClr val="000000"/>
                </a:solidFill>
                <a:latin typeface="Calibri" charset="0"/>
              </a:rPr>
              <a:t>created in a 'tree-like' fashion according to the rule: subelements multiplied by a weight are summed-up in order to check validity of the value of the parent element: X = multiplication factor ×Y, e.g. Tax = 0,19 ×</a:t>
            </a:r>
            <a:r>
              <a:rPr lang="en-GB" sz="1600" dirty="0" smtClean="0">
                <a:solidFill>
                  <a:srgbClr val="000000"/>
                </a:solidFill>
                <a:latin typeface="Calibri" charset="0"/>
              </a:rPr>
              <a:t> </a:t>
            </a:r>
            <a:r>
              <a:rPr lang="en-GB" sz="1600" dirty="0">
                <a:solidFill>
                  <a:srgbClr val="000000"/>
                </a:solidFill>
                <a:latin typeface="Calibri" charset="0"/>
              </a:rPr>
              <a:t>Income)</a:t>
            </a:r>
          </a:p>
          <a:p>
            <a:pPr marL="365125" indent="-255588">
              <a:spcBef>
                <a:spcPts val="300"/>
              </a:spcBef>
              <a:buClr>
                <a:srgbClr val="D2DA7A"/>
              </a:buClr>
              <a:buFont typeface="Georgia" charset="0"/>
              <a:buChar char="•"/>
            </a:pPr>
            <a:r>
              <a:rPr lang="en-GB" sz="1600" dirty="0" smtClean="0">
                <a:solidFill>
                  <a:srgbClr val="000000"/>
                </a:solidFill>
                <a:latin typeface="Calibri" charset="0"/>
              </a:rPr>
              <a:t>only numeric items</a:t>
            </a:r>
            <a:r>
              <a:rPr lang="pl-PL" sz="1600" dirty="0">
                <a:solidFill>
                  <a:srgbClr val="000000"/>
                </a:solidFill>
                <a:latin typeface="Calibri" charset="0"/>
              </a:rPr>
              <a:t> </a:t>
            </a:r>
            <a:r>
              <a:rPr lang="pl-PL" sz="1600" dirty="0" smtClean="0">
                <a:solidFill>
                  <a:srgbClr val="000000"/>
                </a:solidFill>
                <a:latin typeface="Calibri" charset="0"/>
              </a:rPr>
              <a:t>for a</a:t>
            </a:r>
            <a:r>
              <a:rPr lang="en-GB" sz="1600" dirty="0" smtClean="0">
                <a:solidFill>
                  <a:srgbClr val="000000"/>
                </a:solidFill>
                <a:latin typeface="Calibri" charset="0"/>
              </a:rPr>
              <a:t> single entity/period/dimension/unit</a:t>
            </a:r>
          </a:p>
          <a:p>
            <a:pPr marL="365125" indent="-255588">
              <a:spcBef>
                <a:spcPts val="300"/>
              </a:spcBef>
              <a:buClr>
                <a:srgbClr val="D2DA7A"/>
              </a:buClr>
              <a:buFont typeface="Georgia" charset="0"/>
              <a:buChar char="•"/>
            </a:pPr>
            <a:r>
              <a:rPr lang="en-GB" sz="1600" dirty="0" smtClean="0">
                <a:solidFill>
                  <a:srgbClr val="000000"/>
                </a:solidFill>
                <a:latin typeface="Calibri" charset="0"/>
              </a:rPr>
              <a:t>limited application:</a:t>
            </a:r>
          </a:p>
          <a:p>
            <a:pPr marL="822325" lvl="1" indent="-255588">
              <a:spcBef>
                <a:spcPts val="300"/>
              </a:spcBef>
              <a:buClr>
                <a:srgbClr val="D2DA7A"/>
              </a:buClr>
              <a:buFont typeface="Georgia" charset="0"/>
              <a:buChar char="•"/>
            </a:pPr>
            <a:r>
              <a:rPr lang="en-GB" sz="1600" dirty="0" smtClean="0">
                <a:solidFill>
                  <a:srgbClr val="000000"/>
                </a:solidFill>
                <a:latin typeface="Calibri" charset="0"/>
              </a:rPr>
              <a:t>Cr + Cr, Cr - Dt, Dt - Cr, Dt + Dt</a:t>
            </a:r>
          </a:p>
          <a:p>
            <a:pPr marL="822325" lvl="1" indent="-255588">
              <a:spcBef>
                <a:spcPts val="300"/>
              </a:spcBef>
              <a:buClr>
                <a:srgbClr val="D2DA7A"/>
              </a:buClr>
              <a:buFont typeface="Georgia" charset="0"/>
              <a:buChar char="•"/>
            </a:pPr>
            <a:r>
              <a:rPr lang="en-GB" sz="1600" dirty="0" smtClean="0">
                <a:solidFill>
                  <a:srgbClr val="000000"/>
                </a:solidFill>
                <a:latin typeface="Calibri" charset="0"/>
              </a:rPr>
              <a:t>no cross-period (stock + flow)</a:t>
            </a:r>
          </a:p>
          <a:p>
            <a:pPr marL="822325" lvl="1" indent="-255588">
              <a:spcBef>
                <a:spcPts val="300"/>
              </a:spcBef>
              <a:buClr>
                <a:srgbClr val="D2DA7A"/>
              </a:buClr>
              <a:buFont typeface="Georgia" charset="0"/>
              <a:buChar char="•"/>
            </a:pPr>
            <a:r>
              <a:rPr lang="en-GB" sz="1600" dirty="0" smtClean="0">
                <a:solidFill>
                  <a:srgbClr val="000000"/>
                </a:solidFill>
                <a:latin typeface="Calibri" charset="0"/>
              </a:rPr>
              <a:t>no cross-unit (EUR, shares, …)</a:t>
            </a:r>
          </a:p>
          <a:p>
            <a:pPr marL="365125" indent="-255588">
              <a:spcBef>
                <a:spcPts val="300"/>
              </a:spcBef>
              <a:buClr>
                <a:srgbClr val="D2DA7A"/>
              </a:buClr>
              <a:buFont typeface="Georgia" charset="0"/>
              <a:buChar char="•"/>
            </a:pPr>
            <a:r>
              <a:rPr lang="en-GB" sz="1600" dirty="0" smtClean="0">
                <a:solidFill>
                  <a:srgbClr val="000000"/>
                </a:solidFill>
                <a:latin typeface="Calibri" charset="0"/>
              </a:rPr>
              <a:t>formula linkbase far more powerful:</a:t>
            </a:r>
          </a:p>
          <a:p>
            <a:pPr marL="822325" lvl="1" indent="-255588">
              <a:spcBef>
                <a:spcPts val="300"/>
              </a:spcBef>
              <a:buClr>
                <a:srgbClr val="D2DA7A"/>
              </a:buClr>
              <a:buFont typeface="Georgia" charset="0"/>
              <a:buChar char="•"/>
            </a:pPr>
            <a:r>
              <a:rPr lang="en-GB" sz="1600" dirty="0" smtClean="0">
                <a:solidFill>
                  <a:srgbClr val="000000"/>
                </a:solidFill>
                <a:latin typeface="Calibri" charset="0"/>
              </a:rPr>
              <a:t>fallback values</a:t>
            </a:r>
          </a:p>
          <a:p>
            <a:pPr marL="822325" lvl="1" indent="-255588">
              <a:spcBef>
                <a:spcPts val="300"/>
              </a:spcBef>
              <a:buClr>
                <a:srgbClr val="D2DA7A"/>
              </a:buClr>
              <a:buFont typeface="Georgia" charset="0"/>
              <a:buChar char="•"/>
            </a:pPr>
            <a:r>
              <a:rPr lang="en-GB" sz="1600" dirty="0" smtClean="0">
                <a:solidFill>
                  <a:srgbClr val="000000"/>
                </a:solidFill>
                <a:latin typeface="Calibri" charset="0"/>
              </a:rPr>
              <a:t>cross-entity/period/dimension/unit</a:t>
            </a:r>
          </a:p>
          <a:p>
            <a:pPr marL="822325" lvl="1" indent="-255588">
              <a:spcBef>
                <a:spcPts val="300"/>
              </a:spcBef>
              <a:buClr>
                <a:srgbClr val="D2DA7A"/>
              </a:buClr>
              <a:buFont typeface="Georgia" charset="0"/>
              <a:buChar char="•"/>
            </a:pPr>
            <a:r>
              <a:rPr lang="en-GB" sz="1600" dirty="0" smtClean="0">
                <a:solidFill>
                  <a:srgbClr val="000000"/>
                </a:solidFill>
                <a:latin typeface="Calibri" charset="0"/>
              </a:rPr>
              <a:t>creation of new facts from reported data</a:t>
            </a:r>
          </a:p>
          <a:p>
            <a:pPr marL="566737" lvl="1">
              <a:spcBef>
                <a:spcPts val="300"/>
              </a:spcBef>
              <a:buClr>
                <a:srgbClr val="D2DA7A"/>
              </a:buClr>
            </a:pPr>
            <a:endParaRPr lang="en-GB" sz="1600" dirty="0" smtClean="0">
              <a:solidFill>
                <a:srgbClr val="000000"/>
              </a:solidFill>
              <a:latin typeface="Calibri" charset="0"/>
            </a:endParaRPr>
          </a:p>
          <a:p>
            <a:pPr marL="365125" indent="-255588">
              <a:spcBef>
                <a:spcPts val="300"/>
              </a:spcBef>
              <a:buClr>
                <a:srgbClr val="D2DA7A"/>
              </a:buClr>
              <a:buFont typeface="Georgia" charset="0"/>
              <a:buChar char="•"/>
            </a:pPr>
            <a:endParaRPr lang="en-GB" sz="1200" dirty="0">
              <a:latin typeface="Calibri" charset="0"/>
            </a:endParaRPr>
          </a:p>
        </p:txBody>
      </p:sp>
    </p:spTree>
    <p:extLst>
      <p:ext uri="{BB962C8B-B14F-4D97-AF65-F5344CB8AC3E}">
        <p14:creationId xmlns:p14="http://schemas.microsoft.com/office/powerpoint/2010/main" val="384306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fade">
                                      <p:cBhvr>
                                        <p:cTn id="4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ytuł 1"/>
          <p:cNvSpPr>
            <a:spLocks noGrp="1"/>
          </p:cNvSpPr>
          <p:nvPr>
            <p:ph type="title"/>
          </p:nvPr>
        </p:nvSpPr>
        <p:spPr>
          <a:xfrm>
            <a:off x="0" y="188640"/>
            <a:ext cx="8229600" cy="995362"/>
          </a:xfrm>
        </p:spPr>
        <p:txBody>
          <a:bodyPr/>
          <a:lstStyle/>
          <a:p>
            <a:r>
              <a:rPr lang="pl-PL" sz="2800" dirty="0" err="1" smtClean="0"/>
              <a:t>Example</a:t>
            </a:r>
            <a:r>
              <a:rPr lang="pl-PL" sz="2800" dirty="0" smtClean="0"/>
              <a:t> of c</a:t>
            </a:r>
            <a:r>
              <a:rPr lang="en-US" sz="2800" dirty="0" err="1" smtClean="0"/>
              <a:t>alculation</a:t>
            </a:r>
            <a:r>
              <a:rPr lang="en-US" sz="2800" dirty="0" smtClean="0"/>
              <a:t> link</a:t>
            </a:r>
          </a:p>
        </p:txBody>
      </p:sp>
      <p:sp>
        <p:nvSpPr>
          <p:cNvPr id="230403"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C96348A-6D02-47D0-8305-C43B0B764563}" type="slidenum">
              <a:rPr lang="en-US">
                <a:ea typeface="ＭＳ Ｐゴシック" charset="-128"/>
                <a:cs typeface="ＭＳ Ｐゴシック" charset="-128"/>
              </a:rPr>
              <a:pPr fontAlgn="base">
                <a:spcBef>
                  <a:spcPct val="0"/>
                </a:spcBef>
                <a:spcAft>
                  <a:spcPct val="0"/>
                </a:spcAft>
              </a:pPr>
              <a:t>25</a:t>
            </a:fld>
            <a:endParaRPr lang="en-US" dirty="0">
              <a:ea typeface="ＭＳ Ｐゴシック" charset="-128"/>
              <a:cs typeface="ＭＳ Ｐゴシック" charset="-128"/>
            </a:endParaRPr>
          </a:p>
        </p:txBody>
      </p:sp>
      <p:sp>
        <p:nvSpPr>
          <p:cNvPr id="7" name="Rectangle 4"/>
          <p:cNvSpPr>
            <a:spLocks noChangeArrowheads="1"/>
          </p:cNvSpPr>
          <p:nvPr/>
        </p:nvSpPr>
        <p:spPr bwMode="auto">
          <a:xfrm>
            <a:off x="4670699" y="4088105"/>
            <a:ext cx="960198"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Assets, Total</a:t>
            </a:r>
          </a:p>
        </p:txBody>
      </p:sp>
      <p:sp>
        <p:nvSpPr>
          <p:cNvPr id="8" name="Rectangle 5"/>
          <p:cNvSpPr>
            <a:spLocks noChangeArrowheads="1"/>
          </p:cNvSpPr>
          <p:nvPr/>
        </p:nvSpPr>
        <p:spPr bwMode="auto">
          <a:xfrm>
            <a:off x="4812467" y="5374019"/>
            <a:ext cx="335348"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 </a:t>
            </a:r>
          </a:p>
        </p:txBody>
      </p:sp>
      <p:sp>
        <p:nvSpPr>
          <p:cNvPr id="9" name="Rectangle 6"/>
          <p:cNvSpPr>
            <a:spLocks noChangeArrowheads="1"/>
          </p:cNvSpPr>
          <p:nvPr/>
        </p:nvSpPr>
        <p:spPr bwMode="auto">
          <a:xfrm>
            <a:off x="2842854" y="5343599"/>
            <a:ext cx="1544076" cy="46166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fontAlgn="auto">
              <a:spcAft>
                <a:spcPts val="0"/>
              </a:spcAft>
              <a:defRPr/>
            </a:pPr>
            <a:r>
              <a:rPr lang="en-US" sz="1200" dirty="0">
                <a:solidFill>
                  <a:schemeClr val="tx1"/>
                </a:solidFill>
              </a:rPr>
              <a:t>Property, Plant </a:t>
            </a:r>
          </a:p>
          <a:p>
            <a:pPr algn="ctr" fontAlgn="auto">
              <a:spcAft>
                <a:spcPts val="0"/>
              </a:spcAft>
              <a:defRPr/>
            </a:pPr>
            <a:r>
              <a:rPr lang="en-US" sz="1200" dirty="0">
                <a:solidFill>
                  <a:schemeClr val="tx1"/>
                </a:solidFill>
              </a:rPr>
              <a:t>and Equipment, Total </a:t>
            </a:r>
          </a:p>
        </p:txBody>
      </p:sp>
      <p:sp>
        <p:nvSpPr>
          <p:cNvPr id="10" name="Rectangle 7"/>
          <p:cNvSpPr>
            <a:spLocks noChangeArrowheads="1"/>
          </p:cNvSpPr>
          <p:nvPr/>
        </p:nvSpPr>
        <p:spPr bwMode="auto">
          <a:xfrm>
            <a:off x="1030287" y="5318457"/>
            <a:ext cx="1240147"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Intangible Assets</a:t>
            </a:r>
          </a:p>
        </p:txBody>
      </p:sp>
      <p:sp>
        <p:nvSpPr>
          <p:cNvPr id="11" name="Rectangle 8"/>
          <p:cNvSpPr>
            <a:spLocks noChangeArrowheads="1"/>
          </p:cNvSpPr>
          <p:nvPr/>
        </p:nvSpPr>
        <p:spPr bwMode="auto">
          <a:xfrm>
            <a:off x="7239326" y="4664169"/>
            <a:ext cx="1468094"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Current Assets, Total</a:t>
            </a:r>
          </a:p>
        </p:txBody>
      </p:sp>
      <p:sp>
        <p:nvSpPr>
          <p:cNvPr id="12" name="Rectangle 9"/>
          <p:cNvSpPr>
            <a:spLocks noChangeArrowheads="1"/>
          </p:cNvSpPr>
          <p:nvPr/>
        </p:nvSpPr>
        <p:spPr bwMode="auto">
          <a:xfrm>
            <a:off x="2461843" y="4592731"/>
            <a:ext cx="1775871"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Non-Current Assets, Total</a:t>
            </a:r>
          </a:p>
        </p:txBody>
      </p:sp>
      <p:sp>
        <p:nvSpPr>
          <p:cNvPr id="13" name="Rectangle 10"/>
          <p:cNvSpPr>
            <a:spLocks noChangeArrowheads="1"/>
          </p:cNvSpPr>
          <p:nvPr/>
        </p:nvSpPr>
        <p:spPr bwMode="auto">
          <a:xfrm>
            <a:off x="5871153" y="5162882"/>
            <a:ext cx="916726"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Inventories </a:t>
            </a:r>
          </a:p>
        </p:txBody>
      </p:sp>
      <p:sp>
        <p:nvSpPr>
          <p:cNvPr id="14" name="Rectangle 11"/>
          <p:cNvSpPr>
            <a:spLocks noChangeArrowheads="1"/>
          </p:cNvSpPr>
          <p:nvPr/>
        </p:nvSpPr>
        <p:spPr bwMode="auto">
          <a:xfrm>
            <a:off x="7394636" y="5312241"/>
            <a:ext cx="984436"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Receivables  </a:t>
            </a:r>
          </a:p>
        </p:txBody>
      </p:sp>
      <p:sp>
        <p:nvSpPr>
          <p:cNvPr id="15" name="Rectangle 12"/>
          <p:cNvSpPr>
            <a:spLocks noChangeArrowheads="1"/>
          </p:cNvSpPr>
          <p:nvPr/>
        </p:nvSpPr>
        <p:spPr bwMode="auto">
          <a:xfrm>
            <a:off x="8602766" y="5235519"/>
            <a:ext cx="335348" cy="276999"/>
          </a:xfrm>
          <a:prstGeom prst="rect">
            <a:avLst/>
          </a:prstGeom>
          <a:ln>
            <a:headEnd/>
            <a:tailEn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fontAlgn="auto">
              <a:spcAft>
                <a:spcPts val="0"/>
              </a:spcAft>
              <a:defRPr/>
            </a:pPr>
            <a:r>
              <a:rPr lang="en-US" sz="1200" dirty="0">
                <a:solidFill>
                  <a:schemeClr val="tx1"/>
                </a:solidFill>
              </a:rPr>
              <a:t>... </a:t>
            </a:r>
          </a:p>
        </p:txBody>
      </p:sp>
      <p:sp>
        <p:nvSpPr>
          <p:cNvPr id="16" name="Rectangle 13"/>
          <p:cNvSpPr>
            <a:spLocks noChangeArrowheads="1"/>
          </p:cNvSpPr>
          <p:nvPr/>
        </p:nvSpPr>
        <p:spPr bwMode="auto">
          <a:xfrm>
            <a:off x="1973419" y="6135687"/>
            <a:ext cx="787395" cy="46166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fontAlgn="auto">
              <a:spcAft>
                <a:spcPts val="0"/>
              </a:spcAft>
              <a:defRPr/>
            </a:pPr>
            <a:r>
              <a:rPr lang="en-US" sz="1200" dirty="0">
                <a:solidFill>
                  <a:schemeClr val="tx1"/>
                </a:solidFill>
              </a:rPr>
              <a:t>Land and </a:t>
            </a:r>
          </a:p>
          <a:p>
            <a:pPr algn="ctr" fontAlgn="auto">
              <a:spcAft>
                <a:spcPts val="0"/>
              </a:spcAft>
              <a:defRPr/>
            </a:pPr>
            <a:r>
              <a:rPr lang="en-US" sz="1200" dirty="0">
                <a:solidFill>
                  <a:schemeClr val="tx1"/>
                </a:solidFill>
              </a:rPr>
              <a:t>Buildings </a:t>
            </a:r>
          </a:p>
        </p:txBody>
      </p:sp>
      <p:sp>
        <p:nvSpPr>
          <p:cNvPr id="17" name="Rectangle 14"/>
          <p:cNvSpPr>
            <a:spLocks noChangeArrowheads="1"/>
          </p:cNvSpPr>
          <p:nvPr/>
        </p:nvSpPr>
        <p:spPr bwMode="auto">
          <a:xfrm>
            <a:off x="3216429" y="6135944"/>
            <a:ext cx="1662113" cy="27699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lgn="ctr" fontAlgn="auto">
              <a:spcAft>
                <a:spcPts val="0"/>
              </a:spcAft>
              <a:defRPr/>
            </a:pPr>
            <a:r>
              <a:rPr lang="en-US" sz="1200" dirty="0">
                <a:solidFill>
                  <a:schemeClr val="tx1"/>
                </a:solidFill>
              </a:rPr>
              <a:t>Motor Vehicles</a:t>
            </a:r>
          </a:p>
        </p:txBody>
      </p:sp>
      <p:sp>
        <p:nvSpPr>
          <p:cNvPr id="18" name="Rectangle 15"/>
          <p:cNvSpPr>
            <a:spLocks noChangeArrowheads="1"/>
          </p:cNvSpPr>
          <p:nvPr/>
        </p:nvSpPr>
        <p:spPr bwMode="auto">
          <a:xfrm>
            <a:off x="5416083" y="6132769"/>
            <a:ext cx="798167" cy="27699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fontAlgn="auto">
              <a:spcAft>
                <a:spcPts val="0"/>
              </a:spcAft>
              <a:defRPr/>
            </a:pPr>
            <a:r>
              <a:rPr lang="en-US" sz="1200" dirty="0">
                <a:solidFill>
                  <a:schemeClr val="tx1"/>
                </a:solidFill>
              </a:rPr>
              <a:t>Furniture </a:t>
            </a:r>
          </a:p>
        </p:txBody>
      </p:sp>
      <p:sp>
        <p:nvSpPr>
          <p:cNvPr id="19" name="Text Box 16"/>
          <p:cNvSpPr txBox="1">
            <a:spLocks noChangeArrowheads="1"/>
          </p:cNvSpPr>
          <p:nvPr/>
        </p:nvSpPr>
        <p:spPr bwMode="auto">
          <a:xfrm>
            <a:off x="2065492" y="5817244"/>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sp>
        <p:nvSpPr>
          <p:cNvPr id="20" name="Text Box 17"/>
          <p:cNvSpPr txBox="1">
            <a:spLocks noChangeArrowheads="1"/>
          </p:cNvSpPr>
          <p:nvPr/>
        </p:nvSpPr>
        <p:spPr bwMode="auto">
          <a:xfrm>
            <a:off x="5797704" y="5848994"/>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sp>
        <p:nvSpPr>
          <p:cNvPr id="22" name="Text Box 19"/>
          <p:cNvSpPr txBox="1">
            <a:spLocks noChangeArrowheads="1"/>
          </p:cNvSpPr>
          <p:nvPr/>
        </p:nvSpPr>
        <p:spPr bwMode="auto">
          <a:xfrm>
            <a:off x="6012017" y="4860057"/>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sp>
        <p:nvSpPr>
          <p:cNvPr id="23" name="Text Box 20"/>
          <p:cNvSpPr txBox="1">
            <a:spLocks noChangeArrowheads="1"/>
          </p:cNvSpPr>
          <p:nvPr/>
        </p:nvSpPr>
        <p:spPr bwMode="auto">
          <a:xfrm>
            <a:off x="1368579" y="5007694"/>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sp>
        <p:nvSpPr>
          <p:cNvPr id="24" name="Text Box 21"/>
          <p:cNvSpPr txBox="1">
            <a:spLocks noChangeArrowheads="1"/>
          </p:cNvSpPr>
          <p:nvPr/>
        </p:nvSpPr>
        <p:spPr bwMode="auto">
          <a:xfrm>
            <a:off x="3000529" y="4216881"/>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sp>
        <p:nvSpPr>
          <p:cNvPr id="25" name="Text Box 22"/>
          <p:cNvSpPr txBox="1">
            <a:spLocks noChangeArrowheads="1"/>
          </p:cNvSpPr>
          <p:nvPr/>
        </p:nvSpPr>
        <p:spPr bwMode="auto">
          <a:xfrm>
            <a:off x="3173567" y="5025157"/>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sp>
        <p:nvSpPr>
          <p:cNvPr id="26" name="Text Box 23"/>
          <p:cNvSpPr txBox="1">
            <a:spLocks noChangeArrowheads="1"/>
          </p:cNvSpPr>
          <p:nvPr/>
        </p:nvSpPr>
        <p:spPr bwMode="auto">
          <a:xfrm>
            <a:off x="7753504" y="4289906"/>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sp>
        <p:nvSpPr>
          <p:cNvPr id="27" name="Text Box 24"/>
          <p:cNvSpPr txBox="1">
            <a:spLocks noChangeArrowheads="1"/>
          </p:cNvSpPr>
          <p:nvPr/>
        </p:nvSpPr>
        <p:spPr bwMode="auto">
          <a:xfrm>
            <a:off x="7504267" y="5024209"/>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cxnSp>
        <p:nvCxnSpPr>
          <p:cNvPr id="28" name="AutoShape 25"/>
          <p:cNvCxnSpPr>
            <a:cxnSpLocks noChangeShapeType="1"/>
            <a:stCxn id="7" idx="2"/>
            <a:endCxn id="12" idx="0"/>
          </p:cNvCxnSpPr>
          <p:nvPr/>
        </p:nvCxnSpPr>
        <p:spPr bwMode="auto">
          <a:xfrm rot="5400000">
            <a:off x="4136476" y="3578408"/>
            <a:ext cx="227627" cy="1801019"/>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29" name="AutoShape 26"/>
          <p:cNvCxnSpPr>
            <a:cxnSpLocks noChangeShapeType="1"/>
            <a:stCxn id="7" idx="2"/>
            <a:endCxn id="11" idx="0"/>
          </p:cNvCxnSpPr>
          <p:nvPr/>
        </p:nvCxnSpPr>
        <p:spPr bwMode="auto">
          <a:xfrm rot="16200000" flipH="1">
            <a:off x="6412553" y="3103348"/>
            <a:ext cx="299065" cy="2822575"/>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0" name="AutoShape 27"/>
          <p:cNvCxnSpPr>
            <a:cxnSpLocks noChangeShapeType="1"/>
            <a:stCxn id="12" idx="2"/>
            <a:endCxn id="10" idx="0"/>
          </p:cNvCxnSpPr>
          <p:nvPr/>
        </p:nvCxnSpPr>
        <p:spPr bwMode="auto">
          <a:xfrm rot="5400000">
            <a:off x="2275707" y="4244384"/>
            <a:ext cx="448727" cy="1699418"/>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1" name="AutoShape 28"/>
          <p:cNvCxnSpPr>
            <a:cxnSpLocks noChangeShapeType="1"/>
            <a:stCxn id="12" idx="2"/>
            <a:endCxn id="9" idx="0"/>
          </p:cNvCxnSpPr>
          <p:nvPr/>
        </p:nvCxnSpPr>
        <p:spPr bwMode="auto">
          <a:xfrm rot="16200000" flipH="1">
            <a:off x="3245401" y="4974107"/>
            <a:ext cx="473869" cy="265113"/>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2" name="AutoShape 29"/>
          <p:cNvCxnSpPr>
            <a:cxnSpLocks noChangeShapeType="1"/>
            <a:stCxn id="12" idx="2"/>
            <a:endCxn id="8" idx="0"/>
          </p:cNvCxnSpPr>
          <p:nvPr/>
        </p:nvCxnSpPr>
        <p:spPr bwMode="auto">
          <a:xfrm rot="16200000" flipH="1">
            <a:off x="3912816" y="4306693"/>
            <a:ext cx="504289" cy="1630362"/>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3" name="AutoShape 30"/>
          <p:cNvCxnSpPr>
            <a:cxnSpLocks noChangeShapeType="1"/>
            <a:stCxn id="11" idx="2"/>
            <a:endCxn id="13" idx="0"/>
          </p:cNvCxnSpPr>
          <p:nvPr/>
        </p:nvCxnSpPr>
        <p:spPr bwMode="auto">
          <a:xfrm rot="5400000">
            <a:off x="7040588" y="4230097"/>
            <a:ext cx="221714" cy="1643857"/>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4" name="AutoShape 31"/>
          <p:cNvCxnSpPr>
            <a:cxnSpLocks noChangeShapeType="1"/>
            <a:stCxn id="11" idx="2"/>
            <a:endCxn id="14" idx="0"/>
          </p:cNvCxnSpPr>
          <p:nvPr/>
        </p:nvCxnSpPr>
        <p:spPr bwMode="auto">
          <a:xfrm rot="5400000">
            <a:off x="7744578" y="5083445"/>
            <a:ext cx="371073" cy="86519"/>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5" name="AutoShape 32"/>
          <p:cNvCxnSpPr>
            <a:cxnSpLocks noChangeShapeType="1"/>
            <a:stCxn id="11" idx="2"/>
            <a:endCxn id="15" idx="0"/>
          </p:cNvCxnSpPr>
          <p:nvPr/>
        </p:nvCxnSpPr>
        <p:spPr bwMode="auto">
          <a:xfrm rot="16200000" flipH="1">
            <a:off x="8224731" y="4689809"/>
            <a:ext cx="294351" cy="797067"/>
          </a:xfrm>
          <a:prstGeom prst="curvedConnector3">
            <a:avLst>
              <a:gd name="adj1" fmla="val 50000"/>
            </a:avLst>
          </a:prstGeom>
          <a:noFill/>
          <a:ln w="25400">
            <a:solidFill>
              <a:srgbClr val="638CAE"/>
            </a:solidFill>
            <a:round/>
            <a:headEnd/>
            <a:tailEnd type="triangle" w="med" len="med"/>
          </a:ln>
          <a:effectLst>
            <a:outerShdw blurRad="40000" dist="20000" dir="5400000" rotWithShape="0">
              <a:srgbClr val="000000">
                <a:alpha val="37999"/>
              </a:srgbClr>
            </a:outerShdw>
          </a:effectLst>
        </p:spPr>
      </p:cxnSp>
      <p:cxnSp>
        <p:nvCxnSpPr>
          <p:cNvPr id="36" name="AutoShape 33"/>
          <p:cNvCxnSpPr>
            <a:cxnSpLocks noChangeShapeType="1"/>
            <a:stCxn id="9" idx="2"/>
            <a:endCxn id="18" idx="0"/>
          </p:cNvCxnSpPr>
          <p:nvPr/>
        </p:nvCxnSpPr>
        <p:spPr bwMode="auto">
          <a:xfrm rot="16200000" flipH="1">
            <a:off x="4551277" y="4868878"/>
            <a:ext cx="327505" cy="2200275"/>
          </a:xfrm>
          <a:prstGeom prst="curvedConnector3">
            <a:avLst>
              <a:gd name="adj1" fmla="val 50000"/>
            </a:avLst>
          </a:prstGeom>
          <a:noFill/>
          <a:ln w="25400">
            <a:solidFill>
              <a:schemeClr val="accent4"/>
            </a:solidFill>
            <a:round/>
            <a:headEnd/>
            <a:tailEnd type="triangle" w="med" len="med"/>
          </a:ln>
          <a:effectLst>
            <a:outerShdw blurRad="40000" dist="20000" dir="5400000" rotWithShape="0">
              <a:srgbClr val="000000">
                <a:alpha val="37999"/>
              </a:srgbClr>
            </a:outerShdw>
          </a:effectLst>
        </p:spPr>
      </p:cxnSp>
      <p:cxnSp>
        <p:nvCxnSpPr>
          <p:cNvPr id="37" name="AutoShape 34"/>
          <p:cNvCxnSpPr>
            <a:cxnSpLocks noChangeShapeType="1"/>
            <a:stCxn id="9" idx="2"/>
            <a:endCxn id="17" idx="0"/>
          </p:cNvCxnSpPr>
          <p:nvPr/>
        </p:nvCxnSpPr>
        <p:spPr bwMode="auto">
          <a:xfrm rot="16200000" flipH="1">
            <a:off x="3665849" y="5754307"/>
            <a:ext cx="330680" cy="432594"/>
          </a:xfrm>
          <a:prstGeom prst="curvedConnector3">
            <a:avLst>
              <a:gd name="adj1" fmla="val 50000"/>
            </a:avLst>
          </a:prstGeom>
          <a:noFill/>
          <a:ln w="25400">
            <a:solidFill>
              <a:schemeClr val="accent4"/>
            </a:solidFill>
            <a:round/>
            <a:headEnd/>
            <a:tailEnd type="triangle" w="med" len="med"/>
          </a:ln>
          <a:effectLst>
            <a:outerShdw blurRad="40000" dist="20000" dir="5400000" rotWithShape="0">
              <a:srgbClr val="000000">
                <a:alpha val="37999"/>
              </a:srgbClr>
            </a:outerShdw>
          </a:effectLst>
        </p:spPr>
      </p:cxnSp>
      <p:cxnSp>
        <p:nvCxnSpPr>
          <p:cNvPr id="38" name="AutoShape 35"/>
          <p:cNvCxnSpPr>
            <a:cxnSpLocks noChangeShapeType="1"/>
            <a:stCxn id="9" idx="2"/>
            <a:endCxn id="16" idx="0"/>
          </p:cNvCxnSpPr>
          <p:nvPr/>
        </p:nvCxnSpPr>
        <p:spPr bwMode="auto">
          <a:xfrm rot="5400000">
            <a:off x="2825794" y="5346588"/>
            <a:ext cx="330423" cy="1247775"/>
          </a:xfrm>
          <a:prstGeom prst="curvedConnector3">
            <a:avLst>
              <a:gd name="adj1" fmla="val 50000"/>
            </a:avLst>
          </a:prstGeom>
          <a:noFill/>
          <a:ln w="25400">
            <a:solidFill>
              <a:schemeClr val="accent4"/>
            </a:solidFill>
            <a:round/>
            <a:headEnd/>
            <a:tailEnd type="triangle" w="med" len="med"/>
          </a:ln>
          <a:effectLst>
            <a:outerShdw blurRad="40000" dist="20000" dir="5400000" rotWithShape="0">
              <a:srgbClr val="000000">
                <a:alpha val="37999"/>
              </a:srgbClr>
            </a:outerShdw>
          </a:effectLst>
        </p:spPr>
      </p:cxnSp>
      <p:graphicFrame>
        <p:nvGraphicFramePr>
          <p:cNvPr id="39" name="Group 4"/>
          <p:cNvGraphicFramePr>
            <a:graphicFrameLocks/>
          </p:cNvGraphicFramePr>
          <p:nvPr>
            <p:extLst>
              <p:ext uri="{D42A27DB-BD31-4B8C-83A1-F6EECF244321}">
                <p14:modId xmlns:p14="http://schemas.microsoft.com/office/powerpoint/2010/main" val="3152019648"/>
              </p:ext>
            </p:extLst>
          </p:nvPr>
        </p:nvGraphicFramePr>
        <p:xfrm>
          <a:off x="4164961" y="980728"/>
          <a:ext cx="2400494" cy="1548417"/>
        </p:xfrm>
        <a:graphic>
          <a:graphicData uri="http://schemas.openxmlformats.org/drawingml/2006/table">
            <a:tbl>
              <a:tblPr firstRow="1">
                <a:tableStyleId>{775DCB02-9BB8-47FD-8907-85C794F793BA}</a:tableStyleId>
              </a:tblPr>
              <a:tblGrid>
                <a:gridCol w="261872"/>
                <a:gridCol w="2074529"/>
                <a:gridCol w="64093"/>
              </a:tblGrid>
              <a:tr h="176817">
                <a:tc gridSpan="3">
                  <a:txBody>
                    <a:bodyPr/>
                    <a:lstStyle/>
                    <a:p>
                      <a:pPr marL="542925" marR="0" lvl="0" indent="-542925"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solidFill>
                            <a:schemeClr val="tx1"/>
                          </a:solidFill>
                          <a:effectLst/>
                        </a:rPr>
                        <a:t>Presentation</a:t>
                      </a:r>
                      <a:endParaRPr kumimoji="0" lang="en-US" sz="10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0" marR="0" marT="0" marB="0" anchor="ctr" horzOverflow="overflow">
                    <a:lnB w="25400" cap="flat" cmpd="sng" algn="ctr">
                      <a:noFill/>
                      <a:prstDash val="solid"/>
                    </a:lnB>
                  </a:tcPr>
                </a:tc>
                <a:tc hMerge="1">
                  <a:txBody>
                    <a:bodyPr/>
                    <a:lstStyle/>
                    <a:p>
                      <a:endParaRPr lang="en-GB"/>
                    </a:p>
                  </a:txBody>
                  <a:tcPr/>
                </a:tc>
                <a:tc hMerge="1">
                  <a:txBody>
                    <a:bodyPr/>
                    <a:lstStyle/>
                    <a:p>
                      <a:endParaRPr lang="en-GB"/>
                    </a:p>
                  </a:txBody>
                  <a:tcPr/>
                </a:tc>
              </a:tr>
              <a:tr h="204910">
                <a:tc gridSpan="2">
                  <a:txBody>
                    <a:bodyPr/>
                    <a:lstStyle/>
                    <a:p>
                      <a:pPr marL="542925" marR="0" lvl="0" indent="-542925"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Property, Plant and Equipment</a:t>
                      </a:r>
                    </a:p>
                  </a:txBody>
                  <a:tcPr marL="0" marR="0" marT="0" marB="0" anchor="ctr" horzOverflow="overflow">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a:txBody>
                    <a:bodyPr/>
                    <a:lstStyle/>
                    <a:p>
                      <a:endParaRPr lang="en-GB" dirty="0"/>
                    </a:p>
                  </a:txBody>
                  <a:tcPr marL="0" marR="0" marT="0" marB="0" anchor="ctr" horzOverflow="overflow">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204910">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Land and Buildings</a:t>
                      </a: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dirty="0"/>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04910">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Motor Vehicles</a:t>
                      </a: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dirty="0"/>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04910">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Furniture</a:t>
                      </a: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dirty="0"/>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7678">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l" defTabSz="914400" rtl="0" eaLnBrk="1" fontAlgn="base" latinLnBrk="0" hangingPunct="1">
                        <a:lnSpc>
                          <a:spcPct val="100000"/>
                        </a:lnSpc>
                        <a:spcBef>
                          <a:spcPct val="0"/>
                        </a:spcBef>
                        <a:spcAft>
                          <a:spcPct val="0"/>
                        </a:spcAft>
                        <a:buClrTx/>
                        <a:buSzTx/>
                        <a:buFontTx/>
                        <a:buNone/>
                        <a:tabLst/>
                        <a:defRPr/>
                      </a:pPr>
                      <a:r>
                        <a:rPr lang="en-GB" sz="1000" b="0" i="0" u="none" strike="noStrike" dirty="0" smtClean="0">
                          <a:solidFill>
                            <a:srgbClr val="000000"/>
                          </a:solidFill>
                          <a:effectLst/>
                          <a:latin typeface="Calibri" pitchFamily="34" charset="0"/>
                          <a:cs typeface="Calibri" pitchFamily="34" charset="0"/>
                        </a:rPr>
                        <a:t>Property, Plant and Equipment, Total</a:t>
                      </a:r>
                      <a:endParaRPr kumimoji="0" lang="en-US" sz="10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dirty="0"/>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graphicFrame>
        <p:nvGraphicFramePr>
          <p:cNvPr id="41" name="Tabela 40"/>
          <p:cNvGraphicFramePr>
            <a:graphicFrameLocks noGrp="1"/>
          </p:cNvGraphicFramePr>
          <p:nvPr>
            <p:extLst>
              <p:ext uri="{D42A27DB-BD31-4B8C-83A1-F6EECF244321}">
                <p14:modId xmlns:p14="http://schemas.microsoft.com/office/powerpoint/2010/main" val="3715411873"/>
              </p:ext>
            </p:extLst>
          </p:nvPr>
        </p:nvGraphicFramePr>
        <p:xfrm>
          <a:off x="134945" y="1340768"/>
          <a:ext cx="3746499" cy="3048000"/>
        </p:xfrm>
        <a:graphic>
          <a:graphicData uri="http://schemas.openxmlformats.org/drawingml/2006/table">
            <a:tbl>
              <a:tblPr/>
              <a:tblGrid>
                <a:gridCol w="228213"/>
                <a:gridCol w="228213"/>
                <a:gridCol w="228213"/>
                <a:gridCol w="228213"/>
                <a:gridCol w="228213"/>
                <a:gridCol w="2234588"/>
                <a:gridCol w="370846"/>
              </a:tblGrid>
              <a:tr h="190500">
                <a:tc gridSpan="6">
                  <a:txBody>
                    <a:bodyPr/>
                    <a:lstStyle/>
                    <a:p>
                      <a:pPr algn="l" fontAlgn="b"/>
                      <a:r>
                        <a:rPr lang="en-GB" sz="1050" b="0" i="1" u="none" strike="noStrike" dirty="0">
                          <a:solidFill>
                            <a:srgbClr val="000000"/>
                          </a:solidFill>
                          <a:effectLst/>
                          <a:latin typeface="Calibri" pitchFamily="34" charset="0"/>
                          <a:cs typeface="Calibri" pitchFamily="34" charset="0"/>
                        </a:rPr>
                        <a:t>Statement of financial position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1"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1" u="none" strike="noStrike" dirty="0">
                          <a:solidFill>
                            <a:srgbClr val="000000"/>
                          </a:solidFill>
                          <a:effectLst/>
                          <a:latin typeface="Calibri" pitchFamily="34" charset="0"/>
                          <a:cs typeface="Calibri" pitchFamily="34" charset="0"/>
                        </a:rPr>
                        <a:t>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b"/>
                      <a:r>
                        <a:rPr lang="en-GB" sz="1050" b="0" i="0" u="none" strike="noStrike" dirty="0">
                          <a:solidFill>
                            <a:srgbClr val="000000"/>
                          </a:solidFill>
                          <a:effectLst/>
                          <a:latin typeface="Calibri" pitchFamily="34" charset="0"/>
                          <a:cs typeface="Calibri" pitchFamily="34" charset="0"/>
                        </a:rPr>
                        <a:t>Non-Current 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dirty="0">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0" u="none" strike="noStrike" dirty="0">
                          <a:solidFill>
                            <a:srgbClr val="000000"/>
                          </a:solidFill>
                          <a:effectLst/>
                          <a:latin typeface="Calibri" pitchFamily="34" charset="0"/>
                          <a:cs typeface="Calibri" pitchFamily="34" charset="0"/>
                        </a:rPr>
                        <a:t>Intangible 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dirty="0">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1" u="none" strike="noStrike" dirty="0">
                          <a:solidFill>
                            <a:schemeClr val="accent4">
                              <a:lumMod val="50000"/>
                            </a:schemeClr>
                          </a:solidFill>
                          <a:effectLst/>
                          <a:latin typeface="Calibri" pitchFamily="34" charset="0"/>
                          <a:cs typeface="Calibri" pitchFamily="34" charset="0"/>
                        </a:rPr>
                        <a:t>Property, Plant and Equipment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dirty="0">
                          <a:solidFill>
                            <a:schemeClr val="accent4">
                              <a:lumMod val="50000"/>
                            </a:schemeClr>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Land and Buildings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dirty="0">
                          <a:solidFill>
                            <a:schemeClr val="accent4">
                              <a:lumMod val="50000"/>
                            </a:schemeClr>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Motor Vehicles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dirty="0">
                          <a:solidFill>
                            <a:schemeClr val="accent4">
                              <a:lumMod val="50000"/>
                            </a:schemeClr>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Furniture</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dirty="0">
                          <a:solidFill>
                            <a:schemeClr val="accent4">
                              <a:lumMod val="50000"/>
                            </a:schemeClr>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GB" sz="1050" b="0" i="0" u="none" strike="noStrike" dirty="0">
                          <a:solidFill>
                            <a:schemeClr val="accent4">
                              <a:lumMod val="50000"/>
                            </a:schemeClr>
                          </a:solidFill>
                          <a:effectLst/>
                          <a:latin typeface="Calibri" pitchFamily="34" charset="0"/>
                          <a:cs typeface="Calibri" pitchFamily="34" charset="0"/>
                        </a:rPr>
                        <a:t>Property, Plant and </a:t>
                      </a:r>
                      <a:r>
                        <a:rPr lang="en-GB" sz="1050" b="0" i="0" u="none" strike="noStrike" dirty="0" smtClean="0">
                          <a:solidFill>
                            <a:schemeClr val="accent4">
                              <a:lumMod val="50000"/>
                            </a:schemeClr>
                          </a:solidFill>
                          <a:effectLst/>
                          <a:latin typeface="Calibri" pitchFamily="34" charset="0"/>
                          <a:cs typeface="Calibri" pitchFamily="34" charset="0"/>
                        </a:rPr>
                        <a:t>Equipment, </a:t>
                      </a:r>
                      <a:r>
                        <a:rPr lang="en-GB" sz="1050" b="0" i="0" u="none" strike="noStrike" dirty="0">
                          <a:solidFill>
                            <a:schemeClr val="accent4">
                              <a:lumMod val="50000"/>
                            </a:schemeClr>
                          </a:solidFill>
                          <a:effectLst/>
                          <a:latin typeface="Calibri" pitchFamily="34" charset="0"/>
                          <a:cs typeface="Calibri" pitchFamily="34" charset="0"/>
                        </a:rPr>
                        <a:t>Total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fontAlgn="b"/>
                      <a:r>
                        <a:rPr lang="en-GB" sz="1050" b="0" i="0" u="none" strike="noStrike" dirty="0">
                          <a:solidFill>
                            <a:schemeClr val="accent4">
                              <a:lumMod val="50000"/>
                            </a:schemeClr>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b"/>
                      <a:r>
                        <a:rPr lang="en-GB" sz="1050" b="0" i="0" u="none" strike="noStrike" dirty="0">
                          <a:solidFill>
                            <a:srgbClr val="000000"/>
                          </a:solidFill>
                          <a:effectLst/>
                          <a:latin typeface="Calibri" pitchFamily="34" charset="0"/>
                          <a:cs typeface="Calibri" pitchFamily="34" charset="0"/>
                        </a:rPr>
                        <a:t>Current Assets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dirty="0">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0" u="none" strike="noStrike" dirty="0">
                          <a:solidFill>
                            <a:srgbClr val="000000"/>
                          </a:solidFill>
                          <a:effectLst/>
                          <a:latin typeface="Calibri" pitchFamily="34" charset="0"/>
                          <a:cs typeface="Calibri" pitchFamily="34" charset="0"/>
                        </a:rPr>
                        <a:t>Inventories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dirty="0">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n-GB" sz="1050" b="0" i="0" u="none" strike="noStrike" dirty="0">
                          <a:solidFill>
                            <a:srgbClr val="000000"/>
                          </a:solidFill>
                          <a:effectLst/>
                          <a:latin typeface="Calibri" pitchFamily="34" charset="0"/>
                          <a:cs typeface="Calibri" pitchFamily="34" charset="0"/>
                        </a:rPr>
                        <a:t>Receivables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dirty="0">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b"/>
                      <a:r>
                        <a:rPr lang="en-GB" sz="1050" b="0" i="0" u="none" strike="noStrike" dirty="0">
                          <a:solidFill>
                            <a:srgbClr val="000000"/>
                          </a:solidFill>
                          <a:effectLst/>
                          <a:latin typeface="Calibri" pitchFamily="34" charset="0"/>
                          <a:cs typeface="Calibri" pitchFamily="34" charset="0"/>
                        </a:rPr>
                        <a:t>Assets, Total</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50" b="0" i="0" u="none" strike="noStrike" dirty="0">
                          <a:solidFill>
                            <a:srgbClr val="000000"/>
                          </a:solidFill>
                          <a:effectLst/>
                          <a:latin typeface="Calibri" pitchFamily="34" charset="0"/>
                          <a:cs typeface="Calibri" pitchFamily="34" charset="0"/>
                        </a:rPr>
                        <a:t>X</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050" b="0" i="0" u="none" strike="noStrike" dirty="0">
                          <a:solidFill>
                            <a:srgbClr val="000000"/>
                          </a:solidFill>
                          <a:effectLst/>
                          <a:latin typeface="Calibri" pitchFamily="34" charset="0"/>
                          <a:cs typeface="Calibri" pitchFamily="34" charset="0"/>
                        </a:rPr>
                        <a:t> </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21" name="Text Box 18"/>
          <p:cNvSpPr txBox="1">
            <a:spLocks noChangeArrowheads="1"/>
          </p:cNvSpPr>
          <p:nvPr/>
        </p:nvSpPr>
        <p:spPr bwMode="auto">
          <a:xfrm>
            <a:off x="3511704" y="5848994"/>
            <a:ext cx="340158" cy="276999"/>
          </a:xfrm>
          <a:prstGeom prst="rect">
            <a:avLst/>
          </a:prstGeom>
          <a:noFill/>
          <a:ln w="9525">
            <a:noFill/>
            <a:miter lim="800000"/>
            <a:headEnd/>
            <a:tailEnd/>
          </a:ln>
        </p:spPr>
        <p:txBody>
          <a:bodyPr wrap="none">
            <a:prstTxWarp prst="textNoShape">
              <a:avLst/>
            </a:prstTxWarp>
            <a:spAutoFit/>
          </a:bodyPr>
          <a:lstStyle/>
          <a:p>
            <a:r>
              <a:rPr lang="en-US" sz="1200" dirty="0">
                <a:latin typeface="+mn-lt"/>
              </a:rPr>
              <a:t>+1</a:t>
            </a:r>
          </a:p>
        </p:txBody>
      </p:sp>
      <p:graphicFrame>
        <p:nvGraphicFramePr>
          <p:cNvPr id="40" name="Group 4"/>
          <p:cNvGraphicFramePr>
            <a:graphicFrameLocks/>
          </p:cNvGraphicFramePr>
          <p:nvPr>
            <p:extLst>
              <p:ext uri="{D42A27DB-BD31-4B8C-83A1-F6EECF244321}">
                <p14:modId xmlns:p14="http://schemas.microsoft.com/office/powerpoint/2010/main" val="2412871054"/>
              </p:ext>
            </p:extLst>
          </p:nvPr>
        </p:nvGraphicFramePr>
        <p:xfrm>
          <a:off x="6453733" y="2137048"/>
          <a:ext cx="2399033" cy="996457"/>
        </p:xfrm>
        <a:graphic>
          <a:graphicData uri="http://schemas.openxmlformats.org/drawingml/2006/table">
            <a:tbl>
              <a:tblPr firstRow="1">
                <a:tableStyleId>{775DCB02-9BB8-47FD-8907-85C794F793BA}</a:tableStyleId>
              </a:tblPr>
              <a:tblGrid>
                <a:gridCol w="329158"/>
                <a:gridCol w="1809464"/>
                <a:gridCol w="260411"/>
              </a:tblGrid>
              <a:tr h="176817">
                <a:tc gridSpan="3">
                  <a:txBody>
                    <a:bodyPr/>
                    <a:lstStyle/>
                    <a:p>
                      <a:pPr marL="542925" marR="0" lvl="0" indent="-542925"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solidFill>
                            <a:schemeClr val="tx1"/>
                          </a:solidFill>
                          <a:effectLst/>
                        </a:rPr>
                        <a:t>Calculation</a:t>
                      </a:r>
                      <a:endParaRPr kumimoji="0" lang="en-US" sz="10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0" marR="0" marT="0" marB="0" anchor="ctr" horzOverflow="overflow">
                    <a:lnB w="25400" cap="flat" cmpd="sng" algn="ctr">
                      <a:noFill/>
                      <a:prstDash val="solid"/>
                    </a:lnB>
                  </a:tcPr>
                </a:tc>
                <a:tc hMerge="1">
                  <a:txBody>
                    <a:bodyPr/>
                    <a:lstStyle/>
                    <a:p>
                      <a:endParaRPr lang="en-GB"/>
                    </a:p>
                  </a:txBody>
                  <a:tcPr/>
                </a:tc>
                <a:tc hMerge="1">
                  <a:txBody>
                    <a:bodyPr/>
                    <a:lstStyle/>
                    <a:p>
                      <a:endParaRPr lang="en-GB"/>
                    </a:p>
                  </a:txBody>
                  <a:tcPr/>
                </a:tc>
              </a:tr>
              <a:tr h="204910">
                <a:tc gridSpan="2">
                  <a:txBody>
                    <a:bodyPr/>
                    <a:lstStyle/>
                    <a:p>
                      <a:pPr marL="542925" marR="0" lvl="0" indent="-542925" algn="l" defTabSz="914400" rtl="0" eaLnBrk="1" fontAlgn="base" latinLnBrk="0" hangingPunct="1">
                        <a:lnSpc>
                          <a:spcPct val="100000"/>
                        </a:lnSpc>
                        <a:spcBef>
                          <a:spcPct val="0"/>
                        </a:spcBef>
                        <a:spcAft>
                          <a:spcPct val="0"/>
                        </a:spcAft>
                        <a:buClrTx/>
                        <a:buSzTx/>
                        <a:buFontTx/>
                        <a:buNone/>
                        <a:tabLst/>
                        <a:defRPr/>
                      </a:pPr>
                      <a:r>
                        <a:rPr kumimoji="0" lang="en-US" sz="1000" u="none" strike="noStrike" cap="none" normalizeH="0" baseline="0" dirty="0" smtClean="0">
                          <a:ln>
                            <a:noFill/>
                          </a:ln>
                          <a:effectLst/>
                        </a:rPr>
                        <a:t> </a:t>
                      </a:r>
                      <a:r>
                        <a:rPr lang="en-GB" sz="1000" b="0" i="0" u="none" strike="noStrike" dirty="0" smtClean="0">
                          <a:solidFill>
                            <a:srgbClr val="000000"/>
                          </a:solidFill>
                          <a:effectLst/>
                          <a:latin typeface="Calibri" pitchFamily="34" charset="0"/>
                          <a:cs typeface="Calibri" pitchFamily="34" charset="0"/>
                        </a:rPr>
                        <a:t>Property, Plant and Equipment, Total</a:t>
                      </a:r>
                      <a:endParaRPr kumimoji="0" lang="en-US" sz="10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0" marR="0" marT="0" marB="0" anchor="ctr" horzOverflow="overflow">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204910">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Land and Buildings</a:t>
                      </a: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04910">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Motor Vehicles</a:t>
                      </a: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04910">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542925" marR="0" lvl="0" indent="-542925"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Furniture</a:t>
                      </a: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333333"/>
                        </a:buClr>
                        <a:buSzTx/>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marL="0" marR="0" marT="0" marB="0" anchor="ct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17571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par>
                                <p:cTn id="100" presetID="10" presetClass="entr" presetSubtype="0" fill="hold"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par>
                                <p:cTn id="103" presetID="10" presetClass="entr" presetSubtype="0"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par>
                                <p:cTn id="106" presetID="10" presetClass="entr" presetSubtype="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2" grpId="0"/>
      <p:bldP spid="23" grpId="0"/>
      <p:bldP spid="24" grpId="0"/>
      <p:bldP spid="25" grpId="0"/>
      <p:bldP spid="26" grpId="0"/>
      <p:bldP spid="27"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ytuł 1"/>
          <p:cNvSpPr>
            <a:spLocks noGrp="1"/>
          </p:cNvSpPr>
          <p:nvPr>
            <p:ph type="title"/>
          </p:nvPr>
        </p:nvSpPr>
        <p:spPr>
          <a:xfrm>
            <a:off x="971600" y="428625"/>
            <a:ext cx="7886650" cy="995363"/>
          </a:xfrm>
        </p:spPr>
        <p:txBody>
          <a:bodyPr/>
          <a:lstStyle/>
          <a:p>
            <a:r>
              <a:rPr lang="en-GB" sz="3200" dirty="0" smtClean="0"/>
              <a:t>Definition linkbase</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334232483"/>
              </p:ext>
            </p:extLst>
          </p:nvPr>
        </p:nvGraphicFramePr>
        <p:xfrm>
          <a:off x="-71470" y="1428736"/>
          <a:ext cx="5214974" cy="507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25"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599139E-4BDF-4149-9C3B-FDFFD05AC1DD}" type="slidenum">
              <a:rPr lang="en-GB" smtClean="0">
                <a:ea typeface="ＭＳ Ｐゴシック" charset="-128"/>
                <a:cs typeface="ＭＳ Ｐゴシック" charset="-128"/>
              </a:rPr>
              <a:pPr fontAlgn="base">
                <a:spcBef>
                  <a:spcPct val="0"/>
                </a:spcBef>
                <a:spcAft>
                  <a:spcPct val="0"/>
                </a:spcAft>
              </a:pPr>
              <a:t>26</a:t>
            </a:fld>
            <a:endParaRPr lang="en-GB" dirty="0">
              <a:ea typeface="ＭＳ Ｐゴシック" charset="-128"/>
              <a:cs typeface="ＭＳ Ｐゴシック" charset="-128"/>
            </a:endParaRPr>
          </a:p>
        </p:txBody>
      </p:sp>
      <p:sp>
        <p:nvSpPr>
          <p:cNvPr id="235526" name="Symbol zastępczy zawartości 2"/>
          <p:cNvSpPr txBox="1">
            <a:spLocks/>
          </p:cNvSpPr>
          <p:nvPr/>
        </p:nvSpPr>
        <p:spPr bwMode="auto">
          <a:xfrm>
            <a:off x="5000625" y="1357313"/>
            <a:ext cx="4143375" cy="5500687"/>
          </a:xfrm>
          <a:prstGeom prst="rect">
            <a:avLst/>
          </a:prstGeom>
          <a:noFill/>
          <a:ln w="9525">
            <a:noFill/>
            <a:miter lim="800000"/>
            <a:headEnd/>
            <a:tailEnd/>
          </a:ln>
        </p:spPr>
        <p:txBody>
          <a:bodyPr>
            <a:prstTxWarp prst="textNoShape">
              <a:avLst/>
            </a:prstTxWarp>
          </a:bodyPr>
          <a:lstStyle/>
          <a:p>
            <a:pPr marL="365125" indent="-255588">
              <a:spcBef>
                <a:spcPts val="300"/>
              </a:spcBef>
              <a:buClr>
                <a:srgbClr val="D2DA7A"/>
              </a:buClr>
              <a:buFont typeface="Courier New" charset="0"/>
              <a:buChar char="o"/>
            </a:pPr>
            <a:r>
              <a:rPr lang="en-GB" sz="1600" dirty="0" smtClean="0">
                <a:solidFill>
                  <a:srgbClr val="000000"/>
                </a:solidFill>
                <a:latin typeface="Calibri" charset="0"/>
              </a:rPr>
              <a:t>four standard types (roles) of relationships defined by XBRL Spec 2.1 rarely used in XBRL taxonomies:</a:t>
            </a:r>
          </a:p>
          <a:p>
            <a:pPr marL="822325" lvl="1" indent="-255588">
              <a:spcBef>
                <a:spcPts val="300"/>
              </a:spcBef>
              <a:buClr>
                <a:srgbClr val="D2DA7A"/>
              </a:buClr>
              <a:buFont typeface="Arial" charset="0"/>
              <a:buChar char="•"/>
            </a:pPr>
            <a:r>
              <a:rPr lang="en-GB" sz="1600" dirty="0" smtClean="0">
                <a:solidFill>
                  <a:srgbClr val="000000"/>
                </a:solidFill>
                <a:latin typeface="Calibri" charset="0"/>
              </a:rPr>
              <a:t>general-special </a:t>
            </a:r>
            <a:endParaRPr lang="pl-PL" sz="1600" dirty="0" smtClean="0">
              <a:solidFill>
                <a:srgbClr val="000000"/>
              </a:solidFill>
              <a:latin typeface="Calibri" charset="0"/>
            </a:endParaRPr>
          </a:p>
          <a:p>
            <a:pPr marL="822325" lvl="1" indent="-255588">
              <a:spcBef>
                <a:spcPts val="300"/>
              </a:spcBef>
              <a:buClr>
                <a:srgbClr val="D2DA7A"/>
              </a:buClr>
              <a:buFont typeface="Arial" charset="0"/>
              <a:buChar char="•"/>
            </a:pPr>
            <a:r>
              <a:rPr lang="en-GB" sz="1600" dirty="0" smtClean="0">
                <a:solidFill>
                  <a:srgbClr val="000000"/>
                </a:solidFill>
                <a:latin typeface="Calibri" charset="0"/>
              </a:rPr>
              <a:t>essence-alias </a:t>
            </a:r>
            <a:endParaRPr lang="pl-PL" sz="1600" dirty="0" smtClean="0">
              <a:solidFill>
                <a:srgbClr val="000000"/>
              </a:solidFill>
              <a:latin typeface="Calibri" charset="0"/>
            </a:endParaRPr>
          </a:p>
          <a:p>
            <a:pPr marL="822325" lvl="1" indent="-255588">
              <a:spcBef>
                <a:spcPts val="300"/>
              </a:spcBef>
              <a:buClr>
                <a:srgbClr val="D2DA7A"/>
              </a:buClr>
              <a:buFont typeface="Arial" charset="0"/>
              <a:buChar char="•"/>
            </a:pPr>
            <a:r>
              <a:rPr lang="en-GB" sz="1600" dirty="0" smtClean="0">
                <a:solidFill>
                  <a:srgbClr val="000000"/>
                </a:solidFill>
                <a:latin typeface="Calibri" charset="0"/>
              </a:rPr>
              <a:t>requires-element </a:t>
            </a:r>
            <a:endParaRPr lang="pl-PL" sz="1600" dirty="0" smtClean="0">
              <a:solidFill>
                <a:srgbClr val="000000"/>
              </a:solidFill>
              <a:latin typeface="Calibri" charset="0"/>
            </a:endParaRPr>
          </a:p>
          <a:p>
            <a:pPr marL="822325" lvl="1" indent="-255588">
              <a:spcBef>
                <a:spcPts val="300"/>
              </a:spcBef>
              <a:buClr>
                <a:srgbClr val="D2DA7A"/>
              </a:buClr>
              <a:buFont typeface="Arial" charset="0"/>
              <a:buChar char="•"/>
            </a:pPr>
            <a:r>
              <a:rPr lang="en-GB" sz="1600" dirty="0" smtClean="0">
                <a:solidFill>
                  <a:srgbClr val="000000"/>
                </a:solidFill>
                <a:latin typeface="Calibri" charset="0"/>
              </a:rPr>
              <a:t>similar-tuples</a:t>
            </a:r>
            <a:endParaRPr lang="pl-PL" sz="1600" dirty="0" smtClean="0">
              <a:solidFill>
                <a:srgbClr val="000000"/>
              </a:solidFill>
              <a:latin typeface="Calibri" charset="0"/>
            </a:endParaRPr>
          </a:p>
          <a:p>
            <a:pPr marL="822325" lvl="1" indent="-255588">
              <a:spcBef>
                <a:spcPts val="300"/>
              </a:spcBef>
              <a:buClr>
                <a:srgbClr val="D2DA7A"/>
              </a:buClr>
              <a:buFont typeface="Arial" charset="0"/>
              <a:buChar char="•"/>
            </a:pPr>
            <a:endParaRPr lang="en-GB" sz="1600" dirty="0" smtClean="0">
              <a:solidFill>
                <a:srgbClr val="000000"/>
              </a:solidFill>
              <a:latin typeface="Calibri" charset="0"/>
            </a:endParaRPr>
          </a:p>
          <a:p>
            <a:pPr marL="365125" indent="-255588">
              <a:spcBef>
                <a:spcPts val="300"/>
              </a:spcBef>
              <a:buClr>
                <a:srgbClr val="D2DA7A"/>
              </a:buClr>
              <a:buFont typeface="Courier New" charset="0"/>
              <a:buChar char="o"/>
            </a:pPr>
            <a:r>
              <a:rPr lang="en-GB" sz="1600" dirty="0" smtClean="0">
                <a:solidFill>
                  <a:srgbClr val="000000"/>
                </a:solidFill>
                <a:latin typeface="Calibri" charset="0"/>
              </a:rPr>
              <a:t>linkbase where dimensional information is assigned to concepts</a:t>
            </a:r>
          </a:p>
          <a:p>
            <a:pPr marL="365125" indent="-255588">
              <a:spcBef>
                <a:spcPts val="300"/>
              </a:spcBef>
              <a:buClr>
                <a:srgbClr val="D2DA7A"/>
              </a:buClr>
              <a:buFont typeface="Georgia" charset="0"/>
              <a:buChar char="•"/>
            </a:pPr>
            <a:endParaRPr lang="en-GB" sz="1200" dirty="0">
              <a:latin typeface="Calibri" charset="0"/>
            </a:endParaRPr>
          </a:p>
        </p:txBody>
      </p:sp>
    </p:spTree>
    <p:extLst>
      <p:ext uri="{BB962C8B-B14F-4D97-AF65-F5344CB8AC3E}">
        <p14:creationId xmlns:p14="http://schemas.microsoft.com/office/powerpoint/2010/main" val="17552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26">
                                            <p:txEl>
                                              <p:pRg st="0" end="0"/>
                                            </p:txEl>
                                          </p:spTgt>
                                        </p:tgtEl>
                                        <p:attrNameLst>
                                          <p:attrName>style.visibility</p:attrName>
                                        </p:attrNameLst>
                                      </p:cBhvr>
                                      <p:to>
                                        <p:strVal val="visible"/>
                                      </p:to>
                                    </p:set>
                                    <p:animEffect transition="in" filter="fade">
                                      <p:cBhvr>
                                        <p:cTn id="7" dur="500"/>
                                        <p:tgtEl>
                                          <p:spTgt spid="2355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26">
                                            <p:txEl>
                                              <p:pRg st="1" end="1"/>
                                            </p:txEl>
                                          </p:spTgt>
                                        </p:tgtEl>
                                        <p:attrNameLst>
                                          <p:attrName>style.visibility</p:attrName>
                                        </p:attrNameLst>
                                      </p:cBhvr>
                                      <p:to>
                                        <p:strVal val="visible"/>
                                      </p:to>
                                    </p:set>
                                    <p:animEffect transition="in" filter="fade">
                                      <p:cBhvr>
                                        <p:cTn id="10" dur="500"/>
                                        <p:tgtEl>
                                          <p:spTgt spid="23552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5526">
                                            <p:txEl>
                                              <p:pRg st="2" end="2"/>
                                            </p:txEl>
                                          </p:spTgt>
                                        </p:tgtEl>
                                        <p:attrNameLst>
                                          <p:attrName>style.visibility</p:attrName>
                                        </p:attrNameLst>
                                      </p:cBhvr>
                                      <p:to>
                                        <p:strVal val="visible"/>
                                      </p:to>
                                    </p:set>
                                    <p:animEffect transition="in" filter="fade">
                                      <p:cBhvr>
                                        <p:cTn id="13" dur="500"/>
                                        <p:tgtEl>
                                          <p:spTgt spid="23552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5526">
                                            <p:txEl>
                                              <p:pRg st="3" end="3"/>
                                            </p:txEl>
                                          </p:spTgt>
                                        </p:tgtEl>
                                        <p:attrNameLst>
                                          <p:attrName>style.visibility</p:attrName>
                                        </p:attrNameLst>
                                      </p:cBhvr>
                                      <p:to>
                                        <p:strVal val="visible"/>
                                      </p:to>
                                    </p:set>
                                    <p:animEffect transition="in" filter="fade">
                                      <p:cBhvr>
                                        <p:cTn id="16" dur="500"/>
                                        <p:tgtEl>
                                          <p:spTgt spid="23552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5526">
                                            <p:txEl>
                                              <p:pRg st="4" end="4"/>
                                            </p:txEl>
                                          </p:spTgt>
                                        </p:tgtEl>
                                        <p:attrNameLst>
                                          <p:attrName>style.visibility</p:attrName>
                                        </p:attrNameLst>
                                      </p:cBhvr>
                                      <p:to>
                                        <p:strVal val="visible"/>
                                      </p:to>
                                    </p:set>
                                    <p:animEffect transition="in" filter="fade">
                                      <p:cBhvr>
                                        <p:cTn id="19" dur="500"/>
                                        <p:tgtEl>
                                          <p:spTgt spid="23552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5526">
                                            <p:txEl>
                                              <p:pRg st="6" end="6"/>
                                            </p:txEl>
                                          </p:spTgt>
                                        </p:tgtEl>
                                        <p:attrNameLst>
                                          <p:attrName>style.visibility</p:attrName>
                                        </p:attrNameLst>
                                      </p:cBhvr>
                                      <p:to>
                                        <p:strVal val="visible"/>
                                      </p:to>
                                    </p:set>
                                    <p:animEffect transition="in" filter="fade">
                                      <p:cBhvr>
                                        <p:cTn id="24" dur="500"/>
                                        <p:tgtEl>
                                          <p:spTgt spid="2355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27</a:t>
            </a:fld>
            <a:endParaRPr lang="en-GB"/>
          </a:p>
        </p:txBody>
      </p:sp>
      <p:sp>
        <p:nvSpPr>
          <p:cNvPr id="5" name="Tytuł 1"/>
          <p:cNvSpPr>
            <a:spLocks noGrp="1"/>
          </p:cNvSpPr>
          <p:nvPr>
            <p:ph type="title"/>
          </p:nvPr>
        </p:nvSpPr>
        <p:spPr>
          <a:xfrm>
            <a:off x="642910" y="407966"/>
            <a:ext cx="8229600" cy="714380"/>
          </a:xfrm>
        </p:spPr>
        <p:txBody>
          <a:bodyPr>
            <a:normAutofit/>
          </a:bodyPr>
          <a:lstStyle/>
          <a:p>
            <a:r>
              <a:rPr lang="en-GB" sz="2800" dirty="0" smtClean="0"/>
              <a:t>Terminology (1) - </a:t>
            </a:r>
            <a:r>
              <a:rPr lang="en-GB" sz="2800" i="1" dirty="0" smtClean="0"/>
              <a:t>Constructs</a:t>
            </a:r>
            <a:endParaRPr lang="en-GB" sz="2800" i="1" dirty="0"/>
          </a:p>
        </p:txBody>
      </p:sp>
      <p:sp>
        <p:nvSpPr>
          <p:cNvPr id="6" name="Prostokąt zaokrąglony 5"/>
          <p:cNvSpPr/>
          <p:nvPr/>
        </p:nvSpPr>
        <p:spPr>
          <a:xfrm>
            <a:off x="285750" y="1313086"/>
            <a:ext cx="6143625" cy="642938"/>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108000" anchor="ctr"/>
          <a:lstStyle/>
          <a:p>
            <a:pPr algn="ctr" fontAlgn="auto">
              <a:spcBef>
                <a:spcPts val="0"/>
              </a:spcBef>
              <a:spcAft>
                <a:spcPts val="0"/>
              </a:spcAft>
              <a:defRPr/>
            </a:pPr>
            <a:r>
              <a:rPr lang="en-GB" sz="1400" smtClean="0">
                <a:solidFill>
                  <a:schemeClr val="tx1"/>
                </a:solidFill>
              </a:rPr>
              <a:t>basic financial/accounting terms that can be reported with dimensional information in context in instance document</a:t>
            </a:r>
            <a:endParaRPr lang="en-GB" sz="1400">
              <a:solidFill>
                <a:schemeClr val="tx1"/>
              </a:solidFill>
            </a:endParaRPr>
          </a:p>
        </p:txBody>
      </p:sp>
      <p:sp>
        <p:nvSpPr>
          <p:cNvPr id="7" name="Prostokąt zaokrąglony 6"/>
          <p:cNvSpPr/>
          <p:nvPr/>
        </p:nvSpPr>
        <p:spPr>
          <a:xfrm>
            <a:off x="142875" y="1052736"/>
            <a:ext cx="3143250" cy="357188"/>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GB" sz="1400" i="1" dirty="0" smtClean="0">
                <a:solidFill>
                  <a:schemeClr val="tx1"/>
                </a:solidFill>
              </a:rPr>
              <a:t>primary item, measure</a:t>
            </a:r>
            <a:endParaRPr lang="en-GB" sz="1400" dirty="0">
              <a:solidFill>
                <a:schemeClr val="tx1"/>
              </a:solidFill>
            </a:endParaRPr>
          </a:p>
        </p:txBody>
      </p:sp>
      <p:sp>
        <p:nvSpPr>
          <p:cNvPr id="8" name="Prostokąt zaokrąglony 7"/>
          <p:cNvSpPr/>
          <p:nvPr/>
        </p:nvSpPr>
        <p:spPr>
          <a:xfrm>
            <a:off x="393825" y="4625454"/>
            <a:ext cx="6072187" cy="642937"/>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tIns="108000" anchor="ctr"/>
          <a:lstStyle/>
          <a:p>
            <a:pPr algn="ctr" fontAlgn="auto">
              <a:spcBef>
                <a:spcPts val="0"/>
              </a:spcBef>
              <a:spcAft>
                <a:spcPts val="0"/>
              </a:spcAft>
              <a:defRPr/>
            </a:pPr>
            <a:r>
              <a:rPr lang="en-GB" sz="1400" smtClean="0">
                <a:solidFill>
                  <a:schemeClr val="tx1"/>
                </a:solidFill>
              </a:rPr>
              <a:t>a view on a breakdown (resulting in dimensional context for a measure) 	</a:t>
            </a:r>
            <a:endParaRPr lang="en-GB" sz="1400">
              <a:solidFill>
                <a:schemeClr val="tx1"/>
              </a:solidFill>
            </a:endParaRPr>
          </a:p>
        </p:txBody>
      </p:sp>
      <p:sp>
        <p:nvSpPr>
          <p:cNvPr id="9" name="Prostokąt zaokrąglony 8"/>
          <p:cNvSpPr/>
          <p:nvPr/>
        </p:nvSpPr>
        <p:spPr>
          <a:xfrm>
            <a:off x="179512" y="4365104"/>
            <a:ext cx="3143250" cy="357187"/>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dimension</a:t>
            </a:r>
            <a:endParaRPr lang="en-GB" sz="1400">
              <a:solidFill>
                <a:schemeClr val="tx1"/>
              </a:solidFill>
            </a:endParaRPr>
          </a:p>
        </p:txBody>
      </p:sp>
      <p:sp>
        <p:nvSpPr>
          <p:cNvPr id="10" name="Prostokąt zaokrąglony 9"/>
          <p:cNvSpPr/>
          <p:nvPr/>
        </p:nvSpPr>
        <p:spPr>
          <a:xfrm>
            <a:off x="321817" y="3422254"/>
            <a:ext cx="6215062" cy="642937"/>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tIns="108000" anchor="ctr"/>
          <a:lstStyle/>
          <a:p>
            <a:pPr algn="ctr" fontAlgn="auto">
              <a:spcBef>
                <a:spcPts val="0"/>
              </a:spcBef>
              <a:spcAft>
                <a:spcPts val="0"/>
              </a:spcAft>
              <a:defRPr/>
            </a:pPr>
            <a:r>
              <a:rPr lang="en-GB" sz="1400" smtClean="0">
                <a:solidFill>
                  <a:schemeClr val="tx1"/>
                </a:solidFill>
              </a:rPr>
              <a:t>each enumeration of a domain</a:t>
            </a:r>
            <a:endParaRPr lang="en-GB" sz="1400">
              <a:solidFill>
                <a:schemeClr val="tx1"/>
              </a:solidFill>
            </a:endParaRPr>
          </a:p>
        </p:txBody>
      </p:sp>
      <p:sp>
        <p:nvSpPr>
          <p:cNvPr id="11" name="Prostokąt zaokrąglony 10"/>
          <p:cNvSpPr/>
          <p:nvPr/>
        </p:nvSpPr>
        <p:spPr>
          <a:xfrm>
            <a:off x="107504" y="3161904"/>
            <a:ext cx="3143250" cy="357187"/>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domain member</a:t>
            </a:r>
            <a:endParaRPr lang="en-GB" sz="1400">
              <a:solidFill>
                <a:schemeClr val="tx1"/>
              </a:solidFill>
            </a:endParaRPr>
          </a:p>
        </p:txBody>
      </p:sp>
      <p:sp>
        <p:nvSpPr>
          <p:cNvPr id="12" name="Prostokąt zaokrąglony 11"/>
          <p:cNvSpPr/>
          <p:nvPr/>
        </p:nvSpPr>
        <p:spPr>
          <a:xfrm>
            <a:off x="428625" y="5599335"/>
            <a:ext cx="6072188" cy="739477"/>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tIns="108000" anchor="ctr"/>
          <a:lstStyle/>
          <a:p>
            <a:pPr algn="ctr" fontAlgn="auto">
              <a:spcBef>
                <a:spcPts val="0"/>
              </a:spcBef>
              <a:spcAft>
                <a:spcPts val="0"/>
              </a:spcAft>
              <a:defRPr/>
            </a:pPr>
            <a:r>
              <a:rPr lang="en-GB" sz="1400" smtClean="0">
                <a:solidFill>
                  <a:srgbClr val="000000"/>
                </a:solidFill>
              </a:rPr>
              <a:t>abstract concept allowing to create an </a:t>
            </a:r>
            <a:r>
              <a:rPr lang="en-GB" sz="1400" smtClean="0">
                <a:solidFill>
                  <a:schemeClr val="tx1"/>
                </a:solidFill>
              </a:rPr>
              <a:t>ordered list of dimensions which Cartesian product of members constitutes (or is prohibited for) a base item</a:t>
            </a:r>
            <a:endParaRPr lang="en-GB" sz="1400">
              <a:solidFill>
                <a:schemeClr val="tx1"/>
              </a:solidFill>
            </a:endParaRPr>
          </a:p>
        </p:txBody>
      </p:sp>
      <p:sp>
        <p:nvSpPr>
          <p:cNvPr id="13" name="Prostokąt zaokrąglony 12"/>
          <p:cNvSpPr/>
          <p:nvPr/>
        </p:nvSpPr>
        <p:spPr>
          <a:xfrm>
            <a:off x="214313" y="5338986"/>
            <a:ext cx="3143250" cy="357188"/>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1400" i="1" dirty="0" smtClean="0">
                <a:solidFill>
                  <a:schemeClr val="tx1"/>
                </a:solidFill>
              </a:rPr>
              <a:t>hypercube</a:t>
            </a:r>
            <a:endParaRPr lang="en-GB" sz="1400" dirty="0">
              <a:solidFill>
                <a:schemeClr val="tx1"/>
              </a:solidFill>
            </a:endParaRPr>
          </a:p>
        </p:txBody>
      </p:sp>
      <p:sp>
        <p:nvSpPr>
          <p:cNvPr id="14" name="Prostokąt zaokrąglony 13"/>
          <p:cNvSpPr/>
          <p:nvPr/>
        </p:nvSpPr>
        <p:spPr>
          <a:xfrm>
            <a:off x="6394587" y="4469930"/>
            <a:ext cx="2571768" cy="903286"/>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Instrument held, Instrument issued, Original maturity, Remaining maturity, Counterparty sector, …  </a:t>
            </a:r>
            <a:endParaRPr lang="en-GB" sz="1400">
              <a:solidFill>
                <a:schemeClr val="tx1"/>
              </a:solidFill>
            </a:endParaRPr>
          </a:p>
        </p:txBody>
      </p:sp>
      <p:sp>
        <p:nvSpPr>
          <p:cNvPr id="15" name="Prostokąt zaokrąglony 14"/>
          <p:cNvSpPr/>
          <p:nvPr/>
        </p:nvSpPr>
        <p:spPr>
          <a:xfrm>
            <a:off x="6394017" y="3136487"/>
            <a:ext cx="2500330" cy="571504"/>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Instruments total, Equity instruments, Debt securities, …</a:t>
            </a:r>
            <a:endParaRPr lang="en-GB" sz="1400">
              <a:solidFill>
                <a:schemeClr val="tx1"/>
              </a:solidFill>
            </a:endParaRPr>
          </a:p>
        </p:txBody>
      </p:sp>
      <p:sp>
        <p:nvSpPr>
          <p:cNvPr id="16" name="Prostokąt zaokrąglony 15"/>
          <p:cNvSpPr/>
          <p:nvPr/>
        </p:nvSpPr>
        <p:spPr>
          <a:xfrm>
            <a:off x="6394017" y="3721592"/>
            <a:ext cx="2500330" cy="571504"/>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All sectors, Central banks, Governments, …</a:t>
            </a:r>
            <a:endParaRPr lang="en-GB" sz="1400">
              <a:solidFill>
                <a:schemeClr val="tx1"/>
              </a:solidFill>
            </a:endParaRPr>
          </a:p>
        </p:txBody>
      </p:sp>
      <p:sp>
        <p:nvSpPr>
          <p:cNvPr id="17" name="Prostokąt zaokrąglony 16"/>
          <p:cNvSpPr/>
          <p:nvPr/>
        </p:nvSpPr>
        <p:spPr>
          <a:xfrm>
            <a:off x="6313859" y="1313073"/>
            <a:ext cx="2571769" cy="642942"/>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Assets, Liabilities, Revenues…</a:t>
            </a:r>
            <a:endParaRPr lang="en-GB" sz="1400">
              <a:solidFill>
                <a:schemeClr val="tx1"/>
              </a:solidFill>
            </a:endParaRPr>
          </a:p>
        </p:txBody>
      </p:sp>
      <p:sp>
        <p:nvSpPr>
          <p:cNvPr id="18" name="Prostokąt zaokrąglony 17"/>
          <p:cNvSpPr/>
          <p:nvPr/>
        </p:nvSpPr>
        <p:spPr>
          <a:xfrm>
            <a:off x="6429388" y="5553338"/>
            <a:ext cx="2500330" cy="785473"/>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By instrument held and issuing counterparty sector, …</a:t>
            </a:r>
            <a:endParaRPr lang="en-GB" sz="1400">
              <a:solidFill>
                <a:schemeClr val="tx1"/>
              </a:solidFill>
            </a:endParaRPr>
          </a:p>
        </p:txBody>
      </p:sp>
      <p:sp>
        <p:nvSpPr>
          <p:cNvPr id="19" name="Prostokąt zaokrąglony 18"/>
          <p:cNvSpPr/>
          <p:nvPr/>
        </p:nvSpPr>
        <p:spPr>
          <a:xfrm>
            <a:off x="285763" y="2378373"/>
            <a:ext cx="6072187" cy="642938"/>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tIns="108000" anchor="ctr"/>
          <a:lstStyle/>
          <a:p>
            <a:pPr algn="ctr" fontAlgn="auto">
              <a:spcBef>
                <a:spcPts val="0"/>
              </a:spcBef>
              <a:spcAft>
                <a:spcPts val="0"/>
              </a:spcAft>
              <a:defRPr/>
            </a:pPr>
            <a:r>
              <a:rPr lang="en-GB" sz="1400" smtClean="0">
                <a:solidFill>
                  <a:schemeClr val="tx1"/>
                </a:solidFill>
              </a:rPr>
              <a:t>complete breakdown of a certain type </a:t>
            </a:r>
            <a:endParaRPr lang="en-GB" sz="1400">
              <a:solidFill>
                <a:schemeClr val="tx1"/>
              </a:solidFill>
            </a:endParaRPr>
          </a:p>
        </p:txBody>
      </p:sp>
      <p:sp>
        <p:nvSpPr>
          <p:cNvPr id="20" name="Prostokąt zaokrąglony 19"/>
          <p:cNvSpPr/>
          <p:nvPr/>
        </p:nvSpPr>
        <p:spPr>
          <a:xfrm>
            <a:off x="71450" y="2118023"/>
            <a:ext cx="3143250" cy="357188"/>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domain</a:t>
            </a:r>
            <a:endParaRPr lang="en-GB" sz="1400">
              <a:solidFill>
                <a:schemeClr val="tx1"/>
              </a:solidFill>
            </a:endParaRPr>
          </a:p>
        </p:txBody>
      </p:sp>
      <p:sp>
        <p:nvSpPr>
          <p:cNvPr id="21" name="Prostokąt zaokrąglony 20"/>
          <p:cNvSpPr/>
          <p:nvPr/>
        </p:nvSpPr>
        <p:spPr>
          <a:xfrm>
            <a:off x="6300192" y="2118023"/>
            <a:ext cx="2571768" cy="903294"/>
          </a:xfrm>
          <a:prstGeom prst="roundRect">
            <a:avLst/>
          </a:prstGeom>
          <a:solidFill>
            <a:schemeClr val="tx2">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list of financial instruments, list of economy sectors, list of continents/countries/cities, time intervals, …</a:t>
            </a:r>
            <a:endParaRPr lang="en-GB" sz="1400">
              <a:solidFill>
                <a:schemeClr val="tx1"/>
              </a:solidFill>
            </a:endParaRPr>
          </a:p>
        </p:txBody>
      </p:sp>
    </p:spTree>
    <p:extLst>
      <p:ext uri="{BB962C8B-B14F-4D97-AF65-F5344CB8AC3E}">
        <p14:creationId xmlns:p14="http://schemas.microsoft.com/office/powerpoint/2010/main" val="41845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28</a:t>
            </a:fld>
            <a:endParaRPr lang="en-GB"/>
          </a:p>
        </p:txBody>
      </p:sp>
      <p:sp>
        <p:nvSpPr>
          <p:cNvPr id="5" name="Tytuł 1"/>
          <p:cNvSpPr>
            <a:spLocks noGrp="1"/>
          </p:cNvSpPr>
          <p:nvPr>
            <p:ph type="title"/>
          </p:nvPr>
        </p:nvSpPr>
        <p:spPr>
          <a:xfrm>
            <a:off x="642910" y="407966"/>
            <a:ext cx="8229600" cy="714380"/>
          </a:xfrm>
        </p:spPr>
        <p:txBody>
          <a:bodyPr>
            <a:normAutofit/>
          </a:bodyPr>
          <a:lstStyle/>
          <a:p>
            <a:r>
              <a:rPr lang="en-GB" sz="2800" dirty="0" smtClean="0"/>
              <a:t>Terminology </a:t>
            </a:r>
            <a:r>
              <a:rPr lang="en-GB" sz="2800" dirty="0" smtClean="0"/>
              <a:t>(</a:t>
            </a:r>
            <a:r>
              <a:rPr lang="pl-PL" sz="2800" dirty="0" smtClean="0"/>
              <a:t>2</a:t>
            </a:r>
            <a:r>
              <a:rPr lang="en-GB" sz="2800" dirty="0" smtClean="0"/>
              <a:t>) </a:t>
            </a:r>
            <a:r>
              <a:rPr lang="en-GB" sz="2800" dirty="0" smtClean="0"/>
              <a:t>– </a:t>
            </a:r>
            <a:r>
              <a:rPr lang="pl-PL" sz="2800" i="1" dirty="0" smtClean="0"/>
              <a:t>Re</a:t>
            </a:r>
            <a:r>
              <a:rPr lang="en-GB" sz="2800" i="1" dirty="0" err="1" smtClean="0"/>
              <a:t>lations</a:t>
            </a:r>
            <a:endParaRPr lang="en-GB" sz="2800" i="1" dirty="0"/>
          </a:p>
        </p:txBody>
      </p:sp>
      <p:sp>
        <p:nvSpPr>
          <p:cNvPr id="6" name="Prostokąt zaokrąglony 5"/>
          <p:cNvSpPr/>
          <p:nvPr/>
        </p:nvSpPr>
        <p:spPr>
          <a:xfrm>
            <a:off x="2500330" y="3189286"/>
            <a:ext cx="2571768" cy="357190"/>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Financial instruments held</a:t>
            </a:r>
            <a:endParaRPr lang="en-GB" sz="1400">
              <a:solidFill>
                <a:schemeClr val="tx1"/>
              </a:solidFill>
            </a:endParaRPr>
          </a:p>
        </p:txBody>
      </p:sp>
      <p:sp>
        <p:nvSpPr>
          <p:cNvPr id="7" name="Prostokąt zaokrąglony 6"/>
          <p:cNvSpPr/>
          <p:nvPr/>
        </p:nvSpPr>
        <p:spPr>
          <a:xfrm>
            <a:off x="2714612" y="5929330"/>
            <a:ext cx="2500330" cy="571504"/>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Instruments total, Equity instruments, debt securities, …</a:t>
            </a:r>
            <a:endParaRPr lang="en-GB" sz="1400">
              <a:solidFill>
                <a:schemeClr val="tx1"/>
              </a:solidFill>
            </a:endParaRPr>
          </a:p>
        </p:txBody>
      </p:sp>
      <p:sp>
        <p:nvSpPr>
          <p:cNvPr id="8" name="Prostokąt zaokrąglony 7"/>
          <p:cNvSpPr/>
          <p:nvPr/>
        </p:nvSpPr>
        <p:spPr>
          <a:xfrm>
            <a:off x="5500694" y="5929330"/>
            <a:ext cx="2500330" cy="571504"/>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All sectors, Central banks, Governments, …</a:t>
            </a:r>
            <a:endParaRPr lang="en-GB" sz="1400">
              <a:solidFill>
                <a:schemeClr val="tx1"/>
              </a:solidFill>
            </a:endParaRPr>
          </a:p>
        </p:txBody>
      </p:sp>
      <p:sp>
        <p:nvSpPr>
          <p:cNvPr id="9" name="Prostokąt zaokrąglony 8"/>
          <p:cNvSpPr/>
          <p:nvPr/>
        </p:nvSpPr>
        <p:spPr>
          <a:xfrm>
            <a:off x="1071539" y="1571612"/>
            <a:ext cx="2143140" cy="642942"/>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Assets, Liabilities, …</a:t>
            </a:r>
            <a:endParaRPr lang="en-GB" sz="1400">
              <a:solidFill>
                <a:schemeClr val="tx1"/>
              </a:solidFill>
            </a:endParaRPr>
          </a:p>
        </p:txBody>
      </p:sp>
      <p:sp>
        <p:nvSpPr>
          <p:cNvPr id="10" name="Prostokąt zaokrąglony 9"/>
          <p:cNvSpPr/>
          <p:nvPr/>
        </p:nvSpPr>
        <p:spPr>
          <a:xfrm>
            <a:off x="4286248" y="1481918"/>
            <a:ext cx="3071834" cy="714388"/>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By instrument held and issuing counterparty sector, Exclusion of debt securities from households, …</a:t>
            </a:r>
            <a:endParaRPr lang="en-GB" sz="1400">
              <a:solidFill>
                <a:schemeClr val="tx1"/>
              </a:solidFill>
            </a:endParaRPr>
          </a:p>
        </p:txBody>
      </p:sp>
      <p:sp>
        <p:nvSpPr>
          <p:cNvPr id="11" name="Prostokąt zaokrąglony 10"/>
          <p:cNvSpPr/>
          <p:nvPr/>
        </p:nvSpPr>
        <p:spPr>
          <a:xfrm>
            <a:off x="2571768" y="4500570"/>
            <a:ext cx="2571768" cy="428628"/>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list of financial instruments</a:t>
            </a:r>
            <a:endParaRPr lang="en-GB" sz="1400">
              <a:solidFill>
                <a:schemeClr val="tx1"/>
              </a:solidFill>
            </a:endParaRPr>
          </a:p>
        </p:txBody>
      </p:sp>
      <p:sp>
        <p:nvSpPr>
          <p:cNvPr id="12" name="Prostokąt zaokrąglony 11"/>
          <p:cNvSpPr/>
          <p:nvPr/>
        </p:nvSpPr>
        <p:spPr>
          <a:xfrm>
            <a:off x="2714625" y="5572125"/>
            <a:ext cx="2500313" cy="357188"/>
          </a:xfrm>
          <a:prstGeom prst="round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domain member</a:t>
            </a:r>
            <a:endParaRPr lang="en-GB" sz="1400">
              <a:solidFill>
                <a:schemeClr val="tx1"/>
              </a:solidFill>
            </a:endParaRPr>
          </a:p>
        </p:txBody>
      </p:sp>
      <p:sp>
        <p:nvSpPr>
          <p:cNvPr id="13" name="Prostokąt zaokrąglony 12"/>
          <p:cNvSpPr/>
          <p:nvPr/>
        </p:nvSpPr>
        <p:spPr>
          <a:xfrm>
            <a:off x="4286250" y="1124744"/>
            <a:ext cx="3071813" cy="357187"/>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hypercube</a:t>
            </a:r>
            <a:endParaRPr lang="en-GB" sz="1400">
              <a:solidFill>
                <a:schemeClr val="tx1"/>
              </a:solidFill>
            </a:endParaRPr>
          </a:p>
        </p:txBody>
      </p:sp>
      <p:sp>
        <p:nvSpPr>
          <p:cNvPr id="14" name="Prostokąt zaokrąglony 13"/>
          <p:cNvSpPr/>
          <p:nvPr/>
        </p:nvSpPr>
        <p:spPr>
          <a:xfrm>
            <a:off x="1071563" y="1214438"/>
            <a:ext cx="2143125" cy="357187"/>
          </a:xfrm>
          <a:prstGeom prst="round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concept (primary item)</a:t>
            </a:r>
            <a:endParaRPr lang="en-GB" sz="1400">
              <a:solidFill>
                <a:schemeClr val="tx1"/>
              </a:solidFill>
            </a:endParaRPr>
          </a:p>
        </p:txBody>
      </p:sp>
      <p:sp>
        <p:nvSpPr>
          <p:cNvPr id="15" name="Prostokąt zaokrąglony 14"/>
          <p:cNvSpPr/>
          <p:nvPr/>
        </p:nvSpPr>
        <p:spPr>
          <a:xfrm>
            <a:off x="2500313" y="2857500"/>
            <a:ext cx="2571750" cy="357188"/>
          </a:xfrm>
          <a:prstGeom prst="round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dimension</a:t>
            </a:r>
            <a:endParaRPr lang="en-GB" sz="1400">
              <a:solidFill>
                <a:schemeClr val="tx1"/>
              </a:solidFill>
            </a:endParaRPr>
          </a:p>
        </p:txBody>
      </p:sp>
      <p:sp>
        <p:nvSpPr>
          <p:cNvPr id="16" name="Prostokąt zaokrąglony 15"/>
          <p:cNvSpPr/>
          <p:nvPr/>
        </p:nvSpPr>
        <p:spPr>
          <a:xfrm>
            <a:off x="2571750" y="4214813"/>
            <a:ext cx="2571750" cy="357187"/>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domain</a:t>
            </a:r>
            <a:endParaRPr lang="en-GB" sz="1400">
              <a:solidFill>
                <a:schemeClr val="tx1"/>
              </a:solidFill>
            </a:endParaRPr>
          </a:p>
        </p:txBody>
      </p:sp>
      <p:sp>
        <p:nvSpPr>
          <p:cNvPr id="17" name="Strzałka w prawo 16"/>
          <p:cNvSpPr/>
          <p:nvPr/>
        </p:nvSpPr>
        <p:spPr>
          <a:xfrm>
            <a:off x="3357563" y="1285875"/>
            <a:ext cx="857250" cy="571500"/>
          </a:xfrm>
          <a:prstGeom prst="rightArrow">
            <a:avLst/>
          </a:prstGeom>
          <a:solidFill>
            <a:schemeClr val="bg1"/>
          </a:solidFill>
          <a:ln>
            <a:solidFill>
              <a:schemeClr val="tx2">
                <a:lumMod val="40000"/>
                <a:lumOff val="60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all</a:t>
            </a:r>
            <a:endParaRPr lang="en-GB" sz="1400" i="1">
              <a:solidFill>
                <a:schemeClr val="tx1"/>
              </a:solidFill>
            </a:endParaRPr>
          </a:p>
        </p:txBody>
      </p:sp>
      <p:sp>
        <p:nvSpPr>
          <p:cNvPr id="18" name="Strzałka w prawo 17"/>
          <p:cNvSpPr/>
          <p:nvPr/>
        </p:nvSpPr>
        <p:spPr>
          <a:xfrm>
            <a:off x="3357563" y="1571625"/>
            <a:ext cx="857250" cy="571500"/>
          </a:xfrm>
          <a:prstGeom prst="rightArrow">
            <a:avLst/>
          </a:prstGeom>
          <a:solidFill>
            <a:schemeClr val="bg1"/>
          </a:solidFill>
          <a:ln>
            <a:solidFill>
              <a:schemeClr val="tx2">
                <a:lumMod val="40000"/>
                <a:lumOff val="6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notAll</a:t>
            </a:r>
            <a:endParaRPr lang="en-GB" sz="1400" i="1">
              <a:solidFill>
                <a:schemeClr val="tx1"/>
              </a:solidFill>
            </a:endParaRPr>
          </a:p>
        </p:txBody>
      </p:sp>
      <p:sp>
        <p:nvSpPr>
          <p:cNvPr id="19" name="Strzałka zawracania 18"/>
          <p:cNvSpPr/>
          <p:nvPr/>
        </p:nvSpPr>
        <p:spPr>
          <a:xfrm rot="5400000" flipV="1">
            <a:off x="35719" y="1321594"/>
            <a:ext cx="1071562" cy="857250"/>
          </a:xfrm>
          <a:prstGeom prst="uturnArrow">
            <a:avLst>
              <a:gd name="adj1" fmla="val 31992"/>
              <a:gd name="adj2" fmla="val 25000"/>
              <a:gd name="adj3" fmla="val 25000"/>
              <a:gd name="adj4" fmla="val 43750"/>
              <a:gd name="adj5" fmla="val 100000"/>
            </a:avLst>
          </a:prstGeom>
          <a:solidFill>
            <a:schemeClr val="bg1"/>
          </a:solidFill>
          <a:ln>
            <a:solidFill>
              <a:schemeClr val="tx2">
                <a:lumMod val="40000"/>
                <a:lumOff val="60000"/>
              </a:schemeClr>
            </a:solidFill>
          </a:ln>
        </p:spPr>
        <p:style>
          <a:lnRef idx="1">
            <a:schemeClr val="accent6"/>
          </a:lnRef>
          <a:fillRef idx="3">
            <a:schemeClr val="accent6"/>
          </a:fillRef>
          <a:effectRef idx="2">
            <a:schemeClr val="accent6"/>
          </a:effectRef>
          <a:fontRef idx="minor">
            <a:schemeClr val="lt1"/>
          </a:fontRef>
        </p:style>
        <p:txBody>
          <a:bodyPr vert="vert" anchor="ctr"/>
          <a:lstStyle/>
          <a:p>
            <a:pPr algn="ctr" fontAlgn="auto">
              <a:spcBef>
                <a:spcPts val="0"/>
              </a:spcBef>
              <a:spcAft>
                <a:spcPts val="0"/>
              </a:spcAft>
              <a:defRPr/>
            </a:pPr>
            <a:r>
              <a:rPr lang="en-GB" sz="1400" i="1" smtClean="0">
                <a:solidFill>
                  <a:schemeClr val="tx1"/>
                </a:solidFill>
              </a:rPr>
              <a:t>domain-member</a:t>
            </a:r>
            <a:endParaRPr lang="en-GB" sz="1400" i="1">
              <a:solidFill>
                <a:schemeClr val="tx1"/>
              </a:solidFill>
            </a:endParaRPr>
          </a:p>
        </p:txBody>
      </p:sp>
      <p:sp>
        <p:nvSpPr>
          <p:cNvPr id="20" name="Prostokąt zaokrąglony 19"/>
          <p:cNvSpPr/>
          <p:nvPr/>
        </p:nvSpPr>
        <p:spPr>
          <a:xfrm>
            <a:off x="5286412" y="3189286"/>
            <a:ext cx="2571768" cy="357190"/>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Sectors</a:t>
            </a:r>
            <a:endParaRPr lang="en-GB" sz="1400">
              <a:solidFill>
                <a:schemeClr val="tx1"/>
              </a:solidFill>
            </a:endParaRPr>
          </a:p>
        </p:txBody>
      </p:sp>
      <p:sp>
        <p:nvSpPr>
          <p:cNvPr id="21" name="Prostokąt zaokrąglony 20"/>
          <p:cNvSpPr/>
          <p:nvPr/>
        </p:nvSpPr>
        <p:spPr>
          <a:xfrm>
            <a:off x="5286375" y="2857500"/>
            <a:ext cx="2571750" cy="357188"/>
          </a:xfrm>
          <a:prstGeom prst="round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dimension</a:t>
            </a:r>
            <a:endParaRPr lang="en-GB" sz="1400">
              <a:solidFill>
                <a:schemeClr val="tx1"/>
              </a:solidFill>
            </a:endParaRPr>
          </a:p>
        </p:txBody>
      </p:sp>
      <p:sp>
        <p:nvSpPr>
          <p:cNvPr id="22" name="Prostokąt zaokrąglony 21"/>
          <p:cNvSpPr/>
          <p:nvPr/>
        </p:nvSpPr>
        <p:spPr>
          <a:xfrm>
            <a:off x="5500688" y="5572125"/>
            <a:ext cx="2500312" cy="357188"/>
          </a:xfrm>
          <a:prstGeom prst="round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domain member</a:t>
            </a:r>
            <a:endParaRPr lang="en-GB" sz="1400">
              <a:solidFill>
                <a:schemeClr val="tx1"/>
              </a:solidFill>
            </a:endParaRPr>
          </a:p>
        </p:txBody>
      </p:sp>
      <p:sp>
        <p:nvSpPr>
          <p:cNvPr id="23" name="Prostokąt zaokrąglony 22"/>
          <p:cNvSpPr/>
          <p:nvPr/>
        </p:nvSpPr>
        <p:spPr>
          <a:xfrm>
            <a:off x="5357818" y="4500570"/>
            <a:ext cx="2571768" cy="428628"/>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GB" sz="1400" smtClean="0">
                <a:solidFill>
                  <a:schemeClr val="tx1"/>
                </a:solidFill>
              </a:rPr>
              <a:t>list of economy sectors</a:t>
            </a:r>
            <a:endParaRPr lang="en-GB" sz="1400">
              <a:solidFill>
                <a:schemeClr val="tx1"/>
              </a:solidFill>
            </a:endParaRPr>
          </a:p>
        </p:txBody>
      </p:sp>
      <p:sp>
        <p:nvSpPr>
          <p:cNvPr id="24" name="Prostokąt zaokrąglony 23"/>
          <p:cNvSpPr/>
          <p:nvPr/>
        </p:nvSpPr>
        <p:spPr>
          <a:xfrm>
            <a:off x="5357813" y="4214813"/>
            <a:ext cx="2571750" cy="357187"/>
          </a:xfrm>
          <a:prstGeom prst="round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i="1" smtClean="0">
                <a:solidFill>
                  <a:schemeClr val="tx1"/>
                </a:solidFill>
              </a:rPr>
              <a:t>domain</a:t>
            </a:r>
            <a:endParaRPr lang="en-GB" sz="1400">
              <a:solidFill>
                <a:schemeClr val="tx1"/>
              </a:solidFill>
            </a:endParaRPr>
          </a:p>
        </p:txBody>
      </p:sp>
      <p:sp>
        <p:nvSpPr>
          <p:cNvPr id="25" name="Strzałka w dół 24"/>
          <p:cNvSpPr/>
          <p:nvPr/>
        </p:nvSpPr>
        <p:spPr>
          <a:xfrm>
            <a:off x="4643438" y="2286000"/>
            <a:ext cx="428625" cy="500063"/>
          </a:xfrm>
          <a:prstGeom prst="downArrow">
            <a:avLst/>
          </a:prstGeom>
          <a:solidFill>
            <a:schemeClr val="bg1"/>
          </a:solidFill>
          <a:ln>
            <a:solidFill>
              <a:schemeClr val="tx2">
                <a:lumMod val="40000"/>
                <a:lumOff val="6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GB" sz="1400">
              <a:solidFill>
                <a:schemeClr val="tx1"/>
              </a:solidFill>
            </a:endParaRPr>
          </a:p>
        </p:txBody>
      </p:sp>
      <p:sp>
        <p:nvSpPr>
          <p:cNvPr id="26" name="Strzałka w dół 25"/>
          <p:cNvSpPr/>
          <p:nvPr/>
        </p:nvSpPr>
        <p:spPr>
          <a:xfrm>
            <a:off x="5429250" y="2286000"/>
            <a:ext cx="428625" cy="500063"/>
          </a:xfrm>
          <a:prstGeom prst="downArrow">
            <a:avLst/>
          </a:prstGeom>
          <a:solidFill>
            <a:schemeClr val="bg1"/>
          </a:solidFill>
          <a:ln>
            <a:solidFill>
              <a:schemeClr val="tx2">
                <a:lumMod val="40000"/>
                <a:lumOff val="6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GB" sz="1400">
              <a:solidFill>
                <a:schemeClr val="tx1"/>
              </a:solidFill>
            </a:endParaRPr>
          </a:p>
        </p:txBody>
      </p:sp>
      <p:sp>
        <p:nvSpPr>
          <p:cNvPr id="27" name="Strzałka w dół 26"/>
          <p:cNvSpPr/>
          <p:nvPr/>
        </p:nvSpPr>
        <p:spPr>
          <a:xfrm>
            <a:off x="4643438" y="3643313"/>
            <a:ext cx="428625" cy="500062"/>
          </a:xfrm>
          <a:prstGeom prst="downArrow">
            <a:avLst/>
          </a:prstGeom>
          <a:solidFill>
            <a:schemeClr val="bg1"/>
          </a:solidFill>
          <a:ln>
            <a:solidFill>
              <a:schemeClr val="tx2">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sz="1400">
              <a:solidFill>
                <a:schemeClr val="tx1"/>
              </a:solidFill>
            </a:endParaRPr>
          </a:p>
        </p:txBody>
      </p:sp>
      <p:sp>
        <p:nvSpPr>
          <p:cNvPr id="28" name="Strzałka w dół 27"/>
          <p:cNvSpPr/>
          <p:nvPr/>
        </p:nvSpPr>
        <p:spPr>
          <a:xfrm>
            <a:off x="5429250" y="3643313"/>
            <a:ext cx="428625" cy="500062"/>
          </a:xfrm>
          <a:prstGeom prst="downArrow">
            <a:avLst/>
          </a:prstGeom>
          <a:solidFill>
            <a:schemeClr val="bg1"/>
          </a:solidFill>
          <a:ln>
            <a:solidFill>
              <a:schemeClr val="tx2">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sz="1400">
              <a:solidFill>
                <a:schemeClr val="tx1"/>
              </a:solidFill>
            </a:endParaRPr>
          </a:p>
        </p:txBody>
      </p:sp>
      <p:sp>
        <p:nvSpPr>
          <p:cNvPr id="29" name="Strzałka w dół 28"/>
          <p:cNvSpPr/>
          <p:nvPr/>
        </p:nvSpPr>
        <p:spPr>
          <a:xfrm>
            <a:off x="4643438" y="5000625"/>
            <a:ext cx="428625" cy="500063"/>
          </a:xfrm>
          <a:prstGeom prst="downArrow">
            <a:avLst/>
          </a:prstGeom>
          <a:solidFill>
            <a:schemeClr val="bg1"/>
          </a:solidFill>
          <a:ln>
            <a:solidFill>
              <a:schemeClr val="tx2">
                <a:lumMod val="40000"/>
                <a:lumOff val="6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sz="1400">
              <a:solidFill>
                <a:schemeClr val="tx1"/>
              </a:solidFill>
            </a:endParaRPr>
          </a:p>
        </p:txBody>
      </p:sp>
      <p:sp>
        <p:nvSpPr>
          <p:cNvPr id="30" name="Strzałka w dół 29"/>
          <p:cNvSpPr/>
          <p:nvPr/>
        </p:nvSpPr>
        <p:spPr>
          <a:xfrm>
            <a:off x="5429250" y="5000625"/>
            <a:ext cx="428625" cy="500063"/>
          </a:xfrm>
          <a:prstGeom prst="downArrow">
            <a:avLst/>
          </a:prstGeom>
          <a:solidFill>
            <a:schemeClr val="bg1"/>
          </a:solidFill>
          <a:ln>
            <a:solidFill>
              <a:schemeClr val="tx2">
                <a:lumMod val="40000"/>
                <a:lumOff val="6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sz="1400">
              <a:solidFill>
                <a:schemeClr val="tx1"/>
              </a:solidFill>
            </a:endParaRPr>
          </a:p>
        </p:txBody>
      </p:sp>
      <p:sp>
        <p:nvSpPr>
          <p:cNvPr id="31" name="pole tekstowe 30"/>
          <p:cNvSpPr txBox="1">
            <a:spLocks noChangeArrowheads="1"/>
          </p:cNvSpPr>
          <p:nvPr/>
        </p:nvSpPr>
        <p:spPr bwMode="auto">
          <a:xfrm>
            <a:off x="4143375" y="2233613"/>
            <a:ext cx="2071688" cy="304800"/>
          </a:xfrm>
          <a:prstGeom prst="rect">
            <a:avLst/>
          </a:prstGeom>
          <a:noFill/>
          <a:ln w="9525">
            <a:noFill/>
            <a:miter lim="800000"/>
            <a:headEnd/>
            <a:tailEnd/>
          </a:ln>
        </p:spPr>
        <p:txBody>
          <a:bodyPr>
            <a:prstTxWarp prst="textNoShape">
              <a:avLst/>
            </a:prstTxWarp>
            <a:spAutoFit/>
          </a:bodyPr>
          <a:lstStyle/>
          <a:p>
            <a:pPr algn="ctr"/>
            <a:r>
              <a:rPr lang="en-GB" sz="1400" i="1" smtClean="0">
                <a:latin typeface="Calibri" charset="0"/>
              </a:rPr>
              <a:t>hypercube-dimension</a:t>
            </a:r>
            <a:endParaRPr lang="en-GB" sz="1400" i="1">
              <a:latin typeface="Calibri" charset="0"/>
            </a:endParaRPr>
          </a:p>
        </p:txBody>
      </p:sp>
      <p:sp>
        <p:nvSpPr>
          <p:cNvPr id="32" name="pole tekstowe 31"/>
          <p:cNvSpPr txBox="1">
            <a:spLocks noChangeArrowheads="1"/>
          </p:cNvSpPr>
          <p:nvPr/>
        </p:nvSpPr>
        <p:spPr bwMode="auto">
          <a:xfrm>
            <a:off x="4214813" y="3571875"/>
            <a:ext cx="2071687" cy="304800"/>
          </a:xfrm>
          <a:prstGeom prst="rect">
            <a:avLst/>
          </a:prstGeom>
          <a:noFill/>
          <a:ln w="9525">
            <a:noFill/>
            <a:miter lim="800000"/>
            <a:headEnd/>
            <a:tailEnd/>
          </a:ln>
        </p:spPr>
        <p:txBody>
          <a:bodyPr>
            <a:prstTxWarp prst="textNoShape">
              <a:avLst/>
            </a:prstTxWarp>
            <a:spAutoFit/>
          </a:bodyPr>
          <a:lstStyle/>
          <a:p>
            <a:pPr algn="ctr"/>
            <a:r>
              <a:rPr lang="en-GB" sz="1400" i="1" smtClean="0">
                <a:latin typeface="Calibri" charset="0"/>
              </a:rPr>
              <a:t>dimension-domain</a:t>
            </a:r>
            <a:endParaRPr lang="en-GB" sz="1400" i="1">
              <a:latin typeface="Calibri" charset="0"/>
            </a:endParaRPr>
          </a:p>
        </p:txBody>
      </p:sp>
      <p:sp>
        <p:nvSpPr>
          <p:cNvPr id="33" name="pole tekstowe 32"/>
          <p:cNvSpPr txBox="1">
            <a:spLocks noChangeArrowheads="1"/>
          </p:cNvSpPr>
          <p:nvPr/>
        </p:nvSpPr>
        <p:spPr bwMode="auto">
          <a:xfrm>
            <a:off x="4214813" y="5000625"/>
            <a:ext cx="2071687" cy="304800"/>
          </a:xfrm>
          <a:prstGeom prst="rect">
            <a:avLst/>
          </a:prstGeom>
          <a:noFill/>
          <a:ln w="9525">
            <a:noFill/>
            <a:miter lim="800000"/>
            <a:headEnd/>
            <a:tailEnd/>
          </a:ln>
        </p:spPr>
        <p:txBody>
          <a:bodyPr>
            <a:prstTxWarp prst="textNoShape">
              <a:avLst/>
            </a:prstTxWarp>
            <a:spAutoFit/>
          </a:bodyPr>
          <a:lstStyle/>
          <a:p>
            <a:pPr algn="ctr"/>
            <a:r>
              <a:rPr lang="en-GB" sz="1400" i="1" smtClean="0">
                <a:latin typeface="Calibri" charset="0"/>
              </a:rPr>
              <a:t>domain-member</a:t>
            </a:r>
            <a:endParaRPr lang="en-GB" sz="1400" i="1">
              <a:latin typeface="Calibri" charset="0"/>
            </a:endParaRPr>
          </a:p>
        </p:txBody>
      </p:sp>
      <p:sp>
        <p:nvSpPr>
          <p:cNvPr id="34" name="Strzałka zawracania 33"/>
          <p:cNvSpPr/>
          <p:nvPr/>
        </p:nvSpPr>
        <p:spPr>
          <a:xfrm rot="5400000" flipV="1">
            <a:off x="1678782" y="5607844"/>
            <a:ext cx="1071562" cy="857250"/>
          </a:xfrm>
          <a:prstGeom prst="uturnArrow">
            <a:avLst>
              <a:gd name="adj1" fmla="val 31992"/>
              <a:gd name="adj2" fmla="val 25000"/>
              <a:gd name="adj3" fmla="val 25000"/>
              <a:gd name="adj4" fmla="val 43750"/>
              <a:gd name="adj5" fmla="val 100000"/>
            </a:avLst>
          </a:prstGeom>
          <a:solidFill>
            <a:schemeClr val="bg1"/>
          </a:solidFill>
          <a:ln>
            <a:solidFill>
              <a:schemeClr val="tx2">
                <a:lumMod val="40000"/>
                <a:lumOff val="60000"/>
              </a:schemeClr>
            </a:solidFill>
          </a:ln>
        </p:spPr>
        <p:style>
          <a:lnRef idx="1">
            <a:schemeClr val="accent6"/>
          </a:lnRef>
          <a:fillRef idx="3">
            <a:schemeClr val="accent6"/>
          </a:fillRef>
          <a:effectRef idx="2">
            <a:schemeClr val="accent6"/>
          </a:effectRef>
          <a:fontRef idx="minor">
            <a:schemeClr val="lt1"/>
          </a:fontRef>
        </p:style>
        <p:txBody>
          <a:bodyPr vert="vert" anchor="ctr"/>
          <a:lstStyle/>
          <a:p>
            <a:pPr algn="ctr" fontAlgn="auto">
              <a:spcBef>
                <a:spcPts val="0"/>
              </a:spcBef>
              <a:spcAft>
                <a:spcPts val="0"/>
              </a:spcAft>
              <a:defRPr/>
            </a:pPr>
            <a:r>
              <a:rPr lang="en-GB" sz="1400" i="1" smtClean="0">
                <a:solidFill>
                  <a:schemeClr val="tx1"/>
                </a:solidFill>
              </a:rPr>
              <a:t>domain-member</a:t>
            </a:r>
            <a:endParaRPr lang="en-GB" sz="1400" i="1">
              <a:solidFill>
                <a:schemeClr val="tx1"/>
              </a:solidFill>
            </a:endParaRPr>
          </a:p>
        </p:txBody>
      </p:sp>
      <p:sp>
        <p:nvSpPr>
          <p:cNvPr id="35" name="Strzałka zawracania 34"/>
          <p:cNvSpPr/>
          <p:nvPr/>
        </p:nvSpPr>
        <p:spPr>
          <a:xfrm rot="5400000">
            <a:off x="8041489" y="5612637"/>
            <a:ext cx="1071570" cy="847700"/>
          </a:xfrm>
          <a:prstGeom prst="uturnArrow">
            <a:avLst>
              <a:gd name="adj1" fmla="val 31992"/>
              <a:gd name="adj2" fmla="val 25000"/>
              <a:gd name="adj3" fmla="val 25000"/>
              <a:gd name="adj4" fmla="val 43750"/>
              <a:gd name="adj5" fmla="val 100000"/>
            </a:avLst>
          </a:prstGeom>
          <a:solidFill>
            <a:schemeClr val="bg1"/>
          </a:solidFill>
          <a:ln>
            <a:solidFill>
              <a:schemeClr val="tx2">
                <a:lumMod val="40000"/>
                <a:lumOff val="60000"/>
              </a:schemeClr>
            </a:solidFill>
          </a:ln>
        </p:spPr>
        <p:style>
          <a:lnRef idx="1">
            <a:schemeClr val="accent6"/>
          </a:lnRef>
          <a:fillRef idx="3">
            <a:schemeClr val="accent6"/>
          </a:fillRef>
          <a:effectRef idx="2">
            <a:schemeClr val="accent6"/>
          </a:effectRef>
          <a:fontRef idx="minor">
            <a:schemeClr val="lt1"/>
          </a:fontRef>
        </p:style>
        <p:txBody>
          <a:bodyPr vert="vert270" anchor="ctr"/>
          <a:lstStyle/>
          <a:p>
            <a:pPr algn="ctr" fontAlgn="auto">
              <a:spcBef>
                <a:spcPts val="0"/>
              </a:spcBef>
              <a:spcAft>
                <a:spcPts val="0"/>
              </a:spcAft>
              <a:defRPr/>
            </a:pPr>
            <a:r>
              <a:rPr lang="en-GB" sz="1400" i="1" smtClean="0">
                <a:solidFill>
                  <a:schemeClr val="tx1"/>
                </a:solidFill>
              </a:rPr>
              <a:t>domain-member</a:t>
            </a:r>
            <a:endParaRPr lang="en-GB" sz="1400" i="1">
              <a:solidFill>
                <a:schemeClr val="tx1"/>
              </a:solidFill>
            </a:endParaRPr>
          </a:p>
        </p:txBody>
      </p:sp>
    </p:spTree>
    <p:extLst>
      <p:ext uri="{BB962C8B-B14F-4D97-AF65-F5344CB8AC3E}">
        <p14:creationId xmlns:p14="http://schemas.microsoft.com/office/powerpoint/2010/main" val="127974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10" presetClass="entr" presetSubtype="0"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29</a:t>
            </a:fld>
            <a:endParaRPr lang="en-GB" dirty="0"/>
          </a:p>
        </p:txBody>
      </p:sp>
      <p:sp>
        <p:nvSpPr>
          <p:cNvPr id="5" name="Tytuł 1"/>
          <p:cNvSpPr>
            <a:spLocks noGrp="1"/>
          </p:cNvSpPr>
          <p:nvPr>
            <p:ph type="title"/>
          </p:nvPr>
        </p:nvSpPr>
        <p:spPr>
          <a:xfrm>
            <a:off x="457200" y="626343"/>
            <a:ext cx="8229600" cy="995362"/>
          </a:xfrm>
        </p:spPr>
        <p:txBody>
          <a:bodyPr/>
          <a:lstStyle/>
          <a:p>
            <a:r>
              <a:rPr lang="en-GB" smtClean="0"/>
              <a:t>Explicit dimension - Example</a:t>
            </a:r>
            <a:endParaRPr lang="en-GB"/>
          </a:p>
        </p:txBody>
      </p:sp>
      <p:pic>
        <p:nvPicPr>
          <p:cNvPr id="6" name="Obraz 5" descr="2009-05-28_124709.png"/>
          <p:cNvPicPr>
            <a:picLocks noChangeAspect="1"/>
          </p:cNvPicPr>
          <p:nvPr/>
        </p:nvPicPr>
        <p:blipFill>
          <a:blip r:embed="rId2" cstate="print"/>
          <a:stretch>
            <a:fillRect/>
          </a:stretch>
        </p:blipFill>
        <p:spPr>
          <a:xfrm>
            <a:off x="821513" y="1994495"/>
            <a:ext cx="7475538" cy="43148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96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628800"/>
            <a:ext cx="7884368" cy="4756398"/>
          </a:xfrm>
        </p:spPr>
        <p:txBody>
          <a:bodyPr>
            <a:noAutofit/>
          </a:bodyPr>
          <a:lstStyle/>
          <a:p>
            <a:pPr marL="109537" indent="0" fontAlgn="auto">
              <a:lnSpc>
                <a:spcPct val="150000"/>
              </a:lnSpc>
              <a:spcAft>
                <a:spcPts val="0"/>
              </a:spcAft>
              <a:buClr>
                <a:schemeClr val="accent3"/>
              </a:buClr>
              <a:buNone/>
              <a:defRPr/>
            </a:pPr>
            <a:r>
              <a:rPr lang="en-US" sz="2000" dirty="0" smtClean="0">
                <a:ea typeface="+mn-ea"/>
                <a:cs typeface="+mn-cs"/>
              </a:rPr>
              <a:t>initial requirements:</a:t>
            </a:r>
          </a:p>
          <a:p>
            <a:pPr marL="566737" indent="-457200" fontAlgn="auto">
              <a:lnSpc>
                <a:spcPct val="150000"/>
              </a:lnSpc>
              <a:spcAft>
                <a:spcPts val="0"/>
              </a:spcAft>
              <a:buClr>
                <a:schemeClr val="accent3"/>
              </a:buClr>
              <a:buFont typeface="+mj-lt"/>
              <a:buAutoNum type="arabicPeriod"/>
              <a:defRPr/>
            </a:pPr>
            <a:r>
              <a:rPr lang="en-US" sz="2000" dirty="0" smtClean="0">
                <a:ea typeface="+mn-ea"/>
                <a:cs typeface="+mn-cs"/>
              </a:rPr>
              <a:t>standard of describing business concepts in order to… </a:t>
            </a:r>
          </a:p>
          <a:p>
            <a:pPr marL="566737" indent="-457200" fontAlgn="auto">
              <a:lnSpc>
                <a:spcPct val="150000"/>
              </a:lnSpc>
              <a:spcAft>
                <a:spcPts val="0"/>
              </a:spcAft>
              <a:buClr>
                <a:schemeClr val="accent3"/>
              </a:buClr>
              <a:buFont typeface="+mj-lt"/>
              <a:buAutoNum type="arabicPeriod"/>
              <a:defRPr/>
            </a:pPr>
            <a:r>
              <a:rPr lang="en-US" sz="2000" dirty="0" smtClean="0">
                <a:ea typeface="+mn-ea"/>
                <a:cs typeface="+mn-cs"/>
              </a:rPr>
              <a:t>…transfer information between different systems</a:t>
            </a:r>
          </a:p>
          <a:p>
            <a:pPr marL="624078" indent="-514350" fontAlgn="auto">
              <a:lnSpc>
                <a:spcPct val="150000"/>
              </a:lnSpc>
              <a:spcAft>
                <a:spcPts val="0"/>
              </a:spcAft>
              <a:buClr>
                <a:schemeClr val="accent3"/>
              </a:buClr>
              <a:buFont typeface="Georgia"/>
              <a:buNone/>
              <a:defRPr/>
            </a:pPr>
            <a:endParaRPr lang="en-US" sz="2000" dirty="0" smtClean="0">
              <a:ea typeface="+mn-ea"/>
              <a:cs typeface="+mn-cs"/>
            </a:endParaRPr>
          </a:p>
          <a:p>
            <a:pPr marL="624078" indent="-514350" fontAlgn="auto">
              <a:lnSpc>
                <a:spcPct val="150000"/>
              </a:lnSpc>
              <a:spcAft>
                <a:spcPts val="0"/>
              </a:spcAft>
              <a:buClr>
                <a:schemeClr val="accent3"/>
              </a:buClr>
              <a:buFont typeface="Georgia"/>
              <a:buNone/>
              <a:defRPr/>
            </a:pPr>
            <a:r>
              <a:rPr lang="en-US" sz="2000" dirty="0" smtClean="0">
                <a:ea typeface="+mn-ea"/>
                <a:cs typeface="+mn-cs"/>
              </a:rPr>
              <a:t>new requirements:</a:t>
            </a:r>
          </a:p>
          <a:p>
            <a:pPr marL="624078" indent="-514350" fontAlgn="auto">
              <a:lnSpc>
                <a:spcPct val="150000"/>
              </a:lnSpc>
              <a:spcAft>
                <a:spcPts val="0"/>
              </a:spcAft>
              <a:buClr>
                <a:schemeClr val="accent3"/>
              </a:buClr>
              <a:buFont typeface="+mj-lt"/>
              <a:buAutoNum type="arabicPeriod" startAt="3"/>
              <a:defRPr/>
            </a:pPr>
            <a:r>
              <a:rPr lang="en-US" sz="2000" dirty="0" smtClean="0">
                <a:ea typeface="+mn-ea"/>
                <a:cs typeface="+mn-cs"/>
              </a:rPr>
              <a:t>advanced validation (mathematical and logical rules)</a:t>
            </a:r>
          </a:p>
          <a:p>
            <a:pPr marL="624078" indent="-514350" fontAlgn="auto">
              <a:lnSpc>
                <a:spcPct val="150000"/>
              </a:lnSpc>
              <a:spcAft>
                <a:spcPts val="0"/>
              </a:spcAft>
              <a:buClr>
                <a:schemeClr val="accent3"/>
              </a:buClr>
              <a:buFont typeface="+mj-lt"/>
              <a:buAutoNum type="arabicPeriod" startAt="3"/>
              <a:defRPr/>
            </a:pPr>
            <a:r>
              <a:rPr lang="en-US" sz="2000" dirty="0">
                <a:ea typeface="+mn-ea"/>
                <a:cs typeface="+mn-cs"/>
              </a:rPr>
              <a:t>visualization/rendering of reports (e.g. tax forms, </a:t>
            </a:r>
            <a:r>
              <a:rPr lang="en-US" sz="2000" dirty="0" smtClean="0">
                <a:ea typeface="+mn-ea"/>
                <a:cs typeface="+mn-cs"/>
              </a:rPr>
              <a:t>reports</a:t>
            </a:r>
            <a:r>
              <a:rPr lang="en-US" sz="2000" dirty="0">
                <a:ea typeface="+mn-ea"/>
                <a:cs typeface="+mn-cs"/>
              </a:rPr>
              <a:t>, …)</a:t>
            </a:r>
          </a:p>
          <a:p>
            <a:pPr marL="624078" indent="-514350" fontAlgn="auto">
              <a:lnSpc>
                <a:spcPct val="150000"/>
              </a:lnSpc>
              <a:spcAft>
                <a:spcPts val="0"/>
              </a:spcAft>
              <a:buClr>
                <a:schemeClr val="accent3"/>
              </a:buClr>
              <a:buFont typeface="+mj-lt"/>
              <a:buAutoNum type="arabicPeriod" startAt="3"/>
              <a:defRPr/>
            </a:pPr>
            <a:r>
              <a:rPr lang="en-US" sz="2000" dirty="0">
                <a:ea typeface="+mn-ea"/>
                <a:cs typeface="+mn-cs"/>
              </a:rPr>
              <a:t>versioning of concepts’ definitions (dictionaries) in time and space</a:t>
            </a:r>
          </a:p>
          <a:p>
            <a:pPr marL="624078" indent="-514350" fontAlgn="auto">
              <a:lnSpc>
                <a:spcPct val="150000"/>
              </a:lnSpc>
              <a:spcAft>
                <a:spcPts val="0"/>
              </a:spcAft>
              <a:buClr>
                <a:schemeClr val="accent3"/>
              </a:buClr>
              <a:buFont typeface="+mj-lt"/>
              <a:buAutoNum type="arabicPeriod" startAt="3"/>
              <a:defRPr/>
            </a:pPr>
            <a:r>
              <a:rPr lang="en-US" sz="2000" dirty="0" smtClean="0">
                <a:ea typeface="+mn-ea"/>
                <a:cs typeface="+mn-cs"/>
              </a:rPr>
              <a:t>„drill-down” of information (XBRL GL)</a:t>
            </a:r>
          </a:p>
          <a:p>
            <a:pPr marL="624078" indent="-514350" fontAlgn="auto">
              <a:lnSpc>
                <a:spcPct val="150000"/>
              </a:lnSpc>
              <a:spcAft>
                <a:spcPts val="0"/>
              </a:spcAft>
              <a:buClr>
                <a:schemeClr val="accent3"/>
              </a:buClr>
              <a:buFont typeface="+mj-lt"/>
              <a:buAutoNum type="arabicPeriod" startAt="3"/>
              <a:defRPr/>
            </a:pPr>
            <a:endParaRPr lang="en-US" sz="2000" dirty="0" smtClean="0">
              <a:ea typeface="+mn-ea"/>
              <a:cs typeface="+mn-cs"/>
            </a:endParaRPr>
          </a:p>
          <a:p>
            <a:pPr marL="624078" indent="-514350" fontAlgn="auto">
              <a:lnSpc>
                <a:spcPct val="150000"/>
              </a:lnSpc>
              <a:spcAft>
                <a:spcPts val="0"/>
              </a:spcAft>
              <a:buClr>
                <a:schemeClr val="accent3"/>
              </a:buClr>
              <a:buFont typeface="+mj-lt"/>
              <a:buAutoNum type="arabicPeriod"/>
              <a:defRPr/>
            </a:pPr>
            <a:endParaRPr lang="en-US" sz="2000" dirty="0" smtClean="0">
              <a:ea typeface="+mn-ea"/>
              <a:cs typeface="+mn-cs"/>
            </a:endParaRPr>
          </a:p>
        </p:txBody>
      </p:sp>
      <p:sp>
        <p:nvSpPr>
          <p:cNvPr id="47108"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882F46-7DCB-4045-8E83-F7D8D8A5DD8A}" type="slidenum">
              <a:rPr lang="en-US">
                <a:ea typeface="ＭＳ Ｐゴシック" charset="-128"/>
                <a:cs typeface="ＭＳ Ｐゴシック" charset="-128"/>
              </a:rPr>
              <a:pPr fontAlgn="base">
                <a:spcBef>
                  <a:spcPct val="0"/>
                </a:spcBef>
                <a:spcAft>
                  <a:spcPct val="0"/>
                </a:spcAft>
              </a:pPr>
              <a:t>3</a:t>
            </a:fld>
            <a:endParaRPr lang="en-US" dirty="0">
              <a:ea typeface="ＭＳ Ｐゴシック" charset="-128"/>
              <a:cs typeface="ＭＳ Ｐゴシック" charset="-128"/>
            </a:endParaRPr>
          </a:p>
        </p:txBody>
      </p:sp>
      <p:sp>
        <p:nvSpPr>
          <p:cNvPr id="47109" name="Tytuł 1"/>
          <p:cNvSpPr>
            <a:spLocks noGrp="1"/>
          </p:cNvSpPr>
          <p:nvPr>
            <p:ph type="title"/>
          </p:nvPr>
        </p:nvSpPr>
        <p:spPr>
          <a:xfrm>
            <a:off x="457200" y="404664"/>
            <a:ext cx="8229600" cy="995363"/>
          </a:xfrm>
        </p:spPr>
        <p:txBody>
          <a:bodyPr/>
          <a:lstStyle/>
          <a:p>
            <a:r>
              <a:rPr lang="en-US" dirty="0" smtClean="0"/>
              <a:t>Application of </a:t>
            </a:r>
          </a:p>
        </p:txBody>
      </p:sp>
      <p:pic>
        <p:nvPicPr>
          <p:cNvPr id="47110" name="Picture 5" descr="LOGO-XBRL.jpg"/>
          <p:cNvPicPr>
            <a:picLocks noChangeAspect="1"/>
          </p:cNvPicPr>
          <p:nvPr/>
        </p:nvPicPr>
        <p:blipFill>
          <a:blip r:embed="rId2" cstate="print"/>
          <a:srcRect/>
          <a:stretch>
            <a:fillRect/>
          </a:stretch>
        </p:blipFill>
        <p:spPr bwMode="auto">
          <a:xfrm>
            <a:off x="3335164" y="482675"/>
            <a:ext cx="1500187" cy="708025"/>
          </a:xfrm>
          <a:prstGeom prst="rect">
            <a:avLst/>
          </a:prstGeom>
          <a:noFill/>
          <a:ln w="9525">
            <a:noFill/>
            <a:miter lim="800000"/>
            <a:headEnd/>
            <a:tailEnd/>
          </a:ln>
        </p:spPr>
      </p:pic>
      <p:graphicFrame>
        <p:nvGraphicFramePr>
          <p:cNvPr id="6" name="Tabela 5"/>
          <p:cNvGraphicFramePr>
            <a:graphicFrameLocks noGrp="1"/>
          </p:cNvGraphicFramePr>
          <p:nvPr>
            <p:extLst>
              <p:ext uri="{D42A27DB-BD31-4B8C-83A1-F6EECF244321}">
                <p14:modId xmlns:p14="http://schemas.microsoft.com/office/powerpoint/2010/main" val="1573981478"/>
              </p:ext>
            </p:extLst>
          </p:nvPr>
        </p:nvGraphicFramePr>
        <p:xfrm>
          <a:off x="7956376" y="4581128"/>
          <a:ext cx="624840" cy="487680"/>
        </p:xfrm>
        <a:graphic>
          <a:graphicData uri="http://schemas.openxmlformats.org/drawingml/2006/table">
            <a:tbl>
              <a:tblPr firstRow="1" firstCol="1"/>
              <a:tblGrid>
                <a:gridCol w="208280"/>
                <a:gridCol w="208280"/>
                <a:gridCol w="208280"/>
              </a:tblGrid>
              <a:tr h="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pl-PL" sz="2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pl-PL" sz="2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pl-PL" sz="2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pl-PL" sz="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pic>
        <p:nvPicPr>
          <p:cNvPr id="24" name="Obraz 23"/>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6862" t="-1" r="17199" b="5172"/>
          <a:stretch/>
        </p:blipFill>
        <p:spPr>
          <a:xfrm>
            <a:off x="8028384" y="3861048"/>
            <a:ext cx="504056" cy="578111"/>
          </a:xfrm>
          <a:prstGeom prst="rect">
            <a:avLst/>
          </a:prstGeom>
        </p:spPr>
      </p:pic>
      <p:pic>
        <p:nvPicPr>
          <p:cNvPr id="28" name="Obraz 27"/>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028384" y="1988840"/>
            <a:ext cx="651806" cy="651806"/>
          </a:xfrm>
          <a:prstGeom prst="rect">
            <a:avLst/>
          </a:prstGeom>
        </p:spPr>
      </p:pic>
      <p:grpSp>
        <p:nvGrpSpPr>
          <p:cNvPr id="26" name="Grupa 25"/>
          <p:cNvGrpSpPr/>
          <p:nvPr/>
        </p:nvGrpSpPr>
        <p:grpSpPr>
          <a:xfrm>
            <a:off x="7596336" y="2708920"/>
            <a:ext cx="1440160" cy="500056"/>
            <a:chOff x="7596336" y="2708920"/>
            <a:chExt cx="1440160" cy="500056"/>
          </a:xfrm>
        </p:grpSpPr>
        <p:sp>
          <p:nvSpPr>
            <p:cNvPr id="2" name="Strzałka w lewo i prawo 1"/>
            <p:cNvSpPr/>
            <p:nvPr/>
          </p:nvSpPr>
          <p:spPr>
            <a:xfrm>
              <a:off x="7596336" y="2780928"/>
              <a:ext cx="1440160" cy="360040"/>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9" name="Obraz 28"/>
            <p:cNvPicPr>
              <a:picLocks noChangeAspect="1"/>
            </p:cNvPicPr>
            <p:nvPr/>
          </p:nvPicPr>
          <p:blipFill>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72400" y="2708920"/>
              <a:ext cx="360040" cy="500056"/>
            </a:xfrm>
            <a:prstGeom prst="rect">
              <a:avLst/>
            </a:prstGeom>
          </p:spPr>
        </p:pic>
      </p:grpSp>
      <p:grpSp>
        <p:nvGrpSpPr>
          <p:cNvPr id="30" name="Grupa 29"/>
          <p:cNvGrpSpPr/>
          <p:nvPr/>
        </p:nvGrpSpPr>
        <p:grpSpPr>
          <a:xfrm>
            <a:off x="8172400" y="5805264"/>
            <a:ext cx="216024" cy="720080"/>
            <a:chOff x="1428368" y="3056939"/>
            <a:chExt cx="448816" cy="1476164"/>
          </a:xfrm>
        </p:grpSpPr>
        <p:sp>
          <p:nvSpPr>
            <p:cNvPr id="31" name="Elipsa 30"/>
            <p:cNvSpPr/>
            <p:nvPr/>
          </p:nvSpPr>
          <p:spPr>
            <a:xfrm>
              <a:off x="1428368" y="3056939"/>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32" name="Elipsa 31"/>
            <p:cNvSpPr/>
            <p:nvPr/>
          </p:nvSpPr>
          <p:spPr>
            <a:xfrm>
              <a:off x="1580768" y="3246577"/>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33" name="Elipsa 32"/>
            <p:cNvSpPr/>
            <p:nvPr/>
          </p:nvSpPr>
          <p:spPr>
            <a:xfrm>
              <a:off x="1733168" y="3390593"/>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34" name="Elipsa 33"/>
            <p:cNvSpPr/>
            <p:nvPr/>
          </p:nvSpPr>
          <p:spPr>
            <a:xfrm>
              <a:off x="1733168" y="3606617"/>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35" name="Elipsa 34"/>
            <p:cNvSpPr/>
            <p:nvPr/>
          </p:nvSpPr>
          <p:spPr>
            <a:xfrm>
              <a:off x="1572384" y="3813023"/>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36" name="Elipsa 35"/>
            <p:cNvSpPr/>
            <p:nvPr/>
          </p:nvSpPr>
          <p:spPr>
            <a:xfrm>
              <a:off x="1716400" y="3966657"/>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37" name="Elipsa 36"/>
            <p:cNvSpPr/>
            <p:nvPr/>
          </p:nvSpPr>
          <p:spPr>
            <a:xfrm>
              <a:off x="1716400" y="4182681"/>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38" name="Elipsa 37"/>
            <p:cNvSpPr/>
            <p:nvPr/>
          </p:nvSpPr>
          <p:spPr>
            <a:xfrm>
              <a:off x="1716400" y="4398705"/>
              <a:ext cx="144016" cy="134398"/>
            </a:xfrm>
            <a:prstGeom prst="ellipse">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cxnSp>
          <p:nvCxnSpPr>
            <p:cNvPr id="39" name="Łącznik łamany 38"/>
            <p:cNvCxnSpPr>
              <a:stCxn id="31" idx="4"/>
              <a:endCxn id="35" idx="2"/>
            </p:cNvCxnSpPr>
            <p:nvPr/>
          </p:nvCxnSpPr>
          <p:spPr>
            <a:xfrm rot="16200000" flipH="1">
              <a:off x="1191938" y="3499775"/>
              <a:ext cx="688885" cy="72008"/>
            </a:xfrm>
            <a:prstGeom prst="bentConnector2">
              <a:avLst/>
            </a:prstGeom>
            <a:noFill/>
            <a:ln w="9525" cap="flat" cmpd="sng" algn="ctr">
              <a:solidFill>
                <a:srgbClr val="4F81BD">
                  <a:shade val="95000"/>
                  <a:satMod val="105000"/>
                </a:srgbClr>
              </a:solidFill>
              <a:prstDash val="solid"/>
            </a:ln>
            <a:effectLst/>
          </p:spPr>
        </p:cxnSp>
        <p:cxnSp>
          <p:nvCxnSpPr>
            <p:cNvPr id="40" name="Łącznik łamany 39"/>
            <p:cNvCxnSpPr>
              <a:stCxn id="31" idx="4"/>
              <a:endCxn id="32" idx="2"/>
            </p:cNvCxnSpPr>
            <p:nvPr/>
          </p:nvCxnSpPr>
          <p:spPr>
            <a:xfrm rot="16200000" flipH="1">
              <a:off x="1479353" y="3212360"/>
              <a:ext cx="122439" cy="80392"/>
            </a:xfrm>
            <a:prstGeom prst="bentConnector2">
              <a:avLst/>
            </a:prstGeom>
            <a:noFill/>
            <a:ln w="9525" cap="flat" cmpd="sng" algn="ctr">
              <a:solidFill>
                <a:srgbClr val="4F81BD">
                  <a:shade val="95000"/>
                  <a:satMod val="105000"/>
                </a:srgbClr>
              </a:solidFill>
              <a:prstDash val="solid"/>
            </a:ln>
            <a:effectLst/>
          </p:spPr>
        </p:cxnSp>
        <p:cxnSp>
          <p:nvCxnSpPr>
            <p:cNvPr id="41" name="Łącznik łamany 40"/>
            <p:cNvCxnSpPr>
              <a:stCxn id="32" idx="4"/>
              <a:endCxn id="33" idx="2"/>
            </p:cNvCxnSpPr>
            <p:nvPr/>
          </p:nvCxnSpPr>
          <p:spPr>
            <a:xfrm rot="16200000" flipH="1">
              <a:off x="1654564" y="3379187"/>
              <a:ext cx="76817" cy="80392"/>
            </a:xfrm>
            <a:prstGeom prst="bentConnector2">
              <a:avLst/>
            </a:prstGeom>
            <a:noFill/>
            <a:ln w="9525" cap="flat" cmpd="sng" algn="ctr">
              <a:solidFill>
                <a:srgbClr val="4F81BD">
                  <a:shade val="95000"/>
                  <a:satMod val="105000"/>
                </a:srgbClr>
              </a:solidFill>
              <a:prstDash val="solid"/>
            </a:ln>
            <a:effectLst/>
          </p:spPr>
        </p:cxnSp>
        <p:cxnSp>
          <p:nvCxnSpPr>
            <p:cNvPr id="42" name="Łącznik łamany 41"/>
            <p:cNvCxnSpPr>
              <a:stCxn id="32" idx="4"/>
              <a:endCxn id="34" idx="2"/>
            </p:cNvCxnSpPr>
            <p:nvPr/>
          </p:nvCxnSpPr>
          <p:spPr>
            <a:xfrm rot="16200000" flipH="1">
              <a:off x="1546552" y="3487199"/>
              <a:ext cx="292841" cy="80392"/>
            </a:xfrm>
            <a:prstGeom prst="bentConnector2">
              <a:avLst/>
            </a:prstGeom>
            <a:noFill/>
            <a:ln w="9525" cap="flat" cmpd="sng" algn="ctr">
              <a:solidFill>
                <a:srgbClr val="4F81BD">
                  <a:shade val="95000"/>
                  <a:satMod val="105000"/>
                </a:srgbClr>
              </a:solidFill>
              <a:prstDash val="solid"/>
            </a:ln>
            <a:effectLst/>
          </p:spPr>
        </p:cxnSp>
        <p:cxnSp>
          <p:nvCxnSpPr>
            <p:cNvPr id="43" name="Łącznik łamany 42"/>
            <p:cNvCxnSpPr>
              <a:stCxn id="35" idx="4"/>
              <a:endCxn id="36" idx="2"/>
            </p:cNvCxnSpPr>
            <p:nvPr/>
          </p:nvCxnSpPr>
          <p:spPr>
            <a:xfrm rot="16200000" flipH="1">
              <a:off x="1637179" y="3954634"/>
              <a:ext cx="86435" cy="72008"/>
            </a:xfrm>
            <a:prstGeom prst="bentConnector2">
              <a:avLst/>
            </a:prstGeom>
            <a:noFill/>
            <a:ln w="9525" cap="flat" cmpd="sng" algn="ctr">
              <a:solidFill>
                <a:srgbClr val="4F81BD">
                  <a:shade val="95000"/>
                  <a:satMod val="105000"/>
                </a:srgbClr>
              </a:solidFill>
              <a:prstDash val="solid"/>
            </a:ln>
            <a:effectLst/>
          </p:spPr>
        </p:cxnSp>
        <p:cxnSp>
          <p:nvCxnSpPr>
            <p:cNvPr id="44" name="Łącznik łamany 43"/>
            <p:cNvCxnSpPr>
              <a:stCxn id="35" idx="4"/>
              <a:endCxn id="37" idx="2"/>
            </p:cNvCxnSpPr>
            <p:nvPr/>
          </p:nvCxnSpPr>
          <p:spPr>
            <a:xfrm rot="16200000" flipH="1">
              <a:off x="1529167" y="4062646"/>
              <a:ext cx="302459" cy="72008"/>
            </a:xfrm>
            <a:prstGeom prst="bentConnector2">
              <a:avLst/>
            </a:prstGeom>
            <a:noFill/>
            <a:ln w="9525" cap="flat" cmpd="sng" algn="ctr">
              <a:solidFill>
                <a:srgbClr val="4F81BD">
                  <a:shade val="95000"/>
                  <a:satMod val="105000"/>
                </a:srgbClr>
              </a:solidFill>
              <a:prstDash val="solid"/>
            </a:ln>
            <a:effectLst/>
          </p:spPr>
        </p:cxnSp>
        <p:cxnSp>
          <p:nvCxnSpPr>
            <p:cNvPr id="45" name="Łącznik łamany 44"/>
            <p:cNvCxnSpPr>
              <a:stCxn id="35" idx="4"/>
              <a:endCxn id="38" idx="2"/>
            </p:cNvCxnSpPr>
            <p:nvPr/>
          </p:nvCxnSpPr>
          <p:spPr>
            <a:xfrm rot="16200000" flipH="1">
              <a:off x="1421155" y="4170658"/>
              <a:ext cx="518483" cy="72008"/>
            </a:xfrm>
            <a:prstGeom prst="bentConnector2">
              <a:avLst/>
            </a:prstGeom>
            <a:noFill/>
            <a:ln w="9525" cap="flat" cmpd="sng" algn="ctr">
              <a:solidFill>
                <a:srgbClr val="4F81BD">
                  <a:shade val="95000"/>
                  <a:satMod val="105000"/>
                </a:srgbClr>
              </a:solidFill>
              <a:prstDash val="solid"/>
            </a:ln>
            <a:effectLst/>
          </p:spPr>
        </p:cxnSp>
      </p:grpSp>
      <p:sp>
        <p:nvSpPr>
          <p:cNvPr id="23" name="pole tekstowe 22"/>
          <p:cNvSpPr txBox="1"/>
          <p:nvPr/>
        </p:nvSpPr>
        <p:spPr>
          <a:xfrm>
            <a:off x="8028384" y="5013176"/>
            <a:ext cx="360040" cy="769441"/>
          </a:xfrm>
          <a:prstGeom prst="rect">
            <a:avLst/>
          </a:prstGeom>
          <a:noFill/>
        </p:spPr>
        <p:txBody>
          <a:bodyPr wrap="square" rtlCol="0">
            <a:spAutoFit/>
          </a:bodyPr>
          <a:lstStyle/>
          <a:p>
            <a:r>
              <a:rPr lang="el-GR" sz="4400" b="1" dirty="0" smtClean="0">
                <a:solidFill>
                  <a:schemeClr val="accent2">
                    <a:lumMod val="75000"/>
                  </a:schemeClr>
                </a:solidFill>
                <a:effectLst>
                  <a:outerShdw blurRad="38100" dist="38100" dir="2700000" algn="tl">
                    <a:srgbClr val="000000">
                      <a:alpha val="43137"/>
                    </a:srgbClr>
                  </a:outerShdw>
                </a:effectLst>
                <a:latin typeface="Batang" pitchFamily="18" charset="-127"/>
                <a:ea typeface="Batang" pitchFamily="18" charset="-127"/>
              </a:rPr>
              <a:t>Δ</a:t>
            </a:r>
            <a:endParaRPr lang="en-GB" sz="4400" b="1" dirty="0">
              <a:solidFill>
                <a:schemeClr val="accent2">
                  <a:lumMod val="75000"/>
                </a:schemeClr>
              </a:solidFill>
              <a:effectLst>
                <a:outerShdw blurRad="38100" dist="38100" dir="2700000" algn="tl">
                  <a:srgbClr val="000000">
                    <a:alpha val="43137"/>
                  </a:srgbClr>
                </a:outerShdw>
              </a:effectLst>
              <a:latin typeface="Batang" pitchFamily="18" charset="-127"/>
              <a:ea typeface="Batang"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30</a:t>
            </a:fld>
            <a:endParaRPr lang="en-GB" dirty="0"/>
          </a:p>
        </p:txBody>
      </p:sp>
      <p:sp>
        <p:nvSpPr>
          <p:cNvPr id="5" name="Tytuł 1"/>
          <p:cNvSpPr>
            <a:spLocks noGrp="1"/>
          </p:cNvSpPr>
          <p:nvPr>
            <p:ph type="title"/>
          </p:nvPr>
        </p:nvSpPr>
        <p:spPr>
          <a:xfrm rot="16200000">
            <a:off x="-2652712" y="3081337"/>
            <a:ext cx="6300788" cy="995363"/>
          </a:xfrm>
        </p:spPr>
        <p:txBody>
          <a:bodyPr>
            <a:normAutofit fontScale="90000"/>
          </a:bodyPr>
          <a:lstStyle/>
          <a:p>
            <a:pPr fontAlgn="auto">
              <a:spcAft>
                <a:spcPts val="0"/>
              </a:spcAft>
              <a:defRPr/>
            </a:pPr>
            <a:r>
              <a:rPr lang="en-US" sz="3100" i="1" dirty="0" smtClean="0">
                <a:ea typeface="+mj-ea"/>
                <a:cs typeface="+mj-cs"/>
              </a:rPr>
              <a:t>Explicit dimensions example</a:t>
            </a:r>
            <a:r>
              <a:rPr lang="en-US" dirty="0" smtClean="0">
                <a:ea typeface="+mj-ea"/>
                <a:cs typeface="+mj-cs"/>
              </a:rPr>
              <a:t/>
            </a:r>
            <a:br>
              <a:rPr lang="en-US" dirty="0" smtClean="0">
                <a:ea typeface="+mj-ea"/>
                <a:cs typeface="+mj-cs"/>
              </a:rPr>
            </a:br>
            <a:r>
              <a:rPr lang="en-US" dirty="0" smtClean="0">
                <a:ea typeface="+mj-ea"/>
                <a:cs typeface="+mj-cs"/>
              </a:rPr>
              <a:t>Taxonomy architecture and content</a:t>
            </a:r>
            <a:endParaRPr lang="en-US" dirty="0">
              <a:ea typeface="+mj-ea"/>
              <a:cs typeface="+mj-cs"/>
            </a:endParaRPr>
          </a:p>
        </p:txBody>
      </p:sp>
      <p:sp>
        <p:nvSpPr>
          <p:cNvPr id="6" name="Prostokąt 5"/>
          <p:cNvSpPr>
            <a:spLocks noChangeArrowheads="1"/>
          </p:cNvSpPr>
          <p:nvPr/>
        </p:nvSpPr>
        <p:spPr bwMode="auto">
          <a:xfrm>
            <a:off x="1295400" y="1165225"/>
            <a:ext cx="5133975" cy="3462338"/>
          </a:xfrm>
          <a:prstGeom prst="rect">
            <a:avLst/>
          </a:prstGeom>
          <a:noFill/>
          <a:ln w="12700">
            <a:solidFill>
              <a:srgbClr val="385D8A"/>
            </a:solidFill>
            <a:prstDash val="dash"/>
            <a:miter lim="800000"/>
            <a:headEnd/>
            <a:tailEnd/>
          </a:ln>
        </p:spPr>
        <p:txBody>
          <a:bodyPr anchor="ctr">
            <a:prstTxWarp prst="textNoShape">
              <a:avLst/>
            </a:prstTxWarp>
          </a:bodyPr>
          <a:lstStyle/>
          <a:p>
            <a:pPr algn="ctr"/>
            <a:endParaRPr noProof="1">
              <a:solidFill>
                <a:srgbClr val="FFFFFF"/>
              </a:solidFill>
              <a:latin typeface="Calibri" charset="0"/>
            </a:endParaRPr>
          </a:p>
        </p:txBody>
      </p:sp>
      <p:sp>
        <p:nvSpPr>
          <p:cNvPr id="7" name="Prostokąt 6"/>
          <p:cNvSpPr>
            <a:spLocks noChangeArrowheads="1"/>
          </p:cNvSpPr>
          <p:nvPr/>
        </p:nvSpPr>
        <p:spPr bwMode="auto">
          <a:xfrm>
            <a:off x="2224088" y="1236663"/>
            <a:ext cx="1785937" cy="21431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p:spPr>
        <p:txBody>
          <a:bodyPr anchor="ctr">
            <a:prstTxWarp prst="textNoShape">
              <a:avLst/>
            </a:prstTxWarp>
          </a:bodyPr>
          <a:lstStyle/>
          <a:p>
            <a:pPr algn="ctr"/>
            <a:r>
              <a:rPr sz="1000" noProof="1">
                <a:solidFill>
                  <a:srgbClr val="000000"/>
                </a:solidFill>
                <a:latin typeface="Calibri" charset="0"/>
              </a:rPr>
              <a:t>P: Profit and loss statement</a:t>
            </a:r>
          </a:p>
        </p:txBody>
      </p:sp>
      <p:sp>
        <p:nvSpPr>
          <p:cNvPr id="8" name="Prostokąt 7"/>
          <p:cNvSpPr>
            <a:spLocks noChangeArrowheads="1"/>
          </p:cNvSpPr>
          <p:nvPr/>
        </p:nvSpPr>
        <p:spPr bwMode="auto">
          <a:xfrm>
            <a:off x="2224088" y="1450975"/>
            <a:ext cx="1785937" cy="214313"/>
          </a:xfrm>
          <a:prstGeom prst="rect">
            <a:avLst/>
          </a:prstGeom>
          <a:solidFill>
            <a:srgbClr val="FFFFFF"/>
          </a:solidFill>
          <a:ln w="9525">
            <a:solidFill>
              <a:srgbClr val="4F81BD"/>
            </a:solidFill>
            <a:miter lim="800000"/>
            <a:headEnd/>
            <a:tailEnd/>
          </a:ln>
        </p:spPr>
        <p:txBody>
          <a:bodyPr anchor="ctr">
            <a:prstTxWarp prst="textNoShape">
              <a:avLst/>
            </a:prstTxWarp>
          </a:bodyPr>
          <a:lstStyle/>
          <a:p>
            <a:pPr algn="ctr"/>
            <a:r>
              <a:rPr sz="1000" noProof="1">
                <a:solidFill>
                  <a:srgbClr val="000000"/>
                </a:solidFill>
                <a:latin typeface="Calibri" charset="0"/>
              </a:rPr>
              <a:t>abstract item</a:t>
            </a:r>
          </a:p>
        </p:txBody>
      </p:sp>
      <p:sp>
        <p:nvSpPr>
          <p:cNvPr id="9" name="Prostokąt 8"/>
          <p:cNvSpPr>
            <a:spLocks noChangeArrowheads="1"/>
          </p:cNvSpPr>
          <p:nvPr/>
        </p:nvSpPr>
        <p:spPr bwMode="auto">
          <a:xfrm>
            <a:off x="2438400" y="1808163"/>
            <a:ext cx="1785938" cy="21431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p:spPr>
        <p:txBody>
          <a:bodyPr anchor="ctr">
            <a:prstTxWarp prst="textNoShape">
              <a:avLst/>
            </a:prstTxWarp>
          </a:bodyPr>
          <a:lstStyle/>
          <a:p>
            <a:pPr algn="ctr"/>
            <a:r>
              <a:rPr sz="1000" noProof="1">
                <a:solidFill>
                  <a:srgbClr val="000000"/>
                </a:solidFill>
                <a:latin typeface="Calibri" charset="0"/>
              </a:rPr>
              <a:t>P: Revenue</a:t>
            </a:r>
          </a:p>
        </p:txBody>
      </p:sp>
      <p:sp>
        <p:nvSpPr>
          <p:cNvPr id="10" name="Prostokąt 9"/>
          <p:cNvSpPr>
            <a:spLocks noChangeArrowheads="1"/>
          </p:cNvSpPr>
          <p:nvPr/>
        </p:nvSpPr>
        <p:spPr bwMode="auto">
          <a:xfrm>
            <a:off x="2438400" y="2022475"/>
            <a:ext cx="1785938" cy="214313"/>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p:spPr>
        <p:txBody>
          <a:bodyPr anchor="ctr">
            <a:prstTxWarp prst="textNoShape">
              <a:avLst/>
            </a:prstTxWarp>
          </a:bodyPr>
          <a:lstStyle/>
          <a:p>
            <a:pPr algn="ctr"/>
            <a:r>
              <a:rPr sz="1000" noProof="1">
                <a:solidFill>
                  <a:srgbClr val="000000"/>
                </a:solidFill>
                <a:latin typeface="Calibri" charset="0"/>
              </a:rPr>
              <a:t>P: Costs of production</a:t>
            </a:r>
          </a:p>
        </p:txBody>
      </p:sp>
      <p:sp>
        <p:nvSpPr>
          <p:cNvPr id="11" name="Prostokąt 10"/>
          <p:cNvSpPr>
            <a:spLocks noChangeArrowheads="1"/>
          </p:cNvSpPr>
          <p:nvPr/>
        </p:nvSpPr>
        <p:spPr bwMode="auto">
          <a:xfrm>
            <a:off x="2438400" y="2451100"/>
            <a:ext cx="1785938" cy="214313"/>
          </a:xfrm>
          <a:prstGeom prst="rect">
            <a:avLst/>
          </a:prstGeom>
          <a:solidFill>
            <a:srgbClr val="FFFFFF"/>
          </a:solidFill>
          <a:ln w="9525">
            <a:solidFill>
              <a:srgbClr val="4F81BD"/>
            </a:solidFill>
            <a:miter lim="800000"/>
            <a:headEnd/>
            <a:tailEnd/>
          </a:ln>
        </p:spPr>
        <p:txBody>
          <a:bodyPr anchor="ctr">
            <a:prstTxWarp prst="textNoShape">
              <a:avLst/>
            </a:prstTxWarp>
          </a:bodyPr>
          <a:lstStyle/>
          <a:p>
            <a:pPr algn="ctr"/>
            <a:r>
              <a:rPr sz="1000" noProof="1">
                <a:solidFill>
                  <a:srgbClr val="000000"/>
                </a:solidFill>
                <a:latin typeface="Calibri" charset="0"/>
              </a:rPr>
              <a:t>monetary items</a:t>
            </a:r>
          </a:p>
        </p:txBody>
      </p:sp>
      <p:sp>
        <p:nvSpPr>
          <p:cNvPr id="12" name="Prostokąt 11"/>
          <p:cNvSpPr>
            <a:spLocks noChangeArrowheads="1"/>
          </p:cNvSpPr>
          <p:nvPr/>
        </p:nvSpPr>
        <p:spPr bwMode="auto">
          <a:xfrm>
            <a:off x="2438400" y="2236788"/>
            <a:ext cx="1785938" cy="21431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p:spPr>
        <p:txBody>
          <a:bodyPr anchor="ctr">
            <a:prstTxWarp prst="textNoShape">
              <a:avLst/>
            </a:prstTxWarp>
          </a:bodyPr>
          <a:lstStyle/>
          <a:p>
            <a:pPr algn="ctr"/>
            <a:r>
              <a:rPr sz="1000" noProof="1">
                <a:solidFill>
                  <a:srgbClr val="000000"/>
                </a:solidFill>
                <a:latin typeface="Calibri" charset="0"/>
              </a:rPr>
              <a:t>P: Profit (Loss)</a:t>
            </a:r>
          </a:p>
        </p:txBody>
      </p:sp>
      <p:sp>
        <p:nvSpPr>
          <p:cNvPr id="13" name="Prostokąt 12"/>
          <p:cNvSpPr/>
          <p:nvPr/>
        </p:nvSpPr>
        <p:spPr>
          <a:xfrm>
            <a:off x="2438400" y="2736850"/>
            <a:ext cx="1785938" cy="28575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en-US" sz="1000" noProof="1">
                <a:solidFill>
                  <a:prstClr val="black"/>
                </a:solidFill>
                <a:latin typeface="Calibri"/>
                <a:ea typeface="+mn-ea"/>
                <a:cs typeface="+mn-cs"/>
              </a:rPr>
              <a:t>T: Geographical and by products breakdown </a:t>
            </a:r>
          </a:p>
        </p:txBody>
      </p:sp>
      <p:sp>
        <p:nvSpPr>
          <p:cNvPr id="14" name="Prostokąt 13"/>
          <p:cNvSpPr>
            <a:spLocks noChangeArrowheads="1"/>
          </p:cNvSpPr>
          <p:nvPr/>
        </p:nvSpPr>
        <p:spPr bwMode="auto">
          <a:xfrm>
            <a:off x="2438400" y="3022600"/>
            <a:ext cx="1785938" cy="214313"/>
          </a:xfrm>
          <a:prstGeom prst="rect">
            <a:avLst/>
          </a:prstGeom>
          <a:solidFill>
            <a:srgbClr val="FFFFFF"/>
          </a:solidFill>
          <a:ln w="9525">
            <a:solidFill>
              <a:srgbClr val="404040"/>
            </a:solidFill>
            <a:miter lim="800000"/>
            <a:headEnd/>
            <a:tailEnd/>
          </a:ln>
        </p:spPr>
        <p:txBody>
          <a:bodyPr anchor="ctr">
            <a:prstTxWarp prst="textNoShape">
              <a:avLst/>
            </a:prstTxWarp>
          </a:bodyPr>
          <a:lstStyle/>
          <a:p>
            <a:pPr algn="ctr"/>
            <a:r>
              <a:rPr sz="1000" noProof="1">
                <a:solidFill>
                  <a:srgbClr val="000000"/>
                </a:solidFill>
                <a:latin typeface="Calibri" charset="0"/>
              </a:rPr>
              <a:t>abstract hypercube item</a:t>
            </a:r>
          </a:p>
        </p:txBody>
      </p:sp>
      <p:sp>
        <p:nvSpPr>
          <p:cNvPr id="15" name="Prostokąt 14"/>
          <p:cNvSpPr/>
          <p:nvPr/>
        </p:nvSpPr>
        <p:spPr>
          <a:xfrm>
            <a:off x="4573588" y="4056063"/>
            <a:ext cx="1785937" cy="214312"/>
          </a:xfrm>
          <a:prstGeom prst="rect">
            <a:avLst/>
          </a:prstGeom>
          <a:gradFill rotWithShape="1">
            <a:gsLst>
              <a:gs pos="0">
                <a:srgbClr val="FFE5E5">
                  <a:lumMod val="97000"/>
                </a:srgbClr>
              </a:gs>
              <a:gs pos="100000">
                <a:srgbClr val="FFBEBD">
                  <a:lumMod val="67000"/>
                </a:srgbClr>
              </a:gs>
              <a:gs pos="100000">
                <a:srgbClr val="FFA2A1"/>
              </a:gs>
            </a:gsLst>
            <a:lin ang="5400000" scaled="1"/>
          </a:gradFill>
          <a:ln w="9525">
            <a:solidFill>
              <a:srgbClr val="953735"/>
            </a:solidFill>
            <a:miter lim="800000"/>
            <a:headEnd/>
            <a:tailEnd/>
          </a:ln>
        </p:spPr>
        <p:txBody>
          <a:bodyPr anchor="ctr">
            <a:prstTxWarp prst="textNoShape">
              <a:avLst/>
            </a:prstTxWarp>
          </a:bodyPr>
          <a:lstStyle/>
          <a:p>
            <a:pPr algn="ctr"/>
            <a:r>
              <a:rPr lang="en-US" sz="1000" noProof="1">
                <a:solidFill>
                  <a:srgbClr val="000000"/>
                </a:solidFill>
                <a:latin typeface="Calibri" charset="0"/>
              </a:rPr>
              <a:t>DG: Geographical breakdown</a:t>
            </a:r>
          </a:p>
        </p:txBody>
      </p:sp>
      <p:sp>
        <p:nvSpPr>
          <p:cNvPr id="16" name="Prostokąt 15"/>
          <p:cNvSpPr>
            <a:spLocks noChangeArrowheads="1"/>
          </p:cNvSpPr>
          <p:nvPr/>
        </p:nvSpPr>
        <p:spPr bwMode="auto">
          <a:xfrm>
            <a:off x="4573588" y="4270375"/>
            <a:ext cx="1785937" cy="214313"/>
          </a:xfrm>
          <a:prstGeom prst="rect">
            <a:avLst/>
          </a:prstGeom>
          <a:solidFill>
            <a:srgbClr val="FFFFFF"/>
          </a:soli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abstract dimension item</a:t>
            </a:r>
          </a:p>
        </p:txBody>
      </p:sp>
      <p:sp>
        <p:nvSpPr>
          <p:cNvPr id="17" name="Prostokąt 16"/>
          <p:cNvSpPr>
            <a:spLocks noChangeArrowheads="1"/>
          </p:cNvSpPr>
          <p:nvPr/>
        </p:nvSpPr>
        <p:spPr bwMode="auto">
          <a:xfrm>
            <a:off x="4573588" y="4913313"/>
            <a:ext cx="1785937" cy="214312"/>
          </a:xfrm>
          <a:prstGeom prst="rect">
            <a:avLst/>
          </a:prstGeom>
          <a:gradFill rotWithShape="1">
            <a:gsLst>
              <a:gs pos="0">
                <a:srgbClr val="FFE5E5"/>
              </a:gs>
              <a:gs pos="64999">
                <a:srgbClr val="FFBEBD"/>
              </a:gs>
              <a:gs pos="100000">
                <a:srgbClr val="FFA2A1"/>
              </a:gs>
            </a:gsLst>
            <a:lin ang="5400000" scaled="1"/>
          </a:gra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DG: All regions</a:t>
            </a:r>
          </a:p>
        </p:txBody>
      </p:sp>
      <p:sp>
        <p:nvSpPr>
          <p:cNvPr id="18" name="Prostokąt 17"/>
          <p:cNvSpPr>
            <a:spLocks noChangeArrowheads="1"/>
          </p:cNvSpPr>
          <p:nvPr/>
        </p:nvSpPr>
        <p:spPr bwMode="auto">
          <a:xfrm>
            <a:off x="4573588" y="5127625"/>
            <a:ext cx="1785937" cy="214313"/>
          </a:xfrm>
          <a:prstGeom prst="rect">
            <a:avLst/>
          </a:prstGeom>
          <a:solidFill>
            <a:srgbClr val="FFFFFF"/>
          </a:soli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(abstract) item</a:t>
            </a:r>
          </a:p>
        </p:txBody>
      </p:sp>
      <p:sp>
        <p:nvSpPr>
          <p:cNvPr id="19" name="Prostokąt 18"/>
          <p:cNvSpPr>
            <a:spLocks noChangeArrowheads="1"/>
          </p:cNvSpPr>
          <p:nvPr/>
        </p:nvSpPr>
        <p:spPr bwMode="auto">
          <a:xfrm>
            <a:off x="4572000" y="5556250"/>
            <a:ext cx="1785938" cy="214313"/>
          </a:xfrm>
          <a:prstGeom prst="rect">
            <a:avLst/>
          </a:prstGeom>
          <a:gradFill rotWithShape="1">
            <a:gsLst>
              <a:gs pos="0">
                <a:srgbClr val="FFE5E5"/>
              </a:gs>
              <a:gs pos="64999">
                <a:srgbClr val="FFBEBD"/>
              </a:gs>
              <a:gs pos="100000">
                <a:srgbClr val="FFA2A1"/>
              </a:gs>
            </a:gsLst>
            <a:lin ang="5400000" scaled="1"/>
          </a:gra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DG: Poland</a:t>
            </a:r>
          </a:p>
        </p:txBody>
      </p:sp>
      <p:sp>
        <p:nvSpPr>
          <p:cNvPr id="20" name="Prostokąt 19"/>
          <p:cNvSpPr>
            <a:spLocks noChangeArrowheads="1"/>
          </p:cNvSpPr>
          <p:nvPr/>
        </p:nvSpPr>
        <p:spPr bwMode="auto">
          <a:xfrm>
            <a:off x="4572000" y="6199188"/>
            <a:ext cx="1785938" cy="214312"/>
          </a:xfrm>
          <a:prstGeom prst="rect">
            <a:avLst/>
          </a:prstGeom>
          <a:solidFill>
            <a:srgbClr val="FFFFFF"/>
          </a:soli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(abstract) items</a:t>
            </a:r>
          </a:p>
        </p:txBody>
      </p:sp>
      <p:sp>
        <p:nvSpPr>
          <p:cNvPr id="21" name="Prostokąt 20"/>
          <p:cNvSpPr>
            <a:spLocks noChangeArrowheads="1"/>
          </p:cNvSpPr>
          <p:nvPr/>
        </p:nvSpPr>
        <p:spPr bwMode="auto">
          <a:xfrm>
            <a:off x="4572000" y="5770563"/>
            <a:ext cx="1785938" cy="214312"/>
          </a:xfrm>
          <a:prstGeom prst="rect">
            <a:avLst/>
          </a:prstGeom>
          <a:gradFill rotWithShape="1">
            <a:gsLst>
              <a:gs pos="0">
                <a:srgbClr val="FFE5E5"/>
              </a:gs>
              <a:gs pos="64999">
                <a:srgbClr val="FFBEBD"/>
              </a:gs>
              <a:gs pos="100000">
                <a:srgbClr val="FFA2A1"/>
              </a:gs>
            </a:gsLst>
            <a:lin ang="5400000" scaled="1"/>
          </a:gra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DG: Germany</a:t>
            </a:r>
          </a:p>
        </p:txBody>
      </p:sp>
      <p:sp>
        <p:nvSpPr>
          <p:cNvPr id="22" name="Prostokąt 21"/>
          <p:cNvSpPr>
            <a:spLocks noChangeArrowheads="1"/>
          </p:cNvSpPr>
          <p:nvPr/>
        </p:nvSpPr>
        <p:spPr bwMode="auto">
          <a:xfrm>
            <a:off x="4572000" y="5984875"/>
            <a:ext cx="1785938" cy="214313"/>
          </a:xfrm>
          <a:prstGeom prst="rect">
            <a:avLst/>
          </a:prstGeom>
          <a:gradFill rotWithShape="1">
            <a:gsLst>
              <a:gs pos="0">
                <a:srgbClr val="FFE5E5"/>
              </a:gs>
              <a:gs pos="64999">
                <a:srgbClr val="FFBEBD"/>
              </a:gs>
              <a:gs pos="100000">
                <a:srgbClr val="FFA2A1"/>
              </a:gs>
            </a:gsLst>
            <a:lin ang="5400000" scaled="1"/>
          </a:gra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DG: Austria</a:t>
            </a:r>
          </a:p>
        </p:txBody>
      </p:sp>
      <p:sp>
        <p:nvSpPr>
          <p:cNvPr id="23" name="Prostokąt 22"/>
          <p:cNvSpPr/>
          <p:nvPr/>
        </p:nvSpPr>
        <p:spPr>
          <a:xfrm>
            <a:off x="1795463" y="4056063"/>
            <a:ext cx="1785937" cy="214312"/>
          </a:xfrm>
          <a:prstGeom prst="rect">
            <a:avLst/>
          </a:prstGeom>
          <a:gradFill rotWithShape="1">
            <a:gsLst>
              <a:gs pos="0">
                <a:srgbClr val="F5FFE6">
                  <a:lumMod val="50000"/>
                </a:srgbClr>
              </a:gs>
              <a:gs pos="64999">
                <a:srgbClr val="E4FDC2"/>
              </a:gs>
              <a:gs pos="100000">
                <a:srgbClr val="DAFDA7">
                  <a:lumMod val="72000"/>
                </a:srgbClr>
              </a:gs>
            </a:gsLst>
            <a:lin ang="5400000" scaled="1"/>
          </a:gradFill>
          <a:ln w="9525">
            <a:solidFill>
              <a:srgbClr val="77933C"/>
            </a:solidFill>
            <a:miter lim="800000"/>
            <a:headEnd/>
            <a:tailEnd/>
          </a:ln>
        </p:spPr>
        <p:txBody>
          <a:bodyPr anchor="ctr">
            <a:prstTxWarp prst="textNoShape">
              <a:avLst/>
            </a:prstTxWarp>
          </a:bodyPr>
          <a:lstStyle/>
          <a:p>
            <a:pPr algn="ctr"/>
            <a:r>
              <a:rPr lang="en-US" sz="1000" noProof="1">
                <a:solidFill>
                  <a:srgbClr val="000000"/>
                </a:solidFill>
                <a:latin typeface="Calibri" charset="0"/>
              </a:rPr>
              <a:t>DP: By products breakdown</a:t>
            </a:r>
          </a:p>
        </p:txBody>
      </p:sp>
      <p:sp>
        <p:nvSpPr>
          <p:cNvPr id="24" name="Prostokąt 23"/>
          <p:cNvSpPr>
            <a:spLocks noChangeArrowheads="1"/>
          </p:cNvSpPr>
          <p:nvPr/>
        </p:nvSpPr>
        <p:spPr bwMode="auto">
          <a:xfrm>
            <a:off x="1795463" y="4270375"/>
            <a:ext cx="1785937" cy="214313"/>
          </a:xfrm>
          <a:prstGeom prst="rect">
            <a:avLst/>
          </a:prstGeom>
          <a:solidFill>
            <a:srgbClr val="FFFFFF"/>
          </a:soli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abstract dimension item</a:t>
            </a:r>
          </a:p>
        </p:txBody>
      </p:sp>
      <p:sp>
        <p:nvSpPr>
          <p:cNvPr id="25" name="Prostokąt 24"/>
          <p:cNvSpPr>
            <a:spLocks noChangeArrowheads="1"/>
          </p:cNvSpPr>
          <p:nvPr/>
        </p:nvSpPr>
        <p:spPr bwMode="auto">
          <a:xfrm>
            <a:off x="1795463" y="4913313"/>
            <a:ext cx="1785937" cy="214312"/>
          </a:xfrm>
          <a:prstGeom prst="rect">
            <a:avLst/>
          </a:prstGeom>
          <a:gradFill rotWithShape="1">
            <a:gsLst>
              <a:gs pos="0">
                <a:srgbClr val="F5FFE6"/>
              </a:gs>
              <a:gs pos="64999">
                <a:srgbClr val="E4FDC2"/>
              </a:gs>
              <a:gs pos="100000">
                <a:srgbClr val="DAFDA7"/>
              </a:gs>
            </a:gsLst>
            <a:lin ang="5400000" scaled="1"/>
          </a:gra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DP: All products</a:t>
            </a:r>
          </a:p>
        </p:txBody>
      </p:sp>
      <p:sp>
        <p:nvSpPr>
          <p:cNvPr id="26" name="Prostokąt 25"/>
          <p:cNvSpPr>
            <a:spLocks noChangeArrowheads="1"/>
          </p:cNvSpPr>
          <p:nvPr/>
        </p:nvSpPr>
        <p:spPr bwMode="auto">
          <a:xfrm>
            <a:off x="1795463" y="5127625"/>
            <a:ext cx="1785937" cy="214313"/>
          </a:xfrm>
          <a:prstGeom prst="rect">
            <a:avLst/>
          </a:prstGeom>
          <a:solidFill>
            <a:srgbClr val="FFFFFF"/>
          </a:soli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(abstract) item</a:t>
            </a:r>
          </a:p>
        </p:txBody>
      </p:sp>
      <p:sp>
        <p:nvSpPr>
          <p:cNvPr id="27" name="Prostokąt 26"/>
          <p:cNvSpPr>
            <a:spLocks noChangeArrowheads="1"/>
          </p:cNvSpPr>
          <p:nvPr/>
        </p:nvSpPr>
        <p:spPr bwMode="auto">
          <a:xfrm>
            <a:off x="1795463" y="5556250"/>
            <a:ext cx="1785937" cy="214313"/>
          </a:xfrm>
          <a:prstGeom prst="rect">
            <a:avLst/>
          </a:prstGeom>
          <a:gradFill rotWithShape="1">
            <a:gsLst>
              <a:gs pos="0">
                <a:srgbClr val="F5FFE6"/>
              </a:gs>
              <a:gs pos="64999">
                <a:srgbClr val="E4FDC2"/>
              </a:gs>
              <a:gs pos="100000">
                <a:srgbClr val="DAFDA7"/>
              </a:gs>
            </a:gsLst>
            <a:lin ang="5400000" scaled="1"/>
          </a:gra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DP: Cars</a:t>
            </a:r>
          </a:p>
        </p:txBody>
      </p:sp>
      <p:sp>
        <p:nvSpPr>
          <p:cNvPr id="28" name="Prostokąt 27"/>
          <p:cNvSpPr>
            <a:spLocks noChangeArrowheads="1"/>
          </p:cNvSpPr>
          <p:nvPr/>
        </p:nvSpPr>
        <p:spPr bwMode="auto">
          <a:xfrm>
            <a:off x="1795463" y="6199188"/>
            <a:ext cx="1785937" cy="214312"/>
          </a:xfrm>
          <a:prstGeom prst="rect">
            <a:avLst/>
          </a:prstGeom>
          <a:solidFill>
            <a:srgbClr val="FFFFFF"/>
          </a:soli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(abstract) items</a:t>
            </a:r>
          </a:p>
        </p:txBody>
      </p:sp>
      <p:sp>
        <p:nvSpPr>
          <p:cNvPr id="29" name="Prostokąt 28"/>
          <p:cNvSpPr>
            <a:spLocks noChangeArrowheads="1"/>
          </p:cNvSpPr>
          <p:nvPr/>
        </p:nvSpPr>
        <p:spPr bwMode="auto">
          <a:xfrm>
            <a:off x="1795463" y="5770563"/>
            <a:ext cx="1785937" cy="214312"/>
          </a:xfrm>
          <a:prstGeom prst="rect">
            <a:avLst/>
          </a:prstGeom>
          <a:gradFill rotWithShape="1">
            <a:gsLst>
              <a:gs pos="0">
                <a:srgbClr val="F5FFE6"/>
              </a:gs>
              <a:gs pos="64999">
                <a:srgbClr val="E4FDC2"/>
              </a:gs>
              <a:gs pos="100000">
                <a:srgbClr val="DAFDA7"/>
              </a:gs>
            </a:gsLst>
            <a:lin ang="5400000" scaled="1"/>
          </a:gra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DP: Boats</a:t>
            </a:r>
          </a:p>
        </p:txBody>
      </p:sp>
      <p:sp>
        <p:nvSpPr>
          <p:cNvPr id="30" name="Prostokąt 29"/>
          <p:cNvSpPr>
            <a:spLocks noChangeArrowheads="1"/>
          </p:cNvSpPr>
          <p:nvPr/>
        </p:nvSpPr>
        <p:spPr bwMode="auto">
          <a:xfrm>
            <a:off x="1795463" y="5984875"/>
            <a:ext cx="1785937" cy="214313"/>
          </a:xfrm>
          <a:prstGeom prst="rect">
            <a:avLst/>
          </a:prstGeom>
          <a:gradFill rotWithShape="1">
            <a:gsLst>
              <a:gs pos="0">
                <a:srgbClr val="F5FFE6"/>
              </a:gs>
              <a:gs pos="64999">
                <a:srgbClr val="E4FDC2"/>
              </a:gs>
              <a:gs pos="100000">
                <a:srgbClr val="DAFDA7"/>
              </a:gs>
            </a:gsLst>
            <a:lin ang="5400000" scaled="1"/>
          </a:gra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DP: Ships</a:t>
            </a:r>
          </a:p>
        </p:txBody>
      </p:sp>
      <p:cxnSp>
        <p:nvCxnSpPr>
          <p:cNvPr id="31" name="Łącznik łamany 30"/>
          <p:cNvCxnSpPr>
            <a:cxnSpLocks noChangeShapeType="1"/>
            <a:stCxn id="7" idx="1"/>
            <a:endCxn id="13" idx="1"/>
          </p:cNvCxnSpPr>
          <p:nvPr/>
        </p:nvCxnSpPr>
        <p:spPr bwMode="auto">
          <a:xfrm rot="10800000" flipH="1" flipV="1">
            <a:off x="2224088" y="1343025"/>
            <a:ext cx="214312" cy="1536700"/>
          </a:xfrm>
          <a:prstGeom prst="bentConnector3">
            <a:avLst>
              <a:gd name="adj1" fmla="val -240000"/>
            </a:avLst>
          </a:prstGeom>
          <a:noFill/>
          <a:ln w="9525">
            <a:solidFill>
              <a:srgbClr val="558ED5"/>
            </a:solidFill>
            <a:miter lim="800000"/>
            <a:headEnd/>
            <a:tailEnd type="triangle" w="med" len="med"/>
          </a:ln>
        </p:spPr>
      </p:cxnSp>
      <p:cxnSp>
        <p:nvCxnSpPr>
          <p:cNvPr id="32" name="Łącznik łamany 31"/>
          <p:cNvCxnSpPr>
            <a:cxnSpLocks noChangeShapeType="1"/>
            <a:stCxn id="7" idx="1"/>
            <a:endCxn id="9" idx="1"/>
          </p:cNvCxnSpPr>
          <p:nvPr/>
        </p:nvCxnSpPr>
        <p:spPr bwMode="auto">
          <a:xfrm rot="10800000" flipH="1" flipV="1">
            <a:off x="2224088" y="1343025"/>
            <a:ext cx="214312" cy="571500"/>
          </a:xfrm>
          <a:prstGeom prst="bentConnector3">
            <a:avLst>
              <a:gd name="adj1" fmla="val -106667"/>
            </a:avLst>
          </a:prstGeom>
          <a:noFill/>
          <a:ln w="9525">
            <a:solidFill>
              <a:srgbClr val="558ED5"/>
            </a:solidFill>
            <a:miter lim="800000"/>
            <a:headEnd/>
            <a:tailEnd type="triangle" w="med" len="med"/>
          </a:ln>
        </p:spPr>
      </p:cxnSp>
      <p:cxnSp>
        <p:nvCxnSpPr>
          <p:cNvPr id="33" name="Łącznik łamany 32"/>
          <p:cNvCxnSpPr>
            <a:cxnSpLocks noChangeShapeType="1"/>
            <a:stCxn id="7" idx="1"/>
            <a:endCxn id="10" idx="1"/>
          </p:cNvCxnSpPr>
          <p:nvPr/>
        </p:nvCxnSpPr>
        <p:spPr bwMode="auto">
          <a:xfrm rot="10800000" flipH="1" flipV="1">
            <a:off x="2224088" y="1343025"/>
            <a:ext cx="214312" cy="785813"/>
          </a:xfrm>
          <a:prstGeom prst="bentConnector3">
            <a:avLst>
              <a:gd name="adj1" fmla="val -106667"/>
            </a:avLst>
          </a:prstGeom>
          <a:noFill/>
          <a:ln w="9525">
            <a:solidFill>
              <a:srgbClr val="558ED5"/>
            </a:solidFill>
            <a:miter lim="800000"/>
            <a:headEnd/>
            <a:tailEnd type="triangle" w="med" len="med"/>
          </a:ln>
        </p:spPr>
      </p:cxnSp>
      <p:cxnSp>
        <p:nvCxnSpPr>
          <p:cNvPr id="34" name="Łącznik łamany 33"/>
          <p:cNvCxnSpPr>
            <a:cxnSpLocks noChangeShapeType="1"/>
            <a:stCxn id="7" idx="1"/>
            <a:endCxn id="12" idx="1"/>
          </p:cNvCxnSpPr>
          <p:nvPr/>
        </p:nvCxnSpPr>
        <p:spPr bwMode="auto">
          <a:xfrm rot="10800000" flipH="1" flipV="1">
            <a:off x="2224088" y="1343025"/>
            <a:ext cx="214312" cy="1000125"/>
          </a:xfrm>
          <a:prstGeom prst="bentConnector3">
            <a:avLst>
              <a:gd name="adj1" fmla="val -106667"/>
            </a:avLst>
          </a:prstGeom>
          <a:noFill/>
          <a:ln w="9525">
            <a:solidFill>
              <a:srgbClr val="558ED5"/>
            </a:solidFill>
            <a:miter lim="800000"/>
            <a:headEnd/>
            <a:tailEnd type="triangle" w="med" len="med"/>
          </a:ln>
        </p:spPr>
      </p:cxnSp>
      <p:cxnSp>
        <p:nvCxnSpPr>
          <p:cNvPr id="35" name="Łącznik łamany 34"/>
          <p:cNvCxnSpPr>
            <a:cxnSpLocks noChangeShapeType="1"/>
            <a:stCxn id="14" idx="2"/>
            <a:endCxn id="15" idx="0"/>
          </p:cNvCxnSpPr>
          <p:nvPr/>
        </p:nvCxnSpPr>
        <p:spPr bwMode="auto">
          <a:xfrm rot="16200000" flipH="1">
            <a:off x="3989388" y="2578100"/>
            <a:ext cx="819150" cy="2136775"/>
          </a:xfrm>
          <a:prstGeom prst="bentConnector3">
            <a:avLst>
              <a:gd name="adj1" fmla="val 50000"/>
            </a:avLst>
          </a:prstGeom>
          <a:noFill/>
          <a:ln w="9525">
            <a:solidFill>
              <a:srgbClr val="404040"/>
            </a:solidFill>
            <a:miter lim="800000"/>
            <a:headEnd/>
            <a:tailEnd type="triangle" w="med" len="med"/>
          </a:ln>
        </p:spPr>
      </p:cxnSp>
      <p:cxnSp>
        <p:nvCxnSpPr>
          <p:cNvPr id="36" name="Łącznik łamany 35"/>
          <p:cNvCxnSpPr>
            <a:cxnSpLocks noChangeShapeType="1"/>
            <a:stCxn id="25" idx="0"/>
            <a:endCxn id="24" idx="2"/>
          </p:cNvCxnSpPr>
          <p:nvPr/>
        </p:nvCxnSpPr>
        <p:spPr bwMode="auto">
          <a:xfrm rot="5400000" flipH="1" flipV="1">
            <a:off x="2474119" y="4698207"/>
            <a:ext cx="428625" cy="1587"/>
          </a:xfrm>
          <a:prstGeom prst="bentConnector3">
            <a:avLst>
              <a:gd name="adj1" fmla="val 50000"/>
            </a:avLst>
          </a:prstGeom>
          <a:noFill/>
          <a:ln w="9525">
            <a:solidFill>
              <a:srgbClr val="77933C"/>
            </a:solidFill>
            <a:miter lim="800000"/>
            <a:headEnd type="triangle" w="med" len="med"/>
            <a:tailEnd/>
          </a:ln>
        </p:spPr>
      </p:cxnSp>
      <p:cxnSp>
        <p:nvCxnSpPr>
          <p:cNvPr id="37" name="Łącznik łamany 36"/>
          <p:cNvCxnSpPr>
            <a:cxnSpLocks noChangeShapeType="1"/>
            <a:stCxn id="17" idx="0"/>
            <a:endCxn id="16" idx="2"/>
          </p:cNvCxnSpPr>
          <p:nvPr/>
        </p:nvCxnSpPr>
        <p:spPr bwMode="auto">
          <a:xfrm rot="5400000" flipH="1" flipV="1">
            <a:off x="5252244" y="4698207"/>
            <a:ext cx="428625" cy="1587"/>
          </a:xfrm>
          <a:prstGeom prst="bentConnector3">
            <a:avLst>
              <a:gd name="adj1" fmla="val 50000"/>
            </a:avLst>
          </a:prstGeom>
          <a:noFill/>
          <a:ln w="9525">
            <a:solidFill>
              <a:srgbClr val="953735"/>
            </a:solidFill>
            <a:miter lim="800000"/>
            <a:headEnd type="triangle" w="med" len="med"/>
            <a:tailEnd/>
          </a:ln>
        </p:spPr>
      </p:cxnSp>
      <p:cxnSp>
        <p:nvCxnSpPr>
          <p:cNvPr id="38" name="Łącznik łamany 62"/>
          <p:cNvCxnSpPr>
            <a:cxnSpLocks noChangeShapeType="1"/>
            <a:stCxn id="27" idx="1"/>
            <a:endCxn id="26" idx="2"/>
          </p:cNvCxnSpPr>
          <p:nvPr/>
        </p:nvCxnSpPr>
        <p:spPr bwMode="auto">
          <a:xfrm rot="10800000" flipH="1">
            <a:off x="1795463" y="5341938"/>
            <a:ext cx="892175" cy="320675"/>
          </a:xfrm>
          <a:prstGeom prst="bentConnector4">
            <a:avLst>
              <a:gd name="adj1" fmla="val -25602"/>
              <a:gd name="adj2" fmla="val 66667"/>
            </a:avLst>
          </a:prstGeom>
          <a:noFill/>
          <a:ln w="9525">
            <a:solidFill>
              <a:srgbClr val="77933C"/>
            </a:solidFill>
            <a:miter lim="800000"/>
            <a:headEnd type="triangle" w="med" len="med"/>
            <a:tailEnd/>
          </a:ln>
        </p:spPr>
      </p:cxnSp>
      <p:cxnSp>
        <p:nvCxnSpPr>
          <p:cNvPr id="39" name="Łącznik łamany 65"/>
          <p:cNvCxnSpPr>
            <a:cxnSpLocks noChangeShapeType="1"/>
            <a:stCxn id="19" idx="1"/>
            <a:endCxn id="18" idx="2"/>
          </p:cNvCxnSpPr>
          <p:nvPr/>
        </p:nvCxnSpPr>
        <p:spPr bwMode="auto">
          <a:xfrm rot="10800000" flipH="1">
            <a:off x="4572000" y="5341938"/>
            <a:ext cx="895350" cy="320675"/>
          </a:xfrm>
          <a:prstGeom prst="bentConnector4">
            <a:avLst>
              <a:gd name="adj1" fmla="val -25556"/>
              <a:gd name="adj2" fmla="val 66667"/>
            </a:avLst>
          </a:prstGeom>
          <a:noFill/>
          <a:ln w="9525">
            <a:solidFill>
              <a:srgbClr val="953735"/>
            </a:solidFill>
            <a:miter lim="800000"/>
            <a:headEnd type="triangle" w="med" len="med"/>
            <a:tailEnd/>
          </a:ln>
        </p:spPr>
      </p:cxnSp>
      <p:sp>
        <p:nvSpPr>
          <p:cNvPr id="40" name="Prostokąt 39"/>
          <p:cNvSpPr/>
          <p:nvPr/>
        </p:nvSpPr>
        <p:spPr>
          <a:xfrm>
            <a:off x="4643438" y="2165350"/>
            <a:ext cx="1714500" cy="35718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en-US" sz="1000" noProof="1">
                <a:solidFill>
                  <a:prstClr val="black"/>
                </a:solidFill>
                <a:latin typeface="Calibri"/>
                <a:ea typeface="+mn-ea"/>
                <a:cs typeface="+mn-cs"/>
              </a:rPr>
              <a:t>T: Exclusion of boats and ships in Austria</a:t>
            </a:r>
          </a:p>
        </p:txBody>
      </p:sp>
      <p:sp>
        <p:nvSpPr>
          <p:cNvPr id="41" name="Prostokąt 40"/>
          <p:cNvSpPr>
            <a:spLocks noChangeArrowheads="1"/>
          </p:cNvSpPr>
          <p:nvPr/>
        </p:nvSpPr>
        <p:spPr bwMode="auto">
          <a:xfrm>
            <a:off x="4643438" y="2522538"/>
            <a:ext cx="1714500" cy="214312"/>
          </a:xfrm>
          <a:prstGeom prst="rect">
            <a:avLst/>
          </a:prstGeom>
          <a:solidFill>
            <a:srgbClr val="FFFFFF"/>
          </a:solidFill>
          <a:ln w="9525">
            <a:solidFill>
              <a:srgbClr val="404040"/>
            </a:solidFill>
            <a:miter lim="800000"/>
            <a:headEnd/>
            <a:tailEnd/>
          </a:ln>
        </p:spPr>
        <p:txBody>
          <a:bodyPr anchor="ctr">
            <a:prstTxWarp prst="textNoShape">
              <a:avLst/>
            </a:prstTxWarp>
          </a:bodyPr>
          <a:lstStyle/>
          <a:p>
            <a:pPr algn="ctr"/>
            <a:r>
              <a:rPr sz="1000" noProof="1">
                <a:solidFill>
                  <a:srgbClr val="000000"/>
                </a:solidFill>
                <a:latin typeface="Calibri" charset="0"/>
              </a:rPr>
              <a:t>abstract hypercube item</a:t>
            </a:r>
          </a:p>
        </p:txBody>
      </p:sp>
      <p:sp>
        <p:nvSpPr>
          <p:cNvPr id="42" name="Prostokąt 41"/>
          <p:cNvSpPr/>
          <p:nvPr/>
        </p:nvSpPr>
        <p:spPr>
          <a:xfrm>
            <a:off x="6786563" y="2093913"/>
            <a:ext cx="1785937" cy="214312"/>
          </a:xfrm>
          <a:prstGeom prst="rect">
            <a:avLst/>
          </a:prstGeom>
          <a:gradFill rotWithShape="1">
            <a:gsLst>
              <a:gs pos="0">
                <a:srgbClr val="F5FFE6">
                  <a:lumMod val="50000"/>
                </a:srgbClr>
              </a:gs>
              <a:gs pos="64999">
                <a:srgbClr val="E4FDC2"/>
              </a:gs>
              <a:gs pos="100000">
                <a:srgbClr val="DAFDA7">
                  <a:lumMod val="72000"/>
                </a:srgbClr>
              </a:gs>
            </a:gsLst>
            <a:lin ang="5400000" scaled="1"/>
          </a:gradFill>
          <a:ln w="9525">
            <a:solidFill>
              <a:srgbClr val="77933C"/>
            </a:solidFill>
            <a:miter lim="800000"/>
            <a:headEnd/>
            <a:tailEnd/>
          </a:ln>
        </p:spPr>
        <p:txBody>
          <a:bodyPr anchor="ctr">
            <a:prstTxWarp prst="textNoShape">
              <a:avLst/>
            </a:prstTxWarp>
          </a:bodyPr>
          <a:lstStyle/>
          <a:p>
            <a:pPr algn="ctr"/>
            <a:r>
              <a:rPr lang="en-US" sz="1000" noProof="1">
                <a:solidFill>
                  <a:srgbClr val="000000"/>
                </a:solidFill>
                <a:latin typeface="Calibri" charset="0"/>
              </a:rPr>
              <a:t>By products breakdown</a:t>
            </a:r>
          </a:p>
        </p:txBody>
      </p:sp>
      <p:sp>
        <p:nvSpPr>
          <p:cNvPr id="43" name="Prostokąt 42"/>
          <p:cNvSpPr>
            <a:spLocks noChangeArrowheads="1"/>
          </p:cNvSpPr>
          <p:nvPr/>
        </p:nvSpPr>
        <p:spPr bwMode="auto">
          <a:xfrm>
            <a:off x="6786563" y="2308225"/>
            <a:ext cx="1785937" cy="214313"/>
          </a:xfrm>
          <a:prstGeom prst="rect">
            <a:avLst/>
          </a:prstGeom>
          <a:solidFill>
            <a:srgbClr val="FFFFFF"/>
          </a:soli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abstract dimension item</a:t>
            </a:r>
          </a:p>
        </p:txBody>
      </p:sp>
      <p:sp>
        <p:nvSpPr>
          <p:cNvPr id="44" name="Prostokąt 43"/>
          <p:cNvSpPr/>
          <p:nvPr/>
        </p:nvSpPr>
        <p:spPr>
          <a:xfrm>
            <a:off x="6786563" y="879475"/>
            <a:ext cx="1785937" cy="214313"/>
          </a:xfrm>
          <a:prstGeom prst="rect">
            <a:avLst/>
          </a:prstGeom>
          <a:gradFill rotWithShape="1">
            <a:gsLst>
              <a:gs pos="0">
                <a:srgbClr val="FFE5E5">
                  <a:lumMod val="97000"/>
                </a:srgbClr>
              </a:gs>
              <a:gs pos="100000">
                <a:srgbClr val="FFBEBD">
                  <a:lumMod val="67000"/>
                </a:srgbClr>
              </a:gs>
              <a:gs pos="100000">
                <a:srgbClr val="FFA2A1"/>
              </a:gs>
            </a:gsLst>
            <a:lin ang="5400000" scaled="1"/>
          </a:gradFill>
          <a:ln w="9525">
            <a:solidFill>
              <a:srgbClr val="953735"/>
            </a:solidFill>
            <a:miter lim="800000"/>
            <a:headEnd/>
            <a:tailEnd/>
          </a:ln>
        </p:spPr>
        <p:txBody>
          <a:bodyPr anchor="ctr">
            <a:prstTxWarp prst="textNoShape">
              <a:avLst/>
            </a:prstTxWarp>
          </a:bodyPr>
          <a:lstStyle/>
          <a:p>
            <a:pPr algn="ctr"/>
            <a:r>
              <a:rPr lang="en-US" sz="1000" noProof="1">
                <a:solidFill>
                  <a:srgbClr val="000000"/>
                </a:solidFill>
                <a:latin typeface="Calibri" charset="0"/>
              </a:rPr>
              <a:t>DG: Geographical breakdown</a:t>
            </a:r>
          </a:p>
        </p:txBody>
      </p:sp>
      <p:sp>
        <p:nvSpPr>
          <p:cNvPr id="45" name="Prostokąt 44"/>
          <p:cNvSpPr>
            <a:spLocks noChangeArrowheads="1"/>
          </p:cNvSpPr>
          <p:nvPr/>
        </p:nvSpPr>
        <p:spPr bwMode="auto">
          <a:xfrm>
            <a:off x="6786563" y="1093788"/>
            <a:ext cx="1785937" cy="214312"/>
          </a:xfrm>
          <a:prstGeom prst="rect">
            <a:avLst/>
          </a:prstGeom>
          <a:solidFill>
            <a:srgbClr val="FFFFFF"/>
          </a:soli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abstract dimension item</a:t>
            </a:r>
          </a:p>
        </p:txBody>
      </p:sp>
      <p:cxnSp>
        <p:nvCxnSpPr>
          <p:cNvPr id="46" name="Łącznik łamany 45"/>
          <p:cNvCxnSpPr>
            <a:cxnSpLocks noChangeShapeType="1"/>
            <a:stCxn id="9" idx="3"/>
            <a:endCxn id="40" idx="1"/>
          </p:cNvCxnSpPr>
          <p:nvPr/>
        </p:nvCxnSpPr>
        <p:spPr bwMode="auto">
          <a:xfrm>
            <a:off x="4224338" y="1914525"/>
            <a:ext cx="419100" cy="430213"/>
          </a:xfrm>
          <a:prstGeom prst="bentConnector3">
            <a:avLst>
              <a:gd name="adj1" fmla="val 50000"/>
            </a:avLst>
          </a:prstGeom>
          <a:noFill/>
          <a:ln w="9525">
            <a:solidFill>
              <a:srgbClr val="558ED5"/>
            </a:solidFill>
            <a:miter lim="800000"/>
            <a:headEnd/>
            <a:tailEnd type="triangle" w="med" len="med"/>
          </a:ln>
        </p:spPr>
      </p:cxnSp>
      <p:cxnSp>
        <p:nvCxnSpPr>
          <p:cNvPr id="47" name="Łącznik łamany 52"/>
          <p:cNvCxnSpPr>
            <a:cxnSpLocks noChangeShapeType="1"/>
            <a:stCxn id="40" idx="3"/>
            <a:endCxn id="42" idx="1"/>
          </p:cNvCxnSpPr>
          <p:nvPr/>
        </p:nvCxnSpPr>
        <p:spPr bwMode="auto">
          <a:xfrm flipV="1">
            <a:off x="6357938" y="2200275"/>
            <a:ext cx="428625" cy="144463"/>
          </a:xfrm>
          <a:prstGeom prst="bentConnector3">
            <a:avLst>
              <a:gd name="adj1" fmla="val 50000"/>
            </a:avLst>
          </a:prstGeom>
          <a:noFill/>
          <a:ln w="9525">
            <a:solidFill>
              <a:srgbClr val="404040"/>
            </a:solidFill>
            <a:miter lim="800000"/>
            <a:headEnd/>
            <a:tailEnd type="triangle" w="med" len="med"/>
          </a:ln>
        </p:spPr>
      </p:cxnSp>
      <p:cxnSp>
        <p:nvCxnSpPr>
          <p:cNvPr id="48" name="Łącznik łamany 52"/>
          <p:cNvCxnSpPr>
            <a:cxnSpLocks noChangeShapeType="1"/>
            <a:stCxn id="40" idx="3"/>
            <a:endCxn id="44" idx="1"/>
          </p:cNvCxnSpPr>
          <p:nvPr/>
        </p:nvCxnSpPr>
        <p:spPr bwMode="auto">
          <a:xfrm flipV="1">
            <a:off x="6357938" y="985838"/>
            <a:ext cx="428625" cy="1358900"/>
          </a:xfrm>
          <a:prstGeom prst="bentConnector3">
            <a:avLst>
              <a:gd name="adj1" fmla="val 50000"/>
            </a:avLst>
          </a:prstGeom>
          <a:noFill/>
          <a:ln w="9525">
            <a:solidFill>
              <a:srgbClr val="404040"/>
            </a:solidFill>
            <a:miter lim="800000"/>
            <a:headEnd/>
            <a:tailEnd type="triangle" w="med" len="med"/>
          </a:ln>
        </p:spPr>
      </p:cxnSp>
      <p:cxnSp>
        <p:nvCxnSpPr>
          <p:cNvPr id="49" name="Łącznik łamany 52"/>
          <p:cNvCxnSpPr>
            <a:cxnSpLocks noChangeShapeType="1"/>
            <a:stCxn id="45" idx="2"/>
            <a:endCxn id="50" idx="0"/>
          </p:cNvCxnSpPr>
          <p:nvPr/>
        </p:nvCxnSpPr>
        <p:spPr bwMode="auto">
          <a:xfrm rot="5400000">
            <a:off x="7572375" y="1414463"/>
            <a:ext cx="214313" cy="1587"/>
          </a:xfrm>
          <a:prstGeom prst="bentConnector3">
            <a:avLst>
              <a:gd name="adj1" fmla="val 50000"/>
            </a:avLst>
          </a:prstGeom>
          <a:noFill/>
          <a:ln w="9525">
            <a:solidFill>
              <a:srgbClr val="E46C0A"/>
            </a:solidFill>
            <a:miter lim="800000"/>
            <a:headEnd/>
            <a:tailEnd type="triangle" w="med" len="med"/>
          </a:ln>
        </p:spPr>
      </p:cxnSp>
      <p:sp>
        <p:nvSpPr>
          <p:cNvPr id="50" name="Prostokąt 49"/>
          <p:cNvSpPr>
            <a:spLocks noChangeArrowheads="1"/>
          </p:cNvSpPr>
          <p:nvPr/>
        </p:nvSpPr>
        <p:spPr bwMode="auto">
          <a:xfrm>
            <a:off x="6786563" y="1522413"/>
            <a:ext cx="1785937" cy="214312"/>
          </a:xfrm>
          <a:prstGeom prst="rect">
            <a:avLst/>
          </a:prstGeom>
          <a:gradFill rotWithShape="1">
            <a:gsLst>
              <a:gs pos="0">
                <a:srgbClr val="FFE5E5"/>
              </a:gs>
              <a:gs pos="64999">
                <a:srgbClr val="FFBEBD"/>
              </a:gs>
              <a:gs pos="100000">
                <a:srgbClr val="FFA2A1"/>
              </a:gs>
            </a:gsLst>
            <a:lin ang="5400000" scaled="1"/>
          </a:gra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DG: Austria</a:t>
            </a:r>
          </a:p>
        </p:txBody>
      </p:sp>
      <p:sp>
        <p:nvSpPr>
          <p:cNvPr id="51" name="Prostokąt 50"/>
          <p:cNvSpPr>
            <a:spLocks noChangeArrowheads="1"/>
          </p:cNvSpPr>
          <p:nvPr/>
        </p:nvSpPr>
        <p:spPr bwMode="auto">
          <a:xfrm>
            <a:off x="6786563" y="1736725"/>
            <a:ext cx="1785937" cy="214313"/>
          </a:xfrm>
          <a:prstGeom prst="rect">
            <a:avLst/>
          </a:prstGeom>
          <a:solidFill>
            <a:srgbClr val="FFFFFF"/>
          </a:solidFill>
          <a:ln w="9525">
            <a:solidFill>
              <a:srgbClr val="953735"/>
            </a:solidFill>
            <a:miter lim="800000"/>
            <a:headEnd/>
            <a:tailEnd/>
          </a:ln>
        </p:spPr>
        <p:txBody>
          <a:bodyPr anchor="ctr">
            <a:prstTxWarp prst="textNoShape">
              <a:avLst/>
            </a:prstTxWarp>
          </a:bodyPr>
          <a:lstStyle/>
          <a:p>
            <a:pPr algn="ctr"/>
            <a:r>
              <a:rPr sz="1000" noProof="1">
                <a:solidFill>
                  <a:srgbClr val="000000"/>
                </a:solidFill>
                <a:latin typeface="Calibri" charset="0"/>
              </a:rPr>
              <a:t>(abstract) item</a:t>
            </a:r>
          </a:p>
        </p:txBody>
      </p:sp>
      <p:sp>
        <p:nvSpPr>
          <p:cNvPr id="52" name="Prostokąt 51"/>
          <p:cNvSpPr>
            <a:spLocks noChangeArrowheads="1"/>
          </p:cNvSpPr>
          <p:nvPr/>
        </p:nvSpPr>
        <p:spPr bwMode="auto">
          <a:xfrm>
            <a:off x="6786563" y="2736850"/>
            <a:ext cx="1785937" cy="214313"/>
          </a:xfrm>
          <a:prstGeom prst="rect">
            <a:avLst/>
          </a:prstGeom>
          <a:gradFill rotWithShape="1">
            <a:gsLst>
              <a:gs pos="0">
                <a:srgbClr val="F5FFE6"/>
              </a:gs>
              <a:gs pos="64999">
                <a:srgbClr val="E4FDC2"/>
              </a:gs>
              <a:gs pos="100000">
                <a:srgbClr val="DAFDA7"/>
              </a:gs>
            </a:gsLst>
            <a:lin ang="5400000" scaled="1"/>
          </a:gra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Boats</a:t>
            </a:r>
          </a:p>
        </p:txBody>
      </p:sp>
      <p:sp>
        <p:nvSpPr>
          <p:cNvPr id="53" name="Prostokąt 52"/>
          <p:cNvSpPr>
            <a:spLocks noChangeArrowheads="1"/>
          </p:cNvSpPr>
          <p:nvPr/>
        </p:nvSpPr>
        <p:spPr bwMode="auto">
          <a:xfrm>
            <a:off x="6786563" y="2951163"/>
            <a:ext cx="1785937" cy="214312"/>
          </a:xfrm>
          <a:prstGeom prst="rect">
            <a:avLst/>
          </a:prstGeom>
          <a:gradFill rotWithShape="1">
            <a:gsLst>
              <a:gs pos="0">
                <a:srgbClr val="F5FFE6"/>
              </a:gs>
              <a:gs pos="64999">
                <a:srgbClr val="E4FDC2"/>
              </a:gs>
              <a:gs pos="100000">
                <a:srgbClr val="DAFDA7"/>
              </a:gs>
            </a:gsLst>
            <a:lin ang="5400000" scaled="1"/>
          </a:gra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Ships</a:t>
            </a:r>
          </a:p>
        </p:txBody>
      </p:sp>
      <p:sp>
        <p:nvSpPr>
          <p:cNvPr id="54" name="Prostokąt 53"/>
          <p:cNvSpPr>
            <a:spLocks noChangeArrowheads="1"/>
          </p:cNvSpPr>
          <p:nvPr/>
        </p:nvSpPr>
        <p:spPr bwMode="auto">
          <a:xfrm>
            <a:off x="6786563" y="3165475"/>
            <a:ext cx="1785937" cy="214313"/>
          </a:xfrm>
          <a:prstGeom prst="rect">
            <a:avLst/>
          </a:prstGeom>
          <a:solidFill>
            <a:srgbClr val="FFFFFF"/>
          </a:solidFill>
          <a:ln w="9525">
            <a:solidFill>
              <a:srgbClr val="77933C"/>
            </a:solidFill>
            <a:miter lim="800000"/>
            <a:headEnd/>
            <a:tailEnd/>
          </a:ln>
        </p:spPr>
        <p:txBody>
          <a:bodyPr anchor="ctr">
            <a:prstTxWarp prst="textNoShape">
              <a:avLst/>
            </a:prstTxWarp>
          </a:bodyPr>
          <a:lstStyle/>
          <a:p>
            <a:pPr algn="ctr"/>
            <a:r>
              <a:rPr sz="1000" noProof="1">
                <a:solidFill>
                  <a:srgbClr val="000000"/>
                </a:solidFill>
                <a:latin typeface="Calibri" charset="0"/>
              </a:rPr>
              <a:t>(abstract) items</a:t>
            </a:r>
          </a:p>
        </p:txBody>
      </p:sp>
      <p:cxnSp>
        <p:nvCxnSpPr>
          <p:cNvPr id="55" name="Łącznik łamany 52"/>
          <p:cNvCxnSpPr>
            <a:cxnSpLocks noChangeShapeType="1"/>
            <a:stCxn id="43" idx="2"/>
            <a:endCxn id="52" idx="1"/>
          </p:cNvCxnSpPr>
          <p:nvPr/>
        </p:nvCxnSpPr>
        <p:spPr bwMode="auto">
          <a:xfrm rot="5400000">
            <a:off x="7073106" y="2235995"/>
            <a:ext cx="320675" cy="893762"/>
          </a:xfrm>
          <a:prstGeom prst="bentConnector4">
            <a:avLst>
              <a:gd name="adj1" fmla="val 51111"/>
              <a:gd name="adj2" fmla="val 125602"/>
            </a:avLst>
          </a:prstGeom>
          <a:noFill/>
          <a:ln w="9525">
            <a:solidFill>
              <a:srgbClr val="77933C"/>
            </a:solidFill>
            <a:miter lim="800000"/>
            <a:headEnd type="triangle" w="med" len="med"/>
            <a:tailEnd/>
          </a:ln>
        </p:spPr>
      </p:cxnSp>
      <p:cxnSp>
        <p:nvCxnSpPr>
          <p:cNvPr id="56" name="Łącznik łamany 62"/>
          <p:cNvCxnSpPr>
            <a:cxnSpLocks noChangeShapeType="1"/>
            <a:stCxn id="29" idx="1"/>
            <a:endCxn id="27" idx="1"/>
          </p:cNvCxnSpPr>
          <p:nvPr/>
        </p:nvCxnSpPr>
        <p:spPr bwMode="auto">
          <a:xfrm rot="10800000">
            <a:off x="1795463" y="5662613"/>
            <a:ext cx="1587" cy="214312"/>
          </a:xfrm>
          <a:prstGeom prst="bentConnector3">
            <a:avLst>
              <a:gd name="adj1" fmla="val 14395468"/>
            </a:avLst>
          </a:prstGeom>
          <a:noFill/>
          <a:ln w="9525">
            <a:solidFill>
              <a:srgbClr val="77933C"/>
            </a:solidFill>
            <a:miter lim="800000"/>
            <a:headEnd type="triangle" w="med" len="med"/>
            <a:tailEnd/>
          </a:ln>
        </p:spPr>
      </p:cxnSp>
      <p:cxnSp>
        <p:nvCxnSpPr>
          <p:cNvPr id="57" name="Łącznik łamany 62"/>
          <p:cNvCxnSpPr>
            <a:cxnSpLocks noChangeShapeType="1"/>
            <a:stCxn id="30" idx="1"/>
            <a:endCxn id="29" idx="1"/>
          </p:cNvCxnSpPr>
          <p:nvPr/>
        </p:nvCxnSpPr>
        <p:spPr bwMode="auto">
          <a:xfrm rot="10800000">
            <a:off x="1795463" y="5876925"/>
            <a:ext cx="1587" cy="214313"/>
          </a:xfrm>
          <a:prstGeom prst="bentConnector3">
            <a:avLst>
              <a:gd name="adj1" fmla="val 14395468"/>
            </a:avLst>
          </a:prstGeom>
          <a:noFill/>
          <a:ln w="9525">
            <a:solidFill>
              <a:srgbClr val="77933C"/>
            </a:solidFill>
            <a:miter lim="800000"/>
            <a:headEnd type="triangle" w="med" len="med"/>
            <a:tailEnd/>
          </a:ln>
        </p:spPr>
      </p:cxnSp>
      <p:cxnSp>
        <p:nvCxnSpPr>
          <p:cNvPr id="58" name="Łącznik łamany 65"/>
          <p:cNvCxnSpPr>
            <a:cxnSpLocks noChangeShapeType="1"/>
            <a:stCxn id="21" idx="1"/>
            <a:endCxn id="19" idx="1"/>
          </p:cNvCxnSpPr>
          <p:nvPr/>
        </p:nvCxnSpPr>
        <p:spPr bwMode="auto">
          <a:xfrm rot="10800000">
            <a:off x="4572000" y="5662613"/>
            <a:ext cx="1588" cy="214312"/>
          </a:xfrm>
          <a:prstGeom prst="bentConnector3">
            <a:avLst>
              <a:gd name="adj1" fmla="val 14395468"/>
            </a:avLst>
          </a:prstGeom>
          <a:noFill/>
          <a:ln w="9525">
            <a:solidFill>
              <a:srgbClr val="953735"/>
            </a:solidFill>
            <a:miter lim="800000"/>
            <a:headEnd type="triangle" w="med" len="med"/>
            <a:tailEnd/>
          </a:ln>
        </p:spPr>
      </p:cxnSp>
      <p:cxnSp>
        <p:nvCxnSpPr>
          <p:cNvPr id="59" name="Łącznik łamany 65"/>
          <p:cNvCxnSpPr>
            <a:cxnSpLocks noChangeShapeType="1"/>
            <a:stCxn id="22" idx="1"/>
            <a:endCxn id="21" idx="1"/>
          </p:cNvCxnSpPr>
          <p:nvPr/>
        </p:nvCxnSpPr>
        <p:spPr bwMode="auto">
          <a:xfrm rot="10800000">
            <a:off x="4572000" y="5876925"/>
            <a:ext cx="1588" cy="214313"/>
          </a:xfrm>
          <a:prstGeom prst="bentConnector3">
            <a:avLst>
              <a:gd name="adj1" fmla="val 14395468"/>
            </a:avLst>
          </a:prstGeom>
          <a:noFill/>
          <a:ln w="9525">
            <a:solidFill>
              <a:srgbClr val="953735"/>
            </a:solidFill>
            <a:miter lim="800000"/>
            <a:headEnd type="triangle" w="med" len="med"/>
            <a:tailEnd/>
          </a:ln>
        </p:spPr>
      </p:cxnSp>
      <p:sp>
        <p:nvSpPr>
          <p:cNvPr id="60" name="Prostokąt 59"/>
          <p:cNvSpPr>
            <a:spLocks noChangeArrowheads="1"/>
          </p:cNvSpPr>
          <p:nvPr/>
        </p:nvSpPr>
        <p:spPr bwMode="auto">
          <a:xfrm>
            <a:off x="1366838" y="3913188"/>
            <a:ext cx="2286000" cy="2571750"/>
          </a:xfrm>
          <a:prstGeom prst="rect">
            <a:avLst/>
          </a:prstGeom>
          <a:noFill/>
          <a:ln w="12700">
            <a:solidFill>
              <a:srgbClr val="385D8A"/>
            </a:solidFill>
            <a:prstDash val="dash"/>
            <a:miter lim="800000"/>
            <a:headEnd/>
            <a:tailEnd/>
          </a:ln>
        </p:spPr>
        <p:txBody>
          <a:bodyPr anchor="ctr">
            <a:prstTxWarp prst="textNoShape">
              <a:avLst/>
            </a:prstTxWarp>
          </a:bodyPr>
          <a:lstStyle/>
          <a:p>
            <a:pPr algn="ctr"/>
            <a:endParaRPr noProof="1">
              <a:solidFill>
                <a:srgbClr val="FFFFFF"/>
              </a:solidFill>
              <a:latin typeface="Calibri" charset="0"/>
            </a:endParaRPr>
          </a:p>
        </p:txBody>
      </p:sp>
      <p:sp>
        <p:nvSpPr>
          <p:cNvPr id="61" name="Prostokąt 60"/>
          <p:cNvSpPr>
            <a:spLocks noChangeArrowheads="1"/>
          </p:cNvSpPr>
          <p:nvPr/>
        </p:nvSpPr>
        <p:spPr bwMode="auto">
          <a:xfrm>
            <a:off x="4071938" y="3913188"/>
            <a:ext cx="2500312" cy="2571750"/>
          </a:xfrm>
          <a:prstGeom prst="rect">
            <a:avLst/>
          </a:prstGeom>
          <a:noFill/>
          <a:ln w="12700">
            <a:solidFill>
              <a:srgbClr val="385D8A"/>
            </a:solidFill>
            <a:prstDash val="dash"/>
            <a:miter lim="800000"/>
            <a:headEnd/>
            <a:tailEnd/>
          </a:ln>
        </p:spPr>
        <p:txBody>
          <a:bodyPr anchor="ctr">
            <a:prstTxWarp prst="textNoShape">
              <a:avLst/>
            </a:prstTxWarp>
          </a:bodyPr>
          <a:lstStyle/>
          <a:p>
            <a:pPr algn="ctr"/>
            <a:endParaRPr noProof="1">
              <a:solidFill>
                <a:srgbClr val="FFFFFF"/>
              </a:solidFill>
              <a:latin typeface="Calibri" charset="0"/>
            </a:endParaRPr>
          </a:p>
        </p:txBody>
      </p:sp>
      <p:cxnSp>
        <p:nvCxnSpPr>
          <p:cNvPr id="62" name="Łącznik łamany 61"/>
          <p:cNvCxnSpPr>
            <a:cxnSpLocks noChangeShapeType="1"/>
            <a:stCxn id="14" idx="2"/>
            <a:endCxn id="23" idx="0"/>
          </p:cNvCxnSpPr>
          <p:nvPr/>
        </p:nvCxnSpPr>
        <p:spPr bwMode="auto">
          <a:xfrm rot="5400000">
            <a:off x="2599532" y="3325019"/>
            <a:ext cx="819150" cy="642937"/>
          </a:xfrm>
          <a:prstGeom prst="bentConnector3">
            <a:avLst>
              <a:gd name="adj1" fmla="val 73255"/>
            </a:avLst>
          </a:prstGeom>
          <a:noFill/>
          <a:ln w="9525">
            <a:solidFill>
              <a:srgbClr val="404040"/>
            </a:solidFill>
            <a:miter lim="800000"/>
            <a:headEnd/>
            <a:tailEnd type="triangle" w="med" len="med"/>
          </a:ln>
        </p:spPr>
      </p:cxnSp>
      <p:sp>
        <p:nvSpPr>
          <p:cNvPr id="63" name="pole tekstowe 62"/>
          <p:cNvSpPr txBox="1">
            <a:spLocks noChangeArrowheads="1"/>
          </p:cNvSpPr>
          <p:nvPr/>
        </p:nvSpPr>
        <p:spPr bwMode="auto">
          <a:xfrm rot="-5400000">
            <a:off x="1409700" y="1763713"/>
            <a:ext cx="1000125"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domain-member</a:t>
            </a:r>
          </a:p>
        </p:txBody>
      </p:sp>
      <p:sp>
        <p:nvSpPr>
          <p:cNvPr id="64" name="pole tekstowe 63"/>
          <p:cNvSpPr txBox="1">
            <a:spLocks noChangeArrowheads="1"/>
          </p:cNvSpPr>
          <p:nvPr/>
        </p:nvSpPr>
        <p:spPr bwMode="auto">
          <a:xfrm rot="-5400000">
            <a:off x="981075" y="5654676"/>
            <a:ext cx="1000125"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domain-member</a:t>
            </a:r>
          </a:p>
        </p:txBody>
      </p:sp>
      <p:sp>
        <p:nvSpPr>
          <p:cNvPr id="65" name="pole tekstowe 64"/>
          <p:cNvSpPr txBox="1">
            <a:spLocks noChangeArrowheads="1"/>
          </p:cNvSpPr>
          <p:nvPr/>
        </p:nvSpPr>
        <p:spPr bwMode="auto">
          <a:xfrm rot="-5400000">
            <a:off x="3742531" y="5726907"/>
            <a:ext cx="1000125" cy="230188"/>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domain-member</a:t>
            </a:r>
          </a:p>
        </p:txBody>
      </p:sp>
      <p:sp>
        <p:nvSpPr>
          <p:cNvPr id="66" name="pole tekstowe 65"/>
          <p:cNvSpPr txBox="1">
            <a:spLocks noChangeArrowheads="1"/>
          </p:cNvSpPr>
          <p:nvPr/>
        </p:nvSpPr>
        <p:spPr bwMode="auto">
          <a:xfrm>
            <a:off x="4867275" y="4627563"/>
            <a:ext cx="1071563"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dimension-domain</a:t>
            </a:r>
          </a:p>
        </p:txBody>
      </p:sp>
      <p:sp>
        <p:nvSpPr>
          <p:cNvPr id="67" name="pole tekstowe 66"/>
          <p:cNvSpPr txBox="1">
            <a:spLocks noChangeArrowheads="1"/>
          </p:cNvSpPr>
          <p:nvPr/>
        </p:nvSpPr>
        <p:spPr bwMode="auto">
          <a:xfrm>
            <a:off x="2100263" y="4627563"/>
            <a:ext cx="1071562"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dimension-domain</a:t>
            </a:r>
          </a:p>
        </p:txBody>
      </p:sp>
      <p:sp>
        <p:nvSpPr>
          <p:cNvPr id="68" name="pole tekstowe 67"/>
          <p:cNvSpPr txBox="1">
            <a:spLocks noChangeArrowheads="1"/>
          </p:cNvSpPr>
          <p:nvPr/>
        </p:nvSpPr>
        <p:spPr bwMode="auto">
          <a:xfrm>
            <a:off x="1643063" y="3471863"/>
            <a:ext cx="1785937" cy="365125"/>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hypercube-dimension</a:t>
            </a:r>
          </a:p>
          <a:p>
            <a:r>
              <a:rPr sz="900" i="1" noProof="1">
                <a:solidFill>
                  <a:srgbClr val="000000"/>
                </a:solidFill>
                <a:latin typeface="Calibri" charset="0"/>
              </a:rPr>
              <a:t>targetRole: ByProductsBreakdown</a:t>
            </a:r>
          </a:p>
        </p:txBody>
      </p:sp>
      <p:sp>
        <p:nvSpPr>
          <p:cNvPr id="69" name="pole tekstowe 68"/>
          <p:cNvSpPr txBox="1">
            <a:spLocks noChangeArrowheads="1"/>
          </p:cNvSpPr>
          <p:nvPr/>
        </p:nvSpPr>
        <p:spPr bwMode="auto">
          <a:xfrm>
            <a:off x="3357563" y="3471863"/>
            <a:ext cx="1928812" cy="365125"/>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hypercube-dimension</a:t>
            </a:r>
          </a:p>
          <a:p>
            <a:r>
              <a:rPr sz="900" i="1" noProof="1">
                <a:solidFill>
                  <a:srgbClr val="000000"/>
                </a:solidFill>
                <a:latin typeface="Calibri" charset="0"/>
              </a:rPr>
              <a:t>targetRole: GeographicalBreakdown</a:t>
            </a:r>
          </a:p>
        </p:txBody>
      </p:sp>
      <p:sp>
        <p:nvSpPr>
          <p:cNvPr id="70" name="pole tekstowe 69"/>
          <p:cNvSpPr txBox="1">
            <a:spLocks noChangeArrowheads="1"/>
          </p:cNvSpPr>
          <p:nvPr/>
        </p:nvSpPr>
        <p:spPr bwMode="auto">
          <a:xfrm>
            <a:off x="6643688" y="2505075"/>
            <a:ext cx="1071562"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dimension-domain</a:t>
            </a:r>
          </a:p>
        </p:txBody>
      </p:sp>
      <p:sp>
        <p:nvSpPr>
          <p:cNvPr id="71" name="pole tekstowe 70"/>
          <p:cNvSpPr txBox="1">
            <a:spLocks noChangeArrowheads="1"/>
          </p:cNvSpPr>
          <p:nvPr/>
        </p:nvSpPr>
        <p:spPr bwMode="auto">
          <a:xfrm>
            <a:off x="7224713" y="1290638"/>
            <a:ext cx="1071562" cy="228600"/>
          </a:xfrm>
          <a:prstGeom prst="rect">
            <a:avLst/>
          </a:prstGeom>
          <a:noFill/>
          <a:ln w="9525">
            <a:noFill/>
            <a:miter lim="800000"/>
            <a:headEnd type="triangle" w="med" len="med"/>
            <a:tailEnd/>
          </a:ln>
        </p:spPr>
        <p:txBody>
          <a:bodyPr>
            <a:prstTxWarp prst="textNoShape">
              <a:avLst/>
            </a:prstTxWarp>
            <a:spAutoFit/>
          </a:bodyPr>
          <a:lstStyle/>
          <a:p>
            <a:r>
              <a:rPr sz="900" i="1" noProof="1">
                <a:solidFill>
                  <a:srgbClr val="000000"/>
                </a:solidFill>
                <a:latin typeface="Calibri" charset="0"/>
              </a:rPr>
              <a:t>dimension-domain</a:t>
            </a:r>
          </a:p>
        </p:txBody>
      </p:sp>
      <p:cxnSp>
        <p:nvCxnSpPr>
          <p:cNvPr id="72" name="Łącznik łamany 52"/>
          <p:cNvCxnSpPr>
            <a:cxnSpLocks noChangeShapeType="1"/>
            <a:stCxn id="52" idx="1"/>
            <a:endCxn id="53" idx="1"/>
          </p:cNvCxnSpPr>
          <p:nvPr/>
        </p:nvCxnSpPr>
        <p:spPr bwMode="auto">
          <a:xfrm rot="10800000" flipV="1">
            <a:off x="6786563" y="2843213"/>
            <a:ext cx="1587" cy="214312"/>
          </a:xfrm>
          <a:prstGeom prst="bentConnector3">
            <a:avLst>
              <a:gd name="adj1" fmla="val 14395468"/>
            </a:avLst>
          </a:prstGeom>
          <a:noFill/>
          <a:ln w="9525">
            <a:solidFill>
              <a:srgbClr val="77933C"/>
            </a:solidFill>
            <a:miter lim="800000"/>
            <a:headEnd type="triangle" w="med" len="med"/>
            <a:tailEnd type="triangle" w="med" len="med"/>
          </a:ln>
        </p:spPr>
      </p:cxnSp>
      <p:sp>
        <p:nvSpPr>
          <p:cNvPr id="73" name="Prostokąt 72"/>
          <p:cNvSpPr>
            <a:spLocks noChangeArrowheads="1"/>
          </p:cNvSpPr>
          <p:nvPr/>
        </p:nvSpPr>
        <p:spPr bwMode="auto">
          <a:xfrm>
            <a:off x="4410075" y="841375"/>
            <a:ext cx="4233863" cy="2643188"/>
          </a:xfrm>
          <a:prstGeom prst="rect">
            <a:avLst/>
          </a:prstGeom>
          <a:noFill/>
          <a:ln w="12700">
            <a:solidFill>
              <a:srgbClr val="385D8A"/>
            </a:solidFill>
            <a:prstDash val="dash"/>
            <a:miter lim="800000"/>
            <a:headEnd/>
            <a:tailEnd/>
          </a:ln>
        </p:spPr>
        <p:txBody>
          <a:bodyPr anchor="ctr">
            <a:prstTxWarp prst="textNoShape">
              <a:avLst/>
            </a:prstTxWarp>
          </a:bodyPr>
          <a:lstStyle/>
          <a:p>
            <a:pPr algn="ctr"/>
            <a:endParaRPr noProof="1">
              <a:solidFill>
                <a:srgbClr val="FFFFFF"/>
              </a:solidFill>
              <a:latin typeface="Calibri" charset="0"/>
            </a:endParaRPr>
          </a:p>
        </p:txBody>
      </p:sp>
      <p:sp>
        <p:nvSpPr>
          <p:cNvPr id="74" name="pole tekstowe 73"/>
          <p:cNvSpPr txBox="1">
            <a:spLocks noChangeArrowheads="1"/>
          </p:cNvSpPr>
          <p:nvPr/>
        </p:nvSpPr>
        <p:spPr bwMode="auto">
          <a:xfrm rot="-5400000">
            <a:off x="1098550" y="1939926"/>
            <a:ext cx="1000125" cy="228600"/>
          </a:xfrm>
          <a:prstGeom prst="rect">
            <a:avLst/>
          </a:prstGeom>
          <a:noFill/>
          <a:ln w="9525">
            <a:noFill/>
            <a:miter lim="800000"/>
            <a:headEnd/>
            <a:tailEnd/>
          </a:ln>
        </p:spPr>
        <p:txBody>
          <a:bodyPr>
            <a:prstTxWarp prst="textNoShape">
              <a:avLst/>
            </a:prstTxWarp>
            <a:spAutoFit/>
          </a:bodyPr>
          <a:lstStyle/>
          <a:p>
            <a:pPr algn="ctr"/>
            <a:r>
              <a:rPr sz="900" i="1" noProof="1">
                <a:solidFill>
                  <a:srgbClr val="000000"/>
                </a:solidFill>
                <a:latin typeface="Calibri" charset="0"/>
              </a:rPr>
              <a:t>all</a:t>
            </a:r>
          </a:p>
        </p:txBody>
      </p:sp>
      <p:sp>
        <p:nvSpPr>
          <p:cNvPr id="75" name="pole tekstowe 74"/>
          <p:cNvSpPr txBox="1">
            <a:spLocks noChangeArrowheads="1"/>
          </p:cNvSpPr>
          <p:nvPr/>
        </p:nvSpPr>
        <p:spPr bwMode="auto">
          <a:xfrm>
            <a:off x="4429125" y="1770063"/>
            <a:ext cx="2000250" cy="365125"/>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notAll</a:t>
            </a:r>
          </a:p>
          <a:p>
            <a:r>
              <a:rPr sz="900" i="1" noProof="1">
                <a:solidFill>
                  <a:srgbClr val="000000"/>
                </a:solidFill>
                <a:latin typeface="Calibri" charset="0"/>
              </a:rPr>
              <a:t>targetRole:ExclusionBoatsShipsAustria</a:t>
            </a:r>
          </a:p>
        </p:txBody>
      </p:sp>
      <p:sp>
        <p:nvSpPr>
          <p:cNvPr id="76" name="pole tekstowe 75"/>
          <p:cNvSpPr txBox="1">
            <a:spLocks noChangeArrowheads="1"/>
          </p:cNvSpPr>
          <p:nvPr/>
        </p:nvSpPr>
        <p:spPr bwMode="auto">
          <a:xfrm>
            <a:off x="4357688" y="642938"/>
            <a:ext cx="1785937"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T: role:ExclusionBoatsShipsAustria</a:t>
            </a:r>
          </a:p>
        </p:txBody>
      </p:sp>
      <p:sp>
        <p:nvSpPr>
          <p:cNvPr id="77" name="pole tekstowe 76"/>
          <p:cNvSpPr txBox="1">
            <a:spLocks noChangeArrowheads="1"/>
          </p:cNvSpPr>
          <p:nvPr/>
        </p:nvSpPr>
        <p:spPr bwMode="auto">
          <a:xfrm>
            <a:off x="1285875" y="912813"/>
            <a:ext cx="1714500"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P: role:ProfitAndLossStatement</a:t>
            </a:r>
          </a:p>
        </p:txBody>
      </p:sp>
      <p:sp>
        <p:nvSpPr>
          <p:cNvPr id="78" name="pole tekstowe 77"/>
          <p:cNvSpPr txBox="1">
            <a:spLocks noChangeArrowheads="1"/>
          </p:cNvSpPr>
          <p:nvPr/>
        </p:nvSpPr>
        <p:spPr bwMode="auto">
          <a:xfrm>
            <a:off x="1357313" y="6484938"/>
            <a:ext cx="1714500"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DP: role:ByProductsBreakdown</a:t>
            </a:r>
          </a:p>
        </p:txBody>
      </p:sp>
      <p:sp>
        <p:nvSpPr>
          <p:cNvPr id="79" name="pole tekstowe 78"/>
          <p:cNvSpPr txBox="1">
            <a:spLocks noChangeArrowheads="1"/>
          </p:cNvSpPr>
          <p:nvPr/>
        </p:nvSpPr>
        <p:spPr bwMode="auto">
          <a:xfrm>
            <a:off x="4919663" y="6451600"/>
            <a:ext cx="1795462"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DG: role:GeographicalBreakdown</a:t>
            </a:r>
          </a:p>
        </p:txBody>
      </p:sp>
      <p:sp>
        <p:nvSpPr>
          <p:cNvPr id="80" name="pole tekstowe 79"/>
          <p:cNvSpPr txBox="1">
            <a:spLocks noChangeArrowheads="1"/>
          </p:cNvSpPr>
          <p:nvPr/>
        </p:nvSpPr>
        <p:spPr bwMode="auto">
          <a:xfrm rot="-5400000">
            <a:off x="5888038" y="1463675"/>
            <a:ext cx="1270000" cy="228600"/>
          </a:xfrm>
          <a:prstGeom prst="rect">
            <a:avLst/>
          </a:prstGeom>
          <a:noFill/>
          <a:ln w="9525">
            <a:noFill/>
            <a:miter lim="800000"/>
            <a:headEnd/>
            <a:tailEnd/>
          </a:ln>
        </p:spPr>
        <p:txBody>
          <a:bodyPr>
            <a:prstTxWarp prst="textNoShape">
              <a:avLst/>
            </a:prstTxWarp>
            <a:spAutoFit/>
          </a:bodyPr>
          <a:lstStyle/>
          <a:p>
            <a:r>
              <a:rPr sz="900" i="1" noProof="1">
                <a:solidFill>
                  <a:srgbClr val="000000"/>
                </a:solidFill>
                <a:latin typeface="Calibri" charset="0"/>
              </a:rPr>
              <a:t>hpercube-dimension</a:t>
            </a:r>
          </a:p>
        </p:txBody>
      </p:sp>
    </p:spTree>
    <p:extLst>
      <p:ext uri="{BB962C8B-B14F-4D97-AF65-F5344CB8AC3E}">
        <p14:creationId xmlns:p14="http://schemas.microsoft.com/office/powerpoint/2010/main" val="9180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500"/>
                                        <p:tgtEl>
                                          <p:spTgt spid="78"/>
                                        </p:tgtEl>
                                      </p:cBhvr>
                                    </p:animEffect>
                                  </p:childTnLst>
                                </p:cTn>
                              </p:par>
                              <p:par>
                                <p:cTn id="79" presetID="10"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par>
                                <p:cTn id="117" presetID="10"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par>
                                <p:cTn id="120" presetID="10" presetClass="entr" presetSubtype="0" fill="hold"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par>
                                <p:cTn id="123" presetID="10" presetClass="entr" presetSubtype="0"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500"/>
                                        <p:tgtEl>
                                          <p:spTgt spid="58"/>
                                        </p:tgtEl>
                                      </p:cBhvr>
                                    </p:animEffect>
                                  </p:childTnLst>
                                </p:cTn>
                              </p:par>
                              <p:par>
                                <p:cTn id="126" presetID="10" presetClass="entr" presetSubtype="0"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fade">
                                      <p:cBhvr>
                                        <p:cTn id="128" dur="500"/>
                                        <p:tgtEl>
                                          <p:spTgt spid="5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500"/>
                                        <p:tgtEl>
                                          <p:spTgt spid="6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fade">
                                      <p:cBhvr>
                                        <p:cTn id="134" dur="500"/>
                                        <p:tgtEl>
                                          <p:spTgt spid="6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500"/>
                                        <p:tgtEl>
                                          <p:spTgt spid="6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9"/>
                                        </p:tgtEl>
                                        <p:attrNameLst>
                                          <p:attrName>style.visibility</p:attrName>
                                        </p:attrNameLst>
                                      </p:cBhvr>
                                      <p:to>
                                        <p:strVal val="visible"/>
                                      </p:to>
                                    </p:set>
                                    <p:animEffect transition="in" filter="fade">
                                      <p:cBhvr>
                                        <p:cTn id="140" dur="500"/>
                                        <p:tgtEl>
                                          <p:spTgt spid="7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fade">
                                      <p:cBhvr>
                                        <p:cTn id="145" dur="500"/>
                                        <p:tgtEl>
                                          <p:spTgt spid="74"/>
                                        </p:tgtEl>
                                      </p:cBhvr>
                                    </p:animEffect>
                                  </p:childTnLst>
                                </p:cTn>
                              </p:par>
                              <p:par>
                                <p:cTn id="146" presetID="10" presetClass="entr" presetSubtype="0"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fade">
                                      <p:cBhvr>
                                        <p:cTn id="154" dur="500"/>
                                        <p:tgtEl>
                                          <p:spTgt spid="14"/>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nodeType="with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Effect transition="in" filter="fade">
                                      <p:cBhvr>
                                        <p:cTn id="165" dur="500"/>
                                        <p:tgtEl>
                                          <p:spTgt spid="68"/>
                                        </p:tgtEl>
                                      </p:cBhvr>
                                    </p:animEffect>
                                  </p:childTnLst>
                                </p:cTn>
                              </p:par>
                              <p:par>
                                <p:cTn id="166" presetID="10" presetClass="entr" presetSubtype="0" fill="hold" nodeType="withEffect">
                                  <p:stCondLst>
                                    <p:cond delay="0"/>
                                  </p:stCondLst>
                                  <p:childTnLst>
                                    <p:set>
                                      <p:cBhvr>
                                        <p:cTn id="167" dur="1" fill="hold">
                                          <p:stCondLst>
                                            <p:cond delay="0"/>
                                          </p:stCondLst>
                                        </p:cTn>
                                        <p:tgtEl>
                                          <p:spTgt spid="62"/>
                                        </p:tgtEl>
                                        <p:attrNameLst>
                                          <p:attrName>style.visibility</p:attrName>
                                        </p:attrNameLst>
                                      </p:cBhvr>
                                      <p:to>
                                        <p:strVal val="visible"/>
                                      </p:to>
                                    </p:set>
                                    <p:animEffect transition="in" filter="fade">
                                      <p:cBhvr>
                                        <p:cTn id="168" dur="500"/>
                                        <p:tgtEl>
                                          <p:spTgt spid="6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fade">
                                      <p:cBhvr>
                                        <p:cTn id="173" dur="500"/>
                                        <p:tgtEl>
                                          <p:spTgt spid="4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fade">
                                      <p:cBhvr>
                                        <p:cTn id="179" dur="500"/>
                                        <p:tgtEl>
                                          <p:spTgt spid="44"/>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fade">
                                      <p:cBhvr>
                                        <p:cTn id="182" dur="500"/>
                                        <p:tgtEl>
                                          <p:spTgt spid="45"/>
                                        </p:tgtEl>
                                      </p:cBhvr>
                                    </p:animEffect>
                                  </p:childTnLst>
                                </p:cTn>
                              </p:par>
                              <p:par>
                                <p:cTn id="183" presetID="10" presetClass="entr" presetSubtype="0" fill="hold" nodeType="withEffect">
                                  <p:stCondLst>
                                    <p:cond delay="0"/>
                                  </p:stCondLst>
                                  <p:childTnLst>
                                    <p:set>
                                      <p:cBhvr>
                                        <p:cTn id="184" dur="1" fill="hold">
                                          <p:stCondLst>
                                            <p:cond delay="0"/>
                                          </p:stCondLst>
                                        </p:cTn>
                                        <p:tgtEl>
                                          <p:spTgt spid="49"/>
                                        </p:tgtEl>
                                        <p:attrNameLst>
                                          <p:attrName>style.visibility</p:attrName>
                                        </p:attrNameLst>
                                      </p:cBhvr>
                                      <p:to>
                                        <p:strVal val="visible"/>
                                      </p:to>
                                    </p:set>
                                    <p:animEffect transition="in" filter="fade">
                                      <p:cBhvr>
                                        <p:cTn id="185" dur="500"/>
                                        <p:tgtEl>
                                          <p:spTgt spid="49"/>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fade">
                                      <p:cBhvr>
                                        <p:cTn id="188" dur="500"/>
                                        <p:tgtEl>
                                          <p:spTgt spid="50"/>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fade">
                                      <p:cBhvr>
                                        <p:cTn id="191" dur="500"/>
                                        <p:tgtEl>
                                          <p:spTgt spid="51"/>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54"/>
                                        </p:tgtEl>
                                        <p:attrNameLst>
                                          <p:attrName>style.visibility</p:attrName>
                                        </p:attrNameLst>
                                      </p:cBhvr>
                                      <p:to>
                                        <p:strVal val="visible"/>
                                      </p:to>
                                    </p:set>
                                    <p:animEffect transition="in" filter="fade">
                                      <p:cBhvr>
                                        <p:cTn id="200" dur="500"/>
                                        <p:tgtEl>
                                          <p:spTgt spid="54"/>
                                        </p:tgtEl>
                                      </p:cBhvr>
                                    </p:animEffect>
                                  </p:childTnLst>
                                </p:cTn>
                              </p:par>
                              <p:par>
                                <p:cTn id="201" presetID="10" presetClass="entr" presetSubtype="0" fill="hold" nodeType="withEffect">
                                  <p:stCondLst>
                                    <p:cond delay="0"/>
                                  </p:stCondLst>
                                  <p:childTnLst>
                                    <p:set>
                                      <p:cBhvr>
                                        <p:cTn id="202" dur="1" fill="hold">
                                          <p:stCondLst>
                                            <p:cond delay="0"/>
                                          </p:stCondLst>
                                        </p:cTn>
                                        <p:tgtEl>
                                          <p:spTgt spid="55"/>
                                        </p:tgtEl>
                                        <p:attrNameLst>
                                          <p:attrName>style.visibility</p:attrName>
                                        </p:attrNameLst>
                                      </p:cBhvr>
                                      <p:to>
                                        <p:strVal val="visible"/>
                                      </p:to>
                                    </p:set>
                                    <p:animEffect transition="in" filter="fade">
                                      <p:cBhvr>
                                        <p:cTn id="203" dur="500"/>
                                        <p:tgtEl>
                                          <p:spTgt spid="5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0"/>
                                        </p:tgtEl>
                                        <p:attrNameLst>
                                          <p:attrName>style.visibility</p:attrName>
                                        </p:attrNameLst>
                                      </p:cBhvr>
                                      <p:to>
                                        <p:strVal val="visible"/>
                                      </p:to>
                                    </p:set>
                                    <p:animEffect transition="in" filter="fade">
                                      <p:cBhvr>
                                        <p:cTn id="206" dur="500"/>
                                        <p:tgtEl>
                                          <p:spTgt spid="70"/>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Effect transition="in" filter="fade">
                                      <p:cBhvr>
                                        <p:cTn id="209" dur="500"/>
                                        <p:tgtEl>
                                          <p:spTgt spid="71"/>
                                        </p:tgtEl>
                                      </p:cBhvr>
                                    </p:animEffect>
                                  </p:childTnLst>
                                </p:cTn>
                              </p:par>
                              <p:par>
                                <p:cTn id="210" presetID="10" presetClass="entr" presetSubtype="0" fill="hold" nodeType="withEffect">
                                  <p:stCondLst>
                                    <p:cond delay="0"/>
                                  </p:stCondLst>
                                  <p:childTnLst>
                                    <p:set>
                                      <p:cBhvr>
                                        <p:cTn id="211" dur="1" fill="hold">
                                          <p:stCondLst>
                                            <p:cond delay="0"/>
                                          </p:stCondLst>
                                        </p:cTn>
                                        <p:tgtEl>
                                          <p:spTgt spid="72"/>
                                        </p:tgtEl>
                                        <p:attrNameLst>
                                          <p:attrName>style.visibility</p:attrName>
                                        </p:attrNameLst>
                                      </p:cBhvr>
                                      <p:to>
                                        <p:strVal val="visible"/>
                                      </p:to>
                                    </p:set>
                                    <p:animEffect transition="in" filter="fade">
                                      <p:cBhvr>
                                        <p:cTn id="212" dur="500"/>
                                        <p:tgtEl>
                                          <p:spTgt spid="72"/>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73"/>
                                        </p:tgtEl>
                                        <p:attrNameLst>
                                          <p:attrName>style.visibility</p:attrName>
                                        </p:attrNameLst>
                                      </p:cBhvr>
                                      <p:to>
                                        <p:strVal val="visible"/>
                                      </p:to>
                                    </p:set>
                                    <p:animEffect transition="in" filter="fade">
                                      <p:cBhvr>
                                        <p:cTn id="215" dur="500"/>
                                        <p:tgtEl>
                                          <p:spTgt spid="73"/>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76"/>
                                        </p:tgtEl>
                                        <p:attrNameLst>
                                          <p:attrName>style.visibility</p:attrName>
                                        </p:attrNameLst>
                                      </p:cBhvr>
                                      <p:to>
                                        <p:strVal val="visible"/>
                                      </p:to>
                                    </p:set>
                                    <p:animEffect transition="in" filter="fade">
                                      <p:cBhvr>
                                        <p:cTn id="218" dur="500"/>
                                        <p:tgtEl>
                                          <p:spTgt spid="76"/>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41"/>
                                        </p:tgtEl>
                                        <p:attrNameLst>
                                          <p:attrName>style.visibility</p:attrName>
                                        </p:attrNameLst>
                                      </p:cBhvr>
                                      <p:to>
                                        <p:strVal val="visible"/>
                                      </p:to>
                                    </p:set>
                                    <p:animEffect transition="in" filter="fade">
                                      <p:cBhvr>
                                        <p:cTn id="221" dur="500"/>
                                        <p:tgtEl>
                                          <p:spTgt spid="41"/>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40"/>
                                        </p:tgtEl>
                                        <p:attrNameLst>
                                          <p:attrName>style.visibility</p:attrName>
                                        </p:attrNameLst>
                                      </p:cBhvr>
                                      <p:to>
                                        <p:strVal val="visible"/>
                                      </p:to>
                                    </p:set>
                                    <p:animEffect transition="in" filter="fade">
                                      <p:cBhvr>
                                        <p:cTn id="224" dur="500"/>
                                        <p:tgtEl>
                                          <p:spTgt spid="40"/>
                                        </p:tgtEl>
                                      </p:cBhvr>
                                    </p:animEffect>
                                  </p:childTnLst>
                                </p:cTn>
                              </p:par>
                              <p:par>
                                <p:cTn id="225" presetID="10" presetClass="entr" presetSubtype="0" fill="hold" nodeType="withEffect">
                                  <p:stCondLst>
                                    <p:cond delay="0"/>
                                  </p:stCondLst>
                                  <p:childTnLst>
                                    <p:set>
                                      <p:cBhvr>
                                        <p:cTn id="226" dur="1" fill="hold">
                                          <p:stCondLst>
                                            <p:cond delay="0"/>
                                          </p:stCondLst>
                                        </p:cTn>
                                        <p:tgtEl>
                                          <p:spTgt spid="48"/>
                                        </p:tgtEl>
                                        <p:attrNameLst>
                                          <p:attrName>style.visibility</p:attrName>
                                        </p:attrNameLst>
                                      </p:cBhvr>
                                      <p:to>
                                        <p:strVal val="visible"/>
                                      </p:to>
                                    </p:set>
                                    <p:animEffect transition="in" filter="fade">
                                      <p:cBhvr>
                                        <p:cTn id="227" dur="500"/>
                                        <p:tgtEl>
                                          <p:spTgt spid="4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80"/>
                                        </p:tgtEl>
                                        <p:attrNameLst>
                                          <p:attrName>style.visibility</p:attrName>
                                        </p:attrNameLst>
                                      </p:cBhvr>
                                      <p:to>
                                        <p:strVal val="visible"/>
                                      </p:to>
                                    </p:set>
                                    <p:animEffect transition="in" filter="fade">
                                      <p:cBhvr>
                                        <p:cTn id="230" dur="500"/>
                                        <p:tgtEl>
                                          <p:spTgt spid="80"/>
                                        </p:tgtEl>
                                      </p:cBhvr>
                                    </p:animEffect>
                                  </p:childTnLst>
                                </p:cTn>
                              </p:par>
                              <p:par>
                                <p:cTn id="231" presetID="10" presetClass="entr" presetSubtype="0" fill="hold" nodeType="withEffect">
                                  <p:stCondLst>
                                    <p:cond delay="0"/>
                                  </p:stCondLst>
                                  <p:childTnLst>
                                    <p:set>
                                      <p:cBhvr>
                                        <p:cTn id="232" dur="1" fill="hold">
                                          <p:stCondLst>
                                            <p:cond delay="0"/>
                                          </p:stCondLst>
                                        </p:cTn>
                                        <p:tgtEl>
                                          <p:spTgt spid="47"/>
                                        </p:tgtEl>
                                        <p:attrNameLst>
                                          <p:attrName>style.visibility</p:attrName>
                                        </p:attrNameLst>
                                      </p:cBhvr>
                                      <p:to>
                                        <p:strVal val="visible"/>
                                      </p:to>
                                    </p:set>
                                    <p:animEffect transition="in" filter="fade">
                                      <p:cBhvr>
                                        <p:cTn id="233" dur="500"/>
                                        <p:tgtEl>
                                          <p:spTgt spid="47"/>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75"/>
                                        </p:tgtEl>
                                        <p:attrNameLst>
                                          <p:attrName>style.visibility</p:attrName>
                                        </p:attrNameLst>
                                      </p:cBhvr>
                                      <p:to>
                                        <p:strVal val="visible"/>
                                      </p:to>
                                    </p:set>
                                    <p:animEffect transition="in" filter="fade">
                                      <p:cBhvr>
                                        <p:cTn id="238" dur="500"/>
                                        <p:tgtEl>
                                          <p:spTgt spid="75"/>
                                        </p:tgtEl>
                                      </p:cBhvr>
                                    </p:animEffect>
                                  </p:childTnLst>
                                </p:cTn>
                              </p:par>
                              <p:par>
                                <p:cTn id="239" presetID="10" presetClass="entr" presetSubtype="0" fill="hold" nodeType="withEffect">
                                  <p:stCondLst>
                                    <p:cond delay="0"/>
                                  </p:stCondLst>
                                  <p:childTnLst>
                                    <p:set>
                                      <p:cBhvr>
                                        <p:cTn id="240" dur="1" fill="hold">
                                          <p:stCondLst>
                                            <p:cond delay="0"/>
                                          </p:stCondLst>
                                        </p:cTn>
                                        <p:tgtEl>
                                          <p:spTgt spid="46"/>
                                        </p:tgtEl>
                                        <p:attrNameLst>
                                          <p:attrName>style.visibility</p:attrName>
                                        </p:attrNameLst>
                                      </p:cBhvr>
                                      <p:to>
                                        <p:strVal val="visible"/>
                                      </p:to>
                                    </p:set>
                                    <p:animEffect transition="in" filter="fade">
                                      <p:cBhvr>
                                        <p:cTn id="2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0" grpId="0" animBg="1"/>
      <p:bldP spid="41" grpId="0" animBg="1"/>
      <p:bldP spid="42" grpId="0" animBg="1"/>
      <p:bldP spid="43" grpId="0" animBg="1"/>
      <p:bldP spid="44" grpId="0" animBg="1"/>
      <p:bldP spid="45" grpId="0" animBg="1"/>
      <p:bldP spid="50" grpId="0" animBg="1"/>
      <p:bldP spid="51" grpId="0" animBg="1"/>
      <p:bldP spid="52" grpId="0" animBg="1"/>
      <p:bldP spid="53" grpId="0" animBg="1"/>
      <p:bldP spid="54" grpId="0" animBg="1"/>
      <p:bldP spid="60" grpId="0" animBg="1"/>
      <p:bldP spid="61" grpId="0" animBg="1"/>
      <p:bldP spid="63" grpId="0"/>
      <p:bldP spid="64" grpId="0"/>
      <p:bldP spid="65" grpId="0"/>
      <p:bldP spid="66" grpId="0"/>
      <p:bldP spid="67" grpId="0"/>
      <p:bldP spid="68" grpId="0"/>
      <p:bldP spid="69" grpId="0"/>
      <p:bldP spid="70" grpId="0"/>
      <p:bldP spid="71" grpId="0"/>
      <p:bldP spid="73" grpId="0" animBg="1"/>
      <p:bldP spid="74" grpId="0"/>
      <p:bldP spid="75" grpId="0"/>
      <p:bldP spid="76" grpId="0"/>
      <p:bldP spid="77" grpId="0"/>
      <p:bldP spid="78" grpId="0"/>
      <p:bldP spid="79" grpId="0"/>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ytuł 1"/>
          <p:cNvSpPr>
            <a:spLocks noGrp="1"/>
          </p:cNvSpPr>
          <p:nvPr>
            <p:ph type="title"/>
          </p:nvPr>
        </p:nvSpPr>
        <p:spPr>
          <a:xfrm>
            <a:off x="899592" y="428625"/>
            <a:ext cx="7958658" cy="995363"/>
          </a:xfrm>
        </p:spPr>
        <p:txBody>
          <a:bodyPr/>
          <a:lstStyle/>
          <a:p>
            <a:r>
              <a:rPr lang="en-GB" sz="3200" dirty="0" smtClean="0"/>
              <a:t>Generic Link</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220092250"/>
              </p:ext>
            </p:extLst>
          </p:nvPr>
        </p:nvGraphicFramePr>
        <p:xfrm>
          <a:off x="-71470" y="1428736"/>
          <a:ext cx="5214974" cy="507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4981" name="Symbol zastępczy numeru slajdu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31823D0-2B64-4C24-97E2-96EE43721698}" type="slidenum">
              <a:rPr lang="en-GB" smtClean="0">
                <a:ea typeface="ＭＳ Ｐゴシック" charset="-128"/>
                <a:cs typeface="ＭＳ Ｐゴシック" charset="-128"/>
              </a:rPr>
              <a:pPr fontAlgn="base">
                <a:spcBef>
                  <a:spcPct val="0"/>
                </a:spcBef>
                <a:spcAft>
                  <a:spcPct val="0"/>
                </a:spcAft>
              </a:pPr>
              <a:t>31</a:t>
            </a:fld>
            <a:endParaRPr lang="en-GB" dirty="0">
              <a:ea typeface="ＭＳ Ｐゴシック" charset="-128"/>
              <a:cs typeface="ＭＳ Ｐゴシック" charset="-128"/>
            </a:endParaRPr>
          </a:p>
        </p:txBody>
      </p:sp>
      <p:sp>
        <p:nvSpPr>
          <p:cNvPr id="254982" name="Symbol zastępczy zawartości 2"/>
          <p:cNvSpPr txBox="1">
            <a:spLocks/>
          </p:cNvSpPr>
          <p:nvPr/>
        </p:nvSpPr>
        <p:spPr bwMode="auto">
          <a:xfrm>
            <a:off x="5000625" y="1357313"/>
            <a:ext cx="4143375" cy="5500687"/>
          </a:xfrm>
          <a:prstGeom prst="rect">
            <a:avLst/>
          </a:prstGeom>
          <a:noFill/>
          <a:ln w="9525">
            <a:noFill/>
            <a:miter lim="800000"/>
            <a:headEnd/>
            <a:tailEnd/>
          </a:ln>
        </p:spPr>
        <p:txBody>
          <a:bodyPr>
            <a:prstTxWarp prst="textNoShape">
              <a:avLst/>
            </a:prstTxWarp>
          </a:bodyPr>
          <a:lstStyle/>
          <a:p>
            <a:pPr marL="365125" indent="-255588">
              <a:spcBef>
                <a:spcPts val="300"/>
              </a:spcBef>
              <a:buClr>
                <a:srgbClr val="D2DA7A"/>
              </a:buClr>
              <a:buFont typeface="Georgia" charset="0"/>
              <a:buChar char="•"/>
            </a:pPr>
            <a:r>
              <a:rPr lang="en-GB" dirty="0" smtClean="0">
                <a:solidFill>
                  <a:srgbClr val="000000"/>
                </a:solidFill>
                <a:latin typeface="Calibri" charset="0"/>
              </a:rPr>
              <a:t>flexible solution allowing to even more customize sets and types of relation (additional semantics)</a:t>
            </a:r>
          </a:p>
          <a:p>
            <a:pPr marL="365125" indent="-255588">
              <a:spcBef>
                <a:spcPts val="300"/>
              </a:spcBef>
              <a:buClr>
                <a:srgbClr val="D2DA7A"/>
              </a:buClr>
              <a:buFont typeface="Georgia" charset="0"/>
              <a:buChar char="•"/>
            </a:pPr>
            <a:r>
              <a:rPr lang="en-GB" dirty="0" smtClean="0">
                <a:solidFill>
                  <a:srgbClr val="000000"/>
                </a:solidFill>
                <a:latin typeface="Calibri" charset="0"/>
              </a:rPr>
              <a:t>support from software needed</a:t>
            </a:r>
          </a:p>
          <a:p>
            <a:pPr marL="822325" lvl="1" indent="-255588">
              <a:spcBef>
                <a:spcPts val="300"/>
              </a:spcBef>
              <a:buClr>
                <a:srgbClr val="D2DA7A"/>
              </a:buClr>
              <a:buFont typeface="Georgia" charset="0"/>
              <a:buChar char="•"/>
            </a:pPr>
            <a:r>
              <a:rPr lang="en-GB" dirty="0" smtClean="0">
                <a:solidFill>
                  <a:srgbClr val="000000"/>
                </a:solidFill>
                <a:latin typeface="Calibri" charset="0"/>
              </a:rPr>
              <a:t>syntax (base)</a:t>
            </a:r>
          </a:p>
          <a:p>
            <a:pPr marL="822325" lvl="1" indent="-255588">
              <a:spcBef>
                <a:spcPts val="300"/>
              </a:spcBef>
              <a:buClr>
                <a:srgbClr val="D2DA7A"/>
              </a:buClr>
              <a:buFont typeface="Georgia" charset="0"/>
              <a:buChar char="•"/>
            </a:pPr>
            <a:r>
              <a:rPr lang="en-GB" dirty="0" smtClean="0">
                <a:solidFill>
                  <a:srgbClr val="000000"/>
                </a:solidFill>
                <a:latin typeface="Calibri" charset="0"/>
              </a:rPr>
              <a:t>semantics</a:t>
            </a:r>
          </a:p>
          <a:p>
            <a:pPr marL="365125" indent="-255588">
              <a:spcBef>
                <a:spcPts val="300"/>
              </a:spcBef>
              <a:buClr>
                <a:srgbClr val="D2DA7A"/>
              </a:buClr>
              <a:buFont typeface="Georgia" charset="0"/>
              <a:buChar char="•"/>
            </a:pPr>
            <a:r>
              <a:rPr lang="en-GB" dirty="0" smtClean="0">
                <a:solidFill>
                  <a:srgbClr val="000000"/>
                </a:solidFill>
                <a:latin typeface="Calibri" charset="0"/>
              </a:rPr>
              <a:t>base for new functionalities:</a:t>
            </a:r>
          </a:p>
          <a:p>
            <a:pPr marL="822325" lvl="1" indent="-255588">
              <a:spcBef>
                <a:spcPts val="300"/>
              </a:spcBef>
              <a:buClr>
                <a:srgbClr val="D2DA7A"/>
              </a:buClr>
              <a:buFont typeface="Georgia" charset="0"/>
              <a:buChar char="•"/>
            </a:pPr>
            <a:r>
              <a:rPr lang="en-GB" dirty="0" smtClean="0">
                <a:solidFill>
                  <a:srgbClr val="000000"/>
                </a:solidFill>
                <a:latin typeface="Calibri" charset="0"/>
              </a:rPr>
              <a:t>formula linkbase</a:t>
            </a:r>
          </a:p>
          <a:p>
            <a:pPr marL="822325" lvl="1" indent="-255588">
              <a:spcBef>
                <a:spcPts val="300"/>
              </a:spcBef>
              <a:buClr>
                <a:srgbClr val="D2DA7A"/>
              </a:buClr>
              <a:buFont typeface="Georgia" charset="0"/>
              <a:buChar char="•"/>
            </a:pPr>
            <a:r>
              <a:rPr lang="en-GB" dirty="0" smtClean="0">
                <a:solidFill>
                  <a:srgbClr val="000000"/>
                </a:solidFill>
                <a:latin typeface="Calibri" charset="0"/>
              </a:rPr>
              <a:t>rendering linkbase</a:t>
            </a:r>
          </a:p>
          <a:p>
            <a:pPr marL="822325" lvl="1" indent="-255588">
              <a:spcBef>
                <a:spcPts val="300"/>
              </a:spcBef>
              <a:buClr>
                <a:srgbClr val="D2DA7A"/>
              </a:buClr>
              <a:buFont typeface="Georgia" charset="0"/>
              <a:buChar char="•"/>
            </a:pPr>
            <a:r>
              <a:rPr lang="en-GB" dirty="0" smtClean="0">
                <a:solidFill>
                  <a:srgbClr val="000000"/>
                </a:solidFill>
                <a:latin typeface="Calibri" charset="0"/>
              </a:rPr>
              <a:t>…</a:t>
            </a:r>
          </a:p>
          <a:p>
            <a:pPr marL="365125" indent="-255588">
              <a:spcBef>
                <a:spcPts val="300"/>
              </a:spcBef>
              <a:buClr>
                <a:srgbClr val="D2DA7A"/>
              </a:buClr>
              <a:buFont typeface="Georgia" charset="0"/>
              <a:buChar char="•"/>
            </a:pPr>
            <a:endParaRPr lang="en-GB" dirty="0" smtClean="0">
              <a:solidFill>
                <a:srgbClr val="000000"/>
              </a:solidFill>
              <a:latin typeface="Calibri" charset="0"/>
            </a:endParaRPr>
          </a:p>
          <a:p>
            <a:pPr marL="365125" indent="-255588">
              <a:spcBef>
                <a:spcPts val="300"/>
              </a:spcBef>
              <a:buClr>
                <a:srgbClr val="D2DA7A"/>
              </a:buClr>
              <a:buFont typeface="Georgia" charset="0"/>
              <a:buChar char="•"/>
            </a:pPr>
            <a:endParaRPr lang="en-GB" dirty="0">
              <a:latin typeface="Calibri" charset="0"/>
            </a:endParaRPr>
          </a:p>
        </p:txBody>
      </p:sp>
    </p:spTree>
    <p:extLst>
      <p:ext uri="{BB962C8B-B14F-4D97-AF65-F5344CB8AC3E}">
        <p14:creationId xmlns:p14="http://schemas.microsoft.com/office/powerpoint/2010/main" val="14556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982">
                                            <p:txEl>
                                              <p:pRg st="0" end="0"/>
                                            </p:txEl>
                                          </p:spTgt>
                                        </p:tgtEl>
                                        <p:attrNameLst>
                                          <p:attrName>style.visibility</p:attrName>
                                        </p:attrNameLst>
                                      </p:cBhvr>
                                      <p:to>
                                        <p:strVal val="visible"/>
                                      </p:to>
                                    </p:set>
                                    <p:animEffect transition="in" filter="fade">
                                      <p:cBhvr>
                                        <p:cTn id="7" dur="500"/>
                                        <p:tgtEl>
                                          <p:spTgt spid="2549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982">
                                            <p:txEl>
                                              <p:pRg st="1" end="1"/>
                                            </p:txEl>
                                          </p:spTgt>
                                        </p:tgtEl>
                                        <p:attrNameLst>
                                          <p:attrName>style.visibility</p:attrName>
                                        </p:attrNameLst>
                                      </p:cBhvr>
                                      <p:to>
                                        <p:strVal val="visible"/>
                                      </p:to>
                                    </p:set>
                                    <p:animEffect transition="in" filter="fade">
                                      <p:cBhvr>
                                        <p:cTn id="12" dur="500"/>
                                        <p:tgtEl>
                                          <p:spTgt spid="25498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4982">
                                            <p:txEl>
                                              <p:pRg st="2" end="2"/>
                                            </p:txEl>
                                          </p:spTgt>
                                        </p:tgtEl>
                                        <p:attrNameLst>
                                          <p:attrName>style.visibility</p:attrName>
                                        </p:attrNameLst>
                                      </p:cBhvr>
                                      <p:to>
                                        <p:strVal val="visible"/>
                                      </p:to>
                                    </p:set>
                                    <p:animEffect transition="in" filter="fade">
                                      <p:cBhvr>
                                        <p:cTn id="15" dur="500"/>
                                        <p:tgtEl>
                                          <p:spTgt spid="25498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54982">
                                            <p:txEl>
                                              <p:pRg st="3" end="3"/>
                                            </p:txEl>
                                          </p:spTgt>
                                        </p:tgtEl>
                                        <p:attrNameLst>
                                          <p:attrName>style.visibility</p:attrName>
                                        </p:attrNameLst>
                                      </p:cBhvr>
                                      <p:to>
                                        <p:strVal val="visible"/>
                                      </p:to>
                                    </p:set>
                                    <p:animEffect transition="in" filter="fade">
                                      <p:cBhvr>
                                        <p:cTn id="18" dur="500"/>
                                        <p:tgtEl>
                                          <p:spTgt spid="25498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4982">
                                            <p:txEl>
                                              <p:pRg st="4" end="4"/>
                                            </p:txEl>
                                          </p:spTgt>
                                        </p:tgtEl>
                                        <p:attrNameLst>
                                          <p:attrName>style.visibility</p:attrName>
                                        </p:attrNameLst>
                                      </p:cBhvr>
                                      <p:to>
                                        <p:strVal val="visible"/>
                                      </p:to>
                                    </p:set>
                                    <p:animEffect transition="in" filter="fade">
                                      <p:cBhvr>
                                        <p:cTn id="23" dur="500"/>
                                        <p:tgtEl>
                                          <p:spTgt spid="25498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4982">
                                            <p:txEl>
                                              <p:pRg st="5" end="5"/>
                                            </p:txEl>
                                          </p:spTgt>
                                        </p:tgtEl>
                                        <p:attrNameLst>
                                          <p:attrName>style.visibility</p:attrName>
                                        </p:attrNameLst>
                                      </p:cBhvr>
                                      <p:to>
                                        <p:strVal val="visible"/>
                                      </p:to>
                                    </p:set>
                                    <p:animEffect transition="in" filter="fade">
                                      <p:cBhvr>
                                        <p:cTn id="26" dur="500"/>
                                        <p:tgtEl>
                                          <p:spTgt spid="25498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4982">
                                            <p:txEl>
                                              <p:pRg st="6" end="6"/>
                                            </p:txEl>
                                          </p:spTgt>
                                        </p:tgtEl>
                                        <p:attrNameLst>
                                          <p:attrName>style.visibility</p:attrName>
                                        </p:attrNameLst>
                                      </p:cBhvr>
                                      <p:to>
                                        <p:strVal val="visible"/>
                                      </p:to>
                                    </p:set>
                                    <p:animEffect transition="in" filter="fade">
                                      <p:cBhvr>
                                        <p:cTn id="29" dur="500"/>
                                        <p:tgtEl>
                                          <p:spTgt spid="25498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4982">
                                            <p:txEl>
                                              <p:pRg st="7" end="7"/>
                                            </p:txEl>
                                          </p:spTgt>
                                        </p:tgtEl>
                                        <p:attrNameLst>
                                          <p:attrName>style.visibility</p:attrName>
                                        </p:attrNameLst>
                                      </p:cBhvr>
                                      <p:to>
                                        <p:strVal val="visible"/>
                                      </p:to>
                                    </p:set>
                                    <p:animEffect transition="in" filter="fade">
                                      <p:cBhvr>
                                        <p:cTn id="32" dur="500"/>
                                        <p:tgtEl>
                                          <p:spTgt spid="2549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32</a:t>
            </a:fld>
            <a:endParaRPr lang="en-GB" dirty="0"/>
          </a:p>
        </p:txBody>
      </p:sp>
      <p:sp>
        <p:nvSpPr>
          <p:cNvPr id="35" name="Tytuł 5"/>
          <p:cNvSpPr>
            <a:spLocks noGrp="1"/>
          </p:cNvSpPr>
          <p:nvPr>
            <p:ph type="title"/>
          </p:nvPr>
        </p:nvSpPr>
        <p:spPr>
          <a:xfrm>
            <a:off x="457200" y="620688"/>
            <a:ext cx="8229600" cy="556114"/>
          </a:xfrm>
        </p:spPr>
        <p:txBody>
          <a:bodyPr>
            <a:normAutofit/>
          </a:bodyPr>
          <a:lstStyle/>
          <a:p>
            <a:pPr algn="ctr"/>
            <a:r>
              <a:rPr lang="en-GB" sz="2400" smtClean="0"/>
              <a:t>Basic components of XBRL Formula</a:t>
            </a:r>
            <a:endParaRPr lang="en-GB" sz="2400"/>
          </a:p>
        </p:txBody>
      </p:sp>
      <p:sp>
        <p:nvSpPr>
          <p:cNvPr id="36" name="Prostokąt 35"/>
          <p:cNvSpPr/>
          <p:nvPr/>
        </p:nvSpPr>
        <p:spPr>
          <a:xfrm>
            <a:off x="395536" y="1436857"/>
            <a:ext cx="1944216" cy="1728192"/>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GB" sz="1600" b="1" smtClean="0"/>
              <a:t>XBRL Instance Document</a:t>
            </a:r>
            <a:endParaRPr lang="en-GB" sz="1600" b="1"/>
          </a:p>
        </p:txBody>
      </p:sp>
      <p:pic>
        <p:nvPicPr>
          <p:cNvPr id="37" name="Picture 6" descr="C:\Users\ksfo\AppData\Local\Microsoft\Windows\Temporary Internet Files\Content.IE5\3DJ3RXFG\MCj04325990000[1].png"/>
          <p:cNvPicPr>
            <a:picLocks noChangeAspect="1" noChangeArrowheads="1"/>
          </p:cNvPicPr>
          <p:nvPr/>
        </p:nvPicPr>
        <p:blipFill>
          <a:blip r:embed="rId2" cstate="print"/>
          <a:srcRect/>
          <a:stretch>
            <a:fillRect/>
          </a:stretch>
        </p:blipFill>
        <p:spPr bwMode="auto">
          <a:xfrm>
            <a:off x="827584" y="1940913"/>
            <a:ext cx="1189906" cy="1189907"/>
          </a:xfrm>
          <a:prstGeom prst="rect">
            <a:avLst/>
          </a:prstGeom>
          <a:noFill/>
          <a:ln w="9525">
            <a:noFill/>
            <a:miter lim="800000"/>
            <a:headEnd/>
            <a:tailEnd/>
          </a:ln>
        </p:spPr>
      </p:pic>
      <p:sp>
        <p:nvSpPr>
          <p:cNvPr id="38" name="Prostokąt 37"/>
          <p:cNvSpPr/>
          <p:nvPr/>
        </p:nvSpPr>
        <p:spPr>
          <a:xfrm>
            <a:off x="6588224" y="1484784"/>
            <a:ext cx="2016224" cy="1728192"/>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GB" sz="1600" b="1" smtClean="0"/>
              <a:t>XBRL Taxonomy</a:t>
            </a:r>
            <a:endParaRPr lang="en-GB" sz="1600" b="1"/>
          </a:p>
        </p:txBody>
      </p:sp>
      <p:grpSp>
        <p:nvGrpSpPr>
          <p:cNvPr id="39" name="Grupa 38"/>
          <p:cNvGrpSpPr/>
          <p:nvPr/>
        </p:nvGrpSpPr>
        <p:grpSpPr>
          <a:xfrm>
            <a:off x="6835521" y="1988839"/>
            <a:ext cx="1336879" cy="936104"/>
            <a:chOff x="2483768" y="2351162"/>
            <a:chExt cx="1000125" cy="785813"/>
          </a:xfrm>
        </p:grpSpPr>
        <p:sp>
          <p:nvSpPr>
            <p:cNvPr id="40" name="Schemat blokowy: wiele dokumentów 39"/>
            <p:cNvSpPr/>
            <p:nvPr/>
          </p:nvSpPr>
          <p:spPr>
            <a:xfrm>
              <a:off x="2483768" y="2351162"/>
              <a:ext cx="1000125" cy="785813"/>
            </a:xfrm>
            <a:prstGeom prst="flowChartMultidocumen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cxnSp>
          <p:nvCxnSpPr>
            <p:cNvPr id="41" name="Łącznik prosty 57"/>
            <p:cNvCxnSpPr/>
            <p:nvPr/>
          </p:nvCxnSpPr>
          <p:spPr>
            <a:xfrm>
              <a:off x="2626643" y="2636912"/>
              <a:ext cx="631825" cy="0"/>
            </a:xfrm>
            <a:prstGeom prst="line">
              <a:avLst/>
            </a:prstGeom>
          </p:spPr>
          <p:style>
            <a:lnRef idx="2">
              <a:schemeClr val="dk1"/>
            </a:lnRef>
            <a:fillRef idx="0">
              <a:schemeClr val="dk1"/>
            </a:fillRef>
            <a:effectRef idx="1">
              <a:schemeClr val="dk1"/>
            </a:effectRef>
            <a:fontRef idx="minor">
              <a:schemeClr val="tx1"/>
            </a:fontRef>
          </p:style>
        </p:cxnSp>
        <p:cxnSp>
          <p:nvCxnSpPr>
            <p:cNvPr id="42" name="Łącznik prosty 58"/>
            <p:cNvCxnSpPr/>
            <p:nvPr/>
          </p:nvCxnSpPr>
          <p:spPr>
            <a:xfrm>
              <a:off x="2626643" y="2779787"/>
              <a:ext cx="631825" cy="0"/>
            </a:xfrm>
            <a:prstGeom prst="line">
              <a:avLst/>
            </a:prstGeom>
          </p:spPr>
          <p:style>
            <a:lnRef idx="2">
              <a:schemeClr val="dk1"/>
            </a:lnRef>
            <a:fillRef idx="0">
              <a:schemeClr val="dk1"/>
            </a:fillRef>
            <a:effectRef idx="1">
              <a:schemeClr val="dk1"/>
            </a:effectRef>
            <a:fontRef idx="minor">
              <a:schemeClr val="tx1"/>
            </a:fontRef>
          </p:style>
        </p:cxnSp>
        <p:cxnSp>
          <p:nvCxnSpPr>
            <p:cNvPr id="43" name="Łącznik prosty 59"/>
            <p:cNvCxnSpPr/>
            <p:nvPr/>
          </p:nvCxnSpPr>
          <p:spPr>
            <a:xfrm>
              <a:off x="2626643" y="2922662"/>
              <a:ext cx="631825" cy="0"/>
            </a:xfrm>
            <a:prstGeom prst="line">
              <a:avLst/>
            </a:prstGeom>
          </p:spPr>
          <p:style>
            <a:lnRef idx="2">
              <a:schemeClr val="dk1"/>
            </a:lnRef>
            <a:fillRef idx="0">
              <a:schemeClr val="dk1"/>
            </a:fillRef>
            <a:effectRef idx="1">
              <a:schemeClr val="dk1"/>
            </a:effectRef>
            <a:fontRef idx="minor">
              <a:schemeClr val="tx1"/>
            </a:fontRef>
          </p:style>
        </p:cxnSp>
      </p:grpSp>
      <p:sp>
        <p:nvSpPr>
          <p:cNvPr id="44" name="Prostokąt 43"/>
          <p:cNvSpPr/>
          <p:nvPr/>
        </p:nvSpPr>
        <p:spPr>
          <a:xfrm>
            <a:off x="4752528" y="1628799"/>
            <a:ext cx="1835696" cy="646331"/>
          </a:xfrm>
          <a:prstGeom prst="rect">
            <a:avLst/>
          </a:prstGeom>
        </p:spPr>
        <p:txBody>
          <a:bodyPr wrap="square">
            <a:spAutoFit/>
          </a:bodyPr>
          <a:lstStyle/>
          <a:p>
            <a:pPr algn="ctr"/>
            <a:r>
              <a:rPr lang="en-GB" sz="1200" dirty="0" smtClean="0">
                <a:latin typeface="+mn-lt"/>
              </a:rPr>
              <a:t>Declaration of rules</a:t>
            </a:r>
          </a:p>
          <a:p>
            <a:pPr algn="ctr"/>
            <a:r>
              <a:rPr lang="en-GB" sz="1200" dirty="0" smtClean="0">
                <a:latin typeface="+mn-lt"/>
              </a:rPr>
              <a:t>(resources and arcs according to Generic Link)</a:t>
            </a:r>
            <a:endParaRPr lang="en-GB" sz="1200" dirty="0">
              <a:latin typeface="+mn-lt"/>
            </a:endParaRPr>
          </a:p>
        </p:txBody>
      </p:sp>
      <p:sp>
        <p:nvSpPr>
          <p:cNvPr id="45" name="Prostokąt 44"/>
          <p:cNvSpPr/>
          <p:nvPr/>
        </p:nvSpPr>
        <p:spPr>
          <a:xfrm>
            <a:off x="2339752" y="1631702"/>
            <a:ext cx="1907704" cy="646331"/>
          </a:xfrm>
          <a:prstGeom prst="rect">
            <a:avLst/>
          </a:prstGeom>
        </p:spPr>
        <p:txBody>
          <a:bodyPr wrap="square">
            <a:spAutoFit/>
          </a:bodyPr>
          <a:lstStyle/>
          <a:p>
            <a:pPr algn="ctr"/>
            <a:r>
              <a:rPr lang="en-GB" sz="1200" dirty="0" smtClean="0">
                <a:latin typeface="+mn-lt"/>
              </a:rPr>
              <a:t>Querying and checking reported data (XPath, XQuery, XBRL Functions)</a:t>
            </a:r>
          </a:p>
        </p:txBody>
      </p:sp>
      <p:sp>
        <p:nvSpPr>
          <p:cNvPr id="66" name="Prostokąt zaokrąglony 65"/>
          <p:cNvSpPr/>
          <p:nvPr/>
        </p:nvSpPr>
        <p:spPr>
          <a:xfrm>
            <a:off x="3131840" y="3795310"/>
            <a:ext cx="1714512" cy="7858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mtClean="0"/>
              <a:t>formula</a:t>
            </a:r>
            <a:endParaRPr lang="en-GB"/>
          </a:p>
        </p:txBody>
      </p:sp>
      <p:sp>
        <p:nvSpPr>
          <p:cNvPr id="67" name="Prostokąt zaokrąglony 66"/>
          <p:cNvSpPr/>
          <p:nvPr/>
        </p:nvSpPr>
        <p:spPr>
          <a:xfrm>
            <a:off x="3111890" y="5034836"/>
            <a:ext cx="1714512" cy="78581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mtClean="0"/>
              <a:t>assertion</a:t>
            </a:r>
            <a:endParaRPr lang="en-GB"/>
          </a:p>
        </p:txBody>
      </p:sp>
      <p:sp>
        <p:nvSpPr>
          <p:cNvPr id="68" name="Prostokąt zaokrąglony 67"/>
          <p:cNvSpPr/>
          <p:nvPr/>
        </p:nvSpPr>
        <p:spPr>
          <a:xfrm>
            <a:off x="5612220" y="4713174"/>
            <a:ext cx="1714512" cy="3782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value</a:t>
            </a:r>
            <a:endParaRPr lang="en-GB" dirty="0"/>
          </a:p>
        </p:txBody>
      </p:sp>
      <p:sp>
        <p:nvSpPr>
          <p:cNvPr id="69" name="Prostokąt zaokrąglony 68"/>
          <p:cNvSpPr/>
          <p:nvPr/>
        </p:nvSpPr>
        <p:spPr>
          <a:xfrm>
            <a:off x="5612220" y="5250860"/>
            <a:ext cx="1714512" cy="4166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consistency</a:t>
            </a:r>
            <a:endParaRPr lang="en-GB" dirty="0"/>
          </a:p>
        </p:txBody>
      </p:sp>
      <p:sp>
        <p:nvSpPr>
          <p:cNvPr id="70" name="Prostokąt zaokrąglony 69"/>
          <p:cNvSpPr/>
          <p:nvPr/>
        </p:nvSpPr>
        <p:spPr>
          <a:xfrm>
            <a:off x="5612220" y="5811534"/>
            <a:ext cx="1714512" cy="4257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existence</a:t>
            </a:r>
            <a:endParaRPr lang="en-GB" dirty="0"/>
          </a:p>
        </p:txBody>
      </p:sp>
      <p:cxnSp>
        <p:nvCxnSpPr>
          <p:cNvPr id="71" name="Łącznik prosty ze strzałką 70"/>
          <p:cNvCxnSpPr>
            <a:stCxn id="67" idx="3"/>
            <a:endCxn id="68" idx="1"/>
          </p:cNvCxnSpPr>
          <p:nvPr/>
        </p:nvCxnSpPr>
        <p:spPr>
          <a:xfrm flipV="1">
            <a:off x="4826402" y="4902314"/>
            <a:ext cx="785818" cy="525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Łącznik prosty ze strzałką 71"/>
          <p:cNvCxnSpPr>
            <a:stCxn id="67" idx="3"/>
            <a:endCxn id="69" idx="1"/>
          </p:cNvCxnSpPr>
          <p:nvPr/>
        </p:nvCxnSpPr>
        <p:spPr>
          <a:xfrm>
            <a:off x="4826402" y="5427745"/>
            <a:ext cx="785818" cy="3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Łącznik prosty ze strzałką 72"/>
          <p:cNvCxnSpPr>
            <a:stCxn id="67" idx="3"/>
            <a:endCxn id="70" idx="1"/>
          </p:cNvCxnSpPr>
          <p:nvPr/>
        </p:nvCxnSpPr>
        <p:spPr>
          <a:xfrm>
            <a:off x="4826402" y="5427745"/>
            <a:ext cx="785818" cy="596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8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66" grpId="0" animBg="1"/>
      <p:bldP spid="67" grpId="0" animBg="1"/>
      <p:bldP spid="68" grpId="0" animBg="1"/>
      <p:bldP spid="69" grpId="0" animBg="1"/>
      <p:bldP spid="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92696"/>
            <a:ext cx="8229600" cy="995362"/>
          </a:xfrm>
        </p:spPr>
        <p:txBody>
          <a:bodyPr/>
          <a:lstStyle/>
          <a:p>
            <a:r>
              <a:rPr lang="en-GB" smtClean="0"/>
              <a:t>XBRL instance data</a:t>
            </a:r>
            <a:endParaRPr lang="en-GB"/>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33</a:t>
            </a:fld>
            <a:endParaRPr lang="en-GB"/>
          </a:p>
        </p:txBody>
      </p:sp>
      <p:sp>
        <p:nvSpPr>
          <p:cNvPr id="5" name="Rounded Rectangle 14"/>
          <p:cNvSpPr/>
          <p:nvPr/>
        </p:nvSpPr>
        <p:spPr>
          <a:xfrm>
            <a:off x="1643042" y="2928934"/>
            <a:ext cx="2500330" cy="1643074"/>
          </a:xfrm>
          <a:prstGeom prst="roundRect">
            <a:avLst/>
          </a:prstGeom>
          <a:effectLst>
            <a:outerShdw blurRad="51500" dist="25400" dir="5400000" rotWithShape="0">
              <a:srgbClr val="000000">
                <a:alpha val="40000"/>
              </a:srgbClr>
            </a:outerShdw>
            <a:softEdge rad="63500"/>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GB" b="1"/>
          </a:p>
        </p:txBody>
      </p:sp>
      <p:sp>
        <p:nvSpPr>
          <p:cNvPr id="6" name="Rounded Rectangle 10"/>
          <p:cNvSpPr/>
          <p:nvPr/>
        </p:nvSpPr>
        <p:spPr>
          <a:xfrm>
            <a:off x="4500562" y="2000240"/>
            <a:ext cx="1214446" cy="714380"/>
          </a:xfrm>
          <a:prstGeom prst="roundRect">
            <a:avLst/>
          </a:prstGeom>
          <a:effectLst>
            <a:outerShdw blurRad="51500" dist="25400" dir="5400000" rotWithShape="0">
              <a:srgbClr val="000000">
                <a:alpha val="40000"/>
              </a:srgbClr>
            </a:outerShdw>
            <a:softEdge rad="63500"/>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GB" b="1"/>
          </a:p>
        </p:txBody>
      </p:sp>
      <p:sp>
        <p:nvSpPr>
          <p:cNvPr id="7" name="Rounded Rectangle 11"/>
          <p:cNvSpPr/>
          <p:nvPr/>
        </p:nvSpPr>
        <p:spPr>
          <a:xfrm>
            <a:off x="6143636" y="2000240"/>
            <a:ext cx="1214446" cy="714380"/>
          </a:xfrm>
          <a:prstGeom prst="roundRect">
            <a:avLst/>
          </a:prstGeom>
          <a:effectLst>
            <a:outerShdw blurRad="51500" dist="25400" dir="5400000" rotWithShape="0">
              <a:srgbClr val="000000">
                <a:alpha val="40000"/>
              </a:srgbClr>
            </a:outerShdw>
            <a:softEdge rad="63500"/>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GB" b="1"/>
          </a:p>
        </p:txBody>
      </p:sp>
      <p:sp>
        <p:nvSpPr>
          <p:cNvPr id="8" name="Rounded Rectangle 12"/>
          <p:cNvSpPr/>
          <p:nvPr/>
        </p:nvSpPr>
        <p:spPr>
          <a:xfrm>
            <a:off x="6143636" y="2928934"/>
            <a:ext cx="1214446" cy="1643074"/>
          </a:xfrm>
          <a:prstGeom prst="roundRect">
            <a:avLst/>
          </a:prstGeom>
          <a:effectLst>
            <a:outerShdw blurRad="51500" dist="25400" dir="5400000" rotWithShape="0">
              <a:srgbClr val="000000">
                <a:alpha val="40000"/>
              </a:srgbClr>
            </a:outerShdw>
            <a:softEdge rad="635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b="1"/>
          </a:p>
        </p:txBody>
      </p:sp>
      <p:sp>
        <p:nvSpPr>
          <p:cNvPr id="9" name="Rounded Rectangle 13"/>
          <p:cNvSpPr/>
          <p:nvPr/>
        </p:nvSpPr>
        <p:spPr>
          <a:xfrm>
            <a:off x="4500562" y="2928934"/>
            <a:ext cx="1214446" cy="1643074"/>
          </a:xfrm>
          <a:prstGeom prst="roundRect">
            <a:avLst/>
          </a:prstGeom>
          <a:effectLst>
            <a:outerShdw blurRad="51500" dist="25400" dir="5400000" rotWithShape="0">
              <a:srgbClr val="000000">
                <a:alpha val="40000"/>
              </a:srgbClr>
            </a:outerShdw>
            <a:softEdge rad="635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b="1"/>
          </a:p>
        </p:txBody>
      </p:sp>
      <p:sp>
        <p:nvSpPr>
          <p:cNvPr id="10" name="Rounded Rectangle 9"/>
          <p:cNvSpPr/>
          <p:nvPr/>
        </p:nvSpPr>
        <p:spPr>
          <a:xfrm>
            <a:off x="1643042" y="2000240"/>
            <a:ext cx="2500330" cy="714380"/>
          </a:xfrm>
          <a:prstGeom prst="roundRect">
            <a:avLst/>
          </a:prstGeom>
          <a:effectLst>
            <a:outerShdw blurRad="51500" dist="25400" dir="5400000" rotWithShape="0">
              <a:srgbClr val="000000">
                <a:alpha val="40000"/>
              </a:srgbClr>
            </a:outerShdw>
            <a:softEdge rad="63500"/>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GB"/>
          </a:p>
        </p:txBody>
      </p:sp>
      <p:sp>
        <p:nvSpPr>
          <p:cNvPr id="11" name="Snip Diagonal Corner Rectangle 3"/>
          <p:cNvSpPr/>
          <p:nvPr/>
        </p:nvSpPr>
        <p:spPr>
          <a:xfrm>
            <a:off x="1143000" y="1857375"/>
            <a:ext cx="7143750" cy="3071813"/>
          </a:xfrm>
          <a:prstGeom prst="snip2Diag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GB"/>
          </a:p>
        </p:txBody>
      </p:sp>
      <p:sp>
        <p:nvSpPr>
          <p:cNvPr id="12" name="TextBox 5"/>
          <p:cNvSpPr txBox="1">
            <a:spLocks noChangeArrowheads="1"/>
          </p:cNvSpPr>
          <p:nvPr/>
        </p:nvSpPr>
        <p:spPr bwMode="auto">
          <a:xfrm>
            <a:off x="1928813" y="3022600"/>
            <a:ext cx="2071687" cy="1477963"/>
          </a:xfrm>
          <a:prstGeom prst="rect">
            <a:avLst/>
          </a:prstGeom>
          <a:noFill/>
          <a:ln w="9525">
            <a:noFill/>
            <a:miter lim="800000"/>
            <a:headEnd/>
            <a:tailEnd/>
          </a:ln>
        </p:spPr>
        <p:txBody>
          <a:bodyPr>
            <a:spAutoFit/>
          </a:bodyPr>
          <a:lstStyle/>
          <a:p>
            <a:r>
              <a:rPr lang="en-GB" smtClean="0">
                <a:latin typeface="Calibri" pitchFamily="34" charset="0"/>
              </a:rPr>
              <a:t>Non-current Assets</a:t>
            </a:r>
          </a:p>
          <a:p>
            <a:endParaRPr lang="en-GB" smtClean="0">
              <a:latin typeface="Calibri" pitchFamily="34" charset="0"/>
            </a:endParaRPr>
          </a:p>
          <a:p>
            <a:r>
              <a:rPr lang="en-GB" smtClean="0">
                <a:latin typeface="Calibri" pitchFamily="34" charset="0"/>
              </a:rPr>
              <a:t>Current Assets</a:t>
            </a:r>
          </a:p>
          <a:p>
            <a:endParaRPr lang="en-GB" smtClean="0">
              <a:latin typeface="Calibri" pitchFamily="34" charset="0"/>
            </a:endParaRPr>
          </a:p>
          <a:p>
            <a:r>
              <a:rPr lang="en-GB" smtClean="0">
                <a:latin typeface="Calibri" pitchFamily="34" charset="0"/>
              </a:rPr>
              <a:t>Assets, Total</a:t>
            </a:r>
            <a:endParaRPr lang="en-GB">
              <a:latin typeface="Calibri" pitchFamily="34" charset="0"/>
            </a:endParaRPr>
          </a:p>
        </p:txBody>
      </p:sp>
      <p:graphicFrame>
        <p:nvGraphicFramePr>
          <p:cNvPr id="13" name="Table 6"/>
          <p:cNvGraphicFramePr>
            <a:graphicFrameLocks noGrp="1"/>
          </p:cNvGraphicFramePr>
          <p:nvPr>
            <p:extLst>
              <p:ext uri="{D42A27DB-BD31-4B8C-83A1-F6EECF244321}">
                <p14:modId xmlns:p14="http://schemas.microsoft.com/office/powerpoint/2010/main" val="920467091"/>
              </p:ext>
            </p:extLst>
          </p:nvPr>
        </p:nvGraphicFramePr>
        <p:xfrm>
          <a:off x="4357688" y="3000375"/>
          <a:ext cx="3143272" cy="1643073"/>
        </p:xfrm>
        <a:graphic>
          <a:graphicData uri="http://schemas.openxmlformats.org/drawingml/2006/table">
            <a:tbl>
              <a:tblPr firstRow="1" bandRow="1"/>
              <a:tblGrid>
                <a:gridCol w="1571636"/>
                <a:gridCol w="1571636"/>
              </a:tblGrid>
              <a:tr h="547691">
                <a:tc>
                  <a:txBody>
                    <a:bodyPr/>
                    <a:lstStyle/>
                    <a:p>
                      <a:pPr algn="ctr"/>
                      <a:r>
                        <a:rPr lang="pl-PL" dirty="0" smtClean="0"/>
                        <a:t>400</a:t>
                      </a:r>
                      <a:endParaRPr lang="pl-PL"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pl-PL" dirty="0" smtClean="0"/>
                        <a:t>500</a:t>
                      </a:r>
                      <a:endParaRPr lang="pl-PL"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47691">
                <a:tc>
                  <a:txBody>
                    <a:bodyPr/>
                    <a:lstStyle/>
                    <a:p>
                      <a:pPr algn="ctr"/>
                      <a:r>
                        <a:rPr lang="pl-PL" dirty="0" smtClean="0"/>
                        <a:t>300</a:t>
                      </a:r>
                      <a:endParaRPr lang="pl-PL"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pl-PL" dirty="0" smtClean="0"/>
                        <a:t>100</a:t>
                      </a:r>
                      <a:endParaRPr lang="pl-PL"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47691">
                <a:tc>
                  <a:txBody>
                    <a:bodyPr/>
                    <a:lstStyle/>
                    <a:p>
                      <a:pPr algn="ctr"/>
                      <a:r>
                        <a:rPr lang="pl-PL" dirty="0" smtClean="0"/>
                        <a:t>700</a:t>
                      </a:r>
                      <a:endParaRPr lang="pl-PL"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pl-PL" dirty="0" smtClean="0"/>
                        <a:t>600</a:t>
                      </a:r>
                      <a:endParaRPr lang="pl-PL"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14" name="TextBox 7"/>
          <p:cNvSpPr txBox="1">
            <a:spLocks noChangeArrowheads="1"/>
          </p:cNvSpPr>
          <p:nvPr/>
        </p:nvSpPr>
        <p:spPr bwMode="auto">
          <a:xfrm>
            <a:off x="4714875" y="2143125"/>
            <a:ext cx="2643188" cy="369888"/>
          </a:xfrm>
          <a:prstGeom prst="rect">
            <a:avLst/>
          </a:prstGeom>
          <a:noFill/>
          <a:ln w="9525">
            <a:noFill/>
            <a:miter lim="800000"/>
            <a:headEnd/>
            <a:tailEnd/>
          </a:ln>
        </p:spPr>
        <p:txBody>
          <a:bodyPr>
            <a:spAutoFit/>
          </a:bodyPr>
          <a:lstStyle/>
          <a:p>
            <a:r>
              <a:rPr lang="en-GB" smtClean="0">
                <a:latin typeface="Calibri" pitchFamily="34" charset="0"/>
              </a:rPr>
              <a:t>2010	              2011</a:t>
            </a:r>
            <a:endParaRPr lang="en-GB">
              <a:latin typeface="Calibri" pitchFamily="34" charset="0"/>
            </a:endParaRPr>
          </a:p>
        </p:txBody>
      </p:sp>
      <p:sp>
        <p:nvSpPr>
          <p:cNvPr id="15" name="TextBox 8"/>
          <p:cNvSpPr txBox="1">
            <a:spLocks noChangeArrowheads="1"/>
          </p:cNvSpPr>
          <p:nvPr/>
        </p:nvSpPr>
        <p:spPr bwMode="auto">
          <a:xfrm>
            <a:off x="1785938" y="2058988"/>
            <a:ext cx="2214562" cy="554037"/>
          </a:xfrm>
          <a:prstGeom prst="rect">
            <a:avLst/>
          </a:prstGeom>
          <a:noFill/>
          <a:ln w="9525">
            <a:noFill/>
            <a:miter lim="800000"/>
            <a:headEnd/>
            <a:tailEnd/>
          </a:ln>
        </p:spPr>
        <p:txBody>
          <a:bodyPr>
            <a:spAutoFit/>
          </a:bodyPr>
          <a:lstStyle/>
          <a:p>
            <a:r>
              <a:rPr lang="en-GB" smtClean="0">
                <a:latin typeface="Calibri" pitchFamily="34" charset="0"/>
              </a:rPr>
              <a:t>ABC Corporation</a:t>
            </a:r>
          </a:p>
          <a:p>
            <a:r>
              <a:rPr lang="en-GB" sz="1200" smtClean="0">
                <a:latin typeface="Calibri" pitchFamily="34" charset="0"/>
              </a:rPr>
              <a:t>In thousands USD</a:t>
            </a:r>
            <a:endParaRPr lang="en-GB" sz="1200">
              <a:latin typeface="Calibri" pitchFamily="34" charset="0"/>
            </a:endParaRPr>
          </a:p>
        </p:txBody>
      </p:sp>
      <p:sp>
        <p:nvSpPr>
          <p:cNvPr id="16" name="Rounded Rectangle 15"/>
          <p:cNvSpPr/>
          <p:nvPr/>
        </p:nvSpPr>
        <p:spPr>
          <a:xfrm>
            <a:off x="3857620" y="5072074"/>
            <a:ext cx="785818" cy="428628"/>
          </a:xfrm>
          <a:prstGeom prst="roundRect">
            <a:avLst/>
          </a:prstGeom>
          <a:effectLst>
            <a:outerShdw blurRad="51500" dist="25400" dir="5400000" rotWithShape="0">
              <a:srgbClr val="000000">
                <a:alpha val="40000"/>
              </a:srgbClr>
            </a:outerShdw>
            <a:softEdge rad="635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b="1"/>
          </a:p>
        </p:txBody>
      </p:sp>
      <p:sp>
        <p:nvSpPr>
          <p:cNvPr id="17" name="Rounded Rectangle 16"/>
          <p:cNvSpPr/>
          <p:nvPr/>
        </p:nvSpPr>
        <p:spPr>
          <a:xfrm>
            <a:off x="1357290" y="5072074"/>
            <a:ext cx="785818" cy="428628"/>
          </a:xfrm>
          <a:prstGeom prst="roundRect">
            <a:avLst/>
          </a:prstGeom>
          <a:effectLst>
            <a:outerShdw blurRad="51500" dist="25400" dir="5400000" rotWithShape="0">
              <a:srgbClr val="000000">
                <a:alpha val="40000"/>
              </a:srgbClr>
            </a:outerShdw>
            <a:softEdge rad="63500"/>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GB" b="1"/>
          </a:p>
        </p:txBody>
      </p:sp>
      <p:sp>
        <p:nvSpPr>
          <p:cNvPr id="18" name="Rounded Rectangle 17"/>
          <p:cNvSpPr/>
          <p:nvPr/>
        </p:nvSpPr>
        <p:spPr>
          <a:xfrm>
            <a:off x="6000760" y="5072074"/>
            <a:ext cx="785818" cy="428628"/>
          </a:xfrm>
          <a:prstGeom prst="roundRect">
            <a:avLst/>
          </a:prstGeom>
          <a:effectLst>
            <a:outerShdw blurRad="51500" dist="25400" dir="5400000" rotWithShape="0">
              <a:srgbClr val="000000">
                <a:alpha val="40000"/>
              </a:srgbClr>
            </a:outerShdw>
            <a:softEdge rad="63500"/>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GB" b="1"/>
          </a:p>
        </p:txBody>
      </p:sp>
      <p:sp>
        <p:nvSpPr>
          <p:cNvPr id="19" name="TextBox 19"/>
          <p:cNvSpPr txBox="1">
            <a:spLocks noChangeArrowheads="1"/>
          </p:cNvSpPr>
          <p:nvPr/>
        </p:nvSpPr>
        <p:spPr bwMode="auto">
          <a:xfrm>
            <a:off x="4786313" y="5143500"/>
            <a:ext cx="1071562" cy="369888"/>
          </a:xfrm>
          <a:prstGeom prst="rect">
            <a:avLst/>
          </a:prstGeom>
          <a:noFill/>
          <a:ln w="9525">
            <a:noFill/>
            <a:miter lim="800000"/>
            <a:headEnd/>
            <a:tailEnd/>
          </a:ln>
        </p:spPr>
        <p:txBody>
          <a:bodyPr>
            <a:spAutoFit/>
          </a:bodyPr>
          <a:lstStyle/>
          <a:p>
            <a:r>
              <a:rPr lang="en-GB" smtClean="0">
                <a:latin typeface="Calibri" pitchFamily="34" charset="0"/>
              </a:rPr>
              <a:t>value</a:t>
            </a:r>
            <a:endParaRPr lang="en-GB">
              <a:latin typeface="Calibri" pitchFamily="34" charset="0"/>
            </a:endParaRPr>
          </a:p>
        </p:txBody>
      </p:sp>
      <p:sp>
        <p:nvSpPr>
          <p:cNvPr id="20" name="TextBox 20"/>
          <p:cNvSpPr txBox="1">
            <a:spLocks noChangeArrowheads="1"/>
          </p:cNvSpPr>
          <p:nvPr/>
        </p:nvSpPr>
        <p:spPr bwMode="auto">
          <a:xfrm>
            <a:off x="2286000" y="5143500"/>
            <a:ext cx="1214438" cy="369888"/>
          </a:xfrm>
          <a:prstGeom prst="rect">
            <a:avLst/>
          </a:prstGeom>
          <a:noFill/>
          <a:ln w="9525">
            <a:noFill/>
            <a:miter lim="800000"/>
            <a:headEnd/>
            <a:tailEnd/>
          </a:ln>
        </p:spPr>
        <p:txBody>
          <a:bodyPr>
            <a:spAutoFit/>
          </a:bodyPr>
          <a:lstStyle/>
          <a:p>
            <a:r>
              <a:rPr lang="en-GB" smtClean="0">
                <a:latin typeface="Calibri" pitchFamily="34" charset="0"/>
              </a:rPr>
              <a:t>concept</a:t>
            </a:r>
            <a:endParaRPr lang="en-GB">
              <a:latin typeface="Calibri" pitchFamily="34" charset="0"/>
            </a:endParaRPr>
          </a:p>
        </p:txBody>
      </p:sp>
      <p:sp>
        <p:nvSpPr>
          <p:cNvPr id="21" name="TextBox 21"/>
          <p:cNvSpPr txBox="1">
            <a:spLocks noChangeArrowheads="1"/>
          </p:cNvSpPr>
          <p:nvPr/>
        </p:nvSpPr>
        <p:spPr bwMode="auto">
          <a:xfrm>
            <a:off x="7000875" y="5143500"/>
            <a:ext cx="1603573" cy="369332"/>
          </a:xfrm>
          <a:prstGeom prst="rect">
            <a:avLst/>
          </a:prstGeom>
          <a:noFill/>
          <a:ln w="9525">
            <a:noFill/>
            <a:miter lim="800000"/>
            <a:headEnd/>
            <a:tailEnd/>
          </a:ln>
        </p:spPr>
        <p:txBody>
          <a:bodyPr wrap="square">
            <a:spAutoFit/>
          </a:bodyPr>
          <a:lstStyle/>
          <a:p>
            <a:r>
              <a:rPr lang="pl-PL" dirty="0">
                <a:latin typeface="Calibri" pitchFamily="34" charset="0"/>
              </a:rPr>
              <a:t>c</a:t>
            </a:r>
            <a:r>
              <a:rPr lang="en-GB" dirty="0" err="1" smtClean="0">
                <a:latin typeface="Calibri" pitchFamily="34" charset="0"/>
              </a:rPr>
              <a:t>ontext</a:t>
            </a:r>
            <a:r>
              <a:rPr lang="pl-PL" dirty="0" smtClean="0">
                <a:latin typeface="Calibri" pitchFamily="34" charset="0"/>
              </a:rPr>
              <a:t>, unit</a:t>
            </a:r>
            <a:endParaRPr lang="en-GB" dirty="0">
              <a:latin typeface="Calibri" pitchFamily="34" charset="0"/>
            </a:endParaRPr>
          </a:p>
        </p:txBody>
      </p:sp>
      <p:cxnSp>
        <p:nvCxnSpPr>
          <p:cNvPr id="22" name="Straight Connector 24"/>
          <p:cNvCxnSpPr/>
          <p:nvPr/>
        </p:nvCxnSpPr>
        <p:spPr>
          <a:xfrm>
            <a:off x="1285875" y="5715000"/>
            <a:ext cx="2143125"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Straight Connector 25"/>
          <p:cNvCxnSpPr/>
          <p:nvPr/>
        </p:nvCxnSpPr>
        <p:spPr>
          <a:xfrm>
            <a:off x="3786188" y="5715000"/>
            <a:ext cx="4357687" cy="1588"/>
          </a:xfrm>
          <a:prstGeom prst="line">
            <a:avLst/>
          </a:prstGeom>
        </p:spPr>
        <p:style>
          <a:lnRef idx="2">
            <a:schemeClr val="accent6"/>
          </a:lnRef>
          <a:fillRef idx="0">
            <a:schemeClr val="accent6"/>
          </a:fillRef>
          <a:effectRef idx="1">
            <a:schemeClr val="accent6"/>
          </a:effectRef>
          <a:fontRef idx="minor">
            <a:schemeClr val="tx1"/>
          </a:fontRef>
        </p:style>
      </p:cxnSp>
      <p:sp>
        <p:nvSpPr>
          <p:cNvPr id="24" name="TextBox 27"/>
          <p:cNvSpPr txBox="1"/>
          <p:nvPr/>
        </p:nvSpPr>
        <p:spPr>
          <a:xfrm>
            <a:off x="1500166" y="5845750"/>
            <a:ext cx="1857388" cy="307777"/>
          </a:xfrm>
          <a:prstGeom prst="rect">
            <a:avLst/>
          </a:prstGeom>
          <a:noFill/>
        </p:spPr>
        <p:txBody>
          <a:bodyPr>
            <a:spAutoFit/>
          </a:bodyPr>
          <a:lstStyle/>
          <a:p>
            <a:pPr algn="ctr" fontAlgn="auto">
              <a:spcBef>
                <a:spcPts val="0"/>
              </a:spcBef>
              <a:spcAft>
                <a:spcPts val="0"/>
              </a:spcAft>
              <a:defRPr/>
            </a:pPr>
            <a:r>
              <a:rPr lang="en-GB" sz="1400" smtClean="0">
                <a:effectLst>
                  <a:reflection blurRad="6350" stA="55000" endA="50" endPos="85000" dir="5400000" sy="-100000" algn="bl" rotWithShape="0"/>
                </a:effectLst>
                <a:latin typeface="+mn-lt"/>
              </a:rPr>
              <a:t>Taxonomy</a:t>
            </a:r>
            <a:endParaRPr lang="en-GB" sz="1400">
              <a:effectLst>
                <a:reflection blurRad="6350" stA="55000" endA="50" endPos="85000" dir="5400000" sy="-100000" algn="bl" rotWithShape="0"/>
              </a:effectLst>
              <a:latin typeface="+mn-lt"/>
            </a:endParaRPr>
          </a:p>
        </p:txBody>
      </p:sp>
      <p:sp>
        <p:nvSpPr>
          <p:cNvPr id="25" name="TextBox 28"/>
          <p:cNvSpPr txBox="1"/>
          <p:nvPr/>
        </p:nvSpPr>
        <p:spPr>
          <a:xfrm>
            <a:off x="4500562" y="5857892"/>
            <a:ext cx="3000396" cy="307777"/>
          </a:xfrm>
          <a:prstGeom prst="rect">
            <a:avLst/>
          </a:prstGeom>
          <a:noFill/>
        </p:spPr>
        <p:txBody>
          <a:bodyPr>
            <a:spAutoFit/>
          </a:bodyPr>
          <a:lstStyle/>
          <a:p>
            <a:pPr algn="ctr" fontAlgn="auto">
              <a:spcBef>
                <a:spcPts val="0"/>
              </a:spcBef>
              <a:spcAft>
                <a:spcPts val="0"/>
              </a:spcAft>
              <a:defRPr/>
            </a:pPr>
            <a:r>
              <a:rPr lang="en-GB" sz="1400" smtClean="0">
                <a:effectLst>
                  <a:reflection blurRad="6350" stA="55000" endA="50" endPos="85000" dir="5400000" sy="-100000" algn="bl" rotWithShape="0"/>
                </a:effectLst>
              </a:rPr>
              <a:t>Instance document</a:t>
            </a:r>
            <a:endParaRPr lang="en-GB" sz="1400">
              <a:effectLst>
                <a:reflection blurRad="6350" stA="55000" endA="50" endPos="85000" dir="5400000" sy="-100000" algn="bl" rotWithShape="0"/>
              </a:effectLst>
            </a:endParaRPr>
          </a:p>
        </p:txBody>
      </p:sp>
    </p:spTree>
    <p:extLst>
      <p:ext uri="{BB962C8B-B14F-4D97-AF65-F5344CB8AC3E}">
        <p14:creationId xmlns:p14="http://schemas.microsoft.com/office/powerpoint/2010/main" val="3107303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34</a:t>
            </a:fld>
            <a:endParaRPr lang="en-GB" dirty="0"/>
          </a:p>
        </p:txBody>
      </p:sp>
      <p:graphicFrame>
        <p:nvGraphicFramePr>
          <p:cNvPr id="5" name="Object 3"/>
          <p:cNvGraphicFramePr>
            <a:graphicFrameLocks noChangeAspect="1"/>
          </p:cNvGraphicFramePr>
          <p:nvPr/>
        </p:nvGraphicFramePr>
        <p:xfrm>
          <a:off x="250825" y="1127125"/>
          <a:ext cx="8321675" cy="3033713"/>
        </p:xfrm>
        <a:graphic>
          <a:graphicData uri="http://schemas.openxmlformats.org/presentationml/2006/ole">
            <mc:AlternateContent xmlns:mc="http://schemas.openxmlformats.org/markup-compatibility/2006">
              <mc:Choice xmlns:v="urn:schemas-microsoft-com:vml" Requires="v">
                <p:oleObj spid="_x0000_s2057" name="Document" r:id="rId3" imgW="6283967" imgH="2285078" progId="Word.Document.8">
                  <p:embed/>
                </p:oleObj>
              </mc:Choice>
              <mc:Fallback>
                <p:oleObj name="Document" r:id="rId3" imgW="6283967" imgH="228507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7125"/>
                        <a:ext cx="8321675" cy="3033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
          <p:cNvSpPr txBox="1">
            <a:spLocks noChangeArrowheads="1"/>
          </p:cNvSpPr>
          <p:nvPr/>
        </p:nvSpPr>
        <p:spPr bwMode="auto">
          <a:xfrm>
            <a:off x="2771775" y="3956050"/>
            <a:ext cx="4392613" cy="24685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57188" algn="l"/>
                <a:tab pos="536575" algn="l"/>
                <a:tab pos="2333625" algn="l"/>
              </a:tabLst>
              <a:defRPr sz="2400">
                <a:solidFill>
                  <a:schemeClr val="tx1"/>
                </a:solidFill>
                <a:latin typeface="Arial" pitchFamily="34" charset="0"/>
                <a:ea typeface="ＭＳ Ｐゴシック" pitchFamily="34" charset="-128"/>
              </a:defRPr>
            </a:lvl1pPr>
            <a:lvl2pPr marL="742950" indent="-285750" eaLnBrk="0" hangingPunct="0">
              <a:tabLst>
                <a:tab pos="357188" algn="l"/>
                <a:tab pos="536575" algn="l"/>
                <a:tab pos="2333625" algn="l"/>
              </a:tabLst>
              <a:defRPr sz="2400">
                <a:solidFill>
                  <a:schemeClr val="tx1"/>
                </a:solidFill>
                <a:latin typeface="Arial" pitchFamily="34" charset="0"/>
                <a:ea typeface="ＭＳ Ｐゴシック" pitchFamily="34" charset="-128"/>
              </a:defRPr>
            </a:lvl2pPr>
            <a:lvl3pPr marL="1143000" indent="-228600" eaLnBrk="0" hangingPunct="0">
              <a:tabLst>
                <a:tab pos="357188" algn="l"/>
                <a:tab pos="536575" algn="l"/>
                <a:tab pos="2333625" algn="l"/>
              </a:tabLst>
              <a:defRPr sz="2400">
                <a:solidFill>
                  <a:schemeClr val="tx1"/>
                </a:solidFill>
                <a:latin typeface="Arial" pitchFamily="34" charset="0"/>
                <a:ea typeface="ＭＳ Ｐゴシック" pitchFamily="34" charset="-128"/>
              </a:defRPr>
            </a:lvl3pPr>
            <a:lvl4pPr marL="1600200" indent="-228600" eaLnBrk="0" hangingPunct="0">
              <a:tabLst>
                <a:tab pos="357188" algn="l"/>
                <a:tab pos="536575" algn="l"/>
                <a:tab pos="2333625" algn="l"/>
              </a:tabLst>
              <a:defRPr sz="2400">
                <a:solidFill>
                  <a:schemeClr val="tx1"/>
                </a:solidFill>
                <a:latin typeface="Arial" pitchFamily="34" charset="0"/>
                <a:ea typeface="ＭＳ Ｐゴシック" pitchFamily="34" charset="-128"/>
              </a:defRPr>
            </a:lvl4pPr>
            <a:lvl5pPr marL="2057400" indent="-228600" eaLnBrk="0" hangingPunct="0">
              <a:tabLst>
                <a:tab pos="357188" algn="l"/>
                <a:tab pos="536575" algn="l"/>
                <a:tab pos="23336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57188" algn="l"/>
                <a:tab pos="536575" algn="l"/>
                <a:tab pos="23336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57188" algn="l"/>
                <a:tab pos="536575" algn="l"/>
                <a:tab pos="23336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57188" algn="l"/>
                <a:tab pos="536575" algn="l"/>
                <a:tab pos="23336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57188" algn="l"/>
                <a:tab pos="536575" algn="l"/>
                <a:tab pos="2333625" algn="l"/>
              </a:tabLst>
              <a:defRPr sz="2400">
                <a:solidFill>
                  <a:schemeClr val="tx1"/>
                </a:solidFill>
                <a:latin typeface="Arial" pitchFamily="34" charset="0"/>
                <a:ea typeface="ＭＳ Ｐゴシック" pitchFamily="34" charset="-128"/>
              </a:defRPr>
            </a:lvl9pPr>
          </a:lstStyle>
          <a:p>
            <a:pPr>
              <a:lnSpc>
                <a:spcPct val="120000"/>
              </a:lnSpc>
            </a:pPr>
            <a:r>
              <a:rPr lang="en-GB" sz="1600" b="1">
                <a:cs typeface="Times New Roman" pitchFamily="18" charset="0"/>
              </a:rPr>
              <a:t>Ma Petite Entreprise – Paris – Bilan 2005</a:t>
            </a:r>
            <a:br>
              <a:rPr lang="en-GB" sz="1600" b="1">
                <a:cs typeface="Times New Roman" pitchFamily="18" charset="0"/>
              </a:rPr>
            </a:br>
            <a:r>
              <a:rPr lang="en-GB" sz="1600" b="1">
                <a:cs typeface="Times New Roman" pitchFamily="18" charset="0"/>
              </a:rPr>
              <a:t/>
            </a:r>
            <a:br>
              <a:rPr lang="en-GB" sz="1600" b="1">
                <a:cs typeface="Times New Roman" pitchFamily="18" charset="0"/>
              </a:rPr>
            </a:br>
            <a:r>
              <a:rPr lang="en-GB" sz="1200" b="1">
                <a:latin typeface="Arial Narrow" pitchFamily="34" charset="0"/>
                <a:cs typeface="Times New Roman" pitchFamily="18" charset="0"/>
              </a:rPr>
              <a:t>	</a:t>
            </a:r>
            <a:r>
              <a:rPr lang="en-GB" sz="1400" b="1">
                <a:latin typeface="Arial Narrow" pitchFamily="34" charset="0"/>
                <a:cs typeface="Times New Roman" pitchFamily="18" charset="0"/>
              </a:rPr>
              <a:t>Actif	500 000€</a:t>
            </a:r>
          </a:p>
          <a:p>
            <a:pPr>
              <a:lnSpc>
                <a:spcPct val="120000"/>
              </a:lnSpc>
            </a:pPr>
            <a:r>
              <a:rPr lang="en-GB" sz="1200" b="1">
                <a:latin typeface="Arial Narrow" pitchFamily="34" charset="0"/>
                <a:cs typeface="Times New Roman" pitchFamily="18" charset="0"/>
              </a:rPr>
              <a:t>		</a:t>
            </a:r>
            <a:r>
              <a:rPr lang="en-GB" sz="1400" b="1">
                <a:latin typeface="Arial Narrow" pitchFamily="34" charset="0"/>
                <a:cs typeface="Times New Roman" pitchFamily="18" charset="0"/>
              </a:rPr>
              <a:t>Actifs circulants 	300 000€</a:t>
            </a:r>
            <a:br>
              <a:rPr lang="en-GB" sz="1400" b="1">
                <a:latin typeface="Arial Narrow" pitchFamily="34" charset="0"/>
                <a:cs typeface="Times New Roman" pitchFamily="18" charset="0"/>
              </a:rPr>
            </a:br>
            <a:r>
              <a:rPr lang="en-GB" sz="1400" b="1">
                <a:latin typeface="Arial Narrow" pitchFamily="34" charset="0"/>
                <a:cs typeface="Times New Roman" pitchFamily="18" charset="0"/>
              </a:rPr>
              <a:t>		Actifs immobilisés 	200 000€</a:t>
            </a:r>
          </a:p>
          <a:p>
            <a:pPr>
              <a:lnSpc>
                <a:spcPct val="120000"/>
              </a:lnSpc>
            </a:pPr>
            <a:endParaRPr lang="en-GB" sz="1400" b="1">
              <a:latin typeface="Arial Narrow" pitchFamily="34" charset="0"/>
              <a:cs typeface="Times New Roman" pitchFamily="18" charset="0"/>
            </a:endParaRPr>
          </a:p>
          <a:p>
            <a:pPr>
              <a:lnSpc>
                <a:spcPct val="120000"/>
              </a:lnSpc>
            </a:pPr>
            <a:r>
              <a:rPr lang="en-GB" sz="1400" b="1">
                <a:latin typeface="Arial Narrow" pitchFamily="34" charset="0"/>
                <a:cs typeface="Times New Roman" pitchFamily="18" charset="0"/>
              </a:rPr>
              <a:t>	Passif	500 000€</a:t>
            </a:r>
            <a:br>
              <a:rPr lang="en-GB" sz="1400" b="1">
                <a:latin typeface="Arial Narrow" pitchFamily="34" charset="0"/>
                <a:cs typeface="Times New Roman" pitchFamily="18" charset="0"/>
              </a:rPr>
            </a:br>
            <a:r>
              <a:rPr lang="en-GB" sz="1400" b="1">
                <a:latin typeface="Arial Narrow" pitchFamily="34" charset="0"/>
                <a:cs typeface="Times New Roman" pitchFamily="18" charset="0"/>
              </a:rPr>
              <a:t>		Dettes	230 000€</a:t>
            </a:r>
            <a:br>
              <a:rPr lang="en-GB" sz="1400" b="1">
                <a:latin typeface="Arial Narrow" pitchFamily="34" charset="0"/>
                <a:cs typeface="Times New Roman" pitchFamily="18" charset="0"/>
              </a:rPr>
            </a:br>
            <a:r>
              <a:rPr lang="en-GB" sz="1400" b="1">
                <a:latin typeface="Arial Narrow" pitchFamily="34" charset="0"/>
                <a:cs typeface="Times New Roman" pitchFamily="18" charset="0"/>
              </a:rPr>
              <a:t>		Capitaux propres	270 000€</a:t>
            </a:r>
            <a:r>
              <a:rPr lang="en-GB" sz="1200" b="1">
                <a:latin typeface="Arial Narrow" pitchFamily="34" charset="0"/>
                <a:cs typeface="Times New Roman" pitchFamily="18" charset="0"/>
              </a:rPr>
              <a:t>	</a:t>
            </a:r>
          </a:p>
        </p:txBody>
      </p:sp>
      <p:sp>
        <p:nvSpPr>
          <p:cNvPr id="7" name="AutoShape 5"/>
          <p:cNvSpPr>
            <a:spLocks noChangeArrowheads="1"/>
          </p:cNvSpPr>
          <p:nvPr/>
        </p:nvSpPr>
        <p:spPr bwMode="auto">
          <a:xfrm rot="10800000" flipH="1">
            <a:off x="1835150" y="4149725"/>
            <a:ext cx="360363" cy="647700"/>
          </a:xfrm>
          <a:custGeom>
            <a:avLst/>
            <a:gdLst>
              <a:gd name="T0" fmla="*/ 207959 w 21600"/>
              <a:gd name="T1" fmla="*/ 0 h 21600"/>
              <a:gd name="T2" fmla="*/ 207959 w 21600"/>
              <a:gd name="T3" fmla="*/ 364571 h 21600"/>
              <a:gd name="T4" fmla="*/ 55673 w 21600"/>
              <a:gd name="T5" fmla="*/ 647700 h 21600"/>
              <a:gd name="T6" fmla="*/ 360363 w 21600"/>
              <a:gd name="T7" fmla="*/ 182286 h 21600"/>
              <a:gd name="T8" fmla="*/ 17694720 60000 65536"/>
              <a:gd name="T9" fmla="*/ 5898240 60000 65536"/>
              <a:gd name="T10" fmla="*/ 5898240 60000 65536"/>
              <a:gd name="T11" fmla="*/ 0 60000 65536"/>
              <a:gd name="T12" fmla="*/ 12427 w 21600"/>
              <a:gd name="T13" fmla="*/ 2814 h 21600"/>
              <a:gd name="T14" fmla="*/ 16694 w 21600"/>
              <a:gd name="T15" fmla="*/ 9344 h 21600"/>
            </a:gdLst>
            <a:ahLst/>
            <a:cxnLst>
              <a:cxn ang="T8">
                <a:pos x="T0" y="T1"/>
              </a:cxn>
              <a:cxn ang="T9">
                <a:pos x="T2" y="T3"/>
              </a:cxn>
              <a:cxn ang="T10">
                <a:pos x="T4" y="T5"/>
              </a:cxn>
              <a:cxn ang="T11">
                <a:pos x="T6" y="T7"/>
              </a:cxn>
            </a:cxnLst>
            <a:rect l="T12" t="T13" r="T14" b="T15"/>
            <a:pathLst>
              <a:path w="21600" h="21600">
                <a:moveTo>
                  <a:pt x="21600" y="6079"/>
                </a:moveTo>
                <a:lnTo>
                  <a:pt x="12465" y="0"/>
                </a:lnTo>
                <a:lnTo>
                  <a:pt x="12465" y="2814"/>
                </a:lnTo>
                <a:lnTo>
                  <a:pt x="12427" y="2814"/>
                </a:lnTo>
                <a:cubicBezTo>
                  <a:pt x="5564" y="2814"/>
                  <a:pt x="0" y="6997"/>
                  <a:pt x="0" y="12158"/>
                </a:cubicBezTo>
                <a:lnTo>
                  <a:pt x="0" y="21600"/>
                </a:lnTo>
                <a:lnTo>
                  <a:pt x="6674" y="21600"/>
                </a:lnTo>
                <a:lnTo>
                  <a:pt x="6674" y="12158"/>
                </a:lnTo>
                <a:cubicBezTo>
                  <a:pt x="6674" y="10604"/>
                  <a:pt x="9250" y="9344"/>
                  <a:pt x="12427" y="9344"/>
                </a:cubicBezTo>
                <a:lnTo>
                  <a:pt x="12465" y="9344"/>
                </a:lnTo>
                <a:lnTo>
                  <a:pt x="12465" y="12158"/>
                </a:lnTo>
                <a:lnTo>
                  <a:pt x="21600" y="6079"/>
                </a:lnTo>
                <a:close/>
              </a:path>
            </a:pathLst>
          </a:cu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8" name="AutoShape 6"/>
          <p:cNvSpPr>
            <a:spLocks noChangeArrowheads="1"/>
          </p:cNvSpPr>
          <p:nvPr/>
        </p:nvSpPr>
        <p:spPr bwMode="auto">
          <a:xfrm>
            <a:off x="7337425" y="2614613"/>
            <a:ext cx="1368425" cy="647700"/>
          </a:xfrm>
          <a:prstGeom prst="wedgeRectCallout">
            <a:avLst>
              <a:gd name="adj1" fmla="val -167171"/>
              <a:gd name="adj2" fmla="val -24264"/>
            </a:avLst>
          </a:prstGeom>
          <a:noFill/>
          <a:ln w="9525" algn="ctr">
            <a:solidFill>
              <a:schemeClr val="tx1"/>
            </a:solidFill>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lang="fr-FR" sz="1400" b="1">
                <a:latin typeface="Arial Narrow" pitchFamily="34" charset="0"/>
              </a:rPr>
              <a:t>Facts</a:t>
            </a:r>
          </a:p>
        </p:txBody>
      </p:sp>
      <p:sp>
        <p:nvSpPr>
          <p:cNvPr id="9" name="AutoShape 7"/>
          <p:cNvSpPr>
            <a:spLocks noChangeArrowheads="1"/>
          </p:cNvSpPr>
          <p:nvPr/>
        </p:nvSpPr>
        <p:spPr bwMode="auto">
          <a:xfrm>
            <a:off x="7327900" y="1860550"/>
            <a:ext cx="1368425" cy="647700"/>
          </a:xfrm>
          <a:prstGeom prst="wedgeRectCallout">
            <a:avLst>
              <a:gd name="adj1" fmla="val -174477"/>
              <a:gd name="adj2" fmla="val -2694"/>
            </a:avLst>
          </a:prstGeom>
          <a:noFill/>
          <a:ln w="9525" algn="ctr">
            <a:solidFill>
              <a:schemeClr val="tx1"/>
            </a:solidFill>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lang="fr-FR" sz="1400" b="1">
                <a:latin typeface="Arial Narrow" pitchFamily="34" charset="0"/>
              </a:rPr>
              <a:t>Unit(s)’ definition</a:t>
            </a:r>
          </a:p>
        </p:txBody>
      </p:sp>
      <p:sp>
        <p:nvSpPr>
          <p:cNvPr id="10" name="AutoShape 8"/>
          <p:cNvSpPr>
            <a:spLocks noChangeArrowheads="1"/>
          </p:cNvSpPr>
          <p:nvPr/>
        </p:nvSpPr>
        <p:spPr bwMode="auto">
          <a:xfrm>
            <a:off x="7337425" y="1125538"/>
            <a:ext cx="1368425" cy="647700"/>
          </a:xfrm>
          <a:prstGeom prst="wedgeRectCallout">
            <a:avLst>
              <a:gd name="adj1" fmla="val -225176"/>
              <a:gd name="adj2" fmla="val 4903"/>
            </a:avLst>
          </a:prstGeom>
          <a:noFill/>
          <a:ln w="9525" algn="ctr">
            <a:solidFill>
              <a:schemeClr val="tx1"/>
            </a:solidFill>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lang="fr-FR" sz="1400" b="1">
                <a:latin typeface="Arial Narrow" pitchFamily="34" charset="0"/>
              </a:rPr>
              <a:t>Context(s)’</a:t>
            </a:r>
            <a:br>
              <a:rPr lang="fr-FR" sz="1400" b="1">
                <a:latin typeface="Arial Narrow" pitchFamily="34" charset="0"/>
              </a:rPr>
            </a:br>
            <a:r>
              <a:rPr lang="fr-FR" sz="1400" b="1">
                <a:latin typeface="Arial Narrow" pitchFamily="34" charset="0"/>
              </a:rPr>
              <a:t>definition</a:t>
            </a:r>
          </a:p>
        </p:txBody>
      </p:sp>
    </p:spTree>
    <p:extLst>
      <p:ext uri="{BB962C8B-B14F-4D97-AF65-F5344CB8AC3E}">
        <p14:creationId xmlns:p14="http://schemas.microsoft.com/office/powerpoint/2010/main" val="16781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35</a:t>
            </a:fld>
            <a:endParaRPr lang="en-GB" dirty="0"/>
          </a:p>
        </p:txBody>
      </p:sp>
      <p:sp>
        <p:nvSpPr>
          <p:cNvPr id="51" name="Prostokąt zaokrąglony 50"/>
          <p:cNvSpPr/>
          <p:nvPr/>
        </p:nvSpPr>
        <p:spPr>
          <a:xfrm>
            <a:off x="4143372" y="857232"/>
            <a:ext cx="4500594" cy="5643602"/>
          </a:xfrm>
          <a:prstGeom prst="roundRect">
            <a:avLst>
              <a:gd name="adj" fmla="val 11305"/>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vert="vert" rtlCol="0" anchor="t"/>
          <a:lstStyle/>
          <a:p>
            <a:pPr algn="ctr"/>
            <a:r>
              <a:rPr lang="en-GB" sz="1400" b="1" dirty="0" smtClean="0">
                <a:solidFill>
                  <a:schemeClr val="accent1">
                    <a:lumMod val="50000"/>
                  </a:schemeClr>
                </a:solidFill>
              </a:rPr>
              <a:t>XBRL Instance document</a:t>
            </a:r>
            <a:endParaRPr lang="en-GB" sz="1400" b="1" dirty="0">
              <a:solidFill>
                <a:schemeClr val="accent1">
                  <a:lumMod val="50000"/>
                </a:schemeClr>
              </a:solidFill>
            </a:endParaRPr>
          </a:p>
        </p:txBody>
      </p:sp>
      <p:sp>
        <p:nvSpPr>
          <p:cNvPr id="52" name="Prostokąt zaokrąglony 51"/>
          <p:cNvSpPr/>
          <p:nvPr/>
        </p:nvSpPr>
        <p:spPr>
          <a:xfrm>
            <a:off x="428596" y="2143116"/>
            <a:ext cx="2928958" cy="3143272"/>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GB" sz="1400" b="1" dirty="0" smtClean="0">
                <a:solidFill>
                  <a:schemeClr val="accent1">
                    <a:lumMod val="50000"/>
                  </a:schemeClr>
                </a:solidFill>
              </a:rPr>
              <a:t>Taxonomy</a:t>
            </a:r>
            <a:endParaRPr lang="en-GB" sz="1400" b="1" dirty="0">
              <a:solidFill>
                <a:schemeClr val="accent1">
                  <a:lumMod val="50000"/>
                </a:schemeClr>
              </a:solidFill>
            </a:endParaRPr>
          </a:p>
        </p:txBody>
      </p:sp>
      <p:sp>
        <p:nvSpPr>
          <p:cNvPr id="53" name="Tytuł 1"/>
          <p:cNvSpPr>
            <a:spLocks noGrp="1"/>
          </p:cNvSpPr>
          <p:nvPr>
            <p:ph type="title"/>
          </p:nvPr>
        </p:nvSpPr>
        <p:spPr>
          <a:xfrm>
            <a:off x="457200" y="857232"/>
            <a:ext cx="3614734" cy="1066800"/>
          </a:xfrm>
        </p:spPr>
        <p:txBody>
          <a:bodyPr>
            <a:noAutofit/>
          </a:bodyPr>
          <a:lstStyle/>
          <a:p>
            <a:pPr algn="ctr"/>
            <a:r>
              <a:rPr lang="en-GB" sz="2800" dirty="0" smtClean="0"/>
              <a:t>Taxonomy and instance document linkage</a:t>
            </a:r>
            <a:r>
              <a:rPr lang="pl-PL" sz="2800" dirty="0" smtClean="0"/>
              <a:t/>
            </a:r>
            <a:br>
              <a:rPr lang="pl-PL" sz="2800" dirty="0" smtClean="0"/>
            </a:br>
            <a:r>
              <a:rPr lang="pl-PL" sz="2800" dirty="0" smtClean="0"/>
              <a:t>(XBRL 2.1)</a:t>
            </a:r>
            <a:endParaRPr lang="en-GB" sz="2800" dirty="0"/>
          </a:p>
        </p:txBody>
      </p:sp>
      <p:sp>
        <p:nvSpPr>
          <p:cNvPr id="54" name="pole tekstowe 53"/>
          <p:cNvSpPr txBox="1"/>
          <p:nvPr/>
        </p:nvSpPr>
        <p:spPr>
          <a:xfrm>
            <a:off x="571472" y="2714620"/>
            <a:ext cx="2857520" cy="2496133"/>
          </a:xfrm>
          <a:prstGeom prst="rect">
            <a:avLst/>
          </a:prstGeom>
          <a:noFill/>
        </p:spPr>
        <p:txBody>
          <a:bodyPr wrap="square" rtlCol="0">
            <a:spAutoFit/>
          </a:bodyPr>
          <a:lstStyle/>
          <a:p>
            <a:pPr marL="174625" indent="-174625" algn="ctr">
              <a:lnSpc>
                <a:spcPts val="2100"/>
              </a:lnSpc>
            </a:pPr>
            <a:r>
              <a:rPr lang="en-GB" sz="1400" b="1" dirty="0" smtClean="0">
                <a:solidFill>
                  <a:schemeClr val="accent2">
                    <a:lumMod val="50000"/>
                  </a:schemeClr>
                </a:solidFill>
                <a:latin typeface="+mn-lt"/>
              </a:rPr>
              <a:t>Element's definition:</a:t>
            </a:r>
          </a:p>
          <a:p>
            <a:pPr marL="174625" indent="-174625">
              <a:lnSpc>
                <a:spcPts val="2100"/>
              </a:lnSpc>
            </a:pPr>
            <a:r>
              <a:rPr lang="en-GB" sz="1400" dirty="0" smtClean="0">
                <a:solidFill>
                  <a:schemeClr val="accent2">
                    <a:lumMod val="50000"/>
                  </a:schemeClr>
                </a:solidFill>
                <a:latin typeface="+mn-lt"/>
              </a:rPr>
              <a:t>&lt;element </a:t>
            </a:r>
          </a:p>
          <a:p>
            <a:pPr marL="174625" indent="-174625">
              <a:lnSpc>
                <a:spcPts val="2100"/>
              </a:lnSpc>
            </a:pPr>
            <a:r>
              <a:rPr lang="en-GB" sz="1400" dirty="0" smtClean="0">
                <a:solidFill>
                  <a:schemeClr val="accent2">
                    <a:lumMod val="50000"/>
                  </a:schemeClr>
                </a:solidFill>
                <a:latin typeface="+mn-lt"/>
              </a:rPr>
              <a:t>	id="ifrs_ProfitLoss" </a:t>
            </a:r>
          </a:p>
          <a:p>
            <a:pPr marL="174625" indent="-174625">
              <a:lnSpc>
                <a:spcPts val="2100"/>
              </a:lnSpc>
            </a:pPr>
            <a:r>
              <a:rPr lang="en-GB" sz="1400" dirty="0" smtClean="0">
                <a:solidFill>
                  <a:schemeClr val="accent2">
                    <a:lumMod val="50000"/>
                  </a:schemeClr>
                </a:solidFill>
                <a:latin typeface="+mn-lt"/>
              </a:rPr>
              <a:t>	name="ProfitLoss"   type="xbrli:monetaryItemType" substitutionGroup="xbrli:item" xbrli:periodType="duration" xbrli:balance="credit" nillable="true" /&gt;</a:t>
            </a:r>
            <a:endParaRPr lang="en-GB" sz="1400" dirty="0">
              <a:solidFill>
                <a:schemeClr val="accent2">
                  <a:lumMod val="50000"/>
                </a:schemeClr>
              </a:solidFill>
              <a:latin typeface="+mn-lt"/>
            </a:endParaRPr>
          </a:p>
        </p:txBody>
      </p:sp>
      <p:sp>
        <p:nvSpPr>
          <p:cNvPr id="55" name="pole tekstowe 54"/>
          <p:cNvSpPr txBox="1"/>
          <p:nvPr/>
        </p:nvSpPr>
        <p:spPr>
          <a:xfrm>
            <a:off x="4286248" y="857232"/>
            <a:ext cx="3571900" cy="2893100"/>
          </a:xfrm>
          <a:prstGeom prst="rect">
            <a:avLst/>
          </a:prstGeom>
          <a:noFill/>
        </p:spPr>
        <p:txBody>
          <a:bodyPr wrap="square" rtlCol="0">
            <a:spAutoFit/>
          </a:bodyPr>
          <a:lstStyle/>
          <a:p>
            <a:pPr marL="174625" indent="-174625" algn="ctr"/>
            <a:r>
              <a:rPr lang="en-GB" sz="1400" b="1" dirty="0" smtClean="0">
                <a:solidFill>
                  <a:schemeClr val="accent3">
                    <a:lumMod val="50000"/>
                  </a:schemeClr>
                </a:solidFill>
                <a:latin typeface="+mn-lt"/>
              </a:rPr>
              <a:t>Context</a:t>
            </a:r>
          </a:p>
          <a:p>
            <a:pPr>
              <a:spcBef>
                <a:spcPct val="0"/>
              </a:spcBef>
              <a:defRPr/>
            </a:pPr>
            <a:r>
              <a:rPr lang="en-GB" sz="1400" dirty="0" smtClean="0">
                <a:solidFill>
                  <a:schemeClr val="accent3">
                    <a:lumMod val="50000"/>
                  </a:schemeClr>
                </a:solidFill>
                <a:latin typeface="+mn-lt"/>
              </a:rPr>
              <a:t>&lt;context id="ABC_20100101_20101231"&gt;</a:t>
            </a:r>
          </a:p>
          <a:p>
            <a:pPr marL="174625" indent="-174625">
              <a:spcBef>
                <a:spcPct val="0"/>
              </a:spcBef>
              <a:defRPr/>
            </a:pPr>
            <a:r>
              <a:rPr lang="en-GB" sz="1400" dirty="0" smtClean="0">
                <a:solidFill>
                  <a:schemeClr val="accent3">
                    <a:lumMod val="50000"/>
                  </a:schemeClr>
                </a:solidFill>
                <a:latin typeface="+mn-lt"/>
              </a:rPr>
              <a:t>	&lt;entity&gt;</a:t>
            </a:r>
          </a:p>
          <a:p>
            <a:pPr marL="174625" indent="-174625">
              <a:spcBef>
                <a:spcPct val="0"/>
              </a:spcBef>
              <a:defRPr/>
            </a:pPr>
            <a:r>
              <a:rPr lang="en-GB" sz="1400" dirty="0" smtClean="0">
                <a:solidFill>
                  <a:schemeClr val="accent3">
                    <a:lumMod val="50000"/>
                  </a:schemeClr>
                </a:solidFill>
                <a:latin typeface="+mn-lt"/>
              </a:rPr>
              <a:t>	     &lt;identifier </a:t>
            </a:r>
          </a:p>
          <a:p>
            <a:pPr marL="174625" indent="-174625">
              <a:spcBef>
                <a:spcPct val="0"/>
              </a:spcBef>
              <a:defRPr/>
            </a:pPr>
            <a:r>
              <a:rPr lang="en-GB" sz="1400" dirty="0" smtClean="0">
                <a:solidFill>
                  <a:schemeClr val="accent3">
                    <a:lumMod val="50000"/>
                  </a:schemeClr>
                </a:solidFill>
                <a:latin typeface="+mn-lt"/>
              </a:rPr>
              <a:t>	          scheme="http://nasdaq.com/ticker"&gt;</a:t>
            </a:r>
          </a:p>
          <a:p>
            <a:pPr marL="174625" indent="-174625">
              <a:spcBef>
                <a:spcPct val="0"/>
              </a:spcBef>
              <a:defRPr/>
            </a:pPr>
            <a:r>
              <a:rPr lang="en-GB" sz="1400" dirty="0" smtClean="0">
                <a:solidFill>
                  <a:schemeClr val="accent3">
                    <a:lumMod val="50000"/>
                  </a:schemeClr>
                </a:solidFill>
                <a:latin typeface="+mn-lt"/>
              </a:rPr>
              <a:t>	          ABC</a:t>
            </a:r>
          </a:p>
          <a:p>
            <a:pPr marL="174625" indent="-174625">
              <a:spcBef>
                <a:spcPct val="0"/>
              </a:spcBef>
              <a:defRPr/>
            </a:pPr>
            <a:r>
              <a:rPr lang="en-GB" sz="1400" dirty="0" smtClean="0">
                <a:solidFill>
                  <a:schemeClr val="accent3">
                    <a:lumMod val="50000"/>
                  </a:schemeClr>
                </a:solidFill>
                <a:latin typeface="+mn-lt"/>
              </a:rPr>
              <a:t>	      &lt;/identifier&gt;</a:t>
            </a:r>
          </a:p>
          <a:p>
            <a:pPr marL="174625" indent="-174625">
              <a:spcBef>
                <a:spcPct val="0"/>
              </a:spcBef>
              <a:defRPr/>
            </a:pPr>
            <a:r>
              <a:rPr lang="en-GB" sz="1400" dirty="0" smtClean="0">
                <a:solidFill>
                  <a:schemeClr val="accent3">
                    <a:lumMod val="50000"/>
                  </a:schemeClr>
                </a:solidFill>
                <a:latin typeface="+mn-lt"/>
              </a:rPr>
              <a:t>	&lt;/entity&gt;</a:t>
            </a:r>
          </a:p>
          <a:p>
            <a:pPr marL="174625" indent="-174625">
              <a:spcBef>
                <a:spcPct val="0"/>
              </a:spcBef>
              <a:defRPr/>
            </a:pPr>
            <a:r>
              <a:rPr lang="en-GB" sz="1400" dirty="0" smtClean="0">
                <a:solidFill>
                  <a:schemeClr val="accent3">
                    <a:lumMod val="50000"/>
                  </a:schemeClr>
                </a:solidFill>
                <a:latin typeface="+mn-lt"/>
              </a:rPr>
              <a:t> 	&lt;period&gt;</a:t>
            </a:r>
          </a:p>
          <a:p>
            <a:pPr marL="174625" indent="-174625">
              <a:spcBef>
                <a:spcPct val="0"/>
              </a:spcBef>
              <a:defRPr/>
            </a:pPr>
            <a:r>
              <a:rPr lang="en-GB" sz="1400" dirty="0" smtClean="0">
                <a:solidFill>
                  <a:schemeClr val="accent3">
                    <a:lumMod val="50000"/>
                  </a:schemeClr>
                </a:solidFill>
                <a:latin typeface="+mn-lt"/>
              </a:rPr>
              <a:t>	     &lt;startDate&gt;2010-01-01&lt;/startDate&gt;</a:t>
            </a:r>
          </a:p>
          <a:p>
            <a:pPr marL="174625" indent="-174625">
              <a:spcBef>
                <a:spcPct val="0"/>
              </a:spcBef>
              <a:defRPr/>
            </a:pPr>
            <a:r>
              <a:rPr lang="en-GB" sz="1400" dirty="0" smtClean="0">
                <a:solidFill>
                  <a:schemeClr val="accent3">
                    <a:lumMod val="50000"/>
                  </a:schemeClr>
                </a:solidFill>
                <a:latin typeface="+mn-lt"/>
              </a:rPr>
              <a:t>	     &lt;endDate&gt;2010-12-31&lt;/endDate&gt;</a:t>
            </a:r>
          </a:p>
          <a:p>
            <a:pPr marL="174625" indent="-174625">
              <a:spcBef>
                <a:spcPct val="0"/>
              </a:spcBef>
              <a:defRPr/>
            </a:pPr>
            <a:r>
              <a:rPr lang="en-GB" sz="1400" dirty="0" smtClean="0">
                <a:solidFill>
                  <a:schemeClr val="accent3">
                    <a:lumMod val="50000"/>
                  </a:schemeClr>
                </a:solidFill>
                <a:latin typeface="+mn-lt"/>
              </a:rPr>
              <a:t>	&lt;/period&gt;</a:t>
            </a:r>
          </a:p>
          <a:p>
            <a:pPr>
              <a:spcBef>
                <a:spcPct val="0"/>
              </a:spcBef>
              <a:defRPr/>
            </a:pPr>
            <a:r>
              <a:rPr lang="en-GB" sz="1400" dirty="0" smtClean="0">
                <a:solidFill>
                  <a:schemeClr val="accent3">
                    <a:lumMod val="50000"/>
                  </a:schemeClr>
                </a:solidFill>
                <a:latin typeface="+mn-lt"/>
              </a:rPr>
              <a:t>&lt;/context&gt; </a:t>
            </a:r>
            <a:endParaRPr lang="en-GB" sz="1400" dirty="0">
              <a:solidFill>
                <a:schemeClr val="accent3">
                  <a:lumMod val="50000"/>
                </a:schemeClr>
              </a:solidFill>
              <a:latin typeface="+mn-lt"/>
            </a:endParaRPr>
          </a:p>
        </p:txBody>
      </p:sp>
      <p:sp>
        <p:nvSpPr>
          <p:cNvPr id="56" name="pole tekstowe 55"/>
          <p:cNvSpPr txBox="1"/>
          <p:nvPr/>
        </p:nvSpPr>
        <p:spPr>
          <a:xfrm>
            <a:off x="4286248" y="4686082"/>
            <a:ext cx="3714776" cy="1697837"/>
          </a:xfrm>
          <a:prstGeom prst="rect">
            <a:avLst/>
          </a:prstGeom>
          <a:noFill/>
        </p:spPr>
        <p:txBody>
          <a:bodyPr wrap="square" rtlCol="0">
            <a:spAutoFit/>
          </a:bodyPr>
          <a:lstStyle/>
          <a:p>
            <a:pPr marL="174625" indent="-174625" algn="ctr">
              <a:lnSpc>
                <a:spcPts val="1800"/>
              </a:lnSpc>
            </a:pPr>
            <a:r>
              <a:rPr lang="en-GB" sz="1400" b="1" dirty="0" smtClean="0">
                <a:solidFill>
                  <a:schemeClr val="accent5">
                    <a:lumMod val="50000"/>
                  </a:schemeClr>
                </a:solidFill>
                <a:latin typeface="+mn-lt"/>
              </a:rPr>
              <a:t>Fact</a:t>
            </a:r>
          </a:p>
          <a:p>
            <a:pPr>
              <a:lnSpc>
                <a:spcPts val="1800"/>
              </a:lnSpc>
              <a:defRPr/>
            </a:pPr>
            <a:r>
              <a:rPr lang="en-GB" sz="1400" dirty="0" smtClean="0">
                <a:solidFill>
                  <a:schemeClr val="accent5">
                    <a:lumMod val="50000"/>
                  </a:schemeClr>
                </a:solidFill>
                <a:latin typeface="+mn-lt"/>
              </a:rPr>
              <a:t>&lt;ifrs:ProfitLoss</a:t>
            </a:r>
          </a:p>
          <a:p>
            <a:pPr marL="358775" indent="-358775">
              <a:lnSpc>
                <a:spcPts val="1800"/>
              </a:lnSpc>
              <a:defRPr/>
            </a:pPr>
            <a:r>
              <a:rPr lang="en-GB" sz="1400" dirty="0" smtClean="0">
                <a:solidFill>
                  <a:schemeClr val="accent5">
                    <a:lumMod val="50000"/>
                  </a:schemeClr>
                </a:solidFill>
                <a:latin typeface="+mn-lt"/>
              </a:rPr>
              <a:t>	contextRef="ABC_20100101_20101231"     unitRef="U-USD" </a:t>
            </a:r>
          </a:p>
          <a:p>
            <a:pPr marL="358775" indent="-358775">
              <a:lnSpc>
                <a:spcPts val="1800"/>
              </a:lnSpc>
              <a:defRPr/>
            </a:pPr>
            <a:r>
              <a:rPr lang="en-GB" sz="1400" dirty="0" smtClean="0">
                <a:solidFill>
                  <a:schemeClr val="accent5">
                    <a:lumMod val="50000"/>
                  </a:schemeClr>
                </a:solidFill>
                <a:latin typeface="+mn-lt"/>
              </a:rPr>
              <a:t>	decimals="0"&gt;</a:t>
            </a:r>
          </a:p>
          <a:p>
            <a:pPr marL="358775" indent="-358775">
              <a:lnSpc>
                <a:spcPts val="1800"/>
              </a:lnSpc>
              <a:defRPr/>
            </a:pPr>
            <a:r>
              <a:rPr lang="en-GB" sz="1400" dirty="0" smtClean="0">
                <a:solidFill>
                  <a:schemeClr val="accent5">
                    <a:lumMod val="50000"/>
                  </a:schemeClr>
                </a:solidFill>
                <a:latin typeface="+mn-lt"/>
              </a:rPr>
              <a:t>	6611000</a:t>
            </a:r>
          </a:p>
          <a:p>
            <a:pPr marL="358775" indent="-358775">
              <a:lnSpc>
                <a:spcPts val="1800"/>
              </a:lnSpc>
              <a:defRPr/>
            </a:pPr>
            <a:r>
              <a:rPr lang="en-GB" sz="1400" dirty="0" smtClean="0">
                <a:solidFill>
                  <a:schemeClr val="accent5">
                    <a:lumMod val="50000"/>
                  </a:schemeClr>
                </a:solidFill>
                <a:latin typeface="+mn-lt"/>
              </a:rPr>
              <a:t>&lt;/ ifrs:ProfitLoss &gt;</a:t>
            </a:r>
            <a:endParaRPr lang="en-GB" sz="1400" dirty="0">
              <a:solidFill>
                <a:schemeClr val="accent5">
                  <a:lumMod val="50000"/>
                </a:schemeClr>
              </a:solidFill>
              <a:latin typeface="+mn-lt"/>
            </a:endParaRPr>
          </a:p>
        </p:txBody>
      </p:sp>
      <p:sp>
        <p:nvSpPr>
          <p:cNvPr id="57" name="pole tekstowe 56"/>
          <p:cNvSpPr txBox="1"/>
          <p:nvPr/>
        </p:nvSpPr>
        <p:spPr>
          <a:xfrm>
            <a:off x="4286248" y="3714752"/>
            <a:ext cx="3714776" cy="954107"/>
          </a:xfrm>
          <a:prstGeom prst="rect">
            <a:avLst/>
          </a:prstGeom>
          <a:noFill/>
        </p:spPr>
        <p:txBody>
          <a:bodyPr wrap="square" rtlCol="0">
            <a:spAutoFit/>
          </a:bodyPr>
          <a:lstStyle/>
          <a:p>
            <a:pPr marL="174625" indent="-174625" algn="ctr"/>
            <a:r>
              <a:rPr lang="en-GB" sz="1400" b="1" dirty="0" smtClean="0">
                <a:solidFill>
                  <a:schemeClr val="accent4">
                    <a:lumMod val="50000"/>
                  </a:schemeClr>
                </a:solidFill>
                <a:latin typeface="+mn-lt"/>
              </a:rPr>
              <a:t>Unit</a:t>
            </a:r>
          </a:p>
          <a:p>
            <a:pPr>
              <a:spcBef>
                <a:spcPct val="0"/>
              </a:spcBef>
              <a:defRPr/>
            </a:pPr>
            <a:r>
              <a:rPr lang="en-GB" sz="1400" dirty="0" smtClean="0">
                <a:solidFill>
                  <a:schemeClr val="accent4">
                    <a:lumMod val="50000"/>
                  </a:schemeClr>
                </a:solidFill>
                <a:latin typeface="+mn-lt"/>
              </a:rPr>
              <a:t>&lt;unit id="U-USD"&gt;</a:t>
            </a:r>
          </a:p>
          <a:p>
            <a:pPr marL="271463" indent="-271463">
              <a:spcBef>
                <a:spcPct val="0"/>
              </a:spcBef>
              <a:defRPr/>
            </a:pPr>
            <a:r>
              <a:rPr lang="en-GB" sz="1400" dirty="0" smtClean="0">
                <a:solidFill>
                  <a:schemeClr val="accent4">
                    <a:lumMod val="50000"/>
                  </a:schemeClr>
                </a:solidFill>
                <a:latin typeface="+mn-lt"/>
              </a:rPr>
              <a:t>	&lt;measure&gt;iso4217:USD&lt;/measure&gt;</a:t>
            </a:r>
          </a:p>
          <a:p>
            <a:pPr marL="271463" indent="-271463">
              <a:spcBef>
                <a:spcPct val="0"/>
              </a:spcBef>
              <a:defRPr/>
            </a:pPr>
            <a:r>
              <a:rPr lang="en-GB" sz="1400" dirty="0" smtClean="0">
                <a:solidFill>
                  <a:schemeClr val="accent4">
                    <a:lumMod val="50000"/>
                  </a:schemeClr>
                </a:solidFill>
                <a:latin typeface="+mn-lt"/>
              </a:rPr>
              <a:t>&lt;/unit&gt; </a:t>
            </a:r>
            <a:endParaRPr lang="en-GB" sz="1400" dirty="0">
              <a:solidFill>
                <a:schemeClr val="accent4">
                  <a:lumMod val="50000"/>
                </a:schemeClr>
              </a:solidFill>
              <a:latin typeface="+mn-lt"/>
            </a:endParaRPr>
          </a:p>
        </p:txBody>
      </p:sp>
      <p:sp>
        <p:nvSpPr>
          <p:cNvPr id="58" name="Prostokąt 57"/>
          <p:cNvSpPr/>
          <p:nvPr/>
        </p:nvSpPr>
        <p:spPr>
          <a:xfrm>
            <a:off x="5253722" y="1121212"/>
            <a:ext cx="2357454" cy="214314"/>
          </a:xfrm>
          <a:prstGeom prst="rect">
            <a:avLst/>
          </a:prstGeom>
          <a:noFill/>
          <a:ln w="1905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59" name="Prostokąt 58"/>
          <p:cNvSpPr/>
          <p:nvPr/>
        </p:nvSpPr>
        <p:spPr>
          <a:xfrm>
            <a:off x="4714876" y="5214950"/>
            <a:ext cx="3143272" cy="207964"/>
          </a:xfrm>
          <a:prstGeom prst="rect">
            <a:avLst/>
          </a:prstGeom>
          <a:noFill/>
          <a:ln w="1905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60" name="Prostokąt 59"/>
          <p:cNvSpPr/>
          <p:nvPr/>
        </p:nvSpPr>
        <p:spPr>
          <a:xfrm>
            <a:off x="4714876" y="5456561"/>
            <a:ext cx="1214446" cy="187017"/>
          </a:xfrm>
          <a:prstGeom prst="rect">
            <a:avLst/>
          </a:prstGeom>
          <a:noFill/>
          <a:ln w="19050">
            <a:solidFill>
              <a:schemeClr val="accent4">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61" name="Prostokąt 60"/>
          <p:cNvSpPr/>
          <p:nvPr/>
        </p:nvSpPr>
        <p:spPr>
          <a:xfrm>
            <a:off x="4357686" y="4960948"/>
            <a:ext cx="1857388" cy="214314"/>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62" name="Prostokąt 61"/>
          <p:cNvSpPr/>
          <p:nvPr/>
        </p:nvSpPr>
        <p:spPr>
          <a:xfrm>
            <a:off x="785786" y="3590926"/>
            <a:ext cx="1928826" cy="214314"/>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63" name="Prostokąt 62"/>
          <p:cNvSpPr/>
          <p:nvPr/>
        </p:nvSpPr>
        <p:spPr>
          <a:xfrm>
            <a:off x="785786" y="3857628"/>
            <a:ext cx="2428892" cy="228603"/>
          </a:xfrm>
          <a:prstGeom prst="rect">
            <a:avLst/>
          </a:prstGeom>
          <a:noFill/>
          <a:ln w="19050">
            <a:solidFill>
              <a:schemeClr val="accent4">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64" name="Prostokąt 63"/>
          <p:cNvSpPr/>
          <p:nvPr/>
        </p:nvSpPr>
        <p:spPr>
          <a:xfrm>
            <a:off x="785786" y="4405319"/>
            <a:ext cx="2143140" cy="214314"/>
          </a:xfrm>
          <a:prstGeom prst="rect">
            <a:avLst/>
          </a:prstGeom>
          <a:noFill/>
          <a:ln w="1905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65" name="Prostokąt 64"/>
          <p:cNvSpPr/>
          <p:nvPr/>
        </p:nvSpPr>
        <p:spPr>
          <a:xfrm>
            <a:off x="4519612" y="2619368"/>
            <a:ext cx="2909908" cy="881069"/>
          </a:xfrm>
          <a:prstGeom prst="rect">
            <a:avLst/>
          </a:prstGeom>
          <a:noFill/>
          <a:ln w="1905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sp>
        <p:nvSpPr>
          <p:cNvPr id="66" name="Prostokąt 65"/>
          <p:cNvSpPr/>
          <p:nvPr/>
        </p:nvSpPr>
        <p:spPr>
          <a:xfrm>
            <a:off x="4357686" y="3981454"/>
            <a:ext cx="3000396" cy="661992"/>
          </a:xfrm>
          <a:prstGeom prst="rect">
            <a:avLst/>
          </a:prstGeom>
          <a:noFill/>
          <a:ln w="19050">
            <a:solidFill>
              <a:schemeClr val="accent4">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cxnSp>
        <p:nvCxnSpPr>
          <p:cNvPr id="67" name="Łącznik łamany 66"/>
          <p:cNvCxnSpPr>
            <a:stCxn id="62" idx="3"/>
            <a:endCxn id="61" idx="1"/>
          </p:cNvCxnSpPr>
          <p:nvPr/>
        </p:nvCxnSpPr>
        <p:spPr>
          <a:xfrm>
            <a:off x="2714612" y="3698083"/>
            <a:ext cx="1643074" cy="1370022"/>
          </a:xfrm>
          <a:prstGeom prst="bentConnector3">
            <a:avLst>
              <a:gd name="adj1" fmla="val 50000"/>
            </a:avLst>
          </a:prstGeom>
          <a:ln w="1905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Łącznik łamany 67"/>
          <p:cNvCxnSpPr>
            <a:stCxn id="63" idx="3"/>
            <a:endCxn id="66" idx="1"/>
          </p:cNvCxnSpPr>
          <p:nvPr/>
        </p:nvCxnSpPr>
        <p:spPr>
          <a:xfrm>
            <a:off x="3214678" y="3971930"/>
            <a:ext cx="1143008" cy="340520"/>
          </a:xfrm>
          <a:prstGeom prst="bentConnector3">
            <a:avLst>
              <a:gd name="adj1" fmla="val 50000"/>
            </a:avLst>
          </a:prstGeom>
          <a:ln w="19050">
            <a:solidFill>
              <a:schemeClr val="accent4">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Łącznik łamany 68"/>
          <p:cNvCxnSpPr>
            <a:stCxn id="66" idx="3"/>
            <a:endCxn id="60" idx="3"/>
          </p:cNvCxnSpPr>
          <p:nvPr/>
        </p:nvCxnSpPr>
        <p:spPr>
          <a:xfrm flipH="1">
            <a:off x="5929322" y="4312450"/>
            <a:ext cx="1428760" cy="1237620"/>
          </a:xfrm>
          <a:prstGeom prst="bentConnector3">
            <a:avLst>
              <a:gd name="adj1" fmla="val -16000"/>
            </a:avLst>
          </a:prstGeom>
          <a:ln w="19050">
            <a:solidFill>
              <a:schemeClr val="accent4">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Łącznik łamany 69"/>
          <p:cNvCxnSpPr>
            <a:stCxn id="58" idx="3"/>
            <a:endCxn id="59" idx="3"/>
          </p:cNvCxnSpPr>
          <p:nvPr/>
        </p:nvCxnSpPr>
        <p:spPr>
          <a:xfrm>
            <a:off x="7611176" y="1228369"/>
            <a:ext cx="246972" cy="4090563"/>
          </a:xfrm>
          <a:prstGeom prst="bentConnector3">
            <a:avLst>
              <a:gd name="adj1" fmla="val 192561"/>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Łącznik łamany 70"/>
          <p:cNvCxnSpPr>
            <a:stCxn id="64" idx="1"/>
            <a:endCxn id="65" idx="1"/>
          </p:cNvCxnSpPr>
          <p:nvPr/>
        </p:nvCxnSpPr>
        <p:spPr>
          <a:xfrm rot="10800000" flipH="1">
            <a:off x="785786" y="3059904"/>
            <a:ext cx="3733826" cy="1452573"/>
          </a:xfrm>
          <a:prstGeom prst="bentConnector3">
            <a:avLst>
              <a:gd name="adj1" fmla="val -6122"/>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Prostokąt 71"/>
          <p:cNvSpPr/>
          <p:nvPr/>
        </p:nvSpPr>
        <p:spPr>
          <a:xfrm>
            <a:off x="4714876" y="5857892"/>
            <a:ext cx="785818" cy="233364"/>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400" dirty="0"/>
          </a:p>
        </p:txBody>
      </p:sp>
      <p:cxnSp>
        <p:nvCxnSpPr>
          <p:cNvPr id="73" name="Łącznik łamany 72"/>
          <p:cNvCxnSpPr>
            <a:stCxn id="63" idx="1"/>
            <a:endCxn id="72" idx="1"/>
          </p:cNvCxnSpPr>
          <p:nvPr/>
        </p:nvCxnSpPr>
        <p:spPr>
          <a:xfrm rot="10800000" flipH="1" flipV="1">
            <a:off x="785786" y="3971930"/>
            <a:ext cx="3929090" cy="2002644"/>
          </a:xfrm>
          <a:prstGeom prst="bentConnector3">
            <a:avLst>
              <a:gd name="adj1" fmla="val -12929"/>
            </a:avLst>
          </a:prstGeom>
          <a:ln w="19050">
            <a:solidFill>
              <a:schemeClr val="accent5">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7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500"/>
                                        <p:tgtEl>
                                          <p:spTgt spid="7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4" grpId="0"/>
      <p:bldP spid="55" grpId="0"/>
      <p:bldP spid="56" grpId="0"/>
      <p:bldP spid="57" grpId="0"/>
      <p:bldP spid="58" grpId="0" animBg="1"/>
      <p:bldP spid="59" grpId="0" animBg="1"/>
      <p:bldP spid="60" grpId="0" animBg="1"/>
      <p:bldP spid="61" grpId="0" animBg="1"/>
      <p:bldP spid="62" grpId="0" animBg="1"/>
      <p:bldP spid="63" grpId="0" animBg="1"/>
      <p:bldP spid="64" grpId="0" animBg="1"/>
      <p:bldP spid="65" grpId="0" animBg="1"/>
      <p:bldP spid="66" grpId="0" animBg="1"/>
      <p:bldP spid="7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36</a:t>
            </a:fld>
            <a:endParaRPr lang="en-GB" dirty="0"/>
          </a:p>
        </p:txBody>
      </p:sp>
      <p:sp>
        <p:nvSpPr>
          <p:cNvPr id="5" name="AutoShape 2"/>
          <p:cNvSpPr>
            <a:spLocks noChangeArrowheads="1"/>
          </p:cNvSpPr>
          <p:nvPr/>
        </p:nvSpPr>
        <p:spPr bwMode="auto">
          <a:xfrm>
            <a:off x="5005388" y="3467100"/>
            <a:ext cx="3959225" cy="1944688"/>
          </a:xfrm>
          <a:prstGeom prst="roundRect">
            <a:avLst>
              <a:gd name="adj" fmla="val 4056"/>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endParaRPr lang="fr-FR" sz="1800" b="1">
              <a:latin typeface="Verdana" pitchFamily="34" charset="0"/>
            </a:endParaRPr>
          </a:p>
        </p:txBody>
      </p:sp>
      <p:sp>
        <p:nvSpPr>
          <p:cNvPr id="6" name="AutoShape 3"/>
          <p:cNvSpPr>
            <a:spLocks noChangeArrowheads="1"/>
          </p:cNvSpPr>
          <p:nvPr/>
        </p:nvSpPr>
        <p:spPr bwMode="auto">
          <a:xfrm>
            <a:off x="5005388" y="1524000"/>
            <a:ext cx="3959225" cy="1727200"/>
          </a:xfrm>
          <a:prstGeom prst="roundRect">
            <a:avLst>
              <a:gd name="adj" fmla="val 4056"/>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endParaRPr lang="fr-FR" sz="1800" b="1">
              <a:latin typeface="Verdana" pitchFamily="34" charset="0"/>
            </a:endParaRPr>
          </a:p>
        </p:txBody>
      </p:sp>
      <p:sp>
        <p:nvSpPr>
          <p:cNvPr id="7" name="AutoShape 4"/>
          <p:cNvSpPr>
            <a:spLocks noChangeArrowheads="1"/>
          </p:cNvSpPr>
          <p:nvPr/>
        </p:nvSpPr>
        <p:spPr bwMode="auto">
          <a:xfrm>
            <a:off x="395288" y="1524000"/>
            <a:ext cx="4392612" cy="4483100"/>
          </a:xfrm>
          <a:prstGeom prst="roundRect">
            <a:avLst>
              <a:gd name="adj" fmla="val 4056"/>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aphicFrame>
        <p:nvGraphicFramePr>
          <p:cNvPr id="8" name="Object 6"/>
          <p:cNvGraphicFramePr>
            <a:graphicFrameLocks noGrp="1" noChangeAspect="1"/>
          </p:cNvGraphicFramePr>
          <p:nvPr>
            <p:ph sz="quarter" idx="1"/>
          </p:nvPr>
        </p:nvGraphicFramePr>
        <p:xfrm>
          <a:off x="704850" y="4954588"/>
          <a:ext cx="4694238" cy="938212"/>
        </p:xfrm>
        <a:graphic>
          <a:graphicData uri="http://schemas.openxmlformats.org/presentationml/2006/ole">
            <mc:AlternateContent xmlns:mc="http://schemas.openxmlformats.org/markup-compatibility/2006">
              <mc:Choice xmlns:v="urn:schemas-microsoft-com:vml" Requires="v">
                <p:oleObj spid="_x0000_s4113" name="Document" r:id="rId3" imgW="6002926" imgH="1171314" progId="Word.Document.8">
                  <p:embed/>
                </p:oleObj>
              </mc:Choice>
              <mc:Fallback>
                <p:oleObj name="Document" r:id="rId3" imgW="6002926" imgH="117131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4954588"/>
                        <a:ext cx="4694238" cy="938212"/>
                      </a:xfrm>
                      <a:prstGeom prst="rect">
                        <a:avLst/>
                      </a:prstGeom>
                    </p:spPr>
                  </p:pic>
                </p:oleObj>
              </mc:Fallback>
            </mc:AlternateContent>
          </a:graphicData>
        </a:graphic>
      </p:graphicFrame>
      <p:graphicFrame>
        <p:nvGraphicFramePr>
          <p:cNvPr id="9" name="Object 7"/>
          <p:cNvGraphicFramePr>
            <a:graphicFrameLocks noChangeAspect="1"/>
          </p:cNvGraphicFramePr>
          <p:nvPr/>
        </p:nvGraphicFramePr>
        <p:xfrm>
          <a:off x="701675" y="3314700"/>
          <a:ext cx="4764088" cy="1309688"/>
        </p:xfrm>
        <a:graphic>
          <a:graphicData uri="http://schemas.openxmlformats.org/presentationml/2006/ole">
            <mc:AlternateContent xmlns:mc="http://schemas.openxmlformats.org/markup-compatibility/2006">
              <mc:Choice xmlns:v="urn:schemas-microsoft-com:vml" Requires="v">
                <p:oleObj spid="_x0000_s4114" name="Document" r:id="rId5" imgW="6004401" imgH="1611098" progId="Word.Document.8">
                  <p:embed/>
                </p:oleObj>
              </mc:Choice>
              <mc:Fallback>
                <p:oleObj name="Document" r:id="rId5" imgW="6004401" imgH="1611098" progId="Word.Documen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 y="3314700"/>
                        <a:ext cx="4764088" cy="13096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847725" y="2055813"/>
          <a:ext cx="4522788" cy="882650"/>
        </p:xfrm>
        <a:graphic>
          <a:graphicData uri="http://schemas.openxmlformats.org/presentationml/2006/ole">
            <mc:AlternateContent xmlns:mc="http://schemas.openxmlformats.org/markup-compatibility/2006">
              <mc:Choice xmlns:v="urn:schemas-microsoft-com:vml" Requires="v">
                <p:oleObj spid="_x0000_s4115" name="Document" r:id="rId7" imgW="6004401" imgH="1171675" progId="Word.Document.8">
                  <p:embed/>
                </p:oleObj>
              </mc:Choice>
              <mc:Fallback>
                <p:oleObj name="Document" r:id="rId7" imgW="6004401" imgH="1171675"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725" y="2055813"/>
                        <a:ext cx="4522788" cy="8826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p:cNvGraphicFramePr>
            <a:graphicFrameLocks noChangeAspect="1"/>
          </p:cNvGraphicFramePr>
          <p:nvPr/>
        </p:nvGraphicFramePr>
        <p:xfrm>
          <a:off x="5127625" y="1882775"/>
          <a:ext cx="4397375" cy="1281113"/>
        </p:xfrm>
        <a:graphic>
          <a:graphicData uri="http://schemas.openxmlformats.org/presentationml/2006/ole">
            <mc:AlternateContent xmlns:mc="http://schemas.openxmlformats.org/markup-compatibility/2006">
              <mc:Choice xmlns:v="urn:schemas-microsoft-com:vml" Requires="v">
                <p:oleObj spid="_x0000_s4116" name="Document" r:id="rId9" imgW="6061875" imgH="1767080" progId="Word.Document.8">
                  <p:embed/>
                </p:oleObj>
              </mc:Choice>
              <mc:Fallback>
                <p:oleObj name="Document" r:id="rId9" imgW="6061875" imgH="1767080"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7625" y="1882775"/>
                        <a:ext cx="4397375" cy="1281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
          <p:cNvGraphicFramePr>
            <a:graphicFrameLocks noChangeAspect="1"/>
          </p:cNvGraphicFramePr>
          <p:nvPr/>
        </p:nvGraphicFramePr>
        <p:xfrm>
          <a:off x="5113338" y="3732213"/>
          <a:ext cx="4373562" cy="1485900"/>
        </p:xfrm>
        <a:graphic>
          <a:graphicData uri="http://schemas.openxmlformats.org/presentationml/2006/ole">
            <mc:AlternateContent xmlns:mc="http://schemas.openxmlformats.org/markup-compatibility/2006">
              <mc:Choice xmlns:v="urn:schemas-microsoft-com:vml" Requires="v">
                <p:oleObj spid="_x0000_s4117" name="Document" r:id="rId11" imgW="6033318" imgH="2055215" progId="Word.Document.8">
                  <p:embed/>
                </p:oleObj>
              </mc:Choice>
              <mc:Fallback>
                <p:oleObj name="Document" r:id="rId11" imgW="6033318" imgH="2055215" progId="Word.Documen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3338" y="3732213"/>
                        <a:ext cx="4373562" cy="14859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1"/>
          <p:cNvSpPr txBox="1">
            <a:spLocks noChangeArrowheads="1"/>
          </p:cNvSpPr>
          <p:nvPr/>
        </p:nvSpPr>
        <p:spPr bwMode="auto">
          <a:xfrm>
            <a:off x="468313" y="1733550"/>
            <a:ext cx="1674812"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t>Related to an instant </a:t>
            </a:r>
          </a:p>
        </p:txBody>
      </p:sp>
      <p:sp>
        <p:nvSpPr>
          <p:cNvPr id="14" name="Text Box 12"/>
          <p:cNvSpPr txBox="1">
            <a:spLocks noChangeArrowheads="1"/>
          </p:cNvSpPr>
          <p:nvPr/>
        </p:nvSpPr>
        <p:spPr bwMode="auto">
          <a:xfrm>
            <a:off x="468313" y="2998788"/>
            <a:ext cx="164465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t>Related to a duration</a:t>
            </a:r>
          </a:p>
        </p:txBody>
      </p:sp>
      <p:sp>
        <p:nvSpPr>
          <p:cNvPr id="15" name="Text Box 13"/>
          <p:cNvSpPr txBox="1">
            <a:spLocks noChangeArrowheads="1"/>
          </p:cNvSpPr>
          <p:nvPr/>
        </p:nvSpPr>
        <p:spPr bwMode="auto">
          <a:xfrm>
            <a:off x="468313" y="4618038"/>
            <a:ext cx="6096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t>Forever</a:t>
            </a:r>
          </a:p>
        </p:txBody>
      </p:sp>
      <p:sp>
        <p:nvSpPr>
          <p:cNvPr id="16" name="Text Box 14"/>
          <p:cNvSpPr txBox="1">
            <a:spLocks noChangeArrowheads="1"/>
          </p:cNvSpPr>
          <p:nvPr/>
        </p:nvSpPr>
        <p:spPr bwMode="auto">
          <a:xfrm>
            <a:off x="5148263" y="1595438"/>
            <a:ext cx="33401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t>Containing an entity subdivision (segment)</a:t>
            </a:r>
          </a:p>
        </p:txBody>
      </p:sp>
      <p:sp>
        <p:nvSpPr>
          <p:cNvPr id="17" name="Text Box 15"/>
          <p:cNvSpPr txBox="1">
            <a:spLocks noChangeArrowheads="1"/>
          </p:cNvSpPr>
          <p:nvPr/>
        </p:nvSpPr>
        <p:spPr bwMode="auto">
          <a:xfrm>
            <a:off x="5148263" y="3484563"/>
            <a:ext cx="17145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t>Containing a scenario</a:t>
            </a:r>
          </a:p>
        </p:txBody>
      </p:sp>
      <p:sp>
        <p:nvSpPr>
          <p:cNvPr id="18" name="Tytuł 1"/>
          <p:cNvSpPr>
            <a:spLocks noGrp="1"/>
          </p:cNvSpPr>
          <p:nvPr>
            <p:ph type="title"/>
          </p:nvPr>
        </p:nvSpPr>
        <p:spPr>
          <a:xfrm>
            <a:off x="64291" y="260648"/>
            <a:ext cx="8229600" cy="995362"/>
          </a:xfrm>
        </p:spPr>
        <p:txBody>
          <a:bodyPr/>
          <a:lstStyle/>
          <a:p>
            <a:r>
              <a:rPr lang="pl-PL" sz="2800" dirty="0" err="1" smtClean="0"/>
              <a:t>Examples</a:t>
            </a:r>
            <a:r>
              <a:rPr lang="pl-PL" sz="2800" dirty="0" smtClean="0"/>
              <a:t> of </a:t>
            </a:r>
            <a:r>
              <a:rPr lang="pl-PL" sz="2800" dirty="0" err="1" smtClean="0"/>
              <a:t>contexts</a:t>
            </a:r>
            <a:endParaRPr lang="en-GB" sz="2800" dirty="0"/>
          </a:p>
        </p:txBody>
      </p:sp>
    </p:spTree>
    <p:extLst>
      <p:ext uri="{BB962C8B-B14F-4D97-AF65-F5344CB8AC3E}">
        <p14:creationId xmlns:p14="http://schemas.microsoft.com/office/powerpoint/2010/main" val="4212732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01390"/>
            <a:ext cx="8229600" cy="995362"/>
          </a:xfrm>
        </p:spPr>
        <p:txBody>
          <a:bodyPr/>
          <a:lstStyle/>
          <a:p>
            <a:r>
              <a:rPr lang="pl-PL" dirty="0" err="1" smtClean="0"/>
              <a:t>Examples</a:t>
            </a:r>
            <a:r>
              <a:rPr lang="pl-PL" dirty="0" smtClean="0"/>
              <a:t> of </a:t>
            </a:r>
            <a:r>
              <a:rPr lang="pl-PL" dirty="0" err="1" smtClean="0"/>
              <a:t>units</a:t>
            </a:r>
            <a:endParaRPr lang="en-GB"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37</a:t>
            </a:fld>
            <a:endParaRPr lang="en-GB" dirty="0"/>
          </a:p>
        </p:txBody>
      </p:sp>
      <p:graphicFrame>
        <p:nvGraphicFramePr>
          <p:cNvPr id="5" name="Obiekt 4"/>
          <p:cNvGraphicFramePr>
            <a:graphicFrameLocks noChangeAspect="1"/>
          </p:cNvGraphicFramePr>
          <p:nvPr/>
        </p:nvGraphicFramePr>
        <p:xfrm>
          <a:off x="1287463" y="1196975"/>
          <a:ext cx="6408737" cy="2924175"/>
        </p:xfrm>
        <a:graphic>
          <a:graphicData uri="http://schemas.openxmlformats.org/presentationml/2006/ole">
            <mc:AlternateContent xmlns:mc="http://schemas.openxmlformats.org/markup-compatibility/2006">
              <mc:Choice xmlns:v="urn:schemas-microsoft-com:vml" Requires="v">
                <p:oleObj spid="_x0000_s5128" name="Document" r:id="rId3" imgW="5783549" imgH="2638465" progId="Word.Document.8">
                  <p:embed/>
                </p:oleObj>
              </mc:Choice>
              <mc:Fallback>
                <p:oleObj name="Document" r:id="rId3" imgW="5783549" imgH="263846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1196975"/>
                        <a:ext cx="6408737" cy="29241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iekt 5"/>
          <p:cNvGraphicFramePr>
            <a:graphicFrameLocks noChangeAspect="1"/>
          </p:cNvGraphicFramePr>
          <p:nvPr/>
        </p:nvGraphicFramePr>
        <p:xfrm>
          <a:off x="1287463" y="4275138"/>
          <a:ext cx="6400800" cy="3938587"/>
        </p:xfrm>
        <a:graphic>
          <a:graphicData uri="http://schemas.openxmlformats.org/presentationml/2006/ole">
            <mc:AlternateContent xmlns:mc="http://schemas.openxmlformats.org/markup-compatibility/2006">
              <mc:Choice xmlns:v="urn:schemas-microsoft-com:vml" Requires="v">
                <p:oleObj spid="_x0000_s5129" name="Document" r:id="rId5" imgW="5995337" imgH="3689368" progId="Word.Document.8">
                  <p:embed/>
                </p:oleObj>
              </mc:Choice>
              <mc:Fallback>
                <p:oleObj name="Document" r:id="rId5" imgW="5995337" imgH="368936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463" y="4275138"/>
                        <a:ext cx="6400800" cy="39385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80840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60648"/>
            <a:ext cx="8229600" cy="995362"/>
          </a:xfrm>
        </p:spPr>
        <p:txBody>
          <a:bodyPr/>
          <a:lstStyle/>
          <a:p>
            <a:r>
              <a:rPr lang="pl-PL" dirty="0" err="1" smtClean="0"/>
              <a:t>Footnotes</a:t>
            </a:r>
            <a:endParaRPr lang="en-GB"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38</a:t>
            </a:fld>
            <a:endParaRPr lang="en-GB" dirty="0"/>
          </a:p>
        </p:txBody>
      </p:sp>
      <p:grpSp>
        <p:nvGrpSpPr>
          <p:cNvPr id="5" name="Group 2"/>
          <p:cNvGrpSpPr>
            <a:grpSpLocks/>
          </p:cNvGrpSpPr>
          <p:nvPr/>
        </p:nvGrpSpPr>
        <p:grpSpPr bwMode="auto">
          <a:xfrm>
            <a:off x="5003800" y="1557338"/>
            <a:ext cx="3887788" cy="4022725"/>
            <a:chOff x="2018" y="845"/>
            <a:chExt cx="2404" cy="2534"/>
          </a:xfrm>
        </p:grpSpPr>
        <p:sp>
          <p:nvSpPr>
            <p:cNvPr id="6" name="Text Box 3"/>
            <p:cNvSpPr txBox="1">
              <a:spLocks noChangeArrowheads="1"/>
            </p:cNvSpPr>
            <p:nvPr/>
          </p:nvSpPr>
          <p:spPr bwMode="auto">
            <a:xfrm>
              <a:off x="2109" y="975"/>
              <a:ext cx="2313" cy="2404"/>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latin typeface="Arial Narrow" pitchFamily="34" charset="0"/>
                </a:rPr>
                <a:t/>
              </a:r>
              <a:br>
                <a:rPr lang="en-GB" sz="1200" b="1">
                  <a:latin typeface="Arial Narrow" pitchFamily="34" charset="0"/>
                </a:rPr>
              </a:br>
              <a:endParaRPr lang="en-GB" sz="1200" b="1">
                <a:latin typeface="Arial Narrow" pitchFamily="34" charset="0"/>
              </a:endParaRPr>
            </a:p>
          </p:txBody>
        </p:sp>
        <p:sp>
          <p:nvSpPr>
            <p:cNvPr id="7" name="Rectangle 4"/>
            <p:cNvSpPr>
              <a:spLocks noChangeArrowheads="1"/>
            </p:cNvSpPr>
            <p:nvPr/>
          </p:nvSpPr>
          <p:spPr bwMode="auto">
            <a:xfrm>
              <a:off x="2018" y="845"/>
              <a:ext cx="2041" cy="31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8" name="AutoShape 5"/>
            <p:cNvSpPr>
              <a:spLocks noChangeArrowheads="1"/>
            </p:cNvSpPr>
            <p:nvPr/>
          </p:nvSpPr>
          <p:spPr bwMode="auto">
            <a:xfrm flipH="1">
              <a:off x="2064" y="890"/>
              <a:ext cx="2358" cy="273"/>
            </a:xfrm>
            <a:prstGeom prst="rtTriangle">
              <a:avLst/>
            </a:prstGeom>
            <a:solidFill>
              <a:srgbClr val="FFFF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sp>
        <p:nvSpPr>
          <p:cNvPr id="9" name="Text Box 6"/>
          <p:cNvSpPr txBox="1">
            <a:spLocks noChangeArrowheads="1"/>
          </p:cNvSpPr>
          <p:nvPr/>
        </p:nvSpPr>
        <p:spPr bwMode="auto">
          <a:xfrm>
            <a:off x="611188" y="1763713"/>
            <a:ext cx="3455987" cy="38163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latin typeface="Arial Narrow" pitchFamily="34" charset="0"/>
              </a:rPr>
              <a:t>…</a:t>
            </a:r>
            <a:endParaRPr lang="en-GB" sz="1200" b="1">
              <a:solidFill>
                <a:srgbClr val="FF0000"/>
              </a:solidFill>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cs typeface="Times New Roman" pitchFamily="18" charset="0"/>
              </a:rPr>
              <a:t>&lt;</a:t>
            </a:r>
            <a:r>
              <a:rPr lang="en-GB" sz="1200" b="1">
                <a:solidFill>
                  <a:srgbClr val="0000FF"/>
                </a:solidFill>
                <a:latin typeface="Arial Narrow" pitchFamily="34" charset="0"/>
                <a:cs typeface="Times New Roman" pitchFamily="18" charset="0"/>
              </a:rPr>
              <a:t>EnterpriseName</a:t>
            </a:r>
            <a:r>
              <a:rPr lang="en-GB" sz="1200" b="1">
                <a:latin typeface="Arial Narrow" pitchFamily="34" charset="0"/>
                <a:cs typeface="Times New Roman" pitchFamily="18" charset="0"/>
              </a:rPr>
              <a:t> …</a:t>
            </a:r>
            <a:r>
              <a:rPr lang="en-GB" sz="1200" b="1">
                <a:solidFill>
                  <a:srgbClr val="FF0000"/>
                </a:solidFill>
                <a:latin typeface="Arial Narrow" pitchFamily="34" charset="0"/>
                <a:cs typeface="Times New Roman" pitchFamily="18" charset="0"/>
              </a:rPr>
              <a:t>&gt;</a:t>
            </a:r>
            <a:r>
              <a:rPr lang="en-GB" sz="1200" b="1">
                <a:latin typeface="Arial Narrow" pitchFamily="34" charset="0"/>
                <a:cs typeface="Times New Roman" pitchFamily="18"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CurrentAssets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NonCurrentAssets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TotalLiabilitiesAndEquity</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TotalEquity</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latin typeface="Arial Narrow" pitchFamily="34" charset="0"/>
              </a:rPr>
              <a:t>…</a:t>
            </a:r>
          </a:p>
        </p:txBody>
      </p:sp>
      <p:sp>
        <p:nvSpPr>
          <p:cNvPr id="10" name="Line 7"/>
          <p:cNvSpPr>
            <a:spLocks noChangeShapeType="1"/>
          </p:cNvSpPr>
          <p:nvPr/>
        </p:nvSpPr>
        <p:spPr bwMode="auto">
          <a:xfrm>
            <a:off x="5364163" y="2960688"/>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1" name="Rectangle 8"/>
          <p:cNvSpPr>
            <a:spLocks noChangeArrowheads="1"/>
          </p:cNvSpPr>
          <p:nvPr/>
        </p:nvSpPr>
        <p:spPr bwMode="auto">
          <a:xfrm>
            <a:off x="5580063" y="2925763"/>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12" name="Text Box 9"/>
          <p:cNvSpPr txBox="1">
            <a:spLocks noChangeArrowheads="1"/>
          </p:cNvSpPr>
          <p:nvPr/>
        </p:nvSpPr>
        <p:spPr bwMode="auto">
          <a:xfrm>
            <a:off x="5580063" y="2709863"/>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13" name="Rectangle 10"/>
          <p:cNvSpPr>
            <a:spLocks noChangeArrowheads="1"/>
          </p:cNvSpPr>
          <p:nvPr/>
        </p:nvSpPr>
        <p:spPr bwMode="auto">
          <a:xfrm>
            <a:off x="6443663" y="2925763"/>
            <a:ext cx="2305050" cy="4318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Incluant les effets de l'acquisition de</a:t>
            </a:r>
            <a:br>
              <a:rPr lang="fr-FR" sz="1200">
                <a:latin typeface="Arial Narrow" pitchFamily="34" charset="0"/>
              </a:rPr>
            </a:br>
            <a:r>
              <a:rPr lang="fr-FR" sz="1200">
                <a:latin typeface="Arial Narrow" pitchFamily="34" charset="0"/>
              </a:rPr>
              <a:t>la société Applinx.</a:t>
            </a:r>
          </a:p>
        </p:txBody>
      </p:sp>
      <p:sp>
        <p:nvSpPr>
          <p:cNvPr id="14" name="Text Box 11"/>
          <p:cNvSpPr txBox="1">
            <a:spLocks noChangeArrowheads="1"/>
          </p:cNvSpPr>
          <p:nvPr/>
        </p:nvSpPr>
        <p:spPr bwMode="auto">
          <a:xfrm>
            <a:off x="6450013" y="2709863"/>
            <a:ext cx="1223962"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 xml:lang="fr"</a:t>
            </a:r>
          </a:p>
        </p:txBody>
      </p:sp>
      <p:sp>
        <p:nvSpPr>
          <p:cNvPr id="15" name="Line 12"/>
          <p:cNvSpPr>
            <a:spLocks noChangeShapeType="1"/>
          </p:cNvSpPr>
          <p:nvPr/>
        </p:nvSpPr>
        <p:spPr bwMode="auto">
          <a:xfrm>
            <a:off x="6516688" y="2132013"/>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6" name="Line 13"/>
          <p:cNvSpPr>
            <a:spLocks noChangeShapeType="1"/>
          </p:cNvSpPr>
          <p:nvPr/>
        </p:nvSpPr>
        <p:spPr bwMode="auto">
          <a:xfrm>
            <a:off x="6086475" y="3033713"/>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7" name="Rectangle 14"/>
          <p:cNvSpPr>
            <a:spLocks noChangeArrowheads="1"/>
          </p:cNvSpPr>
          <p:nvPr/>
        </p:nvSpPr>
        <p:spPr bwMode="auto">
          <a:xfrm>
            <a:off x="6443663" y="3644900"/>
            <a:ext cx="2305050" cy="4318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Including the effects of the acquisition</a:t>
            </a:r>
            <a:br>
              <a:rPr lang="fr-FR" sz="1200">
                <a:latin typeface="Arial Narrow" pitchFamily="34" charset="0"/>
              </a:rPr>
            </a:br>
            <a:r>
              <a:rPr lang="fr-FR" sz="1200">
                <a:latin typeface="Arial Narrow" pitchFamily="34" charset="0"/>
              </a:rPr>
              <a:t>of the Applinx company.</a:t>
            </a:r>
          </a:p>
        </p:txBody>
      </p:sp>
      <p:sp>
        <p:nvSpPr>
          <p:cNvPr id="18" name="Text Box 15"/>
          <p:cNvSpPr txBox="1">
            <a:spLocks noChangeArrowheads="1"/>
          </p:cNvSpPr>
          <p:nvPr/>
        </p:nvSpPr>
        <p:spPr bwMode="auto">
          <a:xfrm>
            <a:off x="6450013" y="3429000"/>
            <a:ext cx="1287462"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 xml:lang="en"</a:t>
            </a:r>
          </a:p>
        </p:txBody>
      </p:sp>
      <p:cxnSp>
        <p:nvCxnSpPr>
          <p:cNvPr id="19" name="AutoShape 16"/>
          <p:cNvCxnSpPr>
            <a:cxnSpLocks noChangeShapeType="1"/>
            <a:stCxn id="11" idx="3"/>
            <a:endCxn id="17" idx="1"/>
          </p:cNvCxnSpPr>
          <p:nvPr/>
        </p:nvCxnSpPr>
        <p:spPr bwMode="auto">
          <a:xfrm>
            <a:off x="6083300" y="3033713"/>
            <a:ext cx="360363" cy="827087"/>
          </a:xfrm>
          <a:prstGeom prst="bentConnector3">
            <a:avLst>
              <a:gd name="adj1" fmla="val 49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17"/>
          <p:cNvSpPr txBox="1">
            <a:spLocks noChangeArrowheads="1"/>
          </p:cNvSpPr>
          <p:nvPr/>
        </p:nvSpPr>
        <p:spPr bwMode="auto">
          <a:xfrm>
            <a:off x="5291138" y="2709863"/>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1" name="Text Box 18"/>
          <p:cNvSpPr txBox="1">
            <a:spLocks noChangeArrowheads="1"/>
          </p:cNvSpPr>
          <p:nvPr/>
        </p:nvSpPr>
        <p:spPr bwMode="auto">
          <a:xfrm>
            <a:off x="5297488" y="2330450"/>
            <a:ext cx="12192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b="1">
                <a:latin typeface="Arial Narrow" pitchFamily="34" charset="0"/>
              </a:rPr>
              <a:t>"Footnotes links"</a:t>
            </a:r>
          </a:p>
        </p:txBody>
      </p:sp>
      <p:sp>
        <p:nvSpPr>
          <p:cNvPr id="22" name="Text Box 19"/>
          <p:cNvSpPr txBox="1">
            <a:spLocks noChangeArrowheads="1"/>
          </p:cNvSpPr>
          <p:nvPr/>
        </p:nvSpPr>
        <p:spPr bwMode="auto">
          <a:xfrm>
            <a:off x="1255713" y="1412875"/>
            <a:ext cx="144462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800">
                <a:latin typeface="Verdana" pitchFamily="34" charset="0"/>
              </a:rPr>
              <a:t>XBRL Report</a:t>
            </a:r>
          </a:p>
        </p:txBody>
      </p:sp>
      <p:sp>
        <p:nvSpPr>
          <p:cNvPr id="23" name="Line 20"/>
          <p:cNvSpPr>
            <a:spLocks noChangeShapeType="1"/>
          </p:cNvSpPr>
          <p:nvPr/>
        </p:nvSpPr>
        <p:spPr bwMode="auto">
          <a:xfrm>
            <a:off x="5364163" y="3390900"/>
            <a:ext cx="0" cy="144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4" name="Text Box 21"/>
          <p:cNvSpPr txBox="1">
            <a:spLocks noChangeArrowheads="1"/>
          </p:cNvSpPr>
          <p:nvPr/>
        </p:nvSpPr>
        <p:spPr bwMode="auto">
          <a:xfrm>
            <a:off x="5291138" y="3140075"/>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5" name="Line 22"/>
          <p:cNvSpPr>
            <a:spLocks noChangeShapeType="1"/>
          </p:cNvSpPr>
          <p:nvPr/>
        </p:nvSpPr>
        <p:spPr bwMode="auto">
          <a:xfrm>
            <a:off x="5364163" y="3859213"/>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6" name="Line 23"/>
          <p:cNvSpPr>
            <a:spLocks noChangeShapeType="1"/>
          </p:cNvSpPr>
          <p:nvPr/>
        </p:nvSpPr>
        <p:spPr bwMode="auto">
          <a:xfrm flipH="1">
            <a:off x="2627313" y="3033713"/>
            <a:ext cx="2952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7" name="Line 24"/>
          <p:cNvSpPr>
            <a:spLocks noChangeShapeType="1"/>
          </p:cNvSpPr>
          <p:nvPr/>
        </p:nvSpPr>
        <p:spPr bwMode="auto">
          <a:xfrm flipH="1">
            <a:off x="2627313" y="3463925"/>
            <a:ext cx="2881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8" name="Line 25"/>
          <p:cNvSpPr>
            <a:spLocks noChangeShapeType="1"/>
          </p:cNvSpPr>
          <p:nvPr/>
        </p:nvSpPr>
        <p:spPr bwMode="auto">
          <a:xfrm flipH="1">
            <a:off x="2627313" y="3932238"/>
            <a:ext cx="2881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9" name="Text Box 26"/>
          <p:cNvSpPr txBox="1">
            <a:spLocks noChangeArrowheads="1"/>
          </p:cNvSpPr>
          <p:nvPr/>
        </p:nvSpPr>
        <p:spPr bwMode="auto">
          <a:xfrm>
            <a:off x="5291138" y="3608388"/>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30" name="Line 27"/>
          <p:cNvSpPr>
            <a:spLocks noChangeShapeType="1"/>
          </p:cNvSpPr>
          <p:nvPr/>
        </p:nvSpPr>
        <p:spPr bwMode="auto">
          <a:xfrm>
            <a:off x="5507038" y="3030538"/>
            <a:ext cx="0" cy="901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1" name="AutoShape 28"/>
          <p:cNvSpPr>
            <a:spLocks noChangeArrowheads="1"/>
          </p:cNvSpPr>
          <p:nvPr/>
        </p:nvSpPr>
        <p:spPr bwMode="auto">
          <a:xfrm flipH="1">
            <a:off x="539750" y="5210175"/>
            <a:ext cx="3600450" cy="379413"/>
          </a:xfrm>
          <a:prstGeom prst="rtTriangle">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2" name="Rectangle 29"/>
          <p:cNvSpPr>
            <a:spLocks noChangeArrowheads="1"/>
          </p:cNvSpPr>
          <p:nvPr/>
        </p:nvSpPr>
        <p:spPr bwMode="auto">
          <a:xfrm>
            <a:off x="1403350" y="5732463"/>
            <a:ext cx="1390650"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800">
                <a:latin typeface="Verdana" pitchFamily="34" charset="0"/>
              </a:rPr>
              <a:t>Facts (data)</a:t>
            </a:r>
          </a:p>
        </p:txBody>
      </p:sp>
      <p:sp>
        <p:nvSpPr>
          <p:cNvPr id="33" name="Rectangle 30"/>
          <p:cNvSpPr>
            <a:spLocks noChangeArrowheads="1"/>
          </p:cNvSpPr>
          <p:nvPr/>
        </p:nvSpPr>
        <p:spPr bwMode="auto">
          <a:xfrm>
            <a:off x="6516688" y="5732463"/>
            <a:ext cx="1127125"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800">
                <a:latin typeface="Verdana" pitchFamily="34" charset="0"/>
              </a:rPr>
              <a:t>Footnotes</a:t>
            </a:r>
          </a:p>
        </p:txBody>
      </p:sp>
      <p:sp>
        <p:nvSpPr>
          <p:cNvPr id="34" name="Rectangle 31"/>
          <p:cNvSpPr>
            <a:spLocks noChangeArrowheads="1"/>
          </p:cNvSpPr>
          <p:nvPr/>
        </p:nvSpPr>
        <p:spPr bwMode="auto">
          <a:xfrm>
            <a:off x="5219700" y="2565400"/>
            <a:ext cx="3600450" cy="19431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5" name="AutoShape 32"/>
          <p:cNvSpPr>
            <a:spLocks noChangeArrowheads="1"/>
          </p:cNvSpPr>
          <p:nvPr/>
        </p:nvSpPr>
        <p:spPr bwMode="auto">
          <a:xfrm>
            <a:off x="7067550" y="1127125"/>
            <a:ext cx="1704975" cy="647700"/>
          </a:xfrm>
          <a:prstGeom prst="wedgeRectCallout">
            <a:avLst>
              <a:gd name="adj1" fmla="val -90690"/>
              <a:gd name="adj2" fmla="val 17549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lang="fr-FR" sz="1400" b="1">
                <a:latin typeface="Arial Narrow" pitchFamily="34" charset="0"/>
              </a:rPr>
              <a:t>XLink extended link</a:t>
            </a:r>
            <a:br>
              <a:rPr lang="fr-FR" sz="1400" b="1">
                <a:latin typeface="Arial Narrow" pitchFamily="34" charset="0"/>
              </a:rPr>
            </a:br>
            <a:r>
              <a:rPr lang="fr-FR" sz="1400" b="1" i="1">
                <a:latin typeface="Arial Narrow" pitchFamily="34" charset="0"/>
              </a:rPr>
              <a:t>(switchboard)</a:t>
            </a:r>
          </a:p>
        </p:txBody>
      </p:sp>
      <p:sp>
        <p:nvSpPr>
          <p:cNvPr id="36" name="AutoShape 33"/>
          <p:cNvSpPr>
            <a:spLocks noChangeArrowheads="1"/>
          </p:cNvSpPr>
          <p:nvPr/>
        </p:nvSpPr>
        <p:spPr bwMode="auto">
          <a:xfrm>
            <a:off x="5665788" y="4868863"/>
            <a:ext cx="1427162" cy="647700"/>
          </a:xfrm>
          <a:prstGeom prst="wedgeRectCallout">
            <a:avLst>
              <a:gd name="adj1" fmla="val -34759"/>
              <a:gd name="adj2" fmla="val -31642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lang="fr-FR" sz="1400" b="1">
                <a:latin typeface="Arial Narrow" pitchFamily="34" charset="0"/>
              </a:rPr>
              <a:t>XLink arc(s)</a:t>
            </a:r>
            <a:br>
              <a:rPr lang="fr-FR" sz="1400" b="1">
                <a:latin typeface="Arial Narrow" pitchFamily="34" charset="0"/>
              </a:rPr>
            </a:br>
            <a:r>
              <a:rPr lang="fr-FR" sz="1400" b="1" i="1">
                <a:latin typeface="Arial Narrow" pitchFamily="34" charset="0"/>
              </a:rPr>
              <a:t>(m-n connection)</a:t>
            </a:r>
          </a:p>
        </p:txBody>
      </p:sp>
      <p:sp>
        <p:nvSpPr>
          <p:cNvPr id="37" name="AutoShape 34"/>
          <p:cNvSpPr>
            <a:spLocks noChangeArrowheads="1"/>
          </p:cNvSpPr>
          <p:nvPr/>
        </p:nvSpPr>
        <p:spPr bwMode="auto">
          <a:xfrm>
            <a:off x="7308850" y="4868863"/>
            <a:ext cx="1439863" cy="647700"/>
          </a:xfrm>
          <a:prstGeom prst="wedgeRectCallout">
            <a:avLst>
              <a:gd name="adj1" fmla="val -33574"/>
              <a:gd name="adj2" fmla="val -175245"/>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lang="fr-FR" sz="1400" b="1">
                <a:latin typeface="Arial Narrow" pitchFamily="34" charset="0"/>
              </a:rPr>
              <a:t>XLink resources</a:t>
            </a:r>
            <a:br>
              <a:rPr lang="fr-FR" sz="1400" b="1">
                <a:latin typeface="Arial Narrow" pitchFamily="34" charset="0"/>
              </a:rPr>
            </a:br>
            <a:r>
              <a:rPr lang="fr-FR" sz="1400" b="1" i="1">
                <a:latin typeface="Arial Narrow" pitchFamily="34" charset="0"/>
              </a:rPr>
              <a:t>(entities in the link)</a:t>
            </a:r>
          </a:p>
        </p:txBody>
      </p:sp>
      <p:sp>
        <p:nvSpPr>
          <p:cNvPr id="38" name="AutoShape 35"/>
          <p:cNvSpPr>
            <a:spLocks noChangeArrowheads="1"/>
          </p:cNvSpPr>
          <p:nvPr/>
        </p:nvSpPr>
        <p:spPr bwMode="auto">
          <a:xfrm>
            <a:off x="4067175" y="4868863"/>
            <a:ext cx="1439863" cy="1223962"/>
          </a:xfrm>
          <a:prstGeom prst="wedgeRectCallout">
            <a:avLst>
              <a:gd name="adj1" fmla="val 39417"/>
              <a:gd name="adj2" fmla="val -123412"/>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r>
              <a:rPr lang="fr-FR" sz="1400" b="1">
                <a:latin typeface="Arial Narrow" pitchFamily="34" charset="0"/>
              </a:rPr>
              <a:t/>
            </a:r>
            <a:br>
              <a:rPr lang="fr-FR" sz="1400" b="1">
                <a:latin typeface="Arial Narrow" pitchFamily="34" charset="0"/>
              </a:rPr>
            </a:br>
            <a:r>
              <a:rPr lang="fr-FR" sz="1400" b="1">
                <a:latin typeface="Arial Narrow" pitchFamily="34" charset="0"/>
              </a:rPr>
              <a:t>XLink locators</a:t>
            </a:r>
            <a:br>
              <a:rPr lang="fr-FR" sz="1400" b="1">
                <a:latin typeface="Arial Narrow" pitchFamily="34" charset="0"/>
              </a:rPr>
            </a:br>
            <a:r>
              <a:rPr lang="fr-FR" sz="1400" b="1">
                <a:latin typeface="Arial Narrow" pitchFamily="34" charset="0"/>
              </a:rPr>
              <a:t>(</a:t>
            </a:r>
            <a:r>
              <a:rPr lang="fr-FR" sz="1400" b="1" i="1">
                <a:latin typeface="Arial Narrow" pitchFamily="34" charset="0"/>
              </a:rPr>
              <a:t>to entities outside of the link, in the same document, </a:t>
            </a:r>
            <a:br>
              <a:rPr lang="fr-FR" sz="1400" b="1" i="1">
                <a:latin typeface="Arial Narrow" pitchFamily="34" charset="0"/>
              </a:rPr>
            </a:br>
            <a:r>
              <a:rPr lang="fr-FR" sz="1400" b="1" i="1">
                <a:latin typeface="Arial Narrow" pitchFamily="34" charset="0"/>
              </a:rPr>
              <a:t>or not</a:t>
            </a:r>
            <a:r>
              <a:rPr lang="fr-FR" sz="1400" b="1">
                <a:latin typeface="Arial Narrow" pitchFamily="34" charset="0"/>
              </a:rPr>
              <a:t>)</a:t>
            </a:r>
          </a:p>
          <a:p>
            <a:pPr algn="ctr" eaLnBrk="0" hangingPunct="0"/>
            <a:endParaRPr lang="fr-FR" sz="1400" b="1">
              <a:latin typeface="Arial Narrow" pitchFamily="34" charset="0"/>
            </a:endParaRPr>
          </a:p>
        </p:txBody>
      </p:sp>
      <p:sp>
        <p:nvSpPr>
          <p:cNvPr id="39" name="Text Box 36"/>
          <p:cNvSpPr txBox="1">
            <a:spLocks noChangeArrowheads="1"/>
          </p:cNvSpPr>
          <p:nvPr/>
        </p:nvSpPr>
        <p:spPr bwMode="auto">
          <a:xfrm>
            <a:off x="5364163" y="2541588"/>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40" name="Text Box 37"/>
          <p:cNvSpPr txBox="1">
            <a:spLocks noChangeArrowheads="1"/>
          </p:cNvSpPr>
          <p:nvPr/>
        </p:nvSpPr>
        <p:spPr bwMode="auto">
          <a:xfrm>
            <a:off x="6084888" y="2541588"/>
            <a:ext cx="104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Tree>
    <p:extLst>
      <p:ext uri="{BB962C8B-B14F-4D97-AF65-F5344CB8AC3E}">
        <p14:creationId xmlns:p14="http://schemas.microsoft.com/office/powerpoint/2010/main" val="36236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32656"/>
            <a:ext cx="8229600" cy="995362"/>
          </a:xfrm>
        </p:spPr>
        <p:txBody>
          <a:bodyPr/>
          <a:lstStyle/>
          <a:p>
            <a:r>
              <a:rPr lang="pl-PL" dirty="0" smtClean="0"/>
              <a:t>XBRL report and XBRL schema</a:t>
            </a:r>
            <a:endParaRPr lang="en-GB"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39</a:t>
            </a:fld>
            <a:endParaRPr lang="en-GB" dirty="0"/>
          </a:p>
        </p:txBody>
      </p:sp>
      <p:sp>
        <p:nvSpPr>
          <p:cNvPr id="5" name="Text Box 2"/>
          <p:cNvSpPr txBox="1">
            <a:spLocks noChangeArrowheads="1"/>
          </p:cNvSpPr>
          <p:nvPr/>
        </p:nvSpPr>
        <p:spPr bwMode="auto">
          <a:xfrm>
            <a:off x="395288" y="1839168"/>
            <a:ext cx="2447925" cy="46926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latin typeface="Arial Narrow" pitchFamily="34" charset="0"/>
              </a:rPr>
              <a:t>…</a:t>
            </a:r>
            <a:endParaRPr lang="en-GB" sz="1200" b="1">
              <a:solidFill>
                <a:srgbClr val="FF0000"/>
              </a:solidFill>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rPr>
              <a:t>&lt;</a:t>
            </a:r>
            <a:r>
              <a:rPr lang="en-GB" sz="1200" b="1">
                <a:solidFill>
                  <a:srgbClr val="0000FF"/>
                </a:solidFill>
                <a:latin typeface="Arial Narrow" pitchFamily="34" charset="0"/>
              </a:rPr>
              <a:t>link:schemaRef</a:t>
            </a:r>
            <a:br>
              <a:rPr lang="en-GB" sz="1200" b="1">
                <a:solidFill>
                  <a:srgbClr val="0000FF"/>
                </a:solidFill>
                <a:latin typeface="Arial Narrow" pitchFamily="34" charset="0"/>
              </a:rPr>
            </a:br>
            <a:r>
              <a:rPr lang="en-GB" sz="1200" b="1">
                <a:solidFill>
                  <a:srgbClr val="0000FF"/>
                </a:solidFill>
                <a:latin typeface="Arial Narrow" pitchFamily="34" charset="0"/>
              </a:rPr>
              <a:t>     </a:t>
            </a:r>
            <a:r>
              <a:rPr lang="en-GB" sz="1200" b="1">
                <a:solidFill>
                  <a:srgbClr val="009900"/>
                </a:solidFill>
                <a:latin typeface="Arial Narrow" pitchFamily="34" charset="0"/>
              </a:rPr>
              <a:t>xlink:href</a:t>
            </a:r>
            <a:r>
              <a:rPr lang="en-GB" sz="1200" b="1">
                <a:solidFill>
                  <a:srgbClr val="FF0000"/>
                </a:solidFill>
                <a:latin typeface="Arial Narrow" pitchFamily="34" charset="0"/>
              </a:rPr>
              <a:t>="</a:t>
            </a:r>
            <a:r>
              <a:rPr lang="en-GB" sz="1200" b="1">
                <a:solidFill>
                  <a:srgbClr val="525456"/>
                </a:solidFill>
                <a:latin typeface="Arial Narrow" pitchFamily="34" charset="0"/>
                <a:cs typeface="Times New Roman" pitchFamily="18" charset="0"/>
              </a:rPr>
              <a:t>myTaxonomy.xsd</a:t>
            </a:r>
            <a:r>
              <a:rPr lang="en-GB" sz="1200" b="1">
                <a:solidFill>
                  <a:srgbClr val="FF0000"/>
                </a:solidFill>
                <a:latin typeface="Arial Narrow" pitchFamily="34" charset="0"/>
              </a:rPr>
              <a:t>"</a:t>
            </a:r>
            <a:r>
              <a:rPr lang="en-GB" sz="1200" b="1">
                <a:solidFill>
                  <a:srgbClr val="0000FF"/>
                </a:solidFill>
                <a:latin typeface="Arial Narrow" pitchFamily="34" charset="0"/>
              </a:rPr>
              <a:t/>
            </a:r>
            <a:br>
              <a:rPr lang="en-GB" sz="1200" b="1">
                <a:solidFill>
                  <a:srgbClr val="0000FF"/>
                </a:solidFill>
                <a:latin typeface="Arial Narrow" pitchFamily="34" charset="0"/>
              </a:rPr>
            </a:br>
            <a:r>
              <a:rPr lang="en-GB" sz="1200" b="1">
                <a:solidFill>
                  <a:srgbClr val="0000FF"/>
                </a:solidFill>
                <a:latin typeface="Arial Narrow" pitchFamily="34" charset="0"/>
              </a:rPr>
              <a:t>     </a:t>
            </a:r>
            <a:r>
              <a:rPr lang="en-GB" sz="1200" b="1">
                <a:solidFill>
                  <a:srgbClr val="009900"/>
                </a:solidFill>
                <a:latin typeface="Arial Narrow" pitchFamily="34" charset="0"/>
              </a:rPr>
              <a:t>xlink:type</a:t>
            </a:r>
            <a:r>
              <a:rPr lang="en-GB" sz="1200" b="1">
                <a:solidFill>
                  <a:srgbClr val="0000FF"/>
                </a:solidFill>
                <a:latin typeface="Arial Narrow" pitchFamily="34" charset="0"/>
              </a:rPr>
              <a:t>=</a:t>
            </a:r>
            <a:r>
              <a:rPr lang="en-GB" sz="1200" b="1">
                <a:solidFill>
                  <a:srgbClr val="FF0000"/>
                </a:solidFill>
                <a:latin typeface="Arial Narrow" pitchFamily="34" charset="0"/>
              </a:rPr>
              <a:t>"</a:t>
            </a:r>
            <a:r>
              <a:rPr lang="en-GB" sz="1200" b="1">
                <a:solidFill>
                  <a:srgbClr val="525456"/>
                </a:solidFill>
                <a:latin typeface="Arial Narrow" pitchFamily="34" charset="0"/>
                <a:cs typeface="Times New Roman" pitchFamily="18" charset="0"/>
              </a:rPr>
              <a:t>simple</a:t>
            </a:r>
            <a:r>
              <a:rPr lang="en-GB" sz="1200" b="1">
                <a:solidFill>
                  <a:srgbClr val="FF0000"/>
                </a:solidFill>
                <a:latin typeface="Arial Narrow" pitchFamily="34" charset="0"/>
              </a:rPr>
              <a:t>"&gt;</a:t>
            </a:r>
            <a:endParaRPr lang="en-GB" sz="1200" b="1">
              <a:latin typeface="Arial Narrow" pitchFamily="34" charset="0"/>
            </a:endParaRPr>
          </a:p>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&lt;</a:t>
            </a:r>
            <a:r>
              <a:rPr lang="en-GB" sz="1200" b="1">
                <a:solidFill>
                  <a:srgbClr val="0000FF"/>
                </a:solidFill>
                <a:latin typeface="Arial Narrow" pitchFamily="34" charset="0"/>
                <a:cs typeface="Times New Roman" pitchFamily="18" charset="0"/>
              </a:rPr>
              <a:t>EnterpriseName</a:t>
            </a:r>
            <a:r>
              <a:rPr lang="en-GB" sz="1200" b="1">
                <a:latin typeface="Arial Narrow" pitchFamily="34" charset="0"/>
                <a:cs typeface="Times New Roman" pitchFamily="18" charset="0"/>
              </a:rPr>
              <a:t> …</a:t>
            </a:r>
            <a:r>
              <a:rPr lang="en-GB" sz="1200" b="1">
                <a:solidFill>
                  <a:srgbClr val="FF0000"/>
                </a:solidFill>
                <a:latin typeface="Arial Narrow" pitchFamily="34" charset="0"/>
                <a:cs typeface="Times New Roman" pitchFamily="18" charset="0"/>
              </a:rPr>
              <a:t>&gt;</a:t>
            </a:r>
            <a:r>
              <a:rPr lang="en-GB" sz="1200" b="1">
                <a:latin typeface="Arial Narrow" pitchFamily="34" charset="0"/>
                <a:cs typeface="Times New Roman" pitchFamily="18"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CurrentAssets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&lt;</a:t>
            </a:r>
            <a:r>
              <a:rPr lang="en-GB" sz="1200" b="1">
                <a:solidFill>
                  <a:srgbClr val="0000FF"/>
                </a:solidFill>
                <a:latin typeface="Arial Narrow" pitchFamily="34" charset="0"/>
              </a:rPr>
              <a:t>NonCurrentAssets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&lt;</a:t>
            </a:r>
            <a:r>
              <a:rPr lang="en-GB" sz="1200" b="1">
                <a:solidFill>
                  <a:srgbClr val="0000FF"/>
                </a:solidFill>
                <a:latin typeface="Arial Narrow" pitchFamily="34" charset="0"/>
              </a:rPr>
              <a:t>TotalLiabilitiesAndEquity</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&lt;</a:t>
            </a:r>
            <a:r>
              <a:rPr lang="en-GB" sz="1200" b="1">
                <a:solidFill>
                  <a:srgbClr val="0000FF"/>
                </a:solidFill>
                <a:latin typeface="Arial Narrow" pitchFamily="34" charset="0"/>
              </a:rPr>
              <a:t>TotalLiabilities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&lt;</a:t>
            </a:r>
            <a:r>
              <a:rPr lang="en-GB" sz="1200" b="1">
                <a:solidFill>
                  <a:srgbClr val="0000FF"/>
                </a:solidFill>
                <a:latin typeface="Arial Narrow" pitchFamily="34" charset="0"/>
              </a:rPr>
              <a:t>TotalEquity</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latin typeface="Arial Narrow" pitchFamily="34" charset="0"/>
              </a:rPr>
              <a:t>…</a:t>
            </a:r>
          </a:p>
        </p:txBody>
      </p:sp>
      <p:sp>
        <p:nvSpPr>
          <p:cNvPr id="6" name="Text Box 3"/>
          <p:cNvSpPr txBox="1">
            <a:spLocks noChangeArrowheads="1"/>
          </p:cNvSpPr>
          <p:nvPr/>
        </p:nvSpPr>
        <p:spPr bwMode="auto">
          <a:xfrm>
            <a:off x="4046538" y="2270968"/>
            <a:ext cx="3024187" cy="4254500"/>
          </a:xfrm>
          <a:prstGeom prst="rect">
            <a:avLst/>
          </a:prstGeom>
          <a:solidFill>
            <a:srgbClr val="BB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rPr>
              <a:t>&lt;</a:t>
            </a:r>
            <a:r>
              <a:rPr lang="en-GB" sz="1200" b="1">
                <a:solidFill>
                  <a:srgbClr val="0000FF"/>
                </a:solidFill>
                <a:latin typeface="Arial Narrow" pitchFamily="34" charset="0"/>
              </a:rPr>
              <a:t>schema </a:t>
            </a:r>
            <a:r>
              <a:rPr lang="en-GB" sz="1200" b="1">
                <a:latin typeface="Arial Narrow" pitchFamily="34" charset="0"/>
              </a:rPr>
              <a:t>…</a:t>
            </a:r>
            <a:endParaRPr lang="en-GB" sz="1200" b="1">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&lt;</a:t>
            </a:r>
            <a:r>
              <a:rPr lang="en-GB" sz="1200" b="1">
                <a:solidFill>
                  <a:srgbClr val="0000FF"/>
                </a:solidFill>
                <a:latin typeface="Arial Narrow" pitchFamily="34" charset="0"/>
                <a:cs typeface="Times New Roman" pitchFamily="18" charset="0"/>
              </a:rPr>
              <a:t>element </a:t>
            </a:r>
            <a:r>
              <a:rPr lang="en-GB" sz="1200" b="1">
                <a:solidFill>
                  <a:srgbClr val="006A00"/>
                </a:solidFill>
                <a:latin typeface="Arial Narrow" pitchFamily="34" charset="0"/>
                <a:cs typeface="Times New Roman" pitchFamily="18" charset="0"/>
              </a:rPr>
              <a:t>name</a:t>
            </a:r>
            <a:r>
              <a:rPr lang="en-GB" sz="1200" b="1">
                <a:solidFill>
                  <a:srgbClr val="FF0000"/>
                </a:solidFill>
                <a:latin typeface="Arial Narrow" pitchFamily="34" charset="0"/>
                <a:cs typeface="Times New Roman" pitchFamily="18" charset="0"/>
              </a:rPr>
              <a:t>=</a:t>
            </a:r>
            <a:r>
              <a:rPr lang="en-GB" sz="1200" b="1">
                <a:solidFill>
                  <a:srgbClr val="FF0000"/>
                </a:solidFill>
                <a:latin typeface="Arial Narrow" pitchFamily="34" charset="0"/>
              </a:rPr>
              <a:t>"</a:t>
            </a:r>
            <a:r>
              <a:rPr lang="en-GB" sz="1200" b="1">
                <a:solidFill>
                  <a:srgbClr val="525456"/>
                </a:solidFill>
                <a:latin typeface="Arial Narrow" pitchFamily="34" charset="0"/>
                <a:cs typeface="Times New Roman" pitchFamily="18" charset="0"/>
              </a:rPr>
              <a:t>EnterpriseName</a:t>
            </a:r>
            <a:r>
              <a:rPr lang="en-GB" sz="1200" b="1">
                <a:solidFill>
                  <a:srgbClr val="FF0000"/>
                </a:solidFill>
                <a:latin typeface="Arial Narrow" pitchFamily="34" charset="0"/>
                <a:cs typeface="Times New Roman" pitchFamily="18" charset="0"/>
              </a:rPr>
              <a:t>"</a:t>
            </a:r>
            <a:r>
              <a:rPr lang="en-GB" sz="1200" b="1">
                <a:solidFill>
                  <a:srgbClr val="0000FF"/>
                </a:solidFill>
                <a:latin typeface="Arial Narrow" pitchFamily="34" charset="0"/>
                <a:cs typeface="Times New Roman" pitchFamily="18" charset="0"/>
              </a:rPr>
              <a:t/>
            </a:r>
            <a:br>
              <a:rPr lang="en-GB" sz="1200" b="1">
                <a:solidFill>
                  <a:srgbClr val="0000FF"/>
                </a:solidFill>
                <a:latin typeface="Arial Narrow" pitchFamily="34" charset="0"/>
                <a:cs typeface="Times New Roman" pitchFamily="18" charset="0"/>
              </a:rPr>
            </a:br>
            <a:r>
              <a:rPr lang="en-GB" sz="1200" b="1">
                <a:solidFill>
                  <a:srgbClr val="0000FF"/>
                </a:solidFill>
                <a:latin typeface="Arial Narrow" pitchFamily="34" charset="0"/>
                <a:cs typeface="Times New Roman" pitchFamily="18" charset="0"/>
              </a:rPr>
              <a:t>                 </a:t>
            </a:r>
            <a:r>
              <a:rPr lang="en-GB" sz="1200" b="1">
                <a:solidFill>
                  <a:srgbClr val="006A00"/>
                </a:solidFill>
                <a:latin typeface="Arial Narrow" pitchFamily="34" charset="0"/>
                <a:cs typeface="Times New Roman" pitchFamily="18" charset="0"/>
              </a:rPr>
              <a:t>type</a:t>
            </a:r>
            <a:r>
              <a:rPr lang="en-GB" sz="1200" b="1">
                <a:solidFill>
                  <a:srgbClr val="FF0000"/>
                </a:solidFill>
                <a:latin typeface="Arial Narrow" pitchFamily="34" charset="0"/>
                <a:cs typeface="Times New Roman" pitchFamily="18" charset="0"/>
              </a:rPr>
              <a:t>="</a:t>
            </a:r>
            <a:r>
              <a:rPr lang="en-GB" sz="1200" b="1">
                <a:solidFill>
                  <a:srgbClr val="525456"/>
                </a:solidFill>
                <a:latin typeface="Arial Narrow" pitchFamily="34" charset="0"/>
                <a:cs typeface="Times New Roman" pitchFamily="18" charset="0"/>
              </a:rPr>
              <a:t>xbrli:stringItemType</a:t>
            </a:r>
            <a:r>
              <a:rPr lang="en-GB" sz="1200" b="1">
                <a:solidFill>
                  <a:srgbClr val="FF0000"/>
                </a:solidFill>
                <a:latin typeface="Arial Narrow" pitchFamily="34" charset="0"/>
              </a:rPr>
              <a:t>"</a:t>
            </a:r>
            <a:r>
              <a:rPr lang="en-GB" sz="1200" b="1">
                <a:latin typeface="Arial Narrow" pitchFamily="34" charset="0"/>
                <a:cs typeface="Times New Roman" pitchFamily="18" charset="0"/>
              </a:rPr>
              <a:t/>
            </a:r>
            <a:br>
              <a:rPr lang="en-GB" sz="1200" b="1">
                <a:latin typeface="Arial Narrow" pitchFamily="34" charset="0"/>
                <a:cs typeface="Times New Roman" pitchFamily="18" charset="0"/>
              </a:rPr>
            </a:br>
            <a:r>
              <a:rPr lang="en-GB" sz="1200" b="1">
                <a:latin typeface="Arial Narrow" pitchFamily="34" charset="0"/>
                <a:cs typeface="Times New Roman" pitchFamily="18" charset="0"/>
              </a:rPr>
              <a:t>                 </a:t>
            </a:r>
            <a:r>
              <a:rPr lang="en-GB" sz="1200" b="1">
                <a:solidFill>
                  <a:srgbClr val="006A00"/>
                </a:solidFill>
                <a:latin typeface="Arial Narrow" pitchFamily="34" charset="0"/>
                <a:cs typeface="Times New Roman" pitchFamily="18" charset="0"/>
              </a:rPr>
              <a:t>substitutionGroup</a:t>
            </a:r>
            <a:r>
              <a:rPr lang="en-GB" sz="1200" b="1">
                <a:solidFill>
                  <a:srgbClr val="FF0000"/>
                </a:solidFill>
                <a:latin typeface="Arial Narrow" pitchFamily="34" charset="0"/>
                <a:cs typeface="Times New Roman" pitchFamily="18" charset="0"/>
              </a:rPr>
              <a:t>="</a:t>
            </a:r>
            <a:r>
              <a:rPr lang="en-GB" sz="1200" b="1">
                <a:solidFill>
                  <a:srgbClr val="525456"/>
                </a:solidFill>
                <a:latin typeface="Arial Narrow" pitchFamily="34" charset="0"/>
                <a:cs typeface="Times New Roman" pitchFamily="18" charset="0"/>
              </a:rPr>
              <a:t>xbrli:item</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cs typeface="Times New Roman" pitchFamily="18" charset="0"/>
              </a:rPr>
              <a:t>   </a:t>
            </a:r>
            <a:br>
              <a:rPr lang="en-GB" sz="1200" b="1">
                <a:latin typeface="Arial Narrow" pitchFamily="34" charset="0"/>
                <a:cs typeface="Times New Roman" pitchFamily="18" charset="0"/>
              </a:rPr>
            </a:br>
            <a:r>
              <a:rPr lang="en-GB" sz="1200" b="1">
                <a:latin typeface="Arial Narrow" pitchFamily="34" charset="0"/>
                <a:cs typeface="Times New Roman" pitchFamily="18" charset="0"/>
              </a:rPr>
              <a:t>                 </a:t>
            </a:r>
            <a:r>
              <a:rPr lang="en-GB" sz="1200" b="1">
                <a:solidFill>
                  <a:srgbClr val="006A00"/>
                </a:solidFill>
                <a:latin typeface="Arial Narrow" pitchFamily="34" charset="0"/>
                <a:cs typeface="Times New Roman" pitchFamily="18" charset="0"/>
              </a:rPr>
              <a:t>xbrli:periodType</a:t>
            </a:r>
            <a:r>
              <a:rPr lang="en-GB" sz="1200" b="1">
                <a:solidFill>
                  <a:srgbClr val="FF0000"/>
                </a:solidFill>
                <a:latin typeface="Arial Narrow" pitchFamily="34" charset="0"/>
                <a:cs typeface="Times New Roman" pitchFamily="18" charset="0"/>
              </a:rPr>
              <a:t>="</a:t>
            </a:r>
            <a:r>
              <a:rPr lang="en-GB" sz="1200" b="1">
                <a:solidFill>
                  <a:srgbClr val="525456"/>
                </a:solidFill>
                <a:latin typeface="Arial Narrow" pitchFamily="34" charset="0"/>
                <a:cs typeface="Times New Roman" pitchFamily="18" charset="0"/>
              </a:rPr>
              <a:t>instant</a:t>
            </a:r>
            <a:r>
              <a:rPr lang="en-GB" sz="1200" b="1">
                <a:solidFill>
                  <a:srgbClr val="FF0000"/>
                </a:solidFill>
                <a:latin typeface="Arial Narrow" pitchFamily="34" charset="0"/>
              </a:rPr>
              <a:t>"/</a:t>
            </a:r>
            <a:r>
              <a:rPr lang="en-GB" sz="1200" b="1">
                <a:solidFill>
                  <a:srgbClr val="FF0000"/>
                </a:solidFill>
                <a:latin typeface="Arial Narrow" pitchFamily="34" charset="0"/>
                <a:cs typeface="Times New Roman" pitchFamily="18" charset="0"/>
              </a:rPr>
              <a:t>&gt;</a:t>
            </a:r>
            <a:endParaRPr lang="en-GB" sz="1200" b="1">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rPr>
              <a:t>&lt;</a:t>
            </a:r>
            <a:r>
              <a:rPr lang="en-GB" sz="1200" b="1">
                <a:solidFill>
                  <a:srgbClr val="0000FF"/>
                </a:solidFill>
                <a:latin typeface="Arial Narrow" pitchFamily="34" charset="0"/>
              </a:rPr>
              <a:t>element </a:t>
            </a:r>
            <a:r>
              <a:rPr lang="en-GB" sz="1200" b="1">
                <a:solidFill>
                  <a:srgbClr val="006A00"/>
                </a:solidFill>
                <a:latin typeface="Arial Narrow" pitchFamily="34" charset="0"/>
              </a:rPr>
              <a:t>name</a:t>
            </a:r>
            <a:r>
              <a:rPr lang="en-GB" sz="1200" b="1">
                <a:solidFill>
                  <a:srgbClr val="FF0000"/>
                </a:solidFill>
                <a:latin typeface="Arial Narrow" pitchFamily="34" charset="0"/>
              </a:rPr>
              <a:t>="</a:t>
            </a:r>
            <a:r>
              <a:rPr lang="en-GB" sz="1200" b="1">
                <a:solidFill>
                  <a:srgbClr val="525456"/>
                </a:solidFill>
                <a:latin typeface="Arial Narrow" pitchFamily="34" charset="0"/>
              </a:rPr>
              <a:t>TotalAssets</a:t>
            </a:r>
            <a:r>
              <a:rPr lang="en-GB" sz="1200" b="1">
                <a:solidFill>
                  <a:srgbClr val="FF0000"/>
                </a:solidFill>
                <a:latin typeface="Arial Narrow" pitchFamily="34" charset="0"/>
              </a:rPr>
              <a:t>"</a:t>
            </a:r>
            <a:r>
              <a:rPr lang="en-GB" sz="1200" b="1">
                <a:solidFill>
                  <a:srgbClr val="0000FF"/>
                </a:solidFill>
                <a:latin typeface="Arial Narrow" pitchFamily="34" charset="0"/>
              </a:rPr>
              <a:t/>
            </a:r>
            <a:br>
              <a:rPr lang="en-GB" sz="1200" b="1">
                <a:solidFill>
                  <a:srgbClr val="0000FF"/>
                </a:solidFill>
                <a:latin typeface="Arial Narrow" pitchFamily="34" charset="0"/>
              </a:rPr>
            </a:br>
            <a:r>
              <a:rPr lang="en-GB" sz="1200" b="1">
                <a:solidFill>
                  <a:srgbClr val="0000FF"/>
                </a:solidFill>
                <a:latin typeface="Arial Narrow" pitchFamily="34" charset="0"/>
              </a:rPr>
              <a:t>                 </a:t>
            </a: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ci-TotalAssets</a:t>
            </a:r>
            <a:r>
              <a:rPr lang="en-GB" sz="1200" b="1">
                <a:solidFill>
                  <a:srgbClr val="FF0000"/>
                </a:solidFill>
                <a:latin typeface="Arial Narrow" pitchFamily="34" charset="0"/>
              </a:rPr>
              <a:t>"</a:t>
            </a:r>
            <a:r>
              <a:rPr lang="en-GB" sz="1200" b="1">
                <a:latin typeface="Arial Narrow" pitchFamily="34" charset="0"/>
              </a:rPr>
              <a:t/>
            </a:r>
            <a:br>
              <a:rPr lang="en-GB" sz="1200" b="1">
                <a:latin typeface="Arial Narrow" pitchFamily="34" charset="0"/>
              </a:rPr>
            </a:br>
            <a:r>
              <a:rPr lang="en-GB" sz="1200" b="1">
                <a:solidFill>
                  <a:srgbClr val="0000FF"/>
                </a:solidFill>
                <a:latin typeface="Arial Narrow" pitchFamily="34" charset="0"/>
              </a:rPr>
              <a:t>                 </a:t>
            </a:r>
            <a:r>
              <a:rPr lang="en-GB" sz="1200" b="1">
                <a:solidFill>
                  <a:srgbClr val="006A00"/>
                </a:solidFill>
                <a:latin typeface="Arial Narrow" pitchFamily="34" charset="0"/>
              </a:rPr>
              <a:t>type</a:t>
            </a:r>
            <a:r>
              <a:rPr lang="en-GB" sz="1200" b="1">
                <a:solidFill>
                  <a:srgbClr val="FF0000"/>
                </a:solidFill>
                <a:latin typeface="Arial Narrow" pitchFamily="34" charset="0"/>
              </a:rPr>
              <a:t>="</a:t>
            </a:r>
            <a:r>
              <a:rPr lang="en-GB" sz="1200" b="1">
                <a:solidFill>
                  <a:srgbClr val="525456"/>
                </a:solidFill>
                <a:latin typeface="Arial Narrow" pitchFamily="34" charset="0"/>
              </a:rPr>
              <a:t>xbrli:monetaryItemType</a:t>
            </a:r>
            <a:r>
              <a:rPr lang="en-GB" sz="1200" b="1">
                <a:solidFill>
                  <a:srgbClr val="FF0000"/>
                </a:solidFill>
                <a:latin typeface="Arial Narrow" pitchFamily="34" charset="0"/>
              </a:rPr>
              <a:t>"</a:t>
            </a:r>
            <a:r>
              <a:rPr lang="en-GB" sz="1200" b="1">
                <a:latin typeface="Arial Narrow" pitchFamily="34" charset="0"/>
              </a:rPr>
              <a:t/>
            </a:r>
            <a:br>
              <a:rPr lang="en-GB" sz="1200" b="1">
                <a:latin typeface="Arial Narrow" pitchFamily="34" charset="0"/>
              </a:rPr>
            </a:br>
            <a:r>
              <a:rPr lang="en-GB" sz="1200" b="1">
                <a:latin typeface="Arial Narrow" pitchFamily="34" charset="0"/>
              </a:rPr>
              <a:t>                 </a:t>
            </a:r>
            <a:r>
              <a:rPr lang="en-GB" sz="1200" b="1">
                <a:solidFill>
                  <a:srgbClr val="006A00"/>
                </a:solidFill>
                <a:latin typeface="Arial Narrow" pitchFamily="34" charset="0"/>
              </a:rPr>
              <a:t>substitutionGroup</a:t>
            </a:r>
            <a:r>
              <a:rPr lang="en-GB" sz="1200" b="1">
                <a:solidFill>
                  <a:srgbClr val="FF0000"/>
                </a:solidFill>
                <a:latin typeface="Arial Narrow" pitchFamily="34" charset="0"/>
              </a:rPr>
              <a:t>="</a:t>
            </a:r>
            <a:r>
              <a:rPr lang="en-GB" sz="1200" b="1">
                <a:solidFill>
                  <a:srgbClr val="525456"/>
                </a:solidFill>
                <a:latin typeface="Arial Narrow" pitchFamily="34" charset="0"/>
              </a:rPr>
              <a:t>xbrli:item</a:t>
            </a:r>
            <a:r>
              <a:rPr lang="en-GB" sz="1200" b="1">
                <a:solidFill>
                  <a:srgbClr val="FF0000"/>
                </a:solidFill>
                <a:latin typeface="Arial Narrow" pitchFamily="34" charset="0"/>
              </a:rPr>
              <a:t>"</a:t>
            </a:r>
            <a:br>
              <a:rPr lang="en-GB" sz="1200" b="1">
                <a:solidFill>
                  <a:srgbClr val="FF0000"/>
                </a:solidFill>
                <a:latin typeface="Arial Narrow" pitchFamily="34" charset="0"/>
              </a:rPr>
            </a:br>
            <a:r>
              <a:rPr lang="en-GB" sz="1200" b="1">
                <a:solidFill>
                  <a:srgbClr val="FF0000"/>
                </a:solidFill>
                <a:latin typeface="Arial Narrow" pitchFamily="34" charset="0"/>
              </a:rPr>
              <a:t>                 </a:t>
            </a:r>
            <a:r>
              <a:rPr lang="en-GB" sz="1200" b="1">
                <a:solidFill>
                  <a:srgbClr val="006A00"/>
                </a:solidFill>
                <a:latin typeface="Arial Narrow" pitchFamily="34" charset="0"/>
              </a:rPr>
              <a:t>xbrli:periodType</a:t>
            </a:r>
            <a:r>
              <a:rPr lang="en-GB" sz="1200" b="1">
                <a:solidFill>
                  <a:srgbClr val="FF0000"/>
                </a:solidFill>
                <a:latin typeface="Arial Narrow" pitchFamily="34" charset="0"/>
              </a:rPr>
              <a:t>="</a:t>
            </a:r>
            <a:r>
              <a:rPr lang="en-GB" sz="1200" b="1">
                <a:solidFill>
                  <a:srgbClr val="525456"/>
                </a:solidFill>
                <a:latin typeface="Arial Narrow" pitchFamily="34" charset="0"/>
              </a:rPr>
              <a:t>instant</a:t>
            </a:r>
            <a:r>
              <a:rPr lang="en-GB" sz="1200" b="1">
                <a:solidFill>
                  <a:srgbClr val="FF0000"/>
                </a:solidFill>
                <a:latin typeface="Arial Narrow" pitchFamily="34" charset="0"/>
              </a:rPr>
              <a:t>"       </a:t>
            </a:r>
            <a:br>
              <a:rPr lang="en-GB" sz="1200" b="1">
                <a:solidFill>
                  <a:srgbClr val="FF0000"/>
                </a:solidFill>
                <a:latin typeface="Arial Narrow" pitchFamily="34" charset="0"/>
              </a:rPr>
            </a:br>
            <a:r>
              <a:rPr lang="en-GB" sz="1200" b="1">
                <a:solidFill>
                  <a:srgbClr val="FF0000"/>
                </a:solidFill>
                <a:latin typeface="Arial Narrow" pitchFamily="34" charset="0"/>
              </a:rPr>
              <a:t>                 </a:t>
            </a:r>
            <a:r>
              <a:rPr lang="en-GB" sz="1200" b="1">
                <a:solidFill>
                  <a:srgbClr val="006A00"/>
                </a:solidFill>
                <a:latin typeface="Arial Narrow" pitchFamily="34" charset="0"/>
              </a:rPr>
              <a:t>xbrli:balance</a:t>
            </a:r>
            <a:r>
              <a:rPr lang="en-GB" sz="1200" b="1">
                <a:solidFill>
                  <a:srgbClr val="FF0000"/>
                </a:solidFill>
                <a:latin typeface="Arial Narrow" pitchFamily="34" charset="0"/>
              </a:rPr>
              <a:t>=“</a:t>
            </a:r>
            <a:r>
              <a:rPr lang="en-GB" sz="1200" b="1">
                <a:solidFill>
                  <a:srgbClr val="525456"/>
                </a:solidFill>
                <a:latin typeface="Arial Narrow" pitchFamily="34" charset="0"/>
              </a:rPr>
              <a:t>debit</a:t>
            </a:r>
            <a:r>
              <a:rPr lang="en-GB" sz="1200" b="1">
                <a:solidFill>
                  <a:srgbClr val="FF0000"/>
                </a:solidFill>
                <a:latin typeface="Arial Narrow" pitchFamily="34" charset="0"/>
              </a:rPr>
              <a:t>"/&gt;</a:t>
            </a:r>
            <a:r>
              <a:rPr lang="en-GB" sz="1200">
                <a:latin typeface="Arial Narrow" pitchFamily="34" charset="0"/>
              </a:rPr>
              <a:t/>
            </a:r>
            <a:br>
              <a:rPr lang="en-GB" sz="1200">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element </a:t>
            </a:r>
            <a:r>
              <a:rPr lang="en-GB" sz="1200" b="1">
                <a:solidFill>
                  <a:srgbClr val="006A00"/>
                </a:solidFill>
                <a:latin typeface="Arial Narrow" pitchFamily="34" charset="0"/>
              </a:rPr>
              <a:t>name</a:t>
            </a:r>
            <a:r>
              <a:rPr lang="en-GB" sz="1200" b="1">
                <a:solidFill>
                  <a:srgbClr val="FF0000"/>
                </a:solidFill>
                <a:latin typeface="Arial Narrow" pitchFamily="34" charset="0"/>
              </a:rPr>
              <a:t>="</a:t>
            </a:r>
            <a:r>
              <a:rPr lang="en-GB" sz="1200" b="1">
                <a:solidFill>
                  <a:srgbClr val="525456"/>
                </a:solidFill>
                <a:latin typeface="Arial Narrow" pitchFamily="34" charset="0"/>
              </a:rPr>
              <a:t>CurrentAssets</a:t>
            </a:r>
            <a:r>
              <a:rPr lang="en-GB" sz="1200" b="1">
                <a:solidFill>
                  <a:srgbClr val="FF0000"/>
                </a:solidFill>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element </a:t>
            </a:r>
            <a:r>
              <a:rPr lang="en-GB" sz="1200" b="1">
                <a:solidFill>
                  <a:srgbClr val="006A00"/>
                </a:solidFill>
                <a:latin typeface="Arial Narrow" pitchFamily="34" charset="0"/>
              </a:rPr>
              <a:t>name</a:t>
            </a:r>
            <a:r>
              <a:rPr lang="en-GB" sz="1200" b="1">
                <a:solidFill>
                  <a:srgbClr val="FF0000"/>
                </a:solidFill>
                <a:latin typeface="Arial Narrow" pitchFamily="34" charset="0"/>
              </a:rPr>
              <a:t>="</a:t>
            </a:r>
            <a:r>
              <a:rPr lang="en-GB" sz="1200" b="1">
                <a:solidFill>
                  <a:srgbClr val="525456"/>
                </a:solidFill>
                <a:latin typeface="Arial Narrow" pitchFamily="34" charset="0"/>
              </a:rPr>
              <a:t>NonCurrentotalAssets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element </a:t>
            </a:r>
            <a:r>
              <a:rPr lang="en-GB" sz="1200" b="1">
                <a:solidFill>
                  <a:srgbClr val="006A00"/>
                </a:solidFill>
                <a:latin typeface="Arial Narrow" pitchFamily="34" charset="0"/>
              </a:rPr>
              <a:t>name</a:t>
            </a:r>
            <a:r>
              <a:rPr lang="en-GB" sz="1200" b="1">
                <a:solidFill>
                  <a:srgbClr val="FF0000"/>
                </a:solidFill>
                <a:latin typeface="Arial Narrow" pitchFamily="34" charset="0"/>
              </a:rPr>
              <a:t>="</a:t>
            </a:r>
            <a:r>
              <a:rPr lang="en-GB" sz="1200" b="1">
                <a:solidFill>
                  <a:srgbClr val="525456"/>
                </a:solidFill>
                <a:latin typeface="Arial Narrow" pitchFamily="34" charset="0"/>
              </a:rPr>
              <a:t>TotalLiabilitiesAndEquity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element </a:t>
            </a:r>
            <a:r>
              <a:rPr lang="en-GB" sz="1200" b="1">
                <a:solidFill>
                  <a:srgbClr val="006A00"/>
                </a:solidFill>
                <a:latin typeface="Arial Narrow" pitchFamily="34" charset="0"/>
              </a:rPr>
              <a:t>name</a:t>
            </a:r>
            <a:r>
              <a:rPr lang="en-GB" sz="1200" b="1">
                <a:solidFill>
                  <a:srgbClr val="FF0000"/>
                </a:solidFill>
                <a:latin typeface="Arial Narrow" pitchFamily="34" charset="0"/>
              </a:rPr>
              <a:t>="</a:t>
            </a:r>
            <a:r>
              <a:rPr lang="en-GB" sz="1200" b="1">
                <a:solidFill>
                  <a:srgbClr val="525456"/>
                </a:solidFill>
                <a:latin typeface="Arial Narrow" pitchFamily="34" charset="0"/>
              </a:rPr>
              <a:t>TotalLiabilities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r>
            <a:br>
              <a:rPr lang="en-GB" sz="1200">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element </a:t>
            </a:r>
            <a:r>
              <a:rPr lang="en-GB" sz="1200" b="1">
                <a:solidFill>
                  <a:srgbClr val="006A00"/>
                </a:solidFill>
                <a:latin typeface="Arial Narrow" pitchFamily="34" charset="0"/>
              </a:rPr>
              <a:t>name</a:t>
            </a:r>
            <a:r>
              <a:rPr lang="en-GB" sz="1200" b="1">
                <a:solidFill>
                  <a:srgbClr val="FF0000"/>
                </a:solidFill>
                <a:latin typeface="Arial Narrow" pitchFamily="34" charset="0"/>
              </a:rPr>
              <a:t>="</a:t>
            </a:r>
            <a:r>
              <a:rPr lang="en-GB" sz="1200" b="1">
                <a:solidFill>
                  <a:srgbClr val="525456"/>
                </a:solidFill>
                <a:latin typeface="Arial Narrow" pitchFamily="34" charset="0"/>
              </a:rPr>
              <a:t>TotalEquity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r>
              <a:rPr lang="en-GB" sz="1200" b="1">
                <a:latin typeface="Arial Narrow" pitchFamily="34" charset="0"/>
              </a:rPr>
              <a:t/>
            </a:r>
            <a:br>
              <a:rPr lang="en-GB" sz="1200" b="1">
                <a:latin typeface="Arial Narrow" pitchFamily="34" charset="0"/>
              </a:rPr>
            </a:br>
            <a:r>
              <a:rPr lang="en-GB" sz="1200" b="1">
                <a:latin typeface="Arial Narrow" pitchFamily="34" charset="0"/>
              </a:rPr>
              <a:t>…</a:t>
            </a:r>
          </a:p>
        </p:txBody>
      </p:sp>
      <p:sp>
        <p:nvSpPr>
          <p:cNvPr id="7" name="Line 4"/>
          <p:cNvSpPr>
            <a:spLocks noChangeShapeType="1"/>
          </p:cNvSpPr>
          <p:nvPr/>
        </p:nvSpPr>
        <p:spPr bwMode="auto">
          <a:xfrm>
            <a:off x="2627313" y="2429718"/>
            <a:ext cx="1441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 name="Line 5"/>
          <p:cNvSpPr>
            <a:spLocks noChangeShapeType="1"/>
          </p:cNvSpPr>
          <p:nvPr/>
        </p:nvSpPr>
        <p:spPr bwMode="auto">
          <a:xfrm>
            <a:off x="2413000" y="3102818"/>
            <a:ext cx="1727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 name="Line 6"/>
          <p:cNvSpPr>
            <a:spLocks noChangeShapeType="1"/>
          </p:cNvSpPr>
          <p:nvPr/>
        </p:nvSpPr>
        <p:spPr bwMode="auto">
          <a:xfrm>
            <a:off x="2413000" y="3998168"/>
            <a:ext cx="1727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0" name="Line 7"/>
          <p:cNvSpPr>
            <a:spLocks noChangeShapeType="1"/>
          </p:cNvSpPr>
          <p:nvPr/>
        </p:nvSpPr>
        <p:spPr bwMode="auto">
          <a:xfrm>
            <a:off x="2413000" y="5306268"/>
            <a:ext cx="1727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1" name="Line 8"/>
          <p:cNvSpPr>
            <a:spLocks noChangeShapeType="1"/>
          </p:cNvSpPr>
          <p:nvPr/>
        </p:nvSpPr>
        <p:spPr bwMode="auto">
          <a:xfrm>
            <a:off x="2413000" y="5538043"/>
            <a:ext cx="1727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2" name="Line 9"/>
          <p:cNvSpPr>
            <a:spLocks noChangeShapeType="1"/>
          </p:cNvSpPr>
          <p:nvPr/>
        </p:nvSpPr>
        <p:spPr bwMode="auto">
          <a:xfrm>
            <a:off x="2413000" y="5738068"/>
            <a:ext cx="1727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3" name="Line 10"/>
          <p:cNvSpPr>
            <a:spLocks noChangeShapeType="1"/>
          </p:cNvSpPr>
          <p:nvPr/>
        </p:nvSpPr>
        <p:spPr bwMode="auto">
          <a:xfrm>
            <a:off x="2413000" y="5977780"/>
            <a:ext cx="1727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4" name="Line 11"/>
          <p:cNvSpPr>
            <a:spLocks noChangeShapeType="1"/>
          </p:cNvSpPr>
          <p:nvPr/>
        </p:nvSpPr>
        <p:spPr bwMode="auto">
          <a:xfrm>
            <a:off x="2413000" y="6185743"/>
            <a:ext cx="1727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5" name="AutoShape 12"/>
          <p:cNvSpPr>
            <a:spLocks noChangeArrowheads="1"/>
          </p:cNvSpPr>
          <p:nvPr/>
        </p:nvSpPr>
        <p:spPr bwMode="auto">
          <a:xfrm>
            <a:off x="7380288" y="1991568"/>
            <a:ext cx="1295400" cy="720725"/>
          </a:xfrm>
          <a:prstGeom prst="wedgeRectCallout">
            <a:avLst>
              <a:gd name="adj1" fmla="val -128431"/>
              <a:gd name="adj2" fmla="val 190528"/>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93663" eaLnBrk="0" hangingPunct="0"/>
            <a:r>
              <a:rPr lang="fr-FR" sz="1200" b="1">
                <a:latin typeface="Arial Narrow" pitchFamily="34" charset="0"/>
              </a:rPr>
              <a:t>Extension:</a:t>
            </a:r>
          </a:p>
          <a:p>
            <a:pPr marL="93663" eaLnBrk="0" hangingPunct="0"/>
            <a:r>
              <a:rPr lang="fr-FR" sz="1200">
                <a:latin typeface="Arial Narrow" pitchFamily="34" charset="0"/>
              </a:rPr>
              <a:t>periodType="instant" ou "duration"</a:t>
            </a:r>
          </a:p>
        </p:txBody>
      </p:sp>
      <p:sp>
        <p:nvSpPr>
          <p:cNvPr id="16" name="AutoShape 13"/>
          <p:cNvSpPr>
            <a:spLocks noChangeArrowheads="1"/>
          </p:cNvSpPr>
          <p:nvPr/>
        </p:nvSpPr>
        <p:spPr bwMode="auto">
          <a:xfrm>
            <a:off x="7380288" y="3144093"/>
            <a:ext cx="1295400" cy="863600"/>
          </a:xfrm>
          <a:prstGeom prst="wedgeRectCallout">
            <a:avLst>
              <a:gd name="adj1" fmla="val -144852"/>
              <a:gd name="adj2" fmla="val 145773"/>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93663" eaLnBrk="0" hangingPunct="0"/>
            <a:r>
              <a:rPr lang="fr-FR" sz="1200" b="1">
                <a:latin typeface="Arial Narrow" pitchFamily="34" charset="0"/>
              </a:rPr>
              <a:t>Extension for currency items:</a:t>
            </a:r>
          </a:p>
          <a:p>
            <a:pPr marL="93663" eaLnBrk="0" hangingPunct="0"/>
            <a:r>
              <a:rPr lang="fr-FR" sz="1200">
                <a:latin typeface="Arial Narrow" pitchFamily="34" charset="0"/>
              </a:rPr>
              <a:t>balance="credit" ou "debit"</a:t>
            </a:r>
          </a:p>
        </p:txBody>
      </p:sp>
      <p:sp>
        <p:nvSpPr>
          <p:cNvPr id="17" name="Text Box 14"/>
          <p:cNvSpPr txBox="1">
            <a:spLocks noChangeArrowheads="1"/>
          </p:cNvSpPr>
          <p:nvPr/>
        </p:nvSpPr>
        <p:spPr bwMode="auto">
          <a:xfrm>
            <a:off x="4737100" y="1920130"/>
            <a:ext cx="1435100"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XML schema</a:t>
            </a:r>
          </a:p>
        </p:txBody>
      </p:sp>
      <p:sp>
        <p:nvSpPr>
          <p:cNvPr id="18" name="Rectangle 15"/>
          <p:cNvSpPr>
            <a:spLocks noChangeArrowheads="1"/>
          </p:cNvSpPr>
          <p:nvPr/>
        </p:nvSpPr>
        <p:spPr bwMode="auto">
          <a:xfrm>
            <a:off x="1111250" y="6512768"/>
            <a:ext cx="7810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latin typeface="Arial Narrow" pitchFamily="34" charset="0"/>
              </a:rPr>
              <a:t>Facts (data)</a:t>
            </a:r>
          </a:p>
        </p:txBody>
      </p:sp>
      <p:sp>
        <p:nvSpPr>
          <p:cNvPr id="19" name="Rectangle 16"/>
          <p:cNvSpPr>
            <a:spLocks noChangeArrowheads="1"/>
          </p:cNvSpPr>
          <p:nvPr/>
        </p:nvSpPr>
        <p:spPr bwMode="auto">
          <a:xfrm>
            <a:off x="5249863" y="6528643"/>
            <a:ext cx="6159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Concepts</a:t>
            </a:r>
          </a:p>
        </p:txBody>
      </p:sp>
      <p:sp>
        <p:nvSpPr>
          <p:cNvPr id="20" name="Text Box 18"/>
          <p:cNvSpPr txBox="1">
            <a:spLocks noChangeArrowheads="1"/>
          </p:cNvSpPr>
          <p:nvPr/>
        </p:nvSpPr>
        <p:spPr bwMode="auto">
          <a:xfrm>
            <a:off x="766763" y="1497855"/>
            <a:ext cx="1501775" cy="2746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XBRL reports</a:t>
            </a:r>
          </a:p>
        </p:txBody>
      </p:sp>
      <p:sp>
        <p:nvSpPr>
          <p:cNvPr id="21" name="Text Box 19"/>
          <p:cNvSpPr txBox="1">
            <a:spLocks noChangeArrowheads="1"/>
          </p:cNvSpPr>
          <p:nvPr/>
        </p:nvSpPr>
        <p:spPr bwMode="auto">
          <a:xfrm>
            <a:off x="7327900" y="4939555"/>
            <a:ext cx="16795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400">
                <a:solidFill>
                  <a:srgbClr val="000080"/>
                </a:solidFill>
              </a:rPr>
              <a:t>Best practice:</a:t>
            </a:r>
            <a:br>
              <a:rPr lang="fr-FR" sz="1400">
                <a:solidFill>
                  <a:srgbClr val="000080"/>
                </a:solidFill>
              </a:rPr>
            </a:br>
            <a:r>
              <a:rPr lang="fr-FR" sz="1400">
                <a:solidFill>
                  <a:srgbClr val="000080"/>
                </a:solidFill>
              </a:rPr>
              <a:t>XML schemas are</a:t>
            </a:r>
          </a:p>
          <a:p>
            <a:pPr algn="ctr"/>
            <a:r>
              <a:rPr lang="fr-FR" sz="1400" b="1">
                <a:solidFill>
                  <a:srgbClr val="000080"/>
                </a:solidFill>
              </a:rPr>
              <a:t>flat</a:t>
            </a:r>
            <a:r>
              <a:rPr lang="fr-FR" sz="1400">
                <a:solidFill>
                  <a:srgbClr val="000080"/>
                </a:solidFill>
              </a:rPr>
              <a:t> (structures and</a:t>
            </a:r>
            <a:br>
              <a:rPr lang="fr-FR" sz="1400">
                <a:solidFill>
                  <a:srgbClr val="000080"/>
                </a:solidFill>
              </a:rPr>
            </a:br>
            <a:r>
              <a:rPr lang="fr-FR" sz="1400">
                <a:solidFill>
                  <a:srgbClr val="000080"/>
                </a:solidFill>
              </a:rPr>
              <a:t>relationships are</a:t>
            </a:r>
          </a:p>
          <a:p>
            <a:pPr algn="ctr"/>
            <a:r>
              <a:rPr lang="fr-FR" sz="1400">
                <a:solidFill>
                  <a:srgbClr val="000080"/>
                </a:solidFill>
              </a:rPr>
              <a:t>expressed in </a:t>
            </a:r>
          </a:p>
          <a:p>
            <a:pPr algn="ctr"/>
            <a:r>
              <a:rPr lang="fr-FR" sz="1400">
                <a:solidFill>
                  <a:srgbClr val="000080"/>
                </a:solidFill>
              </a:rPr>
              <a:t>XLink linkbases)</a:t>
            </a:r>
          </a:p>
        </p:txBody>
      </p:sp>
    </p:spTree>
    <p:extLst>
      <p:ext uri="{BB962C8B-B14F-4D97-AF65-F5344CB8AC3E}">
        <p14:creationId xmlns:p14="http://schemas.microsoft.com/office/powerpoint/2010/main" val="3078799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995362"/>
          </a:xfrm>
        </p:spPr>
        <p:txBody>
          <a:bodyPr/>
          <a:lstStyle/>
          <a:p>
            <a:r>
              <a:rPr lang="pl-PL" sz="2000" dirty="0" smtClean="0"/>
              <a:t>XBRL </a:t>
            </a:r>
            <a:r>
              <a:rPr lang="pl-PL" sz="2000" dirty="0" err="1" smtClean="0"/>
              <a:t>Taxonomies</a:t>
            </a:r>
            <a:r>
              <a:rPr lang="pl-PL" sz="2000" dirty="0" smtClean="0"/>
              <a:t> and Instance </a:t>
            </a:r>
            <a:r>
              <a:rPr lang="pl-PL" sz="2000" dirty="0" err="1" smtClean="0"/>
              <a:t>documents</a:t>
            </a:r>
            <a:endParaRPr lang="en-GB" sz="2000"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a:t>
            </a:fld>
            <a:endParaRPr lang="en-GB" dirty="0"/>
          </a:p>
        </p:txBody>
      </p:sp>
      <p:pic>
        <p:nvPicPr>
          <p:cNvPr id="5" name="Picture 2" descr="MCj02799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550" y="3995738"/>
            <a:ext cx="167481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p:cNvGrpSpPr>
            <a:grpSpLocks/>
          </p:cNvGrpSpPr>
          <p:nvPr/>
        </p:nvGrpSpPr>
        <p:grpSpPr bwMode="auto">
          <a:xfrm>
            <a:off x="849313" y="4067175"/>
            <a:ext cx="1677987" cy="1331913"/>
            <a:chOff x="897" y="2659"/>
            <a:chExt cx="1145" cy="839"/>
          </a:xfrm>
        </p:grpSpPr>
        <p:pic>
          <p:nvPicPr>
            <p:cNvPr id="7" name="Picture 4" descr="MCj02799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 y="2659"/>
              <a:ext cx="1145"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351" y="2678"/>
              <a:ext cx="136" cy="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p>
          </p:txBody>
        </p:sp>
      </p:grpSp>
      <p:sp>
        <p:nvSpPr>
          <p:cNvPr id="9" name="Text Box 6"/>
          <p:cNvSpPr txBox="1">
            <a:spLocks noChangeArrowheads="1"/>
          </p:cNvSpPr>
          <p:nvPr/>
        </p:nvSpPr>
        <p:spPr bwMode="auto">
          <a:xfrm>
            <a:off x="795338" y="5508625"/>
            <a:ext cx="1606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fr-FR" sz="1800" b="1">
                <a:latin typeface="Tahoma" pitchFamily="34" charset="0"/>
              </a:rPr>
              <a:t>Undertaking</a:t>
            </a:r>
          </a:p>
          <a:p>
            <a:pPr algn="ctr" eaLnBrk="1" hangingPunct="1"/>
            <a:r>
              <a:rPr lang="fr-FR" sz="1800">
                <a:latin typeface="Tahoma" pitchFamily="34" charset="0"/>
              </a:rPr>
              <a:t>Production</a:t>
            </a:r>
            <a:br>
              <a:rPr lang="fr-FR" sz="1800">
                <a:latin typeface="Tahoma" pitchFamily="34" charset="0"/>
              </a:rPr>
            </a:br>
            <a:r>
              <a:rPr lang="fr-FR" sz="1800">
                <a:latin typeface="Tahoma" pitchFamily="34" charset="0"/>
              </a:rPr>
              <a:t>of reports</a:t>
            </a:r>
          </a:p>
        </p:txBody>
      </p:sp>
      <p:sp>
        <p:nvSpPr>
          <p:cNvPr id="10" name="Text Box 7"/>
          <p:cNvSpPr txBox="1">
            <a:spLocks noChangeArrowheads="1"/>
          </p:cNvSpPr>
          <p:nvPr/>
        </p:nvSpPr>
        <p:spPr bwMode="auto">
          <a:xfrm>
            <a:off x="5565775" y="5508625"/>
            <a:ext cx="3257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fr-FR" sz="1800" b="1">
                <a:latin typeface="Tahoma" pitchFamily="34" charset="0"/>
              </a:rPr>
              <a:t>Supervisor (NSA)</a:t>
            </a:r>
          </a:p>
          <a:p>
            <a:pPr algn="ctr" eaLnBrk="1" hangingPunct="1"/>
            <a:r>
              <a:rPr lang="fr-FR" sz="1800">
                <a:latin typeface="Tahoma" pitchFamily="34" charset="0"/>
              </a:rPr>
              <a:t>Validation/Storage/</a:t>
            </a:r>
          </a:p>
          <a:p>
            <a:pPr algn="ctr" eaLnBrk="1" hangingPunct="1"/>
            <a:r>
              <a:rPr lang="fr-FR" sz="1800">
                <a:latin typeface="Tahoma" pitchFamily="34" charset="0"/>
              </a:rPr>
              <a:t>Processing/Analysis of Reports</a:t>
            </a:r>
          </a:p>
        </p:txBody>
      </p:sp>
      <p:grpSp>
        <p:nvGrpSpPr>
          <p:cNvPr id="11" name="Group 8"/>
          <p:cNvGrpSpPr>
            <a:grpSpLocks/>
          </p:cNvGrpSpPr>
          <p:nvPr/>
        </p:nvGrpSpPr>
        <p:grpSpPr bwMode="auto">
          <a:xfrm>
            <a:off x="2244725" y="3651250"/>
            <a:ext cx="855663" cy="1052513"/>
            <a:chOff x="1532" y="2124"/>
            <a:chExt cx="583" cy="663"/>
          </a:xfrm>
        </p:grpSpPr>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1532" y="2124"/>
              <a:ext cx="5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pic>
        <p:nvPicPr>
          <p:cNvPr id="14" name="Picture 11" descr="MCj0304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5050" y="1116013"/>
            <a:ext cx="169227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2"/>
          <p:cNvGrpSpPr>
            <a:grpSpLocks/>
          </p:cNvGrpSpPr>
          <p:nvPr/>
        </p:nvGrpSpPr>
        <p:grpSpPr bwMode="auto">
          <a:xfrm>
            <a:off x="5184775" y="1331913"/>
            <a:ext cx="1231900" cy="954087"/>
            <a:chOff x="1805" y="750"/>
            <a:chExt cx="841" cy="601"/>
          </a:xfrm>
        </p:grpSpPr>
        <p:pic>
          <p:nvPicPr>
            <p:cNvPr id="16"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6" y="935"/>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4"/>
            <p:cNvSpPr txBox="1">
              <a:spLocks noChangeArrowheads="1"/>
            </p:cNvSpPr>
            <p:nvPr/>
          </p:nvSpPr>
          <p:spPr bwMode="auto">
            <a:xfrm>
              <a:off x="1805" y="750"/>
              <a:ext cx="8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Taxonomy</a:t>
              </a:r>
            </a:p>
          </p:txBody>
        </p:sp>
      </p:grpSp>
      <p:grpSp>
        <p:nvGrpSpPr>
          <p:cNvPr id="18" name="Group 15"/>
          <p:cNvGrpSpPr>
            <a:grpSpLocks/>
          </p:cNvGrpSpPr>
          <p:nvPr/>
        </p:nvGrpSpPr>
        <p:grpSpPr bwMode="auto">
          <a:xfrm>
            <a:off x="6167438" y="3060700"/>
            <a:ext cx="1231900" cy="954088"/>
            <a:chOff x="1805" y="750"/>
            <a:chExt cx="840" cy="601"/>
          </a:xfrm>
        </p:grpSpPr>
        <p:pic>
          <p:nvPicPr>
            <p:cNvPr id="1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6" y="935"/>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7"/>
            <p:cNvSpPr txBox="1">
              <a:spLocks noChangeArrowheads="1"/>
            </p:cNvSpPr>
            <p:nvPr/>
          </p:nvSpPr>
          <p:spPr bwMode="auto">
            <a:xfrm>
              <a:off x="1805" y="750"/>
              <a:ext cx="8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Taxonomy</a:t>
              </a:r>
            </a:p>
          </p:txBody>
        </p:sp>
      </p:grpSp>
      <p:grpSp>
        <p:nvGrpSpPr>
          <p:cNvPr id="21" name="Group 18"/>
          <p:cNvGrpSpPr>
            <a:grpSpLocks/>
          </p:cNvGrpSpPr>
          <p:nvPr/>
        </p:nvGrpSpPr>
        <p:grpSpPr bwMode="auto">
          <a:xfrm>
            <a:off x="2251075" y="3951288"/>
            <a:ext cx="855663" cy="1052512"/>
            <a:chOff x="1532" y="2124"/>
            <a:chExt cx="584" cy="663"/>
          </a:xfrm>
        </p:grpSpPr>
        <p:pic>
          <p:nvPicPr>
            <p:cNvPr id="2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0"/>
            <p:cNvSpPr txBox="1">
              <a:spLocks noChangeArrowheads="1"/>
            </p:cNvSpPr>
            <p:nvPr/>
          </p:nvSpPr>
          <p:spPr bwMode="auto">
            <a:xfrm>
              <a:off x="1532" y="2124"/>
              <a:ext cx="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24" name="Group 21"/>
          <p:cNvGrpSpPr>
            <a:grpSpLocks/>
          </p:cNvGrpSpPr>
          <p:nvPr/>
        </p:nvGrpSpPr>
        <p:grpSpPr bwMode="auto">
          <a:xfrm>
            <a:off x="2249488" y="3648075"/>
            <a:ext cx="855662" cy="1052513"/>
            <a:chOff x="1532" y="2124"/>
            <a:chExt cx="584" cy="663"/>
          </a:xfrm>
        </p:grpSpPr>
        <p:pic>
          <p:nvPicPr>
            <p:cNvPr id="25"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3"/>
            <p:cNvSpPr txBox="1">
              <a:spLocks noChangeArrowheads="1"/>
            </p:cNvSpPr>
            <p:nvPr/>
          </p:nvSpPr>
          <p:spPr bwMode="auto">
            <a:xfrm>
              <a:off x="1532" y="2124"/>
              <a:ext cx="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27" name="Group 24"/>
          <p:cNvGrpSpPr>
            <a:grpSpLocks/>
          </p:cNvGrpSpPr>
          <p:nvPr/>
        </p:nvGrpSpPr>
        <p:grpSpPr bwMode="auto">
          <a:xfrm>
            <a:off x="2255838" y="3948113"/>
            <a:ext cx="855662" cy="1052512"/>
            <a:chOff x="1532" y="2124"/>
            <a:chExt cx="584" cy="663"/>
          </a:xfrm>
        </p:grpSpPr>
        <p:pic>
          <p:nvPicPr>
            <p:cNvPr id="2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26"/>
            <p:cNvSpPr txBox="1">
              <a:spLocks noChangeArrowheads="1"/>
            </p:cNvSpPr>
            <p:nvPr/>
          </p:nvSpPr>
          <p:spPr bwMode="auto">
            <a:xfrm>
              <a:off x="1532" y="2124"/>
              <a:ext cx="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30" name="Group 27"/>
          <p:cNvGrpSpPr>
            <a:grpSpLocks/>
          </p:cNvGrpSpPr>
          <p:nvPr/>
        </p:nvGrpSpPr>
        <p:grpSpPr bwMode="auto">
          <a:xfrm>
            <a:off x="2249488" y="3648075"/>
            <a:ext cx="855662" cy="1052513"/>
            <a:chOff x="1532" y="2124"/>
            <a:chExt cx="584" cy="663"/>
          </a:xfrm>
        </p:grpSpPr>
        <p:pic>
          <p:nvPicPr>
            <p:cNvPr id="31"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9"/>
            <p:cNvSpPr txBox="1">
              <a:spLocks noChangeArrowheads="1"/>
            </p:cNvSpPr>
            <p:nvPr/>
          </p:nvSpPr>
          <p:spPr bwMode="auto">
            <a:xfrm>
              <a:off x="1532" y="2124"/>
              <a:ext cx="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33" name="Group 30"/>
          <p:cNvGrpSpPr>
            <a:grpSpLocks/>
          </p:cNvGrpSpPr>
          <p:nvPr/>
        </p:nvGrpSpPr>
        <p:grpSpPr bwMode="auto">
          <a:xfrm>
            <a:off x="2255838" y="3948113"/>
            <a:ext cx="855662" cy="1052512"/>
            <a:chOff x="1532" y="2124"/>
            <a:chExt cx="584" cy="663"/>
          </a:xfrm>
        </p:grpSpPr>
        <p:pic>
          <p:nvPicPr>
            <p:cNvPr id="34"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32"/>
            <p:cNvSpPr txBox="1">
              <a:spLocks noChangeArrowheads="1"/>
            </p:cNvSpPr>
            <p:nvPr/>
          </p:nvSpPr>
          <p:spPr bwMode="auto">
            <a:xfrm>
              <a:off x="1532" y="2124"/>
              <a:ext cx="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36" name="Group 33"/>
          <p:cNvGrpSpPr>
            <a:grpSpLocks/>
          </p:cNvGrpSpPr>
          <p:nvPr/>
        </p:nvGrpSpPr>
        <p:grpSpPr bwMode="auto">
          <a:xfrm>
            <a:off x="2244725" y="3648075"/>
            <a:ext cx="855663" cy="1052513"/>
            <a:chOff x="1532" y="2124"/>
            <a:chExt cx="583" cy="663"/>
          </a:xfrm>
        </p:grpSpPr>
        <p:pic>
          <p:nvPicPr>
            <p:cNvPr id="37"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5"/>
            <p:cNvSpPr txBox="1">
              <a:spLocks noChangeArrowheads="1"/>
            </p:cNvSpPr>
            <p:nvPr/>
          </p:nvSpPr>
          <p:spPr bwMode="auto">
            <a:xfrm>
              <a:off x="1532" y="2124"/>
              <a:ext cx="5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39" name="Group 36"/>
          <p:cNvGrpSpPr>
            <a:grpSpLocks/>
          </p:cNvGrpSpPr>
          <p:nvPr/>
        </p:nvGrpSpPr>
        <p:grpSpPr bwMode="auto">
          <a:xfrm>
            <a:off x="2251075" y="3948113"/>
            <a:ext cx="855663" cy="1052512"/>
            <a:chOff x="1532" y="2124"/>
            <a:chExt cx="584" cy="663"/>
          </a:xfrm>
        </p:grpSpPr>
        <p:pic>
          <p:nvPicPr>
            <p:cNvPr id="4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38"/>
            <p:cNvSpPr txBox="1">
              <a:spLocks noChangeArrowheads="1"/>
            </p:cNvSpPr>
            <p:nvPr/>
          </p:nvSpPr>
          <p:spPr bwMode="auto">
            <a:xfrm>
              <a:off x="1532" y="2124"/>
              <a:ext cx="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42" name="Group 39"/>
          <p:cNvGrpSpPr>
            <a:grpSpLocks/>
          </p:cNvGrpSpPr>
          <p:nvPr/>
        </p:nvGrpSpPr>
        <p:grpSpPr bwMode="auto">
          <a:xfrm>
            <a:off x="2244725" y="3648075"/>
            <a:ext cx="855663" cy="1052513"/>
            <a:chOff x="1532" y="2124"/>
            <a:chExt cx="583" cy="663"/>
          </a:xfrm>
        </p:grpSpPr>
        <p:pic>
          <p:nvPicPr>
            <p:cNvPr id="43"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41"/>
            <p:cNvSpPr txBox="1">
              <a:spLocks noChangeArrowheads="1"/>
            </p:cNvSpPr>
            <p:nvPr/>
          </p:nvSpPr>
          <p:spPr bwMode="auto">
            <a:xfrm>
              <a:off x="1532" y="2124"/>
              <a:ext cx="5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grpSp>
        <p:nvGrpSpPr>
          <p:cNvPr id="45" name="Group 42"/>
          <p:cNvGrpSpPr>
            <a:grpSpLocks/>
          </p:cNvGrpSpPr>
          <p:nvPr/>
        </p:nvGrpSpPr>
        <p:grpSpPr bwMode="auto">
          <a:xfrm>
            <a:off x="2251075" y="3948113"/>
            <a:ext cx="855663" cy="1052512"/>
            <a:chOff x="1532" y="2124"/>
            <a:chExt cx="584" cy="663"/>
          </a:xfrm>
        </p:grpSpPr>
        <p:pic>
          <p:nvPicPr>
            <p:cNvPr id="46"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341"/>
              <a:ext cx="46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44"/>
            <p:cNvSpPr txBox="1">
              <a:spLocks noChangeArrowheads="1"/>
            </p:cNvSpPr>
            <p:nvPr/>
          </p:nvSpPr>
          <p:spPr bwMode="auto">
            <a:xfrm>
              <a:off x="1532" y="2124"/>
              <a:ext cx="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Report</a:t>
              </a:r>
            </a:p>
          </p:txBody>
        </p:sp>
      </p:grpSp>
      <p:sp>
        <p:nvSpPr>
          <p:cNvPr id="48" name="Text Box 45"/>
          <p:cNvSpPr txBox="1">
            <a:spLocks noChangeArrowheads="1"/>
          </p:cNvSpPr>
          <p:nvPr/>
        </p:nvSpPr>
        <p:spPr bwMode="auto">
          <a:xfrm>
            <a:off x="7031038" y="3503613"/>
            <a:ext cx="1409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600">
                <a:latin typeface="Tahoma" pitchFamily="34" charset="0"/>
              </a:rPr>
              <a:t>Complement?</a:t>
            </a:r>
          </a:p>
        </p:txBody>
      </p:sp>
      <p:sp>
        <p:nvSpPr>
          <p:cNvPr id="49" name="Text Box 46"/>
          <p:cNvSpPr txBox="1">
            <a:spLocks noChangeArrowheads="1"/>
          </p:cNvSpPr>
          <p:nvPr/>
        </p:nvSpPr>
        <p:spPr bwMode="auto">
          <a:xfrm>
            <a:off x="119063" y="3503613"/>
            <a:ext cx="12477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600" i="1">
                <a:latin typeface="Tahoma" pitchFamily="34" charset="0"/>
              </a:rPr>
              <a:t>Adaptation?</a:t>
            </a:r>
          </a:p>
        </p:txBody>
      </p:sp>
      <p:sp>
        <p:nvSpPr>
          <p:cNvPr id="50" name="Line 47"/>
          <p:cNvSpPr>
            <a:spLocks noChangeShapeType="1"/>
          </p:cNvSpPr>
          <p:nvPr/>
        </p:nvSpPr>
        <p:spPr bwMode="auto">
          <a:xfrm>
            <a:off x="5957888" y="2357438"/>
            <a:ext cx="398462"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51" name="Line 48"/>
          <p:cNvSpPr>
            <a:spLocks noChangeShapeType="1"/>
          </p:cNvSpPr>
          <p:nvPr/>
        </p:nvSpPr>
        <p:spPr bwMode="auto">
          <a:xfrm flipH="1">
            <a:off x="2244725" y="3636963"/>
            <a:ext cx="4387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52" name="Line 49"/>
          <p:cNvSpPr>
            <a:spLocks noChangeShapeType="1"/>
          </p:cNvSpPr>
          <p:nvPr/>
        </p:nvSpPr>
        <p:spPr bwMode="auto">
          <a:xfrm>
            <a:off x="3109913" y="4645025"/>
            <a:ext cx="25257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nvGrpSpPr>
          <p:cNvPr id="53" name="Group 50"/>
          <p:cNvGrpSpPr>
            <a:grpSpLocks/>
          </p:cNvGrpSpPr>
          <p:nvPr/>
        </p:nvGrpSpPr>
        <p:grpSpPr bwMode="auto">
          <a:xfrm>
            <a:off x="5186363" y="1331913"/>
            <a:ext cx="1231900" cy="954087"/>
            <a:chOff x="1805" y="750"/>
            <a:chExt cx="842" cy="601"/>
          </a:xfrm>
        </p:grpSpPr>
        <p:pic>
          <p:nvPicPr>
            <p:cNvPr id="54"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6" y="935"/>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52"/>
            <p:cNvSpPr txBox="1">
              <a:spLocks noChangeArrowheads="1"/>
            </p:cNvSpPr>
            <p:nvPr/>
          </p:nvSpPr>
          <p:spPr bwMode="auto">
            <a:xfrm>
              <a:off x="1805" y="750"/>
              <a:ext cx="8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sz="1800">
                  <a:latin typeface="Tahoma" pitchFamily="34" charset="0"/>
                </a:rPr>
                <a:t>Taxonomy</a:t>
              </a:r>
            </a:p>
          </p:txBody>
        </p:sp>
      </p:grpSp>
      <p:sp>
        <p:nvSpPr>
          <p:cNvPr id="56" name="Text Box 53"/>
          <p:cNvSpPr txBox="1">
            <a:spLocks noChangeArrowheads="1"/>
          </p:cNvSpPr>
          <p:nvPr/>
        </p:nvSpPr>
        <p:spPr bwMode="auto">
          <a:xfrm>
            <a:off x="1516063" y="1044575"/>
            <a:ext cx="22145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fr-FR" sz="1800" b="1">
                <a:latin typeface="Tahoma" pitchFamily="34" charset="0"/>
              </a:rPr>
              <a:t>EIOPA</a:t>
            </a:r>
            <a:r>
              <a:rPr lang="fr-FR" sz="1800">
                <a:latin typeface="Tahoma" pitchFamily="34" charset="0"/>
              </a:rPr>
              <a:t>,</a:t>
            </a:r>
            <a:br>
              <a:rPr lang="fr-FR" sz="1800">
                <a:latin typeface="Tahoma" pitchFamily="34" charset="0"/>
              </a:rPr>
            </a:br>
            <a:r>
              <a:rPr lang="fr-FR" sz="1800">
                <a:latin typeface="Tahoma" pitchFamily="34" charset="0"/>
              </a:rPr>
              <a:t>development</a:t>
            </a:r>
            <a:br>
              <a:rPr lang="fr-FR" sz="1800">
                <a:latin typeface="Tahoma" pitchFamily="34" charset="0"/>
              </a:rPr>
            </a:br>
            <a:r>
              <a:rPr lang="fr-FR" sz="1800">
                <a:latin typeface="Tahoma" pitchFamily="34" charset="0"/>
              </a:rPr>
              <a:t>of base taxonomies,</a:t>
            </a:r>
            <a:br>
              <a:rPr lang="fr-FR" sz="1800">
                <a:latin typeface="Tahoma" pitchFamily="34" charset="0"/>
              </a:rPr>
            </a:br>
            <a:endParaRPr lang="fr-FR" sz="1800">
              <a:latin typeface="Tahoma" pitchFamily="34" charset="0"/>
            </a:endParaRPr>
          </a:p>
        </p:txBody>
      </p:sp>
    </p:spTree>
    <p:extLst>
      <p:ext uri="{BB962C8B-B14F-4D97-AF65-F5344CB8AC3E}">
        <p14:creationId xmlns:p14="http://schemas.microsoft.com/office/powerpoint/2010/main" val="22935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49632E-6 -4.81481E-6 L 0.10173 0.25208 " pathEditMode="relative" rAng="0" ptsTypes="AA">
                                      <p:cBhvr>
                                        <p:cTn id="10" dur="2000" fill="hold"/>
                                        <p:tgtEl>
                                          <p:spTgt spid="15"/>
                                        </p:tgtEl>
                                        <p:attrNameLst>
                                          <p:attrName>ppt_x</p:attrName>
                                          <p:attrName>ppt_y</p:attrName>
                                        </p:attrNameLst>
                                      </p:cBhvr>
                                      <p:rCtr x="0" y="0"/>
                                    </p:animMotion>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0" presetClass="path" presetSubtype="0" accel="50000" decel="50000" fill="hold" nodeType="withEffect">
                                  <p:stCondLst>
                                    <p:cond delay="0"/>
                                  </p:stCondLst>
                                  <p:childTnLst>
                                    <p:animMotion origin="layout" path="M -1.74944E-6 3.46945E-18 L -0.54502 3.46945E-18 " pathEditMode="relative" ptsTypes="AA">
                                      <p:cBhvr>
                                        <p:cTn id="25" dur="2000" fill="hold"/>
                                        <p:tgtEl>
                                          <p:spTgt spid="18"/>
                                        </p:tgtEl>
                                        <p:attrNameLst>
                                          <p:attrName>ppt_x</p:attrName>
                                          <p:attrName>ppt_y</p:attrName>
                                        </p:attrNameLst>
                                      </p:cBhvr>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0144 0.0368 L 0.37215 0.0368 " pathEditMode="relative" rAng="0" ptsTypes="AA">
                                      <p:cBhvr>
                                        <p:cTn id="40" dur="2000" fill="hold"/>
                                        <p:tgtEl>
                                          <p:spTgt spid="11"/>
                                        </p:tgtEl>
                                        <p:attrNameLst>
                                          <p:attrName>ppt_x</p:attrName>
                                          <p:attrName>ppt_y</p:attrName>
                                        </p:attrNameLst>
                                      </p:cBhvr>
                                      <p:rCtr x="18536" y="0"/>
                                    </p:animMotion>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par>
                          <p:cTn id="50" fill="hold">
                            <p:stCondLst>
                              <p:cond delay="0"/>
                            </p:stCondLst>
                            <p:childTnLst>
                              <p:par>
                                <p:cTn id="51" presetID="0" presetClass="path" presetSubtype="0" accel="50000" decel="50000" fill="hold" nodeType="afterEffect">
                                  <p:stCondLst>
                                    <p:cond delay="500"/>
                                  </p:stCondLst>
                                  <p:childTnLst>
                                    <p:animMotion origin="layout" path="M 0.00144 0.0368 L 0.37215 0.0368 " pathEditMode="relative" rAng="0" ptsTypes="AA">
                                      <p:cBhvr>
                                        <p:cTn id="52" dur="2000" fill="hold"/>
                                        <p:tgtEl>
                                          <p:spTgt spid="24"/>
                                        </p:tgtEl>
                                        <p:attrNameLst>
                                          <p:attrName>ppt_x</p:attrName>
                                          <p:attrName>ppt_y</p:attrName>
                                        </p:attrNameLst>
                                      </p:cBhvr>
                                      <p:rCtr x="18536" y="0"/>
                                    </p:animMotion>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2500"/>
                            </p:stCondLst>
                            <p:childTnLst>
                              <p:par>
                                <p:cTn id="56" presetID="1" presetClass="entr" presetSubtype="0"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2500"/>
                            </p:stCondLst>
                            <p:childTnLst>
                              <p:par>
                                <p:cTn id="59" presetID="0" presetClass="path" presetSubtype="0" accel="50000" decel="50000" fill="hold" nodeType="afterEffect">
                                  <p:stCondLst>
                                    <p:cond delay="500"/>
                                  </p:stCondLst>
                                  <p:childTnLst>
                                    <p:animMotion origin="layout" path="M 0.00144 0.0368 L 0.37215 0.0368 " pathEditMode="relative" rAng="0" ptsTypes="AA">
                                      <p:cBhvr>
                                        <p:cTn id="60" dur="2000" fill="hold"/>
                                        <p:tgtEl>
                                          <p:spTgt spid="30"/>
                                        </p:tgtEl>
                                        <p:attrNameLst>
                                          <p:attrName>ppt_x</p:attrName>
                                          <p:attrName>ppt_y</p:attrName>
                                        </p:attrNameLst>
                                      </p:cBhvr>
                                      <p:rCtr x="18536" y="0"/>
                                    </p:animMotion>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500"/>
                                  </p:stCondLst>
                                  <p:childTnLst>
                                    <p:set>
                                      <p:cBhvr>
                                        <p:cTn id="65" dur="1" fill="hold">
                                          <p:stCondLst>
                                            <p:cond delay="0"/>
                                          </p:stCondLst>
                                        </p:cTn>
                                        <p:tgtEl>
                                          <p:spTgt spid="36"/>
                                        </p:tgtEl>
                                        <p:attrNameLst>
                                          <p:attrName>style.visibility</p:attrName>
                                        </p:attrNameLst>
                                      </p:cBhvr>
                                      <p:to>
                                        <p:strVal val="visible"/>
                                      </p:to>
                                    </p:set>
                                  </p:childTnLst>
                                </p:cTn>
                              </p:par>
                              <p:par>
                                <p:cTn id="66" presetID="0" presetClass="path" presetSubtype="0" accel="50000" decel="50000" fill="hold" nodeType="withEffect">
                                  <p:stCondLst>
                                    <p:cond delay="0"/>
                                  </p:stCondLst>
                                  <p:childTnLst>
                                    <p:animMotion origin="layout" path="M 0.00144 0.0368 L 0.37215 0.0368 " pathEditMode="relative" rAng="0" ptsTypes="AA">
                                      <p:cBhvr>
                                        <p:cTn id="67" dur="2000" fill="hold"/>
                                        <p:tgtEl>
                                          <p:spTgt spid="36"/>
                                        </p:tgtEl>
                                        <p:attrNameLst>
                                          <p:attrName>ppt_x</p:attrName>
                                          <p:attrName>ppt_y</p:attrName>
                                        </p:attrNameLst>
                                      </p:cBhvr>
                                      <p:rCtr x="18536" y="0"/>
                                    </p:animMotion>
                                  </p:childTnLst>
                                </p:cTn>
                              </p:par>
                              <p:par>
                                <p:cTn id="68" presetID="1"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p:stCondLst>
                              <p:cond delay="7000"/>
                            </p:stCondLst>
                            <p:childTnLst>
                              <p:par>
                                <p:cTn id="71" presetID="1" presetClass="entr" presetSubtype="0" fill="hold" nodeType="afterEffect">
                                  <p:stCondLst>
                                    <p:cond delay="500"/>
                                  </p:stCondLst>
                                  <p:childTnLst>
                                    <p:set>
                                      <p:cBhvr>
                                        <p:cTn id="72" dur="1" fill="hold">
                                          <p:stCondLst>
                                            <p:cond delay="0"/>
                                          </p:stCondLst>
                                        </p:cTn>
                                        <p:tgtEl>
                                          <p:spTgt spid="42"/>
                                        </p:tgtEl>
                                        <p:attrNameLst>
                                          <p:attrName>style.visibility</p:attrName>
                                        </p:attrNameLst>
                                      </p:cBhvr>
                                      <p:to>
                                        <p:strVal val="visible"/>
                                      </p:to>
                                    </p:set>
                                  </p:childTnLst>
                                </p:cTn>
                              </p:par>
                              <p:par>
                                <p:cTn id="73" presetID="0" presetClass="path" presetSubtype="0" accel="50000" decel="50000" fill="hold" nodeType="withEffect">
                                  <p:stCondLst>
                                    <p:cond delay="0"/>
                                  </p:stCondLst>
                                  <p:childTnLst>
                                    <p:animMotion origin="layout" path="M 0.00144 0.0368 L 0.37215 0.0368 " pathEditMode="relative" rAng="0" ptsTypes="AA">
                                      <p:cBhvr>
                                        <p:cTn id="74" dur="2000" fill="hold"/>
                                        <p:tgtEl>
                                          <p:spTgt spid="42"/>
                                        </p:tgtEl>
                                        <p:attrNameLst>
                                          <p:attrName>ppt_x</p:attrName>
                                          <p:attrName>ppt_y</p:attrName>
                                        </p:attrNameLst>
                                      </p:cBhvr>
                                      <p:rCtr x="18536" y="0"/>
                                    </p:animMotion>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animBg="1"/>
      <p:bldP spid="51"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40</a:t>
            </a:fld>
            <a:endParaRPr lang="en-GB" dirty="0"/>
          </a:p>
        </p:txBody>
      </p:sp>
      <p:sp>
        <p:nvSpPr>
          <p:cNvPr id="5" name="Text Box 2"/>
          <p:cNvSpPr txBox="1">
            <a:spLocks noChangeArrowheads="1"/>
          </p:cNvSpPr>
          <p:nvPr/>
        </p:nvSpPr>
        <p:spPr bwMode="auto">
          <a:xfrm>
            <a:off x="5867400" y="2349202"/>
            <a:ext cx="3168650" cy="381635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endParaRPr lang="en-GB" sz="1200" b="1">
              <a:latin typeface="Arial Narrow" pitchFamily="34" charset="0"/>
            </a:endParaRPr>
          </a:p>
        </p:txBody>
      </p:sp>
      <p:sp>
        <p:nvSpPr>
          <p:cNvPr id="6" name="Text Box 4"/>
          <p:cNvSpPr txBox="1">
            <a:spLocks noChangeArrowheads="1"/>
          </p:cNvSpPr>
          <p:nvPr/>
        </p:nvSpPr>
        <p:spPr bwMode="auto">
          <a:xfrm>
            <a:off x="395288" y="2339677"/>
            <a:ext cx="2447925" cy="38163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latin typeface="Arial Narrow" pitchFamily="34" charset="0"/>
              </a:rPr>
              <a:t>…</a:t>
            </a:r>
            <a:endParaRPr lang="en-GB" sz="1200" b="1">
              <a:solidFill>
                <a:srgbClr val="FF0000"/>
              </a:solidFill>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cs typeface="Times New Roman" pitchFamily="18" charset="0"/>
              </a:rPr>
              <a:t>&lt;</a:t>
            </a:r>
            <a:r>
              <a:rPr lang="en-GB" sz="1200" b="1">
                <a:solidFill>
                  <a:srgbClr val="0000FF"/>
                </a:solidFill>
                <a:latin typeface="Arial Narrow" pitchFamily="34" charset="0"/>
                <a:cs typeface="Times New Roman" pitchFamily="18" charset="0"/>
              </a:rPr>
              <a:t>EnterpriseName</a:t>
            </a:r>
            <a:r>
              <a:rPr lang="en-GB" sz="1200" b="1">
                <a:latin typeface="Arial Narrow" pitchFamily="34" charset="0"/>
                <a:cs typeface="Times New Roman" pitchFamily="18" charset="0"/>
              </a:rPr>
              <a:t> …</a:t>
            </a:r>
            <a:r>
              <a:rPr lang="en-GB" sz="1200" b="1">
                <a:solidFill>
                  <a:srgbClr val="FF0000"/>
                </a:solidFill>
                <a:latin typeface="Arial Narrow" pitchFamily="34" charset="0"/>
                <a:cs typeface="Times New Roman" pitchFamily="18" charset="0"/>
              </a:rPr>
              <a:t>&gt;</a:t>
            </a:r>
            <a:r>
              <a:rPr lang="en-GB" sz="1200" b="1">
                <a:latin typeface="Arial Narrow" pitchFamily="34" charset="0"/>
                <a:cs typeface="Times New Roman" pitchFamily="18"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CurrentAssets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NonCurrentAssets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TotalLiabilitiesAndEquity</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TotalEquity</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latin typeface="Arial Narrow" pitchFamily="34" charset="0"/>
              </a:rPr>
              <a:t>…</a:t>
            </a:r>
          </a:p>
        </p:txBody>
      </p:sp>
      <p:sp>
        <p:nvSpPr>
          <p:cNvPr id="7" name="Text Box 5"/>
          <p:cNvSpPr txBox="1">
            <a:spLocks noChangeArrowheads="1"/>
          </p:cNvSpPr>
          <p:nvPr/>
        </p:nvSpPr>
        <p:spPr bwMode="auto">
          <a:xfrm>
            <a:off x="3132138" y="2349202"/>
            <a:ext cx="2447925" cy="3816350"/>
          </a:xfrm>
          <a:prstGeom prst="rect">
            <a:avLst/>
          </a:prstGeom>
          <a:solidFill>
            <a:srgbClr val="BB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cs typeface="Times New Roman" pitchFamily="18" charset="0"/>
              </a:rPr>
              <a:t>=</a:t>
            </a:r>
            <a:r>
              <a:rPr lang="en-GB" sz="1200" b="1">
                <a:solidFill>
                  <a:srgbClr val="FF0000"/>
                </a:solidFill>
                <a:latin typeface="Arial Narrow" pitchFamily="34" charset="0"/>
              </a:rPr>
              <a:t>"</a:t>
            </a:r>
            <a:r>
              <a:rPr lang="en-GB" sz="1200" b="1">
                <a:solidFill>
                  <a:srgbClr val="525456"/>
                </a:solidFill>
                <a:latin typeface="Arial Narrow" pitchFamily="34" charset="0"/>
                <a:cs typeface="Times New Roman" pitchFamily="18" charset="0"/>
              </a:rPr>
              <a:t>ci-EnterpriseName</a:t>
            </a:r>
            <a:r>
              <a:rPr lang="en-GB" sz="1200" b="1">
                <a:solidFill>
                  <a:srgbClr val="FF0000"/>
                </a:solidFill>
                <a:latin typeface="Arial Narrow" pitchFamily="34" charset="0"/>
                <a:cs typeface="Times New Roman" pitchFamily="18" charset="0"/>
              </a:rPr>
              <a:t>"</a:t>
            </a:r>
            <a:r>
              <a:rPr lang="en-GB" sz="1200" b="1">
                <a:solidFill>
                  <a:srgbClr val="0000FF"/>
                </a:solidFill>
                <a:latin typeface="Arial Narrow" pitchFamily="34" charset="0"/>
                <a:cs typeface="Times New Roman" pitchFamily="18"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ci-TotalAssets</a:t>
            </a:r>
            <a:r>
              <a:rPr lang="en-GB" sz="1200" b="1">
                <a:solidFill>
                  <a:srgbClr val="FF0000"/>
                </a:solidFill>
                <a:latin typeface="Arial Narrow" pitchFamily="34" charset="0"/>
              </a:rPr>
              <a:t>"</a:t>
            </a:r>
            <a:r>
              <a:rPr lang="en-GB" sz="1200" b="1">
                <a:solidFill>
                  <a:srgbClr val="0000FF"/>
                </a:solidFill>
                <a:latin typeface="Arial Narrow" pitchFamily="34" charset="0"/>
              </a:rPr>
              <a:t> </a:t>
            </a:r>
            <a:r>
              <a:rPr lang="en-GB" sz="1200" b="1">
                <a:latin typeface="Arial Narrow" pitchFamily="34" charset="0"/>
              </a:rPr>
              <a:t>…</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ci-CurrentAssets</a:t>
            </a:r>
            <a:r>
              <a:rPr lang="en-GB" sz="1200" b="1">
                <a:solidFill>
                  <a:srgbClr val="FF0000"/>
                </a:solidFill>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ci-NonCurrentotalAssets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ci-TotalLiabilitiesAndEquity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r>
              <a:rPr lang="en-GB" sz="1200" b="1">
                <a:latin typeface="Arial Narrow" pitchFamily="34" charset="0"/>
              </a:rPr>
              <a:t/>
            </a:r>
            <a:br>
              <a:rPr lang="en-GB" sz="1200" b="1">
                <a:latin typeface="Arial Narrow" pitchFamily="34" charset="0"/>
              </a:rPr>
            </a:br>
            <a:r>
              <a:rPr lang="en-GB" sz="1200" b="1">
                <a:latin typeface="Arial Narrow" pitchFamily="34" charset="0"/>
              </a:rPr>
              <a:t>…</a:t>
            </a:r>
          </a:p>
        </p:txBody>
      </p:sp>
      <p:sp>
        <p:nvSpPr>
          <p:cNvPr id="8" name="Rectangle 6"/>
          <p:cNvSpPr>
            <a:spLocks noChangeArrowheads="1"/>
          </p:cNvSpPr>
          <p:nvPr/>
        </p:nvSpPr>
        <p:spPr bwMode="auto">
          <a:xfrm>
            <a:off x="6300788" y="2636540"/>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9" name="Text Box 7"/>
          <p:cNvSpPr txBox="1">
            <a:spLocks noChangeArrowheads="1"/>
          </p:cNvSpPr>
          <p:nvPr/>
        </p:nvSpPr>
        <p:spPr bwMode="auto">
          <a:xfrm>
            <a:off x="6300788" y="2420640"/>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10" name="Rectangle 8"/>
          <p:cNvSpPr>
            <a:spLocks noChangeArrowheads="1"/>
          </p:cNvSpPr>
          <p:nvPr/>
        </p:nvSpPr>
        <p:spPr bwMode="auto">
          <a:xfrm>
            <a:off x="7164388" y="2636540"/>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Nom de l'entreprise</a:t>
            </a:r>
          </a:p>
        </p:txBody>
      </p:sp>
      <p:sp>
        <p:nvSpPr>
          <p:cNvPr id="11" name="Text Box 9"/>
          <p:cNvSpPr txBox="1">
            <a:spLocks noChangeArrowheads="1"/>
          </p:cNvSpPr>
          <p:nvPr/>
        </p:nvSpPr>
        <p:spPr bwMode="auto">
          <a:xfrm>
            <a:off x="7170738" y="2420640"/>
            <a:ext cx="12858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xml:lang="fr"</a:t>
            </a:r>
          </a:p>
        </p:txBody>
      </p:sp>
      <p:sp>
        <p:nvSpPr>
          <p:cNvPr id="12" name="Line 10"/>
          <p:cNvSpPr>
            <a:spLocks noChangeShapeType="1"/>
          </p:cNvSpPr>
          <p:nvPr/>
        </p:nvSpPr>
        <p:spPr bwMode="auto">
          <a:xfrm>
            <a:off x="6300788" y="2707977"/>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3" name="Line 11"/>
          <p:cNvSpPr>
            <a:spLocks noChangeShapeType="1"/>
          </p:cNvSpPr>
          <p:nvPr/>
        </p:nvSpPr>
        <p:spPr bwMode="auto">
          <a:xfrm>
            <a:off x="5003800" y="2744490"/>
            <a:ext cx="1296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4" name="Line 12"/>
          <p:cNvSpPr>
            <a:spLocks noChangeShapeType="1"/>
          </p:cNvSpPr>
          <p:nvPr/>
        </p:nvSpPr>
        <p:spPr bwMode="auto">
          <a:xfrm>
            <a:off x="6807200" y="2744490"/>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5" name="Rectangle 13"/>
          <p:cNvSpPr>
            <a:spLocks noChangeArrowheads="1"/>
          </p:cNvSpPr>
          <p:nvPr/>
        </p:nvSpPr>
        <p:spPr bwMode="auto">
          <a:xfrm>
            <a:off x="7164388" y="3068340"/>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Enterprise name</a:t>
            </a:r>
          </a:p>
        </p:txBody>
      </p:sp>
      <p:sp>
        <p:nvSpPr>
          <p:cNvPr id="16" name="Text Box 14"/>
          <p:cNvSpPr txBox="1">
            <a:spLocks noChangeArrowheads="1"/>
          </p:cNvSpPr>
          <p:nvPr/>
        </p:nvSpPr>
        <p:spPr bwMode="auto">
          <a:xfrm>
            <a:off x="7170738" y="2852440"/>
            <a:ext cx="13493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xml:lang="en"</a:t>
            </a:r>
          </a:p>
        </p:txBody>
      </p:sp>
      <p:cxnSp>
        <p:nvCxnSpPr>
          <p:cNvPr id="17" name="AutoShape 15"/>
          <p:cNvCxnSpPr>
            <a:cxnSpLocks noChangeShapeType="1"/>
            <a:stCxn id="8" idx="3"/>
            <a:endCxn id="15" idx="1"/>
          </p:cNvCxnSpPr>
          <p:nvPr/>
        </p:nvCxnSpPr>
        <p:spPr bwMode="auto">
          <a:xfrm>
            <a:off x="6804025" y="2744490"/>
            <a:ext cx="360363" cy="431800"/>
          </a:xfrm>
          <a:prstGeom prst="bentConnector3">
            <a:avLst>
              <a:gd name="adj1" fmla="val 49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Line 16"/>
          <p:cNvSpPr>
            <a:spLocks noChangeShapeType="1"/>
          </p:cNvSpPr>
          <p:nvPr/>
        </p:nvSpPr>
        <p:spPr bwMode="auto">
          <a:xfrm>
            <a:off x="6084888" y="3535065"/>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9" name="Rectangle 17"/>
          <p:cNvSpPr>
            <a:spLocks noChangeArrowheads="1"/>
          </p:cNvSpPr>
          <p:nvPr/>
        </p:nvSpPr>
        <p:spPr bwMode="auto">
          <a:xfrm>
            <a:off x="6300788" y="3500140"/>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20" name="Text Box 18"/>
          <p:cNvSpPr txBox="1">
            <a:spLocks noChangeArrowheads="1"/>
          </p:cNvSpPr>
          <p:nvPr/>
        </p:nvSpPr>
        <p:spPr bwMode="auto">
          <a:xfrm>
            <a:off x="6300788" y="3284240"/>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21" name="Rectangle 19"/>
          <p:cNvSpPr>
            <a:spLocks noChangeArrowheads="1"/>
          </p:cNvSpPr>
          <p:nvPr/>
        </p:nvSpPr>
        <p:spPr bwMode="auto">
          <a:xfrm>
            <a:off x="7164388" y="3500140"/>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Actifs</a:t>
            </a:r>
          </a:p>
        </p:txBody>
      </p:sp>
      <p:sp>
        <p:nvSpPr>
          <p:cNvPr id="22" name="Text Box 20"/>
          <p:cNvSpPr txBox="1">
            <a:spLocks noChangeArrowheads="1"/>
          </p:cNvSpPr>
          <p:nvPr/>
        </p:nvSpPr>
        <p:spPr bwMode="auto">
          <a:xfrm>
            <a:off x="7170738" y="3284240"/>
            <a:ext cx="12858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xml:lang="fr"</a:t>
            </a:r>
          </a:p>
        </p:txBody>
      </p:sp>
      <p:sp>
        <p:nvSpPr>
          <p:cNvPr id="23" name="Line 21"/>
          <p:cNvSpPr>
            <a:spLocks noChangeShapeType="1"/>
          </p:cNvSpPr>
          <p:nvPr/>
        </p:nvSpPr>
        <p:spPr bwMode="auto">
          <a:xfrm>
            <a:off x="6807200" y="3608090"/>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4" name="Text Box 22"/>
          <p:cNvSpPr txBox="1">
            <a:spLocks noChangeArrowheads="1"/>
          </p:cNvSpPr>
          <p:nvPr/>
        </p:nvSpPr>
        <p:spPr bwMode="auto">
          <a:xfrm flipH="1">
            <a:off x="6011863" y="2420640"/>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5" name="Text Box 23"/>
          <p:cNvSpPr txBox="1">
            <a:spLocks noChangeArrowheads="1"/>
          </p:cNvSpPr>
          <p:nvPr/>
        </p:nvSpPr>
        <p:spPr bwMode="auto">
          <a:xfrm>
            <a:off x="6011863" y="3284240"/>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6" name="Line 24"/>
          <p:cNvSpPr>
            <a:spLocks noChangeShapeType="1"/>
          </p:cNvSpPr>
          <p:nvPr/>
        </p:nvSpPr>
        <p:spPr bwMode="auto">
          <a:xfrm>
            <a:off x="7019925" y="360491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7" name="Line 25"/>
          <p:cNvSpPr>
            <a:spLocks noChangeShapeType="1"/>
          </p:cNvSpPr>
          <p:nvPr/>
        </p:nvSpPr>
        <p:spPr bwMode="auto">
          <a:xfrm>
            <a:off x="6084888" y="4003377"/>
            <a:ext cx="0" cy="144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8" name="Rectangle 26"/>
          <p:cNvSpPr>
            <a:spLocks noChangeArrowheads="1"/>
          </p:cNvSpPr>
          <p:nvPr/>
        </p:nvSpPr>
        <p:spPr bwMode="auto">
          <a:xfrm>
            <a:off x="6300788" y="3968452"/>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29" name="Text Box 27"/>
          <p:cNvSpPr txBox="1">
            <a:spLocks noChangeArrowheads="1"/>
          </p:cNvSpPr>
          <p:nvPr/>
        </p:nvSpPr>
        <p:spPr bwMode="auto">
          <a:xfrm>
            <a:off x="6300788" y="3752552"/>
            <a:ext cx="173037"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30" name="Rectangle 28"/>
          <p:cNvSpPr>
            <a:spLocks noChangeArrowheads="1"/>
          </p:cNvSpPr>
          <p:nvPr/>
        </p:nvSpPr>
        <p:spPr bwMode="auto">
          <a:xfrm>
            <a:off x="7164388" y="3968452"/>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Actifs circulants</a:t>
            </a:r>
          </a:p>
        </p:txBody>
      </p:sp>
      <p:sp>
        <p:nvSpPr>
          <p:cNvPr id="31" name="Text Box 29"/>
          <p:cNvSpPr txBox="1">
            <a:spLocks noChangeArrowheads="1"/>
          </p:cNvSpPr>
          <p:nvPr/>
        </p:nvSpPr>
        <p:spPr bwMode="auto">
          <a:xfrm>
            <a:off x="7170738" y="3752552"/>
            <a:ext cx="12858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xml:lang="fr"</a:t>
            </a:r>
          </a:p>
        </p:txBody>
      </p:sp>
      <p:sp>
        <p:nvSpPr>
          <p:cNvPr id="32" name="Line 30"/>
          <p:cNvSpPr>
            <a:spLocks noChangeShapeType="1"/>
          </p:cNvSpPr>
          <p:nvPr/>
        </p:nvSpPr>
        <p:spPr bwMode="auto">
          <a:xfrm>
            <a:off x="6807200" y="4076402"/>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3" name="Text Box 31"/>
          <p:cNvSpPr txBox="1">
            <a:spLocks noChangeArrowheads="1"/>
          </p:cNvSpPr>
          <p:nvPr/>
        </p:nvSpPr>
        <p:spPr bwMode="auto">
          <a:xfrm>
            <a:off x="6011863" y="3752552"/>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34" name="Line 32"/>
          <p:cNvSpPr>
            <a:spLocks noChangeShapeType="1"/>
          </p:cNvSpPr>
          <p:nvPr/>
        </p:nvSpPr>
        <p:spPr bwMode="auto">
          <a:xfrm>
            <a:off x="7019925" y="407322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5" name="Line 33"/>
          <p:cNvSpPr>
            <a:spLocks noChangeShapeType="1"/>
          </p:cNvSpPr>
          <p:nvPr/>
        </p:nvSpPr>
        <p:spPr bwMode="auto">
          <a:xfrm>
            <a:off x="6084888" y="4435177"/>
            <a:ext cx="0" cy="144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6" name="Rectangle 34"/>
          <p:cNvSpPr>
            <a:spLocks noChangeArrowheads="1"/>
          </p:cNvSpPr>
          <p:nvPr/>
        </p:nvSpPr>
        <p:spPr bwMode="auto">
          <a:xfrm>
            <a:off x="6300788" y="4400252"/>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37" name="Text Box 35"/>
          <p:cNvSpPr txBox="1">
            <a:spLocks noChangeArrowheads="1"/>
          </p:cNvSpPr>
          <p:nvPr/>
        </p:nvSpPr>
        <p:spPr bwMode="auto">
          <a:xfrm>
            <a:off x="6300788" y="4184352"/>
            <a:ext cx="173037"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38" name="Rectangle 36"/>
          <p:cNvSpPr>
            <a:spLocks noChangeArrowheads="1"/>
          </p:cNvSpPr>
          <p:nvPr/>
        </p:nvSpPr>
        <p:spPr bwMode="auto">
          <a:xfrm>
            <a:off x="7164388" y="4400252"/>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Actifs immobilisés</a:t>
            </a:r>
          </a:p>
        </p:txBody>
      </p:sp>
      <p:sp>
        <p:nvSpPr>
          <p:cNvPr id="39" name="Text Box 37"/>
          <p:cNvSpPr txBox="1">
            <a:spLocks noChangeArrowheads="1"/>
          </p:cNvSpPr>
          <p:nvPr/>
        </p:nvSpPr>
        <p:spPr bwMode="auto">
          <a:xfrm>
            <a:off x="7170738" y="4184352"/>
            <a:ext cx="12858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xml:lang="fr"</a:t>
            </a:r>
          </a:p>
        </p:txBody>
      </p:sp>
      <p:sp>
        <p:nvSpPr>
          <p:cNvPr id="40" name="Line 38"/>
          <p:cNvSpPr>
            <a:spLocks noChangeShapeType="1"/>
          </p:cNvSpPr>
          <p:nvPr/>
        </p:nvSpPr>
        <p:spPr bwMode="auto">
          <a:xfrm>
            <a:off x="6807200" y="4508202"/>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1" name="Text Box 39"/>
          <p:cNvSpPr txBox="1">
            <a:spLocks noChangeArrowheads="1"/>
          </p:cNvSpPr>
          <p:nvPr/>
        </p:nvSpPr>
        <p:spPr bwMode="auto">
          <a:xfrm>
            <a:off x="6011863" y="4184352"/>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42" name="Line 40"/>
          <p:cNvSpPr>
            <a:spLocks noChangeShapeType="1"/>
          </p:cNvSpPr>
          <p:nvPr/>
        </p:nvSpPr>
        <p:spPr bwMode="auto">
          <a:xfrm>
            <a:off x="7019925" y="450502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3" name="Line 41"/>
          <p:cNvSpPr>
            <a:spLocks noChangeShapeType="1"/>
          </p:cNvSpPr>
          <p:nvPr/>
        </p:nvSpPr>
        <p:spPr bwMode="auto">
          <a:xfrm>
            <a:off x="6084888" y="4868565"/>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4" name="Rectangle 42"/>
          <p:cNvSpPr>
            <a:spLocks noChangeArrowheads="1"/>
          </p:cNvSpPr>
          <p:nvPr/>
        </p:nvSpPr>
        <p:spPr bwMode="auto">
          <a:xfrm>
            <a:off x="6300788" y="4833640"/>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45" name="Text Box 43"/>
          <p:cNvSpPr txBox="1">
            <a:spLocks noChangeArrowheads="1"/>
          </p:cNvSpPr>
          <p:nvPr/>
        </p:nvSpPr>
        <p:spPr bwMode="auto">
          <a:xfrm>
            <a:off x="6300788" y="4617740"/>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46" name="Rectangle 44"/>
          <p:cNvSpPr>
            <a:spLocks noChangeArrowheads="1"/>
          </p:cNvSpPr>
          <p:nvPr/>
        </p:nvSpPr>
        <p:spPr bwMode="auto">
          <a:xfrm>
            <a:off x="7164388" y="4833640"/>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Passif</a:t>
            </a:r>
          </a:p>
        </p:txBody>
      </p:sp>
      <p:sp>
        <p:nvSpPr>
          <p:cNvPr id="47" name="Text Box 45"/>
          <p:cNvSpPr txBox="1">
            <a:spLocks noChangeArrowheads="1"/>
          </p:cNvSpPr>
          <p:nvPr/>
        </p:nvSpPr>
        <p:spPr bwMode="auto">
          <a:xfrm>
            <a:off x="7170738" y="4617740"/>
            <a:ext cx="12858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xml:lang="fr"</a:t>
            </a:r>
          </a:p>
        </p:txBody>
      </p:sp>
      <p:sp>
        <p:nvSpPr>
          <p:cNvPr id="48" name="Line 46"/>
          <p:cNvSpPr>
            <a:spLocks noChangeShapeType="1"/>
          </p:cNvSpPr>
          <p:nvPr/>
        </p:nvSpPr>
        <p:spPr bwMode="auto">
          <a:xfrm>
            <a:off x="6807200" y="4941590"/>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9" name="Text Box 47"/>
          <p:cNvSpPr txBox="1">
            <a:spLocks noChangeArrowheads="1"/>
          </p:cNvSpPr>
          <p:nvPr/>
        </p:nvSpPr>
        <p:spPr bwMode="auto">
          <a:xfrm>
            <a:off x="6011863" y="4617740"/>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50" name="Line 48"/>
          <p:cNvSpPr>
            <a:spLocks noChangeShapeType="1"/>
          </p:cNvSpPr>
          <p:nvPr/>
        </p:nvSpPr>
        <p:spPr bwMode="auto">
          <a:xfrm>
            <a:off x="7019925" y="493841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1" name="Line 49"/>
          <p:cNvSpPr>
            <a:spLocks noChangeShapeType="1"/>
          </p:cNvSpPr>
          <p:nvPr/>
        </p:nvSpPr>
        <p:spPr bwMode="auto">
          <a:xfrm>
            <a:off x="6084888" y="5300365"/>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2" name="Rectangle 50"/>
          <p:cNvSpPr>
            <a:spLocks noChangeArrowheads="1"/>
          </p:cNvSpPr>
          <p:nvPr/>
        </p:nvSpPr>
        <p:spPr bwMode="auto">
          <a:xfrm>
            <a:off x="6300788" y="5265440"/>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53" name="Text Box 51"/>
          <p:cNvSpPr txBox="1">
            <a:spLocks noChangeArrowheads="1"/>
          </p:cNvSpPr>
          <p:nvPr/>
        </p:nvSpPr>
        <p:spPr bwMode="auto">
          <a:xfrm>
            <a:off x="6300788" y="5049540"/>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54" name="Rectangle 52"/>
          <p:cNvSpPr>
            <a:spLocks noChangeArrowheads="1"/>
          </p:cNvSpPr>
          <p:nvPr/>
        </p:nvSpPr>
        <p:spPr bwMode="auto">
          <a:xfrm>
            <a:off x="7164388" y="5265440"/>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Dettes</a:t>
            </a:r>
          </a:p>
        </p:txBody>
      </p:sp>
      <p:sp>
        <p:nvSpPr>
          <p:cNvPr id="55" name="Text Box 53"/>
          <p:cNvSpPr txBox="1">
            <a:spLocks noChangeArrowheads="1"/>
          </p:cNvSpPr>
          <p:nvPr/>
        </p:nvSpPr>
        <p:spPr bwMode="auto">
          <a:xfrm>
            <a:off x="7170738" y="5049540"/>
            <a:ext cx="12858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xml:lang="fr"</a:t>
            </a:r>
          </a:p>
        </p:txBody>
      </p:sp>
      <p:sp>
        <p:nvSpPr>
          <p:cNvPr id="56" name="Line 54"/>
          <p:cNvSpPr>
            <a:spLocks noChangeShapeType="1"/>
          </p:cNvSpPr>
          <p:nvPr/>
        </p:nvSpPr>
        <p:spPr bwMode="auto">
          <a:xfrm>
            <a:off x="6807200" y="5373390"/>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7" name="Text Box 55"/>
          <p:cNvSpPr txBox="1">
            <a:spLocks noChangeArrowheads="1"/>
          </p:cNvSpPr>
          <p:nvPr/>
        </p:nvSpPr>
        <p:spPr bwMode="auto">
          <a:xfrm>
            <a:off x="6011863" y="5049540"/>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58" name="Line 56"/>
          <p:cNvSpPr>
            <a:spLocks noChangeShapeType="1"/>
          </p:cNvSpPr>
          <p:nvPr/>
        </p:nvSpPr>
        <p:spPr bwMode="auto">
          <a:xfrm>
            <a:off x="7019925" y="537021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9" name="Line 57"/>
          <p:cNvSpPr>
            <a:spLocks noChangeShapeType="1"/>
          </p:cNvSpPr>
          <p:nvPr/>
        </p:nvSpPr>
        <p:spPr bwMode="auto">
          <a:xfrm>
            <a:off x="6084888" y="5732165"/>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60" name="Rectangle 58"/>
          <p:cNvSpPr>
            <a:spLocks noChangeArrowheads="1"/>
          </p:cNvSpPr>
          <p:nvPr/>
        </p:nvSpPr>
        <p:spPr bwMode="auto">
          <a:xfrm>
            <a:off x="6300788" y="5697240"/>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61" name="Text Box 59"/>
          <p:cNvSpPr txBox="1">
            <a:spLocks noChangeArrowheads="1"/>
          </p:cNvSpPr>
          <p:nvPr/>
        </p:nvSpPr>
        <p:spPr bwMode="auto">
          <a:xfrm>
            <a:off x="6300788" y="5481340"/>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62" name="Rectangle 60"/>
          <p:cNvSpPr>
            <a:spLocks noChangeArrowheads="1"/>
          </p:cNvSpPr>
          <p:nvPr/>
        </p:nvSpPr>
        <p:spPr bwMode="auto">
          <a:xfrm>
            <a:off x="7164388" y="5697240"/>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latin typeface="Arial Narrow" pitchFamily="34" charset="0"/>
              </a:rPr>
              <a:t>Capitaux propres</a:t>
            </a:r>
          </a:p>
        </p:txBody>
      </p:sp>
      <p:sp>
        <p:nvSpPr>
          <p:cNvPr id="63" name="Text Box 61"/>
          <p:cNvSpPr txBox="1">
            <a:spLocks noChangeArrowheads="1"/>
          </p:cNvSpPr>
          <p:nvPr/>
        </p:nvSpPr>
        <p:spPr bwMode="auto">
          <a:xfrm>
            <a:off x="7170738" y="5481340"/>
            <a:ext cx="12858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ressource xml:lang="fr"</a:t>
            </a:r>
          </a:p>
        </p:txBody>
      </p:sp>
      <p:sp>
        <p:nvSpPr>
          <p:cNvPr id="64" name="Line 62"/>
          <p:cNvSpPr>
            <a:spLocks noChangeShapeType="1"/>
          </p:cNvSpPr>
          <p:nvPr/>
        </p:nvSpPr>
        <p:spPr bwMode="auto">
          <a:xfrm>
            <a:off x="6807200" y="5805190"/>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65" name="Text Box 63"/>
          <p:cNvSpPr txBox="1">
            <a:spLocks noChangeArrowheads="1"/>
          </p:cNvSpPr>
          <p:nvPr/>
        </p:nvSpPr>
        <p:spPr bwMode="auto">
          <a:xfrm>
            <a:off x="6011863" y="5481340"/>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66" name="Line 64"/>
          <p:cNvSpPr>
            <a:spLocks noChangeShapeType="1"/>
          </p:cNvSpPr>
          <p:nvPr/>
        </p:nvSpPr>
        <p:spPr bwMode="auto">
          <a:xfrm>
            <a:off x="7019925" y="580201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67" name="Text Box 65"/>
          <p:cNvSpPr txBox="1">
            <a:spLocks noChangeArrowheads="1"/>
          </p:cNvSpPr>
          <p:nvPr/>
        </p:nvSpPr>
        <p:spPr bwMode="auto">
          <a:xfrm>
            <a:off x="3584575" y="1988840"/>
            <a:ext cx="14351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XML schema</a:t>
            </a:r>
          </a:p>
        </p:txBody>
      </p:sp>
      <p:sp>
        <p:nvSpPr>
          <p:cNvPr id="68" name="Text Box 66"/>
          <p:cNvSpPr txBox="1">
            <a:spLocks noChangeArrowheads="1"/>
          </p:cNvSpPr>
          <p:nvPr/>
        </p:nvSpPr>
        <p:spPr bwMode="auto">
          <a:xfrm>
            <a:off x="6443663" y="1988840"/>
            <a:ext cx="16287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800">
                <a:latin typeface="Verdana" pitchFamily="34" charset="0"/>
              </a:rPr>
              <a:t>Label linkbase</a:t>
            </a:r>
          </a:p>
        </p:txBody>
      </p:sp>
      <p:sp>
        <p:nvSpPr>
          <p:cNvPr id="69" name="Text Box 67"/>
          <p:cNvSpPr txBox="1">
            <a:spLocks noChangeArrowheads="1"/>
          </p:cNvSpPr>
          <p:nvPr/>
        </p:nvSpPr>
        <p:spPr bwMode="auto">
          <a:xfrm>
            <a:off x="877888" y="1988840"/>
            <a:ext cx="13827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XBRL report</a:t>
            </a:r>
          </a:p>
        </p:txBody>
      </p:sp>
      <p:sp>
        <p:nvSpPr>
          <p:cNvPr id="70" name="Rectangle 68"/>
          <p:cNvSpPr>
            <a:spLocks noChangeArrowheads="1"/>
          </p:cNvSpPr>
          <p:nvPr/>
        </p:nvSpPr>
        <p:spPr bwMode="auto">
          <a:xfrm>
            <a:off x="4048125" y="6165552"/>
            <a:ext cx="6159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Concepts</a:t>
            </a:r>
          </a:p>
        </p:txBody>
      </p:sp>
      <p:sp>
        <p:nvSpPr>
          <p:cNvPr id="71" name="Rectangle 69"/>
          <p:cNvSpPr>
            <a:spLocks noChangeArrowheads="1"/>
          </p:cNvSpPr>
          <p:nvPr/>
        </p:nvSpPr>
        <p:spPr bwMode="auto">
          <a:xfrm>
            <a:off x="7239000" y="6165552"/>
            <a:ext cx="428625"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Labels</a:t>
            </a:r>
          </a:p>
        </p:txBody>
      </p:sp>
      <p:sp>
        <p:nvSpPr>
          <p:cNvPr id="72" name="Rectangle 70"/>
          <p:cNvSpPr>
            <a:spLocks noChangeArrowheads="1"/>
          </p:cNvSpPr>
          <p:nvPr/>
        </p:nvSpPr>
        <p:spPr bwMode="auto">
          <a:xfrm>
            <a:off x="5940425" y="2420640"/>
            <a:ext cx="3024188" cy="3708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73" name="Group 71"/>
          <p:cNvGrpSpPr>
            <a:grpSpLocks/>
          </p:cNvGrpSpPr>
          <p:nvPr/>
        </p:nvGrpSpPr>
        <p:grpSpPr bwMode="auto">
          <a:xfrm>
            <a:off x="8728075" y="2377777"/>
            <a:ext cx="288925" cy="293688"/>
            <a:chOff x="1927" y="3748"/>
            <a:chExt cx="182" cy="185"/>
          </a:xfrm>
        </p:grpSpPr>
        <p:sp>
          <p:nvSpPr>
            <p:cNvPr id="74" name="Line 72"/>
            <p:cNvSpPr>
              <a:spLocks noChangeShapeType="1"/>
            </p:cNvSpPr>
            <p:nvPr/>
          </p:nvSpPr>
          <p:spPr bwMode="auto">
            <a:xfrm>
              <a:off x="1927" y="3748"/>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5" name="Line 73"/>
            <p:cNvSpPr>
              <a:spLocks noChangeShapeType="1"/>
            </p:cNvSpPr>
            <p:nvPr/>
          </p:nvSpPr>
          <p:spPr bwMode="auto">
            <a:xfrm rot="-5400000">
              <a:off x="2011" y="3842"/>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sp>
        <p:nvSpPr>
          <p:cNvPr id="76" name="Text Box 74"/>
          <p:cNvSpPr txBox="1">
            <a:spLocks noChangeArrowheads="1"/>
          </p:cNvSpPr>
          <p:nvPr/>
        </p:nvSpPr>
        <p:spPr bwMode="auto">
          <a:xfrm>
            <a:off x="6084888" y="2925465"/>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77" name="Text Box 75"/>
          <p:cNvSpPr txBox="1">
            <a:spLocks noChangeArrowheads="1"/>
          </p:cNvSpPr>
          <p:nvPr/>
        </p:nvSpPr>
        <p:spPr bwMode="auto">
          <a:xfrm>
            <a:off x="6732588" y="2925465"/>
            <a:ext cx="104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78" name="Line 76"/>
          <p:cNvSpPr>
            <a:spLocks noChangeShapeType="1"/>
          </p:cNvSpPr>
          <p:nvPr/>
        </p:nvSpPr>
        <p:spPr bwMode="auto">
          <a:xfrm>
            <a:off x="5010150" y="2742902"/>
            <a:ext cx="129698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9" name="Line 77"/>
          <p:cNvSpPr>
            <a:spLocks noChangeShapeType="1"/>
          </p:cNvSpPr>
          <p:nvPr/>
        </p:nvSpPr>
        <p:spPr bwMode="auto">
          <a:xfrm>
            <a:off x="6084888" y="2671465"/>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nvGrpSpPr>
          <p:cNvPr id="80" name="Group 78"/>
          <p:cNvGrpSpPr>
            <a:grpSpLocks/>
          </p:cNvGrpSpPr>
          <p:nvPr/>
        </p:nvGrpSpPr>
        <p:grpSpPr bwMode="auto">
          <a:xfrm flipH="1">
            <a:off x="5219700" y="3608090"/>
            <a:ext cx="1081088" cy="2197100"/>
            <a:chOff x="2585" y="1774"/>
            <a:chExt cx="681" cy="1384"/>
          </a:xfrm>
        </p:grpSpPr>
        <p:grpSp>
          <p:nvGrpSpPr>
            <p:cNvPr id="81" name="Group 79"/>
            <p:cNvGrpSpPr>
              <a:grpSpLocks/>
            </p:cNvGrpSpPr>
            <p:nvPr/>
          </p:nvGrpSpPr>
          <p:grpSpPr bwMode="auto">
            <a:xfrm flipH="1">
              <a:off x="2585" y="1774"/>
              <a:ext cx="681" cy="1384"/>
              <a:chOff x="3152" y="1774"/>
              <a:chExt cx="817" cy="1384"/>
            </a:xfrm>
          </p:grpSpPr>
          <p:sp>
            <p:nvSpPr>
              <p:cNvPr id="89" name="Line 80"/>
              <p:cNvSpPr>
                <a:spLocks noChangeShapeType="1"/>
              </p:cNvSpPr>
              <p:nvPr/>
            </p:nvSpPr>
            <p:spPr bwMode="auto">
              <a:xfrm flipH="1">
                <a:off x="3152" y="1774"/>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0" name="Line 81"/>
              <p:cNvSpPr>
                <a:spLocks noChangeShapeType="1"/>
              </p:cNvSpPr>
              <p:nvPr/>
            </p:nvSpPr>
            <p:spPr bwMode="auto">
              <a:xfrm flipH="1">
                <a:off x="3152" y="2069"/>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1" name="Line 82"/>
              <p:cNvSpPr>
                <a:spLocks noChangeShapeType="1"/>
              </p:cNvSpPr>
              <p:nvPr/>
            </p:nvSpPr>
            <p:spPr bwMode="auto">
              <a:xfrm flipH="1">
                <a:off x="3152" y="2341"/>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2" name="Line 83"/>
              <p:cNvSpPr>
                <a:spLocks noChangeShapeType="1"/>
              </p:cNvSpPr>
              <p:nvPr/>
            </p:nvSpPr>
            <p:spPr bwMode="auto">
              <a:xfrm flipH="1">
                <a:off x="3152" y="2614"/>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3" name="Line 84"/>
              <p:cNvSpPr>
                <a:spLocks noChangeShapeType="1"/>
              </p:cNvSpPr>
              <p:nvPr/>
            </p:nvSpPr>
            <p:spPr bwMode="auto">
              <a:xfrm flipH="1">
                <a:off x="3152" y="2886"/>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4" name="Line 85"/>
              <p:cNvSpPr>
                <a:spLocks noChangeShapeType="1"/>
              </p:cNvSpPr>
              <p:nvPr/>
            </p:nvSpPr>
            <p:spPr bwMode="auto">
              <a:xfrm flipH="1">
                <a:off x="3152" y="3158"/>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grpSp>
          <p:nvGrpSpPr>
            <p:cNvPr id="82" name="Group 86"/>
            <p:cNvGrpSpPr>
              <a:grpSpLocks/>
            </p:cNvGrpSpPr>
            <p:nvPr/>
          </p:nvGrpSpPr>
          <p:grpSpPr bwMode="auto">
            <a:xfrm>
              <a:off x="2585" y="1774"/>
              <a:ext cx="681" cy="1384"/>
              <a:chOff x="3152" y="1774"/>
              <a:chExt cx="817" cy="1384"/>
            </a:xfrm>
          </p:grpSpPr>
          <p:sp>
            <p:nvSpPr>
              <p:cNvPr id="83" name="Line 87"/>
              <p:cNvSpPr>
                <a:spLocks noChangeShapeType="1"/>
              </p:cNvSpPr>
              <p:nvPr/>
            </p:nvSpPr>
            <p:spPr bwMode="auto">
              <a:xfrm flipH="1">
                <a:off x="3152" y="1774"/>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4" name="Line 88"/>
              <p:cNvSpPr>
                <a:spLocks noChangeShapeType="1"/>
              </p:cNvSpPr>
              <p:nvPr/>
            </p:nvSpPr>
            <p:spPr bwMode="auto">
              <a:xfrm flipH="1">
                <a:off x="3152" y="2069"/>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5" name="Line 89"/>
              <p:cNvSpPr>
                <a:spLocks noChangeShapeType="1"/>
              </p:cNvSpPr>
              <p:nvPr/>
            </p:nvSpPr>
            <p:spPr bwMode="auto">
              <a:xfrm flipH="1">
                <a:off x="3152" y="2341"/>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6" name="Line 90"/>
              <p:cNvSpPr>
                <a:spLocks noChangeShapeType="1"/>
              </p:cNvSpPr>
              <p:nvPr/>
            </p:nvSpPr>
            <p:spPr bwMode="auto">
              <a:xfrm flipH="1">
                <a:off x="3152" y="2614"/>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7" name="Line 91"/>
              <p:cNvSpPr>
                <a:spLocks noChangeShapeType="1"/>
              </p:cNvSpPr>
              <p:nvPr/>
            </p:nvSpPr>
            <p:spPr bwMode="auto">
              <a:xfrm flipH="1">
                <a:off x="3152" y="2886"/>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8" name="Line 92"/>
              <p:cNvSpPr>
                <a:spLocks noChangeShapeType="1"/>
              </p:cNvSpPr>
              <p:nvPr/>
            </p:nvSpPr>
            <p:spPr bwMode="auto">
              <a:xfrm flipH="1">
                <a:off x="3152" y="3158"/>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grpSp>
      <p:sp>
        <p:nvSpPr>
          <p:cNvPr id="95" name="Rectangle 93"/>
          <p:cNvSpPr>
            <a:spLocks noChangeArrowheads="1"/>
          </p:cNvSpPr>
          <p:nvPr/>
        </p:nvSpPr>
        <p:spPr bwMode="auto">
          <a:xfrm>
            <a:off x="1127125" y="6124277"/>
            <a:ext cx="7810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latin typeface="Arial Narrow" pitchFamily="34" charset="0"/>
              </a:rPr>
              <a:t>Facts (data)</a:t>
            </a:r>
          </a:p>
        </p:txBody>
      </p:sp>
      <p:sp>
        <p:nvSpPr>
          <p:cNvPr id="96" name="Tytuł 1"/>
          <p:cNvSpPr>
            <a:spLocks noGrp="1"/>
          </p:cNvSpPr>
          <p:nvPr>
            <p:ph type="title"/>
          </p:nvPr>
        </p:nvSpPr>
        <p:spPr>
          <a:xfrm>
            <a:off x="457200" y="332656"/>
            <a:ext cx="8229600" cy="995362"/>
          </a:xfrm>
        </p:spPr>
        <p:txBody>
          <a:bodyPr/>
          <a:lstStyle/>
          <a:p>
            <a:r>
              <a:rPr lang="pl-PL" dirty="0" smtClean="0"/>
              <a:t>XBRL report and XBRL schema + </a:t>
            </a:r>
            <a:r>
              <a:rPr lang="pl-PL" dirty="0" err="1" smtClean="0"/>
              <a:t>labels</a:t>
            </a:r>
            <a:endParaRPr lang="en-GB" dirty="0"/>
          </a:p>
        </p:txBody>
      </p:sp>
    </p:spTree>
    <p:extLst>
      <p:ext uri="{BB962C8B-B14F-4D97-AF65-F5344CB8AC3E}">
        <p14:creationId xmlns:p14="http://schemas.microsoft.com/office/powerpoint/2010/main" val="744586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41</a:t>
            </a:fld>
            <a:endParaRPr lang="en-GB" dirty="0"/>
          </a:p>
        </p:txBody>
      </p:sp>
      <p:sp>
        <p:nvSpPr>
          <p:cNvPr id="5" name="Text Box 2"/>
          <p:cNvSpPr txBox="1">
            <a:spLocks noChangeArrowheads="1"/>
          </p:cNvSpPr>
          <p:nvPr/>
        </p:nvSpPr>
        <p:spPr bwMode="auto">
          <a:xfrm>
            <a:off x="5867400" y="2136229"/>
            <a:ext cx="3168650" cy="381635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endParaRPr lang="en-GB" sz="1200" b="1">
              <a:latin typeface="Arial Narrow" pitchFamily="34" charset="0"/>
            </a:endParaRPr>
          </a:p>
        </p:txBody>
      </p:sp>
      <p:sp>
        <p:nvSpPr>
          <p:cNvPr id="6" name="Text Box 3"/>
          <p:cNvSpPr txBox="1">
            <a:spLocks noChangeArrowheads="1"/>
          </p:cNvSpPr>
          <p:nvPr/>
        </p:nvSpPr>
        <p:spPr bwMode="auto">
          <a:xfrm>
            <a:off x="395288" y="2126704"/>
            <a:ext cx="2447925" cy="38163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latin typeface="Arial Narrow" pitchFamily="34" charset="0"/>
              </a:rPr>
              <a:t>…</a:t>
            </a:r>
            <a:endParaRPr lang="en-GB" sz="1200" b="1">
              <a:solidFill>
                <a:srgbClr val="FF0000"/>
              </a:solidFill>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cs typeface="Times New Roman" pitchFamily="18" charset="0"/>
              </a:rPr>
              <a:t>&lt;</a:t>
            </a:r>
            <a:r>
              <a:rPr lang="en-GB" sz="1200" b="1">
                <a:solidFill>
                  <a:srgbClr val="0000FF"/>
                </a:solidFill>
                <a:latin typeface="Arial Narrow" pitchFamily="34" charset="0"/>
                <a:cs typeface="Times New Roman" pitchFamily="18" charset="0"/>
              </a:rPr>
              <a:t>EnterpriseName</a:t>
            </a:r>
            <a:r>
              <a:rPr lang="en-GB" sz="1200" b="1">
                <a:latin typeface="Arial Narrow" pitchFamily="34" charset="0"/>
                <a:cs typeface="Times New Roman" pitchFamily="18" charset="0"/>
              </a:rPr>
              <a:t> …</a:t>
            </a:r>
            <a:r>
              <a:rPr lang="en-GB" sz="1200" b="1">
                <a:solidFill>
                  <a:srgbClr val="FF0000"/>
                </a:solidFill>
                <a:latin typeface="Arial Narrow" pitchFamily="34" charset="0"/>
                <a:cs typeface="Times New Roman" pitchFamily="18" charset="0"/>
              </a:rPr>
              <a:t>&gt;</a:t>
            </a:r>
            <a:r>
              <a:rPr lang="en-GB" sz="1200" b="1">
                <a:latin typeface="Arial Narrow" pitchFamily="34" charset="0"/>
                <a:cs typeface="Times New Roman" pitchFamily="18"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CurrentAssets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NonCurrentAssets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TotalLiabilitiesAndEquity</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TotalEquity</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latin typeface="Arial Narrow" pitchFamily="34" charset="0"/>
              </a:rPr>
              <a:t>…</a:t>
            </a:r>
          </a:p>
        </p:txBody>
      </p:sp>
      <p:sp>
        <p:nvSpPr>
          <p:cNvPr id="7" name="Text Box 4"/>
          <p:cNvSpPr txBox="1">
            <a:spLocks noChangeArrowheads="1"/>
          </p:cNvSpPr>
          <p:nvPr/>
        </p:nvSpPr>
        <p:spPr bwMode="auto">
          <a:xfrm>
            <a:off x="3132138" y="2136229"/>
            <a:ext cx="2447925" cy="3816350"/>
          </a:xfrm>
          <a:prstGeom prst="rect">
            <a:avLst/>
          </a:prstGeom>
          <a:solidFill>
            <a:srgbClr val="BB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cs typeface="Times New Roman" pitchFamily="18" charset="0"/>
              </a:rPr>
              <a:t>=</a:t>
            </a:r>
            <a:r>
              <a:rPr lang="en-GB" sz="1200" b="1">
                <a:solidFill>
                  <a:srgbClr val="FF0000"/>
                </a:solidFill>
                <a:latin typeface="Arial Narrow" pitchFamily="34" charset="0"/>
              </a:rPr>
              <a:t>"</a:t>
            </a:r>
            <a:r>
              <a:rPr lang="en-GB" sz="1200" b="1">
                <a:solidFill>
                  <a:srgbClr val="525456"/>
                </a:solidFill>
                <a:latin typeface="Arial Narrow" pitchFamily="34" charset="0"/>
                <a:cs typeface="Times New Roman" pitchFamily="18" charset="0"/>
              </a:rPr>
              <a:t>ci-EnterpriseName</a:t>
            </a:r>
            <a:r>
              <a:rPr lang="en-GB" sz="1200" b="1">
                <a:solidFill>
                  <a:srgbClr val="FF0000"/>
                </a:solidFill>
                <a:latin typeface="Arial Narrow" pitchFamily="34" charset="0"/>
                <a:cs typeface="Times New Roman" pitchFamily="18" charset="0"/>
              </a:rPr>
              <a:t>"</a:t>
            </a:r>
            <a:r>
              <a:rPr lang="en-GB" sz="1200" b="1">
                <a:solidFill>
                  <a:srgbClr val="0000FF"/>
                </a:solidFill>
                <a:latin typeface="Arial Narrow" pitchFamily="34" charset="0"/>
                <a:cs typeface="Times New Roman" pitchFamily="18"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ci-TotalAssets</a:t>
            </a:r>
            <a:r>
              <a:rPr lang="en-GB" sz="1200" b="1">
                <a:solidFill>
                  <a:srgbClr val="FF0000"/>
                </a:solidFill>
                <a:latin typeface="Arial Narrow" pitchFamily="34" charset="0"/>
              </a:rPr>
              <a:t>"</a:t>
            </a:r>
            <a:r>
              <a:rPr lang="en-GB" sz="1200" b="1">
                <a:solidFill>
                  <a:srgbClr val="0000FF"/>
                </a:solidFill>
                <a:latin typeface="Arial Narrow" pitchFamily="34" charset="0"/>
              </a:rPr>
              <a:t> </a:t>
            </a:r>
            <a:r>
              <a:rPr lang="en-GB" sz="1200" b="1">
                <a:latin typeface="Arial Narrow" pitchFamily="34" charset="0"/>
              </a:rPr>
              <a:t>…</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ci-CurrentAssets</a:t>
            </a:r>
            <a:r>
              <a:rPr lang="en-GB" sz="1200" b="1">
                <a:solidFill>
                  <a:srgbClr val="FF0000"/>
                </a:solidFill>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ci-NonCurrentotalAssets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ci-TotalLiabilitiesAndEquity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r>
              <a:rPr lang="en-GB" sz="1200" b="1">
                <a:latin typeface="Arial Narrow" pitchFamily="34" charset="0"/>
              </a:rPr>
              <a:t/>
            </a:r>
            <a:br>
              <a:rPr lang="en-GB" sz="1200" b="1">
                <a:latin typeface="Arial Narrow" pitchFamily="34" charset="0"/>
              </a:rPr>
            </a:br>
            <a:r>
              <a:rPr lang="en-GB" sz="1200" b="1">
                <a:latin typeface="Arial Narrow" pitchFamily="34" charset="0"/>
              </a:rPr>
              <a:t>…</a:t>
            </a:r>
          </a:p>
        </p:txBody>
      </p:sp>
      <p:sp>
        <p:nvSpPr>
          <p:cNvPr id="8" name="Line 5"/>
          <p:cNvSpPr>
            <a:spLocks noChangeShapeType="1"/>
          </p:cNvSpPr>
          <p:nvPr/>
        </p:nvSpPr>
        <p:spPr bwMode="auto">
          <a:xfrm>
            <a:off x="6084888" y="245849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 name="Rectangle 6"/>
          <p:cNvSpPr>
            <a:spLocks noChangeArrowheads="1"/>
          </p:cNvSpPr>
          <p:nvPr/>
        </p:nvSpPr>
        <p:spPr bwMode="auto">
          <a:xfrm>
            <a:off x="6300788" y="2423567"/>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10" name="Text Box 7"/>
          <p:cNvSpPr txBox="1">
            <a:spLocks noChangeArrowheads="1"/>
          </p:cNvSpPr>
          <p:nvPr/>
        </p:nvSpPr>
        <p:spPr bwMode="auto">
          <a:xfrm>
            <a:off x="6300788" y="2207667"/>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11" name="Rectangle 8"/>
          <p:cNvSpPr>
            <a:spLocks noChangeArrowheads="1"/>
          </p:cNvSpPr>
          <p:nvPr/>
        </p:nvSpPr>
        <p:spPr bwMode="auto">
          <a:xfrm>
            <a:off x="7164388" y="2423567"/>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endParaRPr lang="fr-FR" sz="1200">
              <a:latin typeface="Arial Narrow" pitchFamily="34" charset="0"/>
            </a:endParaRPr>
          </a:p>
        </p:txBody>
      </p:sp>
      <p:sp>
        <p:nvSpPr>
          <p:cNvPr id="12" name="Text Box 9"/>
          <p:cNvSpPr txBox="1">
            <a:spLocks noChangeArrowheads="1"/>
          </p:cNvSpPr>
          <p:nvPr/>
        </p:nvSpPr>
        <p:spPr bwMode="auto">
          <a:xfrm>
            <a:off x="7170738" y="2207667"/>
            <a:ext cx="485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a:t>
            </a:r>
          </a:p>
        </p:txBody>
      </p:sp>
      <p:sp>
        <p:nvSpPr>
          <p:cNvPr id="13" name="Line 10"/>
          <p:cNvSpPr>
            <a:spLocks noChangeShapeType="1"/>
          </p:cNvSpPr>
          <p:nvPr/>
        </p:nvSpPr>
        <p:spPr bwMode="auto">
          <a:xfrm>
            <a:off x="6300788" y="249500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4" name="Line 11"/>
          <p:cNvSpPr>
            <a:spLocks noChangeShapeType="1"/>
          </p:cNvSpPr>
          <p:nvPr/>
        </p:nvSpPr>
        <p:spPr bwMode="auto">
          <a:xfrm>
            <a:off x="6807200" y="2531517"/>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5" name="Line 12"/>
          <p:cNvSpPr>
            <a:spLocks noChangeShapeType="1"/>
          </p:cNvSpPr>
          <p:nvPr/>
        </p:nvSpPr>
        <p:spPr bwMode="auto">
          <a:xfrm>
            <a:off x="6084888" y="332209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6" name="Rectangle 13"/>
          <p:cNvSpPr>
            <a:spLocks noChangeArrowheads="1"/>
          </p:cNvSpPr>
          <p:nvPr/>
        </p:nvSpPr>
        <p:spPr bwMode="auto">
          <a:xfrm>
            <a:off x="6300788" y="3287167"/>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17" name="Text Box 14"/>
          <p:cNvSpPr txBox="1">
            <a:spLocks noChangeArrowheads="1"/>
          </p:cNvSpPr>
          <p:nvPr/>
        </p:nvSpPr>
        <p:spPr bwMode="auto">
          <a:xfrm>
            <a:off x="6300788" y="3071267"/>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18" name="Rectangle 15"/>
          <p:cNvSpPr>
            <a:spLocks noChangeArrowheads="1"/>
          </p:cNvSpPr>
          <p:nvPr/>
        </p:nvSpPr>
        <p:spPr bwMode="auto">
          <a:xfrm>
            <a:off x="7164388" y="3287167"/>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endParaRPr lang="fr-FR" sz="1200">
              <a:latin typeface="Arial Narrow" pitchFamily="34" charset="0"/>
            </a:endParaRPr>
          </a:p>
        </p:txBody>
      </p:sp>
      <p:sp>
        <p:nvSpPr>
          <p:cNvPr id="19" name="Text Box 16"/>
          <p:cNvSpPr txBox="1">
            <a:spLocks noChangeArrowheads="1"/>
          </p:cNvSpPr>
          <p:nvPr/>
        </p:nvSpPr>
        <p:spPr bwMode="auto">
          <a:xfrm>
            <a:off x="7170738" y="3071267"/>
            <a:ext cx="485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a:t>
            </a:r>
          </a:p>
        </p:txBody>
      </p:sp>
      <p:sp>
        <p:nvSpPr>
          <p:cNvPr id="20" name="Line 17"/>
          <p:cNvSpPr>
            <a:spLocks noChangeShapeType="1"/>
          </p:cNvSpPr>
          <p:nvPr/>
        </p:nvSpPr>
        <p:spPr bwMode="auto">
          <a:xfrm>
            <a:off x="6807200" y="3395117"/>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1" name="Text Box 18"/>
          <p:cNvSpPr txBox="1">
            <a:spLocks noChangeArrowheads="1"/>
          </p:cNvSpPr>
          <p:nvPr/>
        </p:nvSpPr>
        <p:spPr bwMode="auto">
          <a:xfrm>
            <a:off x="6011863" y="220766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2" name="Text Box 19"/>
          <p:cNvSpPr txBox="1">
            <a:spLocks noChangeArrowheads="1"/>
          </p:cNvSpPr>
          <p:nvPr/>
        </p:nvSpPr>
        <p:spPr bwMode="auto">
          <a:xfrm>
            <a:off x="6011863" y="307126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3" name="Line 20"/>
          <p:cNvSpPr>
            <a:spLocks noChangeShapeType="1"/>
          </p:cNvSpPr>
          <p:nvPr/>
        </p:nvSpPr>
        <p:spPr bwMode="auto">
          <a:xfrm>
            <a:off x="6084888" y="3790404"/>
            <a:ext cx="0" cy="144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4" name="Rectangle 21"/>
          <p:cNvSpPr>
            <a:spLocks noChangeArrowheads="1"/>
          </p:cNvSpPr>
          <p:nvPr/>
        </p:nvSpPr>
        <p:spPr bwMode="auto">
          <a:xfrm>
            <a:off x="6300788" y="3755479"/>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25" name="Text Box 22"/>
          <p:cNvSpPr txBox="1">
            <a:spLocks noChangeArrowheads="1"/>
          </p:cNvSpPr>
          <p:nvPr/>
        </p:nvSpPr>
        <p:spPr bwMode="auto">
          <a:xfrm>
            <a:off x="6300788" y="3539579"/>
            <a:ext cx="173037"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26" name="Rectangle 23"/>
          <p:cNvSpPr>
            <a:spLocks noChangeArrowheads="1"/>
          </p:cNvSpPr>
          <p:nvPr/>
        </p:nvSpPr>
        <p:spPr bwMode="auto">
          <a:xfrm>
            <a:off x="7164388" y="3758654"/>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endParaRPr lang="fr-FR" sz="1200">
              <a:latin typeface="Arial Narrow" pitchFamily="34" charset="0"/>
            </a:endParaRPr>
          </a:p>
        </p:txBody>
      </p:sp>
      <p:sp>
        <p:nvSpPr>
          <p:cNvPr id="27" name="Text Box 24"/>
          <p:cNvSpPr txBox="1">
            <a:spLocks noChangeArrowheads="1"/>
          </p:cNvSpPr>
          <p:nvPr/>
        </p:nvSpPr>
        <p:spPr bwMode="auto">
          <a:xfrm>
            <a:off x="7170738" y="3539579"/>
            <a:ext cx="485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a:t>
            </a:r>
          </a:p>
        </p:txBody>
      </p:sp>
      <p:sp>
        <p:nvSpPr>
          <p:cNvPr id="28" name="Line 25"/>
          <p:cNvSpPr>
            <a:spLocks noChangeShapeType="1"/>
          </p:cNvSpPr>
          <p:nvPr/>
        </p:nvSpPr>
        <p:spPr bwMode="auto">
          <a:xfrm>
            <a:off x="6807200" y="3863429"/>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9" name="Text Box 26"/>
          <p:cNvSpPr txBox="1">
            <a:spLocks noChangeArrowheads="1"/>
          </p:cNvSpPr>
          <p:nvPr/>
        </p:nvSpPr>
        <p:spPr bwMode="auto">
          <a:xfrm>
            <a:off x="6011863" y="3539579"/>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30" name="Line 27"/>
          <p:cNvSpPr>
            <a:spLocks noChangeShapeType="1"/>
          </p:cNvSpPr>
          <p:nvPr/>
        </p:nvSpPr>
        <p:spPr bwMode="auto">
          <a:xfrm>
            <a:off x="6084888" y="4222204"/>
            <a:ext cx="0" cy="144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1" name="Rectangle 28"/>
          <p:cNvSpPr>
            <a:spLocks noChangeArrowheads="1"/>
          </p:cNvSpPr>
          <p:nvPr/>
        </p:nvSpPr>
        <p:spPr bwMode="auto">
          <a:xfrm>
            <a:off x="6300788" y="4187279"/>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32" name="Text Box 29"/>
          <p:cNvSpPr txBox="1">
            <a:spLocks noChangeArrowheads="1"/>
          </p:cNvSpPr>
          <p:nvPr/>
        </p:nvSpPr>
        <p:spPr bwMode="auto">
          <a:xfrm>
            <a:off x="6300788" y="3971379"/>
            <a:ext cx="173037"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33" name="Rectangle 30"/>
          <p:cNvSpPr>
            <a:spLocks noChangeArrowheads="1"/>
          </p:cNvSpPr>
          <p:nvPr/>
        </p:nvSpPr>
        <p:spPr bwMode="auto">
          <a:xfrm>
            <a:off x="7164388" y="4190454"/>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endParaRPr lang="fr-FR" sz="1200">
              <a:latin typeface="Arial Narrow" pitchFamily="34" charset="0"/>
            </a:endParaRPr>
          </a:p>
        </p:txBody>
      </p:sp>
      <p:sp>
        <p:nvSpPr>
          <p:cNvPr id="34" name="Text Box 31"/>
          <p:cNvSpPr txBox="1">
            <a:spLocks noChangeArrowheads="1"/>
          </p:cNvSpPr>
          <p:nvPr/>
        </p:nvSpPr>
        <p:spPr bwMode="auto">
          <a:xfrm>
            <a:off x="7170738" y="3971379"/>
            <a:ext cx="485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a:t>
            </a:r>
          </a:p>
        </p:txBody>
      </p:sp>
      <p:sp>
        <p:nvSpPr>
          <p:cNvPr id="35" name="Line 32"/>
          <p:cNvSpPr>
            <a:spLocks noChangeShapeType="1"/>
          </p:cNvSpPr>
          <p:nvPr/>
        </p:nvSpPr>
        <p:spPr bwMode="auto">
          <a:xfrm>
            <a:off x="6807200" y="4295229"/>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6" name="Text Box 33"/>
          <p:cNvSpPr txBox="1">
            <a:spLocks noChangeArrowheads="1"/>
          </p:cNvSpPr>
          <p:nvPr/>
        </p:nvSpPr>
        <p:spPr bwMode="auto">
          <a:xfrm>
            <a:off x="6011863" y="3971379"/>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37" name="Line 34"/>
          <p:cNvSpPr>
            <a:spLocks noChangeShapeType="1"/>
          </p:cNvSpPr>
          <p:nvPr/>
        </p:nvSpPr>
        <p:spPr bwMode="auto">
          <a:xfrm>
            <a:off x="6084888" y="465559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8" name="Rectangle 35"/>
          <p:cNvSpPr>
            <a:spLocks noChangeArrowheads="1"/>
          </p:cNvSpPr>
          <p:nvPr/>
        </p:nvSpPr>
        <p:spPr bwMode="auto">
          <a:xfrm>
            <a:off x="6300788" y="4620667"/>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39" name="Text Box 36"/>
          <p:cNvSpPr txBox="1">
            <a:spLocks noChangeArrowheads="1"/>
          </p:cNvSpPr>
          <p:nvPr/>
        </p:nvSpPr>
        <p:spPr bwMode="auto">
          <a:xfrm>
            <a:off x="6300788" y="4404767"/>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40" name="Rectangle 37"/>
          <p:cNvSpPr>
            <a:spLocks noChangeArrowheads="1"/>
          </p:cNvSpPr>
          <p:nvPr/>
        </p:nvSpPr>
        <p:spPr bwMode="auto">
          <a:xfrm>
            <a:off x="7164388" y="4603204"/>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endParaRPr lang="fr-FR" sz="1200">
              <a:latin typeface="Arial Narrow" pitchFamily="34" charset="0"/>
            </a:endParaRPr>
          </a:p>
        </p:txBody>
      </p:sp>
      <p:sp>
        <p:nvSpPr>
          <p:cNvPr id="41" name="Text Box 38"/>
          <p:cNvSpPr txBox="1">
            <a:spLocks noChangeArrowheads="1"/>
          </p:cNvSpPr>
          <p:nvPr/>
        </p:nvSpPr>
        <p:spPr bwMode="auto">
          <a:xfrm>
            <a:off x="7170738" y="4404767"/>
            <a:ext cx="485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a:t>
            </a:r>
          </a:p>
        </p:txBody>
      </p:sp>
      <p:sp>
        <p:nvSpPr>
          <p:cNvPr id="42" name="Line 39"/>
          <p:cNvSpPr>
            <a:spLocks noChangeShapeType="1"/>
          </p:cNvSpPr>
          <p:nvPr/>
        </p:nvSpPr>
        <p:spPr bwMode="auto">
          <a:xfrm>
            <a:off x="6807200" y="4728617"/>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3" name="Text Box 40"/>
          <p:cNvSpPr txBox="1">
            <a:spLocks noChangeArrowheads="1"/>
          </p:cNvSpPr>
          <p:nvPr/>
        </p:nvSpPr>
        <p:spPr bwMode="auto">
          <a:xfrm>
            <a:off x="6011863" y="440476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44" name="Line 41"/>
          <p:cNvSpPr>
            <a:spLocks noChangeShapeType="1"/>
          </p:cNvSpPr>
          <p:nvPr/>
        </p:nvSpPr>
        <p:spPr bwMode="auto">
          <a:xfrm>
            <a:off x="6084888" y="508739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5" name="Rectangle 42"/>
          <p:cNvSpPr>
            <a:spLocks noChangeArrowheads="1"/>
          </p:cNvSpPr>
          <p:nvPr/>
        </p:nvSpPr>
        <p:spPr bwMode="auto">
          <a:xfrm>
            <a:off x="6300788" y="5052467"/>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46" name="Text Box 43"/>
          <p:cNvSpPr txBox="1">
            <a:spLocks noChangeArrowheads="1"/>
          </p:cNvSpPr>
          <p:nvPr/>
        </p:nvSpPr>
        <p:spPr bwMode="auto">
          <a:xfrm>
            <a:off x="6300788" y="4836567"/>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47" name="Rectangle 44"/>
          <p:cNvSpPr>
            <a:spLocks noChangeArrowheads="1"/>
          </p:cNvSpPr>
          <p:nvPr/>
        </p:nvSpPr>
        <p:spPr bwMode="auto">
          <a:xfrm>
            <a:off x="7164388" y="5035004"/>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endParaRPr lang="fr-FR" sz="1200">
              <a:latin typeface="Arial Narrow" pitchFamily="34" charset="0"/>
            </a:endParaRPr>
          </a:p>
        </p:txBody>
      </p:sp>
      <p:sp>
        <p:nvSpPr>
          <p:cNvPr id="48" name="Text Box 45"/>
          <p:cNvSpPr txBox="1">
            <a:spLocks noChangeArrowheads="1"/>
          </p:cNvSpPr>
          <p:nvPr/>
        </p:nvSpPr>
        <p:spPr bwMode="auto">
          <a:xfrm>
            <a:off x="7170738" y="4836567"/>
            <a:ext cx="485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a:t>
            </a:r>
          </a:p>
        </p:txBody>
      </p:sp>
      <p:sp>
        <p:nvSpPr>
          <p:cNvPr id="49" name="Line 46"/>
          <p:cNvSpPr>
            <a:spLocks noChangeShapeType="1"/>
          </p:cNvSpPr>
          <p:nvPr/>
        </p:nvSpPr>
        <p:spPr bwMode="auto">
          <a:xfrm>
            <a:off x="6807200" y="5160417"/>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0" name="Text Box 47"/>
          <p:cNvSpPr txBox="1">
            <a:spLocks noChangeArrowheads="1"/>
          </p:cNvSpPr>
          <p:nvPr/>
        </p:nvSpPr>
        <p:spPr bwMode="auto">
          <a:xfrm>
            <a:off x="6011863" y="483656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51" name="Line 48"/>
          <p:cNvSpPr>
            <a:spLocks noChangeShapeType="1"/>
          </p:cNvSpPr>
          <p:nvPr/>
        </p:nvSpPr>
        <p:spPr bwMode="auto">
          <a:xfrm>
            <a:off x="6084888" y="551919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2" name="Rectangle 49"/>
          <p:cNvSpPr>
            <a:spLocks noChangeArrowheads="1"/>
          </p:cNvSpPr>
          <p:nvPr/>
        </p:nvSpPr>
        <p:spPr bwMode="auto">
          <a:xfrm>
            <a:off x="6300788" y="5484267"/>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a:latin typeface="Arial Narrow" pitchFamily="34" charset="0"/>
              </a:rPr>
              <a:t>arc</a:t>
            </a:r>
          </a:p>
        </p:txBody>
      </p:sp>
      <p:sp>
        <p:nvSpPr>
          <p:cNvPr id="53" name="Text Box 50"/>
          <p:cNvSpPr txBox="1">
            <a:spLocks noChangeArrowheads="1"/>
          </p:cNvSpPr>
          <p:nvPr/>
        </p:nvSpPr>
        <p:spPr bwMode="auto">
          <a:xfrm>
            <a:off x="6300788" y="5268367"/>
            <a:ext cx="173037"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arc</a:t>
            </a:r>
          </a:p>
        </p:txBody>
      </p:sp>
      <p:sp>
        <p:nvSpPr>
          <p:cNvPr id="54" name="Rectangle 51"/>
          <p:cNvSpPr>
            <a:spLocks noChangeArrowheads="1"/>
          </p:cNvSpPr>
          <p:nvPr/>
        </p:nvSpPr>
        <p:spPr bwMode="auto">
          <a:xfrm>
            <a:off x="7164388" y="5466804"/>
            <a:ext cx="1655762"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endParaRPr lang="fr-FR" sz="1200">
              <a:latin typeface="Arial Narrow" pitchFamily="34" charset="0"/>
            </a:endParaRPr>
          </a:p>
        </p:txBody>
      </p:sp>
      <p:sp>
        <p:nvSpPr>
          <p:cNvPr id="55" name="Text Box 52"/>
          <p:cNvSpPr txBox="1">
            <a:spLocks noChangeArrowheads="1"/>
          </p:cNvSpPr>
          <p:nvPr/>
        </p:nvSpPr>
        <p:spPr bwMode="auto">
          <a:xfrm>
            <a:off x="7170738" y="5268367"/>
            <a:ext cx="485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resource</a:t>
            </a:r>
          </a:p>
        </p:txBody>
      </p:sp>
      <p:sp>
        <p:nvSpPr>
          <p:cNvPr id="56" name="Line 53"/>
          <p:cNvSpPr>
            <a:spLocks noChangeShapeType="1"/>
          </p:cNvSpPr>
          <p:nvPr/>
        </p:nvSpPr>
        <p:spPr bwMode="auto">
          <a:xfrm>
            <a:off x="6807200" y="5592217"/>
            <a:ext cx="357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7" name="Text Box 54"/>
          <p:cNvSpPr txBox="1">
            <a:spLocks noChangeArrowheads="1"/>
          </p:cNvSpPr>
          <p:nvPr/>
        </p:nvSpPr>
        <p:spPr bwMode="auto">
          <a:xfrm>
            <a:off x="6011863" y="526836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58" name="Text Box 55"/>
          <p:cNvSpPr txBox="1">
            <a:spLocks noChangeArrowheads="1"/>
          </p:cNvSpPr>
          <p:nvPr/>
        </p:nvSpPr>
        <p:spPr bwMode="auto">
          <a:xfrm>
            <a:off x="6281738" y="1775867"/>
            <a:ext cx="216852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Reference linkbase</a:t>
            </a:r>
          </a:p>
        </p:txBody>
      </p:sp>
      <p:sp>
        <p:nvSpPr>
          <p:cNvPr id="59" name="Rectangle 56"/>
          <p:cNvSpPr>
            <a:spLocks noChangeArrowheads="1"/>
          </p:cNvSpPr>
          <p:nvPr/>
        </p:nvSpPr>
        <p:spPr bwMode="auto">
          <a:xfrm>
            <a:off x="7272338" y="2437854"/>
            <a:ext cx="1439862" cy="187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solidFill>
                  <a:srgbClr val="000099"/>
                </a:solidFill>
                <a:latin typeface="Arial Narrow" pitchFamily="34" charset="0"/>
              </a:rPr>
              <a:t>Reference</a:t>
            </a:r>
          </a:p>
        </p:txBody>
      </p:sp>
      <p:sp>
        <p:nvSpPr>
          <p:cNvPr id="60" name="Rectangle 57"/>
          <p:cNvSpPr>
            <a:spLocks noChangeArrowheads="1"/>
          </p:cNvSpPr>
          <p:nvPr/>
        </p:nvSpPr>
        <p:spPr bwMode="auto">
          <a:xfrm>
            <a:off x="7272338" y="3301454"/>
            <a:ext cx="1439862" cy="187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solidFill>
                  <a:srgbClr val="000099"/>
                </a:solidFill>
                <a:latin typeface="Arial Narrow" pitchFamily="34" charset="0"/>
              </a:rPr>
              <a:t>Reference</a:t>
            </a:r>
          </a:p>
        </p:txBody>
      </p:sp>
      <p:sp>
        <p:nvSpPr>
          <p:cNvPr id="61" name="Rectangle 58"/>
          <p:cNvSpPr>
            <a:spLocks noChangeArrowheads="1"/>
          </p:cNvSpPr>
          <p:nvPr/>
        </p:nvSpPr>
        <p:spPr bwMode="auto">
          <a:xfrm>
            <a:off x="7272338" y="3774529"/>
            <a:ext cx="1439862" cy="187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solidFill>
                  <a:srgbClr val="000099"/>
                </a:solidFill>
                <a:latin typeface="Arial Narrow" pitchFamily="34" charset="0"/>
              </a:rPr>
              <a:t>Reference</a:t>
            </a:r>
          </a:p>
        </p:txBody>
      </p:sp>
      <p:sp>
        <p:nvSpPr>
          <p:cNvPr id="62" name="Rectangle 59"/>
          <p:cNvSpPr>
            <a:spLocks noChangeArrowheads="1"/>
          </p:cNvSpPr>
          <p:nvPr/>
        </p:nvSpPr>
        <p:spPr bwMode="auto">
          <a:xfrm>
            <a:off x="7272338" y="4206329"/>
            <a:ext cx="1439862" cy="187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solidFill>
                  <a:srgbClr val="000099"/>
                </a:solidFill>
                <a:latin typeface="Arial Narrow" pitchFamily="34" charset="0"/>
              </a:rPr>
              <a:t>Reference</a:t>
            </a:r>
          </a:p>
        </p:txBody>
      </p:sp>
      <p:sp>
        <p:nvSpPr>
          <p:cNvPr id="63" name="Rectangle 60"/>
          <p:cNvSpPr>
            <a:spLocks noChangeArrowheads="1"/>
          </p:cNvSpPr>
          <p:nvPr/>
        </p:nvSpPr>
        <p:spPr bwMode="auto">
          <a:xfrm>
            <a:off x="7272338" y="4615904"/>
            <a:ext cx="1439862" cy="187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solidFill>
                  <a:srgbClr val="000099"/>
                </a:solidFill>
                <a:latin typeface="Arial Narrow" pitchFamily="34" charset="0"/>
              </a:rPr>
              <a:t>Reference</a:t>
            </a:r>
          </a:p>
        </p:txBody>
      </p:sp>
      <p:sp>
        <p:nvSpPr>
          <p:cNvPr id="64" name="Rectangle 61"/>
          <p:cNvSpPr>
            <a:spLocks noChangeArrowheads="1"/>
          </p:cNvSpPr>
          <p:nvPr/>
        </p:nvSpPr>
        <p:spPr bwMode="auto">
          <a:xfrm>
            <a:off x="7272338" y="5047704"/>
            <a:ext cx="1439862" cy="187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solidFill>
                  <a:srgbClr val="000099"/>
                </a:solidFill>
                <a:latin typeface="Arial Narrow" pitchFamily="34" charset="0"/>
              </a:rPr>
              <a:t>Reference</a:t>
            </a:r>
          </a:p>
        </p:txBody>
      </p:sp>
      <p:sp>
        <p:nvSpPr>
          <p:cNvPr id="65" name="Rectangle 62"/>
          <p:cNvSpPr>
            <a:spLocks noChangeArrowheads="1"/>
          </p:cNvSpPr>
          <p:nvPr/>
        </p:nvSpPr>
        <p:spPr bwMode="auto">
          <a:xfrm>
            <a:off x="7272338" y="5479504"/>
            <a:ext cx="1439862" cy="187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88900" eaLnBrk="0" hangingPunct="0"/>
            <a:r>
              <a:rPr lang="fr-FR" sz="1200">
                <a:solidFill>
                  <a:srgbClr val="000099"/>
                </a:solidFill>
                <a:latin typeface="Arial Narrow" pitchFamily="34" charset="0"/>
              </a:rPr>
              <a:t>Reference</a:t>
            </a:r>
          </a:p>
        </p:txBody>
      </p:sp>
      <p:sp>
        <p:nvSpPr>
          <p:cNvPr id="66" name="Rectangle 63"/>
          <p:cNvSpPr>
            <a:spLocks noChangeArrowheads="1"/>
          </p:cNvSpPr>
          <p:nvPr/>
        </p:nvSpPr>
        <p:spPr bwMode="auto">
          <a:xfrm>
            <a:off x="4048125" y="5952579"/>
            <a:ext cx="6159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Concepts</a:t>
            </a:r>
          </a:p>
        </p:txBody>
      </p:sp>
      <p:sp>
        <p:nvSpPr>
          <p:cNvPr id="67" name="Rectangle 64"/>
          <p:cNvSpPr>
            <a:spLocks noChangeArrowheads="1"/>
          </p:cNvSpPr>
          <p:nvPr/>
        </p:nvSpPr>
        <p:spPr bwMode="auto">
          <a:xfrm>
            <a:off x="7083425" y="5952579"/>
            <a:ext cx="746125"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References</a:t>
            </a:r>
          </a:p>
        </p:txBody>
      </p:sp>
      <p:sp>
        <p:nvSpPr>
          <p:cNvPr id="68" name="Rectangle 65"/>
          <p:cNvSpPr>
            <a:spLocks noChangeArrowheads="1"/>
          </p:cNvSpPr>
          <p:nvPr/>
        </p:nvSpPr>
        <p:spPr bwMode="auto">
          <a:xfrm>
            <a:off x="5940425" y="2207667"/>
            <a:ext cx="3024188" cy="3708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69" name="Group 66"/>
          <p:cNvGrpSpPr>
            <a:grpSpLocks/>
          </p:cNvGrpSpPr>
          <p:nvPr/>
        </p:nvGrpSpPr>
        <p:grpSpPr bwMode="auto">
          <a:xfrm>
            <a:off x="8728075" y="2164804"/>
            <a:ext cx="288925" cy="293688"/>
            <a:chOff x="1927" y="3748"/>
            <a:chExt cx="182" cy="185"/>
          </a:xfrm>
        </p:grpSpPr>
        <p:sp>
          <p:nvSpPr>
            <p:cNvPr id="70" name="Line 67"/>
            <p:cNvSpPr>
              <a:spLocks noChangeShapeType="1"/>
            </p:cNvSpPr>
            <p:nvPr/>
          </p:nvSpPr>
          <p:spPr bwMode="auto">
            <a:xfrm>
              <a:off x="1927" y="3748"/>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1" name="Line 68"/>
            <p:cNvSpPr>
              <a:spLocks noChangeShapeType="1"/>
            </p:cNvSpPr>
            <p:nvPr/>
          </p:nvSpPr>
          <p:spPr bwMode="auto">
            <a:xfrm rot="-5400000">
              <a:off x="2011" y="3842"/>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sp>
        <p:nvSpPr>
          <p:cNvPr id="72" name="Text Box 69"/>
          <p:cNvSpPr txBox="1">
            <a:spLocks noChangeArrowheads="1"/>
          </p:cNvSpPr>
          <p:nvPr/>
        </p:nvSpPr>
        <p:spPr bwMode="auto">
          <a:xfrm>
            <a:off x="6084888" y="2626767"/>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73" name="Text Box 70"/>
          <p:cNvSpPr txBox="1">
            <a:spLocks noChangeArrowheads="1"/>
          </p:cNvSpPr>
          <p:nvPr/>
        </p:nvSpPr>
        <p:spPr bwMode="auto">
          <a:xfrm>
            <a:off x="6772275" y="2626767"/>
            <a:ext cx="104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grpSp>
        <p:nvGrpSpPr>
          <p:cNvPr id="74" name="Group 71"/>
          <p:cNvGrpSpPr>
            <a:grpSpLocks/>
          </p:cNvGrpSpPr>
          <p:nvPr/>
        </p:nvGrpSpPr>
        <p:grpSpPr bwMode="auto">
          <a:xfrm flipH="1">
            <a:off x="5219700" y="3395117"/>
            <a:ext cx="1081088" cy="2197100"/>
            <a:chOff x="2585" y="1774"/>
            <a:chExt cx="681" cy="1384"/>
          </a:xfrm>
        </p:grpSpPr>
        <p:grpSp>
          <p:nvGrpSpPr>
            <p:cNvPr id="75" name="Group 72"/>
            <p:cNvGrpSpPr>
              <a:grpSpLocks/>
            </p:cNvGrpSpPr>
            <p:nvPr/>
          </p:nvGrpSpPr>
          <p:grpSpPr bwMode="auto">
            <a:xfrm flipH="1">
              <a:off x="2585" y="1774"/>
              <a:ext cx="681" cy="1384"/>
              <a:chOff x="3152" y="1774"/>
              <a:chExt cx="817" cy="1384"/>
            </a:xfrm>
          </p:grpSpPr>
          <p:sp>
            <p:nvSpPr>
              <p:cNvPr id="83" name="Line 73"/>
              <p:cNvSpPr>
                <a:spLocks noChangeShapeType="1"/>
              </p:cNvSpPr>
              <p:nvPr/>
            </p:nvSpPr>
            <p:spPr bwMode="auto">
              <a:xfrm flipH="1">
                <a:off x="3152" y="1774"/>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4" name="Line 74"/>
              <p:cNvSpPr>
                <a:spLocks noChangeShapeType="1"/>
              </p:cNvSpPr>
              <p:nvPr/>
            </p:nvSpPr>
            <p:spPr bwMode="auto">
              <a:xfrm flipH="1">
                <a:off x="3152" y="2069"/>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5" name="Line 75"/>
              <p:cNvSpPr>
                <a:spLocks noChangeShapeType="1"/>
              </p:cNvSpPr>
              <p:nvPr/>
            </p:nvSpPr>
            <p:spPr bwMode="auto">
              <a:xfrm flipH="1">
                <a:off x="3152" y="2341"/>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6" name="Line 76"/>
              <p:cNvSpPr>
                <a:spLocks noChangeShapeType="1"/>
              </p:cNvSpPr>
              <p:nvPr/>
            </p:nvSpPr>
            <p:spPr bwMode="auto">
              <a:xfrm flipH="1">
                <a:off x="3152" y="2614"/>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7" name="Line 77"/>
              <p:cNvSpPr>
                <a:spLocks noChangeShapeType="1"/>
              </p:cNvSpPr>
              <p:nvPr/>
            </p:nvSpPr>
            <p:spPr bwMode="auto">
              <a:xfrm flipH="1">
                <a:off x="3152" y="2886"/>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8" name="Line 78"/>
              <p:cNvSpPr>
                <a:spLocks noChangeShapeType="1"/>
              </p:cNvSpPr>
              <p:nvPr/>
            </p:nvSpPr>
            <p:spPr bwMode="auto">
              <a:xfrm flipH="1">
                <a:off x="3152" y="3158"/>
                <a:ext cx="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grpSp>
          <p:nvGrpSpPr>
            <p:cNvPr id="76" name="Group 79"/>
            <p:cNvGrpSpPr>
              <a:grpSpLocks/>
            </p:cNvGrpSpPr>
            <p:nvPr/>
          </p:nvGrpSpPr>
          <p:grpSpPr bwMode="auto">
            <a:xfrm>
              <a:off x="2585" y="1774"/>
              <a:ext cx="681" cy="1384"/>
              <a:chOff x="3152" y="1774"/>
              <a:chExt cx="817" cy="1384"/>
            </a:xfrm>
          </p:grpSpPr>
          <p:sp>
            <p:nvSpPr>
              <p:cNvPr id="77" name="Line 80"/>
              <p:cNvSpPr>
                <a:spLocks noChangeShapeType="1"/>
              </p:cNvSpPr>
              <p:nvPr/>
            </p:nvSpPr>
            <p:spPr bwMode="auto">
              <a:xfrm flipH="1">
                <a:off x="3152" y="1774"/>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8" name="Line 81"/>
              <p:cNvSpPr>
                <a:spLocks noChangeShapeType="1"/>
              </p:cNvSpPr>
              <p:nvPr/>
            </p:nvSpPr>
            <p:spPr bwMode="auto">
              <a:xfrm flipH="1">
                <a:off x="3152" y="2069"/>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9" name="Line 82"/>
              <p:cNvSpPr>
                <a:spLocks noChangeShapeType="1"/>
              </p:cNvSpPr>
              <p:nvPr/>
            </p:nvSpPr>
            <p:spPr bwMode="auto">
              <a:xfrm flipH="1">
                <a:off x="3152" y="2341"/>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0" name="Line 83"/>
              <p:cNvSpPr>
                <a:spLocks noChangeShapeType="1"/>
              </p:cNvSpPr>
              <p:nvPr/>
            </p:nvSpPr>
            <p:spPr bwMode="auto">
              <a:xfrm flipH="1">
                <a:off x="3152" y="2614"/>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1" name="Line 84"/>
              <p:cNvSpPr>
                <a:spLocks noChangeShapeType="1"/>
              </p:cNvSpPr>
              <p:nvPr/>
            </p:nvSpPr>
            <p:spPr bwMode="auto">
              <a:xfrm flipH="1">
                <a:off x="3152" y="2886"/>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2" name="Line 85"/>
              <p:cNvSpPr>
                <a:spLocks noChangeShapeType="1"/>
              </p:cNvSpPr>
              <p:nvPr/>
            </p:nvSpPr>
            <p:spPr bwMode="auto">
              <a:xfrm flipH="1">
                <a:off x="3152" y="3158"/>
                <a:ext cx="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grpSp>
      <p:sp>
        <p:nvSpPr>
          <p:cNvPr id="89" name="Line 86"/>
          <p:cNvSpPr>
            <a:spLocks noChangeShapeType="1"/>
          </p:cNvSpPr>
          <p:nvPr/>
        </p:nvSpPr>
        <p:spPr bwMode="auto">
          <a:xfrm>
            <a:off x="5003800" y="2531517"/>
            <a:ext cx="1296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0" name="Line 87"/>
          <p:cNvSpPr>
            <a:spLocks noChangeShapeType="1"/>
          </p:cNvSpPr>
          <p:nvPr/>
        </p:nvSpPr>
        <p:spPr bwMode="auto">
          <a:xfrm>
            <a:off x="5003800" y="2529929"/>
            <a:ext cx="129698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1" name="Text Box 88"/>
          <p:cNvSpPr txBox="1">
            <a:spLocks noChangeArrowheads="1"/>
          </p:cNvSpPr>
          <p:nvPr/>
        </p:nvSpPr>
        <p:spPr bwMode="auto">
          <a:xfrm>
            <a:off x="6084888" y="5677942"/>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92" name="Text Box 89"/>
          <p:cNvSpPr txBox="1">
            <a:spLocks noChangeArrowheads="1"/>
          </p:cNvSpPr>
          <p:nvPr/>
        </p:nvSpPr>
        <p:spPr bwMode="auto">
          <a:xfrm>
            <a:off x="6772275" y="5677942"/>
            <a:ext cx="10477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93" name="Text Box 90"/>
          <p:cNvSpPr txBox="1">
            <a:spLocks noChangeArrowheads="1"/>
          </p:cNvSpPr>
          <p:nvPr/>
        </p:nvSpPr>
        <p:spPr bwMode="auto">
          <a:xfrm>
            <a:off x="3584575" y="1799679"/>
            <a:ext cx="14351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XML schema</a:t>
            </a:r>
          </a:p>
        </p:txBody>
      </p:sp>
      <p:sp>
        <p:nvSpPr>
          <p:cNvPr id="94" name="Text Box 91"/>
          <p:cNvSpPr txBox="1">
            <a:spLocks noChangeArrowheads="1"/>
          </p:cNvSpPr>
          <p:nvPr/>
        </p:nvSpPr>
        <p:spPr bwMode="auto">
          <a:xfrm>
            <a:off x="877888" y="1799679"/>
            <a:ext cx="1382712"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XBRL report</a:t>
            </a:r>
          </a:p>
        </p:txBody>
      </p:sp>
      <p:sp>
        <p:nvSpPr>
          <p:cNvPr id="95" name="Rectangle 92"/>
          <p:cNvSpPr>
            <a:spLocks noChangeArrowheads="1"/>
          </p:cNvSpPr>
          <p:nvPr/>
        </p:nvSpPr>
        <p:spPr bwMode="auto">
          <a:xfrm>
            <a:off x="1127125" y="5935117"/>
            <a:ext cx="7810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latin typeface="Arial Narrow" pitchFamily="34" charset="0"/>
              </a:rPr>
              <a:t>Facts (data)</a:t>
            </a:r>
          </a:p>
        </p:txBody>
      </p:sp>
      <p:sp>
        <p:nvSpPr>
          <p:cNvPr id="96" name="Tytuł 1"/>
          <p:cNvSpPr>
            <a:spLocks noGrp="1"/>
          </p:cNvSpPr>
          <p:nvPr>
            <p:ph type="title"/>
          </p:nvPr>
        </p:nvSpPr>
        <p:spPr>
          <a:xfrm>
            <a:off x="457200" y="332656"/>
            <a:ext cx="8229600" cy="995362"/>
          </a:xfrm>
        </p:spPr>
        <p:txBody>
          <a:bodyPr/>
          <a:lstStyle/>
          <a:p>
            <a:r>
              <a:rPr lang="pl-PL" dirty="0" smtClean="0"/>
              <a:t>XBRL report and XBRL schema + </a:t>
            </a:r>
            <a:r>
              <a:rPr lang="pl-PL" dirty="0" err="1" smtClean="0"/>
              <a:t>references</a:t>
            </a:r>
            <a:endParaRPr lang="en-GB" dirty="0"/>
          </a:p>
        </p:txBody>
      </p:sp>
    </p:spTree>
    <p:extLst>
      <p:ext uri="{BB962C8B-B14F-4D97-AF65-F5344CB8AC3E}">
        <p14:creationId xmlns:p14="http://schemas.microsoft.com/office/powerpoint/2010/main" val="3659078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42</a:t>
            </a:fld>
            <a:endParaRPr lang="en-GB" dirty="0"/>
          </a:p>
        </p:txBody>
      </p:sp>
      <p:sp>
        <p:nvSpPr>
          <p:cNvPr id="5" name="Text Box 2"/>
          <p:cNvSpPr txBox="1">
            <a:spLocks noChangeArrowheads="1"/>
          </p:cNvSpPr>
          <p:nvPr/>
        </p:nvSpPr>
        <p:spPr bwMode="auto">
          <a:xfrm flipH="1">
            <a:off x="5724525" y="1763737"/>
            <a:ext cx="3311525" cy="42545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endParaRPr lang="en-GB" sz="1200" b="1">
              <a:latin typeface="Arial Narrow" pitchFamily="34" charset="0"/>
            </a:endParaRPr>
          </a:p>
        </p:txBody>
      </p:sp>
      <p:sp>
        <p:nvSpPr>
          <p:cNvPr id="6" name="Text Box 3"/>
          <p:cNvSpPr txBox="1">
            <a:spLocks noChangeArrowheads="1"/>
          </p:cNvSpPr>
          <p:nvPr/>
        </p:nvSpPr>
        <p:spPr bwMode="auto">
          <a:xfrm>
            <a:off x="3132138" y="1763737"/>
            <a:ext cx="2447925" cy="4254500"/>
          </a:xfrm>
          <a:prstGeom prst="rect">
            <a:avLst/>
          </a:prstGeom>
          <a:solidFill>
            <a:srgbClr val="BB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cs typeface="Times New Roman" pitchFamily="18" charset="0"/>
              </a:rPr>
              <a:t>=</a:t>
            </a:r>
            <a:r>
              <a:rPr lang="en-GB" sz="1200" b="1">
                <a:solidFill>
                  <a:srgbClr val="FF0000"/>
                </a:solidFill>
                <a:latin typeface="Arial Narrow" pitchFamily="34" charset="0"/>
              </a:rPr>
              <a:t>"</a:t>
            </a:r>
            <a:r>
              <a:rPr lang="en-GB" sz="1200" b="1">
                <a:solidFill>
                  <a:srgbClr val="525456"/>
                </a:solidFill>
                <a:latin typeface="Arial Narrow" pitchFamily="34" charset="0"/>
                <a:cs typeface="Times New Roman" pitchFamily="18" charset="0"/>
              </a:rPr>
              <a:t>ci-EnterpriseName</a:t>
            </a:r>
            <a:r>
              <a:rPr lang="en-GB" sz="1200" b="1">
                <a:solidFill>
                  <a:srgbClr val="FF0000"/>
                </a:solidFill>
                <a:latin typeface="Arial Narrow" pitchFamily="34" charset="0"/>
                <a:cs typeface="Times New Roman" pitchFamily="18" charset="0"/>
              </a:rPr>
              <a:t>"</a:t>
            </a:r>
            <a:r>
              <a:rPr lang="en-GB" sz="1200" b="1">
                <a:solidFill>
                  <a:srgbClr val="0000FF"/>
                </a:solidFill>
                <a:latin typeface="Arial Narrow" pitchFamily="34" charset="0"/>
                <a:cs typeface="Times New Roman" pitchFamily="18"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ci-TotalAssets</a:t>
            </a:r>
            <a:r>
              <a:rPr lang="en-GB" sz="1200" b="1">
                <a:solidFill>
                  <a:srgbClr val="FF0000"/>
                </a:solidFill>
                <a:latin typeface="Arial Narrow" pitchFamily="34" charset="0"/>
              </a:rPr>
              <a:t>"</a:t>
            </a:r>
            <a:r>
              <a:rPr lang="en-GB" sz="1200" b="1">
                <a:solidFill>
                  <a:srgbClr val="0000FF"/>
                </a:solidFill>
                <a:latin typeface="Arial Narrow" pitchFamily="34" charset="0"/>
              </a:rPr>
              <a:t> </a:t>
            </a:r>
            <a:r>
              <a:rPr lang="en-GB" sz="1200" b="1">
                <a:latin typeface="Arial Narrow" pitchFamily="34" charset="0"/>
              </a:rPr>
              <a:t>…</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ci-CurrentAssets</a:t>
            </a:r>
            <a:r>
              <a:rPr lang="en-GB" sz="1200" b="1">
                <a:solidFill>
                  <a:srgbClr val="FF0000"/>
                </a:solidFill>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ci-NonCurrentotalAssets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ci-TotalLiabilitiesAndEquity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r>
              <a:rPr lang="en-GB" sz="1200" b="1">
                <a:latin typeface="Arial Narrow" pitchFamily="34" charset="0"/>
              </a:rPr>
              <a:t/>
            </a:r>
            <a:br>
              <a:rPr lang="en-GB" sz="1200" b="1">
                <a:latin typeface="Arial Narrow" pitchFamily="34" charset="0"/>
              </a:rPr>
            </a:br>
            <a:r>
              <a:rPr lang="en-GB" sz="1200" b="1">
                <a:latin typeface="Arial Narrow" pitchFamily="34" charset="0"/>
              </a:rPr>
              <a:t>…</a:t>
            </a:r>
          </a:p>
        </p:txBody>
      </p:sp>
      <p:sp>
        <p:nvSpPr>
          <p:cNvPr id="7" name="Line 4"/>
          <p:cNvSpPr>
            <a:spLocks noChangeShapeType="1"/>
          </p:cNvSpPr>
          <p:nvPr/>
        </p:nvSpPr>
        <p:spPr bwMode="auto">
          <a:xfrm>
            <a:off x="6084888" y="1844699"/>
            <a:ext cx="0" cy="395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 name="Rectangle 5"/>
          <p:cNvSpPr>
            <a:spLocks noChangeArrowheads="1"/>
          </p:cNvSpPr>
          <p:nvPr/>
        </p:nvSpPr>
        <p:spPr bwMode="auto">
          <a:xfrm>
            <a:off x="8101013" y="1844699"/>
            <a:ext cx="503237"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
            </a:r>
            <a:br>
              <a:rPr lang="fr-FR" sz="800">
                <a:latin typeface="Arial Narrow" pitchFamily="34" charset="0"/>
              </a:rPr>
            </a:br>
            <a:r>
              <a:rPr lang="fr-FR" sz="800">
                <a:latin typeface="Arial Narrow" pitchFamily="34" charset="0"/>
              </a:rPr>
              <a:t>arc</a:t>
            </a:r>
            <a:br>
              <a:rPr lang="fr-FR" sz="800">
                <a:latin typeface="Arial Narrow" pitchFamily="34" charset="0"/>
              </a:rPr>
            </a:br>
            <a:r>
              <a:rPr lang="fr-FR" sz="800">
                <a:latin typeface="Arial Narrow" pitchFamily="34" charset="0"/>
              </a:rPr>
              <a:t>order="2"</a:t>
            </a:r>
          </a:p>
          <a:p>
            <a:pPr algn="ctr" eaLnBrk="0" hangingPunct="0"/>
            <a:endParaRPr lang="fr-FR" sz="800">
              <a:latin typeface="Arial Narrow" pitchFamily="34" charset="0"/>
            </a:endParaRPr>
          </a:p>
        </p:txBody>
      </p:sp>
      <p:sp>
        <p:nvSpPr>
          <p:cNvPr id="9" name="Line 6"/>
          <p:cNvSpPr>
            <a:spLocks noChangeShapeType="1"/>
          </p:cNvSpPr>
          <p:nvPr/>
        </p:nvSpPr>
        <p:spPr bwMode="auto">
          <a:xfrm>
            <a:off x="6300788" y="2132037"/>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0" name="Line 7"/>
          <p:cNvSpPr>
            <a:spLocks noChangeShapeType="1"/>
          </p:cNvSpPr>
          <p:nvPr/>
        </p:nvSpPr>
        <p:spPr bwMode="auto">
          <a:xfrm>
            <a:off x="5003800" y="2135212"/>
            <a:ext cx="108108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1" name="Line 8"/>
          <p:cNvSpPr>
            <a:spLocks noChangeShapeType="1"/>
          </p:cNvSpPr>
          <p:nvPr/>
        </p:nvSpPr>
        <p:spPr bwMode="auto">
          <a:xfrm>
            <a:off x="6084888" y="2565424"/>
            <a:ext cx="0" cy="538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2" name="Rectangle 9"/>
          <p:cNvSpPr>
            <a:spLocks noChangeArrowheads="1"/>
          </p:cNvSpPr>
          <p:nvPr/>
        </p:nvSpPr>
        <p:spPr bwMode="auto">
          <a:xfrm>
            <a:off x="7524750" y="2652737"/>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order="2"</a:t>
            </a:r>
          </a:p>
        </p:txBody>
      </p:sp>
      <p:sp>
        <p:nvSpPr>
          <p:cNvPr id="13" name="Text Box 10"/>
          <p:cNvSpPr txBox="1">
            <a:spLocks noChangeArrowheads="1"/>
          </p:cNvSpPr>
          <p:nvPr/>
        </p:nvSpPr>
        <p:spPr bwMode="auto">
          <a:xfrm>
            <a:off x="5867400" y="1844699"/>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14" name="Text Box 11"/>
          <p:cNvSpPr txBox="1">
            <a:spLocks noChangeArrowheads="1"/>
          </p:cNvSpPr>
          <p:nvPr/>
        </p:nvSpPr>
        <p:spPr bwMode="auto">
          <a:xfrm>
            <a:off x="6156325" y="2492399"/>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15" name="Line 12"/>
          <p:cNvSpPr>
            <a:spLocks noChangeShapeType="1"/>
          </p:cNvSpPr>
          <p:nvPr/>
        </p:nvSpPr>
        <p:spPr bwMode="auto">
          <a:xfrm>
            <a:off x="6084888" y="3427437"/>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6" name="Text Box 13"/>
          <p:cNvSpPr txBox="1">
            <a:spLocks noChangeArrowheads="1"/>
          </p:cNvSpPr>
          <p:nvPr/>
        </p:nvSpPr>
        <p:spPr bwMode="auto">
          <a:xfrm>
            <a:off x="6011863" y="3176612"/>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17" name="Line 14"/>
          <p:cNvSpPr>
            <a:spLocks noChangeShapeType="1"/>
          </p:cNvSpPr>
          <p:nvPr/>
        </p:nvSpPr>
        <p:spPr bwMode="auto">
          <a:xfrm>
            <a:off x="6084888" y="3859237"/>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8" name="Text Box 15"/>
          <p:cNvSpPr txBox="1">
            <a:spLocks noChangeArrowheads="1"/>
          </p:cNvSpPr>
          <p:nvPr/>
        </p:nvSpPr>
        <p:spPr bwMode="auto">
          <a:xfrm>
            <a:off x="6011863" y="3608412"/>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19" name="Line 16"/>
          <p:cNvSpPr>
            <a:spLocks noChangeShapeType="1"/>
          </p:cNvSpPr>
          <p:nvPr/>
        </p:nvSpPr>
        <p:spPr bwMode="auto">
          <a:xfrm>
            <a:off x="5219700" y="3032149"/>
            <a:ext cx="86518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0" name="Line 17"/>
          <p:cNvSpPr>
            <a:spLocks noChangeShapeType="1"/>
          </p:cNvSpPr>
          <p:nvPr/>
        </p:nvSpPr>
        <p:spPr bwMode="auto">
          <a:xfrm flipH="1">
            <a:off x="5219700" y="3500462"/>
            <a:ext cx="1873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1" name="Line 18"/>
          <p:cNvSpPr>
            <a:spLocks noChangeShapeType="1"/>
          </p:cNvSpPr>
          <p:nvPr/>
        </p:nvSpPr>
        <p:spPr bwMode="auto">
          <a:xfrm flipH="1">
            <a:off x="5219700" y="3932262"/>
            <a:ext cx="865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2" name="Text Box 19"/>
          <p:cNvSpPr txBox="1">
            <a:spLocks noChangeArrowheads="1"/>
          </p:cNvSpPr>
          <p:nvPr/>
        </p:nvSpPr>
        <p:spPr bwMode="auto">
          <a:xfrm>
            <a:off x="3584575" y="1412899"/>
            <a:ext cx="14351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XML schema</a:t>
            </a:r>
          </a:p>
        </p:txBody>
      </p:sp>
      <p:cxnSp>
        <p:nvCxnSpPr>
          <p:cNvPr id="23" name="AutoShape 20"/>
          <p:cNvCxnSpPr>
            <a:cxnSpLocks noChangeShapeType="1"/>
            <a:stCxn id="45" idx="2"/>
            <a:endCxn id="11" idx="0"/>
          </p:cNvCxnSpPr>
          <p:nvPr/>
        </p:nvCxnSpPr>
        <p:spPr bwMode="auto">
          <a:xfrm rot="5400000">
            <a:off x="6784976" y="1554186"/>
            <a:ext cx="292100" cy="1692275"/>
          </a:xfrm>
          <a:prstGeom prst="bentConnector3">
            <a:avLst>
              <a:gd name="adj1" fmla="val 5325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1"/>
          <p:cNvCxnSpPr>
            <a:cxnSpLocks noChangeShapeType="1"/>
            <a:stCxn id="12" idx="2"/>
          </p:cNvCxnSpPr>
          <p:nvPr/>
        </p:nvCxnSpPr>
        <p:spPr bwMode="auto">
          <a:xfrm rot="5400000">
            <a:off x="6396038" y="2557487"/>
            <a:ext cx="1069975" cy="169227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2"/>
          <p:cNvSpPr>
            <a:spLocks noChangeArrowheads="1"/>
          </p:cNvSpPr>
          <p:nvPr/>
        </p:nvSpPr>
        <p:spPr bwMode="auto">
          <a:xfrm>
            <a:off x="6877050" y="2906737"/>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order="1"</a:t>
            </a:r>
          </a:p>
        </p:txBody>
      </p:sp>
      <p:sp>
        <p:nvSpPr>
          <p:cNvPr id="26" name="Line 23"/>
          <p:cNvSpPr>
            <a:spLocks noChangeShapeType="1"/>
          </p:cNvSpPr>
          <p:nvPr/>
        </p:nvSpPr>
        <p:spPr bwMode="auto">
          <a:xfrm>
            <a:off x="6084888" y="2759099"/>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7" name="Line 24"/>
          <p:cNvSpPr>
            <a:spLocks noChangeShapeType="1"/>
          </p:cNvSpPr>
          <p:nvPr/>
        </p:nvSpPr>
        <p:spPr bwMode="auto">
          <a:xfrm flipV="1">
            <a:off x="7092950" y="3140099"/>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8" name="Line 25"/>
          <p:cNvSpPr>
            <a:spLocks noChangeShapeType="1"/>
          </p:cNvSpPr>
          <p:nvPr/>
        </p:nvSpPr>
        <p:spPr bwMode="auto">
          <a:xfrm>
            <a:off x="6084888" y="4365649"/>
            <a:ext cx="0" cy="538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9" name="Rectangle 26"/>
          <p:cNvSpPr>
            <a:spLocks noChangeArrowheads="1"/>
          </p:cNvSpPr>
          <p:nvPr/>
        </p:nvSpPr>
        <p:spPr bwMode="auto">
          <a:xfrm>
            <a:off x="7524750" y="4452962"/>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order="2"</a:t>
            </a:r>
          </a:p>
        </p:txBody>
      </p:sp>
      <p:sp>
        <p:nvSpPr>
          <p:cNvPr id="30" name="Text Box 27"/>
          <p:cNvSpPr txBox="1">
            <a:spLocks noChangeArrowheads="1"/>
          </p:cNvSpPr>
          <p:nvPr/>
        </p:nvSpPr>
        <p:spPr bwMode="auto">
          <a:xfrm>
            <a:off x="6156325" y="4292624"/>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31" name="Line 28"/>
          <p:cNvSpPr>
            <a:spLocks noChangeShapeType="1"/>
          </p:cNvSpPr>
          <p:nvPr/>
        </p:nvSpPr>
        <p:spPr bwMode="auto">
          <a:xfrm>
            <a:off x="6084888" y="522766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2" name="Text Box 29"/>
          <p:cNvSpPr txBox="1">
            <a:spLocks noChangeArrowheads="1"/>
          </p:cNvSpPr>
          <p:nvPr/>
        </p:nvSpPr>
        <p:spPr bwMode="auto">
          <a:xfrm>
            <a:off x="6011863" y="497683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33" name="Line 30"/>
          <p:cNvSpPr>
            <a:spLocks noChangeShapeType="1"/>
          </p:cNvSpPr>
          <p:nvPr/>
        </p:nvSpPr>
        <p:spPr bwMode="auto">
          <a:xfrm>
            <a:off x="6084888" y="565946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4" name="Text Box 31"/>
          <p:cNvSpPr txBox="1">
            <a:spLocks noChangeArrowheads="1"/>
          </p:cNvSpPr>
          <p:nvPr/>
        </p:nvSpPr>
        <p:spPr bwMode="auto">
          <a:xfrm>
            <a:off x="6011863" y="540863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35" name="Line 32"/>
          <p:cNvSpPr>
            <a:spLocks noChangeShapeType="1"/>
          </p:cNvSpPr>
          <p:nvPr/>
        </p:nvSpPr>
        <p:spPr bwMode="auto">
          <a:xfrm>
            <a:off x="5219700" y="4832374"/>
            <a:ext cx="86518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6" name="Line 33"/>
          <p:cNvSpPr>
            <a:spLocks noChangeShapeType="1"/>
          </p:cNvSpPr>
          <p:nvPr/>
        </p:nvSpPr>
        <p:spPr bwMode="auto">
          <a:xfrm flipH="1">
            <a:off x="5219700" y="5300687"/>
            <a:ext cx="1873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7" name="Line 34"/>
          <p:cNvSpPr>
            <a:spLocks noChangeShapeType="1"/>
          </p:cNvSpPr>
          <p:nvPr/>
        </p:nvSpPr>
        <p:spPr bwMode="auto">
          <a:xfrm flipH="1">
            <a:off x="5219700" y="5732487"/>
            <a:ext cx="865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cxnSp>
        <p:nvCxnSpPr>
          <p:cNvPr id="38" name="AutoShape 35"/>
          <p:cNvCxnSpPr>
            <a:cxnSpLocks noChangeShapeType="1"/>
            <a:stCxn id="29" idx="2"/>
          </p:cNvCxnSpPr>
          <p:nvPr/>
        </p:nvCxnSpPr>
        <p:spPr bwMode="auto">
          <a:xfrm rot="5400000">
            <a:off x="6396038" y="4357712"/>
            <a:ext cx="1069975" cy="169227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6"/>
          <p:cNvSpPr>
            <a:spLocks noChangeArrowheads="1"/>
          </p:cNvSpPr>
          <p:nvPr/>
        </p:nvSpPr>
        <p:spPr bwMode="auto">
          <a:xfrm>
            <a:off x="6877050" y="4706962"/>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order="1"</a:t>
            </a:r>
          </a:p>
        </p:txBody>
      </p:sp>
      <p:sp>
        <p:nvSpPr>
          <p:cNvPr id="40" name="Line 37"/>
          <p:cNvSpPr>
            <a:spLocks noChangeShapeType="1"/>
          </p:cNvSpPr>
          <p:nvPr/>
        </p:nvSpPr>
        <p:spPr bwMode="auto">
          <a:xfrm>
            <a:off x="6084888" y="4559324"/>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1" name="Line 38"/>
          <p:cNvSpPr>
            <a:spLocks noChangeShapeType="1"/>
          </p:cNvSpPr>
          <p:nvPr/>
        </p:nvSpPr>
        <p:spPr bwMode="auto">
          <a:xfrm flipV="1">
            <a:off x="7092950" y="4940324"/>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cxnSp>
        <p:nvCxnSpPr>
          <p:cNvPr id="42" name="AutoShape 39"/>
          <p:cNvCxnSpPr>
            <a:cxnSpLocks noChangeShapeType="1"/>
            <a:stCxn id="8" idx="2"/>
            <a:endCxn id="28" idx="0"/>
          </p:cNvCxnSpPr>
          <p:nvPr/>
        </p:nvCxnSpPr>
        <p:spPr bwMode="auto">
          <a:xfrm rot="5400000">
            <a:off x="6076157" y="2069330"/>
            <a:ext cx="2286000" cy="2268537"/>
          </a:xfrm>
          <a:prstGeom prst="bentConnector3">
            <a:avLst>
              <a:gd name="adj1" fmla="val 9326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40"/>
          <p:cNvSpPr txBox="1">
            <a:spLocks noChangeArrowheads="1"/>
          </p:cNvSpPr>
          <p:nvPr/>
        </p:nvSpPr>
        <p:spPr bwMode="auto">
          <a:xfrm>
            <a:off x="6189663" y="1412899"/>
            <a:ext cx="24574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Presentation linkbase</a:t>
            </a:r>
          </a:p>
        </p:txBody>
      </p:sp>
      <p:sp>
        <p:nvSpPr>
          <p:cNvPr id="44" name="Line 41"/>
          <p:cNvSpPr>
            <a:spLocks noChangeShapeType="1"/>
          </p:cNvSpPr>
          <p:nvPr/>
        </p:nvSpPr>
        <p:spPr bwMode="auto">
          <a:xfrm>
            <a:off x="6084888" y="1949474"/>
            <a:ext cx="2016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5" name="Rectangle 42"/>
          <p:cNvSpPr>
            <a:spLocks noChangeArrowheads="1"/>
          </p:cNvSpPr>
          <p:nvPr/>
        </p:nvSpPr>
        <p:spPr bwMode="auto">
          <a:xfrm>
            <a:off x="7524750" y="2038374"/>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order="1"</a:t>
            </a:r>
          </a:p>
        </p:txBody>
      </p:sp>
      <p:sp>
        <p:nvSpPr>
          <p:cNvPr id="46" name="Line 43"/>
          <p:cNvSpPr>
            <a:spLocks noChangeShapeType="1"/>
          </p:cNvSpPr>
          <p:nvPr/>
        </p:nvSpPr>
        <p:spPr bwMode="auto">
          <a:xfrm>
            <a:off x="6084888" y="2132037"/>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7" name="Text Box 44"/>
          <p:cNvSpPr txBox="1">
            <a:spLocks noChangeArrowheads="1"/>
          </p:cNvSpPr>
          <p:nvPr/>
        </p:nvSpPr>
        <p:spPr bwMode="auto">
          <a:xfrm>
            <a:off x="8375650" y="2108224"/>
            <a:ext cx="104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48" name="Text Box 45"/>
          <p:cNvSpPr txBox="1">
            <a:spLocks noChangeArrowheads="1"/>
          </p:cNvSpPr>
          <p:nvPr/>
        </p:nvSpPr>
        <p:spPr bwMode="auto">
          <a:xfrm>
            <a:off x="7751763" y="1762149"/>
            <a:ext cx="25082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49" name="Rectangle 46"/>
          <p:cNvSpPr>
            <a:spLocks noChangeArrowheads="1"/>
          </p:cNvSpPr>
          <p:nvPr/>
        </p:nvSpPr>
        <p:spPr bwMode="auto">
          <a:xfrm>
            <a:off x="4048125" y="6024587"/>
            <a:ext cx="6159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Concepts</a:t>
            </a:r>
          </a:p>
        </p:txBody>
      </p:sp>
      <p:sp>
        <p:nvSpPr>
          <p:cNvPr id="50" name="Rectangle 47"/>
          <p:cNvSpPr>
            <a:spLocks noChangeArrowheads="1"/>
          </p:cNvSpPr>
          <p:nvPr/>
        </p:nvSpPr>
        <p:spPr bwMode="auto">
          <a:xfrm>
            <a:off x="6732588" y="6024587"/>
            <a:ext cx="146050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Presentation hierarchy</a:t>
            </a:r>
          </a:p>
        </p:txBody>
      </p:sp>
      <p:sp>
        <p:nvSpPr>
          <p:cNvPr id="51" name="Rectangle 48"/>
          <p:cNvSpPr>
            <a:spLocks noChangeArrowheads="1"/>
          </p:cNvSpPr>
          <p:nvPr/>
        </p:nvSpPr>
        <p:spPr bwMode="auto">
          <a:xfrm>
            <a:off x="5795963" y="1811362"/>
            <a:ext cx="3168650" cy="4083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52" name="Group 49"/>
          <p:cNvGrpSpPr>
            <a:grpSpLocks/>
          </p:cNvGrpSpPr>
          <p:nvPr/>
        </p:nvGrpSpPr>
        <p:grpSpPr bwMode="auto">
          <a:xfrm>
            <a:off x="8718550" y="1782787"/>
            <a:ext cx="288925" cy="293687"/>
            <a:chOff x="1927" y="3748"/>
            <a:chExt cx="182" cy="185"/>
          </a:xfrm>
        </p:grpSpPr>
        <p:sp>
          <p:nvSpPr>
            <p:cNvPr id="53" name="Line 50"/>
            <p:cNvSpPr>
              <a:spLocks noChangeShapeType="1"/>
            </p:cNvSpPr>
            <p:nvPr/>
          </p:nvSpPr>
          <p:spPr bwMode="auto">
            <a:xfrm>
              <a:off x="1927" y="3748"/>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4" name="Line 51"/>
            <p:cNvSpPr>
              <a:spLocks noChangeShapeType="1"/>
            </p:cNvSpPr>
            <p:nvPr/>
          </p:nvSpPr>
          <p:spPr bwMode="auto">
            <a:xfrm rot="-5400000">
              <a:off x="2011" y="3842"/>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sp>
        <p:nvSpPr>
          <p:cNvPr id="55" name="Text Box 52"/>
          <p:cNvSpPr txBox="1">
            <a:spLocks noChangeArrowheads="1"/>
          </p:cNvSpPr>
          <p:nvPr/>
        </p:nvSpPr>
        <p:spPr bwMode="auto">
          <a:xfrm>
            <a:off x="7235825" y="2132037"/>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56" name="Text Box 53"/>
          <p:cNvSpPr txBox="1">
            <a:spLocks noChangeArrowheads="1"/>
          </p:cNvSpPr>
          <p:nvPr/>
        </p:nvSpPr>
        <p:spPr bwMode="auto">
          <a:xfrm>
            <a:off x="7235825" y="2565424"/>
            <a:ext cx="25082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57" name="Text Box 54"/>
          <p:cNvSpPr txBox="1">
            <a:spLocks noChangeArrowheads="1"/>
          </p:cNvSpPr>
          <p:nvPr/>
        </p:nvSpPr>
        <p:spPr bwMode="auto">
          <a:xfrm>
            <a:off x="6588125" y="2833712"/>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58" name="Text Box 55"/>
          <p:cNvSpPr txBox="1">
            <a:spLocks noChangeArrowheads="1"/>
          </p:cNvSpPr>
          <p:nvPr/>
        </p:nvSpPr>
        <p:spPr bwMode="auto">
          <a:xfrm>
            <a:off x="7235825" y="4365649"/>
            <a:ext cx="25082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59" name="Text Box 56"/>
          <p:cNvSpPr txBox="1">
            <a:spLocks noChangeArrowheads="1"/>
          </p:cNvSpPr>
          <p:nvPr/>
        </p:nvSpPr>
        <p:spPr bwMode="auto">
          <a:xfrm>
            <a:off x="6588125" y="4624412"/>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60" name="Line 57"/>
          <p:cNvSpPr>
            <a:spLocks noChangeShapeType="1"/>
          </p:cNvSpPr>
          <p:nvPr/>
        </p:nvSpPr>
        <p:spPr bwMode="auto">
          <a:xfrm>
            <a:off x="6084888" y="3032149"/>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61" name="Text Box 58"/>
          <p:cNvSpPr txBox="1">
            <a:spLocks noChangeArrowheads="1"/>
          </p:cNvSpPr>
          <p:nvPr/>
        </p:nvSpPr>
        <p:spPr bwMode="auto">
          <a:xfrm>
            <a:off x="7840663" y="2266974"/>
            <a:ext cx="104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62" name="Line 59"/>
          <p:cNvSpPr>
            <a:spLocks noChangeShapeType="1"/>
          </p:cNvSpPr>
          <p:nvPr/>
        </p:nvSpPr>
        <p:spPr bwMode="auto">
          <a:xfrm>
            <a:off x="6084888" y="4832374"/>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nvGrpSpPr>
          <p:cNvPr id="63" name="Group 60"/>
          <p:cNvGrpSpPr>
            <a:grpSpLocks/>
          </p:cNvGrpSpPr>
          <p:nvPr/>
        </p:nvGrpSpPr>
        <p:grpSpPr bwMode="auto">
          <a:xfrm>
            <a:off x="352425" y="1412899"/>
            <a:ext cx="2490788" cy="4824413"/>
            <a:chOff x="249" y="754"/>
            <a:chExt cx="1542" cy="3039"/>
          </a:xfrm>
        </p:grpSpPr>
        <p:sp>
          <p:nvSpPr>
            <p:cNvPr id="64" name="Text Box 61"/>
            <p:cNvSpPr txBox="1">
              <a:spLocks noChangeArrowheads="1"/>
            </p:cNvSpPr>
            <p:nvPr/>
          </p:nvSpPr>
          <p:spPr bwMode="auto">
            <a:xfrm>
              <a:off x="576" y="754"/>
              <a:ext cx="856"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XBRL report</a:t>
              </a:r>
            </a:p>
          </p:txBody>
        </p:sp>
        <p:sp>
          <p:nvSpPr>
            <p:cNvPr id="65" name="Rectangle 62"/>
            <p:cNvSpPr>
              <a:spLocks noChangeArrowheads="1"/>
            </p:cNvSpPr>
            <p:nvPr/>
          </p:nvSpPr>
          <p:spPr bwMode="auto">
            <a:xfrm>
              <a:off x="700" y="3659"/>
              <a:ext cx="639" cy="13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latin typeface="Arial Narrow" pitchFamily="34" charset="0"/>
                </a:rPr>
                <a:t>Faits (données)</a:t>
              </a:r>
            </a:p>
          </p:txBody>
        </p:sp>
        <p:sp>
          <p:nvSpPr>
            <p:cNvPr id="66" name="Text Box 63"/>
            <p:cNvSpPr txBox="1">
              <a:spLocks noChangeArrowheads="1"/>
            </p:cNvSpPr>
            <p:nvPr/>
          </p:nvSpPr>
          <p:spPr bwMode="auto">
            <a:xfrm>
              <a:off x="249" y="975"/>
              <a:ext cx="1542" cy="268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latin typeface="Arial Narrow" pitchFamily="34" charset="0"/>
                </a:rPr>
                <a:t>…</a:t>
              </a:r>
              <a:endParaRPr lang="en-GB" sz="1200" b="1">
                <a:solidFill>
                  <a:srgbClr val="FF0000"/>
                </a:solidFill>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cs typeface="Times New Roman" pitchFamily="18" charset="0"/>
                </a:rPr>
                <a:t>&lt;</a:t>
              </a:r>
              <a:r>
                <a:rPr lang="en-GB" sz="1200" b="1">
                  <a:solidFill>
                    <a:srgbClr val="0000FF"/>
                  </a:solidFill>
                  <a:latin typeface="Arial Narrow" pitchFamily="34" charset="0"/>
                  <a:cs typeface="Times New Roman" pitchFamily="18" charset="0"/>
                </a:rPr>
                <a:t>EnterpriseName</a:t>
              </a:r>
              <a:r>
                <a:rPr lang="en-GB" sz="1200" b="1">
                  <a:latin typeface="Arial Narrow" pitchFamily="34" charset="0"/>
                  <a:cs typeface="Times New Roman" pitchFamily="18" charset="0"/>
                </a:rPr>
                <a:t> …</a:t>
              </a:r>
              <a:r>
                <a:rPr lang="en-GB" sz="1200" b="1">
                  <a:solidFill>
                    <a:srgbClr val="FF0000"/>
                  </a:solidFill>
                  <a:latin typeface="Arial Narrow" pitchFamily="34" charset="0"/>
                  <a:cs typeface="Times New Roman" pitchFamily="18" charset="0"/>
                </a:rPr>
                <a:t>&gt;</a:t>
              </a:r>
              <a:r>
                <a:rPr lang="en-GB" sz="1200" b="1">
                  <a:latin typeface="Arial Narrow" pitchFamily="34" charset="0"/>
                  <a:cs typeface="Times New Roman" pitchFamily="18"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CurrentAssets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NonCurrentAssets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TotalLiabilitiesAndEquity</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TotalEquity</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latin typeface="Arial Narrow" pitchFamily="34" charset="0"/>
                </a:rPr>
                <a:t>…</a:t>
              </a:r>
            </a:p>
          </p:txBody>
        </p:sp>
      </p:grpSp>
      <p:grpSp>
        <p:nvGrpSpPr>
          <p:cNvPr id="67" name="Group 64"/>
          <p:cNvGrpSpPr>
            <a:grpSpLocks/>
          </p:cNvGrpSpPr>
          <p:nvPr/>
        </p:nvGrpSpPr>
        <p:grpSpPr bwMode="auto">
          <a:xfrm>
            <a:off x="250825" y="2205062"/>
            <a:ext cx="7961313" cy="754062"/>
            <a:chOff x="158" y="1253"/>
            <a:chExt cx="5015" cy="475"/>
          </a:xfrm>
        </p:grpSpPr>
        <p:sp>
          <p:nvSpPr>
            <p:cNvPr id="68" name="Oval 65"/>
            <p:cNvSpPr>
              <a:spLocks noChangeArrowheads="1"/>
            </p:cNvSpPr>
            <p:nvPr/>
          </p:nvSpPr>
          <p:spPr bwMode="auto">
            <a:xfrm>
              <a:off x="158" y="1592"/>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a:t>
              </a:r>
            </a:p>
          </p:txBody>
        </p:sp>
        <p:sp>
          <p:nvSpPr>
            <p:cNvPr id="69" name="Oval 66"/>
            <p:cNvSpPr>
              <a:spLocks noChangeArrowheads="1"/>
            </p:cNvSpPr>
            <p:nvPr/>
          </p:nvSpPr>
          <p:spPr bwMode="auto">
            <a:xfrm>
              <a:off x="5037" y="1253"/>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a:t>
              </a:r>
            </a:p>
          </p:txBody>
        </p:sp>
      </p:grpSp>
      <p:grpSp>
        <p:nvGrpSpPr>
          <p:cNvPr id="70" name="Group 67"/>
          <p:cNvGrpSpPr>
            <a:grpSpLocks/>
          </p:cNvGrpSpPr>
          <p:nvPr/>
        </p:nvGrpSpPr>
        <p:grpSpPr bwMode="auto">
          <a:xfrm>
            <a:off x="250825" y="2060599"/>
            <a:ext cx="8497888" cy="2663825"/>
            <a:chOff x="158" y="1162"/>
            <a:chExt cx="5353" cy="1678"/>
          </a:xfrm>
        </p:grpSpPr>
        <p:sp>
          <p:nvSpPr>
            <p:cNvPr id="71" name="Oval 68"/>
            <p:cNvSpPr>
              <a:spLocks noChangeArrowheads="1"/>
            </p:cNvSpPr>
            <p:nvPr/>
          </p:nvSpPr>
          <p:spPr bwMode="auto">
            <a:xfrm>
              <a:off x="158" y="2704"/>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a:t>
              </a:r>
            </a:p>
          </p:txBody>
        </p:sp>
        <p:sp>
          <p:nvSpPr>
            <p:cNvPr id="72" name="Oval 69"/>
            <p:cNvSpPr>
              <a:spLocks noChangeArrowheads="1"/>
            </p:cNvSpPr>
            <p:nvPr/>
          </p:nvSpPr>
          <p:spPr bwMode="auto">
            <a:xfrm>
              <a:off x="5375" y="1162"/>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a:t>
              </a:r>
            </a:p>
          </p:txBody>
        </p:sp>
      </p:grpSp>
      <p:grpSp>
        <p:nvGrpSpPr>
          <p:cNvPr id="73" name="Group 70"/>
          <p:cNvGrpSpPr>
            <a:grpSpLocks/>
          </p:cNvGrpSpPr>
          <p:nvPr/>
        </p:nvGrpSpPr>
        <p:grpSpPr bwMode="auto">
          <a:xfrm>
            <a:off x="500063" y="3092474"/>
            <a:ext cx="7024687" cy="336550"/>
            <a:chOff x="315" y="1812"/>
            <a:chExt cx="4425" cy="212"/>
          </a:xfrm>
        </p:grpSpPr>
        <p:sp>
          <p:nvSpPr>
            <p:cNvPr id="74" name="Oval 71"/>
            <p:cNvSpPr>
              <a:spLocks noChangeArrowheads="1"/>
            </p:cNvSpPr>
            <p:nvPr/>
          </p:nvSpPr>
          <p:spPr bwMode="auto">
            <a:xfrm>
              <a:off x="315" y="1888"/>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1.1</a:t>
              </a:r>
            </a:p>
          </p:txBody>
        </p:sp>
        <p:sp>
          <p:nvSpPr>
            <p:cNvPr id="75" name="Oval 72"/>
            <p:cNvSpPr>
              <a:spLocks noChangeArrowheads="1"/>
            </p:cNvSpPr>
            <p:nvPr/>
          </p:nvSpPr>
          <p:spPr bwMode="auto">
            <a:xfrm>
              <a:off x="4604" y="1812"/>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1.1</a:t>
              </a:r>
            </a:p>
          </p:txBody>
        </p:sp>
      </p:grpSp>
      <p:sp>
        <p:nvSpPr>
          <p:cNvPr id="76" name="Oval 73"/>
          <p:cNvSpPr>
            <a:spLocks noChangeArrowheads="1"/>
          </p:cNvSpPr>
          <p:nvPr/>
        </p:nvSpPr>
        <p:spPr bwMode="auto">
          <a:xfrm>
            <a:off x="500063" y="3716362"/>
            <a:ext cx="215900" cy="215900"/>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1.2</a:t>
            </a:r>
          </a:p>
        </p:txBody>
      </p:sp>
      <p:sp>
        <p:nvSpPr>
          <p:cNvPr id="77" name="Oval 74"/>
          <p:cNvSpPr>
            <a:spLocks noChangeArrowheads="1"/>
          </p:cNvSpPr>
          <p:nvPr/>
        </p:nvSpPr>
        <p:spPr bwMode="auto">
          <a:xfrm>
            <a:off x="7983538" y="2862287"/>
            <a:ext cx="215900" cy="215900"/>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1.2</a:t>
            </a:r>
          </a:p>
        </p:txBody>
      </p:sp>
      <p:grpSp>
        <p:nvGrpSpPr>
          <p:cNvPr id="78" name="Group 75"/>
          <p:cNvGrpSpPr>
            <a:grpSpLocks/>
          </p:cNvGrpSpPr>
          <p:nvPr/>
        </p:nvGrpSpPr>
        <p:grpSpPr bwMode="auto">
          <a:xfrm>
            <a:off x="500063" y="4860949"/>
            <a:ext cx="7056437" cy="311150"/>
            <a:chOff x="315" y="2926"/>
            <a:chExt cx="4445" cy="196"/>
          </a:xfrm>
        </p:grpSpPr>
        <p:sp>
          <p:nvSpPr>
            <p:cNvPr id="79" name="Oval 76"/>
            <p:cNvSpPr>
              <a:spLocks noChangeArrowheads="1"/>
            </p:cNvSpPr>
            <p:nvPr/>
          </p:nvSpPr>
          <p:spPr bwMode="auto">
            <a:xfrm>
              <a:off x="315" y="2986"/>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2.1</a:t>
              </a:r>
            </a:p>
          </p:txBody>
        </p:sp>
        <p:sp>
          <p:nvSpPr>
            <p:cNvPr id="80" name="Oval 77"/>
            <p:cNvSpPr>
              <a:spLocks noChangeArrowheads="1"/>
            </p:cNvSpPr>
            <p:nvPr/>
          </p:nvSpPr>
          <p:spPr bwMode="auto">
            <a:xfrm>
              <a:off x="4624" y="2926"/>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2.1</a:t>
              </a:r>
            </a:p>
          </p:txBody>
        </p:sp>
      </p:grpSp>
      <p:grpSp>
        <p:nvGrpSpPr>
          <p:cNvPr id="81" name="Group 78"/>
          <p:cNvGrpSpPr>
            <a:grpSpLocks/>
          </p:cNvGrpSpPr>
          <p:nvPr/>
        </p:nvGrpSpPr>
        <p:grpSpPr bwMode="auto">
          <a:xfrm>
            <a:off x="500063" y="4629174"/>
            <a:ext cx="7696200" cy="973138"/>
            <a:chOff x="315" y="2780"/>
            <a:chExt cx="4848" cy="613"/>
          </a:xfrm>
        </p:grpSpPr>
        <p:sp>
          <p:nvSpPr>
            <p:cNvPr id="82" name="Oval 79"/>
            <p:cNvSpPr>
              <a:spLocks noChangeArrowheads="1"/>
            </p:cNvSpPr>
            <p:nvPr/>
          </p:nvSpPr>
          <p:spPr bwMode="auto">
            <a:xfrm>
              <a:off x="315" y="3257"/>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2.2</a:t>
              </a:r>
            </a:p>
          </p:txBody>
        </p:sp>
        <p:sp>
          <p:nvSpPr>
            <p:cNvPr id="83" name="Oval 80"/>
            <p:cNvSpPr>
              <a:spLocks noChangeArrowheads="1"/>
            </p:cNvSpPr>
            <p:nvPr/>
          </p:nvSpPr>
          <p:spPr bwMode="auto">
            <a:xfrm>
              <a:off x="5027" y="2780"/>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2.2</a:t>
              </a:r>
            </a:p>
          </p:txBody>
        </p:sp>
      </p:grpSp>
      <p:sp>
        <p:nvSpPr>
          <p:cNvPr id="84" name="Tytuł 1"/>
          <p:cNvSpPr>
            <a:spLocks noGrp="1"/>
          </p:cNvSpPr>
          <p:nvPr>
            <p:ph type="title"/>
          </p:nvPr>
        </p:nvSpPr>
        <p:spPr>
          <a:xfrm>
            <a:off x="107504" y="332656"/>
            <a:ext cx="8856984" cy="995362"/>
          </a:xfrm>
        </p:spPr>
        <p:txBody>
          <a:bodyPr/>
          <a:lstStyle/>
          <a:p>
            <a:r>
              <a:rPr lang="pl-PL" dirty="0" smtClean="0"/>
              <a:t>XBRL report and XBRL schema + </a:t>
            </a:r>
            <a:r>
              <a:rPr lang="pl-PL" dirty="0" err="1" smtClean="0"/>
              <a:t>presentation</a:t>
            </a:r>
            <a:endParaRPr lang="en-GB" dirty="0"/>
          </a:p>
        </p:txBody>
      </p:sp>
    </p:spTree>
    <p:extLst>
      <p:ext uri="{BB962C8B-B14F-4D97-AF65-F5344CB8AC3E}">
        <p14:creationId xmlns:p14="http://schemas.microsoft.com/office/powerpoint/2010/main" val="36176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heckerboard(across)">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checkerboard(across)">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checkerboard(across)">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checkerboard(across)">
                                      <p:cBhvr>
                                        <p:cTn id="22" dur="500"/>
                                        <p:tgtEl>
                                          <p:spTgt spid="7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checkerboard(across)">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checkerboard(across)">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checkerboard(across)">
                                      <p:cBhvr>
                                        <p:cTn id="3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43</a:t>
            </a:fld>
            <a:endParaRPr lang="en-GB" dirty="0"/>
          </a:p>
        </p:txBody>
      </p:sp>
      <p:sp>
        <p:nvSpPr>
          <p:cNvPr id="5" name="Text Box 2"/>
          <p:cNvSpPr txBox="1">
            <a:spLocks noChangeArrowheads="1"/>
          </p:cNvSpPr>
          <p:nvPr/>
        </p:nvSpPr>
        <p:spPr bwMode="auto">
          <a:xfrm>
            <a:off x="5867400" y="1802532"/>
            <a:ext cx="3168650" cy="42545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endParaRPr lang="en-GB" sz="1200" b="1">
              <a:solidFill>
                <a:srgbClr val="FF0000"/>
              </a:solidFill>
              <a:latin typeface="Arial Narrow" pitchFamily="34" charset="0"/>
              <a:cs typeface="Times New Roman" pitchFamily="18" charset="0"/>
            </a:endParaRPr>
          </a:p>
          <a:p>
            <a:pPr eaLnBrk="0" hangingPunct="0">
              <a:lnSpc>
                <a:spcPct val="120000"/>
              </a:lnSpc>
            </a:pPr>
            <a:endParaRPr lang="en-GB" sz="1200" b="1">
              <a:solidFill>
                <a:srgbClr val="FF0000"/>
              </a:solidFill>
              <a:latin typeface="Arial Narrow" pitchFamily="34" charset="0"/>
              <a:cs typeface="Times New Roman" pitchFamily="18" charset="0"/>
            </a:endParaRPr>
          </a:p>
          <a:p>
            <a:pPr eaLnBrk="0" hangingPunct="0">
              <a:lnSpc>
                <a:spcPct val="120000"/>
              </a:lnSpc>
            </a:pPr>
            <a:endParaRPr lang="en-GB" sz="1200" b="1">
              <a:latin typeface="Arial Narrow" pitchFamily="34" charset="0"/>
            </a:endParaRPr>
          </a:p>
        </p:txBody>
      </p:sp>
      <p:sp>
        <p:nvSpPr>
          <p:cNvPr id="6" name="Text Box 3"/>
          <p:cNvSpPr txBox="1">
            <a:spLocks noChangeArrowheads="1"/>
          </p:cNvSpPr>
          <p:nvPr/>
        </p:nvSpPr>
        <p:spPr bwMode="auto">
          <a:xfrm>
            <a:off x="3132138" y="1791419"/>
            <a:ext cx="2447925" cy="4254500"/>
          </a:xfrm>
          <a:prstGeom prst="rect">
            <a:avLst/>
          </a:prstGeom>
          <a:solidFill>
            <a:srgbClr val="BB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solidFill>
                  <a:srgbClr val="FF0000"/>
                </a:solidFill>
                <a:latin typeface="Arial Narrow" pitchFamily="34" charset="0"/>
                <a:cs typeface="Times New Roman" pitchFamily="18" charset="0"/>
              </a:rPr>
              <a:t/>
            </a:r>
            <a:br>
              <a:rPr lang="en-GB" sz="1200" b="1">
                <a:solidFill>
                  <a:srgbClr val="FF0000"/>
                </a:solidFill>
                <a:latin typeface="Arial Narrow" pitchFamily="34" charset="0"/>
                <a:cs typeface="Times New Roman" pitchFamily="18"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cs typeface="Times New Roman" pitchFamily="18" charset="0"/>
              </a:rPr>
              <a:t>=</a:t>
            </a:r>
            <a:r>
              <a:rPr lang="en-GB" sz="1200" b="1">
                <a:solidFill>
                  <a:srgbClr val="FF0000"/>
                </a:solidFill>
                <a:latin typeface="Arial Narrow" pitchFamily="34" charset="0"/>
              </a:rPr>
              <a:t>"</a:t>
            </a:r>
            <a:r>
              <a:rPr lang="en-GB" sz="1200" b="1">
                <a:solidFill>
                  <a:srgbClr val="525456"/>
                </a:solidFill>
                <a:latin typeface="Arial Narrow" pitchFamily="34" charset="0"/>
                <a:cs typeface="Times New Roman" pitchFamily="18" charset="0"/>
              </a:rPr>
              <a:t>ci-EnterpriseName</a:t>
            </a:r>
            <a:r>
              <a:rPr lang="en-GB" sz="1200" b="1">
                <a:solidFill>
                  <a:srgbClr val="FF0000"/>
                </a:solidFill>
                <a:latin typeface="Arial Narrow" pitchFamily="34" charset="0"/>
                <a:cs typeface="Times New Roman" pitchFamily="18" charset="0"/>
              </a:rPr>
              <a:t>"</a:t>
            </a:r>
            <a:r>
              <a:rPr lang="en-GB" sz="1200" b="1">
                <a:solidFill>
                  <a:srgbClr val="0000FF"/>
                </a:solidFill>
                <a:latin typeface="Arial Narrow" pitchFamily="34" charset="0"/>
                <a:cs typeface="Times New Roman" pitchFamily="18"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ci-TotalAssets</a:t>
            </a:r>
            <a:r>
              <a:rPr lang="en-GB" sz="1200" b="1">
                <a:solidFill>
                  <a:srgbClr val="FF0000"/>
                </a:solidFill>
                <a:latin typeface="Arial Narrow" pitchFamily="34" charset="0"/>
              </a:rPr>
              <a:t>"</a:t>
            </a:r>
            <a:r>
              <a:rPr lang="en-GB" sz="1200" b="1">
                <a:solidFill>
                  <a:srgbClr val="0000FF"/>
                </a:solidFill>
                <a:latin typeface="Arial Narrow" pitchFamily="34" charset="0"/>
              </a:rPr>
              <a:t> </a:t>
            </a:r>
            <a:r>
              <a:rPr lang="en-GB" sz="1200" b="1">
                <a:latin typeface="Arial Narrow" pitchFamily="34" charset="0"/>
              </a:rPr>
              <a:t>…</a:t>
            </a:r>
            <a:br>
              <a:rPr lang="en-GB" sz="1200" b="1">
                <a:latin typeface="Arial Narrow" pitchFamily="34" charset="0"/>
              </a:rPr>
            </a:br>
            <a:r>
              <a:rPr lang="en-GB" sz="1200" b="1">
                <a:latin typeface="Arial Narrow" pitchFamily="34" charset="0"/>
              </a:rPr>
              <a:t/>
            </a:r>
            <a:br>
              <a:rPr lang="en-GB" sz="1200" b="1">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ci-CurrentAssets</a:t>
            </a:r>
            <a:r>
              <a:rPr lang="en-GB" sz="1200" b="1">
                <a:solidFill>
                  <a:srgbClr val="FF0000"/>
                </a:solidFill>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b="1">
                <a:solidFill>
                  <a:srgbClr val="FF0000"/>
                </a:solidFill>
                <a:latin typeface="Arial Narrow" pitchFamily="34" charset="0"/>
              </a:rPr>
              <a:t>="</a:t>
            </a:r>
            <a:r>
              <a:rPr lang="en-GB" sz="1200" b="1">
                <a:solidFill>
                  <a:srgbClr val="525456"/>
                </a:solidFill>
                <a:latin typeface="Arial Narrow" pitchFamily="34" charset="0"/>
              </a:rPr>
              <a:t>ci-NonCurrentotalAssets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ci-TotalLiabilitiesAndEquity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ci-TotalLiabilities</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r>
            <a:br>
              <a:rPr lang="en-GB" sz="1200">
                <a:latin typeface="Arial Narrow" pitchFamily="34" charset="0"/>
              </a:rPr>
            </a:br>
            <a:r>
              <a:rPr lang="en-GB" sz="1200">
                <a:latin typeface="Arial Narrow" pitchFamily="34" charset="0"/>
              </a:rPr>
              <a:t/>
            </a:r>
            <a:br>
              <a:rPr lang="en-GB" sz="1200">
                <a:latin typeface="Arial Narrow" pitchFamily="34" charset="0"/>
              </a:rPr>
            </a:br>
            <a:r>
              <a:rPr lang="en-GB" sz="1200" b="1">
                <a:solidFill>
                  <a:srgbClr val="006A00"/>
                </a:solidFill>
                <a:latin typeface="Arial Narrow" pitchFamily="34" charset="0"/>
              </a:rPr>
              <a:t>id</a:t>
            </a:r>
            <a:r>
              <a:rPr lang="en-GB" sz="1200">
                <a:latin typeface="Arial Narrow" pitchFamily="34" charset="0"/>
              </a:rPr>
              <a:t> </a:t>
            </a:r>
            <a:r>
              <a:rPr lang="en-GB" sz="1200" b="1">
                <a:solidFill>
                  <a:srgbClr val="FF0000"/>
                </a:solidFill>
                <a:latin typeface="Arial Narrow" pitchFamily="34" charset="0"/>
              </a:rPr>
              <a:t>="</a:t>
            </a:r>
            <a:r>
              <a:rPr lang="en-GB" sz="1200" b="1">
                <a:solidFill>
                  <a:srgbClr val="525456"/>
                </a:solidFill>
                <a:latin typeface="Arial Narrow" pitchFamily="34" charset="0"/>
              </a:rPr>
              <a:t>ci-TotalEquity</a:t>
            </a:r>
            <a:r>
              <a:rPr lang="en-GB" sz="1200" b="1">
                <a:solidFill>
                  <a:srgbClr val="FF0000"/>
                </a:solidFill>
                <a:latin typeface="Arial Narrow" pitchFamily="34" charset="0"/>
              </a:rPr>
              <a:t>"</a:t>
            </a:r>
            <a:r>
              <a:rPr lang="en-GB" sz="1200">
                <a:latin typeface="Arial Narrow" pitchFamily="34" charset="0"/>
              </a:rPr>
              <a:t> </a:t>
            </a:r>
            <a:r>
              <a:rPr lang="en-GB" sz="1200" b="1">
                <a:latin typeface="Arial Narrow" pitchFamily="34" charset="0"/>
              </a:rPr>
              <a:t>…</a:t>
            </a:r>
            <a:r>
              <a:rPr lang="en-GB" sz="1200">
                <a:latin typeface="Arial Narrow" pitchFamily="34" charset="0"/>
              </a:rPr>
              <a:t> </a:t>
            </a:r>
            <a:r>
              <a:rPr lang="en-GB" sz="1200" b="1">
                <a:latin typeface="Arial Narrow" pitchFamily="34" charset="0"/>
              </a:rPr>
              <a:t/>
            </a:r>
            <a:br>
              <a:rPr lang="en-GB" sz="1200" b="1">
                <a:latin typeface="Arial Narrow" pitchFamily="34" charset="0"/>
              </a:rPr>
            </a:br>
            <a:r>
              <a:rPr lang="en-GB" sz="1200" b="1">
                <a:latin typeface="Arial Narrow" pitchFamily="34" charset="0"/>
              </a:rPr>
              <a:t>…</a:t>
            </a:r>
          </a:p>
        </p:txBody>
      </p:sp>
      <p:sp>
        <p:nvSpPr>
          <p:cNvPr id="7" name="Line 4"/>
          <p:cNvSpPr>
            <a:spLocks noChangeShapeType="1"/>
          </p:cNvSpPr>
          <p:nvPr/>
        </p:nvSpPr>
        <p:spPr bwMode="auto">
          <a:xfrm>
            <a:off x="6300788" y="2161307"/>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 name="Line 5"/>
          <p:cNvSpPr>
            <a:spLocks noChangeShapeType="1"/>
          </p:cNvSpPr>
          <p:nvPr/>
        </p:nvSpPr>
        <p:spPr bwMode="auto">
          <a:xfrm>
            <a:off x="6084888" y="2594694"/>
            <a:ext cx="0" cy="538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9" name="Rectangle 6"/>
          <p:cNvSpPr>
            <a:spLocks noChangeArrowheads="1"/>
          </p:cNvSpPr>
          <p:nvPr/>
        </p:nvSpPr>
        <p:spPr bwMode="auto">
          <a:xfrm>
            <a:off x="7524750" y="2682007"/>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weight="1"</a:t>
            </a:r>
          </a:p>
        </p:txBody>
      </p:sp>
      <p:sp>
        <p:nvSpPr>
          <p:cNvPr id="10" name="Text Box 7"/>
          <p:cNvSpPr txBox="1">
            <a:spLocks noChangeArrowheads="1"/>
          </p:cNvSpPr>
          <p:nvPr/>
        </p:nvSpPr>
        <p:spPr bwMode="auto">
          <a:xfrm>
            <a:off x="6156325" y="2521669"/>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11" name="Line 8"/>
          <p:cNvSpPr>
            <a:spLocks noChangeShapeType="1"/>
          </p:cNvSpPr>
          <p:nvPr/>
        </p:nvSpPr>
        <p:spPr bwMode="auto">
          <a:xfrm>
            <a:off x="6084888" y="3456707"/>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2" name="Text Box 9"/>
          <p:cNvSpPr txBox="1">
            <a:spLocks noChangeArrowheads="1"/>
          </p:cNvSpPr>
          <p:nvPr/>
        </p:nvSpPr>
        <p:spPr bwMode="auto">
          <a:xfrm>
            <a:off x="6011863" y="3205882"/>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13" name="Line 10"/>
          <p:cNvSpPr>
            <a:spLocks noChangeShapeType="1"/>
          </p:cNvSpPr>
          <p:nvPr/>
        </p:nvSpPr>
        <p:spPr bwMode="auto">
          <a:xfrm>
            <a:off x="6084888" y="3888507"/>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4" name="Text Box 11"/>
          <p:cNvSpPr txBox="1">
            <a:spLocks noChangeArrowheads="1"/>
          </p:cNvSpPr>
          <p:nvPr/>
        </p:nvSpPr>
        <p:spPr bwMode="auto">
          <a:xfrm>
            <a:off x="6011863" y="3637682"/>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15" name="Line 12"/>
          <p:cNvSpPr>
            <a:spLocks noChangeShapeType="1"/>
          </p:cNvSpPr>
          <p:nvPr/>
        </p:nvSpPr>
        <p:spPr bwMode="auto">
          <a:xfrm>
            <a:off x="5219700" y="3026494"/>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6" name="Line 13"/>
          <p:cNvSpPr>
            <a:spLocks noChangeShapeType="1"/>
          </p:cNvSpPr>
          <p:nvPr/>
        </p:nvSpPr>
        <p:spPr bwMode="auto">
          <a:xfrm flipH="1">
            <a:off x="5219700" y="3529732"/>
            <a:ext cx="1873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17" name="Line 14"/>
          <p:cNvSpPr>
            <a:spLocks noChangeShapeType="1"/>
          </p:cNvSpPr>
          <p:nvPr/>
        </p:nvSpPr>
        <p:spPr bwMode="auto">
          <a:xfrm flipH="1">
            <a:off x="5219700" y="3961532"/>
            <a:ext cx="865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cxnSp>
        <p:nvCxnSpPr>
          <p:cNvPr id="18" name="AutoShape 15"/>
          <p:cNvCxnSpPr>
            <a:cxnSpLocks noChangeShapeType="1"/>
            <a:stCxn id="9" idx="2"/>
          </p:cNvCxnSpPr>
          <p:nvPr/>
        </p:nvCxnSpPr>
        <p:spPr bwMode="auto">
          <a:xfrm rot="5400000">
            <a:off x="6396038" y="2586757"/>
            <a:ext cx="1069975" cy="169227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6"/>
          <p:cNvSpPr>
            <a:spLocks noChangeArrowheads="1"/>
          </p:cNvSpPr>
          <p:nvPr/>
        </p:nvSpPr>
        <p:spPr bwMode="auto">
          <a:xfrm>
            <a:off x="6877050" y="2936007"/>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weight="1"</a:t>
            </a:r>
          </a:p>
        </p:txBody>
      </p:sp>
      <p:sp>
        <p:nvSpPr>
          <p:cNvPr id="20" name="Line 17"/>
          <p:cNvSpPr>
            <a:spLocks noChangeShapeType="1"/>
          </p:cNvSpPr>
          <p:nvPr/>
        </p:nvSpPr>
        <p:spPr bwMode="auto">
          <a:xfrm>
            <a:off x="6084888" y="2788369"/>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1" name="Line 18"/>
          <p:cNvSpPr>
            <a:spLocks noChangeShapeType="1"/>
          </p:cNvSpPr>
          <p:nvPr/>
        </p:nvSpPr>
        <p:spPr bwMode="auto">
          <a:xfrm flipV="1">
            <a:off x="7092950" y="3169369"/>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2" name="Line 19"/>
          <p:cNvSpPr>
            <a:spLocks noChangeShapeType="1"/>
          </p:cNvSpPr>
          <p:nvPr/>
        </p:nvSpPr>
        <p:spPr bwMode="auto">
          <a:xfrm>
            <a:off x="6084888" y="4394919"/>
            <a:ext cx="0" cy="538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3" name="Rectangle 20"/>
          <p:cNvSpPr>
            <a:spLocks noChangeArrowheads="1"/>
          </p:cNvSpPr>
          <p:nvPr/>
        </p:nvSpPr>
        <p:spPr bwMode="auto">
          <a:xfrm>
            <a:off x="7524750" y="4482232"/>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weight="1"</a:t>
            </a:r>
          </a:p>
        </p:txBody>
      </p:sp>
      <p:sp>
        <p:nvSpPr>
          <p:cNvPr id="24" name="Text Box 21"/>
          <p:cNvSpPr txBox="1">
            <a:spLocks noChangeArrowheads="1"/>
          </p:cNvSpPr>
          <p:nvPr/>
        </p:nvSpPr>
        <p:spPr bwMode="auto">
          <a:xfrm>
            <a:off x="6156325" y="4321894"/>
            <a:ext cx="158750"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5" name="Line 22"/>
          <p:cNvSpPr>
            <a:spLocks noChangeShapeType="1"/>
          </p:cNvSpPr>
          <p:nvPr/>
        </p:nvSpPr>
        <p:spPr bwMode="auto">
          <a:xfrm>
            <a:off x="6084888" y="525693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6" name="Text Box 23"/>
          <p:cNvSpPr txBox="1">
            <a:spLocks noChangeArrowheads="1"/>
          </p:cNvSpPr>
          <p:nvPr/>
        </p:nvSpPr>
        <p:spPr bwMode="auto">
          <a:xfrm>
            <a:off x="6011863" y="500610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7" name="Line 24"/>
          <p:cNvSpPr>
            <a:spLocks noChangeShapeType="1"/>
          </p:cNvSpPr>
          <p:nvPr/>
        </p:nvSpPr>
        <p:spPr bwMode="auto">
          <a:xfrm>
            <a:off x="6084888" y="5688732"/>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28" name="Text Box 25"/>
          <p:cNvSpPr txBox="1">
            <a:spLocks noChangeArrowheads="1"/>
          </p:cNvSpPr>
          <p:nvPr/>
        </p:nvSpPr>
        <p:spPr bwMode="auto">
          <a:xfrm>
            <a:off x="6011863" y="5437907"/>
            <a:ext cx="158750"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a:latin typeface="Arial Narrow" pitchFamily="34" charset="0"/>
              </a:rPr>
              <a:t>loc</a:t>
            </a:r>
          </a:p>
        </p:txBody>
      </p:sp>
      <p:sp>
        <p:nvSpPr>
          <p:cNvPr id="29" name="Line 26"/>
          <p:cNvSpPr>
            <a:spLocks noChangeShapeType="1"/>
          </p:cNvSpPr>
          <p:nvPr/>
        </p:nvSpPr>
        <p:spPr bwMode="auto">
          <a:xfrm>
            <a:off x="5219700" y="4826719"/>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0" name="Line 27"/>
          <p:cNvSpPr>
            <a:spLocks noChangeShapeType="1"/>
          </p:cNvSpPr>
          <p:nvPr/>
        </p:nvSpPr>
        <p:spPr bwMode="auto">
          <a:xfrm flipH="1">
            <a:off x="5219700" y="5329957"/>
            <a:ext cx="1873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1" name="Line 28"/>
          <p:cNvSpPr>
            <a:spLocks noChangeShapeType="1"/>
          </p:cNvSpPr>
          <p:nvPr/>
        </p:nvSpPr>
        <p:spPr bwMode="auto">
          <a:xfrm flipH="1">
            <a:off x="5219700" y="5761757"/>
            <a:ext cx="865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cxnSp>
        <p:nvCxnSpPr>
          <p:cNvPr id="32" name="AutoShape 29"/>
          <p:cNvCxnSpPr>
            <a:cxnSpLocks noChangeShapeType="1"/>
            <a:stCxn id="23" idx="2"/>
          </p:cNvCxnSpPr>
          <p:nvPr/>
        </p:nvCxnSpPr>
        <p:spPr bwMode="auto">
          <a:xfrm rot="5400000">
            <a:off x="6396038" y="4386982"/>
            <a:ext cx="1069975" cy="169227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0"/>
          <p:cNvSpPr>
            <a:spLocks noChangeArrowheads="1"/>
          </p:cNvSpPr>
          <p:nvPr/>
        </p:nvSpPr>
        <p:spPr bwMode="auto">
          <a:xfrm>
            <a:off x="6877050" y="4736232"/>
            <a:ext cx="503238" cy="215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800">
                <a:latin typeface="Arial Narrow" pitchFamily="34" charset="0"/>
              </a:rPr>
              <a:t>arc</a:t>
            </a:r>
            <a:br>
              <a:rPr lang="fr-FR" sz="800">
                <a:latin typeface="Arial Narrow" pitchFamily="34" charset="0"/>
              </a:rPr>
            </a:br>
            <a:r>
              <a:rPr lang="fr-FR" sz="800">
                <a:latin typeface="Arial Narrow" pitchFamily="34" charset="0"/>
              </a:rPr>
              <a:t>weight="1"</a:t>
            </a:r>
          </a:p>
        </p:txBody>
      </p:sp>
      <p:sp>
        <p:nvSpPr>
          <p:cNvPr id="34" name="Line 31"/>
          <p:cNvSpPr>
            <a:spLocks noChangeShapeType="1"/>
          </p:cNvSpPr>
          <p:nvPr/>
        </p:nvSpPr>
        <p:spPr bwMode="auto">
          <a:xfrm>
            <a:off x="6084888" y="4588594"/>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5" name="Line 32"/>
          <p:cNvSpPr>
            <a:spLocks noChangeShapeType="1"/>
          </p:cNvSpPr>
          <p:nvPr/>
        </p:nvSpPr>
        <p:spPr bwMode="auto">
          <a:xfrm flipV="1">
            <a:off x="7092950" y="4969594"/>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36" name="Text Box 33"/>
          <p:cNvSpPr txBox="1">
            <a:spLocks noChangeArrowheads="1"/>
          </p:cNvSpPr>
          <p:nvPr/>
        </p:nvSpPr>
        <p:spPr bwMode="auto">
          <a:xfrm>
            <a:off x="6211888" y="1442169"/>
            <a:ext cx="228282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800">
                <a:latin typeface="Verdana" pitchFamily="34" charset="0"/>
              </a:rPr>
              <a:t>Calculation linkbase</a:t>
            </a:r>
          </a:p>
        </p:txBody>
      </p:sp>
      <p:grpSp>
        <p:nvGrpSpPr>
          <p:cNvPr id="37" name="Group 34"/>
          <p:cNvGrpSpPr>
            <a:grpSpLocks/>
          </p:cNvGrpSpPr>
          <p:nvPr/>
        </p:nvGrpSpPr>
        <p:grpSpPr bwMode="auto">
          <a:xfrm>
            <a:off x="395288" y="1442169"/>
            <a:ext cx="2447925" cy="4824413"/>
            <a:chOff x="249" y="754"/>
            <a:chExt cx="1542" cy="3039"/>
          </a:xfrm>
        </p:grpSpPr>
        <p:sp>
          <p:nvSpPr>
            <p:cNvPr id="38" name="Text Box 35"/>
            <p:cNvSpPr txBox="1">
              <a:spLocks noChangeArrowheads="1"/>
            </p:cNvSpPr>
            <p:nvPr/>
          </p:nvSpPr>
          <p:spPr bwMode="auto">
            <a:xfrm>
              <a:off x="249" y="975"/>
              <a:ext cx="1542" cy="268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GB" sz="1200" b="1">
                  <a:latin typeface="Arial Narrow" pitchFamily="34" charset="0"/>
                </a:rPr>
                <a:t>…</a:t>
              </a:r>
              <a:endParaRPr lang="en-GB" sz="1200" b="1">
                <a:solidFill>
                  <a:srgbClr val="FF0000"/>
                </a:solidFill>
                <a:latin typeface="Arial Narrow" pitchFamily="34" charset="0"/>
                <a:cs typeface="Times New Roman" pitchFamily="18" charset="0"/>
              </a:endParaRPr>
            </a:p>
            <a:p>
              <a:pPr eaLnBrk="0" hangingPunct="0">
                <a:lnSpc>
                  <a:spcPct val="120000"/>
                </a:lnSpc>
              </a:pPr>
              <a:r>
                <a:rPr lang="en-GB" sz="1200" b="1">
                  <a:solidFill>
                    <a:srgbClr val="FF0000"/>
                  </a:solidFill>
                  <a:latin typeface="Arial Narrow" pitchFamily="34" charset="0"/>
                  <a:cs typeface="Times New Roman" pitchFamily="18" charset="0"/>
                </a:rPr>
                <a:t>&lt;</a:t>
              </a:r>
              <a:r>
                <a:rPr lang="en-GB" sz="1200" b="1">
                  <a:solidFill>
                    <a:srgbClr val="0000FF"/>
                  </a:solidFill>
                  <a:latin typeface="Arial Narrow" pitchFamily="34" charset="0"/>
                  <a:cs typeface="Times New Roman" pitchFamily="18" charset="0"/>
                </a:rPr>
                <a:t>EnterpriseName</a:t>
              </a:r>
              <a:r>
                <a:rPr lang="en-GB" sz="1200" b="1">
                  <a:latin typeface="Arial Narrow" pitchFamily="34" charset="0"/>
                  <a:cs typeface="Times New Roman" pitchFamily="18" charset="0"/>
                </a:rPr>
                <a:t> …</a:t>
              </a:r>
              <a:r>
                <a:rPr lang="en-GB" sz="1200" b="1">
                  <a:solidFill>
                    <a:srgbClr val="FF0000"/>
                  </a:solidFill>
                  <a:latin typeface="Arial Narrow" pitchFamily="34" charset="0"/>
                  <a:cs typeface="Times New Roman" pitchFamily="18" charset="0"/>
                </a:rPr>
                <a:t>&gt;</a:t>
              </a:r>
              <a:r>
                <a:rPr lang="en-GB" sz="1200" b="1">
                  <a:latin typeface="Arial Narrow" pitchFamily="34" charset="0"/>
                  <a:cs typeface="Times New Roman" pitchFamily="18"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CurrentAssets</a:t>
              </a:r>
              <a:r>
                <a:rPr lang="en-GB" sz="1200" b="1">
                  <a:latin typeface="Arial Narrow" pitchFamily="34" charset="0"/>
                </a:rPr>
                <a:t> …</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NonCurrentAssets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TotalLiabilitiesAndEquity</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TotalLiabilities</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solidFill>
                    <a:srgbClr val="FF0000"/>
                  </a:solidFill>
                  <a:latin typeface="Arial Narrow" pitchFamily="34" charset="0"/>
                </a:rPr>
                <a:t/>
              </a:r>
              <a:br>
                <a:rPr lang="en-GB" sz="1200" b="1">
                  <a:solidFill>
                    <a:srgbClr val="FF0000"/>
                  </a:solidFill>
                  <a:latin typeface="Arial Narrow" pitchFamily="34" charset="0"/>
                </a:rPr>
              </a:br>
              <a:r>
                <a:rPr lang="en-GB" sz="1200" b="1">
                  <a:solidFill>
                    <a:srgbClr val="FF0000"/>
                  </a:solidFill>
                  <a:latin typeface="Arial Narrow" pitchFamily="34" charset="0"/>
                </a:rPr>
                <a:t>&lt;</a:t>
              </a:r>
              <a:r>
                <a:rPr lang="en-GB" sz="1200" b="1">
                  <a:solidFill>
                    <a:srgbClr val="0000FF"/>
                  </a:solidFill>
                  <a:latin typeface="Arial Narrow" pitchFamily="34" charset="0"/>
                </a:rPr>
                <a:t>TotalEquity</a:t>
              </a:r>
              <a:r>
                <a:rPr lang="en-GB" sz="1200">
                  <a:latin typeface="Arial Narrow" pitchFamily="34" charset="0"/>
                </a:rPr>
                <a:t> </a:t>
              </a:r>
              <a:r>
                <a:rPr lang="en-GB" sz="1200" b="1">
                  <a:latin typeface="Arial Narrow" pitchFamily="34" charset="0"/>
                </a:rPr>
                <a:t>…</a:t>
              </a:r>
              <a:r>
                <a:rPr lang="en-GB" sz="1200" b="1">
                  <a:solidFill>
                    <a:srgbClr val="FF0000"/>
                  </a:solidFill>
                  <a:latin typeface="Arial Narrow" pitchFamily="34" charset="0"/>
                </a:rPr>
                <a:t>&gt;</a:t>
              </a:r>
              <a:r>
                <a:rPr lang="en-GB" sz="1200" b="1">
                  <a:latin typeface="Arial Narrow" pitchFamily="34" charset="0"/>
                </a:rPr>
                <a:t>…</a:t>
              </a:r>
            </a:p>
            <a:p>
              <a:pPr eaLnBrk="0" hangingPunct="0">
                <a:lnSpc>
                  <a:spcPct val="120000"/>
                </a:lnSpc>
              </a:pPr>
              <a:r>
                <a:rPr lang="en-GB" sz="1200" b="1">
                  <a:latin typeface="Arial Narrow" pitchFamily="34" charset="0"/>
                </a:rPr>
                <a:t>…</a:t>
              </a:r>
            </a:p>
          </p:txBody>
        </p:sp>
        <p:sp>
          <p:nvSpPr>
            <p:cNvPr id="39" name="Text Box 36"/>
            <p:cNvSpPr txBox="1">
              <a:spLocks noChangeArrowheads="1"/>
            </p:cNvSpPr>
            <p:nvPr/>
          </p:nvSpPr>
          <p:spPr bwMode="auto">
            <a:xfrm>
              <a:off x="486" y="754"/>
              <a:ext cx="91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800">
                  <a:latin typeface="Verdana" pitchFamily="34" charset="0"/>
                </a:rPr>
                <a:t>Report XBRL</a:t>
              </a:r>
            </a:p>
          </p:txBody>
        </p:sp>
        <p:sp>
          <p:nvSpPr>
            <p:cNvPr id="40" name="Rectangle 37"/>
            <p:cNvSpPr>
              <a:spLocks noChangeArrowheads="1"/>
            </p:cNvSpPr>
            <p:nvPr/>
          </p:nvSpPr>
          <p:spPr bwMode="auto">
            <a:xfrm>
              <a:off x="700" y="3659"/>
              <a:ext cx="639" cy="13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400">
                  <a:latin typeface="Arial Narrow" pitchFamily="34" charset="0"/>
                </a:rPr>
                <a:t>Faits (données)</a:t>
              </a:r>
            </a:p>
          </p:txBody>
        </p:sp>
      </p:grpSp>
      <p:sp>
        <p:nvSpPr>
          <p:cNvPr id="41" name="Rectangle 38"/>
          <p:cNvSpPr>
            <a:spLocks noChangeArrowheads="1"/>
          </p:cNvSpPr>
          <p:nvPr/>
        </p:nvSpPr>
        <p:spPr bwMode="auto">
          <a:xfrm>
            <a:off x="4048125" y="6053857"/>
            <a:ext cx="61595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Concepts</a:t>
            </a:r>
          </a:p>
        </p:txBody>
      </p:sp>
      <p:sp>
        <p:nvSpPr>
          <p:cNvPr id="42" name="Rectangle 39"/>
          <p:cNvSpPr>
            <a:spLocks noChangeArrowheads="1"/>
          </p:cNvSpPr>
          <p:nvPr/>
        </p:nvSpPr>
        <p:spPr bwMode="auto">
          <a:xfrm>
            <a:off x="6373813" y="6053857"/>
            <a:ext cx="2197100" cy="2127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400">
                <a:latin typeface="Arial Narrow" pitchFamily="34" charset="0"/>
              </a:rPr>
              <a:t>Calculations (aggregation checks)</a:t>
            </a:r>
          </a:p>
        </p:txBody>
      </p:sp>
      <p:sp>
        <p:nvSpPr>
          <p:cNvPr id="43" name="Rectangle 40"/>
          <p:cNvSpPr>
            <a:spLocks noChangeArrowheads="1"/>
          </p:cNvSpPr>
          <p:nvPr/>
        </p:nvSpPr>
        <p:spPr bwMode="auto">
          <a:xfrm>
            <a:off x="5940425" y="2378794"/>
            <a:ext cx="3024188" cy="35639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4" name="Group 41"/>
          <p:cNvGrpSpPr>
            <a:grpSpLocks/>
          </p:cNvGrpSpPr>
          <p:nvPr/>
        </p:nvGrpSpPr>
        <p:grpSpPr bwMode="auto">
          <a:xfrm>
            <a:off x="8728075" y="2329582"/>
            <a:ext cx="288925" cy="293687"/>
            <a:chOff x="1927" y="3748"/>
            <a:chExt cx="182" cy="185"/>
          </a:xfrm>
        </p:grpSpPr>
        <p:sp>
          <p:nvSpPr>
            <p:cNvPr id="45" name="Line 42"/>
            <p:cNvSpPr>
              <a:spLocks noChangeShapeType="1"/>
            </p:cNvSpPr>
            <p:nvPr/>
          </p:nvSpPr>
          <p:spPr bwMode="auto">
            <a:xfrm>
              <a:off x="1927" y="3748"/>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46" name="Line 43"/>
            <p:cNvSpPr>
              <a:spLocks noChangeShapeType="1"/>
            </p:cNvSpPr>
            <p:nvPr/>
          </p:nvSpPr>
          <p:spPr bwMode="auto">
            <a:xfrm rot="-5400000">
              <a:off x="2011" y="3842"/>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sp>
        <p:nvSpPr>
          <p:cNvPr id="47" name="Text Box 44"/>
          <p:cNvSpPr txBox="1">
            <a:spLocks noChangeArrowheads="1"/>
          </p:cNvSpPr>
          <p:nvPr/>
        </p:nvSpPr>
        <p:spPr bwMode="auto">
          <a:xfrm>
            <a:off x="7204075" y="2555007"/>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48" name="Text Box 45"/>
          <p:cNvSpPr txBox="1">
            <a:spLocks noChangeArrowheads="1"/>
          </p:cNvSpPr>
          <p:nvPr/>
        </p:nvSpPr>
        <p:spPr bwMode="auto">
          <a:xfrm>
            <a:off x="7851775" y="2915369"/>
            <a:ext cx="104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49" name="Text Box 46"/>
          <p:cNvSpPr txBox="1">
            <a:spLocks noChangeArrowheads="1"/>
          </p:cNvSpPr>
          <p:nvPr/>
        </p:nvSpPr>
        <p:spPr bwMode="auto">
          <a:xfrm>
            <a:off x="6588125" y="2862982"/>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50" name="Text Box 47"/>
          <p:cNvSpPr txBox="1">
            <a:spLocks noChangeArrowheads="1"/>
          </p:cNvSpPr>
          <p:nvPr/>
        </p:nvSpPr>
        <p:spPr bwMode="auto">
          <a:xfrm>
            <a:off x="7159625" y="3213819"/>
            <a:ext cx="104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51" name="Text Box 48"/>
          <p:cNvSpPr txBox="1">
            <a:spLocks noChangeArrowheads="1"/>
          </p:cNvSpPr>
          <p:nvPr/>
        </p:nvSpPr>
        <p:spPr bwMode="auto">
          <a:xfrm>
            <a:off x="7237413" y="4393332"/>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52" name="Text Box 49"/>
          <p:cNvSpPr txBox="1">
            <a:spLocks noChangeArrowheads="1"/>
          </p:cNvSpPr>
          <p:nvPr/>
        </p:nvSpPr>
        <p:spPr bwMode="auto">
          <a:xfrm>
            <a:off x="7885113" y="4753694"/>
            <a:ext cx="104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53" name="Text Box 50"/>
          <p:cNvSpPr txBox="1">
            <a:spLocks noChangeArrowheads="1"/>
          </p:cNvSpPr>
          <p:nvPr/>
        </p:nvSpPr>
        <p:spPr bwMode="auto">
          <a:xfrm>
            <a:off x="6526213" y="4644157"/>
            <a:ext cx="250825" cy="1825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from</a:t>
            </a:r>
          </a:p>
        </p:txBody>
      </p:sp>
      <p:sp>
        <p:nvSpPr>
          <p:cNvPr id="54" name="Text Box 51"/>
          <p:cNvSpPr txBox="1">
            <a:spLocks noChangeArrowheads="1"/>
          </p:cNvSpPr>
          <p:nvPr/>
        </p:nvSpPr>
        <p:spPr bwMode="auto">
          <a:xfrm>
            <a:off x="7173913" y="5004519"/>
            <a:ext cx="104775" cy="1825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fr-FR" sz="1200" i="1">
                <a:solidFill>
                  <a:srgbClr val="000099"/>
                </a:solidFill>
                <a:latin typeface="Arial Narrow" pitchFamily="34" charset="0"/>
              </a:rPr>
              <a:t>to</a:t>
            </a:r>
          </a:p>
        </p:txBody>
      </p:sp>
      <p:sp>
        <p:nvSpPr>
          <p:cNvPr id="55" name="Line 52"/>
          <p:cNvSpPr>
            <a:spLocks noChangeShapeType="1"/>
          </p:cNvSpPr>
          <p:nvPr/>
        </p:nvSpPr>
        <p:spPr bwMode="auto">
          <a:xfrm flipH="1">
            <a:off x="5219700" y="3026494"/>
            <a:ext cx="165735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56" name="Line 53"/>
          <p:cNvSpPr>
            <a:spLocks noChangeShapeType="1"/>
          </p:cNvSpPr>
          <p:nvPr/>
        </p:nvSpPr>
        <p:spPr bwMode="auto">
          <a:xfrm flipH="1">
            <a:off x="5219700" y="4826719"/>
            <a:ext cx="165735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nvGrpSpPr>
          <p:cNvPr id="57" name="Group 54"/>
          <p:cNvGrpSpPr>
            <a:grpSpLocks/>
          </p:cNvGrpSpPr>
          <p:nvPr/>
        </p:nvGrpSpPr>
        <p:grpSpPr bwMode="auto">
          <a:xfrm>
            <a:off x="255588" y="1392957"/>
            <a:ext cx="2743200" cy="5132387"/>
            <a:chOff x="161" y="723"/>
            <a:chExt cx="1728" cy="3233"/>
          </a:xfrm>
        </p:grpSpPr>
        <p:grpSp>
          <p:nvGrpSpPr>
            <p:cNvPr id="58" name="Group 55"/>
            <p:cNvGrpSpPr>
              <a:grpSpLocks/>
            </p:cNvGrpSpPr>
            <p:nvPr/>
          </p:nvGrpSpPr>
          <p:grpSpPr bwMode="auto">
            <a:xfrm>
              <a:off x="161" y="976"/>
              <a:ext cx="1728" cy="2676"/>
              <a:chOff x="186" y="943"/>
              <a:chExt cx="1728" cy="2676"/>
            </a:xfrm>
          </p:grpSpPr>
          <p:sp>
            <p:nvSpPr>
              <p:cNvPr id="61" name="Rectangle 56"/>
              <p:cNvSpPr>
                <a:spLocks noChangeArrowheads="1"/>
              </p:cNvSpPr>
              <p:nvPr/>
            </p:nvSpPr>
            <p:spPr bwMode="auto">
              <a:xfrm>
                <a:off x="190" y="943"/>
                <a:ext cx="1724" cy="2676"/>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endParaRPr lang="fr-FR" sz="1400" b="1">
                  <a:latin typeface="Arial Narrow" pitchFamily="34" charset="0"/>
                  <a:cs typeface="Times New Roman" pitchFamily="18" charset="0"/>
                </a:endParaRPr>
              </a:p>
            </p:txBody>
          </p:sp>
          <p:grpSp>
            <p:nvGrpSpPr>
              <p:cNvPr id="62" name="Group 57"/>
              <p:cNvGrpSpPr>
                <a:grpSpLocks/>
              </p:cNvGrpSpPr>
              <p:nvPr/>
            </p:nvGrpSpPr>
            <p:grpSpPr bwMode="auto">
              <a:xfrm>
                <a:off x="186" y="1028"/>
                <a:ext cx="1599" cy="2519"/>
                <a:chOff x="120" y="1065"/>
                <a:chExt cx="1599" cy="2519"/>
              </a:xfrm>
            </p:grpSpPr>
            <p:sp>
              <p:nvSpPr>
                <p:cNvPr id="63" name="Rectangle 58"/>
                <p:cNvSpPr>
                  <a:spLocks noChangeArrowheads="1"/>
                </p:cNvSpPr>
                <p:nvPr/>
              </p:nvSpPr>
              <p:spPr bwMode="auto">
                <a:xfrm>
                  <a:off x="120" y="1065"/>
                  <a:ext cx="1361" cy="326"/>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en-GB" sz="1600" b="1">
                      <a:cs typeface="Times New Roman" pitchFamily="18" charset="0"/>
                    </a:rPr>
                    <a:t>Ma Petite Entreprise </a:t>
                  </a:r>
                  <a:endParaRPr lang="fr-FR" sz="1600" b="1">
                    <a:cs typeface="Times New Roman" pitchFamily="18" charset="0"/>
                  </a:endParaRPr>
                </a:p>
              </p:txBody>
            </p:sp>
            <p:grpSp>
              <p:nvGrpSpPr>
                <p:cNvPr id="64" name="Group 59"/>
                <p:cNvGrpSpPr>
                  <a:grpSpLocks/>
                </p:cNvGrpSpPr>
                <p:nvPr/>
              </p:nvGrpSpPr>
              <p:grpSpPr bwMode="auto">
                <a:xfrm>
                  <a:off x="192" y="1344"/>
                  <a:ext cx="1527" cy="2240"/>
                  <a:chOff x="192" y="1344"/>
                  <a:chExt cx="1527" cy="2240"/>
                </a:xfrm>
              </p:grpSpPr>
              <p:sp>
                <p:nvSpPr>
                  <p:cNvPr id="65" name="Line 60"/>
                  <p:cNvSpPr>
                    <a:spLocks noChangeShapeType="1"/>
                  </p:cNvSpPr>
                  <p:nvPr/>
                </p:nvSpPr>
                <p:spPr bwMode="auto">
                  <a:xfrm flipH="1">
                    <a:off x="340" y="2750"/>
                    <a:ext cx="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66" name="Line 61"/>
                  <p:cNvSpPr>
                    <a:spLocks noChangeShapeType="1"/>
                  </p:cNvSpPr>
                  <p:nvPr/>
                </p:nvSpPr>
                <p:spPr bwMode="auto">
                  <a:xfrm flipH="1">
                    <a:off x="340" y="3521"/>
                    <a:ext cx="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67" name="Rectangle 62"/>
                  <p:cNvSpPr>
                    <a:spLocks noChangeArrowheads="1"/>
                  </p:cNvSpPr>
                  <p:nvPr/>
                </p:nvSpPr>
                <p:spPr bwMode="auto">
                  <a:xfrm>
                    <a:off x="313" y="1606"/>
                    <a:ext cx="1406" cy="317"/>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tabLst>
                        <a:tab pos="1614488" algn="l"/>
                      </a:tabLst>
                    </a:pPr>
                    <a:r>
                      <a:rPr lang="en-GB" sz="1400" b="1">
                        <a:latin typeface="Arial Narrow" pitchFamily="34" charset="0"/>
                        <a:cs typeface="Times New Roman" pitchFamily="18" charset="0"/>
                      </a:rPr>
                      <a:t>Actif	 500 000€</a:t>
                    </a:r>
                    <a:endParaRPr lang="fr-FR" sz="1400" b="1">
                      <a:latin typeface="Arial Narrow" pitchFamily="34" charset="0"/>
                      <a:cs typeface="Times New Roman" pitchFamily="18" charset="0"/>
                    </a:endParaRPr>
                  </a:p>
                </p:txBody>
              </p:sp>
              <p:sp>
                <p:nvSpPr>
                  <p:cNvPr id="68" name="Rectangle 63"/>
                  <p:cNvSpPr>
                    <a:spLocks noChangeArrowheads="1"/>
                  </p:cNvSpPr>
                  <p:nvPr/>
                </p:nvSpPr>
                <p:spPr bwMode="auto">
                  <a:xfrm>
                    <a:off x="313" y="2727"/>
                    <a:ext cx="1315" cy="317"/>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tabLst>
                        <a:tab pos="1614488" algn="l"/>
                      </a:tabLst>
                    </a:pPr>
                    <a:r>
                      <a:rPr lang="en-GB" sz="1400" b="1">
                        <a:latin typeface="Arial Narrow" pitchFamily="34" charset="0"/>
                        <a:cs typeface="Times New Roman" pitchFamily="18" charset="0"/>
                      </a:rPr>
                      <a:t>Passif	500 000€</a:t>
                    </a:r>
                    <a:endParaRPr lang="fr-FR" sz="1400" b="1">
                      <a:latin typeface="Arial Narrow" pitchFamily="34" charset="0"/>
                      <a:cs typeface="Times New Roman" pitchFamily="18" charset="0"/>
                    </a:endParaRPr>
                  </a:p>
                </p:txBody>
              </p:sp>
              <p:sp>
                <p:nvSpPr>
                  <p:cNvPr id="69" name="Rectangle 64"/>
                  <p:cNvSpPr>
                    <a:spLocks noChangeArrowheads="1"/>
                  </p:cNvSpPr>
                  <p:nvPr/>
                </p:nvSpPr>
                <p:spPr bwMode="auto">
                  <a:xfrm>
                    <a:off x="192" y="1888"/>
                    <a:ext cx="1451" cy="317"/>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tabLst>
                        <a:tab pos="360363" algn="l"/>
                        <a:tab pos="895350" algn="l"/>
                        <a:tab pos="1789113" algn="l"/>
                      </a:tabLst>
                    </a:pPr>
                    <a:r>
                      <a:rPr lang="en-GB" sz="1400" b="1">
                        <a:latin typeface="Arial Narrow" pitchFamily="34" charset="0"/>
                        <a:cs typeface="Times New Roman" pitchFamily="18" charset="0"/>
                      </a:rPr>
                      <a:t>	Actifs circulants 	 300 000€</a:t>
                    </a:r>
                    <a:endParaRPr lang="fr-FR" sz="1400" b="1">
                      <a:latin typeface="Arial Narrow" pitchFamily="34" charset="0"/>
                      <a:cs typeface="Times New Roman" pitchFamily="18" charset="0"/>
                    </a:endParaRPr>
                  </a:p>
                </p:txBody>
              </p:sp>
              <p:sp>
                <p:nvSpPr>
                  <p:cNvPr id="70" name="Rectangle 65"/>
                  <p:cNvSpPr>
                    <a:spLocks noChangeArrowheads="1"/>
                  </p:cNvSpPr>
                  <p:nvPr/>
                </p:nvSpPr>
                <p:spPr bwMode="auto">
                  <a:xfrm>
                    <a:off x="195" y="2205"/>
                    <a:ext cx="1451" cy="317"/>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tabLst>
                        <a:tab pos="360363" algn="l"/>
                        <a:tab pos="895350" algn="l"/>
                        <a:tab pos="1789113" algn="l"/>
                      </a:tabLst>
                    </a:pPr>
                    <a:r>
                      <a:rPr lang="en-GB" sz="1400" b="1">
                        <a:latin typeface="Arial Narrow" pitchFamily="34" charset="0"/>
                        <a:cs typeface="Times New Roman" pitchFamily="18" charset="0"/>
                      </a:rPr>
                      <a:t>	Actifs immobilisés 	 300 000€</a:t>
                    </a:r>
                    <a:endParaRPr lang="fr-FR" sz="1400" b="1">
                      <a:latin typeface="Arial Narrow" pitchFamily="34" charset="0"/>
                      <a:cs typeface="Times New Roman" pitchFamily="18" charset="0"/>
                    </a:endParaRPr>
                  </a:p>
                </p:txBody>
              </p:sp>
              <p:sp>
                <p:nvSpPr>
                  <p:cNvPr id="71" name="Rectangle 66"/>
                  <p:cNvSpPr>
                    <a:spLocks noChangeArrowheads="1"/>
                  </p:cNvSpPr>
                  <p:nvPr/>
                </p:nvSpPr>
                <p:spPr bwMode="auto">
                  <a:xfrm>
                    <a:off x="192" y="3000"/>
                    <a:ext cx="1451" cy="317"/>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tabLst>
                        <a:tab pos="360363" algn="l"/>
                        <a:tab pos="895350" algn="l"/>
                        <a:tab pos="1789113" algn="l"/>
                      </a:tabLst>
                    </a:pPr>
                    <a:r>
                      <a:rPr lang="en-GB" sz="1400" b="1">
                        <a:latin typeface="Arial Narrow" pitchFamily="34" charset="0"/>
                        <a:cs typeface="Times New Roman" pitchFamily="18" charset="0"/>
                      </a:rPr>
                      <a:t>	Dettes 		 230 000€</a:t>
                    </a:r>
                    <a:endParaRPr lang="fr-FR" sz="1400" b="1">
                      <a:latin typeface="Arial Narrow" pitchFamily="34" charset="0"/>
                      <a:cs typeface="Times New Roman" pitchFamily="18" charset="0"/>
                    </a:endParaRPr>
                  </a:p>
                </p:txBody>
              </p:sp>
              <p:sp>
                <p:nvSpPr>
                  <p:cNvPr id="72" name="Rectangle 67"/>
                  <p:cNvSpPr>
                    <a:spLocks noChangeArrowheads="1"/>
                  </p:cNvSpPr>
                  <p:nvPr/>
                </p:nvSpPr>
                <p:spPr bwMode="auto">
                  <a:xfrm>
                    <a:off x="192" y="3267"/>
                    <a:ext cx="1451" cy="317"/>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tabLst>
                        <a:tab pos="360363" algn="l"/>
                        <a:tab pos="895350" algn="l"/>
                        <a:tab pos="1789113" algn="l"/>
                      </a:tabLst>
                    </a:pPr>
                    <a:r>
                      <a:rPr lang="en-GB" sz="1400" b="1">
                        <a:latin typeface="Arial Narrow" pitchFamily="34" charset="0"/>
                        <a:cs typeface="Times New Roman" pitchFamily="18" charset="0"/>
                      </a:rPr>
                      <a:t>	Capitaux propres 		270 000€</a:t>
                    </a:r>
                    <a:endParaRPr lang="fr-FR" sz="1400" b="1">
                      <a:latin typeface="Arial Narrow" pitchFamily="34" charset="0"/>
                      <a:cs typeface="Times New Roman" pitchFamily="18" charset="0"/>
                    </a:endParaRPr>
                  </a:p>
                </p:txBody>
              </p:sp>
              <p:sp>
                <p:nvSpPr>
                  <p:cNvPr id="73" name="Line 68"/>
                  <p:cNvSpPr>
                    <a:spLocks noChangeShapeType="1"/>
                  </p:cNvSpPr>
                  <p:nvPr/>
                </p:nvSpPr>
                <p:spPr bwMode="auto">
                  <a:xfrm>
                    <a:off x="201" y="1344"/>
                    <a:ext cx="0" cy="1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4" name="Line 69"/>
                  <p:cNvSpPr>
                    <a:spLocks noChangeShapeType="1"/>
                  </p:cNvSpPr>
                  <p:nvPr/>
                </p:nvSpPr>
                <p:spPr bwMode="auto">
                  <a:xfrm>
                    <a:off x="204" y="176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5" name="Line 70"/>
                  <p:cNvSpPr>
                    <a:spLocks noChangeShapeType="1"/>
                  </p:cNvSpPr>
                  <p:nvPr/>
                </p:nvSpPr>
                <p:spPr bwMode="auto">
                  <a:xfrm>
                    <a:off x="204" y="2886"/>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6" name="Line 71"/>
                  <p:cNvSpPr>
                    <a:spLocks noChangeShapeType="1"/>
                  </p:cNvSpPr>
                  <p:nvPr/>
                </p:nvSpPr>
                <p:spPr bwMode="auto">
                  <a:xfrm>
                    <a:off x="340" y="1842"/>
                    <a:ext cx="0" cy="5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7" name="Line 72"/>
                  <p:cNvSpPr>
                    <a:spLocks noChangeShapeType="1"/>
                  </p:cNvSpPr>
                  <p:nvPr/>
                </p:nvSpPr>
                <p:spPr bwMode="auto">
                  <a:xfrm>
                    <a:off x="340" y="2976"/>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8" name="Line 73"/>
                  <p:cNvSpPr>
                    <a:spLocks noChangeShapeType="1"/>
                  </p:cNvSpPr>
                  <p:nvPr/>
                </p:nvSpPr>
                <p:spPr bwMode="auto">
                  <a:xfrm flipH="1">
                    <a:off x="340" y="2054"/>
                    <a:ext cx="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79" name="Line 74"/>
                  <p:cNvSpPr>
                    <a:spLocks noChangeShapeType="1"/>
                  </p:cNvSpPr>
                  <p:nvPr/>
                </p:nvSpPr>
                <p:spPr bwMode="auto">
                  <a:xfrm flipH="1">
                    <a:off x="340" y="2395"/>
                    <a:ext cx="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0" name="Line 75"/>
                  <p:cNvSpPr>
                    <a:spLocks noChangeShapeType="1"/>
                  </p:cNvSpPr>
                  <p:nvPr/>
                </p:nvSpPr>
                <p:spPr bwMode="auto">
                  <a:xfrm flipH="1">
                    <a:off x="340" y="3158"/>
                    <a:ext cx="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sp>
                <p:nvSpPr>
                  <p:cNvPr id="81" name="Line 76"/>
                  <p:cNvSpPr>
                    <a:spLocks noChangeShapeType="1"/>
                  </p:cNvSpPr>
                  <p:nvPr/>
                </p:nvSpPr>
                <p:spPr bwMode="auto">
                  <a:xfrm flipH="1">
                    <a:off x="340" y="3427"/>
                    <a:ext cx="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grpSp>
        </p:grpSp>
        <p:sp>
          <p:nvSpPr>
            <p:cNvPr id="59" name="Text Box 77"/>
            <p:cNvSpPr txBox="1">
              <a:spLocks noChangeArrowheads="1"/>
            </p:cNvSpPr>
            <p:nvPr/>
          </p:nvSpPr>
          <p:spPr bwMode="auto">
            <a:xfrm>
              <a:off x="382" y="723"/>
              <a:ext cx="134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1800">
                  <a:latin typeface="Verdana" pitchFamily="34" charset="0"/>
                </a:rPr>
                <a:t>XBRL calculation</a:t>
              </a:r>
            </a:p>
          </p:txBody>
        </p:sp>
        <p:sp>
          <p:nvSpPr>
            <p:cNvPr id="60" name="Text Box 78"/>
            <p:cNvSpPr txBox="1">
              <a:spLocks noChangeArrowheads="1"/>
            </p:cNvSpPr>
            <p:nvPr/>
          </p:nvSpPr>
          <p:spPr bwMode="auto">
            <a:xfrm>
              <a:off x="564" y="3668"/>
              <a:ext cx="819"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fr-FR" b="1"/>
            </a:p>
          </p:txBody>
        </p:sp>
      </p:grpSp>
      <p:grpSp>
        <p:nvGrpSpPr>
          <p:cNvPr id="82" name="Group 79"/>
          <p:cNvGrpSpPr>
            <a:grpSpLocks/>
          </p:cNvGrpSpPr>
          <p:nvPr/>
        </p:nvGrpSpPr>
        <p:grpSpPr bwMode="auto">
          <a:xfrm>
            <a:off x="519113" y="3109044"/>
            <a:ext cx="7048500" cy="349250"/>
            <a:chOff x="327" y="1804"/>
            <a:chExt cx="4440" cy="220"/>
          </a:xfrm>
        </p:grpSpPr>
        <p:sp>
          <p:nvSpPr>
            <p:cNvPr id="83" name="Oval 80"/>
            <p:cNvSpPr>
              <a:spLocks noChangeArrowheads="1"/>
            </p:cNvSpPr>
            <p:nvPr/>
          </p:nvSpPr>
          <p:spPr bwMode="auto">
            <a:xfrm>
              <a:off x="327" y="1888"/>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1.1</a:t>
              </a:r>
            </a:p>
          </p:txBody>
        </p:sp>
        <p:sp>
          <p:nvSpPr>
            <p:cNvPr id="84" name="Oval 81"/>
            <p:cNvSpPr>
              <a:spLocks noChangeArrowheads="1"/>
            </p:cNvSpPr>
            <p:nvPr/>
          </p:nvSpPr>
          <p:spPr bwMode="auto">
            <a:xfrm>
              <a:off x="4631" y="1804"/>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1.1</a:t>
              </a:r>
            </a:p>
          </p:txBody>
        </p:sp>
      </p:grpSp>
      <p:grpSp>
        <p:nvGrpSpPr>
          <p:cNvPr id="85" name="Group 82"/>
          <p:cNvGrpSpPr>
            <a:grpSpLocks/>
          </p:cNvGrpSpPr>
          <p:nvPr/>
        </p:nvGrpSpPr>
        <p:grpSpPr bwMode="auto">
          <a:xfrm>
            <a:off x="519113" y="2853457"/>
            <a:ext cx="7705725" cy="1108075"/>
            <a:chOff x="327" y="1643"/>
            <a:chExt cx="4854" cy="698"/>
          </a:xfrm>
        </p:grpSpPr>
        <p:sp>
          <p:nvSpPr>
            <p:cNvPr id="86" name="Oval 83"/>
            <p:cNvSpPr>
              <a:spLocks noChangeArrowheads="1"/>
            </p:cNvSpPr>
            <p:nvPr/>
          </p:nvSpPr>
          <p:spPr bwMode="auto">
            <a:xfrm>
              <a:off x="327" y="2205"/>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1.2</a:t>
              </a:r>
            </a:p>
          </p:txBody>
        </p:sp>
        <p:sp>
          <p:nvSpPr>
            <p:cNvPr id="87" name="Oval 84"/>
            <p:cNvSpPr>
              <a:spLocks noChangeArrowheads="1"/>
            </p:cNvSpPr>
            <p:nvPr/>
          </p:nvSpPr>
          <p:spPr bwMode="auto">
            <a:xfrm>
              <a:off x="5045" y="1643"/>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1.2</a:t>
              </a:r>
            </a:p>
          </p:txBody>
        </p:sp>
      </p:grpSp>
      <p:grpSp>
        <p:nvGrpSpPr>
          <p:cNvPr id="88" name="Group 85"/>
          <p:cNvGrpSpPr>
            <a:grpSpLocks/>
          </p:cNvGrpSpPr>
          <p:nvPr/>
        </p:nvGrpSpPr>
        <p:grpSpPr bwMode="auto">
          <a:xfrm>
            <a:off x="519113" y="4899744"/>
            <a:ext cx="7048500" cy="301625"/>
            <a:chOff x="327" y="2932"/>
            <a:chExt cx="4440" cy="190"/>
          </a:xfrm>
        </p:grpSpPr>
        <p:sp>
          <p:nvSpPr>
            <p:cNvPr id="89" name="Oval 86"/>
            <p:cNvSpPr>
              <a:spLocks noChangeArrowheads="1"/>
            </p:cNvSpPr>
            <p:nvPr/>
          </p:nvSpPr>
          <p:spPr bwMode="auto">
            <a:xfrm>
              <a:off x="327" y="2986"/>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2.1</a:t>
              </a:r>
            </a:p>
          </p:txBody>
        </p:sp>
        <p:sp>
          <p:nvSpPr>
            <p:cNvPr id="90" name="Oval 87"/>
            <p:cNvSpPr>
              <a:spLocks noChangeArrowheads="1"/>
            </p:cNvSpPr>
            <p:nvPr/>
          </p:nvSpPr>
          <p:spPr bwMode="auto">
            <a:xfrm>
              <a:off x="4631" y="2932"/>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2.1</a:t>
              </a:r>
            </a:p>
          </p:txBody>
        </p:sp>
      </p:grpSp>
      <p:grpSp>
        <p:nvGrpSpPr>
          <p:cNvPr id="91" name="Group 88"/>
          <p:cNvGrpSpPr>
            <a:grpSpLocks/>
          </p:cNvGrpSpPr>
          <p:nvPr/>
        </p:nvGrpSpPr>
        <p:grpSpPr bwMode="auto">
          <a:xfrm>
            <a:off x="519113" y="4653682"/>
            <a:ext cx="7696200" cy="977900"/>
            <a:chOff x="327" y="2777"/>
            <a:chExt cx="4848" cy="616"/>
          </a:xfrm>
        </p:grpSpPr>
        <p:sp>
          <p:nvSpPr>
            <p:cNvPr id="92" name="Oval 89"/>
            <p:cNvSpPr>
              <a:spLocks noChangeArrowheads="1"/>
            </p:cNvSpPr>
            <p:nvPr/>
          </p:nvSpPr>
          <p:spPr bwMode="auto">
            <a:xfrm>
              <a:off x="327" y="3257"/>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2.2</a:t>
              </a:r>
            </a:p>
          </p:txBody>
        </p:sp>
        <p:sp>
          <p:nvSpPr>
            <p:cNvPr id="93" name="Oval 90"/>
            <p:cNvSpPr>
              <a:spLocks noChangeArrowheads="1"/>
            </p:cNvSpPr>
            <p:nvPr/>
          </p:nvSpPr>
          <p:spPr bwMode="auto">
            <a:xfrm>
              <a:off x="5039" y="2777"/>
              <a:ext cx="136" cy="136"/>
            </a:xfrm>
            <a:prstGeom prst="ellipse">
              <a:avLst/>
            </a:prstGeom>
            <a:solidFill>
              <a:srgbClr val="0000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r>
                <a:rPr lang="fr-FR" sz="1200" b="1">
                  <a:solidFill>
                    <a:schemeClr val="bg1"/>
                  </a:solidFill>
                  <a:latin typeface="Arial Narrow" pitchFamily="34" charset="0"/>
                </a:rPr>
                <a:t>2.2</a:t>
              </a:r>
            </a:p>
          </p:txBody>
        </p:sp>
      </p:grpSp>
      <p:sp>
        <p:nvSpPr>
          <p:cNvPr id="94" name="Text Box 91"/>
          <p:cNvSpPr txBox="1">
            <a:spLocks noChangeArrowheads="1"/>
          </p:cNvSpPr>
          <p:nvPr/>
        </p:nvSpPr>
        <p:spPr bwMode="auto">
          <a:xfrm>
            <a:off x="3584575" y="1410419"/>
            <a:ext cx="14351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fr-FR" sz="1800">
                <a:latin typeface="Verdana" pitchFamily="34" charset="0"/>
              </a:rPr>
              <a:t>XML schema</a:t>
            </a:r>
          </a:p>
        </p:txBody>
      </p:sp>
      <p:sp>
        <p:nvSpPr>
          <p:cNvPr id="95" name="Tytuł 1"/>
          <p:cNvSpPr>
            <a:spLocks noGrp="1"/>
          </p:cNvSpPr>
          <p:nvPr>
            <p:ph type="title"/>
          </p:nvPr>
        </p:nvSpPr>
        <p:spPr>
          <a:xfrm>
            <a:off x="107504" y="332656"/>
            <a:ext cx="8856984" cy="995362"/>
          </a:xfrm>
        </p:spPr>
        <p:txBody>
          <a:bodyPr/>
          <a:lstStyle/>
          <a:p>
            <a:r>
              <a:rPr lang="pl-PL" dirty="0" smtClean="0"/>
              <a:t>XBRL report and XBRL schema + </a:t>
            </a:r>
            <a:r>
              <a:rPr lang="pl-PL" dirty="0" err="1" smtClean="0"/>
              <a:t>calculation</a:t>
            </a:r>
            <a:endParaRPr lang="en-GB" dirty="0"/>
          </a:p>
        </p:txBody>
      </p:sp>
    </p:spTree>
    <p:extLst>
      <p:ext uri="{BB962C8B-B14F-4D97-AF65-F5344CB8AC3E}">
        <p14:creationId xmlns:p14="http://schemas.microsoft.com/office/powerpoint/2010/main" val="2452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blinds(horizontal)">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blinds(horizontal)">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blinds(horizontal)">
                                      <p:cBhvr>
                                        <p:cTn id="2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p:cNvSpPr>
            <a:spLocks noGrp="1"/>
          </p:cNvSpPr>
          <p:nvPr>
            <p:ph idx="1"/>
          </p:nvPr>
        </p:nvSpPr>
        <p:spPr>
          <a:xfrm>
            <a:off x="452304" y="2038340"/>
            <a:ext cx="6660834" cy="3694916"/>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indent="0">
              <a:lnSpc>
                <a:spcPts val="1700"/>
              </a:lnSpc>
              <a:spcBef>
                <a:spcPts val="0"/>
              </a:spcBef>
              <a:buNone/>
            </a:pPr>
            <a:r>
              <a:rPr lang="en-US" sz="1100" noProof="1" smtClean="0">
                <a:solidFill>
                  <a:srgbClr val="0070C0"/>
                </a:solidFill>
              </a:rPr>
              <a:t>&lt;xbrli:context </a:t>
            </a:r>
            <a:r>
              <a:rPr lang="en-US" sz="1100" noProof="1" smtClean="0">
                <a:solidFill>
                  <a:srgbClr val="FF0000"/>
                </a:solidFill>
              </a:rPr>
              <a:t>id</a:t>
            </a:r>
            <a:r>
              <a:rPr lang="en-US" sz="1100" noProof="1" smtClean="0"/>
              <a:t>=</a:t>
            </a:r>
            <a:r>
              <a:rPr lang="en-US" sz="1100" noProof="1" smtClean="0">
                <a:solidFill>
                  <a:srgbClr val="002060"/>
                </a:solidFill>
              </a:rPr>
              <a:t>"Year20</a:t>
            </a:r>
            <a:r>
              <a:rPr lang="pl-PL" sz="1100" noProof="1" smtClean="0">
                <a:solidFill>
                  <a:srgbClr val="002060"/>
                </a:solidFill>
              </a:rPr>
              <a:t>11</a:t>
            </a:r>
            <a:r>
              <a:rPr lang="en-US" sz="1100" noProof="1" smtClean="0">
                <a:solidFill>
                  <a:srgbClr val="002060"/>
                </a:solidFill>
              </a:rPr>
              <a:t>_</a:t>
            </a:r>
            <a:r>
              <a:rPr lang="pl-PL" sz="1100" noProof="1" smtClean="0">
                <a:solidFill>
                  <a:srgbClr val="002060"/>
                </a:solidFill>
              </a:rPr>
              <a:t>RegionsAll_Oil</a:t>
            </a:r>
            <a:r>
              <a:rPr lang="en-US" sz="1100" noProof="1" smtClean="0">
                <a:solidFill>
                  <a:srgbClr val="002060"/>
                </a:solidFill>
              </a:rPr>
              <a:t>"</a:t>
            </a:r>
            <a:r>
              <a:rPr lang="en-US" sz="1100" noProof="1" smtClean="0">
                <a:solidFill>
                  <a:srgbClr val="0070C0"/>
                </a:solidFill>
              </a:rPr>
              <a:t>&gt;</a:t>
            </a:r>
          </a:p>
          <a:p>
            <a:pPr marL="0" indent="0">
              <a:lnSpc>
                <a:spcPts val="1700"/>
              </a:lnSpc>
              <a:spcBef>
                <a:spcPts val="0"/>
              </a:spcBef>
              <a:buNone/>
            </a:pPr>
            <a:r>
              <a:rPr lang="en-US" sz="1100" noProof="1" smtClean="0">
                <a:solidFill>
                  <a:srgbClr val="0070C0"/>
                </a:solidFill>
              </a:rPr>
              <a:t>    &lt;xbrli:entity&gt;</a:t>
            </a:r>
          </a:p>
          <a:p>
            <a:pPr marL="0" indent="0">
              <a:lnSpc>
                <a:spcPts val="1700"/>
              </a:lnSpc>
              <a:spcBef>
                <a:spcPts val="0"/>
              </a:spcBef>
              <a:buNone/>
            </a:pPr>
            <a:r>
              <a:rPr lang="en-US" sz="1100" noProof="1" smtClean="0">
                <a:solidFill>
                  <a:srgbClr val="0070C0"/>
                </a:solidFill>
              </a:rPr>
              <a:t>        &lt;xbrli:identifier </a:t>
            </a:r>
            <a:r>
              <a:rPr lang="en-US" sz="1100" noProof="1" smtClean="0">
                <a:solidFill>
                  <a:srgbClr val="FF0000"/>
                </a:solidFill>
              </a:rPr>
              <a:t>scheme</a:t>
            </a:r>
            <a:r>
              <a:rPr lang="en-US" sz="1100" noProof="1" smtClean="0"/>
              <a:t>=</a:t>
            </a:r>
            <a:r>
              <a:rPr lang="en-US" sz="1100" noProof="1" smtClean="0">
                <a:solidFill>
                  <a:srgbClr val="002060"/>
                </a:solidFill>
              </a:rPr>
              <a:t>"http://www.stockexchange/ticker"</a:t>
            </a:r>
            <a:r>
              <a:rPr lang="en-US" sz="1100" noProof="1" smtClean="0">
                <a:solidFill>
                  <a:srgbClr val="0070C0"/>
                </a:solidFill>
              </a:rPr>
              <a:t>&gt;</a:t>
            </a:r>
            <a:r>
              <a:rPr lang="en-US" sz="1100" noProof="1" smtClean="0"/>
              <a:t>ACME</a:t>
            </a:r>
            <a:r>
              <a:rPr lang="en-US" sz="1100" noProof="1" smtClean="0">
                <a:solidFill>
                  <a:srgbClr val="0070C0"/>
                </a:solidFill>
              </a:rPr>
              <a:t>&lt;/xbrli:identifier&gt;</a:t>
            </a:r>
          </a:p>
          <a:p>
            <a:pPr marL="0" indent="0">
              <a:lnSpc>
                <a:spcPts val="1700"/>
              </a:lnSpc>
              <a:spcBef>
                <a:spcPts val="0"/>
              </a:spcBef>
              <a:buNone/>
            </a:pPr>
            <a:r>
              <a:rPr lang="en-US" sz="1100" noProof="1" smtClean="0">
                <a:solidFill>
                  <a:srgbClr val="0070C0"/>
                </a:solidFill>
              </a:rPr>
              <a:t>        &lt;xbrli:segment&gt;</a:t>
            </a:r>
          </a:p>
          <a:p>
            <a:pPr marL="0" indent="0">
              <a:lnSpc>
                <a:spcPts val="1700"/>
              </a:lnSpc>
              <a:spcBef>
                <a:spcPts val="0"/>
              </a:spcBef>
              <a:buNone/>
            </a:pPr>
            <a:r>
              <a:rPr lang="en-US" sz="1100" noProof="1" smtClean="0">
                <a:solidFill>
                  <a:srgbClr val="0070C0"/>
                </a:solidFill>
              </a:rPr>
              <a:t>            &lt;xbrldi:explicitMember </a:t>
            </a:r>
            <a:r>
              <a:rPr lang="en-US" sz="1100" noProof="1" smtClean="0">
                <a:solidFill>
                  <a:srgbClr val="FF0000"/>
                </a:solidFill>
              </a:rPr>
              <a:t>dimension</a:t>
            </a:r>
            <a:r>
              <a:rPr lang="en-US" sz="1100" noProof="1" smtClean="0"/>
              <a:t>=</a:t>
            </a:r>
            <a:r>
              <a:rPr lang="en-US" sz="1100" noProof="1" smtClean="0">
                <a:solidFill>
                  <a:srgbClr val="002060"/>
                </a:solidFill>
              </a:rPr>
              <a:t>"d-g:GeographicalBreakdown"</a:t>
            </a:r>
            <a:r>
              <a:rPr lang="en-US" sz="1100" noProof="1" smtClean="0">
                <a:solidFill>
                  <a:srgbClr val="0070C0"/>
                </a:solidFill>
              </a:rPr>
              <a:t>&gt;</a:t>
            </a:r>
            <a:r>
              <a:rPr lang="en-US" sz="1100" noProof="1" smtClean="0"/>
              <a:t>d-g:RegionsAll</a:t>
            </a:r>
            <a:r>
              <a:rPr lang="en-US" sz="1100" noProof="1" smtClean="0">
                <a:solidFill>
                  <a:srgbClr val="0070C0"/>
                </a:solidFill>
              </a:rPr>
              <a:t>&lt;/xbrldi:explicitMember&gt;</a:t>
            </a:r>
          </a:p>
          <a:p>
            <a:pPr marL="0" indent="0">
              <a:lnSpc>
                <a:spcPts val="1700"/>
              </a:lnSpc>
              <a:spcBef>
                <a:spcPts val="0"/>
              </a:spcBef>
              <a:buNone/>
            </a:pPr>
            <a:r>
              <a:rPr lang="en-US" sz="1100" noProof="1" smtClean="0">
                <a:solidFill>
                  <a:srgbClr val="0070C0"/>
                </a:solidFill>
              </a:rPr>
              <a:t>            &lt;xbrldi:typedMember </a:t>
            </a:r>
            <a:r>
              <a:rPr lang="en-US" sz="1100" noProof="1" smtClean="0">
                <a:solidFill>
                  <a:srgbClr val="FF0000"/>
                </a:solidFill>
              </a:rPr>
              <a:t>dimension</a:t>
            </a:r>
            <a:r>
              <a:rPr lang="en-US" sz="1100" noProof="1" smtClean="0"/>
              <a:t>=</a:t>
            </a:r>
            <a:r>
              <a:rPr lang="en-US" sz="1100" noProof="1" smtClean="0">
                <a:solidFill>
                  <a:srgbClr val="002060"/>
                </a:solidFill>
              </a:rPr>
              <a:t>"d-</a:t>
            </a:r>
            <a:r>
              <a:rPr lang="pl-PL" sz="1100" noProof="1" smtClean="0">
                <a:solidFill>
                  <a:srgbClr val="002060"/>
                </a:solidFill>
              </a:rPr>
              <a:t>s</a:t>
            </a:r>
            <a:r>
              <a:rPr lang="en-US" sz="1100" noProof="1" smtClean="0">
                <a:solidFill>
                  <a:srgbClr val="002060"/>
                </a:solidFill>
              </a:rPr>
              <a:t>:</a:t>
            </a:r>
            <a:r>
              <a:rPr lang="pl-PL" sz="1100" noProof="1" smtClean="0">
                <a:solidFill>
                  <a:srgbClr val="002060"/>
                </a:solidFill>
              </a:rPr>
              <a:t>OperatingSegments</a:t>
            </a:r>
            <a:r>
              <a:rPr lang="en-US" sz="1100" noProof="1" smtClean="0">
                <a:solidFill>
                  <a:srgbClr val="002060"/>
                </a:solidFill>
              </a:rPr>
              <a:t>"</a:t>
            </a:r>
            <a:r>
              <a:rPr lang="en-US" sz="1100" noProof="1" smtClean="0">
                <a:solidFill>
                  <a:srgbClr val="0070C0"/>
                </a:solidFill>
              </a:rPr>
              <a:t>&gt;</a:t>
            </a:r>
          </a:p>
          <a:p>
            <a:pPr marL="0" indent="0">
              <a:lnSpc>
                <a:spcPts val="1700"/>
              </a:lnSpc>
              <a:spcBef>
                <a:spcPts val="0"/>
              </a:spcBef>
              <a:buNone/>
            </a:pPr>
            <a:r>
              <a:rPr lang="en-US" sz="1100" noProof="1" smtClean="0">
                <a:solidFill>
                  <a:srgbClr val="0070C0"/>
                </a:solidFill>
              </a:rPr>
              <a:t>                &lt;d-</a:t>
            </a:r>
            <a:r>
              <a:rPr lang="pl-PL" sz="1100" noProof="1" smtClean="0">
                <a:solidFill>
                  <a:srgbClr val="0070C0"/>
                </a:solidFill>
              </a:rPr>
              <a:t>s:Segment</a:t>
            </a:r>
            <a:r>
              <a:rPr lang="en-US" sz="1100" noProof="1" smtClean="0">
                <a:solidFill>
                  <a:srgbClr val="0070C0"/>
                </a:solidFill>
              </a:rPr>
              <a:t>&gt;</a:t>
            </a:r>
            <a:r>
              <a:rPr lang="pl-PL" sz="1100" noProof="1" smtClean="0"/>
              <a:t>Oil</a:t>
            </a:r>
            <a:r>
              <a:rPr lang="en-US" sz="1100" noProof="1" smtClean="0">
                <a:solidFill>
                  <a:srgbClr val="0070C0"/>
                </a:solidFill>
              </a:rPr>
              <a:t>&lt;/d-</a:t>
            </a:r>
            <a:r>
              <a:rPr lang="pl-PL" sz="1100" noProof="1" smtClean="0">
                <a:solidFill>
                  <a:srgbClr val="0070C0"/>
                </a:solidFill>
              </a:rPr>
              <a:t>s</a:t>
            </a:r>
            <a:r>
              <a:rPr lang="en-US" sz="1100" noProof="1" smtClean="0">
                <a:solidFill>
                  <a:srgbClr val="0070C0"/>
                </a:solidFill>
              </a:rPr>
              <a:t>:</a:t>
            </a:r>
            <a:r>
              <a:rPr lang="pl-PL" sz="1100" noProof="1" smtClean="0">
                <a:solidFill>
                  <a:srgbClr val="0070C0"/>
                </a:solidFill>
              </a:rPr>
              <a:t>Segment</a:t>
            </a:r>
            <a:r>
              <a:rPr lang="en-US" sz="1100" noProof="1" smtClean="0">
                <a:solidFill>
                  <a:srgbClr val="0070C0"/>
                </a:solidFill>
              </a:rPr>
              <a:t>&gt;</a:t>
            </a:r>
          </a:p>
          <a:p>
            <a:pPr marL="0" indent="0">
              <a:lnSpc>
                <a:spcPts val="1700"/>
              </a:lnSpc>
              <a:spcBef>
                <a:spcPts val="0"/>
              </a:spcBef>
              <a:buNone/>
            </a:pPr>
            <a:r>
              <a:rPr lang="en-US" sz="1100" noProof="1" smtClean="0">
                <a:solidFill>
                  <a:srgbClr val="0070C0"/>
                </a:solidFill>
              </a:rPr>
              <a:t>            &lt;/xbrldi:typedMember&gt;</a:t>
            </a:r>
          </a:p>
          <a:p>
            <a:pPr marL="0" indent="0">
              <a:lnSpc>
                <a:spcPts val="1700"/>
              </a:lnSpc>
              <a:spcBef>
                <a:spcPts val="0"/>
              </a:spcBef>
              <a:buNone/>
            </a:pPr>
            <a:r>
              <a:rPr lang="en-US" sz="1100" noProof="1" smtClean="0">
                <a:solidFill>
                  <a:srgbClr val="0070C0"/>
                </a:solidFill>
              </a:rPr>
              <a:t>        &lt;/xbrli:segment&gt;</a:t>
            </a:r>
          </a:p>
          <a:p>
            <a:pPr marL="0" indent="0">
              <a:lnSpc>
                <a:spcPts val="1700"/>
              </a:lnSpc>
              <a:spcBef>
                <a:spcPts val="0"/>
              </a:spcBef>
              <a:buNone/>
            </a:pPr>
            <a:r>
              <a:rPr lang="en-US" sz="1100" noProof="1" smtClean="0">
                <a:solidFill>
                  <a:srgbClr val="0070C0"/>
                </a:solidFill>
              </a:rPr>
              <a:t>    &lt;/xbrli:entity&gt;</a:t>
            </a:r>
          </a:p>
          <a:p>
            <a:pPr marL="0" indent="0">
              <a:lnSpc>
                <a:spcPts val="1700"/>
              </a:lnSpc>
              <a:spcBef>
                <a:spcPts val="0"/>
              </a:spcBef>
              <a:buNone/>
            </a:pPr>
            <a:r>
              <a:rPr lang="en-US" sz="1100" noProof="1" smtClean="0">
                <a:solidFill>
                  <a:srgbClr val="0070C0"/>
                </a:solidFill>
              </a:rPr>
              <a:t>    &lt;xbrli:period&gt;</a:t>
            </a:r>
          </a:p>
          <a:p>
            <a:pPr marL="0" indent="0">
              <a:lnSpc>
                <a:spcPts val="1700"/>
              </a:lnSpc>
              <a:spcBef>
                <a:spcPts val="0"/>
              </a:spcBef>
              <a:buNone/>
            </a:pPr>
            <a:r>
              <a:rPr lang="en-US" sz="1100" noProof="1" smtClean="0">
                <a:solidFill>
                  <a:srgbClr val="0070C0"/>
                </a:solidFill>
              </a:rPr>
              <a:t>        &lt;xbrli:startDate&gt;</a:t>
            </a:r>
            <a:r>
              <a:rPr lang="en-US" sz="1100" noProof="1" smtClean="0"/>
              <a:t>20</a:t>
            </a:r>
            <a:r>
              <a:rPr lang="pl-PL" sz="1100" noProof="1" smtClean="0"/>
              <a:t>11</a:t>
            </a:r>
            <a:r>
              <a:rPr lang="en-US" sz="1100" noProof="1" smtClean="0"/>
              <a:t>-01-01</a:t>
            </a:r>
            <a:r>
              <a:rPr lang="en-US" sz="1100" noProof="1" smtClean="0">
                <a:solidFill>
                  <a:srgbClr val="0070C0"/>
                </a:solidFill>
              </a:rPr>
              <a:t>&lt;/xbrli:startDate&gt;</a:t>
            </a:r>
          </a:p>
          <a:p>
            <a:pPr marL="0" indent="0">
              <a:lnSpc>
                <a:spcPts val="1700"/>
              </a:lnSpc>
              <a:spcBef>
                <a:spcPts val="0"/>
              </a:spcBef>
              <a:buNone/>
            </a:pPr>
            <a:r>
              <a:rPr lang="en-US" sz="1100" noProof="1" smtClean="0">
                <a:solidFill>
                  <a:srgbClr val="0070C0"/>
                </a:solidFill>
              </a:rPr>
              <a:t>        &lt;xbrli:endDate&gt;</a:t>
            </a:r>
            <a:r>
              <a:rPr lang="en-US" sz="1100" noProof="1" smtClean="0"/>
              <a:t>20</a:t>
            </a:r>
            <a:r>
              <a:rPr lang="pl-PL" sz="1100" noProof="1" smtClean="0"/>
              <a:t>11</a:t>
            </a:r>
            <a:r>
              <a:rPr lang="en-US" sz="1100" noProof="1" smtClean="0"/>
              <a:t>-12-31</a:t>
            </a:r>
            <a:r>
              <a:rPr lang="en-US" sz="1100" noProof="1" smtClean="0">
                <a:solidFill>
                  <a:srgbClr val="0070C0"/>
                </a:solidFill>
              </a:rPr>
              <a:t>&lt;/xbrli:endDate&gt;</a:t>
            </a:r>
          </a:p>
          <a:p>
            <a:pPr marL="0" indent="0">
              <a:lnSpc>
                <a:spcPts val="1700"/>
              </a:lnSpc>
              <a:spcBef>
                <a:spcPts val="0"/>
              </a:spcBef>
              <a:buNone/>
            </a:pPr>
            <a:r>
              <a:rPr lang="en-US" sz="1100" noProof="1" smtClean="0">
                <a:solidFill>
                  <a:srgbClr val="0070C0"/>
                </a:solidFill>
              </a:rPr>
              <a:t>    &lt;/xbrli:period&gt;</a:t>
            </a:r>
          </a:p>
          <a:p>
            <a:pPr marL="0" indent="0">
              <a:lnSpc>
                <a:spcPts val="1700"/>
              </a:lnSpc>
              <a:spcBef>
                <a:spcPts val="0"/>
              </a:spcBef>
              <a:buNone/>
            </a:pPr>
            <a:r>
              <a:rPr lang="en-US" sz="1100" noProof="1" smtClean="0">
                <a:solidFill>
                  <a:srgbClr val="0070C0"/>
                </a:solidFill>
              </a:rPr>
              <a:t>&lt;/xbrli:context&gt;</a:t>
            </a:r>
            <a:endParaRPr lang="pl-PL" sz="1100" noProof="1" smtClean="0">
              <a:solidFill>
                <a:srgbClr val="0070C0"/>
              </a:solidFill>
            </a:endParaRPr>
          </a:p>
          <a:p>
            <a:pPr marL="0" indent="0">
              <a:lnSpc>
                <a:spcPct val="150000"/>
              </a:lnSpc>
              <a:buNone/>
            </a:pPr>
            <a:r>
              <a:rPr lang="en-GB" sz="1100" noProof="1" smtClean="0">
                <a:solidFill>
                  <a:srgbClr val="0070C0"/>
                </a:solidFill>
              </a:rPr>
              <a:t>&lt;</a:t>
            </a:r>
            <a:r>
              <a:rPr lang="pl-PL" sz="1100" noProof="1" smtClean="0">
                <a:solidFill>
                  <a:srgbClr val="0070C0"/>
                </a:solidFill>
              </a:rPr>
              <a:t>p:Revenues </a:t>
            </a:r>
            <a:r>
              <a:rPr lang="en-GB" sz="1100" noProof="1" smtClean="0">
                <a:solidFill>
                  <a:srgbClr val="FF0000"/>
                </a:solidFill>
              </a:rPr>
              <a:t>contextRef</a:t>
            </a:r>
            <a:r>
              <a:rPr lang="en-GB" sz="1100" noProof="1" smtClean="0"/>
              <a:t>=</a:t>
            </a:r>
            <a:r>
              <a:rPr lang="en-GB" sz="1100" noProof="1" smtClean="0">
                <a:solidFill>
                  <a:srgbClr val="002060"/>
                </a:solidFill>
              </a:rPr>
              <a:t>"</a:t>
            </a:r>
            <a:r>
              <a:rPr lang="pl-PL" sz="1100" noProof="1" smtClean="0">
                <a:solidFill>
                  <a:srgbClr val="002060"/>
                </a:solidFill>
              </a:rPr>
              <a:t>Year2011_RegionsAll_Oil</a:t>
            </a:r>
            <a:r>
              <a:rPr lang="en-GB" sz="1100" noProof="1" smtClean="0">
                <a:solidFill>
                  <a:srgbClr val="002060"/>
                </a:solidFill>
              </a:rPr>
              <a:t>"</a:t>
            </a:r>
            <a:r>
              <a:rPr lang="en-GB" sz="1100" noProof="1" smtClean="0">
                <a:solidFill>
                  <a:schemeClr val="bg1">
                    <a:lumMod val="50000"/>
                  </a:schemeClr>
                </a:solidFill>
              </a:rPr>
              <a:t> </a:t>
            </a:r>
            <a:r>
              <a:rPr lang="pl-PL" sz="1100" noProof="1" smtClean="0">
                <a:solidFill>
                  <a:schemeClr val="bg1">
                    <a:lumMod val="50000"/>
                  </a:schemeClr>
                </a:solidFill>
              </a:rPr>
              <a:t>(…)</a:t>
            </a:r>
            <a:r>
              <a:rPr lang="en-GB" sz="1100" noProof="1" smtClean="0">
                <a:solidFill>
                  <a:schemeClr val="bg1">
                    <a:lumMod val="50000"/>
                  </a:schemeClr>
                </a:solidFill>
              </a:rPr>
              <a:t> </a:t>
            </a:r>
            <a:r>
              <a:rPr lang="en-GB" sz="1100" noProof="1" smtClean="0">
                <a:solidFill>
                  <a:srgbClr val="0070C0"/>
                </a:solidFill>
              </a:rPr>
              <a:t>&gt;</a:t>
            </a:r>
            <a:r>
              <a:rPr lang="pl-PL" sz="1100" noProof="1" smtClean="0"/>
              <a:t>120</a:t>
            </a:r>
            <a:r>
              <a:rPr lang="en-GB" sz="1100" noProof="1" smtClean="0">
                <a:solidFill>
                  <a:srgbClr val="0070C0"/>
                </a:solidFill>
              </a:rPr>
              <a:t>&lt;/</a:t>
            </a:r>
            <a:r>
              <a:rPr lang="pl-PL" sz="1100" noProof="1" smtClean="0">
                <a:solidFill>
                  <a:srgbClr val="0070C0"/>
                </a:solidFill>
              </a:rPr>
              <a:t>p:Revenues&gt;</a:t>
            </a:r>
          </a:p>
          <a:p>
            <a:pPr marL="0" indent="0">
              <a:lnSpc>
                <a:spcPts val="1700"/>
              </a:lnSpc>
              <a:spcBef>
                <a:spcPts val="0"/>
              </a:spcBef>
              <a:buNone/>
            </a:pPr>
            <a:endParaRPr lang="en-US" sz="1100" noProof="1">
              <a:solidFill>
                <a:srgbClr val="0070C0"/>
              </a:solidFill>
            </a:endParaRPr>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44</a:t>
            </a:fld>
            <a:endParaRPr lang="en-GB" dirty="0"/>
          </a:p>
        </p:txBody>
      </p:sp>
      <p:sp>
        <p:nvSpPr>
          <p:cNvPr id="5" name="Tytuł 1"/>
          <p:cNvSpPr>
            <a:spLocks noGrp="1"/>
          </p:cNvSpPr>
          <p:nvPr>
            <p:ph type="title"/>
          </p:nvPr>
        </p:nvSpPr>
        <p:spPr>
          <a:xfrm>
            <a:off x="457200" y="782618"/>
            <a:ext cx="8229600" cy="995362"/>
          </a:xfrm>
        </p:spPr>
        <p:txBody>
          <a:bodyPr>
            <a:normAutofit fontScale="90000"/>
          </a:bodyPr>
          <a:lstStyle/>
          <a:p>
            <a:r>
              <a:rPr lang="en-US" sz="3200" dirty="0" smtClean="0"/>
              <a:t>Dimensional information in instance documents</a:t>
            </a:r>
            <a:br>
              <a:rPr lang="en-US" sz="3200" dirty="0" smtClean="0"/>
            </a:br>
            <a:r>
              <a:rPr lang="en-US" sz="3200" i="1" dirty="0" smtClean="0"/>
              <a:t>Example</a:t>
            </a:r>
            <a:endParaRPr lang="en-US" sz="3200" i="1" dirty="0"/>
          </a:p>
        </p:txBody>
      </p:sp>
      <p:sp>
        <p:nvSpPr>
          <p:cNvPr id="27" name="Prostokąt 26"/>
          <p:cNvSpPr/>
          <p:nvPr/>
        </p:nvSpPr>
        <p:spPr>
          <a:xfrm>
            <a:off x="2843808" y="2943503"/>
            <a:ext cx="1800200" cy="2857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28" name="Prostokąt 27"/>
          <p:cNvSpPr/>
          <p:nvPr/>
        </p:nvSpPr>
        <p:spPr>
          <a:xfrm>
            <a:off x="4572000" y="2943503"/>
            <a:ext cx="1000132" cy="2857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29" name="Prostokąt 28"/>
          <p:cNvSpPr/>
          <p:nvPr/>
        </p:nvSpPr>
        <p:spPr>
          <a:xfrm>
            <a:off x="2859198" y="3157817"/>
            <a:ext cx="1496778" cy="2857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30" name="Prostokąt 29"/>
          <p:cNvSpPr/>
          <p:nvPr/>
        </p:nvSpPr>
        <p:spPr>
          <a:xfrm>
            <a:off x="903982" y="3326894"/>
            <a:ext cx="2083842" cy="2857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31" name="Prostokąt 30"/>
          <p:cNvSpPr/>
          <p:nvPr/>
        </p:nvSpPr>
        <p:spPr>
          <a:xfrm>
            <a:off x="1290387" y="3307844"/>
            <a:ext cx="1285884" cy="2857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32" name="pole tekstowe 31"/>
          <p:cNvSpPr txBox="1"/>
          <p:nvPr/>
        </p:nvSpPr>
        <p:spPr>
          <a:xfrm>
            <a:off x="7380312" y="2057679"/>
            <a:ext cx="1571636" cy="461665"/>
          </a:xfrm>
          <a:prstGeom prst="rect">
            <a:avLst/>
          </a:prstGeom>
          <a:noFill/>
          <a:ln>
            <a:solidFill>
              <a:schemeClr val="bg1">
                <a:lumMod val="50000"/>
              </a:schemeClr>
            </a:solidFill>
          </a:ln>
        </p:spPr>
        <p:txBody>
          <a:bodyPr wrap="square" rtlCol="0">
            <a:spAutoFit/>
          </a:bodyPr>
          <a:lstStyle/>
          <a:p>
            <a:pPr algn="ctr" rtl="0"/>
            <a:r>
              <a:rPr lang="en-US" sz="1200" kern="1200" dirty="0">
                <a:solidFill>
                  <a:prstClr val="black"/>
                </a:solidFill>
                <a:latin typeface="+mn-lt"/>
                <a:ea typeface="+mn-ea"/>
                <a:cs typeface="+mn-cs"/>
              </a:rPr>
              <a:t>QName of explicit dimension definition</a:t>
            </a:r>
          </a:p>
        </p:txBody>
      </p:sp>
      <p:sp>
        <p:nvSpPr>
          <p:cNvPr id="33" name="pole tekstowe 32"/>
          <p:cNvSpPr txBox="1"/>
          <p:nvPr/>
        </p:nvSpPr>
        <p:spPr>
          <a:xfrm>
            <a:off x="7380312" y="2532345"/>
            <a:ext cx="1571636" cy="461665"/>
          </a:xfrm>
          <a:prstGeom prst="rect">
            <a:avLst/>
          </a:prstGeom>
          <a:noFill/>
          <a:ln>
            <a:solidFill>
              <a:schemeClr val="bg1">
                <a:lumMod val="50000"/>
              </a:schemeClr>
            </a:solidFill>
          </a:ln>
        </p:spPr>
        <p:txBody>
          <a:bodyPr wrap="square" rtlCol="0">
            <a:spAutoFit/>
          </a:bodyPr>
          <a:lstStyle/>
          <a:p>
            <a:pPr algn="ctr" rtl="0"/>
            <a:r>
              <a:rPr lang="en-US" sz="1200" kern="1200">
                <a:solidFill>
                  <a:prstClr val="black"/>
                </a:solidFill>
                <a:latin typeface="+mn-lt"/>
                <a:ea typeface="+mn-ea"/>
                <a:cs typeface="+mn-cs"/>
              </a:rPr>
              <a:t>QName </a:t>
            </a:r>
            <a:r>
              <a:rPr lang="en-US" sz="1200" kern="1200" smtClean="0">
                <a:solidFill>
                  <a:prstClr val="black"/>
                </a:solidFill>
                <a:latin typeface="+mn-lt"/>
                <a:ea typeface="+mn-ea"/>
                <a:cs typeface="+mn-cs"/>
              </a:rPr>
              <a:t>of </a:t>
            </a:r>
            <a:r>
              <a:rPr lang="en-US" sz="1200" kern="1200" dirty="0">
                <a:solidFill>
                  <a:prstClr val="black"/>
                </a:solidFill>
                <a:latin typeface="+mn-lt"/>
                <a:ea typeface="+mn-ea"/>
                <a:cs typeface="+mn-cs"/>
              </a:rPr>
              <a:t>explicit dimension member</a:t>
            </a:r>
          </a:p>
        </p:txBody>
      </p:sp>
      <p:sp>
        <p:nvSpPr>
          <p:cNvPr id="34" name="pole tekstowe 33"/>
          <p:cNvSpPr txBox="1"/>
          <p:nvPr/>
        </p:nvSpPr>
        <p:spPr>
          <a:xfrm>
            <a:off x="7380312" y="3226086"/>
            <a:ext cx="1571636" cy="461665"/>
          </a:xfrm>
          <a:prstGeom prst="rect">
            <a:avLst/>
          </a:prstGeom>
          <a:noFill/>
          <a:ln>
            <a:solidFill>
              <a:schemeClr val="bg1">
                <a:lumMod val="50000"/>
              </a:schemeClr>
            </a:solidFill>
          </a:ln>
        </p:spPr>
        <p:txBody>
          <a:bodyPr wrap="square" rtlCol="0">
            <a:spAutoFit/>
          </a:bodyPr>
          <a:lstStyle/>
          <a:p>
            <a:pPr algn="ctr" rtl="0"/>
            <a:r>
              <a:rPr lang="en-US" sz="1200" kern="1200" dirty="0">
                <a:solidFill>
                  <a:prstClr val="black"/>
                </a:solidFill>
                <a:latin typeface="+mn-lt"/>
                <a:ea typeface="+mn-ea"/>
                <a:cs typeface="+mn-cs"/>
              </a:rPr>
              <a:t>QName of typed dimension definition</a:t>
            </a:r>
          </a:p>
        </p:txBody>
      </p:sp>
      <p:sp>
        <p:nvSpPr>
          <p:cNvPr id="35" name="pole tekstowe 34"/>
          <p:cNvSpPr txBox="1"/>
          <p:nvPr/>
        </p:nvSpPr>
        <p:spPr>
          <a:xfrm>
            <a:off x="7380312" y="3726152"/>
            <a:ext cx="1571636" cy="646331"/>
          </a:xfrm>
          <a:prstGeom prst="rect">
            <a:avLst/>
          </a:prstGeom>
          <a:noFill/>
          <a:ln>
            <a:solidFill>
              <a:schemeClr val="bg1">
                <a:lumMod val="50000"/>
              </a:schemeClr>
            </a:solidFill>
          </a:ln>
        </p:spPr>
        <p:txBody>
          <a:bodyPr wrap="square" rtlCol="0">
            <a:spAutoFit/>
          </a:bodyPr>
          <a:lstStyle/>
          <a:p>
            <a:pPr algn="ctr" rtl="0"/>
            <a:r>
              <a:rPr lang="en-US" sz="1200" kern="1200">
                <a:solidFill>
                  <a:prstClr val="black"/>
                </a:solidFill>
                <a:latin typeface="+mn-lt"/>
                <a:ea typeface="+mn-ea"/>
                <a:cs typeface="+mn-cs"/>
              </a:rPr>
              <a:t>Domain (XML) element of typed dimension</a:t>
            </a:r>
          </a:p>
        </p:txBody>
      </p:sp>
      <p:sp>
        <p:nvSpPr>
          <p:cNvPr id="36" name="pole tekstowe 35"/>
          <p:cNvSpPr txBox="1"/>
          <p:nvPr/>
        </p:nvSpPr>
        <p:spPr>
          <a:xfrm>
            <a:off x="7380312" y="4407495"/>
            <a:ext cx="1571636" cy="461665"/>
          </a:xfrm>
          <a:prstGeom prst="rect">
            <a:avLst/>
          </a:prstGeom>
          <a:noFill/>
          <a:ln>
            <a:solidFill>
              <a:schemeClr val="bg1">
                <a:lumMod val="50000"/>
              </a:schemeClr>
            </a:solidFill>
          </a:ln>
        </p:spPr>
        <p:txBody>
          <a:bodyPr wrap="square" rtlCol="0">
            <a:spAutoFit/>
          </a:bodyPr>
          <a:lstStyle/>
          <a:p>
            <a:pPr algn="ctr" rtl="0"/>
            <a:r>
              <a:rPr lang="en-US" sz="1200" kern="1200">
                <a:solidFill>
                  <a:prstClr val="black"/>
                </a:solidFill>
                <a:latin typeface="+mn-lt"/>
                <a:ea typeface="+mn-ea"/>
                <a:cs typeface="+mn-cs"/>
              </a:rPr>
              <a:t>String value of typed domain</a:t>
            </a:r>
          </a:p>
        </p:txBody>
      </p:sp>
      <p:cxnSp>
        <p:nvCxnSpPr>
          <p:cNvPr id="37" name="Kształt 16"/>
          <p:cNvCxnSpPr>
            <a:stCxn id="32" idx="1"/>
            <a:endCxn id="27" idx="0"/>
          </p:cNvCxnSpPr>
          <p:nvPr/>
        </p:nvCxnSpPr>
        <p:spPr>
          <a:xfrm rot="10800000" flipV="1">
            <a:off x="3743908" y="2288511"/>
            <a:ext cx="3636404" cy="654991"/>
          </a:xfrm>
          <a:prstGeom prst="bentConnector2">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Kształt 17"/>
          <p:cNvCxnSpPr>
            <a:stCxn id="33" idx="1"/>
            <a:endCxn id="28" idx="0"/>
          </p:cNvCxnSpPr>
          <p:nvPr/>
        </p:nvCxnSpPr>
        <p:spPr>
          <a:xfrm rot="10800000" flipV="1">
            <a:off x="5072066" y="2763177"/>
            <a:ext cx="2308246" cy="180325"/>
          </a:xfrm>
          <a:prstGeom prst="bentConnector2">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Kształt 25"/>
          <p:cNvCxnSpPr>
            <a:stCxn id="34" idx="1"/>
            <a:endCxn id="29" idx="3"/>
          </p:cNvCxnSpPr>
          <p:nvPr/>
        </p:nvCxnSpPr>
        <p:spPr>
          <a:xfrm rot="10800000">
            <a:off x="4355976" y="3300693"/>
            <a:ext cx="3024336" cy="156226"/>
          </a:xfrm>
          <a:prstGeom prst="bentConnector3">
            <a:avLst>
              <a:gd name="adj1" fmla="val 50000"/>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Kształt 25"/>
          <p:cNvCxnSpPr>
            <a:stCxn id="35" idx="1"/>
            <a:endCxn id="30" idx="3"/>
          </p:cNvCxnSpPr>
          <p:nvPr/>
        </p:nvCxnSpPr>
        <p:spPr>
          <a:xfrm rot="10800000">
            <a:off x="2987824" y="3469770"/>
            <a:ext cx="4392488" cy="579548"/>
          </a:xfrm>
          <a:prstGeom prst="bentConnector3">
            <a:avLst>
              <a:gd name="adj1" fmla="val 50000"/>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Kształt 25"/>
          <p:cNvCxnSpPr>
            <a:stCxn id="36" idx="1"/>
            <a:endCxn id="31" idx="2"/>
          </p:cNvCxnSpPr>
          <p:nvPr/>
        </p:nvCxnSpPr>
        <p:spPr>
          <a:xfrm rot="10800000">
            <a:off x="1933330" y="3593596"/>
            <a:ext cx="5446983" cy="1044732"/>
          </a:xfrm>
          <a:prstGeom prst="bentConnector2">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Prostokąt zaokrąglony 41"/>
          <p:cNvSpPr/>
          <p:nvPr/>
        </p:nvSpPr>
        <p:spPr>
          <a:xfrm>
            <a:off x="893102" y="2962553"/>
            <a:ext cx="1344162" cy="214314"/>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43" name="Prostokąt zaokrąglony 42"/>
          <p:cNvSpPr/>
          <p:nvPr/>
        </p:nvSpPr>
        <p:spPr>
          <a:xfrm>
            <a:off x="903982" y="3179068"/>
            <a:ext cx="1283063" cy="214314"/>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44" name="Prostokąt zaokrąglony 43"/>
          <p:cNvSpPr/>
          <p:nvPr/>
        </p:nvSpPr>
        <p:spPr>
          <a:xfrm>
            <a:off x="2188116" y="3193135"/>
            <a:ext cx="608016" cy="216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45" name="Prostokąt zaokrąglony 44"/>
          <p:cNvSpPr/>
          <p:nvPr/>
        </p:nvSpPr>
        <p:spPr>
          <a:xfrm>
            <a:off x="2248442" y="2966496"/>
            <a:ext cx="608016" cy="216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a typeface="+mn-ea"/>
              <a:cs typeface="+mn-cs"/>
            </a:endParaRPr>
          </a:p>
        </p:txBody>
      </p:sp>
      <p:sp>
        <p:nvSpPr>
          <p:cNvPr id="46" name="Nawias otwierający 45"/>
          <p:cNvSpPr/>
          <p:nvPr/>
        </p:nvSpPr>
        <p:spPr>
          <a:xfrm>
            <a:off x="750226" y="2766346"/>
            <a:ext cx="142876" cy="128614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kern="1200">
              <a:solidFill>
                <a:prstClr val="black"/>
              </a:solidFill>
              <a:ea typeface="+mn-ea"/>
              <a:cs typeface="+mn-cs"/>
            </a:endParaRPr>
          </a:p>
        </p:txBody>
      </p:sp>
    </p:spTree>
    <p:extLst>
      <p:ext uri="{BB962C8B-B14F-4D97-AF65-F5344CB8AC3E}">
        <p14:creationId xmlns:p14="http://schemas.microsoft.com/office/powerpoint/2010/main" val="77045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42" grpId="0" animBg="1"/>
      <p:bldP spid="43" grpId="0" animBg="1"/>
      <p:bldP spid="44" grpId="0" animBg="1"/>
      <p:bldP spid="4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 y="260648"/>
            <a:ext cx="8229600" cy="995362"/>
          </a:xfrm>
        </p:spPr>
        <p:txBody>
          <a:bodyPr/>
          <a:lstStyle/>
          <a:p>
            <a:r>
              <a:rPr lang="en-GB" sz="2800" dirty="0" smtClean="0"/>
              <a:t>Inline XBRL</a:t>
            </a:r>
            <a:r>
              <a:rPr lang="pl-PL" sz="2800" dirty="0" smtClean="0"/>
              <a:t> – Application</a:t>
            </a:r>
            <a:endParaRPr lang="en-GB" sz="2800"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45</a:t>
            </a:fld>
            <a:endParaRPr lang="en-GB" dirty="0"/>
          </a:p>
        </p:txBody>
      </p:sp>
      <p:sp>
        <p:nvSpPr>
          <p:cNvPr id="5" name="Strzałka w lewo i prawo 4"/>
          <p:cNvSpPr/>
          <p:nvPr/>
        </p:nvSpPr>
        <p:spPr>
          <a:xfrm>
            <a:off x="3748374" y="4295946"/>
            <a:ext cx="2286016" cy="214314"/>
          </a:xfrm>
          <a:prstGeom prst="leftRightArrow">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000" dirty="0">
              <a:cs typeface="Arial" pitchFamily="34" charset="0"/>
            </a:endParaRPr>
          </a:p>
        </p:txBody>
      </p:sp>
      <p:pic>
        <p:nvPicPr>
          <p:cNvPr id="6" name="Picture 2" descr="C:\Users\Bartek\Pictures\Microsoft Clip Organizer\j0433944.png"/>
          <p:cNvPicPr>
            <a:picLocks noChangeAspect="1" noChangeArrowheads="1"/>
          </p:cNvPicPr>
          <p:nvPr/>
        </p:nvPicPr>
        <p:blipFill>
          <a:blip r:embed="rId2" cstate="print"/>
          <a:srcRect/>
          <a:stretch>
            <a:fillRect/>
          </a:stretch>
        </p:blipFill>
        <p:spPr bwMode="auto">
          <a:xfrm flipH="1">
            <a:off x="2533928" y="3581566"/>
            <a:ext cx="1071570" cy="1071570"/>
          </a:xfrm>
          <a:prstGeom prst="rect">
            <a:avLst/>
          </a:prstGeom>
          <a:noFill/>
          <a:effectLst>
            <a:outerShdw blurRad="50800" dist="38100" dir="5400000" algn="t" rotWithShape="0">
              <a:prstClr val="black">
                <a:alpha val="40000"/>
              </a:prstClr>
            </a:outerShdw>
          </a:effectLst>
        </p:spPr>
      </p:pic>
      <p:pic>
        <p:nvPicPr>
          <p:cNvPr id="7" name="Picture 3" descr="C:\Users\Bartek\Pictures\Microsoft Clip Organizer\j0431637.png"/>
          <p:cNvPicPr>
            <a:picLocks noChangeAspect="1" noChangeArrowheads="1"/>
          </p:cNvPicPr>
          <p:nvPr/>
        </p:nvPicPr>
        <p:blipFill>
          <a:blip r:embed="rId3" cstate="print"/>
          <a:srcRect/>
          <a:stretch>
            <a:fillRect/>
          </a:stretch>
        </p:blipFill>
        <p:spPr bwMode="auto">
          <a:xfrm>
            <a:off x="7391712" y="2112704"/>
            <a:ext cx="1000132" cy="1000132"/>
          </a:xfrm>
          <a:prstGeom prst="rect">
            <a:avLst/>
          </a:prstGeom>
          <a:noFill/>
          <a:effectLst>
            <a:outerShdw blurRad="50800" dist="38100" dir="5400000" algn="t" rotWithShape="0">
              <a:prstClr val="black">
                <a:alpha val="40000"/>
              </a:prstClr>
            </a:outerShdw>
          </a:effectLst>
        </p:spPr>
      </p:pic>
      <p:pic>
        <p:nvPicPr>
          <p:cNvPr id="8" name="Picture 3" descr="C:\Users\Bartek\Pictures\Microsoft Clip Organizer\j0431637.png"/>
          <p:cNvPicPr>
            <a:picLocks noChangeAspect="1" noChangeArrowheads="1"/>
          </p:cNvPicPr>
          <p:nvPr/>
        </p:nvPicPr>
        <p:blipFill>
          <a:blip r:embed="rId3" cstate="print"/>
          <a:srcRect/>
          <a:stretch>
            <a:fillRect/>
          </a:stretch>
        </p:blipFill>
        <p:spPr bwMode="auto">
          <a:xfrm flipH="1">
            <a:off x="533664" y="2755646"/>
            <a:ext cx="1000132" cy="1000132"/>
          </a:xfrm>
          <a:prstGeom prst="rect">
            <a:avLst/>
          </a:prstGeom>
          <a:noFill/>
          <a:effectLst>
            <a:outerShdw blurRad="50800" dist="38100" dir="5400000" algn="t" rotWithShape="0">
              <a:prstClr val="black">
                <a:alpha val="40000"/>
              </a:prstClr>
            </a:outerShdw>
          </a:effectLst>
        </p:spPr>
      </p:pic>
      <p:sp>
        <p:nvSpPr>
          <p:cNvPr id="9" name="Zagięty narożnik 8"/>
          <p:cNvSpPr/>
          <p:nvPr/>
        </p:nvSpPr>
        <p:spPr>
          <a:xfrm>
            <a:off x="2748242" y="2184142"/>
            <a:ext cx="642942" cy="790576"/>
          </a:xfrm>
          <a:prstGeom prst="foldedCorner">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GB" sz="1000" b="1" dirty="0">
              <a:solidFill>
                <a:schemeClr val="accent1">
                  <a:lumMod val="50000"/>
                </a:schemeClr>
              </a:solidFill>
              <a:cs typeface="Arial" pitchFamily="34" charset="0"/>
            </a:endParaRPr>
          </a:p>
        </p:txBody>
      </p:sp>
      <p:pic>
        <p:nvPicPr>
          <p:cNvPr id="10" name="Picture 2" descr="C:\Users\Bartek\Pictures\Microsoft Clip Organizer\j0433941.png"/>
          <p:cNvPicPr>
            <a:picLocks noChangeAspect="1" noChangeArrowheads="1"/>
          </p:cNvPicPr>
          <p:nvPr/>
        </p:nvPicPr>
        <p:blipFill>
          <a:blip r:embed="rId4" cstate="print"/>
          <a:srcRect/>
          <a:stretch>
            <a:fillRect/>
          </a:stretch>
        </p:blipFill>
        <p:spPr bwMode="auto">
          <a:xfrm>
            <a:off x="6177266" y="3510128"/>
            <a:ext cx="1076327" cy="1076327"/>
          </a:xfrm>
          <a:prstGeom prst="rect">
            <a:avLst/>
          </a:prstGeom>
          <a:noFill/>
          <a:effectLst>
            <a:outerShdw blurRad="50800" dist="38100" dir="5400000" algn="t" rotWithShape="0">
              <a:prstClr val="black">
                <a:alpha val="40000"/>
              </a:prstClr>
            </a:outerShdw>
          </a:effectLst>
        </p:spPr>
      </p:pic>
      <p:sp>
        <p:nvSpPr>
          <p:cNvPr id="11" name="Zagięty narożnik 10"/>
          <p:cNvSpPr/>
          <p:nvPr/>
        </p:nvSpPr>
        <p:spPr>
          <a:xfrm>
            <a:off x="3891250" y="1331247"/>
            <a:ext cx="642942" cy="790576"/>
          </a:xfrm>
          <a:prstGeom prst="foldedCorner">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rIns="0" rtlCol="0" anchor="ctr"/>
          <a:lstStyle/>
          <a:p>
            <a:pPr algn="ctr"/>
            <a:endParaRPr lang="en-GB" sz="1000" b="1" dirty="0">
              <a:solidFill>
                <a:schemeClr val="accent1">
                  <a:lumMod val="50000"/>
                </a:schemeClr>
              </a:solidFill>
              <a:cs typeface="Arial" pitchFamily="34" charset="0"/>
            </a:endParaRPr>
          </a:p>
        </p:txBody>
      </p:sp>
      <p:sp>
        <p:nvSpPr>
          <p:cNvPr id="12" name="Zagięty narożnik 11"/>
          <p:cNvSpPr/>
          <p:nvPr/>
        </p:nvSpPr>
        <p:spPr>
          <a:xfrm>
            <a:off x="5820076" y="2255580"/>
            <a:ext cx="642942" cy="790576"/>
          </a:xfrm>
          <a:prstGeom prst="foldedCorner">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GB" sz="1000" b="1" dirty="0">
              <a:solidFill>
                <a:schemeClr val="accent1">
                  <a:lumMod val="50000"/>
                </a:schemeClr>
              </a:solidFill>
              <a:cs typeface="Arial" pitchFamily="34" charset="0"/>
            </a:endParaRPr>
          </a:p>
        </p:txBody>
      </p:sp>
      <p:sp>
        <p:nvSpPr>
          <p:cNvPr id="13" name="Prostokąt 12"/>
          <p:cNvSpPr/>
          <p:nvPr/>
        </p:nvSpPr>
        <p:spPr>
          <a:xfrm>
            <a:off x="5462886" y="2398456"/>
            <a:ext cx="928694" cy="357190"/>
          </a:xfrm>
          <a:prstGeom prst="rect">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cs typeface="Arial" pitchFamily="34" charset="0"/>
              </a:rPr>
              <a:t>XBRL</a:t>
            </a:r>
            <a:br>
              <a:rPr lang="en-GB" sz="1000" b="1" dirty="0" smtClean="0">
                <a:cs typeface="Arial" pitchFamily="34" charset="0"/>
              </a:rPr>
            </a:br>
            <a:r>
              <a:rPr lang="en-GB" sz="1000" b="1" dirty="0" smtClean="0">
                <a:cs typeface="Arial" pitchFamily="34" charset="0"/>
              </a:rPr>
              <a:t>Instance</a:t>
            </a:r>
            <a:endParaRPr lang="en-GB" sz="1000" b="1" dirty="0">
              <a:cs typeface="Arial" pitchFamily="34" charset="0"/>
            </a:endParaRPr>
          </a:p>
        </p:txBody>
      </p:sp>
      <p:sp>
        <p:nvSpPr>
          <p:cNvPr id="14" name="Zagięty narożnik 13"/>
          <p:cNvSpPr/>
          <p:nvPr/>
        </p:nvSpPr>
        <p:spPr>
          <a:xfrm>
            <a:off x="4319878" y="3795880"/>
            <a:ext cx="642942" cy="790576"/>
          </a:xfrm>
          <a:prstGeom prst="foldedCorner">
            <a:avLst/>
          </a:prstGeom>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0" rIns="0" rtlCol="0" anchor="ctr"/>
          <a:lstStyle/>
          <a:p>
            <a:pPr algn="ctr"/>
            <a:endParaRPr lang="en-GB" sz="1000" b="1" dirty="0">
              <a:solidFill>
                <a:schemeClr val="accent1">
                  <a:lumMod val="50000"/>
                </a:schemeClr>
              </a:solidFill>
              <a:cs typeface="Arial" pitchFamily="34" charset="0"/>
            </a:endParaRPr>
          </a:p>
        </p:txBody>
      </p:sp>
      <p:sp>
        <p:nvSpPr>
          <p:cNvPr id="15" name="Prostokąt 14"/>
          <p:cNvSpPr/>
          <p:nvPr/>
        </p:nvSpPr>
        <p:spPr>
          <a:xfrm>
            <a:off x="3962688" y="3938756"/>
            <a:ext cx="928694" cy="357190"/>
          </a:xfrm>
          <a:prstGeom prst="rect">
            <a:avLst/>
          </a:prstGeom>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000" b="1" dirty="0" smtClean="0">
                <a:cs typeface="Arial" pitchFamily="34" charset="0"/>
              </a:rPr>
              <a:t>XHTML</a:t>
            </a:r>
          </a:p>
          <a:p>
            <a:pPr algn="ctr"/>
            <a:r>
              <a:rPr lang="en-GB" sz="1000" b="1" dirty="0" smtClean="0">
                <a:cs typeface="Arial" pitchFamily="34" charset="0"/>
              </a:rPr>
              <a:t>(iXBRL)</a:t>
            </a:r>
            <a:endParaRPr lang="en-GB" sz="1000" b="1" dirty="0">
              <a:cs typeface="Arial" pitchFamily="34" charset="0"/>
            </a:endParaRPr>
          </a:p>
        </p:txBody>
      </p:sp>
      <p:cxnSp>
        <p:nvCxnSpPr>
          <p:cNvPr id="16" name="Łącznik zakrzywiony 15"/>
          <p:cNvCxnSpPr>
            <a:stCxn id="8" idx="1"/>
            <a:endCxn id="34" idx="1"/>
          </p:cNvCxnSpPr>
          <p:nvPr/>
        </p:nvCxnSpPr>
        <p:spPr>
          <a:xfrm flipV="1">
            <a:off x="1533796" y="2505613"/>
            <a:ext cx="857256" cy="75009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Łącznik zakrzywiony 16"/>
          <p:cNvCxnSpPr/>
          <p:nvPr/>
        </p:nvCxnSpPr>
        <p:spPr>
          <a:xfrm>
            <a:off x="3248308" y="2505613"/>
            <a:ext cx="1321603" cy="139304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Łącznik zakrzywiony 893"/>
          <p:cNvCxnSpPr/>
          <p:nvPr/>
        </p:nvCxnSpPr>
        <p:spPr>
          <a:xfrm rot="5400000" flipH="1" flipV="1">
            <a:off x="4427035" y="2862804"/>
            <a:ext cx="1321603" cy="75009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Łącznik zakrzywiony 893"/>
          <p:cNvCxnSpPr>
            <a:stCxn id="13" idx="3"/>
            <a:endCxn id="7" idx="1"/>
          </p:cNvCxnSpPr>
          <p:nvPr/>
        </p:nvCxnSpPr>
        <p:spPr>
          <a:xfrm>
            <a:off x="6391580" y="2577051"/>
            <a:ext cx="1000132" cy="3571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Kształt 903"/>
          <p:cNvCxnSpPr>
            <a:stCxn id="24" idx="1"/>
            <a:endCxn id="8" idx="0"/>
          </p:cNvCxnSpPr>
          <p:nvPr/>
        </p:nvCxnSpPr>
        <p:spPr>
          <a:xfrm rot="10800000" flipV="1">
            <a:off x="1033730" y="1581280"/>
            <a:ext cx="2500330" cy="1174365"/>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 name="Kształt 904"/>
          <p:cNvCxnSpPr>
            <a:stCxn id="11" idx="1"/>
            <a:endCxn id="9" idx="0"/>
          </p:cNvCxnSpPr>
          <p:nvPr/>
        </p:nvCxnSpPr>
        <p:spPr>
          <a:xfrm rot="10800000" flipV="1">
            <a:off x="3069714" y="1726534"/>
            <a:ext cx="821537" cy="457607"/>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Kształt 908"/>
          <p:cNvCxnSpPr>
            <a:stCxn id="11" idx="3"/>
            <a:endCxn id="12" idx="0"/>
          </p:cNvCxnSpPr>
          <p:nvPr/>
        </p:nvCxnSpPr>
        <p:spPr>
          <a:xfrm>
            <a:off x="4534192" y="1726535"/>
            <a:ext cx="1607355" cy="529045"/>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Kształt 911"/>
          <p:cNvCxnSpPr>
            <a:stCxn id="24" idx="3"/>
            <a:endCxn id="7" idx="0"/>
          </p:cNvCxnSpPr>
          <p:nvPr/>
        </p:nvCxnSpPr>
        <p:spPr>
          <a:xfrm>
            <a:off x="4462754" y="1581281"/>
            <a:ext cx="3429024" cy="531423"/>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sp>
        <p:nvSpPr>
          <p:cNvPr id="24" name="Prostokąt 23"/>
          <p:cNvSpPr/>
          <p:nvPr/>
        </p:nvSpPr>
        <p:spPr>
          <a:xfrm>
            <a:off x="3534060" y="1402686"/>
            <a:ext cx="928694" cy="357190"/>
          </a:xfrm>
          <a:prstGeom prst="rect">
            <a:avLst/>
          </a:prstGeom>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000" b="1" dirty="0" smtClean="0">
                <a:cs typeface="Arial" pitchFamily="34" charset="0"/>
              </a:rPr>
              <a:t>XBRL</a:t>
            </a:r>
            <a:br>
              <a:rPr lang="en-GB" sz="1000" b="1" dirty="0" smtClean="0">
                <a:cs typeface="Arial" pitchFamily="34" charset="0"/>
              </a:rPr>
            </a:br>
            <a:r>
              <a:rPr lang="en-GB" sz="1000" b="1" dirty="0" smtClean="0">
                <a:cs typeface="Arial" pitchFamily="34" charset="0"/>
              </a:rPr>
              <a:t>Taxonomy</a:t>
            </a:r>
            <a:endParaRPr lang="en-GB" sz="1000" b="1" dirty="0">
              <a:cs typeface="Arial" pitchFamily="34" charset="0"/>
            </a:endParaRPr>
          </a:p>
        </p:txBody>
      </p:sp>
      <p:sp>
        <p:nvSpPr>
          <p:cNvPr id="25" name="pole tekstowe 24"/>
          <p:cNvSpPr txBox="1"/>
          <p:nvPr/>
        </p:nvSpPr>
        <p:spPr>
          <a:xfrm>
            <a:off x="395536" y="4139559"/>
            <a:ext cx="2143140" cy="276999"/>
          </a:xfrm>
          <a:prstGeom prst="rect">
            <a:avLst/>
          </a:prstGeom>
          <a:noFill/>
        </p:spPr>
        <p:txBody>
          <a:bodyPr wrap="square" rtlCol="0">
            <a:spAutoFit/>
          </a:bodyPr>
          <a:lstStyle/>
          <a:p>
            <a:pPr algn="ctr"/>
            <a:r>
              <a:rPr lang="en-GB" sz="1200" b="1" dirty="0" smtClean="0"/>
              <a:t>reporting entity</a:t>
            </a:r>
            <a:endParaRPr lang="en-GB" sz="1200" b="1" dirty="0"/>
          </a:p>
        </p:txBody>
      </p:sp>
      <p:sp>
        <p:nvSpPr>
          <p:cNvPr id="26" name="pole tekstowe 25"/>
          <p:cNvSpPr txBox="1"/>
          <p:nvPr/>
        </p:nvSpPr>
        <p:spPr>
          <a:xfrm>
            <a:off x="7253593" y="4109699"/>
            <a:ext cx="1714512" cy="276999"/>
          </a:xfrm>
          <a:prstGeom prst="rect">
            <a:avLst/>
          </a:prstGeom>
          <a:noFill/>
        </p:spPr>
        <p:txBody>
          <a:bodyPr wrap="square" rtlCol="0">
            <a:spAutoFit/>
          </a:bodyPr>
          <a:lstStyle/>
          <a:p>
            <a:pPr algn="ctr"/>
            <a:r>
              <a:rPr lang="en-GB" sz="1200" b="1" dirty="0" smtClean="0">
                <a:cs typeface="Arial" pitchFamily="34" charset="0"/>
              </a:rPr>
              <a:t>supervisor</a:t>
            </a:r>
            <a:endParaRPr lang="en-GB" sz="1200" b="1" dirty="0">
              <a:cs typeface="Arial" pitchFamily="34" charset="0"/>
            </a:endParaRPr>
          </a:p>
        </p:txBody>
      </p:sp>
      <p:sp>
        <p:nvSpPr>
          <p:cNvPr id="27" name="Strzałka w dół 26"/>
          <p:cNvSpPr/>
          <p:nvPr/>
        </p:nvSpPr>
        <p:spPr>
          <a:xfrm rot="1706071">
            <a:off x="7313419" y="3110665"/>
            <a:ext cx="226171" cy="928694"/>
          </a:xfrm>
          <a:prstGeom prst="downArrow">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000" dirty="0">
              <a:cs typeface="Arial" pitchFamily="34" charset="0"/>
            </a:endParaRPr>
          </a:p>
        </p:txBody>
      </p:sp>
      <p:sp>
        <p:nvSpPr>
          <p:cNvPr id="28" name="Objaśnienie prostokątne zaokrąglone 27"/>
          <p:cNvSpPr/>
          <p:nvPr/>
        </p:nvSpPr>
        <p:spPr>
          <a:xfrm>
            <a:off x="5105696" y="3724442"/>
            <a:ext cx="785818" cy="428628"/>
          </a:xfrm>
          <a:prstGeom prst="wedgeRoundRectCallout">
            <a:avLst>
              <a:gd name="adj1" fmla="val 177"/>
              <a:gd name="adj2" fmla="val 80277"/>
              <a:gd name="adj3" fmla="val 16667"/>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GB" sz="1000" dirty="0" smtClean="0">
                <a:cs typeface="Arial" pitchFamily="34" charset="0"/>
              </a:rPr>
              <a:t>discussion</a:t>
            </a:r>
            <a:endParaRPr lang="en-GB" sz="1000" dirty="0">
              <a:cs typeface="Arial" pitchFamily="34" charset="0"/>
            </a:endParaRPr>
          </a:p>
        </p:txBody>
      </p:sp>
      <p:pic>
        <p:nvPicPr>
          <p:cNvPr id="29" name="Picture 3" descr="C:\Users\ksfo\AppData\Local\Microsoft\Windows\Temporary Internet Files\Content.IE5\T1S972WR\MCj04315840000[1].png"/>
          <p:cNvPicPr>
            <a:picLocks noChangeAspect="1" noChangeArrowheads="1"/>
          </p:cNvPicPr>
          <p:nvPr/>
        </p:nvPicPr>
        <p:blipFill>
          <a:blip r:embed="rId5" cstate="print"/>
          <a:srcRect/>
          <a:stretch>
            <a:fillRect/>
          </a:stretch>
        </p:blipFill>
        <p:spPr bwMode="auto">
          <a:xfrm>
            <a:off x="7750042" y="3059439"/>
            <a:ext cx="762020" cy="762020"/>
          </a:xfrm>
          <a:prstGeom prst="rect">
            <a:avLst/>
          </a:prstGeom>
          <a:noFill/>
        </p:spPr>
      </p:pic>
      <p:sp>
        <p:nvSpPr>
          <p:cNvPr id="30" name="pole tekstowe 29"/>
          <p:cNvSpPr txBox="1"/>
          <p:nvPr/>
        </p:nvSpPr>
        <p:spPr>
          <a:xfrm>
            <a:off x="7249976" y="3773819"/>
            <a:ext cx="1714512" cy="246221"/>
          </a:xfrm>
          <a:prstGeom prst="rect">
            <a:avLst/>
          </a:prstGeom>
          <a:noFill/>
        </p:spPr>
        <p:txBody>
          <a:bodyPr wrap="square" rtlCol="0">
            <a:spAutoFit/>
          </a:bodyPr>
          <a:lstStyle/>
          <a:p>
            <a:pPr algn="ctr"/>
            <a:r>
              <a:rPr lang="en-GB" sz="1000" dirty="0" smtClean="0">
                <a:cs typeface="Arial" pitchFamily="34" charset="0"/>
              </a:rPr>
              <a:t>analysis</a:t>
            </a:r>
            <a:endParaRPr lang="en-GB" sz="1000" dirty="0">
              <a:cs typeface="Arial" pitchFamily="34" charset="0"/>
            </a:endParaRPr>
          </a:p>
        </p:txBody>
      </p:sp>
      <p:pic>
        <p:nvPicPr>
          <p:cNvPr id="31" name="Picture 4" descr="C:\Users\ksfo\AppData\Local\Microsoft\Windows\Temporary Internet Files\Content.IE5\M8NL58DZ\MCj04326630000[1].png"/>
          <p:cNvPicPr>
            <a:picLocks noChangeAspect="1" noChangeArrowheads="1"/>
          </p:cNvPicPr>
          <p:nvPr/>
        </p:nvPicPr>
        <p:blipFill>
          <a:blip r:embed="rId6" cstate="print"/>
          <a:srcRect/>
          <a:stretch>
            <a:fillRect/>
          </a:stretch>
        </p:blipFill>
        <p:spPr bwMode="auto">
          <a:xfrm>
            <a:off x="6677332" y="1898390"/>
            <a:ext cx="639788" cy="639788"/>
          </a:xfrm>
          <a:prstGeom prst="rect">
            <a:avLst/>
          </a:prstGeom>
          <a:noFill/>
        </p:spPr>
      </p:pic>
      <p:sp>
        <p:nvSpPr>
          <p:cNvPr id="32" name="pole tekstowe 31"/>
          <p:cNvSpPr txBox="1"/>
          <p:nvPr/>
        </p:nvSpPr>
        <p:spPr>
          <a:xfrm>
            <a:off x="6177266" y="1755514"/>
            <a:ext cx="1714512" cy="246221"/>
          </a:xfrm>
          <a:prstGeom prst="rect">
            <a:avLst/>
          </a:prstGeom>
          <a:noFill/>
        </p:spPr>
        <p:txBody>
          <a:bodyPr wrap="square" rtlCol="0">
            <a:spAutoFit/>
          </a:bodyPr>
          <a:lstStyle/>
          <a:p>
            <a:pPr algn="ctr"/>
            <a:r>
              <a:rPr lang="en-GB" sz="1000" dirty="0" smtClean="0">
                <a:cs typeface="Arial" pitchFamily="34" charset="0"/>
              </a:rPr>
              <a:t>validation</a:t>
            </a:r>
            <a:endParaRPr lang="en-GB" sz="1000" dirty="0">
              <a:cs typeface="Arial" pitchFamily="34" charset="0"/>
            </a:endParaRPr>
          </a:p>
        </p:txBody>
      </p:sp>
      <p:cxnSp>
        <p:nvCxnSpPr>
          <p:cNvPr id="33" name="Kształt 44"/>
          <p:cNvCxnSpPr>
            <a:stCxn id="11" idx="2"/>
            <a:endCxn id="14" idx="0"/>
          </p:cNvCxnSpPr>
          <p:nvPr/>
        </p:nvCxnSpPr>
        <p:spPr>
          <a:xfrm rot="16200000" flipH="1">
            <a:off x="3590007" y="2744537"/>
            <a:ext cx="1674057" cy="428628"/>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34" name="Prostokąt 33"/>
          <p:cNvSpPr/>
          <p:nvPr/>
        </p:nvSpPr>
        <p:spPr>
          <a:xfrm>
            <a:off x="2391052" y="2327018"/>
            <a:ext cx="928694" cy="357190"/>
          </a:xfrm>
          <a:prstGeom prst="rect">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cs typeface="Arial" pitchFamily="34" charset="0"/>
              </a:rPr>
              <a:t>XBRL</a:t>
            </a:r>
            <a:br>
              <a:rPr lang="en-GB" sz="1000" b="1" dirty="0" smtClean="0">
                <a:cs typeface="Arial" pitchFamily="34" charset="0"/>
              </a:rPr>
            </a:br>
            <a:r>
              <a:rPr lang="en-GB" sz="1000" b="1" dirty="0" smtClean="0">
                <a:cs typeface="Arial" pitchFamily="34" charset="0"/>
              </a:rPr>
              <a:t>Instance</a:t>
            </a:r>
            <a:endParaRPr lang="en-GB" sz="1000" b="1" dirty="0">
              <a:cs typeface="Arial" pitchFamily="34" charset="0"/>
            </a:endParaRPr>
          </a:p>
        </p:txBody>
      </p:sp>
      <p:pic>
        <p:nvPicPr>
          <p:cNvPr id="35" name="Picture 6" descr="C:\Documents and Settings\Krzysiek\Pulpit\XBRL API\grafika\1241436645_document.png"/>
          <p:cNvPicPr>
            <a:picLocks noChangeAspect="1" noChangeArrowheads="1"/>
          </p:cNvPicPr>
          <p:nvPr/>
        </p:nvPicPr>
        <p:blipFill>
          <a:blip r:embed="rId7" cstate="print"/>
          <a:srcRect/>
          <a:stretch>
            <a:fillRect/>
          </a:stretch>
        </p:blipFill>
        <p:spPr bwMode="auto">
          <a:xfrm>
            <a:off x="4248446" y="2898517"/>
            <a:ext cx="785813" cy="822325"/>
          </a:xfrm>
          <a:prstGeom prst="rect">
            <a:avLst/>
          </a:prstGeom>
          <a:noFill/>
          <a:ln w="9525">
            <a:noFill/>
            <a:miter lim="800000"/>
            <a:headEnd/>
            <a:tailEnd/>
          </a:ln>
        </p:spPr>
      </p:pic>
      <p:pic>
        <p:nvPicPr>
          <p:cNvPr id="36" name="Picture 2" descr="C:\Documents and Settings\Krzysiek\Pulpit\XBRL API\grafika\gear.png"/>
          <p:cNvPicPr>
            <a:picLocks noChangeAspect="1" noChangeArrowheads="1"/>
          </p:cNvPicPr>
          <p:nvPr/>
        </p:nvPicPr>
        <p:blipFill>
          <a:blip r:embed="rId8" cstate="print"/>
          <a:srcRect/>
          <a:stretch>
            <a:fillRect/>
          </a:stretch>
        </p:blipFill>
        <p:spPr bwMode="auto">
          <a:xfrm>
            <a:off x="4408784" y="2982654"/>
            <a:ext cx="500062" cy="500063"/>
          </a:xfrm>
          <a:prstGeom prst="rect">
            <a:avLst/>
          </a:prstGeom>
          <a:noFill/>
          <a:ln w="9525">
            <a:noFill/>
            <a:miter lim="800000"/>
            <a:headEnd/>
            <a:tailEnd/>
          </a:ln>
        </p:spPr>
      </p:pic>
      <p:sp>
        <p:nvSpPr>
          <p:cNvPr id="37" name="Symbol zastępczy zawartości 2"/>
          <p:cNvSpPr>
            <a:spLocks noGrp="1"/>
          </p:cNvSpPr>
          <p:nvPr>
            <p:ph idx="1"/>
          </p:nvPr>
        </p:nvSpPr>
        <p:spPr>
          <a:xfrm>
            <a:off x="1791291" y="5085184"/>
            <a:ext cx="5842992" cy="1539062"/>
          </a:xfrm>
        </p:spPr>
        <p:txBody>
          <a:bodyPr/>
          <a:lstStyle/>
          <a:p>
            <a:pPr marL="109537" indent="0">
              <a:buNone/>
            </a:pPr>
            <a:r>
              <a:rPr lang="en-GB" sz="1200" dirty="0" smtClean="0"/>
              <a:t>Primary use cases</a:t>
            </a:r>
            <a:endParaRPr lang="pl-PL" sz="1200" dirty="0" smtClean="0"/>
          </a:p>
          <a:p>
            <a:r>
              <a:rPr lang="en-GB" sz="1200" dirty="0" smtClean="0"/>
              <a:t>financials for filing with a regulator</a:t>
            </a:r>
          </a:p>
          <a:p>
            <a:r>
              <a:rPr lang="en-GB" sz="1200" dirty="0"/>
              <a:t>annual reports (layout matters for stressing some figures)</a:t>
            </a:r>
          </a:p>
          <a:p>
            <a:r>
              <a:rPr lang="en-GB" sz="1200" dirty="0"/>
              <a:t>comparative corporate information on a website (presentation + dynamic analysis)</a:t>
            </a:r>
          </a:p>
          <a:p>
            <a:r>
              <a:rPr lang="en-GB" sz="1200" dirty="0" smtClean="0"/>
              <a:t>predefined forms (companies registrar, taxation)</a:t>
            </a:r>
          </a:p>
          <a:p>
            <a:r>
              <a:rPr lang="en-GB" sz="1200" dirty="0" smtClean="0"/>
              <a:t>internal consolidation – reports (posted to intranet and Internet)</a:t>
            </a:r>
          </a:p>
          <a:p>
            <a:endParaRPr lang="en-GB" sz="1200" dirty="0"/>
          </a:p>
        </p:txBody>
      </p:sp>
    </p:spTree>
    <p:extLst>
      <p:ext uri="{BB962C8B-B14F-4D97-AF65-F5344CB8AC3E}">
        <p14:creationId xmlns:p14="http://schemas.microsoft.com/office/powerpoint/2010/main" val="1841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par>
                                <p:cTn id="87" presetID="10"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par>
                                <p:cTn id="95" presetID="10" presetClass="entr" presetSubtype="0"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par>
                                <p:cTn id="98" presetID="10"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par>
                                <p:cTn id="106" presetID="10" presetClass="entr" presetSubtype="0"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500"/>
                                        <p:tgtEl>
                                          <p:spTgt spid="3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7">
                                            <p:txEl>
                                              <p:pRg st="0" end="0"/>
                                            </p:txEl>
                                          </p:spTgt>
                                        </p:tgtEl>
                                        <p:attrNameLst>
                                          <p:attrName>style.visibility</p:attrName>
                                        </p:attrNameLst>
                                      </p:cBhvr>
                                      <p:to>
                                        <p:strVal val="visible"/>
                                      </p:to>
                                    </p:set>
                                    <p:animEffect transition="in" filter="fade">
                                      <p:cBhvr>
                                        <p:cTn id="121" dur="500"/>
                                        <p:tgtEl>
                                          <p:spTgt spid="37">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7">
                                            <p:txEl>
                                              <p:pRg st="1" end="1"/>
                                            </p:txEl>
                                          </p:spTgt>
                                        </p:tgtEl>
                                        <p:attrNameLst>
                                          <p:attrName>style.visibility</p:attrName>
                                        </p:attrNameLst>
                                      </p:cBhvr>
                                      <p:to>
                                        <p:strVal val="visible"/>
                                      </p:to>
                                    </p:set>
                                    <p:animEffect transition="in" filter="fade">
                                      <p:cBhvr>
                                        <p:cTn id="126" dur="500"/>
                                        <p:tgtEl>
                                          <p:spTgt spid="37">
                                            <p:txEl>
                                              <p:pRg st="1" end="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7">
                                            <p:txEl>
                                              <p:pRg st="2" end="2"/>
                                            </p:txEl>
                                          </p:spTgt>
                                        </p:tgtEl>
                                        <p:attrNameLst>
                                          <p:attrName>style.visibility</p:attrName>
                                        </p:attrNameLst>
                                      </p:cBhvr>
                                      <p:to>
                                        <p:strVal val="visible"/>
                                      </p:to>
                                    </p:set>
                                    <p:animEffect transition="in" filter="fade">
                                      <p:cBhvr>
                                        <p:cTn id="131" dur="500"/>
                                        <p:tgtEl>
                                          <p:spTgt spid="37">
                                            <p:txEl>
                                              <p:pRg st="2" end="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7">
                                            <p:txEl>
                                              <p:pRg st="3" end="3"/>
                                            </p:txEl>
                                          </p:spTgt>
                                        </p:tgtEl>
                                        <p:attrNameLst>
                                          <p:attrName>style.visibility</p:attrName>
                                        </p:attrNameLst>
                                      </p:cBhvr>
                                      <p:to>
                                        <p:strVal val="visible"/>
                                      </p:to>
                                    </p:set>
                                    <p:animEffect transition="in" filter="fade">
                                      <p:cBhvr>
                                        <p:cTn id="136" dur="500"/>
                                        <p:tgtEl>
                                          <p:spTgt spid="37">
                                            <p:txEl>
                                              <p:pRg st="3" end="3"/>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7">
                                            <p:txEl>
                                              <p:pRg st="4" end="4"/>
                                            </p:txEl>
                                          </p:spTgt>
                                        </p:tgtEl>
                                        <p:attrNameLst>
                                          <p:attrName>style.visibility</p:attrName>
                                        </p:attrNameLst>
                                      </p:cBhvr>
                                      <p:to>
                                        <p:strVal val="visible"/>
                                      </p:to>
                                    </p:set>
                                    <p:animEffect transition="in" filter="fade">
                                      <p:cBhvr>
                                        <p:cTn id="141" dur="500"/>
                                        <p:tgtEl>
                                          <p:spTgt spid="37">
                                            <p:txEl>
                                              <p:pRg st="4" end="4"/>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7">
                                            <p:txEl>
                                              <p:pRg st="5" end="5"/>
                                            </p:txEl>
                                          </p:spTgt>
                                        </p:tgtEl>
                                        <p:attrNameLst>
                                          <p:attrName>style.visibility</p:attrName>
                                        </p:attrNameLst>
                                      </p:cBhvr>
                                      <p:to>
                                        <p:strVal val="visible"/>
                                      </p:to>
                                    </p:set>
                                    <p:animEffect transition="in" filter="fade">
                                      <p:cBhvr>
                                        <p:cTn id="146" dur="5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4" grpId="0" animBg="1"/>
      <p:bldP spid="15" grpId="0" animBg="1"/>
      <p:bldP spid="24" grpId="0" animBg="1"/>
      <p:bldP spid="25" grpId="0"/>
      <p:bldP spid="26" grpId="0"/>
      <p:bldP spid="27" grpId="0" animBg="1"/>
      <p:bldP spid="28" grpId="0" animBg="1"/>
      <p:bldP spid="3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72200" y="1142984"/>
            <a:ext cx="2314600" cy="995362"/>
          </a:xfrm>
        </p:spPr>
        <p:txBody>
          <a:bodyPr/>
          <a:lstStyle/>
          <a:p>
            <a:pPr algn="ctr"/>
            <a:r>
              <a:rPr lang="en-GB" dirty="0" smtClean="0"/>
              <a:t>Inline-XBRL</a:t>
            </a:r>
            <a:br>
              <a:rPr lang="en-GB" dirty="0" smtClean="0"/>
            </a:br>
            <a:r>
              <a:rPr lang="en-GB" i="1" dirty="0" smtClean="0"/>
              <a:t>Example</a:t>
            </a:r>
            <a:r>
              <a:rPr lang="en-GB" dirty="0" smtClean="0"/>
              <a:t> </a:t>
            </a:r>
            <a:endParaRPr lang="en-GB"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46</a:t>
            </a:fld>
            <a:endParaRPr lang="en-GB" dirty="0"/>
          </a:p>
        </p:txBody>
      </p:sp>
      <p:pic>
        <p:nvPicPr>
          <p:cNvPr id="5" name="Obraz 4" descr="Intel 2010 Annual Report - Consolidated Statements of Income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836712"/>
            <a:ext cx="4824536" cy="2976099"/>
          </a:xfrm>
          <a:prstGeom prst="rect">
            <a:avLst/>
          </a:prstGeom>
        </p:spPr>
      </p:pic>
      <p:sp>
        <p:nvSpPr>
          <p:cNvPr id="6" name="Prostokąt 5"/>
          <p:cNvSpPr/>
          <p:nvPr/>
        </p:nvSpPr>
        <p:spPr>
          <a:xfrm>
            <a:off x="428596" y="4149080"/>
            <a:ext cx="6143668" cy="1421928"/>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0000"/>
              </a:lnSpc>
            </a:pPr>
            <a:r>
              <a:rPr lang="en-GB" sz="1200" i="1" dirty="0" smtClean="0"/>
              <a:t>inline-XBRL</a:t>
            </a:r>
          </a:p>
          <a:p>
            <a:pPr>
              <a:lnSpc>
                <a:spcPct val="120000"/>
              </a:lnSpc>
            </a:pPr>
            <a:r>
              <a:rPr lang="en-GB" sz="1200" dirty="0" smtClean="0"/>
              <a:t>&lt;td class="rightalign"&gt;</a:t>
            </a:r>
          </a:p>
          <a:p>
            <a:pPr>
              <a:lnSpc>
                <a:spcPct val="120000"/>
              </a:lnSpc>
            </a:pPr>
            <a:r>
              <a:rPr lang="en-GB" sz="1200" dirty="0" smtClean="0"/>
              <a:t>     &lt;ix:nonFraction name="ifrs:Revenue" </a:t>
            </a:r>
          </a:p>
          <a:p>
            <a:pPr marL="182563" indent="-182563">
              <a:lnSpc>
                <a:spcPct val="120000"/>
              </a:lnSpc>
            </a:pPr>
            <a:r>
              <a:rPr lang="en-GB" sz="1200" dirty="0" smtClean="0"/>
              <a:t>      contextRef="e2010" precision="</a:t>
            </a:r>
            <a:r>
              <a:rPr lang="pl-PL" sz="1200" dirty="0" smtClean="0"/>
              <a:t>5</a:t>
            </a:r>
            <a:r>
              <a:rPr lang="en-GB" sz="1200" dirty="0" smtClean="0"/>
              <a:t>" unitRef="USD" scale="6" format="ixt:numcommadot”&gt;&lt;ix:exclude&gt;$&lt;/ix:exclude&gt;43,623&lt;/ix:nonFraction&gt;</a:t>
            </a:r>
          </a:p>
          <a:p>
            <a:pPr>
              <a:lnSpc>
                <a:spcPct val="120000"/>
              </a:lnSpc>
            </a:pPr>
            <a:r>
              <a:rPr lang="en-GB" sz="1200" dirty="0" smtClean="0"/>
              <a:t>&lt;/td&gt;</a:t>
            </a:r>
          </a:p>
        </p:txBody>
      </p:sp>
      <p:sp>
        <p:nvSpPr>
          <p:cNvPr id="7" name="Prostokąt 6"/>
          <p:cNvSpPr/>
          <p:nvPr/>
        </p:nvSpPr>
        <p:spPr>
          <a:xfrm>
            <a:off x="571472" y="5720716"/>
            <a:ext cx="6143668" cy="535531"/>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0000"/>
              </a:lnSpc>
            </a:pPr>
            <a:r>
              <a:rPr lang="en-GB" sz="1200" i="1" dirty="0" smtClean="0"/>
              <a:t>resulting XBRL</a:t>
            </a:r>
          </a:p>
          <a:p>
            <a:pPr>
              <a:lnSpc>
                <a:spcPct val="120000"/>
              </a:lnSpc>
            </a:pPr>
            <a:r>
              <a:rPr lang="en-GB" sz="1200" dirty="0" smtClean="0"/>
              <a:t>&lt;ifrs:Revenue contextRef="e2010" unitRef="USD" precision="</a:t>
            </a:r>
            <a:r>
              <a:rPr lang="pl-PL" sz="1200" dirty="0" smtClean="0"/>
              <a:t>5</a:t>
            </a:r>
            <a:r>
              <a:rPr lang="en-GB" sz="1200" dirty="0" smtClean="0"/>
              <a:t>"&gt;43623000000&lt;/ifrs:Revenue&gt;</a:t>
            </a:r>
          </a:p>
        </p:txBody>
      </p:sp>
      <p:sp>
        <p:nvSpPr>
          <p:cNvPr id="8" name="Prostokąt 7"/>
          <p:cNvSpPr/>
          <p:nvPr/>
        </p:nvSpPr>
        <p:spPr>
          <a:xfrm>
            <a:off x="3923928" y="2714620"/>
            <a:ext cx="504056" cy="14287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cxnSp>
        <p:nvCxnSpPr>
          <p:cNvPr id="9" name="Łącznik łamany 8"/>
          <p:cNvCxnSpPr>
            <a:stCxn id="8" idx="2"/>
            <a:endCxn id="6" idx="1"/>
          </p:cNvCxnSpPr>
          <p:nvPr/>
        </p:nvCxnSpPr>
        <p:spPr>
          <a:xfrm rot="5400000">
            <a:off x="1301002" y="1985090"/>
            <a:ext cx="2002548" cy="3747360"/>
          </a:xfrm>
          <a:prstGeom prst="bentConnector4">
            <a:avLst>
              <a:gd name="adj1" fmla="val 32249"/>
              <a:gd name="adj2" fmla="val 106100"/>
            </a:avLst>
          </a:prstGeom>
          <a:ln>
            <a:tailEnd type="arrow"/>
          </a:ln>
        </p:spPr>
        <p:style>
          <a:lnRef idx="2">
            <a:schemeClr val="accent2"/>
          </a:lnRef>
          <a:fillRef idx="1">
            <a:schemeClr val="lt1"/>
          </a:fillRef>
          <a:effectRef idx="0">
            <a:schemeClr val="accent2"/>
          </a:effectRef>
          <a:fontRef idx="minor">
            <a:schemeClr val="dk1"/>
          </a:fontRef>
        </p:style>
      </p:cxnSp>
      <p:cxnSp>
        <p:nvCxnSpPr>
          <p:cNvPr id="10" name="Łącznik łamany 9"/>
          <p:cNvCxnSpPr>
            <a:stCxn id="6" idx="3"/>
            <a:endCxn id="7" idx="1"/>
          </p:cNvCxnSpPr>
          <p:nvPr/>
        </p:nvCxnSpPr>
        <p:spPr>
          <a:xfrm flipH="1">
            <a:off x="571472" y="4860044"/>
            <a:ext cx="6000792" cy="1128438"/>
          </a:xfrm>
          <a:prstGeom prst="bentConnector5">
            <a:avLst>
              <a:gd name="adj1" fmla="val -3809"/>
              <a:gd name="adj2" fmla="val 69638"/>
              <a:gd name="adj3" fmla="val 103809"/>
            </a:avLst>
          </a:prstGeom>
          <a:ln>
            <a:tailEnd type="arrow"/>
          </a:ln>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1520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GB" dirty="0" smtClean="0"/>
              <a:t>Application of XBRL</a:t>
            </a:r>
            <a:endParaRPr lang="en-GB" dirty="0"/>
          </a:p>
        </p:txBody>
      </p:sp>
      <p:sp>
        <p:nvSpPr>
          <p:cNvPr id="3" name="Symbol zastępczy zawartości 2"/>
          <p:cNvSpPr>
            <a:spLocks noGrp="1"/>
          </p:cNvSpPr>
          <p:nvPr>
            <p:ph idx="1"/>
          </p:nvPr>
        </p:nvSpPr>
        <p:spPr>
          <a:xfrm>
            <a:off x="457200" y="2204864"/>
            <a:ext cx="4114800" cy="4298218"/>
          </a:xfrm>
        </p:spPr>
        <p:txBody>
          <a:bodyPr/>
          <a:lstStyle/>
          <a:p>
            <a:r>
              <a:rPr lang="en-GB" sz="2000" dirty="0" smtClean="0"/>
              <a:t>XBRL is not off-the-shelf, out-of-the-box solution!</a:t>
            </a:r>
          </a:p>
          <a:p>
            <a:endParaRPr lang="en-GB" sz="2000" dirty="0" smtClean="0"/>
          </a:p>
          <a:p>
            <a:r>
              <a:rPr lang="en-GB" sz="2000" dirty="0" smtClean="0"/>
              <a:t>XBRL is a flexible tool that can address various requirements depending on application scenario</a:t>
            </a:r>
          </a:p>
          <a:p>
            <a:endParaRPr lang="en-GB" sz="2000" dirty="0" smtClean="0"/>
          </a:p>
          <a:p>
            <a:r>
              <a:rPr lang="en-GB" sz="2000" dirty="0" smtClean="0"/>
              <a:t>XBRL is a double edge sword that can cut the Gordian </a:t>
            </a:r>
            <a:r>
              <a:rPr lang="en-GB" sz="2000" dirty="0" err="1" smtClean="0"/>
              <a:t>Kno</a:t>
            </a:r>
            <a:r>
              <a:rPr lang="pl-PL" sz="2000" dirty="0" smtClean="0"/>
              <a:t>t</a:t>
            </a:r>
            <a:r>
              <a:rPr lang="en-GB" sz="2000" dirty="0" smtClean="0"/>
              <a:t> but if used improperly can hurt yourself and others</a:t>
            </a:r>
          </a:p>
          <a:p>
            <a:pPr lvl="1"/>
            <a:endParaRPr lang="en-GB" sz="2000"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47</a:t>
            </a:fld>
            <a:endParaRPr lang="en-GB" dirty="0"/>
          </a:p>
        </p:txBody>
      </p:sp>
      <p:pic>
        <p:nvPicPr>
          <p:cNvPr id="41988" name="Picture 4" descr="Software Box"/>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04048" y="1940017"/>
            <a:ext cx="1871117" cy="1871117"/>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http://dclips.fundraw.com/zobo500dir/sword_01.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92080" y="4509120"/>
            <a:ext cx="1152128" cy="1217894"/>
          </a:xfrm>
          <a:prstGeom prst="rect">
            <a:avLst/>
          </a:prstGeom>
          <a:noFill/>
          <a:extLst>
            <a:ext uri="{909E8E84-426E-40DD-AFC4-6F175D3DCCD1}">
              <a14:hiddenFill xmlns:a14="http://schemas.microsoft.com/office/drawing/2010/main">
                <a:solidFill>
                  <a:srgbClr val="FFFFFF"/>
                </a:solidFill>
              </a14:hiddenFill>
            </a:ext>
          </a:extLst>
        </p:spPr>
      </p:pic>
      <p:sp>
        <p:nvSpPr>
          <p:cNvPr id="5" name="Znak zakazu 4"/>
          <p:cNvSpPr/>
          <p:nvPr/>
        </p:nvSpPr>
        <p:spPr>
          <a:xfrm>
            <a:off x="4895490" y="1952537"/>
            <a:ext cx="2088232" cy="1944216"/>
          </a:xfrm>
          <a:prstGeom prst="noSmoking">
            <a:avLst/>
          </a:prstGeom>
          <a:noFill/>
          <a:ln>
            <a:solidFill>
              <a:srgbClr val="FF0000">
                <a:alpha val="50196"/>
              </a:srgb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solidFill>
                <a:schemeClr val="tx1"/>
              </a:solidFill>
            </a:endParaRPr>
          </a:p>
        </p:txBody>
      </p:sp>
      <p:sp>
        <p:nvSpPr>
          <p:cNvPr id="6" name="Pierścień 5"/>
          <p:cNvSpPr/>
          <p:nvPr/>
        </p:nvSpPr>
        <p:spPr>
          <a:xfrm>
            <a:off x="4895490" y="4127807"/>
            <a:ext cx="2088232" cy="1980519"/>
          </a:xfrm>
          <a:prstGeom prst="donut">
            <a:avLst>
              <a:gd name="adj" fmla="val 19761"/>
            </a:avLst>
          </a:prstGeom>
          <a:noFill/>
          <a:ln>
            <a:solidFill>
              <a:srgbClr val="00B05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9973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990"/>
                                        </p:tgtEl>
                                        <p:attrNameLst>
                                          <p:attrName>style.visibility</p:attrName>
                                        </p:attrNameLst>
                                      </p:cBhvr>
                                      <p:to>
                                        <p:strVal val="visible"/>
                                      </p:to>
                                    </p:set>
                                    <p:animEffect transition="in" filter="fade">
                                      <p:cBhvr>
                                        <p:cTn id="28" dur="500"/>
                                        <p:tgtEl>
                                          <p:spTgt spid="419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Requirements and Applications</a:t>
            </a:r>
            <a:endParaRPr lang="en-GB" dirty="0"/>
          </a:p>
        </p:txBody>
      </p:sp>
      <p:sp>
        <p:nvSpPr>
          <p:cNvPr id="3" name="Symbol zastępczy zawartości 2"/>
          <p:cNvSpPr>
            <a:spLocks noGrp="1"/>
          </p:cNvSpPr>
          <p:nvPr>
            <p:ph idx="1"/>
          </p:nvPr>
        </p:nvSpPr>
        <p:spPr>
          <a:xfrm>
            <a:off x="457200" y="2492896"/>
            <a:ext cx="4474840" cy="4010186"/>
          </a:xfrm>
        </p:spPr>
        <p:txBody>
          <a:bodyPr/>
          <a:lstStyle/>
          <a:p>
            <a:r>
              <a:rPr lang="en-GB" sz="2000" dirty="0" smtClean="0"/>
              <a:t>prudential reporting</a:t>
            </a:r>
          </a:p>
          <a:p>
            <a:pPr lvl="1"/>
            <a:r>
              <a:rPr lang="en-GB" sz="2000" dirty="0" smtClean="0"/>
              <a:t>clear definitions, fixed content</a:t>
            </a:r>
          </a:p>
          <a:p>
            <a:pPr lvl="1"/>
            <a:r>
              <a:rPr lang="en-GB" sz="2000" dirty="0" smtClean="0"/>
              <a:t>COREP, FINREP, FDIC, …</a:t>
            </a:r>
          </a:p>
          <a:p>
            <a:r>
              <a:rPr lang="en-GB" sz="2000" dirty="0" smtClean="0"/>
              <a:t>exchange of financial statements</a:t>
            </a:r>
          </a:p>
          <a:p>
            <a:pPr lvl="1"/>
            <a:r>
              <a:rPr lang="en-GB" sz="2000" dirty="0" smtClean="0"/>
              <a:t>flexible content</a:t>
            </a:r>
          </a:p>
          <a:p>
            <a:pPr lvl="1"/>
            <a:r>
              <a:rPr lang="en-GB" sz="2000" dirty="0" smtClean="0"/>
              <a:t>IFRS, US-GAAP, EDINET</a:t>
            </a:r>
          </a:p>
          <a:p>
            <a:r>
              <a:rPr lang="en-GB" sz="2000" dirty="0" smtClean="0"/>
              <a:t>SBR projects</a:t>
            </a:r>
          </a:p>
          <a:p>
            <a:pPr lvl="1"/>
            <a:r>
              <a:rPr lang="en-GB" sz="2000" dirty="0" smtClean="0"/>
              <a:t>harmonization, normalization, standardization</a:t>
            </a:r>
          </a:p>
          <a:p>
            <a:pPr lvl="1"/>
            <a:r>
              <a:rPr lang="en-GB" sz="2000" dirty="0" smtClean="0"/>
              <a:t>SBR-NL, SBR-AU</a:t>
            </a:r>
            <a:endParaRPr lang="en-GB" sz="2000"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48</a:t>
            </a:fld>
            <a:endParaRPr lang="en-GB" dirty="0"/>
          </a:p>
        </p:txBody>
      </p:sp>
      <p:sp>
        <p:nvSpPr>
          <p:cNvPr id="5" name="Nawias klamrowy zamykający 4"/>
          <p:cNvSpPr/>
          <p:nvPr/>
        </p:nvSpPr>
        <p:spPr>
          <a:xfrm>
            <a:off x="5148064" y="2564904"/>
            <a:ext cx="504056" cy="3456384"/>
          </a:xfrm>
          <a:prstGeom prst="rightBrac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dirty="0"/>
          </a:p>
        </p:txBody>
      </p:sp>
      <p:sp>
        <p:nvSpPr>
          <p:cNvPr id="6" name="pole tekstowe 5"/>
          <p:cNvSpPr txBox="1"/>
          <p:nvPr/>
        </p:nvSpPr>
        <p:spPr>
          <a:xfrm>
            <a:off x="6012160" y="3717032"/>
            <a:ext cx="2232248" cy="1477328"/>
          </a:xfrm>
          <a:prstGeom prst="rect">
            <a:avLst/>
          </a:prstGeom>
          <a:noFill/>
        </p:spPr>
        <p:txBody>
          <a:bodyPr wrap="square" rtlCol="0">
            <a:spAutoFit/>
          </a:bodyPr>
          <a:lstStyle/>
          <a:p>
            <a:pPr algn="ctr"/>
            <a:r>
              <a:rPr lang="en-GB" dirty="0" smtClean="0">
                <a:latin typeface="+mn-lt"/>
              </a:rPr>
              <a:t>different requirements</a:t>
            </a:r>
          </a:p>
          <a:p>
            <a:pPr algn="ctr"/>
            <a:r>
              <a:rPr lang="en-GB" dirty="0" smtClean="0">
                <a:latin typeface="+mn-lt"/>
              </a:rPr>
              <a:t>=</a:t>
            </a:r>
          </a:p>
          <a:p>
            <a:pPr algn="ctr"/>
            <a:r>
              <a:rPr lang="en-GB" dirty="0" smtClean="0">
                <a:latin typeface="+mn-lt"/>
              </a:rPr>
              <a:t>different taxonomy architectures</a:t>
            </a:r>
            <a:endParaRPr lang="en-GB" dirty="0">
              <a:latin typeface="+mn-lt"/>
            </a:endParaRPr>
          </a:p>
        </p:txBody>
      </p:sp>
    </p:spTree>
    <p:extLst>
      <p:ext uri="{BB962C8B-B14F-4D97-AF65-F5344CB8AC3E}">
        <p14:creationId xmlns:p14="http://schemas.microsoft.com/office/powerpoint/2010/main" val="9363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p:txBody>
          <a:bodyPr/>
          <a:lstStyle/>
          <a:p>
            <a:r>
              <a:rPr lang="en-GB" smtClean="0"/>
              <a:t>Thank you</a:t>
            </a:r>
            <a:endParaRPr lang="en-GB"/>
          </a:p>
        </p:txBody>
      </p:sp>
    </p:spTree>
    <p:extLst>
      <p:ext uri="{BB962C8B-B14F-4D97-AF65-F5344CB8AC3E}">
        <p14:creationId xmlns:p14="http://schemas.microsoft.com/office/powerpoint/2010/main" val="1092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5</a:t>
            </a:fld>
            <a:endParaRPr lang="en-GB"/>
          </a:p>
        </p:txBody>
      </p:sp>
      <p:sp>
        <p:nvSpPr>
          <p:cNvPr id="5" name="Tytuł 1"/>
          <p:cNvSpPr>
            <a:spLocks noGrp="1"/>
          </p:cNvSpPr>
          <p:nvPr>
            <p:ph type="title"/>
          </p:nvPr>
        </p:nvSpPr>
        <p:spPr>
          <a:xfrm>
            <a:off x="179512" y="476672"/>
            <a:ext cx="2818656" cy="864095"/>
          </a:xfrm>
        </p:spPr>
        <p:txBody>
          <a:bodyPr/>
          <a:lstStyle/>
          <a:p>
            <a:pPr algn="ctr"/>
            <a:r>
              <a:rPr lang="en-GB" sz="3200" smtClean="0"/>
              <a:t>Chain of dependence </a:t>
            </a:r>
          </a:p>
        </p:txBody>
      </p:sp>
      <p:graphicFrame>
        <p:nvGraphicFramePr>
          <p:cNvPr id="6" name="Diagram 5"/>
          <p:cNvGraphicFramePr/>
          <p:nvPr>
            <p:extLst>
              <p:ext uri="{D42A27DB-BD31-4B8C-83A1-F6EECF244321}">
                <p14:modId xmlns:p14="http://schemas.microsoft.com/office/powerpoint/2010/main" val="2077622801"/>
              </p:ext>
            </p:extLst>
          </p:nvPr>
        </p:nvGraphicFramePr>
        <p:xfrm>
          <a:off x="544325" y="1472918"/>
          <a:ext cx="8286808"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rostokąt zaokrąglony 6"/>
          <p:cNvSpPr/>
          <p:nvPr/>
        </p:nvSpPr>
        <p:spPr>
          <a:xfrm>
            <a:off x="996763" y="3044554"/>
            <a:ext cx="1609743" cy="936562"/>
          </a:xfrm>
          <a:prstGeom prst="roundRect">
            <a:avLst>
              <a:gd name="adj" fmla="val 10000"/>
            </a:avLst>
          </a:prstGeom>
          <a:solidFill>
            <a:schemeClr val="bg1">
              <a:lumMod val="85000"/>
              <a:alpha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8" name="Prostokąt 7"/>
          <p:cNvSpPr/>
          <p:nvPr/>
        </p:nvSpPr>
        <p:spPr>
          <a:xfrm>
            <a:off x="1024194" y="3071985"/>
            <a:ext cx="1554881" cy="881700"/>
          </a:xfrm>
          <a:prstGeom prst="rect">
            <a:avLst/>
          </a:prstGeom>
          <a:solidFill>
            <a:schemeClr val="bg1">
              <a:lumMod val="85000"/>
              <a:alpha val="60000"/>
            </a:schemeClr>
          </a:solidFill>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lIns="85344" tIns="85344" rIns="85344" bIns="85344" spcCol="1270"/>
          <a:lstStyle/>
          <a:p>
            <a:pPr marL="114300" lvl="1" indent="-114300" defTabSz="533400" fontAlgn="auto">
              <a:lnSpc>
                <a:spcPct val="90000"/>
              </a:lnSpc>
              <a:spcBef>
                <a:spcPts val="0"/>
              </a:spcBef>
              <a:spcAft>
                <a:spcPct val="15000"/>
              </a:spcAft>
              <a:buFontTx/>
              <a:buChar char="••"/>
              <a:defRPr/>
            </a:pPr>
            <a:r>
              <a:rPr lang="en-GB" sz="1200" smtClean="0">
                <a:solidFill>
                  <a:sysClr val="windowText" lastClr="000000">
                    <a:hueOff val="0"/>
                    <a:satOff val="0"/>
                    <a:lumOff val="0"/>
                    <a:alphaOff val="0"/>
                  </a:sysClr>
                </a:solidFill>
              </a:rPr>
              <a:t>General syntax </a:t>
            </a:r>
            <a:endParaRPr lang="en-GB" sz="1200">
              <a:solidFill>
                <a:sysClr val="windowText" lastClr="000000">
                  <a:hueOff val="0"/>
                  <a:satOff val="0"/>
                  <a:lumOff val="0"/>
                  <a:alphaOff val="0"/>
                </a:sysClr>
              </a:solidFill>
            </a:endParaRPr>
          </a:p>
        </p:txBody>
      </p:sp>
      <p:sp>
        <p:nvSpPr>
          <p:cNvPr id="9" name="Prostokąt zaokrąglony 8"/>
          <p:cNvSpPr/>
          <p:nvPr/>
        </p:nvSpPr>
        <p:spPr>
          <a:xfrm>
            <a:off x="3068465" y="3036686"/>
            <a:ext cx="1609743" cy="936562"/>
          </a:xfrm>
          <a:prstGeom prst="roundRect">
            <a:avLst>
              <a:gd name="adj" fmla="val 10000"/>
            </a:avLst>
          </a:prstGeom>
          <a:solidFill>
            <a:schemeClr val="bg1">
              <a:lumMod val="85000"/>
              <a:alpha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10" name="Prostokąt 9"/>
          <p:cNvSpPr/>
          <p:nvPr/>
        </p:nvSpPr>
        <p:spPr>
          <a:xfrm>
            <a:off x="3095896" y="3064117"/>
            <a:ext cx="1554881" cy="881700"/>
          </a:xfrm>
          <a:prstGeom prst="rect">
            <a:avLst/>
          </a:prstGeom>
          <a:solidFill>
            <a:schemeClr val="bg1">
              <a:lumMod val="85000"/>
              <a:alpha val="60000"/>
            </a:schemeClr>
          </a:solidFill>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lIns="85344" tIns="85344" rIns="85344" bIns="85344">
            <a:prstTxWarp prst="textNoShape">
              <a:avLst/>
            </a:prstTxWarp>
          </a:bodyPr>
          <a:lstStyle/>
          <a:p>
            <a:pPr marL="114300" lvl="1" indent="-114300" defTabSz="533400">
              <a:lnSpc>
                <a:spcPct val="90000"/>
              </a:lnSpc>
              <a:spcAft>
                <a:spcPct val="15000"/>
              </a:spcAft>
              <a:buFontTx/>
              <a:buChar char="•"/>
            </a:pPr>
            <a:r>
              <a:rPr lang="en-GB" sz="1200" smtClean="0">
                <a:solidFill>
                  <a:srgbClr val="000000"/>
                </a:solidFill>
                <a:ea typeface="ＭＳ Ｐゴシック" charset="-128"/>
                <a:cs typeface="ＭＳ Ｐゴシック" charset="-128"/>
              </a:rPr>
              <a:t>Syntax and semantics specific for business reporting</a:t>
            </a:r>
            <a:endParaRPr lang="en-GB" sz="1200">
              <a:solidFill>
                <a:srgbClr val="000000"/>
              </a:solidFill>
              <a:ea typeface="ＭＳ Ｐゴシック" charset="-128"/>
              <a:cs typeface="ＭＳ Ｐゴシック" charset="-128"/>
            </a:endParaRPr>
          </a:p>
        </p:txBody>
      </p:sp>
      <p:sp>
        <p:nvSpPr>
          <p:cNvPr id="11" name="Prostokąt zaokrąglony 10"/>
          <p:cNvSpPr/>
          <p:nvPr/>
        </p:nvSpPr>
        <p:spPr>
          <a:xfrm>
            <a:off x="7354745" y="3020110"/>
            <a:ext cx="1609743" cy="936562"/>
          </a:xfrm>
          <a:prstGeom prst="roundRect">
            <a:avLst>
              <a:gd name="adj" fmla="val 10000"/>
            </a:avLst>
          </a:prstGeom>
          <a:solidFill>
            <a:schemeClr val="bg1">
              <a:lumMod val="85000"/>
              <a:alpha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12" name="Prostokąt 11"/>
          <p:cNvSpPr/>
          <p:nvPr/>
        </p:nvSpPr>
        <p:spPr>
          <a:xfrm>
            <a:off x="7354745" y="3091548"/>
            <a:ext cx="1554881" cy="881700"/>
          </a:xfrm>
          <a:prstGeom prst="rect">
            <a:avLst/>
          </a:prstGeom>
          <a:solidFill>
            <a:schemeClr val="bg1">
              <a:lumMod val="85000"/>
              <a:alpha val="60000"/>
            </a:schemeClr>
          </a:solidFill>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lIns="85344" tIns="85344" rIns="85344" bIns="85344" spcCol="1270"/>
          <a:lstStyle/>
          <a:p>
            <a:pPr marL="114300" lvl="1" indent="-114300" defTabSz="533400" fontAlgn="auto">
              <a:lnSpc>
                <a:spcPct val="90000"/>
              </a:lnSpc>
              <a:spcBef>
                <a:spcPts val="0"/>
              </a:spcBef>
              <a:spcAft>
                <a:spcPct val="15000"/>
              </a:spcAft>
              <a:buFontTx/>
              <a:buChar char="••"/>
              <a:defRPr/>
            </a:pPr>
            <a:r>
              <a:rPr lang="en-GB" sz="1200" smtClean="0">
                <a:solidFill>
                  <a:sysClr val="windowText" lastClr="000000">
                    <a:hueOff val="0"/>
                    <a:satOff val="0"/>
                    <a:lumOff val="0"/>
                    <a:alphaOff val="0"/>
                  </a:sysClr>
                </a:solidFill>
              </a:rPr>
              <a:t>Reports containing business facts </a:t>
            </a:r>
            <a:endParaRPr lang="en-GB" sz="1200">
              <a:solidFill>
                <a:sysClr val="windowText" lastClr="000000">
                  <a:hueOff val="0"/>
                  <a:satOff val="0"/>
                  <a:lumOff val="0"/>
                  <a:alphaOff val="0"/>
                </a:sysClr>
              </a:solidFill>
            </a:endParaRPr>
          </a:p>
        </p:txBody>
      </p:sp>
      <p:sp>
        <p:nvSpPr>
          <p:cNvPr id="13" name="Prostokąt zaokrąglony 12"/>
          <p:cNvSpPr/>
          <p:nvPr/>
        </p:nvSpPr>
        <p:spPr>
          <a:xfrm>
            <a:off x="5211605" y="3036686"/>
            <a:ext cx="1609743" cy="936562"/>
          </a:xfrm>
          <a:prstGeom prst="roundRect">
            <a:avLst>
              <a:gd name="adj" fmla="val 10000"/>
            </a:avLst>
          </a:prstGeom>
          <a:solidFill>
            <a:schemeClr val="bg1">
              <a:lumMod val="85000"/>
              <a:alpha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14" name="Prostokąt 13"/>
          <p:cNvSpPr/>
          <p:nvPr/>
        </p:nvSpPr>
        <p:spPr>
          <a:xfrm>
            <a:off x="5239036" y="3064117"/>
            <a:ext cx="1554881" cy="881700"/>
          </a:xfrm>
          <a:prstGeom prst="rect">
            <a:avLst/>
          </a:prstGeom>
          <a:solidFill>
            <a:schemeClr val="bg1">
              <a:lumMod val="85000"/>
              <a:alpha val="60000"/>
            </a:schemeClr>
          </a:solidFill>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lIns="85344" tIns="85344" rIns="85344" bIns="85344" spcCol="1270"/>
          <a:lstStyle/>
          <a:p>
            <a:pPr marL="114300" lvl="1" indent="-114300" defTabSz="533400" fontAlgn="auto">
              <a:lnSpc>
                <a:spcPct val="90000"/>
              </a:lnSpc>
              <a:spcBef>
                <a:spcPts val="0"/>
              </a:spcBef>
              <a:spcAft>
                <a:spcPct val="15000"/>
              </a:spcAft>
              <a:buFontTx/>
              <a:buChar char="••"/>
              <a:defRPr/>
            </a:pPr>
            <a:r>
              <a:rPr lang="en-GB" sz="1200" smtClean="0">
                <a:solidFill>
                  <a:sysClr val="windowText" lastClr="000000">
                    <a:hueOff val="0"/>
                    <a:satOff val="0"/>
                    <a:lumOff val="0"/>
                    <a:alphaOff val="0"/>
                  </a:sysClr>
                </a:solidFill>
              </a:rPr>
              <a:t>Catalogues of business concepts </a:t>
            </a:r>
            <a:endParaRPr lang="en-GB" sz="1200">
              <a:solidFill>
                <a:sysClr val="windowText" lastClr="000000">
                  <a:hueOff val="0"/>
                  <a:satOff val="0"/>
                  <a:lumOff val="0"/>
                  <a:alphaOff val="0"/>
                </a:sysClr>
              </a:solidFill>
            </a:endParaRPr>
          </a:p>
        </p:txBody>
      </p:sp>
      <p:sp>
        <p:nvSpPr>
          <p:cNvPr id="15" name="Strzałka zawracania 14"/>
          <p:cNvSpPr/>
          <p:nvPr/>
        </p:nvSpPr>
        <p:spPr>
          <a:xfrm>
            <a:off x="3401854" y="980728"/>
            <a:ext cx="4572000" cy="571500"/>
          </a:xfrm>
          <a:prstGeom prst="uturnArrow">
            <a:avLst>
              <a:gd name="adj1" fmla="val 27133"/>
              <a:gd name="adj2" fmla="val 25000"/>
              <a:gd name="adj3" fmla="val 25000"/>
              <a:gd name="adj4" fmla="val 43750"/>
              <a:gd name="adj5" fmla="val 100000"/>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GB">
              <a:solidFill>
                <a:schemeClr val="tx1"/>
              </a:solidFill>
            </a:endParaRPr>
          </a:p>
        </p:txBody>
      </p:sp>
      <p:grpSp>
        <p:nvGrpSpPr>
          <p:cNvPr id="2" name="Grupa 1"/>
          <p:cNvGrpSpPr/>
          <p:nvPr/>
        </p:nvGrpSpPr>
        <p:grpSpPr>
          <a:xfrm>
            <a:off x="5633500" y="3856687"/>
            <a:ext cx="1041399" cy="925835"/>
            <a:chOff x="4633917" y="4797152"/>
            <a:chExt cx="2357437" cy="1285875"/>
          </a:xfrm>
        </p:grpSpPr>
        <p:sp>
          <p:nvSpPr>
            <p:cNvPr id="16" name="Schemat blokowy: wiele dokumentów 15"/>
            <p:cNvSpPr/>
            <p:nvPr/>
          </p:nvSpPr>
          <p:spPr>
            <a:xfrm>
              <a:off x="4633917" y="4797152"/>
              <a:ext cx="2357437" cy="1285875"/>
            </a:xfrm>
            <a:prstGeom prst="flowChartMultidocumen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7" name="Łącznik prosty 7"/>
            <p:cNvCxnSpPr/>
            <p:nvPr/>
          </p:nvCxnSpPr>
          <p:spPr>
            <a:xfrm>
              <a:off x="4930779" y="5297214"/>
              <a:ext cx="1489075" cy="0"/>
            </a:xfrm>
            <a:prstGeom prst="line">
              <a:avLst/>
            </a:prstGeom>
          </p:spPr>
          <p:style>
            <a:lnRef idx="2">
              <a:schemeClr val="dk1"/>
            </a:lnRef>
            <a:fillRef idx="0">
              <a:schemeClr val="dk1"/>
            </a:fillRef>
            <a:effectRef idx="1">
              <a:schemeClr val="dk1"/>
            </a:effectRef>
            <a:fontRef idx="minor">
              <a:schemeClr val="tx1"/>
            </a:fontRef>
          </p:style>
        </p:cxnSp>
        <p:cxnSp>
          <p:nvCxnSpPr>
            <p:cNvPr id="18" name="Łącznik prosty 8"/>
            <p:cNvCxnSpPr/>
            <p:nvPr/>
          </p:nvCxnSpPr>
          <p:spPr>
            <a:xfrm>
              <a:off x="4930779" y="5440089"/>
              <a:ext cx="1489075" cy="0"/>
            </a:xfrm>
            <a:prstGeom prst="line">
              <a:avLst/>
            </a:prstGeom>
          </p:spPr>
          <p:style>
            <a:lnRef idx="2">
              <a:schemeClr val="dk1"/>
            </a:lnRef>
            <a:fillRef idx="0">
              <a:schemeClr val="dk1"/>
            </a:fillRef>
            <a:effectRef idx="1">
              <a:schemeClr val="dk1"/>
            </a:effectRef>
            <a:fontRef idx="minor">
              <a:schemeClr val="tx1"/>
            </a:fontRef>
          </p:style>
        </p:cxnSp>
        <p:cxnSp>
          <p:nvCxnSpPr>
            <p:cNvPr id="19" name="Łącznik prosty 9"/>
            <p:cNvCxnSpPr/>
            <p:nvPr/>
          </p:nvCxnSpPr>
          <p:spPr>
            <a:xfrm>
              <a:off x="4930779" y="5582964"/>
              <a:ext cx="1489075" cy="0"/>
            </a:xfrm>
            <a:prstGeom prst="line">
              <a:avLst/>
            </a:prstGeom>
          </p:spPr>
          <p:style>
            <a:lnRef idx="2">
              <a:schemeClr val="dk1"/>
            </a:lnRef>
            <a:fillRef idx="0">
              <a:schemeClr val="dk1"/>
            </a:fillRef>
            <a:effectRef idx="1">
              <a:schemeClr val="dk1"/>
            </a:effectRef>
            <a:fontRef idx="minor">
              <a:schemeClr val="tx1"/>
            </a:fontRef>
          </p:style>
        </p:cxnSp>
      </p:grpSp>
      <p:pic>
        <p:nvPicPr>
          <p:cNvPr id="21" name="Picture 6" descr="C:\Users\ksfo\AppData\Local\Microsoft\Windows\Temporary Internet Files\Content.IE5\3DJ3RXFG\MCj04325990000[1].png"/>
          <p:cNvPicPr>
            <a:picLocks noChangeAspect="1" noChangeArrowheads="1"/>
          </p:cNvPicPr>
          <p:nvPr/>
        </p:nvPicPr>
        <p:blipFill>
          <a:blip r:embed="rId7" cstate="print"/>
          <a:srcRect/>
          <a:stretch>
            <a:fillRect/>
          </a:stretch>
        </p:blipFill>
        <p:spPr bwMode="auto">
          <a:xfrm>
            <a:off x="7595152" y="3755140"/>
            <a:ext cx="1128927" cy="1128927"/>
          </a:xfrm>
          <a:prstGeom prst="rect">
            <a:avLst/>
          </a:prstGeom>
          <a:noFill/>
          <a:ln w="9525">
            <a:noFill/>
            <a:miter lim="800000"/>
            <a:headEnd/>
            <a:tailEnd/>
          </a:ln>
        </p:spPr>
      </p:pic>
      <p:sp>
        <p:nvSpPr>
          <p:cNvPr id="22" name="Strzałka w prawo 21"/>
          <p:cNvSpPr/>
          <p:nvPr/>
        </p:nvSpPr>
        <p:spPr>
          <a:xfrm>
            <a:off x="6776531" y="3998134"/>
            <a:ext cx="928688" cy="642938"/>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GB"/>
          </a:p>
        </p:txBody>
      </p:sp>
      <p:sp>
        <p:nvSpPr>
          <p:cNvPr id="23" name="Symbol zastępczy zawartości 2"/>
          <p:cNvSpPr>
            <a:spLocks noGrp="1"/>
          </p:cNvSpPr>
          <p:nvPr>
            <p:ph idx="1"/>
          </p:nvPr>
        </p:nvSpPr>
        <p:spPr>
          <a:xfrm>
            <a:off x="35496" y="4077072"/>
            <a:ext cx="5760640" cy="2780928"/>
          </a:xfrm>
        </p:spPr>
        <p:txBody>
          <a:bodyPr>
            <a:noAutofit/>
          </a:bodyPr>
          <a:lstStyle/>
          <a:p>
            <a:pPr marL="109537" indent="0">
              <a:buNone/>
            </a:pPr>
            <a:r>
              <a:rPr lang="en-GB" sz="1100" dirty="0" smtClean="0"/>
              <a:t>XML Specifications</a:t>
            </a:r>
          </a:p>
          <a:p>
            <a:r>
              <a:rPr lang="en-GB" sz="1100" b="1" u="sng" dirty="0" smtClean="0"/>
              <a:t>Extensible Markup Language (XML) 1.0 (Fourth Edition)</a:t>
            </a:r>
          </a:p>
          <a:p>
            <a:pPr lvl="1"/>
            <a:r>
              <a:rPr lang="en-GB" sz="1100" dirty="0" smtClean="0"/>
              <a:t>W3C Recommendation 16 August 2006, edited in place 29 September 2006</a:t>
            </a:r>
          </a:p>
          <a:p>
            <a:pPr lvl="1"/>
            <a:r>
              <a:rPr lang="en-GB" sz="1100" dirty="0" smtClean="0"/>
              <a:t>http://www.w3.org/TR/2006/REC-xml-20060816/</a:t>
            </a:r>
          </a:p>
          <a:p>
            <a:pPr lvl="1"/>
            <a:r>
              <a:rPr lang="en-GB" sz="1100" dirty="0" smtClean="0"/>
              <a:t>XBRL initially built on second edition</a:t>
            </a:r>
          </a:p>
          <a:p>
            <a:r>
              <a:rPr lang="en-GB" sz="1100" i="1" dirty="0" smtClean="0"/>
              <a:t>Extensible Markup Language (XML) 1.1 (Second Edition)</a:t>
            </a:r>
          </a:p>
          <a:p>
            <a:pPr lvl="1"/>
            <a:r>
              <a:rPr lang="en-GB" sz="1100" dirty="0" smtClean="0"/>
              <a:t>W3C Recommendation 16 August 2006, edited in place 29 September 2006</a:t>
            </a:r>
          </a:p>
          <a:p>
            <a:pPr lvl="1"/>
            <a:r>
              <a:rPr lang="en-GB" sz="1100" dirty="0" smtClean="0"/>
              <a:t>http://www.w3.org/TR/2006/REC-xml11-20060816/</a:t>
            </a:r>
            <a:endParaRPr lang="en-GB" sz="1100" dirty="0" smtClean="0">
              <a:hlinkClick r:id="rId8"/>
            </a:endParaRPr>
          </a:p>
          <a:p>
            <a:pPr marL="109537" indent="0">
              <a:buNone/>
            </a:pPr>
            <a:r>
              <a:rPr lang="en-GB" sz="1100" dirty="0" smtClean="0"/>
              <a:t>XML Schema Specifications</a:t>
            </a:r>
          </a:p>
          <a:p>
            <a:r>
              <a:rPr lang="en-GB" sz="1100" dirty="0" smtClean="0"/>
              <a:t>XML Schema Part 0: Primer - </a:t>
            </a:r>
            <a:r>
              <a:rPr lang="en-GB" sz="1100" u="sng" dirty="0" smtClean="0"/>
              <a:t>http://www.w3.org/TR/xmlschema-0/</a:t>
            </a:r>
            <a:endParaRPr lang="en-GB" sz="1100" dirty="0" smtClean="0"/>
          </a:p>
          <a:p>
            <a:r>
              <a:rPr lang="en-GB" sz="1100" dirty="0" smtClean="0"/>
              <a:t>XML Schema Part 1: Structures - </a:t>
            </a:r>
            <a:r>
              <a:rPr lang="en-GB" sz="1100" u="sng" dirty="0" smtClean="0"/>
              <a:t>http://www.w3.org/TR/xmlschema-1/</a:t>
            </a:r>
            <a:endParaRPr lang="en-GB" sz="1100" dirty="0" smtClean="0"/>
          </a:p>
          <a:p>
            <a:r>
              <a:rPr lang="en-GB" sz="1100" dirty="0" smtClean="0"/>
              <a:t>XML Schema Part 2: </a:t>
            </a:r>
            <a:r>
              <a:rPr lang="en-GB" sz="1100" dirty="0" err="1" smtClean="0"/>
              <a:t>Datatypes</a:t>
            </a:r>
            <a:r>
              <a:rPr lang="en-GB" sz="1100" dirty="0" smtClean="0"/>
              <a:t> - </a:t>
            </a:r>
            <a:r>
              <a:rPr lang="en-GB" sz="1100" u="sng" dirty="0" smtClean="0"/>
              <a:t>http://www.w3.org/TR/xmlschema-2/</a:t>
            </a:r>
            <a:endParaRPr lang="en-GB" sz="1100" dirty="0" smtClean="0"/>
          </a:p>
          <a:p>
            <a:pPr lvl="1"/>
            <a:endParaRPr lang="en-GB" sz="1100" dirty="0" smtClean="0"/>
          </a:p>
        </p:txBody>
      </p:sp>
    </p:spTree>
    <p:extLst>
      <p:ext uri="{BB962C8B-B14F-4D97-AF65-F5344CB8AC3E}">
        <p14:creationId xmlns:p14="http://schemas.microsoft.com/office/powerpoint/2010/main" val="156422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34538C4F-44F6-4579-85CB-669E5B70D49A}"/>
                                            </p:graphicEl>
                                          </p:spTgt>
                                        </p:tgtEl>
                                        <p:attrNameLst>
                                          <p:attrName>style.visibility</p:attrName>
                                        </p:attrNameLst>
                                      </p:cBhvr>
                                      <p:to>
                                        <p:strVal val="visible"/>
                                      </p:to>
                                    </p:set>
                                    <p:animEffect transition="in" filter="fade">
                                      <p:cBhvr>
                                        <p:cTn id="7" dur="500"/>
                                        <p:tgtEl>
                                          <p:spTgt spid="6">
                                            <p:graphicEl>
                                              <a:dgm id="{34538C4F-44F6-4579-85CB-669E5B70D49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74D1FCD-E240-4E1E-8EB7-3B444220174E}"/>
                                            </p:graphicEl>
                                          </p:spTgt>
                                        </p:tgtEl>
                                        <p:attrNameLst>
                                          <p:attrName>style.visibility</p:attrName>
                                        </p:attrNameLst>
                                      </p:cBhvr>
                                      <p:to>
                                        <p:strVal val="visible"/>
                                      </p:to>
                                    </p:set>
                                    <p:animEffect transition="in" filter="fade">
                                      <p:cBhvr>
                                        <p:cTn id="10" dur="500"/>
                                        <p:tgtEl>
                                          <p:spTgt spid="6">
                                            <p:graphicEl>
                                              <a:dgm id="{D74D1FCD-E240-4E1E-8EB7-3B444220174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500"/>
                                        <p:tgtEl>
                                          <p:spTgt spid="2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fade">
                                      <p:cBhvr>
                                        <p:cTn id="25" dur="500"/>
                                        <p:tgtEl>
                                          <p:spTgt spid="2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500"/>
                                        <p:tgtEl>
                                          <p:spTgt spid="2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Effect transition="in" filter="fade">
                                      <p:cBhvr>
                                        <p:cTn id="31" dur="500"/>
                                        <p:tgtEl>
                                          <p:spTgt spid="2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xEl>
                                              <p:pRg st="5" end="5"/>
                                            </p:txEl>
                                          </p:spTgt>
                                        </p:tgtEl>
                                        <p:attrNameLst>
                                          <p:attrName>style.visibility</p:attrName>
                                        </p:attrNameLst>
                                      </p:cBhvr>
                                      <p:to>
                                        <p:strVal val="visible"/>
                                      </p:to>
                                    </p:set>
                                    <p:animEffect transition="in" filter="fade">
                                      <p:cBhvr>
                                        <p:cTn id="34" dur="500"/>
                                        <p:tgtEl>
                                          <p:spTgt spid="2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fade">
                                      <p:cBhvr>
                                        <p:cTn id="37" dur="500"/>
                                        <p:tgtEl>
                                          <p:spTgt spid="2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7" end="7"/>
                                            </p:txEl>
                                          </p:spTgt>
                                        </p:tgtEl>
                                        <p:attrNameLst>
                                          <p:attrName>style.visibility</p:attrName>
                                        </p:attrNameLst>
                                      </p:cBhvr>
                                      <p:to>
                                        <p:strVal val="visible"/>
                                      </p:to>
                                    </p:set>
                                    <p:animEffect transition="in" filter="fade">
                                      <p:cBhvr>
                                        <p:cTn id="40" dur="500"/>
                                        <p:tgtEl>
                                          <p:spTgt spid="2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xEl>
                                              <p:pRg st="8" end="8"/>
                                            </p:txEl>
                                          </p:spTgt>
                                        </p:tgtEl>
                                        <p:attrNameLst>
                                          <p:attrName>style.visibility</p:attrName>
                                        </p:attrNameLst>
                                      </p:cBhvr>
                                      <p:to>
                                        <p:strVal val="visible"/>
                                      </p:to>
                                    </p:set>
                                    <p:animEffect transition="in" filter="fade">
                                      <p:cBhvr>
                                        <p:cTn id="43" dur="500"/>
                                        <p:tgtEl>
                                          <p:spTgt spid="2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xEl>
                                              <p:pRg st="9" end="9"/>
                                            </p:txEl>
                                          </p:spTgt>
                                        </p:tgtEl>
                                        <p:attrNameLst>
                                          <p:attrName>style.visibility</p:attrName>
                                        </p:attrNameLst>
                                      </p:cBhvr>
                                      <p:to>
                                        <p:strVal val="visible"/>
                                      </p:to>
                                    </p:set>
                                    <p:animEffect transition="in" filter="fade">
                                      <p:cBhvr>
                                        <p:cTn id="46" dur="500"/>
                                        <p:tgtEl>
                                          <p:spTgt spid="2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xEl>
                                              <p:pRg st="10" end="10"/>
                                            </p:txEl>
                                          </p:spTgt>
                                        </p:tgtEl>
                                        <p:attrNameLst>
                                          <p:attrName>style.visibility</p:attrName>
                                        </p:attrNameLst>
                                      </p:cBhvr>
                                      <p:to>
                                        <p:strVal val="visible"/>
                                      </p:to>
                                    </p:set>
                                    <p:animEffect transition="in" filter="fade">
                                      <p:cBhvr>
                                        <p:cTn id="49" dur="500"/>
                                        <p:tgtEl>
                                          <p:spTgt spid="23">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xEl>
                                              <p:pRg st="11" end="11"/>
                                            </p:txEl>
                                          </p:spTgt>
                                        </p:tgtEl>
                                        <p:attrNameLst>
                                          <p:attrName>style.visibility</p:attrName>
                                        </p:attrNameLst>
                                      </p:cBhvr>
                                      <p:to>
                                        <p:strVal val="visible"/>
                                      </p:to>
                                    </p:set>
                                    <p:animEffect transition="in" filter="fade">
                                      <p:cBhvr>
                                        <p:cTn id="52" dur="500"/>
                                        <p:tgtEl>
                                          <p:spTgt spid="2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ADBC814C-09EB-4CB0-9B58-8A4B34AD72CF}"/>
                                            </p:graphicEl>
                                          </p:spTgt>
                                        </p:tgtEl>
                                        <p:attrNameLst>
                                          <p:attrName>style.visibility</p:attrName>
                                        </p:attrNameLst>
                                      </p:cBhvr>
                                      <p:to>
                                        <p:strVal val="visible"/>
                                      </p:to>
                                    </p:set>
                                    <p:animEffect transition="in" filter="fade">
                                      <p:cBhvr>
                                        <p:cTn id="57" dur="500"/>
                                        <p:tgtEl>
                                          <p:spTgt spid="6">
                                            <p:graphicEl>
                                              <a:dgm id="{ADBC814C-09EB-4CB0-9B58-8A4B34AD72CF}"/>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F650D390-7EF2-4067-ACD4-18B958F11C2B}"/>
                                            </p:graphicEl>
                                          </p:spTgt>
                                        </p:tgtEl>
                                        <p:attrNameLst>
                                          <p:attrName>style.visibility</p:attrName>
                                        </p:attrNameLst>
                                      </p:cBhvr>
                                      <p:to>
                                        <p:strVal val="visible"/>
                                      </p:to>
                                    </p:set>
                                    <p:animEffect transition="in" filter="fade">
                                      <p:cBhvr>
                                        <p:cTn id="60" dur="500"/>
                                        <p:tgtEl>
                                          <p:spTgt spid="6">
                                            <p:graphicEl>
                                              <a:dgm id="{F650D390-7EF2-4067-ACD4-18B958F11C2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graphicEl>
                                              <a:dgm id="{18EF3DDC-973F-47E5-A1EE-A5BB5FB1B336}"/>
                                            </p:graphicEl>
                                          </p:spTgt>
                                        </p:tgtEl>
                                        <p:attrNameLst>
                                          <p:attrName>style.visibility</p:attrName>
                                        </p:attrNameLst>
                                      </p:cBhvr>
                                      <p:to>
                                        <p:strVal val="visible"/>
                                      </p:to>
                                    </p:set>
                                    <p:animEffect transition="in" filter="fade">
                                      <p:cBhvr>
                                        <p:cTn id="63" dur="500"/>
                                        <p:tgtEl>
                                          <p:spTgt spid="6">
                                            <p:graphicEl>
                                              <a:dgm id="{18EF3DDC-973F-47E5-A1EE-A5BB5FB1B336}"/>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graphicEl>
                                              <a:dgm id="{AE8DE750-8EC4-4A4C-9392-AC3E65702907}"/>
                                            </p:graphicEl>
                                          </p:spTgt>
                                        </p:tgtEl>
                                        <p:attrNameLst>
                                          <p:attrName>style.visibility</p:attrName>
                                        </p:attrNameLst>
                                      </p:cBhvr>
                                      <p:to>
                                        <p:strVal val="visible"/>
                                      </p:to>
                                    </p:set>
                                    <p:animEffect transition="in" filter="fade">
                                      <p:cBhvr>
                                        <p:cTn id="74" dur="500"/>
                                        <p:tgtEl>
                                          <p:spTgt spid="6">
                                            <p:graphicEl>
                                              <a:dgm id="{AE8DE750-8EC4-4A4C-9392-AC3E65702907}"/>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graphicEl>
                                              <a:dgm id="{E898DAA9-7DF8-47D4-B87B-E3706B30DA83}"/>
                                            </p:graphicEl>
                                          </p:spTgt>
                                        </p:tgtEl>
                                        <p:attrNameLst>
                                          <p:attrName>style.visibility</p:attrName>
                                        </p:attrNameLst>
                                      </p:cBhvr>
                                      <p:to>
                                        <p:strVal val="visible"/>
                                      </p:to>
                                    </p:set>
                                    <p:animEffect transition="in" filter="fade">
                                      <p:cBhvr>
                                        <p:cTn id="77" dur="500"/>
                                        <p:tgtEl>
                                          <p:spTgt spid="6">
                                            <p:graphicEl>
                                              <a:dgm id="{E898DAA9-7DF8-47D4-B87B-E3706B30DA83}"/>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999EAD1D-7402-46EA-BAB8-85D5811657EB}"/>
                                            </p:graphicEl>
                                          </p:spTgt>
                                        </p:tgtEl>
                                        <p:attrNameLst>
                                          <p:attrName>style.visibility</p:attrName>
                                        </p:attrNameLst>
                                      </p:cBhvr>
                                      <p:to>
                                        <p:strVal val="visible"/>
                                      </p:to>
                                    </p:set>
                                    <p:animEffect transition="in" filter="fade">
                                      <p:cBhvr>
                                        <p:cTn id="80" dur="500"/>
                                        <p:tgtEl>
                                          <p:spTgt spid="6">
                                            <p:graphicEl>
                                              <a:dgm id="{999EAD1D-7402-46EA-BAB8-85D5811657EB}"/>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cTn>
                              </p:par>
                              <p:par>
                                <p:cTn id="84" presetID="10" presetClass="entr" presetSubtype="0" fill="hold" nodeType="with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500"/>
                                        <p:tgtEl>
                                          <p:spTgt spid="2"/>
                                        </p:tgtEl>
                                      </p:cBhvr>
                                    </p:animEffect>
                                  </p:childTnLst>
                                </p:cTn>
                              </p:par>
                              <p:par>
                                <p:cTn id="87" presetID="10" presetClass="entr" presetSubtype="0"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
                                            <p:graphicEl>
                                              <a:dgm id="{8AC3E5B4-AA7F-487F-8598-ECE9564D5538}"/>
                                            </p:graphicEl>
                                          </p:spTgt>
                                        </p:tgtEl>
                                        <p:attrNameLst>
                                          <p:attrName>style.visibility</p:attrName>
                                        </p:attrNameLst>
                                      </p:cBhvr>
                                      <p:to>
                                        <p:strVal val="visible"/>
                                      </p:to>
                                    </p:set>
                                    <p:animEffect transition="in" filter="fade">
                                      <p:cBhvr>
                                        <p:cTn id="94" dur="500"/>
                                        <p:tgtEl>
                                          <p:spTgt spid="6">
                                            <p:graphicEl>
                                              <a:dgm id="{8AC3E5B4-AA7F-487F-8598-ECE9564D5538}"/>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
                                            <p:graphicEl>
                                              <a:dgm id="{094876FC-837F-4EEB-9649-B3FACBDFC7B7}"/>
                                            </p:graphicEl>
                                          </p:spTgt>
                                        </p:tgtEl>
                                        <p:attrNameLst>
                                          <p:attrName>style.visibility</p:attrName>
                                        </p:attrNameLst>
                                      </p:cBhvr>
                                      <p:to>
                                        <p:strVal val="visible"/>
                                      </p:to>
                                    </p:set>
                                    <p:animEffect transition="in" filter="fade">
                                      <p:cBhvr>
                                        <p:cTn id="100" dur="500"/>
                                        <p:tgtEl>
                                          <p:spTgt spid="6">
                                            <p:graphicEl>
                                              <a:dgm id="{094876FC-837F-4EEB-9649-B3FACBDFC7B7}"/>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par>
                                <p:cTn id="107" presetID="10" presetClass="entr" presetSubtype="0" fill="hold"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par>
                                <p:cTn id="110" presetID="10" presetClass="entr" presetSubtype="0" fill="hold" nodeType="with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500"/>
                                        <p:tgtEl>
                                          <p:spTgt spid="1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graphicEl>
                                              <a:dgm id="{2933FC53-C520-4B81-9AD9-2825E368F231}"/>
                                            </p:graphicEl>
                                          </p:spTgt>
                                        </p:tgtEl>
                                        <p:attrNameLst>
                                          <p:attrName>style.visibility</p:attrName>
                                        </p:attrNameLst>
                                      </p:cBhvr>
                                      <p:to>
                                        <p:strVal val="visible"/>
                                      </p:to>
                                    </p:set>
                                    <p:animEffect transition="in" filter="fade">
                                      <p:cBhvr>
                                        <p:cTn id="115" dur="500"/>
                                        <p:tgtEl>
                                          <p:spTgt spid="6">
                                            <p:graphicEl>
                                              <a:dgm id="{2933FC53-C520-4B81-9AD9-2825E368F2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8" grpId="0" uiExpand="1" animBg="1"/>
      <p:bldP spid="10" grpId="0" animBg="1"/>
      <p:bldP spid="12" grpId="0" animBg="1"/>
      <p:bldP spid="14" grpId="0" animBg="1"/>
      <p:bldP spid="15" grpId="0" animBg="1"/>
      <p:bldP spid="22" grpId="0" animBg="1"/>
      <p:bldP spid="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26" y="260648"/>
            <a:ext cx="8229600" cy="995362"/>
          </a:xfrm>
        </p:spPr>
        <p:txBody>
          <a:bodyPr/>
          <a:lstStyle/>
          <a:p>
            <a:r>
              <a:rPr lang="en-GB" sz="2400" dirty="0" smtClean="0"/>
              <a:t>XBRL Specification 2.1</a:t>
            </a:r>
            <a:endParaRPr lang="en-GB" sz="2400" dirty="0"/>
          </a:p>
        </p:txBody>
      </p:sp>
      <p:sp>
        <p:nvSpPr>
          <p:cNvPr id="3" name="Symbol zastępczy zawartości 2"/>
          <p:cNvSpPr>
            <a:spLocks noGrp="1"/>
          </p:cNvSpPr>
          <p:nvPr>
            <p:ph idx="1"/>
          </p:nvPr>
        </p:nvSpPr>
        <p:spPr>
          <a:xfrm>
            <a:off x="179512" y="1052736"/>
            <a:ext cx="8731790" cy="3024336"/>
          </a:xfrm>
        </p:spPr>
        <p:txBody>
          <a:bodyPr/>
          <a:lstStyle/>
          <a:p>
            <a:r>
              <a:rPr lang="en-GB" sz="1400" dirty="0" smtClean="0"/>
              <a:t>recommendation: 2003-12-31 + Corrected Errata of 2008-07-02</a:t>
            </a:r>
            <a:endParaRPr lang="pl-PL" sz="1400" dirty="0" smtClean="0"/>
          </a:p>
          <a:p>
            <a:r>
              <a:rPr lang="en-GB" sz="1400" dirty="0"/>
              <a:t>http://www.xbrl.org/Specification/XBRL-RECOMMENDATION-2003-12-31+Corrected-Errata-2008-07-02.htm</a:t>
            </a:r>
            <a:endParaRPr lang="en-GB" sz="1400" dirty="0" smtClean="0"/>
          </a:p>
          <a:p>
            <a:r>
              <a:rPr lang="en-GB" sz="1400" dirty="0" smtClean="0"/>
              <a:t>technical files:</a:t>
            </a:r>
          </a:p>
          <a:p>
            <a:endParaRPr lang="pl-PL" sz="1400" dirty="0" smtClean="0"/>
          </a:p>
          <a:p>
            <a:endParaRPr lang="pl-PL" sz="1400" dirty="0"/>
          </a:p>
          <a:p>
            <a:endParaRPr lang="pl-PL" sz="1400" dirty="0" smtClean="0"/>
          </a:p>
          <a:p>
            <a:endParaRPr lang="pl-PL" sz="1400" dirty="0"/>
          </a:p>
          <a:p>
            <a:endParaRPr lang="pl-PL" sz="1400" dirty="0" smtClean="0"/>
          </a:p>
          <a:p>
            <a:endParaRPr lang="pl-PL" sz="1400" dirty="0"/>
          </a:p>
          <a:p>
            <a:r>
              <a:rPr lang="en-GB" sz="1400" dirty="0" smtClean="0"/>
              <a:t>XBRL 2.1 Conformance Suite 1.0</a:t>
            </a:r>
            <a:r>
              <a:rPr lang="pl-PL" sz="1400" dirty="0" smtClean="0"/>
              <a:t> - </a:t>
            </a:r>
            <a:r>
              <a:rPr lang="en-GB" sz="1400" dirty="0" smtClean="0"/>
              <a:t>Candidate Recommendation 4: 2008-07-02</a:t>
            </a:r>
          </a:p>
          <a:p>
            <a:pPr lvl="1"/>
            <a:r>
              <a:rPr lang="en-GB" sz="1400" dirty="0" smtClean="0"/>
              <a:t>hundreds of tests to verify that applications process XBRL 2.1 documents correctly</a:t>
            </a:r>
            <a:endParaRPr lang="pl-PL" sz="1400" dirty="0" smtClean="0"/>
          </a:p>
          <a:p>
            <a:pPr lvl="1"/>
            <a:r>
              <a:rPr lang="en-GB" sz="1400" dirty="0"/>
              <a:t>http://</a:t>
            </a:r>
            <a:r>
              <a:rPr lang="en-GB" sz="1400" dirty="0" smtClean="0"/>
              <a:t>www.xbrl.org/2008/XBRL-CONF-CR4-2008-07-02.htm</a:t>
            </a:r>
          </a:p>
          <a:p>
            <a:endParaRPr lang="en-GB" sz="1400" dirty="0" smtClean="0"/>
          </a:p>
          <a:p>
            <a:endParaRPr lang="en-GB" sz="1400"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6</a:t>
            </a:fld>
            <a:endParaRPr lang="en-GB"/>
          </a:p>
        </p:txBody>
      </p:sp>
      <p:sp>
        <p:nvSpPr>
          <p:cNvPr id="7" name="Zagięty narożnik 6"/>
          <p:cNvSpPr/>
          <p:nvPr/>
        </p:nvSpPr>
        <p:spPr>
          <a:xfrm>
            <a:off x="107504" y="1877875"/>
            <a:ext cx="2016224" cy="1080120"/>
          </a:xfrm>
          <a:prstGeom prst="foldedCorner">
            <a:avLst>
              <a:gd name="adj" fmla="val 1040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a:t>syntax for XBRL instances and concept definitions in XBRL Schemas</a:t>
            </a:r>
          </a:p>
          <a:p>
            <a:pPr algn="ctr"/>
            <a:r>
              <a:rPr lang="en-GB" sz="1050" dirty="0"/>
              <a:t>e.g. data types, financial attributes, context information structures</a:t>
            </a:r>
          </a:p>
        </p:txBody>
      </p:sp>
      <p:sp>
        <p:nvSpPr>
          <p:cNvPr id="8" name="Zagięty narożnik 7"/>
          <p:cNvSpPr/>
          <p:nvPr/>
        </p:nvSpPr>
        <p:spPr>
          <a:xfrm>
            <a:off x="2387757" y="1877875"/>
            <a:ext cx="2016224" cy="1080120"/>
          </a:xfrm>
          <a:prstGeom prst="foldedCorner">
            <a:avLst>
              <a:gd name="adj" fmla="val 1040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a:t>XBRL simple and extended link schema constructs</a:t>
            </a:r>
          </a:p>
          <a:p>
            <a:pPr algn="ctr"/>
            <a:r>
              <a:rPr lang="en-GB" sz="1050" dirty="0"/>
              <a:t>e.g. referencing files, XBRL-specific arcs  and resources (labels and references) elements and attributes, extended links</a:t>
            </a:r>
          </a:p>
        </p:txBody>
      </p:sp>
      <p:sp>
        <p:nvSpPr>
          <p:cNvPr id="9" name="Zagięty narożnik 8"/>
          <p:cNvSpPr/>
          <p:nvPr/>
        </p:nvSpPr>
        <p:spPr>
          <a:xfrm>
            <a:off x="4668010" y="1877875"/>
            <a:ext cx="2016224" cy="1080120"/>
          </a:xfrm>
          <a:prstGeom prst="foldedCorner">
            <a:avLst>
              <a:gd name="adj" fmla="val 1040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a:t>general rules on arcs and resources (XLink)</a:t>
            </a:r>
          </a:p>
        </p:txBody>
      </p:sp>
      <p:sp>
        <p:nvSpPr>
          <p:cNvPr id="10" name="Zagięty narożnik 9"/>
          <p:cNvSpPr/>
          <p:nvPr/>
        </p:nvSpPr>
        <p:spPr>
          <a:xfrm>
            <a:off x="6948264" y="1877875"/>
            <a:ext cx="2016224" cy="1080120"/>
          </a:xfrm>
          <a:prstGeom prst="foldedCorner">
            <a:avLst>
              <a:gd name="adj" fmla="val 1040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a:t>general XLink attributes specification</a:t>
            </a:r>
          </a:p>
        </p:txBody>
      </p:sp>
      <p:sp>
        <p:nvSpPr>
          <p:cNvPr id="11" name="Prostokąt 10"/>
          <p:cNvSpPr/>
          <p:nvPr/>
        </p:nvSpPr>
        <p:spPr>
          <a:xfrm>
            <a:off x="251099" y="2996952"/>
            <a:ext cx="1702710" cy="246221"/>
          </a:xfrm>
          <a:prstGeom prst="rect">
            <a:avLst/>
          </a:prstGeom>
        </p:spPr>
        <p:txBody>
          <a:bodyPr wrap="none">
            <a:spAutoFit/>
          </a:bodyPr>
          <a:lstStyle/>
          <a:p>
            <a:r>
              <a:rPr lang="en-GB" sz="1000" dirty="0" smtClean="0">
                <a:latin typeface="+mn-lt"/>
              </a:rPr>
              <a:t>xbrl-instance-2003-12-31.xsd</a:t>
            </a:r>
            <a:endParaRPr lang="en-GB" sz="1000" dirty="0">
              <a:latin typeface="+mn-lt"/>
            </a:endParaRPr>
          </a:p>
        </p:txBody>
      </p:sp>
      <p:sp>
        <p:nvSpPr>
          <p:cNvPr id="12" name="Prostokąt 11"/>
          <p:cNvSpPr/>
          <p:nvPr/>
        </p:nvSpPr>
        <p:spPr>
          <a:xfrm>
            <a:off x="2483768" y="2996952"/>
            <a:ext cx="1691489" cy="246221"/>
          </a:xfrm>
          <a:prstGeom prst="rect">
            <a:avLst/>
          </a:prstGeom>
        </p:spPr>
        <p:txBody>
          <a:bodyPr wrap="none">
            <a:spAutoFit/>
          </a:bodyPr>
          <a:lstStyle/>
          <a:p>
            <a:pPr marL="0" lvl="1"/>
            <a:r>
              <a:rPr lang="en-GB" sz="1000" dirty="0">
                <a:latin typeface="+mn-lt"/>
              </a:rPr>
              <a:t>xbrl-linkbase-2003-12-31.xsd</a:t>
            </a:r>
          </a:p>
        </p:txBody>
      </p:sp>
      <p:sp>
        <p:nvSpPr>
          <p:cNvPr id="13" name="Prostokąt 12"/>
          <p:cNvSpPr/>
          <p:nvPr/>
        </p:nvSpPr>
        <p:spPr>
          <a:xfrm>
            <a:off x="5148064" y="2996952"/>
            <a:ext cx="1116011" cy="246221"/>
          </a:xfrm>
          <a:prstGeom prst="rect">
            <a:avLst/>
          </a:prstGeom>
        </p:spPr>
        <p:txBody>
          <a:bodyPr wrap="none">
            <a:spAutoFit/>
          </a:bodyPr>
          <a:lstStyle/>
          <a:p>
            <a:r>
              <a:rPr lang="en-GB" sz="1000" dirty="0">
                <a:latin typeface="+mn-lt"/>
              </a:rPr>
              <a:t>xl-2003-12-31.xsd</a:t>
            </a:r>
          </a:p>
        </p:txBody>
      </p:sp>
      <p:sp>
        <p:nvSpPr>
          <p:cNvPr id="14" name="Prostokąt 13"/>
          <p:cNvSpPr/>
          <p:nvPr/>
        </p:nvSpPr>
        <p:spPr>
          <a:xfrm>
            <a:off x="7380312" y="2996952"/>
            <a:ext cx="1269899" cy="246221"/>
          </a:xfrm>
          <a:prstGeom prst="rect">
            <a:avLst/>
          </a:prstGeom>
        </p:spPr>
        <p:txBody>
          <a:bodyPr wrap="none">
            <a:spAutoFit/>
          </a:bodyPr>
          <a:lstStyle/>
          <a:p>
            <a:r>
              <a:rPr lang="en-GB" sz="1000" dirty="0">
                <a:latin typeface="+mn-lt"/>
              </a:rPr>
              <a:t>xlink-2003-12-31.xsd</a:t>
            </a:r>
          </a:p>
        </p:txBody>
      </p:sp>
      <p:sp>
        <p:nvSpPr>
          <p:cNvPr id="15" name="Tytuł 1"/>
          <p:cNvSpPr txBox="1">
            <a:spLocks/>
          </p:cNvSpPr>
          <p:nvPr/>
        </p:nvSpPr>
        <p:spPr bwMode="auto">
          <a:xfrm>
            <a:off x="0" y="4221088"/>
            <a:ext cx="8337104"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chemeClr val="tx2"/>
                </a:solidFill>
                <a:latin typeface="+mj-lt"/>
                <a:ea typeface="ＭＳ Ｐゴシック" charset="-128"/>
                <a:cs typeface="ＭＳ Ｐゴシック" charset="-128"/>
              </a:defRPr>
            </a:lvl1pPr>
            <a:lvl2pPr algn="l" rtl="0" fontAlgn="base">
              <a:spcBef>
                <a:spcPct val="0"/>
              </a:spcBef>
              <a:spcAft>
                <a:spcPct val="0"/>
              </a:spcAft>
              <a:defRPr sz="3600">
                <a:solidFill>
                  <a:schemeClr val="tx2"/>
                </a:solidFill>
                <a:latin typeface="Calibri" charset="0"/>
                <a:ea typeface="ＭＳ Ｐゴシック" charset="-128"/>
                <a:cs typeface="ＭＳ Ｐゴシック" charset="-128"/>
              </a:defRPr>
            </a:lvl2pPr>
            <a:lvl3pPr algn="l" rtl="0" fontAlgn="base">
              <a:spcBef>
                <a:spcPct val="0"/>
              </a:spcBef>
              <a:spcAft>
                <a:spcPct val="0"/>
              </a:spcAft>
              <a:defRPr sz="3600">
                <a:solidFill>
                  <a:schemeClr val="tx2"/>
                </a:solidFill>
                <a:latin typeface="Calibri" charset="0"/>
                <a:ea typeface="ＭＳ Ｐゴシック" charset="-128"/>
                <a:cs typeface="ＭＳ Ｐゴシック" charset="-128"/>
              </a:defRPr>
            </a:lvl3pPr>
            <a:lvl4pPr algn="l" rtl="0" fontAlgn="base">
              <a:spcBef>
                <a:spcPct val="0"/>
              </a:spcBef>
              <a:spcAft>
                <a:spcPct val="0"/>
              </a:spcAft>
              <a:defRPr sz="3600">
                <a:solidFill>
                  <a:schemeClr val="tx2"/>
                </a:solidFill>
                <a:latin typeface="Calibri" charset="0"/>
                <a:ea typeface="ＭＳ Ｐゴシック" charset="-128"/>
                <a:cs typeface="ＭＳ Ｐゴシック" charset="-128"/>
              </a:defRPr>
            </a:lvl4pPr>
            <a:lvl5pPr algn="l" rtl="0" fontAlgn="base">
              <a:spcBef>
                <a:spcPct val="0"/>
              </a:spcBef>
              <a:spcAft>
                <a:spcPct val="0"/>
              </a:spcAft>
              <a:defRPr sz="3600">
                <a:solidFill>
                  <a:schemeClr val="tx2"/>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Calibri" charset="0"/>
                <a:ea typeface="ＭＳ Ｐゴシック" charset="-128"/>
                <a:cs typeface="ＭＳ Ｐゴシック" charset="-128"/>
              </a:defRPr>
            </a:lvl9pPr>
          </a:lstStyle>
          <a:p>
            <a:r>
              <a:rPr lang="en-GB" sz="2400" dirty="0" smtClean="0"/>
              <a:t>XBRL Dimensions 1.0 Specification</a:t>
            </a:r>
            <a:endParaRPr lang="en-GB" sz="2400" dirty="0"/>
          </a:p>
        </p:txBody>
      </p:sp>
      <p:sp>
        <p:nvSpPr>
          <p:cNvPr id="16" name="Symbol zastępczy zawartości 2"/>
          <p:cNvSpPr txBox="1">
            <a:spLocks/>
          </p:cNvSpPr>
          <p:nvPr/>
        </p:nvSpPr>
        <p:spPr bwMode="auto">
          <a:xfrm>
            <a:off x="216024" y="4653136"/>
            <a:ext cx="8748464"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fontAlgn="base">
              <a:spcBef>
                <a:spcPts val="300"/>
              </a:spcBef>
              <a:spcAft>
                <a:spcPct val="0"/>
              </a:spcAft>
              <a:buClr>
                <a:srgbClr val="D2DA7A"/>
              </a:buClr>
              <a:buFont typeface="Georgia" charset="0"/>
              <a:buChar char="•"/>
              <a:defRPr sz="2800" kern="1200">
                <a:solidFill>
                  <a:schemeClr val="tx1"/>
                </a:solidFill>
                <a:latin typeface="+mn-lt"/>
                <a:ea typeface="ＭＳ Ｐゴシック" charset="-128"/>
                <a:cs typeface="ＭＳ Ｐゴシック" charset="-128"/>
              </a:defRPr>
            </a:lvl1pPr>
            <a:lvl2pPr marL="657225" indent="-246063" algn="l" rtl="0" fontAlgn="base">
              <a:spcBef>
                <a:spcPts val="300"/>
              </a:spcBef>
              <a:spcAft>
                <a:spcPct val="0"/>
              </a:spcAft>
              <a:buClr>
                <a:schemeClr val="accent2"/>
              </a:buClr>
              <a:buFont typeface="Georgia" charset="0"/>
              <a:buChar char="▫"/>
              <a:defRPr sz="2600" kern="1200">
                <a:solidFill>
                  <a:srgbClr val="35353E"/>
                </a:solidFill>
                <a:latin typeface="+mn-lt"/>
                <a:ea typeface="ＭＳ Ｐゴシック" charset="-128"/>
                <a:cs typeface="+mn-cs"/>
              </a:defRPr>
            </a:lvl2pPr>
            <a:lvl3pPr marL="922338" indent="-219075" algn="l" rtl="0" fontAlgn="base">
              <a:spcBef>
                <a:spcPts val="300"/>
              </a:spcBef>
              <a:spcAft>
                <a:spcPct val="0"/>
              </a:spcAft>
              <a:buClr>
                <a:schemeClr val="accent1"/>
              </a:buClr>
              <a:buFont typeface="Wingdings 2" charset="2"/>
              <a:buChar char=""/>
              <a:defRPr sz="2400" kern="1200">
                <a:solidFill>
                  <a:schemeClr val="accent1"/>
                </a:solidFill>
                <a:latin typeface="+mn-lt"/>
                <a:ea typeface="ＭＳ Ｐゴシック" charset="-128"/>
                <a:cs typeface="+mn-cs"/>
              </a:defRPr>
            </a:lvl3pPr>
            <a:lvl4pPr marL="1179513" indent="-200025" algn="l" rtl="0" fontAlgn="base">
              <a:spcBef>
                <a:spcPts val="300"/>
              </a:spcBef>
              <a:spcAft>
                <a:spcPct val="0"/>
              </a:spcAft>
              <a:buClr>
                <a:schemeClr val="accent1"/>
              </a:buClr>
              <a:buFont typeface="Wingdings 2" charset="2"/>
              <a:buChar char=""/>
              <a:defRPr sz="2200" kern="1200">
                <a:solidFill>
                  <a:schemeClr val="accent1"/>
                </a:solidFill>
                <a:latin typeface="+mn-lt"/>
                <a:ea typeface="ＭＳ Ｐゴシック" charset="-128"/>
                <a:cs typeface="+mn-cs"/>
              </a:defRPr>
            </a:lvl4pPr>
            <a:lvl5pPr marL="1389063" indent="-182563" algn="l" rtl="0" fontAlgn="base">
              <a:spcBef>
                <a:spcPts val="300"/>
              </a:spcBef>
              <a:spcAft>
                <a:spcPct val="0"/>
              </a:spcAft>
              <a:buClr>
                <a:srgbClr val="D2DA7A"/>
              </a:buClr>
              <a:buFont typeface="Georgia" charset="0"/>
              <a:buChar char="▫"/>
              <a:defRPr sz="2000" kern="1200">
                <a:solidFill>
                  <a:srgbClr val="D2DA7A"/>
                </a:solidFill>
                <a:latin typeface="+mn-lt"/>
                <a:ea typeface="ＭＳ Ｐゴシック"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z="1400" smtClean="0"/>
              <a:t>recommendation: 2006-09-18</a:t>
            </a:r>
            <a:endParaRPr lang="pl-PL" sz="1400" smtClean="0"/>
          </a:p>
          <a:p>
            <a:r>
              <a:rPr lang="en-GB" sz="1400" smtClean="0"/>
              <a:t>http://www.xbrl.org/Specification/XDT-REC-2006-09-18+Corrected-Errata-2009-09-07.htm</a:t>
            </a:r>
          </a:p>
          <a:p>
            <a:r>
              <a:rPr lang="en-GB" sz="1400" smtClean="0"/>
              <a:t>modular extension to XBRL Specification 2.1 (backwards comparability)</a:t>
            </a:r>
          </a:p>
          <a:p>
            <a:r>
              <a:rPr lang="en-GB" sz="1400" smtClean="0"/>
              <a:t>technical files: xbrldt-2005.xsd and xbrldi-2006.xsd (syntax for defining dimensional constructs in taxonomies and instance documents)</a:t>
            </a:r>
          </a:p>
          <a:p>
            <a:r>
              <a:rPr lang="en-GB" sz="1400" smtClean="0"/>
              <a:t>Dimensions 1.0 Conformance Suite Candidate Recommendation (2009-10-06)</a:t>
            </a:r>
            <a:r>
              <a:rPr lang="pl-PL" sz="1400" smtClean="0"/>
              <a:t>: </a:t>
            </a:r>
            <a:r>
              <a:rPr lang="en-GB" sz="1400" smtClean="0"/>
              <a:t>http://www.xbrl.org/Specification/XDT-CONF-CR4-2009-10-06.htm</a:t>
            </a:r>
            <a:endParaRPr lang="pl-PL" sz="1400" smtClean="0"/>
          </a:p>
          <a:p>
            <a:pPr lvl="1"/>
            <a:endParaRPr lang="en-GB" sz="1400" dirty="0"/>
          </a:p>
        </p:txBody>
      </p:sp>
      <p:sp>
        <p:nvSpPr>
          <p:cNvPr id="17" name="Elipsa 16"/>
          <p:cNvSpPr/>
          <p:nvPr/>
        </p:nvSpPr>
        <p:spPr>
          <a:xfrm>
            <a:off x="6948264" y="4149080"/>
            <a:ext cx="1500198" cy="792088"/>
          </a:xfrm>
          <a:prstGeom prst="ellipse">
            <a:avLst/>
          </a:prstGeom>
        </p:spPr>
        <p:style>
          <a:lnRef idx="0">
            <a:schemeClr val="accent1"/>
          </a:lnRef>
          <a:fillRef idx="3">
            <a:schemeClr val="accent1"/>
          </a:fillRef>
          <a:effectRef idx="3">
            <a:schemeClr val="accent1"/>
          </a:effectRef>
          <a:fontRef idx="minor">
            <a:schemeClr val="lt1"/>
          </a:fontRef>
        </p:style>
        <p:txBody>
          <a:bodyPr rtlCol="0" anchor="b"/>
          <a:lstStyle/>
          <a:p>
            <a:pPr algn="ctr"/>
            <a:r>
              <a:rPr lang="en-GB" sz="1400" dirty="0" smtClean="0"/>
              <a:t>XBRL 2.1</a:t>
            </a:r>
            <a:endParaRPr lang="en-GB" sz="1400" dirty="0"/>
          </a:p>
        </p:txBody>
      </p:sp>
      <p:sp>
        <p:nvSpPr>
          <p:cNvPr id="18" name="Prostokąt zaokrąglony 17"/>
          <p:cNvSpPr/>
          <p:nvPr/>
        </p:nvSpPr>
        <p:spPr>
          <a:xfrm>
            <a:off x="6948264" y="4225854"/>
            <a:ext cx="1928826" cy="28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smtClean="0"/>
              <a:t>Dimensions 1.0</a:t>
            </a:r>
            <a:endParaRPr lang="en-GB" sz="1400"/>
          </a:p>
        </p:txBody>
      </p:sp>
    </p:spTree>
    <p:extLst>
      <p:ext uri="{BB962C8B-B14F-4D97-AF65-F5344CB8AC3E}">
        <p14:creationId xmlns:p14="http://schemas.microsoft.com/office/powerpoint/2010/main" val="217560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sz="2800" dirty="0" smtClean="0"/>
              <a:t>Other XBRL Specifications + Conformance Suits</a:t>
            </a:r>
            <a:endParaRPr lang="en-GB" sz="2800" dirty="0"/>
          </a:p>
        </p:txBody>
      </p:sp>
      <p:sp>
        <p:nvSpPr>
          <p:cNvPr id="3" name="Symbol zastępczy zawartości 2"/>
          <p:cNvSpPr>
            <a:spLocks noGrp="1"/>
          </p:cNvSpPr>
          <p:nvPr>
            <p:ph idx="1"/>
          </p:nvPr>
        </p:nvSpPr>
        <p:spPr/>
        <p:txBody>
          <a:bodyPr/>
          <a:lstStyle/>
          <a:p>
            <a:r>
              <a:rPr lang="en-GB" sz="2000" dirty="0" smtClean="0"/>
              <a:t>recommendations:</a:t>
            </a:r>
          </a:p>
          <a:p>
            <a:pPr lvl="1"/>
            <a:r>
              <a:rPr lang="en-GB" sz="2000" dirty="0" smtClean="0"/>
              <a:t>Generic Links 1.0 – 2009-06-22</a:t>
            </a:r>
          </a:p>
          <a:p>
            <a:pPr lvl="1"/>
            <a:r>
              <a:rPr lang="en-GB" sz="2000" dirty="0" smtClean="0"/>
              <a:t>Formula Specification 1.0 – 2009-06-22</a:t>
            </a:r>
          </a:p>
          <a:p>
            <a:pPr lvl="1"/>
            <a:r>
              <a:rPr lang="en-GB" sz="2000" dirty="0" smtClean="0"/>
              <a:t>(Functions) Registry Specification – 2009-06-22</a:t>
            </a:r>
          </a:p>
          <a:p>
            <a:pPr lvl="1"/>
            <a:r>
              <a:rPr lang="en-GB" sz="2000" dirty="0" smtClean="0"/>
              <a:t>Inline XBRL Specification 1.0 – 2010-04-20 + Transformations</a:t>
            </a:r>
          </a:p>
          <a:p>
            <a:r>
              <a:rPr lang="en-GB" sz="2000" dirty="0" smtClean="0"/>
              <a:t>proposed/candidate recommendations and public working drafts:</a:t>
            </a:r>
          </a:p>
          <a:p>
            <a:pPr lvl="1"/>
            <a:r>
              <a:rPr lang="en-GB" sz="2000" dirty="0" smtClean="0"/>
              <a:t>Formula Extension Modules – 2011-03-16</a:t>
            </a:r>
          </a:p>
          <a:p>
            <a:pPr lvl="1"/>
            <a:r>
              <a:rPr lang="en-GB" sz="2000" dirty="0" smtClean="0"/>
              <a:t>Versioning</a:t>
            </a:r>
          </a:p>
          <a:p>
            <a:r>
              <a:rPr lang="en-GB" sz="2000" dirty="0" smtClean="0"/>
              <a:t>internal/working group working drafts:</a:t>
            </a:r>
          </a:p>
          <a:p>
            <a:pPr lvl="1"/>
            <a:r>
              <a:rPr lang="en-GB" sz="2000" dirty="0" smtClean="0"/>
              <a:t>Rendering Link (requirements)</a:t>
            </a:r>
          </a:p>
          <a:p>
            <a:endParaRPr lang="en-GB" dirty="0"/>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7</a:t>
            </a:fld>
            <a:endParaRPr lang="en-GB"/>
          </a:p>
        </p:txBody>
      </p:sp>
    </p:spTree>
    <p:extLst>
      <p:ext uri="{BB962C8B-B14F-4D97-AF65-F5344CB8AC3E}">
        <p14:creationId xmlns:p14="http://schemas.microsoft.com/office/powerpoint/2010/main" val="965265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07504" y="260648"/>
            <a:ext cx="8229600" cy="995362"/>
          </a:xfrm>
        </p:spPr>
        <p:txBody>
          <a:bodyPr/>
          <a:lstStyle/>
          <a:p>
            <a:r>
              <a:rPr lang="en-GB" sz="2800" dirty="0" smtClean="0"/>
              <a:t>Best practice documents and other</a:t>
            </a:r>
            <a:endParaRPr lang="en-GB" sz="2800" dirty="0"/>
          </a:p>
        </p:txBody>
      </p:sp>
      <p:sp>
        <p:nvSpPr>
          <p:cNvPr id="2" name="Symbol zastępczy zawartości 1"/>
          <p:cNvSpPr>
            <a:spLocks noGrp="1"/>
          </p:cNvSpPr>
          <p:nvPr>
            <p:ph idx="1"/>
          </p:nvPr>
        </p:nvSpPr>
        <p:spPr>
          <a:xfrm>
            <a:off x="179512" y="1124744"/>
            <a:ext cx="8229600" cy="2088232"/>
          </a:xfrm>
        </p:spPr>
        <p:txBody>
          <a:bodyPr/>
          <a:lstStyle/>
          <a:p>
            <a:pPr lvl="0"/>
            <a:r>
              <a:rPr lang="en-GB" sz="1200" dirty="0" smtClean="0"/>
              <a:t>FRTA - Financial Reporting Taxonomy Architecture</a:t>
            </a:r>
          </a:p>
          <a:p>
            <a:pPr lvl="1"/>
            <a:r>
              <a:rPr lang="en-GB" sz="1200" dirty="0" smtClean="0"/>
              <a:t>guidelines on best practices for financial reporting taxonomies</a:t>
            </a:r>
          </a:p>
          <a:p>
            <a:pPr lvl="1"/>
            <a:r>
              <a:rPr lang="en-GB" sz="1200" dirty="0" smtClean="0"/>
              <a:t>version 1.0: 2005-04-25,  version 1.5 (PWD): 2011-05-16</a:t>
            </a:r>
          </a:p>
          <a:p>
            <a:r>
              <a:rPr lang="en-GB" sz="1200" dirty="0" smtClean="0"/>
              <a:t>FRIS - Financial Reporting Instance Standards</a:t>
            </a:r>
          </a:p>
          <a:p>
            <a:pPr lvl="1"/>
            <a:r>
              <a:rPr lang="en-GB" sz="1200" dirty="0" smtClean="0"/>
              <a:t>best practices on instance documents</a:t>
            </a:r>
          </a:p>
          <a:p>
            <a:pPr lvl="1"/>
            <a:r>
              <a:rPr lang="en-GB" sz="1200" dirty="0" smtClean="0"/>
              <a:t>2004-11-14</a:t>
            </a:r>
          </a:p>
          <a:p>
            <a:r>
              <a:rPr lang="en-GB" sz="1200" dirty="0" smtClean="0"/>
              <a:t>registries: (data types, units, etc)</a:t>
            </a:r>
          </a:p>
          <a:p>
            <a:r>
              <a:rPr lang="en-GB" sz="1200" dirty="0" smtClean="0"/>
              <a:t>Global Filing Manual (alignment of GAAP Taxonomies)</a:t>
            </a:r>
          </a:p>
          <a:p>
            <a:endParaRPr lang="en-GB" sz="1200" dirty="0"/>
          </a:p>
        </p:txBody>
      </p:sp>
      <p:sp>
        <p:nvSpPr>
          <p:cNvPr id="4" name="Symbol zastępczy numeru slajdu 3"/>
          <p:cNvSpPr>
            <a:spLocks noGrp="1"/>
          </p:cNvSpPr>
          <p:nvPr>
            <p:ph type="sldNum" sz="quarter" idx="12"/>
          </p:nvPr>
        </p:nvSpPr>
        <p:spPr/>
        <p:txBody>
          <a:bodyPr/>
          <a:lstStyle/>
          <a:p>
            <a:fld id="{F5710F7D-EE87-4CA6-A151-13F6802C4CDB}" type="slidenum">
              <a:rPr lang="en-GB" smtClean="0"/>
              <a:pPr/>
              <a:t>8</a:t>
            </a:fld>
            <a:endParaRPr lang="en-GB"/>
          </a:p>
        </p:txBody>
      </p:sp>
      <p:pic>
        <p:nvPicPr>
          <p:cNvPr id="5" name="Obraz 4" descr="Wycinek ekranu"/>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398" y="4221088"/>
            <a:ext cx="1196201" cy="1529028"/>
          </a:xfrm>
          <a:prstGeom prst="rect">
            <a:avLst/>
          </a:prstGeom>
          <a:ln>
            <a:noFill/>
          </a:ln>
          <a:effectLst>
            <a:outerShdw blurRad="190500" algn="tl" rotWithShape="0">
              <a:srgbClr val="000000">
                <a:alpha val="70000"/>
              </a:srgbClr>
            </a:outerShdw>
          </a:effectLst>
        </p:spPr>
      </p:pic>
      <p:sp>
        <p:nvSpPr>
          <p:cNvPr id="6" name="Symbol zastępczy zawartości 2"/>
          <p:cNvSpPr txBox="1">
            <a:spLocks/>
          </p:cNvSpPr>
          <p:nvPr/>
        </p:nvSpPr>
        <p:spPr bwMode="auto">
          <a:xfrm>
            <a:off x="1331640" y="3501008"/>
            <a:ext cx="3322712" cy="2736304"/>
          </a:xfrm>
          <a:prstGeom prst="rect">
            <a:avLst/>
          </a:prstGeom>
          <a:solidFill>
            <a:srgbClr val="FFFFFF">
              <a:alpha val="41961"/>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fontAlgn="base">
              <a:spcBef>
                <a:spcPts val="300"/>
              </a:spcBef>
              <a:spcAft>
                <a:spcPct val="0"/>
              </a:spcAft>
              <a:buClr>
                <a:srgbClr val="D2DA7A"/>
              </a:buClr>
              <a:buFont typeface="Georgia" charset="0"/>
              <a:buChar char="•"/>
              <a:defRPr sz="2800" kern="1200">
                <a:solidFill>
                  <a:schemeClr val="tx1"/>
                </a:solidFill>
                <a:latin typeface="+mn-lt"/>
                <a:ea typeface="ＭＳ Ｐゴシック" charset="-128"/>
                <a:cs typeface="ＭＳ Ｐゴシック" charset="-128"/>
              </a:defRPr>
            </a:lvl1pPr>
            <a:lvl2pPr marL="657225" indent="-246063" algn="l" rtl="0" fontAlgn="base">
              <a:spcBef>
                <a:spcPts val="300"/>
              </a:spcBef>
              <a:spcAft>
                <a:spcPct val="0"/>
              </a:spcAft>
              <a:buClr>
                <a:schemeClr val="accent2"/>
              </a:buClr>
              <a:buFont typeface="Georgia" charset="0"/>
              <a:buChar char="▫"/>
              <a:defRPr sz="2600" kern="1200">
                <a:solidFill>
                  <a:srgbClr val="35353E"/>
                </a:solidFill>
                <a:latin typeface="+mn-lt"/>
                <a:ea typeface="ＭＳ Ｐゴシック" charset="-128"/>
                <a:cs typeface="+mn-cs"/>
              </a:defRPr>
            </a:lvl2pPr>
            <a:lvl3pPr marL="922338" indent="-219075" algn="l" rtl="0" fontAlgn="base">
              <a:spcBef>
                <a:spcPts val="300"/>
              </a:spcBef>
              <a:spcAft>
                <a:spcPct val="0"/>
              </a:spcAft>
              <a:buClr>
                <a:schemeClr val="accent1"/>
              </a:buClr>
              <a:buFont typeface="Wingdings 2" charset="2"/>
              <a:buChar char=""/>
              <a:defRPr sz="2400" kern="1200">
                <a:solidFill>
                  <a:schemeClr val="accent1"/>
                </a:solidFill>
                <a:latin typeface="+mn-lt"/>
                <a:ea typeface="ＭＳ Ｐゴシック" charset="-128"/>
                <a:cs typeface="+mn-cs"/>
              </a:defRPr>
            </a:lvl3pPr>
            <a:lvl4pPr marL="1179513" indent="-200025" algn="l" rtl="0" fontAlgn="base">
              <a:spcBef>
                <a:spcPts val="300"/>
              </a:spcBef>
              <a:spcAft>
                <a:spcPct val="0"/>
              </a:spcAft>
              <a:buClr>
                <a:schemeClr val="accent1"/>
              </a:buClr>
              <a:buFont typeface="Wingdings 2" charset="2"/>
              <a:buChar char=""/>
              <a:defRPr sz="2200" kern="1200">
                <a:solidFill>
                  <a:schemeClr val="accent1"/>
                </a:solidFill>
                <a:latin typeface="+mn-lt"/>
                <a:ea typeface="ＭＳ Ｐゴシック" charset="-128"/>
                <a:cs typeface="+mn-cs"/>
              </a:defRPr>
            </a:lvl4pPr>
            <a:lvl5pPr marL="1389063" indent="-182563" algn="l" rtl="0" fontAlgn="base">
              <a:spcBef>
                <a:spcPts val="300"/>
              </a:spcBef>
              <a:spcAft>
                <a:spcPct val="0"/>
              </a:spcAft>
              <a:buClr>
                <a:srgbClr val="D2DA7A"/>
              </a:buClr>
              <a:buFont typeface="Georgia" charset="0"/>
              <a:buChar char="▫"/>
              <a:defRPr sz="2000" kern="1200">
                <a:solidFill>
                  <a:srgbClr val="D2DA7A"/>
                </a:solidFill>
                <a:latin typeface="+mn-lt"/>
                <a:ea typeface="ＭＳ Ｐゴシック"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charset="0"/>
              <a:buNone/>
            </a:pPr>
            <a:r>
              <a:rPr lang="en-GB" sz="1100" b="1" dirty="0" smtClean="0"/>
              <a:t>Global Filing Manual</a:t>
            </a:r>
          </a:p>
          <a:p>
            <a:pPr marL="109728" indent="0" algn="just">
              <a:buFont typeface="Georgia" charset="0"/>
              <a:buNone/>
            </a:pPr>
            <a:r>
              <a:rPr lang="en-GB" sz="1100" i="1" dirty="0" smtClean="0"/>
              <a:t>„The manual contains a set of rules which provide </a:t>
            </a:r>
            <a:r>
              <a:rPr lang="en-GB" sz="1100" b="1" i="1" dirty="0" smtClean="0"/>
              <a:t>guidance on the preparation, filing and validation</a:t>
            </a:r>
            <a:r>
              <a:rPr lang="en-GB" sz="1100" i="1" dirty="0" smtClean="0"/>
              <a:t> </a:t>
            </a:r>
            <a:r>
              <a:rPr lang="en-GB" sz="1100" b="1" i="1" dirty="0" smtClean="0"/>
              <a:t>of XBRL filings </a:t>
            </a:r>
            <a:r>
              <a:rPr lang="en-GB" sz="1100" i="1" dirty="0" smtClean="0"/>
              <a:t>created using the </a:t>
            </a:r>
            <a:r>
              <a:rPr lang="en-GB" sz="1100" b="1" i="1" dirty="0" smtClean="0"/>
              <a:t>IFRS</a:t>
            </a:r>
            <a:r>
              <a:rPr lang="en-GB" sz="1100" i="1" dirty="0" smtClean="0"/>
              <a:t> Taxonomy, the </a:t>
            </a:r>
            <a:r>
              <a:rPr lang="en-GB" sz="1100" b="1" i="1" dirty="0" smtClean="0"/>
              <a:t>EDINET</a:t>
            </a:r>
            <a:r>
              <a:rPr lang="en-GB" sz="1100" i="1" dirty="0" smtClean="0"/>
              <a:t> (Electronic Disclosure for Investors’ NETwork) Taxonomy or the </a:t>
            </a:r>
            <a:r>
              <a:rPr lang="en-GB" sz="1100" b="1" i="1" dirty="0" smtClean="0"/>
              <a:t>U.S. GAAP </a:t>
            </a:r>
            <a:r>
              <a:rPr lang="en-GB" sz="1100" i="1" dirty="0" smtClean="0"/>
              <a:t>Taxonomy.”</a:t>
            </a:r>
          </a:p>
          <a:p>
            <a:pPr marL="109728" indent="0" algn="just">
              <a:buFont typeface="Georgia" charset="0"/>
              <a:buNone/>
            </a:pPr>
            <a:r>
              <a:rPr lang="en-GB" sz="1100" dirty="0" smtClean="0"/>
              <a:t>„The ITA project is aiming at achieving the convergence of the XBRL frameworks (i.e. architectures) of the IFRS, EDINET and the U.S. GAAP Taxonomies.  It is hoped that this architectural convergence will support the analysis and comparison of financial data reported in XBRL format, by enabling </a:t>
            </a:r>
            <a:r>
              <a:rPr lang="en-GB" sz="1100" b="1" dirty="0" smtClean="0"/>
              <a:t>software vendors</a:t>
            </a:r>
            <a:r>
              <a:rPr lang="en-GB" sz="1100" dirty="0" smtClean="0"/>
              <a:t> </a:t>
            </a:r>
            <a:r>
              <a:rPr lang="en-GB" sz="1100" b="1" dirty="0" smtClean="0"/>
              <a:t>to develop applications </a:t>
            </a:r>
            <a:r>
              <a:rPr lang="en-GB" sz="1100" dirty="0" smtClean="0"/>
              <a:t>for IFRS, Japanese GAAP and U.S. GAAP reporting based on a </a:t>
            </a:r>
            <a:r>
              <a:rPr lang="en-GB" sz="1100" b="1" dirty="0" smtClean="0"/>
              <a:t>single XBRL architecture</a:t>
            </a:r>
            <a:r>
              <a:rPr lang="en-GB" sz="1100" dirty="0" smtClean="0"/>
              <a:t>.”</a:t>
            </a:r>
          </a:p>
        </p:txBody>
      </p:sp>
      <p:sp>
        <p:nvSpPr>
          <p:cNvPr id="7" name="Symbol zastępczy zawartości 2"/>
          <p:cNvSpPr txBox="1">
            <a:spLocks/>
          </p:cNvSpPr>
          <p:nvPr/>
        </p:nvSpPr>
        <p:spPr bwMode="auto">
          <a:xfrm>
            <a:off x="4788024" y="2996952"/>
            <a:ext cx="4896544"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fontAlgn="base">
              <a:spcBef>
                <a:spcPts val="300"/>
              </a:spcBef>
              <a:spcAft>
                <a:spcPct val="0"/>
              </a:spcAft>
              <a:buClr>
                <a:srgbClr val="D2DA7A"/>
              </a:buClr>
              <a:buFont typeface="Georgia" charset="0"/>
              <a:buChar char="•"/>
              <a:defRPr sz="2800" kern="1200">
                <a:solidFill>
                  <a:schemeClr val="tx1"/>
                </a:solidFill>
                <a:latin typeface="+mn-lt"/>
                <a:ea typeface="ＭＳ Ｐゴシック" charset="-128"/>
                <a:cs typeface="ＭＳ Ｐゴシック" charset="-128"/>
              </a:defRPr>
            </a:lvl1pPr>
            <a:lvl2pPr marL="657225" indent="-246063" algn="l" rtl="0" fontAlgn="base">
              <a:spcBef>
                <a:spcPts val="300"/>
              </a:spcBef>
              <a:spcAft>
                <a:spcPct val="0"/>
              </a:spcAft>
              <a:buClr>
                <a:schemeClr val="accent2"/>
              </a:buClr>
              <a:buFont typeface="Georgia" charset="0"/>
              <a:buChar char="▫"/>
              <a:defRPr sz="2600" kern="1200">
                <a:solidFill>
                  <a:srgbClr val="35353E"/>
                </a:solidFill>
                <a:latin typeface="+mn-lt"/>
                <a:ea typeface="ＭＳ Ｐゴシック" charset="-128"/>
                <a:cs typeface="+mn-cs"/>
              </a:defRPr>
            </a:lvl2pPr>
            <a:lvl3pPr marL="922338" indent="-219075" algn="l" rtl="0" fontAlgn="base">
              <a:spcBef>
                <a:spcPts val="300"/>
              </a:spcBef>
              <a:spcAft>
                <a:spcPct val="0"/>
              </a:spcAft>
              <a:buClr>
                <a:schemeClr val="accent1"/>
              </a:buClr>
              <a:buFont typeface="Wingdings 2" charset="2"/>
              <a:buChar char=""/>
              <a:defRPr sz="2400" kern="1200">
                <a:solidFill>
                  <a:schemeClr val="accent1"/>
                </a:solidFill>
                <a:latin typeface="+mn-lt"/>
                <a:ea typeface="ＭＳ Ｐゴシック" charset="-128"/>
                <a:cs typeface="+mn-cs"/>
              </a:defRPr>
            </a:lvl3pPr>
            <a:lvl4pPr marL="1179513" indent="-200025" algn="l" rtl="0" fontAlgn="base">
              <a:spcBef>
                <a:spcPts val="300"/>
              </a:spcBef>
              <a:spcAft>
                <a:spcPct val="0"/>
              </a:spcAft>
              <a:buClr>
                <a:schemeClr val="accent1"/>
              </a:buClr>
              <a:buFont typeface="Wingdings 2" charset="2"/>
              <a:buChar char=""/>
              <a:defRPr sz="2200" kern="1200">
                <a:solidFill>
                  <a:schemeClr val="accent1"/>
                </a:solidFill>
                <a:latin typeface="+mn-lt"/>
                <a:ea typeface="ＭＳ Ｐゴシック" charset="-128"/>
                <a:cs typeface="+mn-cs"/>
              </a:defRPr>
            </a:lvl4pPr>
            <a:lvl5pPr marL="1389063" indent="-182563" algn="l" rtl="0" fontAlgn="base">
              <a:spcBef>
                <a:spcPts val="300"/>
              </a:spcBef>
              <a:spcAft>
                <a:spcPct val="0"/>
              </a:spcAft>
              <a:buClr>
                <a:srgbClr val="D2DA7A"/>
              </a:buClr>
              <a:buFont typeface="Georgia" charset="0"/>
              <a:buChar char="▫"/>
              <a:defRPr sz="2000" kern="1200">
                <a:solidFill>
                  <a:srgbClr val="D2DA7A"/>
                </a:solidFill>
                <a:latin typeface="+mn-lt"/>
                <a:ea typeface="ＭＳ Ｐゴシック"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z="1200" smtClean="0"/>
              <a:t>comprehensive guidance for users including:</a:t>
            </a:r>
          </a:p>
          <a:p>
            <a:pPr lvl="1"/>
            <a:r>
              <a:rPr lang="en-GB" sz="1200" smtClean="0"/>
              <a:t>taxonomy architecture explanation</a:t>
            </a:r>
          </a:p>
          <a:p>
            <a:pPr lvl="1"/>
            <a:r>
              <a:rPr lang="en-GB" sz="1200" smtClean="0"/>
              <a:t>extensions development and reports creation rules</a:t>
            </a:r>
          </a:p>
          <a:p>
            <a:pPr lvl="1"/>
            <a:r>
              <a:rPr lang="en-GB" sz="1200" smtClean="0"/>
              <a:t>implementation guidance for software </a:t>
            </a:r>
          </a:p>
          <a:p>
            <a:pPr lvl="1"/>
            <a:r>
              <a:rPr lang="en-GB" sz="1200" smtClean="0"/>
              <a:t>assurance guidance</a:t>
            </a:r>
          </a:p>
          <a:p>
            <a:r>
              <a:rPr lang="en-GB" sz="1200" smtClean="0"/>
              <a:t>designed for financial reporting domain</a:t>
            </a:r>
          </a:p>
          <a:p>
            <a:r>
              <a:rPr lang="en-GB" sz="1200" smtClean="0"/>
              <a:t>based on:</a:t>
            </a:r>
          </a:p>
          <a:p>
            <a:pPr lvl="2"/>
            <a:r>
              <a:rPr lang="en-GB" sz="1200" smtClean="0"/>
              <a:t>Edgar Filer Manual from SEC</a:t>
            </a:r>
          </a:p>
          <a:p>
            <a:pPr lvl="2"/>
            <a:r>
              <a:rPr lang="en-GB" sz="1200" smtClean="0"/>
              <a:t>EDINET CETCG from Japan FSA</a:t>
            </a:r>
          </a:p>
          <a:p>
            <a:pPr lvl="2"/>
            <a:r>
              <a:rPr lang="en-GB" sz="1200" smtClean="0"/>
              <a:t>IFRS Taxonomy Guide from IFRS Foundation</a:t>
            </a:r>
          </a:p>
          <a:p>
            <a:pPr lvl="2"/>
            <a:r>
              <a:rPr lang="en-GB" sz="1200" smtClean="0"/>
              <a:t>HMRC CT Inline XBRL Style Guide</a:t>
            </a:r>
          </a:p>
          <a:p>
            <a:pPr lvl="2"/>
            <a:r>
              <a:rPr lang="en-GB" sz="1200" smtClean="0"/>
              <a:t>XBRL UK Preparer’s and Developer’s Guide</a:t>
            </a:r>
          </a:p>
          <a:p>
            <a:pPr lvl="2"/>
            <a:r>
              <a:rPr lang="en-GB" sz="1200" smtClean="0"/>
              <a:t>FRIS from XBRL International</a:t>
            </a:r>
          </a:p>
          <a:p>
            <a:r>
              <a:rPr lang="en-GB" sz="1200" smtClean="0"/>
              <a:t>audience:  XBRL-savvy people</a:t>
            </a:r>
          </a:p>
          <a:p>
            <a:r>
              <a:rPr lang="en-GB" sz="1200" smtClean="0"/>
              <a:t>last version dated on 2011-04-19</a:t>
            </a:r>
          </a:p>
          <a:p>
            <a:endParaRPr lang="en-GB" sz="1200" smtClean="0"/>
          </a:p>
          <a:p>
            <a:endParaRPr lang="en-GB" sz="1200" dirty="0"/>
          </a:p>
        </p:txBody>
      </p:sp>
    </p:spTree>
    <p:extLst>
      <p:ext uri="{BB962C8B-B14F-4D97-AF65-F5344CB8AC3E}">
        <p14:creationId xmlns:p14="http://schemas.microsoft.com/office/powerpoint/2010/main" val="19913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Intel 2010 Annual Report - Consolidated Statements of Income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92696"/>
            <a:ext cx="6288061" cy="3878900"/>
          </a:xfrm>
          <a:prstGeom prst="rect">
            <a:avLst/>
          </a:prstGeom>
        </p:spPr>
      </p:pic>
      <p:sp>
        <p:nvSpPr>
          <p:cNvPr id="2" name="Prostokąt 1"/>
          <p:cNvSpPr/>
          <p:nvPr/>
        </p:nvSpPr>
        <p:spPr>
          <a:xfrm>
            <a:off x="539945" y="1772816"/>
            <a:ext cx="5969260" cy="269804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ymbol zastępczy numeru slajdu 3"/>
          <p:cNvSpPr>
            <a:spLocks noGrp="1"/>
          </p:cNvSpPr>
          <p:nvPr>
            <p:ph type="sldNum" sz="quarter" idx="12"/>
          </p:nvPr>
        </p:nvSpPr>
        <p:spPr/>
        <p:txBody>
          <a:bodyPr/>
          <a:lstStyle/>
          <a:p>
            <a:pPr>
              <a:defRPr/>
            </a:pPr>
            <a:fld id="{F5710F7D-EE87-4CA6-A151-13F6802C4CDB}" type="slidenum">
              <a:rPr lang="en-GB" smtClean="0"/>
              <a:pPr>
                <a:defRPr/>
              </a:pPr>
              <a:t>9</a:t>
            </a:fld>
            <a:endParaRPr lang="en-GB"/>
          </a:p>
        </p:txBody>
      </p:sp>
      <p:sp>
        <p:nvSpPr>
          <p:cNvPr id="7" name="Prostokąt 6"/>
          <p:cNvSpPr/>
          <p:nvPr/>
        </p:nvSpPr>
        <p:spPr>
          <a:xfrm>
            <a:off x="2188724" y="2348880"/>
            <a:ext cx="4320480" cy="10081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Łącznik prostoliniowy 8"/>
          <p:cNvCxnSpPr/>
          <p:nvPr/>
        </p:nvCxnSpPr>
        <p:spPr>
          <a:xfrm>
            <a:off x="2188724" y="2348880"/>
            <a:ext cx="360040" cy="13766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Łącznik prostoliniowy 9"/>
          <p:cNvCxnSpPr/>
          <p:nvPr/>
        </p:nvCxnSpPr>
        <p:spPr>
          <a:xfrm>
            <a:off x="2188724" y="3356992"/>
            <a:ext cx="360040" cy="15974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6509204" y="2348880"/>
            <a:ext cx="1479095" cy="13766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Łącznik prostoliniowy 15"/>
          <p:cNvCxnSpPr/>
          <p:nvPr/>
        </p:nvCxnSpPr>
        <p:spPr>
          <a:xfrm>
            <a:off x="6509204" y="3356992"/>
            <a:ext cx="1479095" cy="15974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Obraz 5"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764" y="3725544"/>
            <a:ext cx="5439535" cy="1228897"/>
          </a:xfrm>
          <a:prstGeom prst="rect">
            <a:avLst/>
          </a:prstGeom>
          <a:ln>
            <a:solidFill>
              <a:schemeClr val="tx1"/>
            </a:solidFill>
          </a:ln>
        </p:spPr>
      </p:pic>
      <p:sp>
        <p:nvSpPr>
          <p:cNvPr id="20" name="Prostokąt 19"/>
          <p:cNvSpPr/>
          <p:nvPr/>
        </p:nvSpPr>
        <p:spPr>
          <a:xfrm>
            <a:off x="4932040" y="5445224"/>
            <a:ext cx="1255576" cy="792088"/>
          </a:xfrm>
          <a:prstGeom prst="rect">
            <a:avLst/>
          </a:prstGeom>
          <a:solidFill>
            <a:schemeClr val="bg1">
              <a:lumMod val="95000"/>
            </a:schemeClr>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smtClean="0">
                <a:solidFill>
                  <a:schemeClr val="tx1"/>
                </a:solidFill>
              </a:rPr>
              <a:t>a business term (financial concept) and all its properties</a:t>
            </a:r>
            <a:endParaRPr lang="en-GB" sz="1200" dirty="0">
              <a:solidFill>
                <a:schemeClr val="tx1"/>
              </a:solidFill>
            </a:endParaRPr>
          </a:p>
        </p:txBody>
      </p:sp>
      <p:sp>
        <p:nvSpPr>
          <p:cNvPr id="21" name="Prostokąt 20"/>
          <p:cNvSpPr/>
          <p:nvPr/>
        </p:nvSpPr>
        <p:spPr>
          <a:xfrm>
            <a:off x="3419872" y="5733256"/>
            <a:ext cx="1143000" cy="214312"/>
          </a:xfrm>
          <a:prstGeom prst="rect">
            <a:avLst/>
          </a:prstGeom>
          <a:solidFill>
            <a:schemeClr val="bg1">
              <a:lumMod val="95000"/>
            </a:schemeClr>
          </a:solid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1200" dirty="0" err="1" smtClean="0">
                <a:solidFill>
                  <a:schemeClr val="tx1"/>
                </a:solidFill>
              </a:rPr>
              <a:t>entity</a:t>
            </a:r>
            <a:endParaRPr lang="en-GB" sz="1200" dirty="0">
              <a:solidFill>
                <a:schemeClr val="tx1"/>
              </a:solidFill>
            </a:endParaRPr>
          </a:p>
        </p:txBody>
      </p:sp>
      <p:sp>
        <p:nvSpPr>
          <p:cNvPr id="22" name="Prostokąt 21"/>
          <p:cNvSpPr/>
          <p:nvPr/>
        </p:nvSpPr>
        <p:spPr>
          <a:xfrm>
            <a:off x="3419872" y="5445224"/>
            <a:ext cx="1143000" cy="214312"/>
          </a:xfrm>
          <a:prstGeom prst="rect">
            <a:avLst/>
          </a:prstGeom>
          <a:solidFill>
            <a:schemeClr val="bg1">
              <a:lumMod val="95000"/>
            </a:schemeClr>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smtClean="0">
                <a:solidFill>
                  <a:schemeClr val="tx1"/>
                </a:solidFill>
              </a:rPr>
              <a:t>value</a:t>
            </a:r>
            <a:endParaRPr lang="en-GB" sz="1200" dirty="0">
              <a:solidFill>
                <a:schemeClr val="tx1"/>
              </a:solidFill>
            </a:endParaRPr>
          </a:p>
        </p:txBody>
      </p:sp>
      <p:sp>
        <p:nvSpPr>
          <p:cNvPr id="23" name="Prostokąt 22"/>
          <p:cNvSpPr/>
          <p:nvPr/>
        </p:nvSpPr>
        <p:spPr>
          <a:xfrm>
            <a:off x="3419872" y="6309320"/>
            <a:ext cx="1143000" cy="214312"/>
          </a:xfrm>
          <a:prstGeom prst="rect">
            <a:avLst/>
          </a:prstGeom>
          <a:solidFill>
            <a:schemeClr val="bg1">
              <a:lumMod val="95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smtClean="0">
                <a:solidFill>
                  <a:schemeClr val="tx1"/>
                </a:solidFill>
              </a:rPr>
              <a:t>unit</a:t>
            </a:r>
            <a:endParaRPr lang="en-GB" sz="1200">
              <a:solidFill>
                <a:schemeClr val="tx1"/>
              </a:solidFill>
            </a:endParaRPr>
          </a:p>
        </p:txBody>
      </p:sp>
      <p:sp>
        <p:nvSpPr>
          <p:cNvPr id="28" name="Prostokąt 27"/>
          <p:cNvSpPr/>
          <p:nvPr/>
        </p:nvSpPr>
        <p:spPr>
          <a:xfrm>
            <a:off x="2583689" y="4752657"/>
            <a:ext cx="901179" cy="200025"/>
          </a:xfrm>
          <a:prstGeom prst="rect">
            <a:avLst/>
          </a:prstGeom>
          <a:no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Prostokąt 28"/>
          <p:cNvSpPr/>
          <p:nvPr/>
        </p:nvSpPr>
        <p:spPr>
          <a:xfrm>
            <a:off x="2574164" y="3765232"/>
            <a:ext cx="3528392" cy="337240"/>
          </a:xfrm>
          <a:prstGeom prst="rect">
            <a:avLst/>
          </a:prstGeom>
          <a:no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Prostokąt 31"/>
          <p:cNvSpPr/>
          <p:nvPr/>
        </p:nvSpPr>
        <p:spPr>
          <a:xfrm>
            <a:off x="2609090" y="4441421"/>
            <a:ext cx="712526" cy="180975"/>
          </a:xfrm>
          <a:prstGeom prst="rect">
            <a:avLst/>
          </a:prstGeom>
          <a:no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Prostokąt 32"/>
          <p:cNvSpPr/>
          <p:nvPr/>
        </p:nvSpPr>
        <p:spPr>
          <a:xfrm>
            <a:off x="5471414" y="4726285"/>
            <a:ext cx="605742" cy="180975"/>
          </a:xfrm>
          <a:prstGeom prst="rect">
            <a:avLst/>
          </a:prstGeom>
          <a:no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Prostokąt 33"/>
          <p:cNvSpPr/>
          <p:nvPr/>
        </p:nvSpPr>
        <p:spPr>
          <a:xfrm>
            <a:off x="5323168" y="4737844"/>
            <a:ext cx="95250" cy="180975"/>
          </a:xfrm>
          <a:prstGeom prst="rect">
            <a:avLst/>
          </a:prstGeom>
          <a:no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Prostokąt 34"/>
          <p:cNvSpPr/>
          <p:nvPr/>
        </p:nvSpPr>
        <p:spPr>
          <a:xfrm>
            <a:off x="5533090" y="4424412"/>
            <a:ext cx="400050" cy="200025"/>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Prostokąt 35"/>
          <p:cNvSpPr/>
          <p:nvPr/>
        </p:nvSpPr>
        <p:spPr>
          <a:xfrm>
            <a:off x="3814026" y="4270832"/>
            <a:ext cx="835670" cy="200025"/>
          </a:xfrm>
          <a:prstGeom prst="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Prostokąt 36"/>
          <p:cNvSpPr/>
          <p:nvPr/>
        </p:nvSpPr>
        <p:spPr>
          <a:xfrm>
            <a:off x="539944" y="1124744"/>
            <a:ext cx="856692" cy="576064"/>
          </a:xfrm>
          <a:prstGeom prst="rect">
            <a:avLst/>
          </a:prstGeom>
          <a:no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Prostokąt 38"/>
          <p:cNvSpPr/>
          <p:nvPr/>
        </p:nvSpPr>
        <p:spPr>
          <a:xfrm>
            <a:off x="7238983" y="764704"/>
            <a:ext cx="1214437" cy="1785937"/>
          </a:xfrm>
          <a:prstGeom prst="rect">
            <a:avLst/>
          </a:prstGeom>
          <a:no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solidFill>
                <a:schemeClr val="tx1"/>
              </a:solidFill>
            </a:endParaRPr>
          </a:p>
        </p:txBody>
      </p:sp>
      <p:grpSp>
        <p:nvGrpSpPr>
          <p:cNvPr id="26" name="Grupa 25"/>
          <p:cNvGrpSpPr/>
          <p:nvPr/>
        </p:nvGrpSpPr>
        <p:grpSpPr>
          <a:xfrm>
            <a:off x="7396700" y="1137919"/>
            <a:ext cx="899002" cy="1039505"/>
            <a:chOff x="6254317" y="1190592"/>
            <a:chExt cx="1285886" cy="1524637"/>
          </a:xfrm>
        </p:grpSpPr>
        <p:pic>
          <p:nvPicPr>
            <p:cNvPr id="30" name="Obraz 29" descr="10201_single.jpg"/>
            <p:cNvPicPr>
              <a:picLocks noChangeAspect="1"/>
            </p:cNvPicPr>
            <p:nvPr/>
          </p:nvPicPr>
          <p:blipFill>
            <a:blip r:embed="rId4" cstate="print"/>
            <a:stretch>
              <a:fillRect/>
            </a:stretch>
          </p:blipFill>
          <p:spPr>
            <a:xfrm>
              <a:off x="6254317" y="1190592"/>
              <a:ext cx="928694" cy="1312555"/>
            </a:xfrm>
            <a:prstGeom prst="rect">
              <a:avLst/>
            </a:prstGeom>
            <a:ln>
              <a:noFill/>
            </a:ln>
            <a:effectLst>
              <a:outerShdw blurRad="190500" algn="tl" rotWithShape="0">
                <a:srgbClr val="000000">
                  <a:alpha val="70000"/>
                </a:srgbClr>
              </a:outerShdw>
            </a:effectLst>
          </p:spPr>
        </p:pic>
        <p:pic>
          <p:nvPicPr>
            <p:cNvPr id="31" name="Obraz 30" descr="10200.jpg"/>
            <p:cNvPicPr>
              <a:picLocks noChangeAspect="1"/>
            </p:cNvPicPr>
            <p:nvPr/>
          </p:nvPicPr>
          <p:blipFill>
            <a:blip r:embed="rId5" cstate="print"/>
            <a:stretch>
              <a:fillRect/>
            </a:stretch>
          </p:blipFill>
          <p:spPr>
            <a:xfrm>
              <a:off x="6682946" y="1332190"/>
              <a:ext cx="857257" cy="1383039"/>
            </a:xfrm>
            <a:prstGeom prst="rect">
              <a:avLst/>
            </a:prstGeom>
            <a:ln>
              <a:noFill/>
            </a:ln>
            <a:effectLst>
              <a:outerShdw blurRad="190500" algn="tl" rotWithShape="0">
                <a:srgbClr val="000000">
                  <a:alpha val="70000"/>
                </a:srgbClr>
              </a:outerShdw>
            </a:effectLst>
          </p:spPr>
        </p:pic>
      </p:grpSp>
      <p:sp>
        <p:nvSpPr>
          <p:cNvPr id="38" name="Prostokąt 37"/>
          <p:cNvSpPr/>
          <p:nvPr/>
        </p:nvSpPr>
        <p:spPr>
          <a:xfrm>
            <a:off x="6516216" y="5157192"/>
            <a:ext cx="1500188" cy="142875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GB" sz="1050" b="1" dirty="0" smtClean="0"/>
              <a:t>XBRL Taxonomy</a:t>
            </a:r>
            <a:endParaRPr lang="en-GB" sz="1050" b="1" dirty="0"/>
          </a:p>
        </p:txBody>
      </p:sp>
      <p:sp>
        <p:nvSpPr>
          <p:cNvPr id="40" name="Schemat blokowy: wiele dokumentów 39"/>
          <p:cNvSpPr/>
          <p:nvPr/>
        </p:nvSpPr>
        <p:spPr>
          <a:xfrm>
            <a:off x="6730529" y="5585817"/>
            <a:ext cx="1000125" cy="785813"/>
          </a:xfrm>
          <a:prstGeom prst="flowChartMultidocumen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1" name="Łącznik prosty 57"/>
          <p:cNvCxnSpPr/>
          <p:nvPr/>
        </p:nvCxnSpPr>
        <p:spPr>
          <a:xfrm>
            <a:off x="6873404" y="5871567"/>
            <a:ext cx="631825" cy="0"/>
          </a:xfrm>
          <a:prstGeom prst="line">
            <a:avLst/>
          </a:prstGeom>
        </p:spPr>
        <p:style>
          <a:lnRef idx="2">
            <a:schemeClr val="dk1"/>
          </a:lnRef>
          <a:fillRef idx="0">
            <a:schemeClr val="dk1"/>
          </a:fillRef>
          <a:effectRef idx="1">
            <a:schemeClr val="dk1"/>
          </a:effectRef>
          <a:fontRef idx="minor">
            <a:schemeClr val="tx1"/>
          </a:fontRef>
        </p:style>
      </p:cxnSp>
      <p:cxnSp>
        <p:nvCxnSpPr>
          <p:cNvPr id="42" name="Łącznik prosty 58"/>
          <p:cNvCxnSpPr/>
          <p:nvPr/>
        </p:nvCxnSpPr>
        <p:spPr>
          <a:xfrm>
            <a:off x="6873404" y="6014442"/>
            <a:ext cx="631825" cy="0"/>
          </a:xfrm>
          <a:prstGeom prst="line">
            <a:avLst/>
          </a:prstGeom>
        </p:spPr>
        <p:style>
          <a:lnRef idx="2">
            <a:schemeClr val="dk1"/>
          </a:lnRef>
          <a:fillRef idx="0">
            <a:schemeClr val="dk1"/>
          </a:fillRef>
          <a:effectRef idx="1">
            <a:schemeClr val="dk1"/>
          </a:effectRef>
          <a:fontRef idx="minor">
            <a:schemeClr val="tx1"/>
          </a:fontRef>
        </p:style>
      </p:cxnSp>
      <p:cxnSp>
        <p:nvCxnSpPr>
          <p:cNvPr id="43" name="Łącznik prosty 59"/>
          <p:cNvCxnSpPr/>
          <p:nvPr/>
        </p:nvCxnSpPr>
        <p:spPr>
          <a:xfrm>
            <a:off x="6873404" y="6157317"/>
            <a:ext cx="631825" cy="0"/>
          </a:xfrm>
          <a:prstGeom prst="line">
            <a:avLst/>
          </a:prstGeom>
        </p:spPr>
        <p:style>
          <a:lnRef idx="2">
            <a:schemeClr val="dk1"/>
          </a:lnRef>
          <a:fillRef idx="0">
            <a:schemeClr val="dk1"/>
          </a:fillRef>
          <a:effectRef idx="1">
            <a:schemeClr val="dk1"/>
          </a:effectRef>
          <a:fontRef idx="minor">
            <a:schemeClr val="tx1"/>
          </a:fontRef>
        </p:style>
      </p:cxnSp>
      <p:sp>
        <p:nvSpPr>
          <p:cNvPr id="44" name="Prostokąt 43"/>
          <p:cNvSpPr/>
          <p:nvPr/>
        </p:nvSpPr>
        <p:spPr>
          <a:xfrm>
            <a:off x="1619672" y="5157192"/>
            <a:ext cx="1500188" cy="142875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GB" sz="1050" b="1" dirty="0" smtClean="0"/>
              <a:t>XBRL Instance Document</a:t>
            </a:r>
            <a:endParaRPr lang="en-GB" sz="1050" b="1" dirty="0"/>
          </a:p>
        </p:txBody>
      </p:sp>
      <p:pic>
        <p:nvPicPr>
          <p:cNvPr id="45" name="Picture 6" descr="C:\Users\ksfo\AppData\Local\Microsoft\Windows\Temporary Internet Files\Content.IE5\3DJ3RXFG\MCj04325990000[1].png"/>
          <p:cNvPicPr>
            <a:picLocks noChangeAspect="1" noChangeArrowheads="1"/>
          </p:cNvPicPr>
          <p:nvPr/>
        </p:nvPicPr>
        <p:blipFill>
          <a:blip r:embed="rId6" cstate="print"/>
          <a:srcRect/>
          <a:stretch>
            <a:fillRect/>
          </a:stretch>
        </p:blipFill>
        <p:spPr bwMode="auto">
          <a:xfrm>
            <a:off x="1689398" y="5598517"/>
            <a:ext cx="928688" cy="928687"/>
          </a:xfrm>
          <a:prstGeom prst="rect">
            <a:avLst/>
          </a:prstGeom>
          <a:noFill/>
          <a:ln w="9525">
            <a:noFill/>
            <a:miter lim="800000"/>
            <a:headEnd/>
            <a:tailEnd/>
          </a:ln>
        </p:spPr>
      </p:pic>
      <p:sp>
        <p:nvSpPr>
          <p:cNvPr id="3" name="Strzałka w prawo 2"/>
          <p:cNvSpPr/>
          <p:nvPr/>
        </p:nvSpPr>
        <p:spPr>
          <a:xfrm>
            <a:off x="6156176" y="572906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trzałka w prawo 45"/>
          <p:cNvSpPr/>
          <p:nvPr/>
        </p:nvSpPr>
        <p:spPr>
          <a:xfrm rot="10800000">
            <a:off x="3059832" y="5445224"/>
            <a:ext cx="432048"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7" name="Strzałka w prawo 46"/>
          <p:cNvSpPr/>
          <p:nvPr/>
        </p:nvSpPr>
        <p:spPr>
          <a:xfrm rot="10800000">
            <a:off x="3059832" y="5733256"/>
            <a:ext cx="432048"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8" name="Strzałka w prawo 47"/>
          <p:cNvSpPr/>
          <p:nvPr/>
        </p:nvSpPr>
        <p:spPr>
          <a:xfrm rot="10800000">
            <a:off x="3059832" y="6309320"/>
            <a:ext cx="432048"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9" name="Prostokąt 48"/>
          <p:cNvSpPr/>
          <p:nvPr/>
        </p:nvSpPr>
        <p:spPr>
          <a:xfrm>
            <a:off x="3419872" y="6021288"/>
            <a:ext cx="1143000" cy="214312"/>
          </a:xfrm>
          <a:prstGeom prst="rect">
            <a:avLst/>
          </a:prstGeom>
          <a:solidFill>
            <a:schemeClr val="bg1">
              <a:lumMod val="95000"/>
            </a:schemeClr>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smtClean="0">
                <a:solidFill>
                  <a:schemeClr val="tx1"/>
                </a:solidFill>
              </a:rPr>
              <a:t>context</a:t>
            </a:r>
            <a:endParaRPr lang="en-GB" sz="1200">
              <a:solidFill>
                <a:schemeClr val="tx1"/>
              </a:solidFill>
            </a:endParaRPr>
          </a:p>
        </p:txBody>
      </p:sp>
      <p:sp>
        <p:nvSpPr>
          <p:cNvPr id="50" name="Strzałka w prawo 49"/>
          <p:cNvSpPr/>
          <p:nvPr/>
        </p:nvSpPr>
        <p:spPr>
          <a:xfrm rot="10800000">
            <a:off x="3059832" y="6021288"/>
            <a:ext cx="432048"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873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par>
                                <p:cTn id="114" presetID="10" presetClass="entr" presetSubtype="0" fill="hold"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500"/>
                                        <p:tgtEl>
                                          <p:spTgt spid="4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20" grpId="0" animBg="1"/>
      <p:bldP spid="21" grpId="0" animBg="1"/>
      <p:bldP spid="22" grpId="0" animBg="1"/>
      <p:bldP spid="23" grpId="0" animBg="1"/>
      <p:bldP spid="28" grpId="0" animBg="1"/>
      <p:bldP spid="29" grpId="0" animBg="1"/>
      <p:bldP spid="32" grpId="0" animBg="1"/>
      <p:bldP spid="33" grpId="0" animBg="1"/>
      <p:bldP spid="34" grpId="0" animBg="1"/>
      <p:bldP spid="35" grpId="0" animBg="1"/>
      <p:bldP spid="36" grpId="0" animBg="1"/>
      <p:bldP spid="37" grpId="0" animBg="1"/>
      <p:bldP spid="39" grpId="0" animBg="1"/>
      <p:bldP spid="38" grpId="0" animBg="1"/>
      <p:bldP spid="40" grpId="0" animBg="1"/>
      <p:bldP spid="44" grpId="0" animBg="1"/>
      <p:bldP spid="3" grpId="0" animBg="1"/>
      <p:bldP spid="46" grpId="0" animBg="1"/>
      <p:bldP spid="47" grpId="0" animBg="1"/>
      <p:bldP spid="48" grpId="0" animBg="1"/>
      <p:bldP spid="49" grpId="0" animBg="1"/>
      <p:bldP spid="5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lkomiejski">
  <a:themeElements>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19198</TotalTime>
  <Words>3878</Words>
  <Application>Microsoft Office PowerPoint</Application>
  <PresentationFormat>Pokaz na ekranie (4:3)</PresentationFormat>
  <Paragraphs>1284</Paragraphs>
  <Slides>49</Slides>
  <Notes>1</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49</vt:i4>
      </vt:variant>
    </vt:vector>
  </HeadingPairs>
  <TitlesOfParts>
    <vt:vector size="51" baseType="lpstr">
      <vt:lpstr>Wielkomiejski</vt:lpstr>
      <vt:lpstr>Document</vt:lpstr>
      <vt:lpstr>Newbie's technical introduction  to XBRL Part 2</vt:lpstr>
      <vt:lpstr>Objectives</vt:lpstr>
      <vt:lpstr>Application of </vt:lpstr>
      <vt:lpstr>XBRL Taxonomies and Instance documents</vt:lpstr>
      <vt:lpstr>Chain of dependence </vt:lpstr>
      <vt:lpstr>XBRL Specification 2.1</vt:lpstr>
      <vt:lpstr>Other XBRL Specifications + Conformance Suits</vt:lpstr>
      <vt:lpstr>Best practice documents and other</vt:lpstr>
      <vt:lpstr>Prezentacja programu PowerPoint</vt:lpstr>
      <vt:lpstr>Prezentacja programu PowerPoint</vt:lpstr>
      <vt:lpstr>Prezentacja programu PowerPoint</vt:lpstr>
      <vt:lpstr>XBRL Schema – Declaration of: Items, Tuples, Domain members and Dimensions</vt:lpstr>
      <vt:lpstr>Items</vt:lpstr>
      <vt:lpstr>Tuples</vt:lpstr>
      <vt:lpstr>Dimensions, members and domains</vt:lpstr>
      <vt:lpstr>Hypercube</vt:lpstr>
      <vt:lpstr>Relation between XBRL Schema and Linkbases</vt:lpstr>
      <vt:lpstr>Technology and syntax behind linkbases Example</vt:lpstr>
      <vt:lpstr>Names of sets of relations - ELRs</vt:lpstr>
      <vt:lpstr>Label linkbase</vt:lpstr>
      <vt:lpstr>Reference linkbase</vt:lpstr>
      <vt:lpstr>Presentation Linkbase</vt:lpstr>
      <vt:lpstr>Example of presentation links</vt:lpstr>
      <vt:lpstr>Calculation linkbase</vt:lpstr>
      <vt:lpstr>Example of calculation link</vt:lpstr>
      <vt:lpstr>Definition linkbase</vt:lpstr>
      <vt:lpstr>Terminology (1) - Constructs</vt:lpstr>
      <vt:lpstr>Terminology (2) – Relations</vt:lpstr>
      <vt:lpstr>Explicit dimension - Example</vt:lpstr>
      <vt:lpstr>Explicit dimensions example Taxonomy architecture and content</vt:lpstr>
      <vt:lpstr>Generic Link</vt:lpstr>
      <vt:lpstr>Basic components of XBRL Formula</vt:lpstr>
      <vt:lpstr>XBRL instance data</vt:lpstr>
      <vt:lpstr>Prezentacja programu PowerPoint</vt:lpstr>
      <vt:lpstr>Taxonomy and instance document linkage (XBRL 2.1)</vt:lpstr>
      <vt:lpstr>Examples of contexts</vt:lpstr>
      <vt:lpstr>Examples of units</vt:lpstr>
      <vt:lpstr>Footnotes</vt:lpstr>
      <vt:lpstr>XBRL report and XBRL schema</vt:lpstr>
      <vt:lpstr>XBRL report and XBRL schema + labels</vt:lpstr>
      <vt:lpstr>XBRL report and XBRL schema + references</vt:lpstr>
      <vt:lpstr>XBRL report and XBRL schema + presentation</vt:lpstr>
      <vt:lpstr>XBRL report and XBRL schema + calculation</vt:lpstr>
      <vt:lpstr>Dimensional information in instance documents Example</vt:lpstr>
      <vt:lpstr>Inline XBRL – Application</vt:lpstr>
      <vt:lpstr>Inline-XBRL Example </vt:lpstr>
      <vt:lpstr>Application of XBRL</vt:lpstr>
      <vt:lpstr>Requirements and Applications</vt:lpstr>
      <vt:lpstr>Thank you</vt:lpstr>
    </vt:vector>
  </TitlesOfParts>
  <Company>Business Reporting - Advisory Group Sp. z 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Bartosz Ochocki</dc:creator>
  <cp:lastModifiedBy>Bartosz Ochocki</cp:lastModifiedBy>
  <cp:revision>1518</cp:revision>
  <dcterms:created xsi:type="dcterms:W3CDTF">2007-11-12T20:33:18Z</dcterms:created>
  <dcterms:modified xsi:type="dcterms:W3CDTF">2012-05-31T08:30:38Z</dcterms:modified>
</cp:coreProperties>
</file>