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diagrams/quickStyle2.xml" ContentType="application/vnd.openxmlformats-officedocument.drawingml.diagramStyl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63"/>
  </p:notesMasterIdLst>
  <p:sldIdLst>
    <p:sldId id="280" r:id="rId3"/>
    <p:sldId id="303" r:id="rId4"/>
    <p:sldId id="287" r:id="rId5"/>
    <p:sldId id="286" r:id="rId6"/>
    <p:sldId id="304" r:id="rId7"/>
    <p:sldId id="309" r:id="rId8"/>
    <p:sldId id="257" r:id="rId9"/>
    <p:sldId id="261" r:id="rId10"/>
    <p:sldId id="327" r:id="rId11"/>
    <p:sldId id="266" r:id="rId12"/>
    <p:sldId id="272" r:id="rId13"/>
    <p:sldId id="325" r:id="rId14"/>
    <p:sldId id="258" r:id="rId15"/>
    <p:sldId id="267" r:id="rId16"/>
    <p:sldId id="270" r:id="rId17"/>
    <p:sldId id="279" r:id="rId18"/>
    <p:sldId id="273" r:id="rId19"/>
    <p:sldId id="330" r:id="rId20"/>
    <p:sldId id="274" r:id="rId21"/>
    <p:sldId id="259" r:id="rId22"/>
    <p:sldId id="260" r:id="rId23"/>
    <p:sldId id="271" r:id="rId24"/>
    <p:sldId id="278" r:id="rId25"/>
    <p:sldId id="284" r:id="rId26"/>
    <p:sldId id="306" r:id="rId27"/>
    <p:sldId id="290" r:id="rId28"/>
    <p:sldId id="291" r:id="rId29"/>
    <p:sldId id="292" r:id="rId30"/>
    <p:sldId id="293" r:id="rId31"/>
    <p:sldId id="294" r:id="rId32"/>
    <p:sldId id="335" r:id="rId33"/>
    <p:sldId id="337" r:id="rId34"/>
    <p:sldId id="295" r:id="rId35"/>
    <p:sldId id="331" r:id="rId36"/>
    <p:sldId id="332" r:id="rId37"/>
    <p:sldId id="333" r:id="rId38"/>
    <p:sldId id="338" r:id="rId39"/>
    <p:sldId id="339" r:id="rId40"/>
    <p:sldId id="334" r:id="rId41"/>
    <p:sldId id="312" r:id="rId42"/>
    <p:sldId id="313" r:id="rId43"/>
    <p:sldId id="314" r:id="rId44"/>
    <p:sldId id="315" r:id="rId45"/>
    <p:sldId id="298" r:id="rId46"/>
    <p:sldId id="310" r:id="rId47"/>
    <p:sldId id="311" r:id="rId48"/>
    <p:sldId id="320" r:id="rId49"/>
    <p:sldId id="321" r:id="rId50"/>
    <p:sldId id="319" r:id="rId51"/>
    <p:sldId id="316" r:id="rId52"/>
    <p:sldId id="317" r:id="rId53"/>
    <p:sldId id="276" r:id="rId54"/>
    <p:sldId id="328" r:id="rId55"/>
    <p:sldId id="324" r:id="rId56"/>
    <p:sldId id="322" r:id="rId57"/>
    <p:sldId id="299" r:id="rId58"/>
    <p:sldId id="323" r:id="rId59"/>
    <p:sldId id="300" r:id="rId60"/>
    <p:sldId id="301" r:id="rId61"/>
    <p:sldId id="32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09" autoAdjust="0"/>
  </p:normalViewPr>
  <p:slideViewPr>
    <p:cSldViewPr>
      <p:cViewPr varScale="1">
        <p:scale>
          <a:sx n="79" d="100"/>
          <a:sy n="79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DC452-5722-4078-AAAD-82D49156A2FC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</dgm:pt>
    <dgm:pt modelId="{BB68A608-F397-47D8-B221-A201E40DD54F}">
      <dgm:prSet phldrT="[Text]"/>
      <dgm:spPr/>
      <dgm:t>
        <a:bodyPr/>
        <a:lstStyle/>
        <a:p>
          <a:r>
            <a:rPr lang="en-US" dirty="0" smtClean="0"/>
            <a:t>Financial Reporting</a:t>
          </a:r>
          <a:endParaRPr lang="en-US" dirty="0"/>
        </a:p>
      </dgm:t>
    </dgm:pt>
    <dgm:pt modelId="{FB5BCF73-11CD-4969-A99E-C7967903C7FB}" type="parTrans" cxnId="{06AEBF98-ED91-4B1C-8F16-0B159546FCAF}">
      <dgm:prSet/>
      <dgm:spPr/>
      <dgm:t>
        <a:bodyPr/>
        <a:lstStyle/>
        <a:p>
          <a:endParaRPr lang="en-US"/>
        </a:p>
      </dgm:t>
    </dgm:pt>
    <dgm:pt modelId="{5E041C1B-35CE-4B01-9D57-BDD958C51AC0}" type="sibTrans" cxnId="{06AEBF98-ED91-4B1C-8F16-0B159546FCAF}">
      <dgm:prSet/>
      <dgm:spPr/>
      <dgm:t>
        <a:bodyPr/>
        <a:lstStyle/>
        <a:p>
          <a:endParaRPr lang="en-US"/>
        </a:p>
      </dgm:t>
    </dgm:pt>
    <dgm:pt modelId="{B015D296-027D-4A89-8940-60884749EBFF}">
      <dgm:prSet phldrT="[Text]"/>
      <dgm:spPr/>
      <dgm:t>
        <a:bodyPr/>
        <a:lstStyle/>
        <a:p>
          <a:r>
            <a:rPr lang="en-US" dirty="0" smtClean="0"/>
            <a:t>Tax</a:t>
          </a:r>
          <a:endParaRPr lang="en-US" dirty="0"/>
        </a:p>
      </dgm:t>
    </dgm:pt>
    <dgm:pt modelId="{F3341676-2DAE-43F9-870C-9C5AE89FB094}" type="parTrans" cxnId="{144E9825-8A58-4339-9169-30E23ED77409}">
      <dgm:prSet/>
      <dgm:spPr/>
      <dgm:t>
        <a:bodyPr/>
        <a:lstStyle/>
        <a:p>
          <a:endParaRPr lang="en-US"/>
        </a:p>
      </dgm:t>
    </dgm:pt>
    <dgm:pt modelId="{E36B759D-DB78-4190-A97A-864FEB425CED}" type="sibTrans" cxnId="{144E9825-8A58-4339-9169-30E23ED77409}">
      <dgm:prSet/>
      <dgm:spPr/>
      <dgm:t>
        <a:bodyPr/>
        <a:lstStyle/>
        <a:p>
          <a:endParaRPr lang="en-US"/>
        </a:p>
      </dgm:t>
    </dgm:pt>
    <dgm:pt modelId="{99C8148B-AC97-48F4-AC09-D3ADBA0A104E}">
      <dgm:prSet phldrT="[Text]"/>
      <dgm:spPr/>
      <dgm:t>
        <a:bodyPr/>
        <a:lstStyle/>
        <a:p>
          <a:r>
            <a:rPr lang="en-US" dirty="0" smtClean="0"/>
            <a:t>Sustainability</a:t>
          </a:r>
          <a:endParaRPr lang="en-US" dirty="0"/>
        </a:p>
      </dgm:t>
    </dgm:pt>
    <dgm:pt modelId="{BE99F6CF-C263-4BDC-96DB-F4051EDF516F}" type="parTrans" cxnId="{D30D609B-26EF-4C8B-BBEB-4C5544A2B9D6}">
      <dgm:prSet/>
      <dgm:spPr/>
      <dgm:t>
        <a:bodyPr/>
        <a:lstStyle/>
        <a:p>
          <a:endParaRPr lang="en-US"/>
        </a:p>
      </dgm:t>
    </dgm:pt>
    <dgm:pt modelId="{0875F340-8A74-4F02-9690-50FBDA6CC01B}" type="sibTrans" cxnId="{D30D609B-26EF-4C8B-BBEB-4C5544A2B9D6}">
      <dgm:prSet/>
      <dgm:spPr/>
      <dgm:t>
        <a:bodyPr/>
        <a:lstStyle/>
        <a:p>
          <a:endParaRPr lang="en-US"/>
        </a:p>
      </dgm:t>
    </dgm:pt>
    <dgm:pt modelId="{467CFD5D-66C9-4887-9450-0628FF5E28DE}">
      <dgm:prSet phldrT="[Text]"/>
      <dgm:spPr/>
      <dgm:t>
        <a:bodyPr/>
        <a:lstStyle/>
        <a:p>
          <a:r>
            <a:rPr lang="en-US" dirty="0" smtClean="0"/>
            <a:t>Other compliance reporting</a:t>
          </a:r>
          <a:endParaRPr lang="en-US" dirty="0"/>
        </a:p>
      </dgm:t>
    </dgm:pt>
    <dgm:pt modelId="{80F11EBF-57E0-4579-B8D7-5A6EB19EB443}" type="parTrans" cxnId="{747D614B-761E-4E5C-9F7B-11225B3C93D5}">
      <dgm:prSet/>
      <dgm:spPr/>
      <dgm:t>
        <a:bodyPr/>
        <a:lstStyle/>
        <a:p>
          <a:endParaRPr lang="en-US"/>
        </a:p>
      </dgm:t>
    </dgm:pt>
    <dgm:pt modelId="{336FC2FE-6A90-4C1D-9F1E-0C5A7F6C6908}" type="sibTrans" cxnId="{747D614B-761E-4E5C-9F7B-11225B3C93D5}">
      <dgm:prSet/>
      <dgm:spPr/>
      <dgm:t>
        <a:bodyPr/>
        <a:lstStyle/>
        <a:p>
          <a:endParaRPr lang="en-US"/>
        </a:p>
      </dgm:t>
    </dgm:pt>
    <dgm:pt modelId="{22C2802F-86CA-43A0-8836-3B22C3139568}">
      <dgm:prSet phldrT="[Text]"/>
      <dgm:spPr/>
      <dgm:t>
        <a:bodyPr/>
        <a:lstStyle/>
        <a:p>
          <a:r>
            <a:rPr lang="en-US" dirty="0" smtClean="0"/>
            <a:t>Risks</a:t>
          </a:r>
          <a:endParaRPr lang="en-US" dirty="0"/>
        </a:p>
      </dgm:t>
    </dgm:pt>
    <dgm:pt modelId="{B8363EF4-67EB-4318-BEC3-FBE98048E940}" type="parTrans" cxnId="{F6F243E9-9852-4F27-8999-B7340F7C6EAA}">
      <dgm:prSet/>
      <dgm:spPr/>
      <dgm:t>
        <a:bodyPr/>
        <a:lstStyle/>
        <a:p>
          <a:endParaRPr lang="en-US"/>
        </a:p>
      </dgm:t>
    </dgm:pt>
    <dgm:pt modelId="{86E3AFAF-FE00-4A66-B59D-F9A709F63F26}" type="sibTrans" cxnId="{F6F243E9-9852-4F27-8999-B7340F7C6EAA}">
      <dgm:prSet/>
      <dgm:spPr/>
      <dgm:t>
        <a:bodyPr/>
        <a:lstStyle/>
        <a:p>
          <a:endParaRPr lang="en-US"/>
        </a:p>
      </dgm:t>
    </dgm:pt>
    <dgm:pt modelId="{79576B8C-BF87-4AA5-9B22-3D6492FD830D}" type="pres">
      <dgm:prSet presAssocID="{5FADC452-5722-4078-AAAD-82D49156A2FC}" presName="Name0" presStyleCnt="0">
        <dgm:presLayoutVars>
          <dgm:resizeHandles/>
        </dgm:presLayoutVars>
      </dgm:prSet>
      <dgm:spPr/>
    </dgm:pt>
    <dgm:pt modelId="{8E4336FC-5956-479A-8AE5-326E28CC6EFF}" type="pres">
      <dgm:prSet presAssocID="{BB68A608-F397-47D8-B221-A201E40DD54F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18E89-8B18-45B3-B014-D6D327DD04D2}" type="pres">
      <dgm:prSet presAssocID="{5E041C1B-35CE-4B01-9D57-BDD958C51AC0}" presName="space" presStyleCnt="0"/>
      <dgm:spPr/>
    </dgm:pt>
    <dgm:pt modelId="{1A795384-0CE5-4331-91D5-16735DFC37D2}" type="pres">
      <dgm:prSet presAssocID="{B015D296-027D-4A89-8940-60884749EBF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3C182-2A7B-48F0-AA45-1AEF22C53297}" type="pres">
      <dgm:prSet presAssocID="{E36B759D-DB78-4190-A97A-864FEB425CED}" presName="space" presStyleCnt="0"/>
      <dgm:spPr/>
    </dgm:pt>
    <dgm:pt modelId="{5D351E4B-C9B7-489E-8E93-5E0B43B57B27}" type="pres">
      <dgm:prSet presAssocID="{99C8148B-AC97-48F4-AC09-D3ADBA0A104E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BE8428-7B2E-481B-A6B0-4776CCE95684}" type="pres">
      <dgm:prSet presAssocID="{0875F340-8A74-4F02-9690-50FBDA6CC01B}" presName="space" presStyleCnt="0"/>
      <dgm:spPr/>
    </dgm:pt>
    <dgm:pt modelId="{07B3AB4E-0874-44F9-9F2A-3CD0CEFA1D20}" type="pres">
      <dgm:prSet presAssocID="{22C2802F-86CA-43A0-8836-3B22C313956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83EA96-4F3C-4CE4-9CD3-D8805D8D03ED}" type="pres">
      <dgm:prSet presAssocID="{86E3AFAF-FE00-4A66-B59D-F9A709F63F26}" presName="space" presStyleCnt="0"/>
      <dgm:spPr/>
    </dgm:pt>
    <dgm:pt modelId="{C70C18A1-F74D-44C2-B816-382E144E7BFF}" type="pres">
      <dgm:prSet presAssocID="{467CFD5D-66C9-4887-9450-0628FF5E28D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7D614B-761E-4E5C-9F7B-11225B3C93D5}" srcId="{5FADC452-5722-4078-AAAD-82D49156A2FC}" destId="{467CFD5D-66C9-4887-9450-0628FF5E28DE}" srcOrd="4" destOrd="0" parTransId="{80F11EBF-57E0-4579-B8D7-5A6EB19EB443}" sibTransId="{336FC2FE-6A90-4C1D-9F1E-0C5A7F6C6908}"/>
    <dgm:cxn modelId="{D30D609B-26EF-4C8B-BBEB-4C5544A2B9D6}" srcId="{5FADC452-5722-4078-AAAD-82D49156A2FC}" destId="{99C8148B-AC97-48F4-AC09-D3ADBA0A104E}" srcOrd="2" destOrd="0" parTransId="{BE99F6CF-C263-4BDC-96DB-F4051EDF516F}" sibTransId="{0875F340-8A74-4F02-9690-50FBDA6CC01B}"/>
    <dgm:cxn modelId="{7E073D54-6B58-4FFD-B702-C997AB3337B2}" type="presOf" srcId="{22C2802F-86CA-43A0-8836-3B22C3139568}" destId="{07B3AB4E-0874-44F9-9F2A-3CD0CEFA1D20}" srcOrd="0" destOrd="0" presId="urn:diagrams.loki3.com/VaryingWidthList+Icon"/>
    <dgm:cxn modelId="{9ED0C2D2-760D-473B-ABC0-85D51062D882}" type="presOf" srcId="{B015D296-027D-4A89-8940-60884749EBFF}" destId="{1A795384-0CE5-4331-91D5-16735DFC37D2}" srcOrd="0" destOrd="0" presId="urn:diagrams.loki3.com/VaryingWidthList+Icon"/>
    <dgm:cxn modelId="{F6F243E9-9852-4F27-8999-B7340F7C6EAA}" srcId="{5FADC452-5722-4078-AAAD-82D49156A2FC}" destId="{22C2802F-86CA-43A0-8836-3B22C3139568}" srcOrd="3" destOrd="0" parTransId="{B8363EF4-67EB-4318-BEC3-FBE98048E940}" sibTransId="{86E3AFAF-FE00-4A66-B59D-F9A709F63F26}"/>
    <dgm:cxn modelId="{144E9825-8A58-4339-9169-30E23ED77409}" srcId="{5FADC452-5722-4078-AAAD-82D49156A2FC}" destId="{B015D296-027D-4A89-8940-60884749EBFF}" srcOrd="1" destOrd="0" parTransId="{F3341676-2DAE-43F9-870C-9C5AE89FB094}" sibTransId="{E36B759D-DB78-4190-A97A-864FEB425CED}"/>
    <dgm:cxn modelId="{CFE17714-2762-4538-B388-1B6A6C345C43}" type="presOf" srcId="{BB68A608-F397-47D8-B221-A201E40DD54F}" destId="{8E4336FC-5956-479A-8AE5-326E28CC6EFF}" srcOrd="0" destOrd="0" presId="urn:diagrams.loki3.com/VaryingWidthList+Icon"/>
    <dgm:cxn modelId="{6C4E5829-DD18-435E-9DC4-1D4956FC0977}" type="presOf" srcId="{5FADC452-5722-4078-AAAD-82D49156A2FC}" destId="{79576B8C-BF87-4AA5-9B22-3D6492FD830D}" srcOrd="0" destOrd="0" presId="urn:diagrams.loki3.com/VaryingWidthList+Icon"/>
    <dgm:cxn modelId="{8EAAC8BF-6CB7-412A-A570-4D8C4B22C918}" type="presOf" srcId="{99C8148B-AC97-48F4-AC09-D3ADBA0A104E}" destId="{5D351E4B-C9B7-489E-8E93-5E0B43B57B27}" srcOrd="0" destOrd="0" presId="urn:diagrams.loki3.com/VaryingWidthList+Icon"/>
    <dgm:cxn modelId="{06AEBF98-ED91-4B1C-8F16-0B159546FCAF}" srcId="{5FADC452-5722-4078-AAAD-82D49156A2FC}" destId="{BB68A608-F397-47D8-B221-A201E40DD54F}" srcOrd="0" destOrd="0" parTransId="{FB5BCF73-11CD-4969-A99E-C7967903C7FB}" sibTransId="{5E041C1B-35CE-4B01-9D57-BDD958C51AC0}"/>
    <dgm:cxn modelId="{ADFAE269-4E11-4D90-AED2-EC5CB41AF74D}" type="presOf" srcId="{467CFD5D-66C9-4887-9450-0628FF5E28DE}" destId="{C70C18A1-F74D-44C2-B816-382E144E7BFF}" srcOrd="0" destOrd="0" presId="urn:diagrams.loki3.com/VaryingWidthList+Icon"/>
    <dgm:cxn modelId="{CB1CA0BC-EF11-4FD1-BF61-09FEF997109F}" type="presParOf" srcId="{79576B8C-BF87-4AA5-9B22-3D6492FD830D}" destId="{8E4336FC-5956-479A-8AE5-326E28CC6EFF}" srcOrd="0" destOrd="0" presId="urn:diagrams.loki3.com/VaryingWidthList+Icon"/>
    <dgm:cxn modelId="{299398AC-7BA2-49A1-9FB1-A2B9C3C11CF7}" type="presParOf" srcId="{79576B8C-BF87-4AA5-9B22-3D6492FD830D}" destId="{21818E89-8B18-45B3-B014-D6D327DD04D2}" srcOrd="1" destOrd="0" presId="urn:diagrams.loki3.com/VaryingWidthList+Icon"/>
    <dgm:cxn modelId="{568E4128-3FF0-4E5D-84B6-C4CA0E0DBCC2}" type="presParOf" srcId="{79576B8C-BF87-4AA5-9B22-3D6492FD830D}" destId="{1A795384-0CE5-4331-91D5-16735DFC37D2}" srcOrd="2" destOrd="0" presId="urn:diagrams.loki3.com/VaryingWidthList+Icon"/>
    <dgm:cxn modelId="{FDCF2176-6002-4B7C-8A58-4FBCD8B0D9C6}" type="presParOf" srcId="{79576B8C-BF87-4AA5-9B22-3D6492FD830D}" destId="{0BC3C182-2A7B-48F0-AA45-1AEF22C53297}" srcOrd="3" destOrd="0" presId="urn:diagrams.loki3.com/VaryingWidthList+Icon"/>
    <dgm:cxn modelId="{BD395BA3-4514-48BF-A834-40DB3E424E47}" type="presParOf" srcId="{79576B8C-BF87-4AA5-9B22-3D6492FD830D}" destId="{5D351E4B-C9B7-489E-8E93-5E0B43B57B27}" srcOrd="4" destOrd="0" presId="urn:diagrams.loki3.com/VaryingWidthList+Icon"/>
    <dgm:cxn modelId="{C842EAD4-FE3F-4FC3-B819-F7627BFEBEAA}" type="presParOf" srcId="{79576B8C-BF87-4AA5-9B22-3D6492FD830D}" destId="{35BE8428-7B2E-481B-A6B0-4776CCE95684}" srcOrd="5" destOrd="0" presId="urn:diagrams.loki3.com/VaryingWidthList+Icon"/>
    <dgm:cxn modelId="{6AC018CD-7B62-4A62-A7E2-BF3B00E3188D}" type="presParOf" srcId="{79576B8C-BF87-4AA5-9B22-3D6492FD830D}" destId="{07B3AB4E-0874-44F9-9F2A-3CD0CEFA1D20}" srcOrd="6" destOrd="0" presId="urn:diagrams.loki3.com/VaryingWidthList+Icon"/>
    <dgm:cxn modelId="{AD5D7306-ED16-41DE-8B8F-B52CC2D0A031}" type="presParOf" srcId="{79576B8C-BF87-4AA5-9B22-3D6492FD830D}" destId="{BD83EA96-4F3C-4CE4-9CD3-D8805D8D03ED}" srcOrd="7" destOrd="0" presId="urn:diagrams.loki3.com/VaryingWidthList+Icon"/>
    <dgm:cxn modelId="{97EF1D7D-C3BF-4270-BD20-138D53E3C992}" type="presParOf" srcId="{79576B8C-BF87-4AA5-9B22-3D6492FD830D}" destId="{C70C18A1-F74D-44C2-B816-382E144E7BFF}" srcOrd="8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806491-CAFA-4027-A96E-A313A3C26603}" type="doc">
      <dgm:prSet loTypeId="urn:microsoft.com/office/officeart/2005/8/layout/hierarchy4" loCatId="hierarchy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B32EF55-EEF2-4D04-BFB8-93FBAD97CC8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Electronic Data</a:t>
          </a:r>
          <a:endParaRPr lang="en-US" dirty="0">
            <a:solidFill>
              <a:schemeClr val="tx1"/>
            </a:solidFill>
          </a:endParaRPr>
        </a:p>
      </dgm:t>
    </dgm:pt>
    <dgm:pt modelId="{DBDEB47C-A7A9-4048-AAA4-B06D71FF8E12}" type="parTrans" cxnId="{EEB47C5C-2138-49A5-92C4-2D7DBFCEB1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D828823-31D6-4FC3-82B9-0FDB3EC4E139}" type="sibTrans" cxnId="{EEB47C5C-2138-49A5-92C4-2D7DBFCEB1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C58B9E7-7C12-403B-9452-CDA474970F17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“Standardized” Electronic Data – format</a:t>
          </a:r>
          <a:endParaRPr lang="en-US" dirty="0">
            <a:solidFill>
              <a:schemeClr val="tx1"/>
            </a:solidFill>
          </a:endParaRPr>
        </a:p>
      </dgm:t>
    </dgm:pt>
    <dgm:pt modelId="{36609A12-5176-43F3-8ADE-001D230C385C}" type="parTrans" cxnId="{D62D0799-2AE9-4843-B03C-DDF49D3D4BF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E60367A-B99E-4819-A5D5-DE34A7D5C005}" type="sibTrans" cxnId="{D62D0799-2AE9-4843-B03C-DDF49D3D4BF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30CB2CF-9EA1-485B-9187-0CE9F16DDDD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Standardized Electronic Data – XBRL (format)</a:t>
          </a:r>
          <a:endParaRPr lang="en-US" dirty="0">
            <a:solidFill>
              <a:schemeClr val="tx1"/>
            </a:solidFill>
          </a:endParaRPr>
        </a:p>
      </dgm:t>
    </dgm:pt>
    <dgm:pt modelId="{259F1E5D-76C5-4F53-BD38-5CB1D39A4739}" type="parTrans" cxnId="{B9DFF778-0CC9-4608-97FD-B101CB992BC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11BA96-0F9F-49FC-A9D3-6A944E638FE3}" type="sibTrans" cxnId="{B9DFF778-0CC9-4608-97FD-B101CB992BC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A385D1-F9B8-47B3-9387-F799ADD12D9D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Standardized Electronic Data – XBRL GL (fields, structure)</a:t>
          </a:r>
          <a:endParaRPr lang="en-US" dirty="0">
            <a:solidFill>
              <a:schemeClr val="tx1"/>
            </a:solidFill>
          </a:endParaRPr>
        </a:p>
      </dgm:t>
    </dgm:pt>
    <dgm:pt modelId="{79C98733-BD42-4F33-B788-F8E4069CABD1}" type="parTrans" cxnId="{93C7777C-3537-441C-93EE-F1D5E8C35CE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56E4572-EAB4-45DD-9F52-EE4C8FAF64BB}" type="sibTrans" cxnId="{93C7777C-3537-441C-93EE-F1D5E8C35CE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268C77-E4D1-49E9-8FB5-14A98B417851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Standardized Electronic Data – XBRL GL and XBRL GL Profiles</a:t>
          </a:r>
          <a:endParaRPr lang="en-US" dirty="0">
            <a:solidFill>
              <a:schemeClr val="tx1"/>
            </a:solidFill>
          </a:endParaRPr>
        </a:p>
      </dgm:t>
    </dgm:pt>
    <dgm:pt modelId="{A472506D-2127-421D-8F7D-50CB469A416A}" type="parTrans" cxnId="{7EF16B84-005C-46EF-987F-F8DD6C64D19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761D234-1283-49DB-ACC1-B0C5CF53F230}" type="sibTrans" cxnId="{7EF16B84-005C-46EF-987F-F8DD6C64D19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E89D057-D778-49C6-883F-991A4E95A2B2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“Standardized” Electronic Data – fields, structure</a:t>
          </a:r>
          <a:endParaRPr lang="en-US" dirty="0">
            <a:solidFill>
              <a:schemeClr val="tx1"/>
            </a:solidFill>
          </a:endParaRPr>
        </a:p>
      </dgm:t>
    </dgm:pt>
    <dgm:pt modelId="{5E6A02D5-FC85-44D3-A95C-0C1938187B7B}" type="parTrans" cxnId="{7F4B1772-19DC-47D8-8C9B-EE0413DE33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397990B-34CA-4E82-86C9-FCF2F3363266}" type="sibTrans" cxnId="{7F4B1772-19DC-47D8-8C9B-EE0413DE33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BC7DE99-F6D6-4935-B452-D036B841A4F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Standardized Electronic Data - Framework</a:t>
          </a:r>
          <a:endParaRPr lang="en-US" dirty="0">
            <a:solidFill>
              <a:schemeClr val="tx1"/>
            </a:solidFill>
          </a:endParaRPr>
        </a:p>
      </dgm:t>
    </dgm:pt>
    <dgm:pt modelId="{6307C792-86B1-4D28-9A43-920D852F7353}" type="parTrans" cxnId="{3CA1F4BA-97E8-4CE3-BC9B-D3DD1062F6A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0E3F064-BFBB-495F-82F3-E811440D7F73}" type="sibTrans" cxnId="{3CA1F4BA-97E8-4CE3-BC9B-D3DD1062F6A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5FDD85C-2AD4-4D96-BD50-58D66701061C}" type="pres">
      <dgm:prSet presAssocID="{1C806491-CAFA-4027-A96E-A313A3C2660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0C49540-487F-47C8-A90D-2589A2712BA6}" type="pres">
      <dgm:prSet presAssocID="{8B32EF55-EEF2-4D04-BFB8-93FBAD97CC87}" presName="vertOne" presStyleCnt="0"/>
      <dgm:spPr/>
      <dgm:t>
        <a:bodyPr/>
        <a:lstStyle/>
        <a:p>
          <a:endParaRPr lang="en-US"/>
        </a:p>
      </dgm:t>
    </dgm:pt>
    <dgm:pt modelId="{D42D2615-F5AC-4487-916F-1062BD736702}" type="pres">
      <dgm:prSet presAssocID="{8B32EF55-EEF2-4D04-BFB8-93FBAD97CC8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CEBB78-FB5A-4335-851B-1EBFE64EC1A0}" type="pres">
      <dgm:prSet presAssocID="{8B32EF55-EEF2-4D04-BFB8-93FBAD97CC87}" presName="parTransOne" presStyleCnt="0"/>
      <dgm:spPr/>
      <dgm:t>
        <a:bodyPr/>
        <a:lstStyle/>
        <a:p>
          <a:endParaRPr lang="en-US"/>
        </a:p>
      </dgm:t>
    </dgm:pt>
    <dgm:pt modelId="{94D8F174-8EEA-4500-9EF1-017707AD1928}" type="pres">
      <dgm:prSet presAssocID="{8B32EF55-EEF2-4D04-BFB8-93FBAD97CC87}" presName="horzOne" presStyleCnt="0"/>
      <dgm:spPr/>
      <dgm:t>
        <a:bodyPr/>
        <a:lstStyle/>
        <a:p>
          <a:endParaRPr lang="en-US"/>
        </a:p>
      </dgm:t>
    </dgm:pt>
    <dgm:pt modelId="{D1335723-C102-46E6-BFAD-571E4C912C6F}" type="pres">
      <dgm:prSet presAssocID="{8C58B9E7-7C12-403B-9452-CDA474970F17}" presName="vertTwo" presStyleCnt="0"/>
      <dgm:spPr/>
      <dgm:t>
        <a:bodyPr/>
        <a:lstStyle/>
        <a:p>
          <a:endParaRPr lang="en-US"/>
        </a:p>
      </dgm:t>
    </dgm:pt>
    <dgm:pt modelId="{2BD93E97-ABC6-4B32-9B91-681B510384B3}" type="pres">
      <dgm:prSet presAssocID="{8C58B9E7-7C12-403B-9452-CDA474970F17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81C7AD-2F60-4569-88E1-F5C3F4B770C8}" type="pres">
      <dgm:prSet presAssocID="{8C58B9E7-7C12-403B-9452-CDA474970F17}" presName="parTransTwo" presStyleCnt="0"/>
      <dgm:spPr/>
      <dgm:t>
        <a:bodyPr/>
        <a:lstStyle/>
        <a:p>
          <a:endParaRPr lang="en-US"/>
        </a:p>
      </dgm:t>
    </dgm:pt>
    <dgm:pt modelId="{225C35D5-7BD7-4AC6-A576-C464B7363DDA}" type="pres">
      <dgm:prSet presAssocID="{8C58B9E7-7C12-403B-9452-CDA474970F17}" presName="horzTwo" presStyleCnt="0"/>
      <dgm:spPr/>
      <dgm:t>
        <a:bodyPr/>
        <a:lstStyle/>
        <a:p>
          <a:endParaRPr lang="en-US"/>
        </a:p>
      </dgm:t>
    </dgm:pt>
    <dgm:pt modelId="{E4EA93D1-2F78-4A9F-8988-82D76768F904}" type="pres">
      <dgm:prSet presAssocID="{BE89D057-D778-49C6-883F-991A4E95A2B2}" presName="vertThree" presStyleCnt="0"/>
      <dgm:spPr/>
      <dgm:t>
        <a:bodyPr/>
        <a:lstStyle/>
        <a:p>
          <a:endParaRPr lang="en-US"/>
        </a:p>
      </dgm:t>
    </dgm:pt>
    <dgm:pt modelId="{7E74DD0B-F0E0-4BD7-96E7-8C7C9434429B}" type="pres">
      <dgm:prSet presAssocID="{BE89D057-D778-49C6-883F-991A4E95A2B2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D64C27-AC93-498F-AE46-C07A50C7F9BF}" type="pres">
      <dgm:prSet presAssocID="{BE89D057-D778-49C6-883F-991A4E95A2B2}" presName="parTransThree" presStyleCnt="0"/>
      <dgm:spPr/>
      <dgm:t>
        <a:bodyPr/>
        <a:lstStyle/>
        <a:p>
          <a:endParaRPr lang="en-US"/>
        </a:p>
      </dgm:t>
    </dgm:pt>
    <dgm:pt modelId="{13AC7068-7302-4146-A2C6-4DAB7B635925}" type="pres">
      <dgm:prSet presAssocID="{BE89D057-D778-49C6-883F-991A4E95A2B2}" presName="horzThree" presStyleCnt="0"/>
      <dgm:spPr/>
      <dgm:t>
        <a:bodyPr/>
        <a:lstStyle/>
        <a:p>
          <a:endParaRPr lang="en-US"/>
        </a:p>
      </dgm:t>
    </dgm:pt>
    <dgm:pt modelId="{F8FDBA9A-F279-4833-BC15-5BD4C0B1A848}" type="pres">
      <dgm:prSet presAssocID="{830CB2CF-9EA1-485B-9187-0CE9F16DDDDA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E6F3F3-A6F7-4E18-9093-63829CFAE6EB}" type="pres">
      <dgm:prSet presAssocID="{830CB2CF-9EA1-485B-9187-0CE9F16DDDDA}" presName="txFour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C0A90A-47DB-46DD-A26D-D44E08571D26}" type="pres">
      <dgm:prSet presAssocID="{830CB2CF-9EA1-485B-9187-0CE9F16DDDDA}" presName="parTransFour" presStyleCnt="0"/>
      <dgm:spPr/>
      <dgm:t>
        <a:bodyPr/>
        <a:lstStyle/>
        <a:p>
          <a:endParaRPr lang="en-US"/>
        </a:p>
      </dgm:t>
    </dgm:pt>
    <dgm:pt modelId="{0C24FD04-C5E9-4238-B619-61D4D5CD8F20}" type="pres">
      <dgm:prSet presAssocID="{830CB2CF-9EA1-485B-9187-0CE9F16DDDDA}" presName="horzFour" presStyleCnt="0"/>
      <dgm:spPr/>
      <dgm:t>
        <a:bodyPr/>
        <a:lstStyle/>
        <a:p>
          <a:endParaRPr lang="en-US"/>
        </a:p>
      </dgm:t>
    </dgm:pt>
    <dgm:pt modelId="{F1059141-30FD-489D-A286-9BC0AD1AEFF3}" type="pres">
      <dgm:prSet presAssocID="{EBC7DE99-F6D6-4935-B452-D036B841A4F0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65CA94-E248-448F-BA10-72D7C5003D1E}" type="pres">
      <dgm:prSet presAssocID="{EBC7DE99-F6D6-4935-B452-D036B841A4F0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9F45A3-21BA-4505-B534-8E1AD34FD66B}" type="pres">
      <dgm:prSet presAssocID="{EBC7DE99-F6D6-4935-B452-D036B841A4F0}" presName="parTransFour" presStyleCnt="0"/>
      <dgm:spPr/>
      <dgm:t>
        <a:bodyPr/>
        <a:lstStyle/>
        <a:p>
          <a:endParaRPr lang="en-US"/>
        </a:p>
      </dgm:t>
    </dgm:pt>
    <dgm:pt modelId="{CD95953C-C928-4B2E-92F9-2CE2A7F344CA}" type="pres">
      <dgm:prSet presAssocID="{EBC7DE99-F6D6-4935-B452-D036B841A4F0}" presName="horzFour" presStyleCnt="0"/>
      <dgm:spPr/>
      <dgm:t>
        <a:bodyPr/>
        <a:lstStyle/>
        <a:p>
          <a:endParaRPr lang="en-US"/>
        </a:p>
      </dgm:t>
    </dgm:pt>
    <dgm:pt modelId="{C1220072-A318-49FF-A1CA-0732EAF9F23F}" type="pres">
      <dgm:prSet presAssocID="{D3A385D1-F9B8-47B3-9387-F799ADD12D9D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5AE9CF-856B-4133-893D-4EA691D0D962}" type="pres">
      <dgm:prSet presAssocID="{D3A385D1-F9B8-47B3-9387-F799ADD12D9D}" presName="txFour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6F5E03-258B-4420-B969-9E44AB35109A}" type="pres">
      <dgm:prSet presAssocID="{D3A385D1-F9B8-47B3-9387-F799ADD12D9D}" presName="parTransFour" presStyleCnt="0"/>
      <dgm:spPr/>
      <dgm:t>
        <a:bodyPr/>
        <a:lstStyle/>
        <a:p>
          <a:endParaRPr lang="en-US"/>
        </a:p>
      </dgm:t>
    </dgm:pt>
    <dgm:pt modelId="{697407DF-5AC7-414F-9EA5-1DE320E0991B}" type="pres">
      <dgm:prSet presAssocID="{D3A385D1-F9B8-47B3-9387-F799ADD12D9D}" presName="horzFour" presStyleCnt="0"/>
      <dgm:spPr/>
      <dgm:t>
        <a:bodyPr/>
        <a:lstStyle/>
        <a:p>
          <a:endParaRPr lang="en-US"/>
        </a:p>
      </dgm:t>
    </dgm:pt>
    <dgm:pt modelId="{C7D11343-0D21-4358-B0D3-4BFE135B7E4F}" type="pres">
      <dgm:prSet presAssocID="{A5268C77-E4D1-49E9-8FB5-14A98B417851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FE37A4-5028-42A8-A4D6-8C3D1019F2A7}" type="pres">
      <dgm:prSet presAssocID="{A5268C77-E4D1-49E9-8FB5-14A98B417851}" presName="txFour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EA7095-2099-4D71-A9A5-9A5A9C35C652}" type="pres">
      <dgm:prSet presAssocID="{A5268C77-E4D1-49E9-8FB5-14A98B417851}" presName="horzFour" presStyleCnt="0"/>
      <dgm:spPr/>
      <dgm:t>
        <a:bodyPr/>
        <a:lstStyle/>
        <a:p>
          <a:endParaRPr lang="en-US"/>
        </a:p>
      </dgm:t>
    </dgm:pt>
  </dgm:ptLst>
  <dgm:cxnLst>
    <dgm:cxn modelId="{3CA1F4BA-97E8-4CE3-BC9B-D3DD1062F6A3}" srcId="{830CB2CF-9EA1-485B-9187-0CE9F16DDDDA}" destId="{EBC7DE99-F6D6-4935-B452-D036B841A4F0}" srcOrd="0" destOrd="0" parTransId="{6307C792-86B1-4D28-9A43-920D852F7353}" sibTransId="{B0E3F064-BFBB-495F-82F3-E811440D7F73}"/>
    <dgm:cxn modelId="{393CE99E-0FFC-4F6D-A6C6-26988071655A}" type="presOf" srcId="{BE89D057-D778-49C6-883F-991A4E95A2B2}" destId="{7E74DD0B-F0E0-4BD7-96E7-8C7C9434429B}" srcOrd="0" destOrd="0" presId="urn:microsoft.com/office/officeart/2005/8/layout/hierarchy4"/>
    <dgm:cxn modelId="{B9DFF778-0CC9-4608-97FD-B101CB992BCC}" srcId="{BE89D057-D778-49C6-883F-991A4E95A2B2}" destId="{830CB2CF-9EA1-485B-9187-0CE9F16DDDDA}" srcOrd="0" destOrd="0" parTransId="{259F1E5D-76C5-4F53-BD38-5CB1D39A4739}" sibTransId="{C411BA96-0F9F-49FC-A9D3-6A944E638FE3}"/>
    <dgm:cxn modelId="{7EF16B84-005C-46EF-987F-F8DD6C64D192}" srcId="{D3A385D1-F9B8-47B3-9387-F799ADD12D9D}" destId="{A5268C77-E4D1-49E9-8FB5-14A98B417851}" srcOrd="0" destOrd="0" parTransId="{A472506D-2127-421D-8F7D-50CB469A416A}" sibTransId="{F761D234-1283-49DB-ACC1-B0C5CF53F230}"/>
    <dgm:cxn modelId="{EEB47C5C-2138-49A5-92C4-2D7DBFCEB103}" srcId="{1C806491-CAFA-4027-A96E-A313A3C26603}" destId="{8B32EF55-EEF2-4D04-BFB8-93FBAD97CC87}" srcOrd="0" destOrd="0" parTransId="{DBDEB47C-A7A9-4048-AAA4-B06D71FF8E12}" sibTransId="{AD828823-31D6-4FC3-82B9-0FDB3EC4E139}"/>
    <dgm:cxn modelId="{A516735F-17F1-46AD-AE18-1F72871C1602}" type="presOf" srcId="{8B32EF55-EEF2-4D04-BFB8-93FBAD97CC87}" destId="{D42D2615-F5AC-4487-916F-1062BD736702}" srcOrd="0" destOrd="0" presId="urn:microsoft.com/office/officeart/2005/8/layout/hierarchy4"/>
    <dgm:cxn modelId="{48D080F4-838A-48AF-8F9A-58CA13E9E6B4}" type="presOf" srcId="{830CB2CF-9EA1-485B-9187-0CE9F16DDDDA}" destId="{EEE6F3F3-A6F7-4E18-9093-63829CFAE6EB}" srcOrd="0" destOrd="0" presId="urn:microsoft.com/office/officeart/2005/8/layout/hierarchy4"/>
    <dgm:cxn modelId="{1EFECC44-95BA-4815-B2BA-0B8D819E277C}" type="presOf" srcId="{A5268C77-E4D1-49E9-8FB5-14A98B417851}" destId="{72FE37A4-5028-42A8-A4D6-8C3D1019F2A7}" srcOrd="0" destOrd="0" presId="urn:microsoft.com/office/officeart/2005/8/layout/hierarchy4"/>
    <dgm:cxn modelId="{75768801-8626-4EA4-A277-EA1D39F13006}" type="presOf" srcId="{D3A385D1-F9B8-47B3-9387-F799ADD12D9D}" destId="{5B5AE9CF-856B-4133-893D-4EA691D0D962}" srcOrd="0" destOrd="0" presId="urn:microsoft.com/office/officeart/2005/8/layout/hierarchy4"/>
    <dgm:cxn modelId="{D62D0799-2AE9-4843-B03C-DDF49D3D4BF5}" srcId="{8B32EF55-EEF2-4D04-BFB8-93FBAD97CC87}" destId="{8C58B9E7-7C12-403B-9452-CDA474970F17}" srcOrd="0" destOrd="0" parTransId="{36609A12-5176-43F3-8ADE-001D230C385C}" sibTransId="{4E60367A-B99E-4819-A5D5-DE34A7D5C005}"/>
    <dgm:cxn modelId="{93C7777C-3537-441C-93EE-F1D5E8C35CEF}" srcId="{EBC7DE99-F6D6-4935-B452-D036B841A4F0}" destId="{D3A385D1-F9B8-47B3-9387-F799ADD12D9D}" srcOrd="0" destOrd="0" parTransId="{79C98733-BD42-4F33-B788-F8E4069CABD1}" sibTransId="{356E4572-EAB4-45DD-9F52-EE4C8FAF64BB}"/>
    <dgm:cxn modelId="{4469CC8B-4F41-4265-A0B7-5C86E8F05C22}" type="presOf" srcId="{8C58B9E7-7C12-403B-9452-CDA474970F17}" destId="{2BD93E97-ABC6-4B32-9B91-681B510384B3}" srcOrd="0" destOrd="0" presId="urn:microsoft.com/office/officeart/2005/8/layout/hierarchy4"/>
    <dgm:cxn modelId="{34C36F22-BADB-40FD-B841-0DCC7912B377}" type="presOf" srcId="{1C806491-CAFA-4027-A96E-A313A3C26603}" destId="{85FDD85C-2AD4-4D96-BD50-58D66701061C}" srcOrd="0" destOrd="0" presId="urn:microsoft.com/office/officeart/2005/8/layout/hierarchy4"/>
    <dgm:cxn modelId="{7F4B1772-19DC-47D8-8C9B-EE0413DE333B}" srcId="{8C58B9E7-7C12-403B-9452-CDA474970F17}" destId="{BE89D057-D778-49C6-883F-991A4E95A2B2}" srcOrd="0" destOrd="0" parTransId="{5E6A02D5-FC85-44D3-A95C-0C1938187B7B}" sibTransId="{3397990B-34CA-4E82-86C9-FCF2F3363266}"/>
    <dgm:cxn modelId="{C5FD8114-E51A-4952-A327-B725973D5723}" type="presOf" srcId="{EBC7DE99-F6D6-4935-B452-D036B841A4F0}" destId="{8D65CA94-E248-448F-BA10-72D7C5003D1E}" srcOrd="0" destOrd="0" presId="urn:microsoft.com/office/officeart/2005/8/layout/hierarchy4"/>
    <dgm:cxn modelId="{2B5EBAA5-71D0-443A-BA18-A84FC90DFDE7}" type="presParOf" srcId="{85FDD85C-2AD4-4D96-BD50-58D66701061C}" destId="{C0C49540-487F-47C8-A90D-2589A2712BA6}" srcOrd="0" destOrd="0" presId="urn:microsoft.com/office/officeart/2005/8/layout/hierarchy4"/>
    <dgm:cxn modelId="{FBA3BE3B-82B1-4701-BBFF-E254B1945A9F}" type="presParOf" srcId="{C0C49540-487F-47C8-A90D-2589A2712BA6}" destId="{D42D2615-F5AC-4487-916F-1062BD736702}" srcOrd="0" destOrd="0" presId="urn:microsoft.com/office/officeart/2005/8/layout/hierarchy4"/>
    <dgm:cxn modelId="{0ABED367-4BB2-446E-A1AB-38D198DAC6CA}" type="presParOf" srcId="{C0C49540-487F-47C8-A90D-2589A2712BA6}" destId="{87CEBB78-FB5A-4335-851B-1EBFE64EC1A0}" srcOrd="1" destOrd="0" presId="urn:microsoft.com/office/officeart/2005/8/layout/hierarchy4"/>
    <dgm:cxn modelId="{D865FA58-0CCA-4D3B-B88C-8EF4753BAC65}" type="presParOf" srcId="{C0C49540-487F-47C8-A90D-2589A2712BA6}" destId="{94D8F174-8EEA-4500-9EF1-017707AD1928}" srcOrd="2" destOrd="0" presId="urn:microsoft.com/office/officeart/2005/8/layout/hierarchy4"/>
    <dgm:cxn modelId="{A0611635-31D6-47AD-9C7A-E4DE896040BA}" type="presParOf" srcId="{94D8F174-8EEA-4500-9EF1-017707AD1928}" destId="{D1335723-C102-46E6-BFAD-571E4C912C6F}" srcOrd="0" destOrd="0" presId="urn:microsoft.com/office/officeart/2005/8/layout/hierarchy4"/>
    <dgm:cxn modelId="{B4A2B349-EB25-4E08-B20D-360B0F79283C}" type="presParOf" srcId="{D1335723-C102-46E6-BFAD-571E4C912C6F}" destId="{2BD93E97-ABC6-4B32-9B91-681B510384B3}" srcOrd="0" destOrd="0" presId="urn:microsoft.com/office/officeart/2005/8/layout/hierarchy4"/>
    <dgm:cxn modelId="{6D26AADC-F754-4406-A9F9-60B6C47AF524}" type="presParOf" srcId="{D1335723-C102-46E6-BFAD-571E4C912C6F}" destId="{C181C7AD-2F60-4569-88E1-F5C3F4B770C8}" srcOrd="1" destOrd="0" presId="urn:microsoft.com/office/officeart/2005/8/layout/hierarchy4"/>
    <dgm:cxn modelId="{513BAC62-3EA8-4B38-8553-FCA4C4F9FF7B}" type="presParOf" srcId="{D1335723-C102-46E6-BFAD-571E4C912C6F}" destId="{225C35D5-7BD7-4AC6-A576-C464B7363DDA}" srcOrd="2" destOrd="0" presId="urn:microsoft.com/office/officeart/2005/8/layout/hierarchy4"/>
    <dgm:cxn modelId="{A9B8C6E9-F4E6-47B2-84B0-29CB0AC3D552}" type="presParOf" srcId="{225C35D5-7BD7-4AC6-A576-C464B7363DDA}" destId="{E4EA93D1-2F78-4A9F-8988-82D76768F904}" srcOrd="0" destOrd="0" presId="urn:microsoft.com/office/officeart/2005/8/layout/hierarchy4"/>
    <dgm:cxn modelId="{EC33EA68-F614-4C04-A97C-BC0140C3BA30}" type="presParOf" srcId="{E4EA93D1-2F78-4A9F-8988-82D76768F904}" destId="{7E74DD0B-F0E0-4BD7-96E7-8C7C9434429B}" srcOrd="0" destOrd="0" presId="urn:microsoft.com/office/officeart/2005/8/layout/hierarchy4"/>
    <dgm:cxn modelId="{F5F21C36-38FD-4601-91CE-160F281E1873}" type="presParOf" srcId="{E4EA93D1-2F78-4A9F-8988-82D76768F904}" destId="{F5D64C27-AC93-498F-AE46-C07A50C7F9BF}" srcOrd="1" destOrd="0" presId="urn:microsoft.com/office/officeart/2005/8/layout/hierarchy4"/>
    <dgm:cxn modelId="{141968B6-C310-4F6A-8426-1EAECB0C33DC}" type="presParOf" srcId="{E4EA93D1-2F78-4A9F-8988-82D76768F904}" destId="{13AC7068-7302-4146-A2C6-4DAB7B635925}" srcOrd="2" destOrd="0" presId="urn:microsoft.com/office/officeart/2005/8/layout/hierarchy4"/>
    <dgm:cxn modelId="{34B9D4A4-A946-451A-B695-7D057C0133BB}" type="presParOf" srcId="{13AC7068-7302-4146-A2C6-4DAB7B635925}" destId="{F8FDBA9A-F279-4833-BC15-5BD4C0B1A848}" srcOrd="0" destOrd="0" presId="urn:microsoft.com/office/officeart/2005/8/layout/hierarchy4"/>
    <dgm:cxn modelId="{A539561A-7817-42D6-B12D-323136A73007}" type="presParOf" srcId="{F8FDBA9A-F279-4833-BC15-5BD4C0B1A848}" destId="{EEE6F3F3-A6F7-4E18-9093-63829CFAE6EB}" srcOrd="0" destOrd="0" presId="urn:microsoft.com/office/officeart/2005/8/layout/hierarchy4"/>
    <dgm:cxn modelId="{EA0DF198-2D67-43CA-8705-F0FEC8404F5A}" type="presParOf" srcId="{F8FDBA9A-F279-4833-BC15-5BD4C0B1A848}" destId="{2FC0A90A-47DB-46DD-A26D-D44E08571D26}" srcOrd="1" destOrd="0" presId="urn:microsoft.com/office/officeart/2005/8/layout/hierarchy4"/>
    <dgm:cxn modelId="{C9E7144B-43D3-4150-BCB2-96123074DBC6}" type="presParOf" srcId="{F8FDBA9A-F279-4833-BC15-5BD4C0B1A848}" destId="{0C24FD04-C5E9-4238-B619-61D4D5CD8F20}" srcOrd="2" destOrd="0" presId="urn:microsoft.com/office/officeart/2005/8/layout/hierarchy4"/>
    <dgm:cxn modelId="{422D6B7C-01F4-470E-9C9B-61DCAE00116E}" type="presParOf" srcId="{0C24FD04-C5E9-4238-B619-61D4D5CD8F20}" destId="{F1059141-30FD-489D-A286-9BC0AD1AEFF3}" srcOrd="0" destOrd="0" presId="urn:microsoft.com/office/officeart/2005/8/layout/hierarchy4"/>
    <dgm:cxn modelId="{415A3EBD-6CA9-4F77-8FEC-DFEB8CA30315}" type="presParOf" srcId="{F1059141-30FD-489D-A286-9BC0AD1AEFF3}" destId="{8D65CA94-E248-448F-BA10-72D7C5003D1E}" srcOrd="0" destOrd="0" presId="urn:microsoft.com/office/officeart/2005/8/layout/hierarchy4"/>
    <dgm:cxn modelId="{0639CCAA-099B-4418-B98D-2E7A6607C669}" type="presParOf" srcId="{F1059141-30FD-489D-A286-9BC0AD1AEFF3}" destId="{6B9F45A3-21BA-4505-B534-8E1AD34FD66B}" srcOrd="1" destOrd="0" presId="urn:microsoft.com/office/officeart/2005/8/layout/hierarchy4"/>
    <dgm:cxn modelId="{669EBC3F-89E6-47D1-B0CB-21173B8D28CF}" type="presParOf" srcId="{F1059141-30FD-489D-A286-9BC0AD1AEFF3}" destId="{CD95953C-C928-4B2E-92F9-2CE2A7F344CA}" srcOrd="2" destOrd="0" presId="urn:microsoft.com/office/officeart/2005/8/layout/hierarchy4"/>
    <dgm:cxn modelId="{4C816C1A-82CC-46E9-B988-1197C7F85D5D}" type="presParOf" srcId="{CD95953C-C928-4B2E-92F9-2CE2A7F344CA}" destId="{C1220072-A318-49FF-A1CA-0732EAF9F23F}" srcOrd="0" destOrd="0" presId="urn:microsoft.com/office/officeart/2005/8/layout/hierarchy4"/>
    <dgm:cxn modelId="{DF88DFD0-8788-4FEB-B270-8A5CB147ED7C}" type="presParOf" srcId="{C1220072-A318-49FF-A1CA-0732EAF9F23F}" destId="{5B5AE9CF-856B-4133-893D-4EA691D0D962}" srcOrd="0" destOrd="0" presId="urn:microsoft.com/office/officeart/2005/8/layout/hierarchy4"/>
    <dgm:cxn modelId="{C67B4952-B813-4437-A94A-0AE5065C29C9}" type="presParOf" srcId="{C1220072-A318-49FF-A1CA-0732EAF9F23F}" destId="{8B6F5E03-258B-4420-B969-9E44AB35109A}" srcOrd="1" destOrd="0" presId="urn:microsoft.com/office/officeart/2005/8/layout/hierarchy4"/>
    <dgm:cxn modelId="{FC0DDB3E-A88A-47E3-866D-E6410EA7CA03}" type="presParOf" srcId="{C1220072-A318-49FF-A1CA-0732EAF9F23F}" destId="{697407DF-5AC7-414F-9EA5-1DE320E0991B}" srcOrd="2" destOrd="0" presId="urn:microsoft.com/office/officeart/2005/8/layout/hierarchy4"/>
    <dgm:cxn modelId="{E6BE21F3-006F-44ED-991F-3B54B4FDA646}" type="presParOf" srcId="{697407DF-5AC7-414F-9EA5-1DE320E0991B}" destId="{C7D11343-0D21-4358-B0D3-4BFE135B7E4F}" srcOrd="0" destOrd="0" presId="urn:microsoft.com/office/officeart/2005/8/layout/hierarchy4"/>
    <dgm:cxn modelId="{62262AF7-C875-4F9B-AF6A-09172849A05F}" type="presParOf" srcId="{C7D11343-0D21-4358-B0D3-4BFE135B7E4F}" destId="{72FE37A4-5028-42A8-A4D6-8C3D1019F2A7}" srcOrd="0" destOrd="0" presId="urn:microsoft.com/office/officeart/2005/8/layout/hierarchy4"/>
    <dgm:cxn modelId="{14475D96-E0C2-4EA0-A81C-234684F9B5CD}" type="presParOf" srcId="{C7D11343-0D21-4358-B0D3-4BFE135B7E4F}" destId="{8BEA7095-2099-4D71-A9A5-9A5A9C35C65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C570DD-FCAD-4B4F-841A-7FBF9744B0F2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BF040B83-5C76-482B-9B0D-CC2DDD6AC704}">
      <dgm:prSet phldrT="[Text]"/>
      <dgm:spPr/>
      <dgm:t>
        <a:bodyPr/>
        <a:lstStyle/>
        <a:p>
          <a:r>
            <a:rPr lang="en-US" dirty="0" smtClean="0"/>
            <a:t>Contexts</a:t>
          </a:r>
          <a:endParaRPr lang="en-US" dirty="0"/>
        </a:p>
      </dgm:t>
    </dgm:pt>
    <dgm:pt modelId="{80DC65BD-AF40-4994-B4AB-9D35500B4774}" type="parTrans" cxnId="{7F1F721B-8D46-41DE-9ED7-DD025FEA1D29}">
      <dgm:prSet/>
      <dgm:spPr/>
      <dgm:t>
        <a:bodyPr/>
        <a:lstStyle/>
        <a:p>
          <a:endParaRPr lang="en-US"/>
        </a:p>
      </dgm:t>
    </dgm:pt>
    <dgm:pt modelId="{4ED230D6-EF42-4384-BC7B-DED646F75049}" type="sibTrans" cxnId="{7F1F721B-8D46-41DE-9ED7-DD025FEA1D29}">
      <dgm:prSet/>
      <dgm:spPr/>
      <dgm:t>
        <a:bodyPr/>
        <a:lstStyle/>
        <a:p>
          <a:endParaRPr lang="en-US"/>
        </a:p>
      </dgm:t>
    </dgm:pt>
    <dgm:pt modelId="{213538E0-B88E-479C-8839-F181EB782EF1}">
      <dgm:prSet phldrT="[Text]"/>
      <dgm:spPr/>
      <dgm:t>
        <a:bodyPr/>
        <a:lstStyle/>
        <a:p>
          <a:r>
            <a:rPr lang="en-US" dirty="0" smtClean="0"/>
            <a:t>Entities and segments</a:t>
          </a:r>
          <a:endParaRPr lang="en-US" dirty="0"/>
        </a:p>
      </dgm:t>
    </dgm:pt>
    <dgm:pt modelId="{36B42678-9620-4B13-9ACB-D9BA0AA55400}" type="parTrans" cxnId="{C7A9B260-A3E9-44EB-8DE1-589641E10DBC}">
      <dgm:prSet/>
      <dgm:spPr/>
      <dgm:t>
        <a:bodyPr/>
        <a:lstStyle/>
        <a:p>
          <a:endParaRPr lang="en-US"/>
        </a:p>
      </dgm:t>
    </dgm:pt>
    <dgm:pt modelId="{CD9143D8-BC34-4D28-93DA-18D40CC2F795}" type="sibTrans" cxnId="{C7A9B260-A3E9-44EB-8DE1-589641E10DBC}">
      <dgm:prSet/>
      <dgm:spPr/>
      <dgm:t>
        <a:bodyPr/>
        <a:lstStyle/>
        <a:p>
          <a:endParaRPr lang="en-US"/>
        </a:p>
      </dgm:t>
    </dgm:pt>
    <dgm:pt modelId="{23D223DE-C906-4AA1-B579-A5A1D748DB22}">
      <dgm:prSet phldrT="[Text]"/>
      <dgm:spPr/>
      <dgm:t>
        <a:bodyPr/>
        <a:lstStyle/>
        <a:p>
          <a:r>
            <a:rPr lang="en-US" dirty="0" smtClean="0"/>
            <a:t>Dates</a:t>
          </a:r>
          <a:endParaRPr lang="en-US" dirty="0"/>
        </a:p>
      </dgm:t>
    </dgm:pt>
    <dgm:pt modelId="{8A60C0DC-66DB-41AA-B3E1-05C1182BECFA}" type="parTrans" cxnId="{57653EAD-6485-4EBF-B6D4-53410323E15D}">
      <dgm:prSet/>
      <dgm:spPr/>
      <dgm:t>
        <a:bodyPr/>
        <a:lstStyle/>
        <a:p>
          <a:endParaRPr lang="en-US"/>
        </a:p>
      </dgm:t>
    </dgm:pt>
    <dgm:pt modelId="{4906425B-9F8F-4785-960F-38A25612D0D5}" type="sibTrans" cxnId="{57653EAD-6485-4EBF-B6D4-53410323E15D}">
      <dgm:prSet/>
      <dgm:spPr/>
      <dgm:t>
        <a:bodyPr/>
        <a:lstStyle/>
        <a:p>
          <a:endParaRPr lang="en-US"/>
        </a:p>
      </dgm:t>
    </dgm:pt>
    <dgm:pt modelId="{05A9AC5B-FC31-4863-81C3-2BC11537C9EA}">
      <dgm:prSet phldrT="[Text]"/>
      <dgm:spPr/>
      <dgm:t>
        <a:bodyPr/>
        <a:lstStyle/>
        <a:p>
          <a:r>
            <a:rPr lang="en-US" dirty="0" smtClean="0"/>
            <a:t>Scenarios</a:t>
          </a:r>
          <a:endParaRPr lang="en-US" dirty="0"/>
        </a:p>
      </dgm:t>
    </dgm:pt>
    <dgm:pt modelId="{C406E436-07D9-478C-B6A7-8D803DFD8E9B}" type="parTrans" cxnId="{8E05365F-EC52-4999-85B8-447C549B9920}">
      <dgm:prSet/>
      <dgm:spPr/>
      <dgm:t>
        <a:bodyPr/>
        <a:lstStyle/>
        <a:p>
          <a:endParaRPr lang="en-US"/>
        </a:p>
      </dgm:t>
    </dgm:pt>
    <dgm:pt modelId="{EF1969C7-9F57-4139-8D27-23C3FB350F43}" type="sibTrans" cxnId="{8E05365F-EC52-4999-85B8-447C549B9920}">
      <dgm:prSet/>
      <dgm:spPr/>
      <dgm:t>
        <a:bodyPr/>
        <a:lstStyle/>
        <a:p>
          <a:endParaRPr lang="en-US"/>
        </a:p>
      </dgm:t>
    </dgm:pt>
    <dgm:pt modelId="{BBF0E5D3-C44E-43AE-BB6C-AB5182FA347E}">
      <dgm:prSet phldrT="[Text]"/>
      <dgm:spPr/>
      <dgm:t>
        <a:bodyPr/>
        <a:lstStyle/>
        <a:p>
          <a:r>
            <a:rPr lang="en-US" dirty="0" smtClean="0"/>
            <a:t>Units</a:t>
          </a:r>
          <a:endParaRPr lang="en-US" dirty="0"/>
        </a:p>
      </dgm:t>
    </dgm:pt>
    <dgm:pt modelId="{BB4D6C6E-3D92-44F9-BC1F-3E0FA4E2A8A4}" type="parTrans" cxnId="{05F68ECD-22F5-4297-9D65-629FD91F1070}">
      <dgm:prSet/>
      <dgm:spPr/>
      <dgm:t>
        <a:bodyPr/>
        <a:lstStyle/>
        <a:p>
          <a:endParaRPr lang="en-US"/>
        </a:p>
      </dgm:t>
    </dgm:pt>
    <dgm:pt modelId="{889CE004-EA3D-4168-A074-38781DA1FB83}" type="sibTrans" cxnId="{05F68ECD-22F5-4297-9D65-629FD91F1070}">
      <dgm:prSet/>
      <dgm:spPr/>
      <dgm:t>
        <a:bodyPr/>
        <a:lstStyle/>
        <a:p>
          <a:endParaRPr lang="en-US"/>
        </a:p>
      </dgm:t>
    </dgm:pt>
    <dgm:pt modelId="{9E40F776-5159-4A79-9187-066DD04530BA}" type="pres">
      <dgm:prSet presAssocID="{1CC570DD-FCAD-4B4F-841A-7FBF9744B0F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085EF9C-1A6B-46F0-82F4-D4A987A8814D}" type="pres">
      <dgm:prSet presAssocID="{BF040B83-5C76-482B-9B0D-CC2DDD6AC704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7160B-6484-47ED-8F50-07E1B747543B}" type="pres">
      <dgm:prSet presAssocID="{BF040B83-5C76-482B-9B0D-CC2DDD6AC704}" presName="gear1srcNode" presStyleLbl="node1" presStyleIdx="0" presStyleCnt="2"/>
      <dgm:spPr/>
      <dgm:t>
        <a:bodyPr/>
        <a:lstStyle/>
        <a:p>
          <a:endParaRPr lang="en-US"/>
        </a:p>
      </dgm:t>
    </dgm:pt>
    <dgm:pt modelId="{59E75C20-1718-4547-8ACE-4B4459A7C661}" type="pres">
      <dgm:prSet presAssocID="{BF040B83-5C76-482B-9B0D-CC2DDD6AC704}" presName="gear1dstNode" presStyleLbl="node1" presStyleIdx="0" presStyleCnt="2"/>
      <dgm:spPr/>
      <dgm:t>
        <a:bodyPr/>
        <a:lstStyle/>
        <a:p>
          <a:endParaRPr lang="en-US"/>
        </a:p>
      </dgm:t>
    </dgm:pt>
    <dgm:pt modelId="{91E0924D-CE35-4308-81C5-53741F327EC0}" type="pres">
      <dgm:prSet presAssocID="{BF040B83-5C76-482B-9B0D-CC2DDD6AC704}" presName="gear1ch" presStyleLbl="fgAcc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29041-B760-45E3-82E0-E4D39ED8D500}" type="pres">
      <dgm:prSet presAssocID="{BBF0E5D3-C44E-43AE-BB6C-AB5182FA347E}" presName="gear2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0956A-8F4A-4E4E-B3BE-80BFB7822D11}" type="pres">
      <dgm:prSet presAssocID="{BBF0E5D3-C44E-43AE-BB6C-AB5182FA347E}" presName="gear2srcNode" presStyleLbl="node1" presStyleIdx="1" presStyleCnt="2"/>
      <dgm:spPr/>
      <dgm:t>
        <a:bodyPr/>
        <a:lstStyle/>
        <a:p>
          <a:endParaRPr lang="en-US"/>
        </a:p>
      </dgm:t>
    </dgm:pt>
    <dgm:pt modelId="{6ADF67F2-2559-4D75-9FCA-600FC62A96E8}" type="pres">
      <dgm:prSet presAssocID="{BBF0E5D3-C44E-43AE-BB6C-AB5182FA347E}" presName="gear2dstNode" presStyleLbl="node1" presStyleIdx="1" presStyleCnt="2"/>
      <dgm:spPr/>
      <dgm:t>
        <a:bodyPr/>
        <a:lstStyle/>
        <a:p>
          <a:endParaRPr lang="en-US"/>
        </a:p>
      </dgm:t>
    </dgm:pt>
    <dgm:pt modelId="{26440F19-5225-4727-9390-23C76289F0F9}" type="pres">
      <dgm:prSet presAssocID="{4ED230D6-EF42-4384-BC7B-DED646F75049}" presName="connector1" presStyleLbl="sibTrans2D1" presStyleIdx="0" presStyleCnt="2"/>
      <dgm:spPr/>
      <dgm:t>
        <a:bodyPr/>
        <a:lstStyle/>
        <a:p>
          <a:endParaRPr lang="en-US"/>
        </a:p>
      </dgm:t>
    </dgm:pt>
    <dgm:pt modelId="{011ECBCF-A809-4F67-8B7B-9F8EF32B93DD}" type="pres">
      <dgm:prSet presAssocID="{889CE004-EA3D-4168-A074-38781DA1FB83}" presName="connector2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218B4237-2350-47A7-A76D-494D351474EF}" type="presOf" srcId="{213538E0-B88E-479C-8839-F181EB782EF1}" destId="{91E0924D-CE35-4308-81C5-53741F327EC0}" srcOrd="0" destOrd="0" presId="urn:microsoft.com/office/officeart/2005/8/layout/gear1"/>
    <dgm:cxn modelId="{C7A9B260-A3E9-44EB-8DE1-589641E10DBC}" srcId="{BF040B83-5C76-482B-9B0D-CC2DDD6AC704}" destId="{213538E0-B88E-479C-8839-F181EB782EF1}" srcOrd="0" destOrd="0" parTransId="{36B42678-9620-4B13-9ACB-D9BA0AA55400}" sibTransId="{CD9143D8-BC34-4D28-93DA-18D40CC2F795}"/>
    <dgm:cxn modelId="{5807583D-2693-4BF1-A4EF-E81C79DBC303}" type="presOf" srcId="{BBF0E5D3-C44E-43AE-BB6C-AB5182FA347E}" destId="{3A50956A-8F4A-4E4E-B3BE-80BFB7822D11}" srcOrd="1" destOrd="0" presId="urn:microsoft.com/office/officeart/2005/8/layout/gear1"/>
    <dgm:cxn modelId="{7F1F721B-8D46-41DE-9ED7-DD025FEA1D29}" srcId="{1CC570DD-FCAD-4B4F-841A-7FBF9744B0F2}" destId="{BF040B83-5C76-482B-9B0D-CC2DDD6AC704}" srcOrd="0" destOrd="0" parTransId="{80DC65BD-AF40-4994-B4AB-9D35500B4774}" sibTransId="{4ED230D6-EF42-4384-BC7B-DED646F75049}"/>
    <dgm:cxn modelId="{57653EAD-6485-4EBF-B6D4-53410323E15D}" srcId="{BF040B83-5C76-482B-9B0D-CC2DDD6AC704}" destId="{23D223DE-C906-4AA1-B579-A5A1D748DB22}" srcOrd="1" destOrd="0" parTransId="{8A60C0DC-66DB-41AA-B3E1-05C1182BECFA}" sibTransId="{4906425B-9F8F-4785-960F-38A25612D0D5}"/>
    <dgm:cxn modelId="{A87A64ED-68BB-44D6-A4F4-E1CFE6B65FD7}" type="presOf" srcId="{23D223DE-C906-4AA1-B579-A5A1D748DB22}" destId="{91E0924D-CE35-4308-81C5-53741F327EC0}" srcOrd="0" destOrd="1" presId="urn:microsoft.com/office/officeart/2005/8/layout/gear1"/>
    <dgm:cxn modelId="{BA3C069B-CD34-4910-BBB5-7120C71F279C}" type="presOf" srcId="{BBF0E5D3-C44E-43AE-BB6C-AB5182FA347E}" destId="{6ADF67F2-2559-4D75-9FCA-600FC62A96E8}" srcOrd="2" destOrd="0" presId="urn:microsoft.com/office/officeart/2005/8/layout/gear1"/>
    <dgm:cxn modelId="{13015DAD-21B9-4271-B389-114EFC291F5F}" type="presOf" srcId="{BF040B83-5C76-482B-9B0D-CC2DDD6AC704}" destId="{4085EF9C-1A6B-46F0-82F4-D4A987A8814D}" srcOrd="0" destOrd="0" presId="urn:microsoft.com/office/officeart/2005/8/layout/gear1"/>
    <dgm:cxn modelId="{F69D9C13-DD4B-4DBF-B3F4-66232D380E4C}" type="presOf" srcId="{4ED230D6-EF42-4384-BC7B-DED646F75049}" destId="{26440F19-5225-4727-9390-23C76289F0F9}" srcOrd="0" destOrd="0" presId="urn:microsoft.com/office/officeart/2005/8/layout/gear1"/>
    <dgm:cxn modelId="{B298DE5D-90BC-48BD-8880-845130C866D2}" type="presOf" srcId="{BBF0E5D3-C44E-43AE-BB6C-AB5182FA347E}" destId="{59329041-B760-45E3-82E0-E4D39ED8D500}" srcOrd="0" destOrd="0" presId="urn:microsoft.com/office/officeart/2005/8/layout/gear1"/>
    <dgm:cxn modelId="{ED296152-3E77-4CF4-9CCF-78D7E0CC30E1}" type="presOf" srcId="{BF040B83-5C76-482B-9B0D-CC2DDD6AC704}" destId="{C3F7160B-6484-47ED-8F50-07E1B747543B}" srcOrd="1" destOrd="0" presId="urn:microsoft.com/office/officeart/2005/8/layout/gear1"/>
    <dgm:cxn modelId="{05F68ECD-22F5-4297-9D65-629FD91F1070}" srcId="{1CC570DD-FCAD-4B4F-841A-7FBF9744B0F2}" destId="{BBF0E5D3-C44E-43AE-BB6C-AB5182FA347E}" srcOrd="1" destOrd="0" parTransId="{BB4D6C6E-3D92-44F9-BC1F-3E0FA4E2A8A4}" sibTransId="{889CE004-EA3D-4168-A074-38781DA1FB83}"/>
    <dgm:cxn modelId="{28721211-D37D-4C2A-9951-ED3E12480641}" type="presOf" srcId="{BF040B83-5C76-482B-9B0D-CC2DDD6AC704}" destId="{59E75C20-1718-4547-8ACE-4B4459A7C661}" srcOrd="2" destOrd="0" presId="urn:microsoft.com/office/officeart/2005/8/layout/gear1"/>
    <dgm:cxn modelId="{5A443831-E85F-409E-A6AB-E2579CE03F6E}" type="presOf" srcId="{05A9AC5B-FC31-4863-81C3-2BC11537C9EA}" destId="{91E0924D-CE35-4308-81C5-53741F327EC0}" srcOrd="0" destOrd="2" presId="urn:microsoft.com/office/officeart/2005/8/layout/gear1"/>
    <dgm:cxn modelId="{8D804BC0-9B26-4532-A9DE-51EF7484E30F}" type="presOf" srcId="{889CE004-EA3D-4168-A074-38781DA1FB83}" destId="{011ECBCF-A809-4F67-8B7B-9F8EF32B93DD}" srcOrd="0" destOrd="0" presId="urn:microsoft.com/office/officeart/2005/8/layout/gear1"/>
    <dgm:cxn modelId="{8E05365F-EC52-4999-85B8-447C549B9920}" srcId="{BF040B83-5C76-482B-9B0D-CC2DDD6AC704}" destId="{05A9AC5B-FC31-4863-81C3-2BC11537C9EA}" srcOrd="2" destOrd="0" parTransId="{C406E436-07D9-478C-B6A7-8D803DFD8E9B}" sibTransId="{EF1969C7-9F57-4139-8D27-23C3FB350F43}"/>
    <dgm:cxn modelId="{2F3511E0-9CB8-4F3F-931E-21FFDA9327CE}" type="presOf" srcId="{1CC570DD-FCAD-4B4F-841A-7FBF9744B0F2}" destId="{9E40F776-5159-4A79-9187-066DD04530BA}" srcOrd="0" destOrd="0" presId="urn:microsoft.com/office/officeart/2005/8/layout/gear1"/>
    <dgm:cxn modelId="{FA37D80E-D78F-4B70-A0C7-6ADF3DE702A9}" type="presParOf" srcId="{9E40F776-5159-4A79-9187-066DD04530BA}" destId="{4085EF9C-1A6B-46F0-82F4-D4A987A8814D}" srcOrd="0" destOrd="0" presId="urn:microsoft.com/office/officeart/2005/8/layout/gear1"/>
    <dgm:cxn modelId="{87D1D7E1-CC26-4B99-9657-4CB0F46FE72D}" type="presParOf" srcId="{9E40F776-5159-4A79-9187-066DD04530BA}" destId="{C3F7160B-6484-47ED-8F50-07E1B747543B}" srcOrd="1" destOrd="0" presId="urn:microsoft.com/office/officeart/2005/8/layout/gear1"/>
    <dgm:cxn modelId="{E1BC81A4-7778-4F23-9A00-8AE2450997F7}" type="presParOf" srcId="{9E40F776-5159-4A79-9187-066DD04530BA}" destId="{59E75C20-1718-4547-8ACE-4B4459A7C661}" srcOrd="2" destOrd="0" presId="urn:microsoft.com/office/officeart/2005/8/layout/gear1"/>
    <dgm:cxn modelId="{91E66775-CCCD-447A-B2C3-127CEA23ACA0}" type="presParOf" srcId="{9E40F776-5159-4A79-9187-066DD04530BA}" destId="{91E0924D-CE35-4308-81C5-53741F327EC0}" srcOrd="3" destOrd="0" presId="urn:microsoft.com/office/officeart/2005/8/layout/gear1"/>
    <dgm:cxn modelId="{AA600642-17A3-4F54-BA45-557C2C86D87D}" type="presParOf" srcId="{9E40F776-5159-4A79-9187-066DD04530BA}" destId="{59329041-B760-45E3-82E0-E4D39ED8D500}" srcOrd="4" destOrd="0" presId="urn:microsoft.com/office/officeart/2005/8/layout/gear1"/>
    <dgm:cxn modelId="{CF7FDA66-59BE-49A7-B5D4-D68150A48987}" type="presParOf" srcId="{9E40F776-5159-4A79-9187-066DD04530BA}" destId="{3A50956A-8F4A-4E4E-B3BE-80BFB7822D11}" srcOrd="5" destOrd="0" presId="urn:microsoft.com/office/officeart/2005/8/layout/gear1"/>
    <dgm:cxn modelId="{9D32C1A6-140C-4099-98D8-D370D9CCE655}" type="presParOf" srcId="{9E40F776-5159-4A79-9187-066DD04530BA}" destId="{6ADF67F2-2559-4D75-9FCA-600FC62A96E8}" srcOrd="6" destOrd="0" presId="urn:microsoft.com/office/officeart/2005/8/layout/gear1"/>
    <dgm:cxn modelId="{1206D8C4-17D1-4D75-AD85-2F28C7D408D9}" type="presParOf" srcId="{9E40F776-5159-4A79-9187-066DD04530BA}" destId="{26440F19-5225-4727-9390-23C76289F0F9}" srcOrd="7" destOrd="0" presId="urn:microsoft.com/office/officeart/2005/8/layout/gear1"/>
    <dgm:cxn modelId="{02E27451-D6F5-4F79-90FB-65D5BB340F1E}" type="presParOf" srcId="{9E40F776-5159-4A79-9187-066DD04530BA}" destId="{011ECBCF-A809-4F67-8B7B-9F8EF32B93DD}" srcOrd="8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4336FC-5956-479A-8AE5-326E28CC6EFF}">
      <dsp:nvSpPr>
        <dsp:cNvPr id="0" name=""/>
        <dsp:cNvSpPr/>
      </dsp:nvSpPr>
      <dsp:spPr>
        <a:xfrm>
          <a:off x="663156" y="558"/>
          <a:ext cx="1237500" cy="244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Financial Reporting</a:t>
          </a:r>
          <a:endParaRPr lang="en-US" sz="1000" kern="1200" dirty="0"/>
        </a:p>
      </dsp:txBody>
      <dsp:txXfrm>
        <a:off x="663156" y="558"/>
        <a:ext cx="1237500" cy="244016"/>
      </dsp:txXfrm>
    </dsp:sp>
    <dsp:sp modelId="{1A795384-0CE5-4331-91D5-16735DFC37D2}">
      <dsp:nvSpPr>
        <dsp:cNvPr id="0" name=""/>
        <dsp:cNvSpPr/>
      </dsp:nvSpPr>
      <dsp:spPr>
        <a:xfrm>
          <a:off x="921906" y="256775"/>
          <a:ext cx="720000" cy="244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Tax</a:t>
          </a:r>
          <a:endParaRPr lang="en-US" sz="1000" kern="1200" dirty="0"/>
        </a:p>
      </dsp:txBody>
      <dsp:txXfrm>
        <a:off x="921906" y="256775"/>
        <a:ext cx="720000" cy="244016"/>
      </dsp:txXfrm>
    </dsp:sp>
    <dsp:sp modelId="{5D351E4B-C9B7-489E-8E93-5E0B43B57B27}">
      <dsp:nvSpPr>
        <dsp:cNvPr id="0" name=""/>
        <dsp:cNvSpPr/>
      </dsp:nvSpPr>
      <dsp:spPr>
        <a:xfrm>
          <a:off x="843156" y="512991"/>
          <a:ext cx="877500" cy="244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Sustainability</a:t>
          </a:r>
          <a:endParaRPr lang="en-US" sz="1000" kern="1200" dirty="0"/>
        </a:p>
      </dsp:txBody>
      <dsp:txXfrm>
        <a:off x="843156" y="512991"/>
        <a:ext cx="877500" cy="244016"/>
      </dsp:txXfrm>
    </dsp:sp>
    <dsp:sp modelId="{07B3AB4E-0874-44F9-9F2A-3CD0CEFA1D20}">
      <dsp:nvSpPr>
        <dsp:cNvPr id="0" name=""/>
        <dsp:cNvSpPr/>
      </dsp:nvSpPr>
      <dsp:spPr>
        <a:xfrm>
          <a:off x="921906" y="769208"/>
          <a:ext cx="720000" cy="244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Risks</a:t>
          </a:r>
          <a:endParaRPr lang="en-US" sz="1000" kern="1200" dirty="0"/>
        </a:p>
      </dsp:txBody>
      <dsp:txXfrm>
        <a:off x="921906" y="769208"/>
        <a:ext cx="720000" cy="244016"/>
      </dsp:txXfrm>
    </dsp:sp>
    <dsp:sp modelId="{C70C18A1-F74D-44C2-B816-382E144E7BFF}">
      <dsp:nvSpPr>
        <dsp:cNvPr id="0" name=""/>
        <dsp:cNvSpPr/>
      </dsp:nvSpPr>
      <dsp:spPr>
        <a:xfrm>
          <a:off x="404406" y="1025425"/>
          <a:ext cx="1755000" cy="244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Other compliance reporting</a:t>
          </a:r>
          <a:endParaRPr lang="en-US" sz="1000" kern="1200" dirty="0"/>
        </a:p>
      </dsp:txBody>
      <dsp:txXfrm>
        <a:off x="404406" y="1025425"/>
        <a:ext cx="1755000" cy="24401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2D2615-F5AC-4487-916F-1062BD736702}">
      <dsp:nvSpPr>
        <dsp:cNvPr id="0" name=""/>
        <dsp:cNvSpPr/>
      </dsp:nvSpPr>
      <dsp:spPr>
        <a:xfrm>
          <a:off x="2976" y="3135"/>
          <a:ext cx="6090046" cy="540742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Electronic Data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976" y="3135"/>
        <a:ext cx="6090046" cy="540742"/>
      </dsp:txXfrm>
    </dsp:sp>
    <dsp:sp modelId="{2BD93E97-ABC6-4B32-9B91-681B510384B3}">
      <dsp:nvSpPr>
        <dsp:cNvPr id="0" name=""/>
        <dsp:cNvSpPr/>
      </dsp:nvSpPr>
      <dsp:spPr>
        <a:xfrm>
          <a:off x="2976" y="589299"/>
          <a:ext cx="6090046" cy="54074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“Standardized” Electronic Data – format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976" y="589299"/>
        <a:ext cx="6090046" cy="540742"/>
      </dsp:txXfrm>
    </dsp:sp>
    <dsp:sp modelId="{7E74DD0B-F0E0-4BD7-96E7-8C7C9434429B}">
      <dsp:nvSpPr>
        <dsp:cNvPr id="0" name=""/>
        <dsp:cNvSpPr/>
      </dsp:nvSpPr>
      <dsp:spPr>
        <a:xfrm>
          <a:off x="2976" y="1175464"/>
          <a:ext cx="6090046" cy="54074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“Standardized” Electronic Data – fields, structure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976" y="1175464"/>
        <a:ext cx="6090046" cy="540742"/>
      </dsp:txXfrm>
    </dsp:sp>
    <dsp:sp modelId="{EEE6F3F3-A6F7-4E18-9093-63829CFAE6EB}">
      <dsp:nvSpPr>
        <dsp:cNvPr id="0" name=""/>
        <dsp:cNvSpPr/>
      </dsp:nvSpPr>
      <dsp:spPr>
        <a:xfrm>
          <a:off x="2976" y="1761628"/>
          <a:ext cx="6090046" cy="54074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Standardized Electronic Data – XBRL (format)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976" y="1761628"/>
        <a:ext cx="6090046" cy="540742"/>
      </dsp:txXfrm>
    </dsp:sp>
    <dsp:sp modelId="{8D65CA94-E248-448F-BA10-72D7C5003D1E}">
      <dsp:nvSpPr>
        <dsp:cNvPr id="0" name=""/>
        <dsp:cNvSpPr/>
      </dsp:nvSpPr>
      <dsp:spPr>
        <a:xfrm>
          <a:off x="2976" y="2347793"/>
          <a:ext cx="6090046" cy="540742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Standardized Electronic Data - Framework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976" y="2347793"/>
        <a:ext cx="6090046" cy="540742"/>
      </dsp:txXfrm>
    </dsp:sp>
    <dsp:sp modelId="{5B5AE9CF-856B-4133-893D-4EA691D0D962}">
      <dsp:nvSpPr>
        <dsp:cNvPr id="0" name=""/>
        <dsp:cNvSpPr/>
      </dsp:nvSpPr>
      <dsp:spPr>
        <a:xfrm>
          <a:off x="2976" y="2933957"/>
          <a:ext cx="6090046" cy="540742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Standardized Electronic Data – XBRL GL (fields, structure)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976" y="2933957"/>
        <a:ext cx="6090046" cy="540742"/>
      </dsp:txXfrm>
    </dsp:sp>
    <dsp:sp modelId="{72FE37A4-5028-42A8-A4D6-8C3D1019F2A7}">
      <dsp:nvSpPr>
        <dsp:cNvPr id="0" name=""/>
        <dsp:cNvSpPr/>
      </dsp:nvSpPr>
      <dsp:spPr>
        <a:xfrm>
          <a:off x="2976" y="3520122"/>
          <a:ext cx="6090046" cy="540742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Standardized Electronic Data – XBRL GL and XBRL GL Profiles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976" y="3520122"/>
        <a:ext cx="6090046" cy="54074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85EF9C-1A6B-46F0-82F4-D4A987A8814D}">
      <dsp:nvSpPr>
        <dsp:cNvPr id="0" name=""/>
        <dsp:cNvSpPr/>
      </dsp:nvSpPr>
      <dsp:spPr>
        <a:xfrm>
          <a:off x="2231390" y="1182370"/>
          <a:ext cx="1858010" cy="185801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Contexts</a:t>
          </a:r>
          <a:endParaRPr lang="en-US" sz="900" kern="1200" dirty="0"/>
        </a:p>
      </dsp:txBody>
      <dsp:txXfrm>
        <a:off x="2231390" y="1182370"/>
        <a:ext cx="1858010" cy="1858010"/>
      </dsp:txXfrm>
    </dsp:sp>
    <dsp:sp modelId="{91E0924D-CE35-4308-81C5-53741F327EC0}">
      <dsp:nvSpPr>
        <dsp:cNvPr id="0" name=""/>
        <dsp:cNvSpPr/>
      </dsp:nvSpPr>
      <dsp:spPr>
        <a:xfrm>
          <a:off x="1994916" y="2330957"/>
          <a:ext cx="1182370" cy="70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700" kern="1200" dirty="0" smtClean="0"/>
            <a:t>Entities and segments</a:t>
          </a:r>
          <a:endParaRPr lang="en-US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700" kern="1200" dirty="0" smtClean="0"/>
            <a:t>Dates</a:t>
          </a:r>
          <a:endParaRPr lang="en-US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700" kern="1200" dirty="0" smtClean="0"/>
            <a:t>Scenarios</a:t>
          </a:r>
          <a:endParaRPr lang="en-US" sz="700" kern="1200" dirty="0"/>
        </a:p>
      </dsp:txBody>
      <dsp:txXfrm>
        <a:off x="1994916" y="2330957"/>
        <a:ext cx="1182370" cy="709422"/>
      </dsp:txXfrm>
    </dsp:sp>
    <dsp:sp modelId="{59329041-B760-45E3-82E0-E4D39ED8D500}">
      <dsp:nvSpPr>
        <dsp:cNvPr id="0" name=""/>
        <dsp:cNvSpPr/>
      </dsp:nvSpPr>
      <dsp:spPr>
        <a:xfrm>
          <a:off x="1150366" y="743204"/>
          <a:ext cx="1351280" cy="135128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Units</a:t>
          </a:r>
          <a:endParaRPr lang="en-US" sz="900" kern="1200" dirty="0"/>
        </a:p>
      </dsp:txBody>
      <dsp:txXfrm>
        <a:off x="1150366" y="743204"/>
        <a:ext cx="1351280" cy="1351280"/>
      </dsp:txXfrm>
    </dsp:sp>
    <dsp:sp modelId="{26440F19-5225-4727-9390-23C76289F0F9}">
      <dsp:nvSpPr>
        <dsp:cNvPr id="0" name=""/>
        <dsp:cNvSpPr/>
      </dsp:nvSpPr>
      <dsp:spPr>
        <a:xfrm>
          <a:off x="2296284" y="877203"/>
          <a:ext cx="2285352" cy="2285352"/>
        </a:xfrm>
        <a:prstGeom prst="circularArrow">
          <a:avLst>
            <a:gd name="adj1" fmla="val 4878"/>
            <a:gd name="adj2" fmla="val 312630"/>
            <a:gd name="adj3" fmla="val 3073946"/>
            <a:gd name="adj4" fmla="val 15317515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ECBCF-A809-4F67-8B7B-9F8EF32B93DD}">
      <dsp:nvSpPr>
        <dsp:cNvPr id="0" name=""/>
        <dsp:cNvSpPr/>
      </dsp:nvSpPr>
      <dsp:spPr>
        <a:xfrm>
          <a:off x="911056" y="447719"/>
          <a:ext cx="1727949" cy="17279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2535-66E5-4A0B-AC85-C1F08C68CB49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C0C6C-CEB7-4461-844D-33F7DC8CF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684E-921D-49C4-8528-51465C7341C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BD47-CB87-4706-A047-E749602B680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677C7-B465-4E93-A37C-48310323E964}" type="slidenum">
              <a:rPr lang="en-US"/>
              <a:pPr/>
              <a:t>18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684E-921D-49C4-8528-51465C7341C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684E-921D-49C4-8528-51465C7341C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684E-921D-49C4-8528-51465C7341C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AD1EC5-E704-4D00-90E4-9861CD4DAA8B}" type="slidenum">
              <a:rPr lang="en-US"/>
              <a:pPr/>
              <a:t>26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C6B336-CCCC-4103-B0E8-A49CBBD4C930}" type="slidenum">
              <a:rPr lang="en-US"/>
              <a:pPr/>
              <a:t>27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089B1-0C5D-424C-8A81-5A625C6B149F}" type="slidenum">
              <a:rPr lang="en-US"/>
              <a:pPr/>
              <a:t>28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511EF-08D4-46E3-BB20-04025EFF0C8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3109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Date</a:t>
            </a: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095C72-4E2C-4E27-A081-A92EE7BB742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9F05E3-9F86-4404-A9D1-25214D08B5E5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90500" indent="-1905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630B8-354B-4FD3-81DE-1CF915E37094}" type="slidenum">
              <a:rPr lang="en-US"/>
              <a:pPr/>
              <a:t>34</a:t>
            </a:fld>
            <a:endParaRPr lang="en-US"/>
          </a:p>
        </p:txBody>
      </p:sp>
      <p:sp>
        <p:nvSpPr>
          <p:cNvPr id="141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CE97B-A305-4C9C-B898-5075BE2067CD}" type="slidenum">
              <a:rPr lang="en-US"/>
              <a:pPr/>
              <a:t>35</a:t>
            </a:fld>
            <a:endParaRPr lang="en-US"/>
          </a:p>
        </p:txBody>
      </p:sp>
      <p:sp>
        <p:nvSpPr>
          <p:cNvPr id="142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BA2EBC-3859-47D0-8934-C72D9C764262}" type="slidenum">
              <a:rPr lang="en-US"/>
              <a:pPr/>
              <a:t>36</a:t>
            </a:fld>
            <a:endParaRPr lang="en-US"/>
          </a:p>
        </p:txBody>
      </p:sp>
      <p:sp>
        <p:nvSpPr>
          <p:cNvPr id="143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7B935-4415-49AC-8DED-17E1FC93411F}" type="slidenum">
              <a:rPr lang="en-US"/>
              <a:pPr/>
              <a:t>37</a:t>
            </a:fld>
            <a:endParaRPr lang="en-US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CE8BF-1D59-4EAB-8628-33DDED7225EE}" type="slidenum">
              <a:rPr lang="en-US"/>
              <a:pPr/>
              <a:t>38</a:t>
            </a:fld>
            <a:endParaRPr lang="en-US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4A76-0922-4E5D-88B9-63E1A75982F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A2A12-2BC4-4F57-ADE9-BF85642525C8}" type="slidenum">
              <a:rPr lang="en-US"/>
              <a:pPr/>
              <a:t>4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775B0-4A27-4BF3-8B25-9C80D767F088}" type="slidenum">
              <a:rPr lang="en-US"/>
              <a:pPr/>
              <a:t>40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B515D-DB37-4E63-BB28-B7DF6E796831}" type="slidenum">
              <a:rPr lang="en-US"/>
              <a:pPr/>
              <a:t>41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04850"/>
            <a:ext cx="4591050" cy="3443288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60864"/>
            <a:ext cx="5018088" cy="4078287"/>
          </a:xfrm>
        </p:spPr>
        <p:txBody>
          <a:bodyPr/>
          <a:lstStyle/>
          <a:p>
            <a:endParaRPr lang="en-US" b="1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E22C5-A29D-4A93-9A71-80C7A3752479}" type="slidenum">
              <a:rPr lang="en-US"/>
              <a:pPr/>
              <a:t>42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04850"/>
            <a:ext cx="4591050" cy="3443288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60864"/>
            <a:ext cx="5018088" cy="40782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E1DA1A-BD53-45A2-ACD9-A23FD1A17C7A}" type="slidenum">
              <a:rPr lang="en-US"/>
              <a:pPr/>
              <a:t>43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411BA5-E941-4165-8DC0-A6E74C3FE4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9270DE-798C-48F6-A5D7-7D8AF791E8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185511-CA2A-4552-8AA2-0E47AE68F42F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185511-CA2A-4552-8AA2-0E47AE68F42F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5424" y="685488"/>
            <a:ext cx="4548706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3 Minutes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684E-921D-49C4-8528-51465C7341C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9862F-D112-4AB0-966C-C3DFDEB0EF79}" type="slidenum">
              <a:rPr lang="en-US"/>
              <a:pPr/>
              <a:t>50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04850"/>
            <a:ext cx="4591050" cy="3443288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60864"/>
            <a:ext cx="5018088" cy="40782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42E78-8FD1-4852-B527-51BD4B2E18A5}" type="slidenum">
              <a:rPr lang="en-US"/>
              <a:pPr/>
              <a:t>51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04850"/>
            <a:ext cx="4591050" cy="3443288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60864"/>
            <a:ext cx="5018088" cy="40782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775B0-4A27-4BF3-8B25-9C80D767F088}" type="slidenum">
              <a:rPr lang="en-US"/>
              <a:pPr/>
              <a:t>53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684E-921D-49C4-8528-51465C7341C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684E-921D-49C4-8528-51465C7341C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6F422A-C7B0-447B-B275-DC4DDA9CAB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0F90A2B-122C-4388-9A27-C58BE5EDAADF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0C6C-CEB7-4461-844D-33F7DC8CF63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DBECB-C22A-4CA8-A420-C5ACB42CBF5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40AA9-3F02-4534-8C4D-B236617DDE78}" type="slidenum">
              <a:rPr lang="en-US"/>
              <a:pPr/>
              <a:t>9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Lucida Sans Unicode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Lucida Sans Unicode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7EBF5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36E68E-790B-4F69-8661-1AA560AB76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15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>
                <a:latin typeface="Arial" pitchFamily="34" charset="0"/>
                <a:cs typeface="Arial" pitchFamily="34" charset="0"/>
              </a:rPr>
              <a:t>PwC</a:t>
            </a:r>
          </a:p>
        </p:txBody>
      </p:sp>
      <p:cxnSp>
        <p:nvCxnSpPr>
          <p:cNvPr id="5" name="Shape 4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533400" y="1752600"/>
            <a:ext cx="80772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5DC33B-67C2-450E-8FA7-BA011C2AD8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1752600" y="0"/>
            <a:ext cx="7391400" cy="6175375"/>
            <a:chOff x="19140488" y="13674"/>
            <a:chExt cx="7443798" cy="6145827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gray">
            <a:xfrm>
              <a:off x="19140488" y="4189361"/>
              <a:ext cx="2302206" cy="1970140"/>
            </a:xfrm>
            <a:prstGeom prst="rect">
              <a:avLst/>
            </a:prstGeom>
            <a:solidFill>
              <a:srgbClr val="9A170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gray">
            <a:xfrm>
              <a:off x="25663404" y="4032950"/>
              <a:ext cx="920882" cy="2126551"/>
            </a:xfrm>
            <a:prstGeom prst="rect">
              <a:avLst/>
            </a:prstGeom>
            <a:solidFill>
              <a:srgbClr val="F3BE2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gray">
            <a:xfrm>
              <a:off x="25049482" y="2900159"/>
              <a:ext cx="735427" cy="1289202"/>
            </a:xfrm>
            <a:prstGeom prst="rect">
              <a:avLst/>
            </a:prstGeom>
            <a:solidFill>
              <a:srgbClr val="F3BC87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gray">
            <a:xfrm>
              <a:off x="25049482" y="4032950"/>
              <a:ext cx="735427" cy="2126551"/>
            </a:xfrm>
            <a:prstGeom prst="rect">
              <a:avLst/>
            </a:prstGeom>
            <a:solidFill>
              <a:srgbClr val="E88C1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gray">
            <a:xfrm>
              <a:off x="24665781" y="705672"/>
              <a:ext cx="476429" cy="2264003"/>
            </a:xfrm>
            <a:prstGeom prst="rect">
              <a:avLst/>
            </a:prstGeom>
            <a:solidFill>
              <a:srgbClr val="E669A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gray">
            <a:xfrm>
              <a:off x="24665781" y="2900159"/>
              <a:ext cx="476429" cy="1289202"/>
            </a:xfrm>
            <a:prstGeom prst="rect">
              <a:avLst/>
            </a:prstGeom>
            <a:solidFill>
              <a:srgbClr val="DB4D5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gray">
            <a:xfrm>
              <a:off x="24665781" y="4032950"/>
              <a:ext cx="476429" cy="2126551"/>
            </a:xfrm>
            <a:prstGeom prst="rect">
              <a:avLst/>
            </a:prstGeom>
            <a:solidFill>
              <a:srgbClr val="D13A0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gray">
            <a:xfrm>
              <a:off x="19140488" y="669335"/>
              <a:ext cx="5662786" cy="2300340"/>
            </a:xfrm>
            <a:prstGeom prst="rect">
              <a:avLst/>
            </a:prstGeom>
            <a:solidFill>
              <a:srgbClr val="D7402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gray">
            <a:xfrm>
              <a:off x="19140488" y="2900159"/>
              <a:ext cx="5662786" cy="1289202"/>
            </a:xfrm>
            <a:prstGeom prst="rect">
              <a:avLst/>
            </a:prstGeom>
            <a:solidFill>
              <a:srgbClr val="CD2F1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gray">
            <a:xfrm>
              <a:off x="19140488" y="4032950"/>
              <a:ext cx="5662786" cy="21265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67" y="0"/>
                </a:cxn>
                <a:cxn ang="0">
                  <a:pos x="3567" y="1340"/>
                </a:cxn>
                <a:cxn ang="0">
                  <a:pos x="1372" y="1340"/>
                </a:cxn>
                <a:cxn ang="0">
                  <a:pos x="1372" y="181"/>
                </a:cxn>
                <a:cxn ang="0">
                  <a:pos x="0" y="181"/>
                </a:cxn>
                <a:cxn ang="0">
                  <a:pos x="0" y="0"/>
                </a:cxn>
              </a:cxnLst>
              <a:rect l="0" t="0" r="r" b="b"/>
              <a:pathLst>
                <a:path w="3567" h="1340">
                  <a:moveTo>
                    <a:pt x="0" y="0"/>
                  </a:moveTo>
                  <a:lnTo>
                    <a:pt x="3567" y="0"/>
                  </a:lnTo>
                  <a:lnTo>
                    <a:pt x="3567" y="1340"/>
                  </a:lnTo>
                  <a:lnTo>
                    <a:pt x="1372" y="1340"/>
                  </a:lnTo>
                  <a:lnTo>
                    <a:pt x="1372" y="181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23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gray">
            <a:xfrm>
              <a:off x="19140488" y="13674"/>
              <a:ext cx="5662786" cy="691998"/>
            </a:xfrm>
            <a:prstGeom prst="rect">
              <a:avLst/>
            </a:prstGeom>
            <a:solidFill>
              <a:srgbClr val="EE9C3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 userDrawn="1"/>
        </p:nvGrpSpPr>
        <p:grpSpPr bwMode="auto">
          <a:xfrm>
            <a:off x="968375" y="6170613"/>
            <a:ext cx="914400" cy="533400"/>
            <a:chOff x="518032" y="978681"/>
            <a:chExt cx="4572000" cy="2667393"/>
          </a:xfrm>
        </p:grpSpPr>
        <p:sp>
          <p:nvSpPr>
            <p:cNvPr id="20" name="Rectangle 37"/>
            <p:cNvSpPr>
              <a:spLocks noChangeArrowheads="1"/>
            </p:cNvSpPr>
            <p:nvPr userDrawn="1"/>
          </p:nvSpPr>
          <p:spPr bwMode="black">
            <a:xfrm>
              <a:off x="3296157" y="978681"/>
              <a:ext cx="1143000" cy="261974"/>
            </a:xfrm>
            <a:prstGeom prst="rect">
              <a:avLst/>
            </a:prstGeom>
            <a:solidFill>
              <a:srgbClr val="A1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black">
            <a:xfrm>
              <a:off x="518032" y="1923380"/>
              <a:ext cx="4572000" cy="1722694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 bwMode="white">
          <a:xfrm>
            <a:off x="1895475" y="838200"/>
            <a:ext cx="5343525" cy="9144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 i="1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 bwMode="white">
          <a:xfrm>
            <a:off x="1895475" y="1828799"/>
            <a:ext cx="5343525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21" name="Text Placeholder 31"/>
          <p:cNvSpPr>
            <a:spLocks noGrp="1"/>
          </p:cNvSpPr>
          <p:nvPr>
            <p:ph type="body" sz="quarter" idx="10"/>
          </p:nvPr>
        </p:nvSpPr>
        <p:spPr bwMode="white">
          <a:xfrm>
            <a:off x="1895475" y="374904"/>
            <a:ext cx="4105656" cy="14630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5" name="Shape 4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533400" y="1752600"/>
            <a:ext cx="80772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5DC33B-67C2-450E-8FA7-BA011C2AD89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Key point: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FFFFFF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5" name="Shape 4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077200" cy="4419600"/>
          </a:xfrm>
        </p:spPr>
        <p:txBody>
          <a:bodyPr>
            <a:noAutofit/>
          </a:bodyPr>
          <a:lstStyle>
            <a:lvl1pPr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defRPr sz="3200" baseline="0">
                <a:solidFill>
                  <a:schemeClr val="bg1"/>
                </a:solidFill>
              </a:defRPr>
            </a:lvl1pPr>
            <a:lvl2pPr marL="444500" indent="-263525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2pPr>
            <a:lvl3pPr marL="714375" indent="-26670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3pPr>
            <a:lvl4pPr marL="984250" indent="-26670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4pPr>
            <a:lvl5pPr marL="1341438" indent="-26670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5pPr>
            <a:lvl6pPr marL="1611313" indent="-271463">
              <a:lnSpc>
                <a:spcPts val="3600"/>
              </a:lnSpc>
              <a:spcBef>
                <a:spcPts val="0"/>
              </a:spcBef>
              <a:spcAft>
                <a:spcPts val="60"/>
              </a:spcAft>
              <a:buClr>
                <a:schemeClr val="bg1"/>
              </a:buClr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6pPr>
            <a:lvl7pPr>
              <a:defRPr sz="2800">
                <a:solidFill>
                  <a:schemeClr val="bg1"/>
                </a:solidFill>
              </a:defRPr>
            </a:lvl7pPr>
            <a:lvl8pPr>
              <a:lnSpc>
                <a:spcPts val="3600"/>
              </a:lnSpc>
              <a:defRPr sz="2800">
                <a:solidFill>
                  <a:schemeClr val="bg1"/>
                </a:solidFill>
              </a:defRPr>
            </a:lvl8pPr>
            <a:lvl9pPr>
              <a:defRPr sz="2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6F69E9-CDDE-441E-BE91-6A05FBBB0B8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6" name="Shape 5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533400" y="1752601"/>
            <a:ext cx="3962400" cy="441959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4648201" y="1752600"/>
            <a:ext cx="3962399" cy="44196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29429B-9BFA-46A6-951B-CCCDC2543F7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7" name="Shape 6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1"/>
            <a:ext cx="8077200" cy="9144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533400" y="1752601"/>
            <a:ext cx="2590800" cy="441959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3276601" y="1752601"/>
            <a:ext cx="2590799" cy="441959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6019800" y="1752601"/>
            <a:ext cx="2590800" cy="441959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1C5019F-9C22-4F9F-B08D-FA4EB780B9F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wo un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7" name="Shape 6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533400" y="3352800"/>
            <a:ext cx="3962400" cy="28194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4648199" y="3352800"/>
            <a:ext cx="3962401" cy="28194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33400" y="1752600"/>
            <a:ext cx="8077200" cy="14478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9AD220-976E-4472-830C-599123E40D0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wo and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7" name="Shape 6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6019800" y="1752600"/>
            <a:ext cx="2590800" cy="21336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6019800" y="4038600"/>
            <a:ext cx="2590800" cy="21336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33400" y="1752600"/>
            <a:ext cx="5334000" cy="44196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4B1690-50E4-432C-9ED2-B9F4D82F571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wo and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7" name="Shape 6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533400" y="1752600"/>
            <a:ext cx="2590800" cy="21336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533400" y="4038600"/>
            <a:ext cx="2590800" cy="21336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276600" y="1752600"/>
            <a:ext cx="5334000" cy="44196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8194B5-B025-43AC-94EB-91C6D16817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One with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6" name="Shape 5"/>
          <p:cNvCxnSpPr/>
          <p:nvPr/>
        </p:nvCxnSpPr>
        <p:spPr>
          <a:xfrm rot="5400000" flipH="1" flipV="1">
            <a:off x="5791200" y="-2057400"/>
            <a:ext cx="152400" cy="54864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685800"/>
            <a:ext cx="533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GB" noProof="1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3276600" y="1752600"/>
            <a:ext cx="53340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GB" noProof="1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33400" y="1752600"/>
            <a:ext cx="2590800" cy="2130552"/>
          </a:xfrm>
        </p:spPr>
        <p:txBody>
          <a:bodyPr/>
          <a:lstStyle>
            <a:lvl1pPr>
              <a:defRPr sz="2400" b="1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20197B-2457-4114-B4CF-7645D2BC9D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4" name="Shape 3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B64170C-5260-40A3-850B-192377DA681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FB8F69-9590-4550-9229-AAD2F7E266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3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15" name="Content Placeholder 26"/>
          <p:cNvSpPr>
            <a:spLocks noGrp="1"/>
          </p:cNvSpPr>
          <p:nvPr>
            <p:ph sz="quarter" idx="15"/>
          </p:nvPr>
        </p:nvSpPr>
        <p:spPr>
          <a:xfrm>
            <a:off x="533400" y="1752600"/>
            <a:ext cx="8077200" cy="4419600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3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3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3200"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 sz="3200" baseline="0"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buAutoNum type="alphaLcPeriod"/>
              <a:defRPr sz="3200" baseline="0"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buNone/>
              <a:defRPr sz="3200">
                <a:solidFill>
                  <a:schemeClr val="tx2"/>
                </a:solidFill>
              </a:defRPr>
            </a:lvl8pPr>
            <a:lvl9pPr>
              <a:defRPr sz="3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DB05B0-F7CC-4110-BCB6-3E9D6B25348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point: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FFFFFF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5" name="Shape 4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077200" cy="4419600"/>
          </a:xfrm>
        </p:spPr>
        <p:txBody>
          <a:bodyPr>
            <a:noAutofit/>
          </a:bodyPr>
          <a:lstStyle>
            <a:lvl1pPr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defRPr sz="3200" baseline="0">
                <a:solidFill>
                  <a:schemeClr val="bg1"/>
                </a:solidFill>
              </a:defRPr>
            </a:lvl1pPr>
            <a:lvl2pPr marL="444500" indent="-263525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2pPr>
            <a:lvl3pPr marL="714375" indent="-26670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3pPr>
            <a:lvl4pPr marL="984250" indent="-26670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4pPr>
            <a:lvl5pPr marL="1341438" indent="-26670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3200">
                <a:solidFill>
                  <a:schemeClr val="bg1"/>
                </a:solidFill>
              </a:defRPr>
            </a:lvl5pPr>
            <a:lvl6pPr marL="1611313" indent="-271463">
              <a:lnSpc>
                <a:spcPts val="3600"/>
              </a:lnSpc>
              <a:spcBef>
                <a:spcPts val="0"/>
              </a:spcBef>
              <a:spcAft>
                <a:spcPts val="60"/>
              </a:spcAft>
              <a:buClr>
                <a:schemeClr val="bg1"/>
              </a:buClr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6pPr>
            <a:lvl7pPr>
              <a:defRPr sz="2800">
                <a:solidFill>
                  <a:schemeClr val="bg1"/>
                </a:solidFill>
              </a:defRPr>
            </a:lvl7pPr>
            <a:lvl8pPr>
              <a:lnSpc>
                <a:spcPts val="3600"/>
              </a:lnSpc>
              <a:defRPr sz="2800">
                <a:solidFill>
                  <a:schemeClr val="bg1"/>
                </a:solidFill>
              </a:defRPr>
            </a:lvl8pPr>
            <a:lvl9pPr>
              <a:defRPr sz="2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5EB961-7736-48AA-BB8A-A8458ADDCF8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5" name="Shape 4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>
            <a:spLocks noGrp="1"/>
          </p:cNvSpPr>
          <p:nvPr>
            <p:ph type="ctrTitle"/>
          </p:nvPr>
        </p:nvSpPr>
        <p:spPr bwMode="black">
          <a:xfrm>
            <a:off x="533400" y="685801"/>
            <a:ext cx="8077200" cy="106679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58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3400" y="1905001"/>
            <a:ext cx="8077200" cy="137159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867CFB9-BA66-413A-BB25-77651263C1A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: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FFFFFF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5" name="Shape 4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>
            <a:spLocks noGrp="1"/>
          </p:cNvSpPr>
          <p:nvPr>
            <p:ph type="ctrTitle"/>
          </p:nvPr>
        </p:nvSpPr>
        <p:spPr bwMode="black">
          <a:xfrm>
            <a:off x="533400" y="685800"/>
            <a:ext cx="8077200" cy="10668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3400" y="1905000"/>
            <a:ext cx="8077200" cy="13716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5EE5B4-D40F-49EC-94E2-1B344C2C3A6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: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6477000"/>
            <a:ext cx="25908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000">
                <a:solidFill>
                  <a:srgbClr val="FFFFFF"/>
                </a:solidFill>
                <a:cs typeface="Arial" pitchFamily="34" charset="0"/>
              </a:rPr>
              <a:t>PwC</a:t>
            </a:r>
          </a:p>
        </p:txBody>
      </p:sp>
      <p:cxnSp>
        <p:nvCxnSpPr>
          <p:cNvPr id="6" name="Shape 5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>
            <a:spLocks noGrp="1"/>
          </p:cNvSpPr>
          <p:nvPr>
            <p:ph type="ctrTitle"/>
          </p:nvPr>
        </p:nvSpPr>
        <p:spPr bwMode="black">
          <a:xfrm>
            <a:off x="533400" y="685800"/>
            <a:ext cx="8077200" cy="10668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533401" y="2819400"/>
            <a:ext cx="3962399" cy="335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3400" y="1905001"/>
            <a:ext cx="8077200" cy="7620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533400" y="6324600"/>
            <a:ext cx="5257800" cy="15240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BA1C83F-3B04-48BB-B965-82065DB0787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4"/>
          <p:cNvCxnSpPr/>
          <p:nvPr/>
        </p:nvCxnSpPr>
        <p:spPr>
          <a:xfrm rot="5400000" flipH="1" flipV="1">
            <a:off x="5095875" y="-2733675"/>
            <a:ext cx="152400" cy="683895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01"/>
          <p:cNvGrpSpPr>
            <a:grpSpLocks noChangeAspect="1"/>
          </p:cNvGrpSpPr>
          <p:nvPr userDrawn="1"/>
        </p:nvGrpSpPr>
        <p:grpSpPr bwMode="auto">
          <a:xfrm>
            <a:off x="968375" y="5768975"/>
            <a:ext cx="1231900" cy="935038"/>
            <a:chOff x="518032" y="-1032869"/>
            <a:chExt cx="6161413" cy="4678943"/>
          </a:xfrm>
        </p:grpSpPr>
        <p:grpSp>
          <p:nvGrpSpPr>
            <p:cNvPr id="3" name="Group 73"/>
            <p:cNvGrpSpPr>
              <a:grpSpLocks noChangeAspect="1"/>
            </p:cNvGrpSpPr>
            <p:nvPr/>
          </p:nvGrpSpPr>
          <p:grpSpPr bwMode="auto">
            <a:xfrm>
              <a:off x="4440359" y="-1032878"/>
              <a:ext cx="2239070" cy="2009807"/>
              <a:chOff x="1905345" y="5714999"/>
              <a:chExt cx="445428" cy="380670"/>
            </a:xfrm>
          </p:grpSpPr>
          <p:sp>
            <p:nvSpPr>
              <p:cNvPr id="11" name="Rectangle 25"/>
              <p:cNvSpPr>
                <a:spLocks noChangeArrowheads="1"/>
              </p:cNvSpPr>
              <p:nvPr userDrawn="1"/>
            </p:nvSpPr>
            <p:spPr bwMode="gray">
              <a:xfrm>
                <a:off x="2293910" y="5987336"/>
                <a:ext cx="56863" cy="108333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 userDrawn="1"/>
            </p:nvSpPr>
            <p:spPr bwMode="gray">
              <a:xfrm>
                <a:off x="2132798" y="5757128"/>
                <a:ext cx="44227" cy="67708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27"/>
              <p:cNvSpPr>
                <a:spLocks noChangeArrowheads="1"/>
              </p:cNvSpPr>
              <p:nvPr userDrawn="1"/>
            </p:nvSpPr>
            <p:spPr bwMode="gray">
              <a:xfrm>
                <a:off x="1905345" y="5714999"/>
                <a:ext cx="227452" cy="42129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 userDrawn="1"/>
            </p:nvSpPr>
            <p:spPr bwMode="gray">
              <a:xfrm>
                <a:off x="1905345" y="5757128"/>
                <a:ext cx="227452" cy="67708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 userDrawn="1"/>
            </p:nvSpPr>
            <p:spPr bwMode="gray">
              <a:xfrm>
                <a:off x="2177025" y="5824837"/>
                <a:ext cx="116885" cy="162499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30"/>
              <p:cNvSpPr>
                <a:spLocks noChangeArrowheads="1"/>
              </p:cNvSpPr>
              <p:nvPr userDrawn="1"/>
            </p:nvSpPr>
            <p:spPr bwMode="gray">
              <a:xfrm>
                <a:off x="2177025" y="5987336"/>
                <a:ext cx="116885" cy="108333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31"/>
              <p:cNvSpPr>
                <a:spLocks noChangeArrowheads="1"/>
              </p:cNvSpPr>
              <p:nvPr userDrawn="1"/>
            </p:nvSpPr>
            <p:spPr bwMode="gray">
              <a:xfrm>
                <a:off x="2132798" y="5824837"/>
                <a:ext cx="44227" cy="162499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32"/>
              <p:cNvSpPr>
                <a:spLocks noChangeArrowheads="1"/>
              </p:cNvSpPr>
              <p:nvPr userDrawn="1"/>
            </p:nvSpPr>
            <p:spPr bwMode="gray">
              <a:xfrm>
                <a:off x="2132798" y="5987336"/>
                <a:ext cx="44227" cy="108333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33"/>
              <p:cNvSpPr>
                <a:spLocks/>
              </p:cNvSpPr>
              <p:nvPr userDrawn="1"/>
            </p:nvSpPr>
            <p:spPr bwMode="gray">
              <a:xfrm>
                <a:off x="1905345" y="5824837"/>
                <a:ext cx="227452" cy="1624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0"/>
                  </a:cxn>
                  <a:cxn ang="0">
                    <a:pos x="159" y="120"/>
                  </a:cxn>
                  <a:cxn ang="0">
                    <a:pos x="99" y="120"/>
                  </a:cxn>
                  <a:cxn ang="0">
                    <a:pos x="99" y="80"/>
                  </a:cxn>
                  <a:cxn ang="0">
                    <a:pos x="0" y="80"/>
                  </a:cxn>
                  <a:cxn ang="0">
                    <a:pos x="0" y="0"/>
                  </a:cxn>
                </a:cxnLst>
                <a:rect l="0" t="0" r="r" b="b"/>
                <a:pathLst>
                  <a:path w="159" h="120">
                    <a:moveTo>
                      <a:pt x="0" y="0"/>
                    </a:moveTo>
                    <a:lnTo>
                      <a:pt x="159" y="0"/>
                    </a:lnTo>
                    <a:lnTo>
                      <a:pt x="159" y="120"/>
                    </a:lnTo>
                    <a:lnTo>
                      <a:pt x="99" y="120"/>
                    </a:lnTo>
                    <a:lnTo>
                      <a:pt x="99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34"/>
              <p:cNvSpPr>
                <a:spLocks noChangeArrowheads="1"/>
              </p:cNvSpPr>
              <p:nvPr userDrawn="1"/>
            </p:nvSpPr>
            <p:spPr bwMode="gray">
              <a:xfrm>
                <a:off x="2045924" y="5987336"/>
                <a:ext cx="86874" cy="108333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35"/>
              <p:cNvSpPr>
                <a:spLocks noChangeArrowheads="1"/>
              </p:cNvSpPr>
              <p:nvPr userDrawn="1"/>
            </p:nvSpPr>
            <p:spPr bwMode="gray">
              <a:xfrm>
                <a:off x="1905345" y="5933169"/>
                <a:ext cx="140579" cy="54166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36"/>
              <p:cNvSpPr>
                <a:spLocks noChangeArrowheads="1"/>
              </p:cNvSpPr>
              <p:nvPr userDrawn="1"/>
            </p:nvSpPr>
            <p:spPr bwMode="gray">
              <a:xfrm>
                <a:off x="1905345" y="5987336"/>
                <a:ext cx="140579" cy="108333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gray">
              <a:xfrm>
                <a:off x="2293910" y="5987336"/>
                <a:ext cx="56863" cy="108333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gray">
              <a:xfrm>
                <a:off x="2132798" y="5757128"/>
                <a:ext cx="44227" cy="67708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gray">
              <a:xfrm>
                <a:off x="1905345" y="5714999"/>
                <a:ext cx="227452" cy="42129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gray">
              <a:xfrm>
                <a:off x="1905345" y="5757128"/>
                <a:ext cx="227452" cy="67708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gray">
              <a:xfrm>
                <a:off x="2177025" y="5824837"/>
                <a:ext cx="116885" cy="162499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gray">
              <a:xfrm>
                <a:off x="2177025" y="5987336"/>
                <a:ext cx="116885" cy="108333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gray">
              <a:xfrm>
                <a:off x="2132798" y="5824837"/>
                <a:ext cx="44227" cy="162499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gray">
              <a:xfrm>
                <a:off x="2132798" y="5987336"/>
                <a:ext cx="44227" cy="108333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gray">
              <a:xfrm>
                <a:off x="1905345" y="5824837"/>
                <a:ext cx="227452" cy="1624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0"/>
                  </a:cxn>
                  <a:cxn ang="0">
                    <a:pos x="159" y="120"/>
                  </a:cxn>
                  <a:cxn ang="0">
                    <a:pos x="99" y="120"/>
                  </a:cxn>
                  <a:cxn ang="0">
                    <a:pos x="99" y="80"/>
                  </a:cxn>
                  <a:cxn ang="0">
                    <a:pos x="0" y="80"/>
                  </a:cxn>
                  <a:cxn ang="0">
                    <a:pos x="0" y="0"/>
                  </a:cxn>
                </a:cxnLst>
                <a:rect l="0" t="0" r="r" b="b"/>
                <a:pathLst>
                  <a:path w="159" h="120">
                    <a:moveTo>
                      <a:pt x="0" y="0"/>
                    </a:moveTo>
                    <a:lnTo>
                      <a:pt x="159" y="0"/>
                    </a:lnTo>
                    <a:lnTo>
                      <a:pt x="159" y="120"/>
                    </a:lnTo>
                    <a:lnTo>
                      <a:pt x="99" y="120"/>
                    </a:lnTo>
                    <a:lnTo>
                      <a:pt x="99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gray">
              <a:xfrm>
                <a:off x="2045924" y="5987336"/>
                <a:ext cx="86874" cy="108333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gray">
              <a:xfrm>
                <a:off x="1905345" y="5933169"/>
                <a:ext cx="140579" cy="54166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gray">
              <a:xfrm>
                <a:off x="1905345" y="5987336"/>
                <a:ext cx="140579" cy="108333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518032" y="976935"/>
              <a:ext cx="4573420" cy="2669139"/>
              <a:chOff x="518032" y="976935"/>
              <a:chExt cx="4573420" cy="2669139"/>
            </a:xfrm>
          </p:grpSpPr>
          <p:sp>
            <p:nvSpPr>
              <p:cNvPr id="9" name="Rectangle 37"/>
              <p:cNvSpPr>
                <a:spLocks noChangeArrowheads="1"/>
              </p:cNvSpPr>
              <p:nvPr userDrawn="1"/>
            </p:nvSpPr>
            <p:spPr bwMode="black">
              <a:xfrm>
                <a:off x="3297020" y="976935"/>
                <a:ext cx="1143355" cy="262145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7"/>
              <p:cNvSpPr>
                <a:spLocks noEditPoints="1"/>
              </p:cNvSpPr>
              <p:nvPr userDrawn="1"/>
            </p:nvSpPr>
            <p:spPr bwMode="black">
              <a:xfrm>
                <a:off x="518032" y="1922252"/>
                <a:ext cx="4573420" cy="1723822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2" name="Title 1"/>
          <p:cNvSpPr>
            <a:spLocks noGrp="1"/>
          </p:cNvSpPr>
          <p:nvPr>
            <p:ph type="ctrTitle"/>
          </p:nvPr>
        </p:nvSpPr>
        <p:spPr bwMode="black">
          <a:xfrm>
            <a:off x="1895475" y="838200"/>
            <a:ext cx="5343525" cy="9144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 i="1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3" name="Subtitle 2"/>
          <p:cNvSpPr>
            <a:spLocks noGrp="1"/>
          </p:cNvSpPr>
          <p:nvPr>
            <p:ph type="subTitle" idx="1"/>
          </p:nvPr>
        </p:nvSpPr>
        <p:spPr bwMode="black">
          <a:xfrm>
            <a:off x="1895475" y="1828799"/>
            <a:ext cx="5343525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44" name="Text Placeholder 31"/>
          <p:cNvSpPr>
            <a:spLocks noGrp="1"/>
          </p:cNvSpPr>
          <p:nvPr>
            <p:ph type="body" sz="quarter" idx="10"/>
          </p:nvPr>
        </p:nvSpPr>
        <p:spPr bwMode="black">
          <a:xfrm>
            <a:off x="1895475" y="374904"/>
            <a:ext cx="4105656" cy="1463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: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 userDrawn="1"/>
        </p:nvGrpSpPr>
        <p:grpSpPr bwMode="auto">
          <a:xfrm>
            <a:off x="1752600" y="0"/>
            <a:ext cx="7391400" cy="6175375"/>
            <a:chOff x="19140488" y="13674"/>
            <a:chExt cx="7443798" cy="6145827"/>
          </a:xfrm>
        </p:grpSpPr>
        <p:sp>
          <p:nvSpPr>
            <p:cNvPr id="7" name="Rectangle 17"/>
            <p:cNvSpPr>
              <a:spLocks noChangeArrowheads="1"/>
            </p:cNvSpPr>
            <p:nvPr/>
          </p:nvSpPr>
          <p:spPr bwMode="gray">
            <a:xfrm>
              <a:off x="19140488" y="4189361"/>
              <a:ext cx="2302206" cy="1970140"/>
            </a:xfrm>
            <a:prstGeom prst="rect">
              <a:avLst/>
            </a:prstGeom>
            <a:solidFill>
              <a:srgbClr val="9A170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gray">
            <a:xfrm>
              <a:off x="25663404" y="4032950"/>
              <a:ext cx="920882" cy="2126551"/>
            </a:xfrm>
            <a:prstGeom prst="rect">
              <a:avLst/>
            </a:prstGeom>
            <a:solidFill>
              <a:srgbClr val="F3BE2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gray">
            <a:xfrm>
              <a:off x="25049482" y="2900159"/>
              <a:ext cx="735427" cy="1289202"/>
            </a:xfrm>
            <a:prstGeom prst="rect">
              <a:avLst/>
            </a:prstGeom>
            <a:solidFill>
              <a:srgbClr val="F3BC87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25049482" y="4032950"/>
              <a:ext cx="735427" cy="2126551"/>
            </a:xfrm>
            <a:prstGeom prst="rect">
              <a:avLst/>
            </a:prstGeom>
            <a:solidFill>
              <a:srgbClr val="E88C1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gray">
            <a:xfrm>
              <a:off x="24665781" y="705672"/>
              <a:ext cx="476429" cy="2264003"/>
            </a:xfrm>
            <a:prstGeom prst="rect">
              <a:avLst/>
            </a:prstGeom>
            <a:solidFill>
              <a:srgbClr val="E669A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>
              <a:off x="24665781" y="2900159"/>
              <a:ext cx="476429" cy="1289202"/>
            </a:xfrm>
            <a:prstGeom prst="rect">
              <a:avLst/>
            </a:prstGeom>
            <a:solidFill>
              <a:srgbClr val="DB4D5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24665781" y="4032950"/>
              <a:ext cx="476429" cy="2126551"/>
            </a:xfrm>
            <a:prstGeom prst="rect">
              <a:avLst/>
            </a:prstGeom>
            <a:solidFill>
              <a:srgbClr val="D13A0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19140488" y="669335"/>
              <a:ext cx="5662786" cy="2300340"/>
            </a:xfrm>
            <a:prstGeom prst="rect">
              <a:avLst/>
            </a:prstGeom>
            <a:solidFill>
              <a:srgbClr val="D7402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gray">
            <a:xfrm>
              <a:off x="19140488" y="2900159"/>
              <a:ext cx="5662786" cy="1289202"/>
            </a:xfrm>
            <a:prstGeom prst="rect">
              <a:avLst/>
            </a:prstGeom>
            <a:solidFill>
              <a:srgbClr val="CD2F1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gray">
            <a:xfrm>
              <a:off x="19140488" y="4032950"/>
              <a:ext cx="5662786" cy="21265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67" y="0"/>
                </a:cxn>
                <a:cxn ang="0">
                  <a:pos x="3567" y="1340"/>
                </a:cxn>
                <a:cxn ang="0">
                  <a:pos x="1372" y="1340"/>
                </a:cxn>
                <a:cxn ang="0">
                  <a:pos x="1372" y="181"/>
                </a:cxn>
                <a:cxn ang="0">
                  <a:pos x="0" y="181"/>
                </a:cxn>
                <a:cxn ang="0">
                  <a:pos x="0" y="0"/>
                </a:cxn>
              </a:cxnLst>
              <a:rect l="0" t="0" r="r" b="b"/>
              <a:pathLst>
                <a:path w="3567" h="1340">
                  <a:moveTo>
                    <a:pt x="0" y="0"/>
                  </a:moveTo>
                  <a:lnTo>
                    <a:pt x="3567" y="0"/>
                  </a:lnTo>
                  <a:lnTo>
                    <a:pt x="3567" y="1340"/>
                  </a:lnTo>
                  <a:lnTo>
                    <a:pt x="1372" y="1340"/>
                  </a:lnTo>
                  <a:lnTo>
                    <a:pt x="1372" y="181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23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gray">
            <a:xfrm>
              <a:off x="19140488" y="13674"/>
              <a:ext cx="5662786" cy="691998"/>
            </a:xfrm>
            <a:prstGeom prst="rect">
              <a:avLst/>
            </a:prstGeom>
            <a:solidFill>
              <a:srgbClr val="EE9C3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88950" y="2901950"/>
            <a:ext cx="1209675" cy="150813"/>
            <a:chOff x="489087" y="2521685"/>
            <a:chExt cx="1209752" cy="151219"/>
          </a:xfrm>
        </p:grpSpPr>
        <p:cxnSp>
          <p:nvCxnSpPr>
            <p:cNvPr id="19" name="Straight Connector 18"/>
            <p:cNvCxnSpPr/>
            <p:nvPr userDrawn="1"/>
          </p:nvCxnSpPr>
          <p:spPr>
            <a:xfrm rot="10800000">
              <a:off x="489087" y="2521685"/>
              <a:ext cx="12097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5400000">
              <a:off x="413477" y="2597295"/>
              <a:ext cx="15121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968375" y="6170613"/>
            <a:ext cx="914400" cy="533400"/>
            <a:chOff x="518032" y="978681"/>
            <a:chExt cx="4572000" cy="2667393"/>
          </a:xfrm>
        </p:grpSpPr>
        <p:sp>
          <p:nvSpPr>
            <p:cNvPr id="22" name="Rectangle 37"/>
            <p:cNvSpPr>
              <a:spLocks noChangeArrowheads="1"/>
            </p:cNvSpPr>
            <p:nvPr userDrawn="1"/>
          </p:nvSpPr>
          <p:spPr bwMode="black">
            <a:xfrm>
              <a:off x="3296157" y="978681"/>
              <a:ext cx="1143000" cy="261974"/>
            </a:xfrm>
            <a:prstGeom prst="rect">
              <a:avLst/>
            </a:prstGeom>
            <a:solidFill>
              <a:srgbClr val="A1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black">
            <a:xfrm>
              <a:off x="518032" y="1923380"/>
              <a:ext cx="4572000" cy="1722694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31" name="Picture Placeholder 76"/>
          <p:cNvSpPr>
            <a:spLocks noGrp="1"/>
          </p:cNvSpPr>
          <p:nvPr>
            <p:ph type="pic" sz="quarter" idx="13"/>
          </p:nvPr>
        </p:nvSpPr>
        <p:spPr>
          <a:xfrm>
            <a:off x="609601" y="3048000"/>
            <a:ext cx="914400" cy="762000"/>
          </a:xfrm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5" name="Title 1"/>
          <p:cNvSpPr>
            <a:spLocks noGrp="1"/>
          </p:cNvSpPr>
          <p:nvPr>
            <p:ph type="ctrTitle"/>
          </p:nvPr>
        </p:nvSpPr>
        <p:spPr bwMode="white">
          <a:xfrm>
            <a:off x="1895475" y="838200"/>
            <a:ext cx="5343525" cy="9144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 i="1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6" name="Subtitle 2"/>
          <p:cNvSpPr>
            <a:spLocks noGrp="1"/>
          </p:cNvSpPr>
          <p:nvPr>
            <p:ph type="subTitle" idx="1"/>
          </p:nvPr>
        </p:nvSpPr>
        <p:spPr bwMode="white">
          <a:xfrm>
            <a:off x="1895475" y="1828799"/>
            <a:ext cx="5343525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10"/>
          </p:nvPr>
        </p:nvSpPr>
        <p:spPr bwMode="white">
          <a:xfrm>
            <a:off x="1895475" y="374904"/>
            <a:ext cx="4105656" cy="14630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 userDrawn="1"/>
        </p:nvGrpSpPr>
        <p:grpSpPr bwMode="auto">
          <a:xfrm>
            <a:off x="1752600" y="0"/>
            <a:ext cx="7391400" cy="6175375"/>
            <a:chOff x="19140488" y="13674"/>
            <a:chExt cx="7443798" cy="6145827"/>
          </a:xfrm>
        </p:grpSpPr>
        <p:sp>
          <p:nvSpPr>
            <p:cNvPr id="7" name="Rectangle 17"/>
            <p:cNvSpPr>
              <a:spLocks noChangeArrowheads="1"/>
            </p:cNvSpPr>
            <p:nvPr/>
          </p:nvSpPr>
          <p:spPr bwMode="gray">
            <a:xfrm>
              <a:off x="19140488" y="4189361"/>
              <a:ext cx="2302206" cy="1970140"/>
            </a:xfrm>
            <a:prstGeom prst="rect">
              <a:avLst/>
            </a:prstGeom>
            <a:solidFill>
              <a:srgbClr val="9A170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gray">
            <a:xfrm>
              <a:off x="25663404" y="4032950"/>
              <a:ext cx="920882" cy="2126551"/>
            </a:xfrm>
            <a:prstGeom prst="rect">
              <a:avLst/>
            </a:prstGeom>
            <a:solidFill>
              <a:srgbClr val="F3BE2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gray">
            <a:xfrm>
              <a:off x="25049482" y="2900159"/>
              <a:ext cx="735427" cy="1289202"/>
            </a:xfrm>
            <a:prstGeom prst="rect">
              <a:avLst/>
            </a:prstGeom>
            <a:solidFill>
              <a:srgbClr val="F3BC87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25049482" y="4032950"/>
              <a:ext cx="735427" cy="2126551"/>
            </a:xfrm>
            <a:prstGeom prst="rect">
              <a:avLst/>
            </a:prstGeom>
            <a:solidFill>
              <a:srgbClr val="E88C1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gray">
            <a:xfrm>
              <a:off x="24665781" y="705672"/>
              <a:ext cx="476429" cy="2264003"/>
            </a:xfrm>
            <a:prstGeom prst="rect">
              <a:avLst/>
            </a:prstGeom>
            <a:solidFill>
              <a:srgbClr val="E669A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>
              <a:off x="24665781" y="2900159"/>
              <a:ext cx="476429" cy="1289202"/>
            </a:xfrm>
            <a:prstGeom prst="rect">
              <a:avLst/>
            </a:prstGeom>
            <a:solidFill>
              <a:srgbClr val="DB4D5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24665781" y="4032950"/>
              <a:ext cx="476429" cy="2126551"/>
            </a:xfrm>
            <a:prstGeom prst="rect">
              <a:avLst/>
            </a:prstGeom>
            <a:solidFill>
              <a:srgbClr val="D13A0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19140488" y="669335"/>
              <a:ext cx="5662786" cy="2300340"/>
            </a:xfrm>
            <a:prstGeom prst="rect">
              <a:avLst/>
            </a:prstGeom>
            <a:solidFill>
              <a:srgbClr val="D7402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gray">
            <a:xfrm>
              <a:off x="19140488" y="2900159"/>
              <a:ext cx="5662786" cy="1289202"/>
            </a:xfrm>
            <a:prstGeom prst="rect">
              <a:avLst/>
            </a:prstGeom>
            <a:solidFill>
              <a:srgbClr val="CD2F1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gray">
            <a:xfrm>
              <a:off x="19140488" y="4032950"/>
              <a:ext cx="5662786" cy="21265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67" y="0"/>
                </a:cxn>
                <a:cxn ang="0">
                  <a:pos x="3567" y="1340"/>
                </a:cxn>
                <a:cxn ang="0">
                  <a:pos x="1372" y="1340"/>
                </a:cxn>
                <a:cxn ang="0">
                  <a:pos x="1372" y="181"/>
                </a:cxn>
                <a:cxn ang="0">
                  <a:pos x="0" y="181"/>
                </a:cxn>
                <a:cxn ang="0">
                  <a:pos x="0" y="0"/>
                </a:cxn>
              </a:cxnLst>
              <a:rect l="0" t="0" r="r" b="b"/>
              <a:pathLst>
                <a:path w="3567" h="1340">
                  <a:moveTo>
                    <a:pt x="0" y="0"/>
                  </a:moveTo>
                  <a:lnTo>
                    <a:pt x="3567" y="0"/>
                  </a:lnTo>
                  <a:lnTo>
                    <a:pt x="3567" y="1340"/>
                  </a:lnTo>
                  <a:lnTo>
                    <a:pt x="1372" y="1340"/>
                  </a:lnTo>
                  <a:lnTo>
                    <a:pt x="1372" y="181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23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gray">
            <a:xfrm>
              <a:off x="19140488" y="13674"/>
              <a:ext cx="5662786" cy="691998"/>
            </a:xfrm>
            <a:prstGeom prst="rect">
              <a:avLst/>
            </a:prstGeom>
            <a:solidFill>
              <a:srgbClr val="EE9C3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 userDrawn="1"/>
        </p:nvGrpSpPr>
        <p:grpSpPr bwMode="auto">
          <a:xfrm>
            <a:off x="968375" y="6170613"/>
            <a:ext cx="914400" cy="533400"/>
            <a:chOff x="518032" y="978681"/>
            <a:chExt cx="4572000" cy="2667393"/>
          </a:xfrm>
        </p:grpSpPr>
        <p:sp>
          <p:nvSpPr>
            <p:cNvPr id="20" name="Rectangle 37"/>
            <p:cNvSpPr>
              <a:spLocks noChangeArrowheads="1"/>
            </p:cNvSpPr>
            <p:nvPr userDrawn="1"/>
          </p:nvSpPr>
          <p:spPr bwMode="black">
            <a:xfrm>
              <a:off x="3296157" y="978681"/>
              <a:ext cx="1143000" cy="261974"/>
            </a:xfrm>
            <a:prstGeom prst="rect">
              <a:avLst/>
            </a:prstGeom>
            <a:solidFill>
              <a:srgbClr val="A1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black">
            <a:xfrm>
              <a:off x="518032" y="1923380"/>
              <a:ext cx="4572000" cy="1722694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54" name="Title 1"/>
          <p:cNvSpPr>
            <a:spLocks noGrp="1"/>
          </p:cNvSpPr>
          <p:nvPr>
            <p:ph type="ctrTitle"/>
          </p:nvPr>
        </p:nvSpPr>
        <p:spPr bwMode="white">
          <a:xfrm>
            <a:off x="1895475" y="838200"/>
            <a:ext cx="5343525" cy="9144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 i="1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white">
          <a:xfrm>
            <a:off x="1895475" y="1828799"/>
            <a:ext cx="5343525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" name="Text Placeholder 31"/>
          <p:cNvSpPr>
            <a:spLocks noGrp="1"/>
          </p:cNvSpPr>
          <p:nvPr>
            <p:ph type="body" sz="quarter" idx="10"/>
          </p:nvPr>
        </p:nvSpPr>
        <p:spPr bwMode="white">
          <a:xfrm>
            <a:off x="1895475" y="374904"/>
            <a:ext cx="4105656" cy="14630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Picture Placeholder 76"/>
          <p:cNvSpPr>
            <a:spLocks noGrp="1"/>
          </p:cNvSpPr>
          <p:nvPr>
            <p:ph type="pic" sz="quarter" idx="13"/>
          </p:nvPr>
        </p:nvSpPr>
        <p:spPr>
          <a:xfrm>
            <a:off x="1752600" y="2899977"/>
            <a:ext cx="6324600" cy="3272223"/>
          </a:xfrm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49"/>
          <p:cNvSpPr>
            <a:spLocks noChangeArrowheads="1"/>
          </p:cNvSpPr>
          <p:nvPr/>
        </p:nvSpPr>
        <p:spPr bwMode="gray">
          <a:xfrm>
            <a:off x="7391400" y="685800"/>
            <a:ext cx="1752600" cy="5486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48"/>
          <p:cNvSpPr>
            <a:spLocks noChangeArrowheads="1"/>
          </p:cNvSpPr>
          <p:nvPr/>
        </p:nvSpPr>
        <p:spPr bwMode="gray">
          <a:xfrm>
            <a:off x="1752600" y="0"/>
            <a:ext cx="56388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50"/>
          <p:cNvSpPr>
            <a:spLocks noChangeArrowheads="1"/>
          </p:cNvSpPr>
          <p:nvPr/>
        </p:nvSpPr>
        <p:spPr bwMode="gray">
          <a:xfrm>
            <a:off x="1752600" y="685800"/>
            <a:ext cx="5638800" cy="5486400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 userDrawn="1"/>
        </p:nvGrpSpPr>
        <p:grpSpPr bwMode="auto">
          <a:xfrm>
            <a:off x="968375" y="6170613"/>
            <a:ext cx="914400" cy="533400"/>
            <a:chOff x="518032" y="978681"/>
            <a:chExt cx="4572000" cy="2667393"/>
          </a:xfrm>
        </p:grpSpPr>
        <p:sp>
          <p:nvSpPr>
            <p:cNvPr id="9" name="Rectangle 37"/>
            <p:cNvSpPr>
              <a:spLocks noChangeArrowheads="1"/>
            </p:cNvSpPr>
            <p:nvPr userDrawn="1"/>
          </p:nvSpPr>
          <p:spPr bwMode="black">
            <a:xfrm>
              <a:off x="3296157" y="978681"/>
              <a:ext cx="1143000" cy="261974"/>
            </a:xfrm>
            <a:prstGeom prst="rect">
              <a:avLst/>
            </a:prstGeom>
            <a:solidFill>
              <a:schemeClr val="tx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black">
            <a:xfrm>
              <a:off x="518032" y="1923380"/>
              <a:ext cx="4572000" cy="1722694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50" name="Title 1"/>
          <p:cNvSpPr>
            <a:spLocks noGrp="1"/>
          </p:cNvSpPr>
          <p:nvPr>
            <p:ph type="ctrTitle"/>
          </p:nvPr>
        </p:nvSpPr>
        <p:spPr bwMode="white">
          <a:xfrm>
            <a:off x="1895475" y="838200"/>
            <a:ext cx="5343525" cy="9144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 i="1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1" name="Subtitle 2"/>
          <p:cNvSpPr>
            <a:spLocks noGrp="1"/>
          </p:cNvSpPr>
          <p:nvPr>
            <p:ph type="subTitle" idx="1"/>
          </p:nvPr>
        </p:nvSpPr>
        <p:spPr bwMode="white">
          <a:xfrm>
            <a:off x="1895475" y="1828799"/>
            <a:ext cx="5343525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2" name="Text Placeholder 31"/>
          <p:cNvSpPr>
            <a:spLocks noGrp="1"/>
          </p:cNvSpPr>
          <p:nvPr>
            <p:ph type="body" sz="quarter" idx="10"/>
          </p:nvPr>
        </p:nvSpPr>
        <p:spPr bwMode="white">
          <a:xfrm>
            <a:off x="1895475" y="374904"/>
            <a:ext cx="4105656" cy="14630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3"/>
          <p:cNvCxnSpPr/>
          <p:nvPr/>
        </p:nvCxnSpPr>
        <p:spPr>
          <a:xfrm rot="5400000" flipH="1" flipV="1">
            <a:off x="4419600" y="-3429000"/>
            <a:ext cx="152400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33400" y="5867400"/>
            <a:ext cx="4800600" cy="762000"/>
          </a:xfrm>
        </p:spPr>
        <p:txBody>
          <a:bodyPr anchor="b"/>
          <a:lstStyle>
            <a:lvl1pPr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B6EE9-B1A8-4EF2-89AA-3D6564ABC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12"/>
          <p:cNvSpPr>
            <a:spLocks noGrp="1"/>
          </p:cNvSpPr>
          <p:nvPr>
            <p:ph sz="quarter" idx="17"/>
          </p:nvPr>
        </p:nvSpPr>
        <p:spPr>
          <a:xfrm>
            <a:off x="182109" y="1770742"/>
            <a:ext cx="8766175" cy="4346575"/>
          </a:xfrm>
        </p:spPr>
        <p:txBody>
          <a:bodyPr/>
          <a:lstStyle>
            <a:lvl1pPr marL="0">
              <a:buFont typeface="Arial" pitchFamily="34" charset="0"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170546" y="608400"/>
            <a:ext cx="8805600" cy="756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8"/>
          </p:nvPr>
        </p:nvSpPr>
        <p:spPr>
          <a:xfrm>
            <a:off x="6804664" y="6366618"/>
            <a:ext cx="2133600" cy="17091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9"/>
          </p:nvPr>
        </p:nvSpPr>
        <p:spPr>
          <a:xfrm>
            <a:off x="6804664" y="6526472"/>
            <a:ext cx="2133600" cy="15081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Slide </a:t>
            </a:r>
            <a:fld id="{CE332037-203C-46D4-83FF-2B8C91549C8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20"/>
          </p:nvPr>
        </p:nvSpPr>
        <p:spPr>
          <a:xfrm>
            <a:off x="185574" y="6366618"/>
            <a:ext cx="6243814" cy="15941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Lucida Sans Unicode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Lucida Sans Unicode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Lucida Sans Unicode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Lucida Sans Unicode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pitchFamily="34" charset="0"/>
              </a:defRPr>
            </a:lvl1pPr>
          </a:lstStyle>
          <a:p>
            <a:fld id="{F23E43B6-AA61-42D5-AD16-F173DA70B7E8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itchFamily="34" charset="0"/>
              </a:defRPr>
            </a:lvl1pPr>
          </a:lstStyle>
          <a:p>
            <a:fld id="{1154A1C3-09A9-4F57-89D3-ACACAE5D5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685800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</a:t>
            </a:r>
            <a:br>
              <a:rPr lang="en-GB" smtClean="0"/>
            </a:br>
            <a:r>
              <a:rPr lang="en-GB" smtClean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752600"/>
            <a:ext cx="8077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77000"/>
            <a:ext cx="1527175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00C337-FF5C-4B32-8110-DBFE9CDB5D3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086600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0225" y="6324600"/>
            <a:ext cx="5260975" cy="150813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Georgia" pitchFamily="18" charset="0"/>
        </a:defRPr>
      </a:lvl9pPr>
    </p:titleStyle>
    <p:bodyStyle>
      <a:lvl1pPr indent="-273050" algn="l" rtl="0" fontAlgn="base">
        <a:spcBef>
          <a:spcPct val="0"/>
        </a:spcBef>
        <a:spcAft>
          <a:spcPts val="900"/>
        </a:spcAft>
        <a:buClr>
          <a:schemeClr val="tx1"/>
        </a:buClr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273050" indent="-273050" algn="l" rtl="0" fontAlgn="base">
        <a:spcBef>
          <a:spcPct val="0"/>
        </a:spcBef>
        <a:spcAft>
          <a:spcPts val="900"/>
        </a:spcAft>
        <a:buClr>
          <a:schemeClr val="tx1"/>
        </a:buClr>
        <a:buFont typeface="Georgia" pitchFamily="18" charset="0"/>
        <a:buChar char="•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547688" indent="-273050" algn="l" rtl="0" fontAlgn="base">
        <a:spcBef>
          <a:spcPct val="0"/>
        </a:spcBef>
        <a:spcAft>
          <a:spcPts val="900"/>
        </a:spcAft>
        <a:buClr>
          <a:schemeClr val="tx1"/>
        </a:buClr>
        <a:buFont typeface="Georgia" pitchFamily="18" charset="0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822325" indent="-273050" algn="l" rtl="0" fontAlgn="base">
        <a:spcBef>
          <a:spcPct val="0"/>
        </a:spcBef>
        <a:spcAft>
          <a:spcPts val="900"/>
        </a:spcAft>
        <a:buClr>
          <a:schemeClr val="tx1"/>
        </a:buClr>
        <a:buFont typeface="Georgia" pitchFamily="18" charset="0"/>
        <a:buChar char="◦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096963" indent="-273050" algn="l" rtl="0" fontAlgn="base">
        <a:spcBef>
          <a:spcPct val="0"/>
        </a:spcBef>
        <a:spcAft>
          <a:spcPts val="900"/>
        </a:spcAft>
        <a:buClr>
          <a:schemeClr val="tx1"/>
        </a:buClr>
        <a:buFont typeface="Georgia" pitchFamily="18" charset="0"/>
        <a:buChar char="›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74320" marR="0" indent="-27432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00000"/>
        <a:buFont typeface="+mj-lt"/>
        <a:buAutoNum type="arabicPeriod"/>
        <a:tabLst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54864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00000"/>
        <a:buFont typeface="+mj-lt"/>
        <a:buAutoNum type="alphaLcPeriod"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82296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00000"/>
        <a:buFont typeface="+mj-lt"/>
        <a:buAutoNum type="romanLcPeriod"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itchFamily="34" charset="0"/>
        <a:buNone/>
        <a:defRPr sz="2000" b="1" kern="1200" baseline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7" Type="http://schemas.openxmlformats.org/officeDocument/2006/relationships/image" Target="../media/image15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19" Type="http://schemas.openxmlformats.org/officeDocument/2006/relationships/image" Target="../media/image77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br.gov.au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br-nl.nl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7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8.png"/><Relationship Id="rId10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diagramDrawing" Target="../diagrams/drawing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XBRL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Newcomers’ Session</a:t>
            </a:r>
          </a:p>
          <a:p>
            <a:r>
              <a:rPr lang="en-US" dirty="0" smtClean="0"/>
              <a:t>XBRL Week in Madrid</a:t>
            </a:r>
          </a:p>
          <a:p>
            <a:r>
              <a:rPr lang="en-US" dirty="0" smtClean="0"/>
              <a:t>31 May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0182" cy="331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5390"/>
            <a:ext cx="4419600" cy="359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"/>
            <a:ext cx="1706563" cy="227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475155"/>
            <a:ext cx="4724400" cy="338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734" y="0"/>
            <a:ext cx="47134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2476746" cy="2725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5029200"/>
            <a:ext cx="5943600" cy="1754326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Practicality led to a focus on US GAAP financial statements. We met in NYC, in Chicago, Seattle, Denver, Los Angeles, Washington DC*, Tampa to accomplish something exceptional. We brought our knowledge, our IP, our visions.</a:t>
            </a:r>
          </a:p>
          <a:p>
            <a:r>
              <a:rPr lang="en-US" dirty="0" smtClean="0"/>
              <a:t>* Meeting interrupted by the President of the USA.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5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31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543"/>
          <a:stretch/>
        </p:blipFill>
        <p:spPr bwMode="auto">
          <a:xfrm>
            <a:off x="0" y="2186836"/>
            <a:ext cx="5753100" cy="316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5158212"/>
            <a:ext cx="5753100" cy="169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0"/>
            <a:ext cx="4114800" cy="4585871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And the wizards and jesters alike of XBRL brought together their ideas to create the new vision – from XML-based Financial Reporting Markup Language to </a:t>
            </a:r>
            <a:r>
              <a:rPr lang="en-US" b="1" dirty="0" smtClean="0"/>
              <a:t>XBRL.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Extensible</a:t>
            </a:r>
            <a:r>
              <a:rPr lang="en-US" sz="2000" b="1" dirty="0" smtClean="0"/>
              <a:t>:</a:t>
            </a:r>
            <a:r>
              <a:rPr lang="en-US" b="1" dirty="0" smtClean="0"/>
              <a:t> so we can start with shared knowledge and extend to tell our own story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Business Reporting</a:t>
            </a:r>
            <a:r>
              <a:rPr lang="en-US" b="1" dirty="0" smtClean="0">
                <a:solidFill>
                  <a:srgbClr val="0070C0"/>
                </a:solidFill>
              </a:rPr>
              <a:t>:</a:t>
            </a:r>
            <a:r>
              <a:rPr lang="en-US" b="1" dirty="0" smtClean="0"/>
              <a:t> So we are improving all business information flow not just financial statements, not just </a:t>
            </a:r>
            <a:r>
              <a:rPr lang="en-US" b="1" dirty="0" err="1" smtClean="0"/>
              <a:t>efiling</a:t>
            </a:r>
            <a:endParaRPr lang="en-US" b="1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Language</a:t>
            </a:r>
            <a:r>
              <a:rPr lang="en-US" b="1" dirty="0" smtClean="0"/>
              <a:t>: So we can all benefit and communicate.</a:t>
            </a:r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4549676"/>
            <a:ext cx="3505200" cy="2308324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Louis, Charlie and Eric, along with David </a:t>
            </a:r>
            <a:r>
              <a:rPr lang="en-US" dirty="0" err="1" smtClean="0"/>
              <a:t>vun</a:t>
            </a:r>
            <a:r>
              <a:rPr lang="en-US" dirty="0" smtClean="0"/>
              <a:t> </a:t>
            </a:r>
            <a:r>
              <a:rPr lang="en-US" dirty="0" err="1" smtClean="0"/>
              <a:t>Kannon</a:t>
            </a:r>
            <a:r>
              <a:rPr lang="en-US" dirty="0" smtClean="0"/>
              <a:t> and Zach Coffin, both at the time with KPMG, co-author of the Specification and leading XBRL global evangelist, respectively.</a:t>
            </a:r>
          </a:p>
          <a:p>
            <a:r>
              <a:rPr lang="en-US" dirty="0" smtClean="0"/>
              <a:t>&lt;-</a:t>
            </a:r>
          </a:p>
        </p:txBody>
      </p:sp>
    </p:spTree>
    <p:extLst>
      <p:ext uri="{BB962C8B-B14F-4D97-AF65-F5344CB8AC3E}">
        <p14:creationId xmlns:p14="http://schemas.microsoft.com/office/powerpoint/2010/main" xmlns="" val="39804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Specification Working Group:</a:t>
            </a:r>
            <a:br>
              <a:rPr lang="en-US" sz="4000"/>
            </a:br>
            <a:r>
              <a:rPr lang="en-US" sz="4000"/>
              <a:t>High Priorities and Low Priorities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31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Exchange between software applications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1. Creating documents from databases (“Export”)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2. Extraction of information from documents (“Import”)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3. Integration of information from multiple sources for comparison (“Compare”)</a:t>
            </a:r>
          </a:p>
          <a:p>
            <a:pPr>
              <a:lnSpc>
                <a:spcPct val="90000"/>
              </a:lnSpc>
            </a:pPr>
            <a:r>
              <a:rPr lang="en-US" sz="2000"/>
              <a:t>So hard that it requires a whole consortium</a:t>
            </a:r>
          </a:p>
          <a:p>
            <a:pPr>
              <a:lnSpc>
                <a:spcPct val="90000"/>
              </a:lnSpc>
            </a:pPr>
            <a:r>
              <a:rPr lang="en-US" sz="2000"/>
              <a:t>Future oriented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81200"/>
            <a:ext cx="38131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Exchange between applications and humans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1. Displaying reports on screen (“Rendering”)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2. Creating WYSIWYG reports (“Editing”)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3. Viewing raw report data (“Human Readability”)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So easy that it can be done by individuals</a:t>
            </a:r>
          </a:p>
          <a:p>
            <a:pPr>
              <a:lnSpc>
                <a:spcPct val="90000"/>
              </a:lnSpc>
            </a:pPr>
            <a:r>
              <a:rPr lang="en-US" sz="2000"/>
              <a:t>Past oriented 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820793" y="395386"/>
            <a:ext cx="120097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sz="1400">
                <a:latin typeface="Arial" charset="0"/>
              </a:rPr>
              <a:t>How it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6324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April 2000 presentation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vApnesethWatson\AppData\Local\Microsoft\Windows\Temporary Internet Files\Content.Outlook\USL8QO5B\XBRL-Launch-2000-04-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1828800"/>
            <a:ext cx="8940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5257800"/>
            <a:ext cx="5867400" cy="1200329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Version 1.0 of the Specification and the first taxonomy, the US GAAP Commercial and Industrial Taxonomy were shown in draft in NYC in April 2000 and release a few months later.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XBRL 1.0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Documents and Settings\ECOHEN007\Local Settings\Temp\wz4c54\P000094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371714" name="Picture 2" descr="C:\Users\LivApnesethWatson\AppData\Local\Microsoft\Windows\Temporary Internet Files\Content.Outlook\USL8QO5B\100_08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5410200" cy="6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0"/>
            <a:ext cx="3810000" cy="3970318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 efforts to roll XBRL out from the US began. Canada invited us in. The IFRS Foundation became engaged and showed its first draft taxonomy in London at XII “I”.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5867400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Bill </a:t>
            </a:r>
            <a:r>
              <a:rPr lang="en-US" dirty="0" err="1" smtClean="0">
                <a:solidFill>
                  <a:schemeClr val="bg1"/>
                </a:solidFill>
              </a:rPr>
              <a:t>Swirsky</a:t>
            </a:r>
            <a:r>
              <a:rPr lang="en-US" dirty="0" smtClean="0">
                <a:solidFill>
                  <a:schemeClr val="bg1"/>
                </a:solidFill>
              </a:rPr>
              <a:t>, David Prather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8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6482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83736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 smtClean="0"/>
              <a:t>2001</a:t>
            </a:r>
          </a:p>
          <a:p>
            <a:pPr marL="342900" indent="-342900"/>
            <a:r>
              <a:rPr lang="en-US" dirty="0" smtClean="0"/>
              <a:t>1 London</a:t>
            </a:r>
          </a:p>
          <a:p>
            <a:pPr marL="342900" indent="-342900"/>
            <a:r>
              <a:rPr lang="en-US" dirty="0" smtClean="0"/>
              <a:t>2 New Orleans</a:t>
            </a:r>
          </a:p>
          <a:p>
            <a:pPr marL="342900" indent="-342900"/>
            <a:r>
              <a:rPr lang="en-US" dirty="0" smtClean="0"/>
              <a:t>3 Sydney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b="1" dirty="0" smtClean="0"/>
              <a:t>2002</a:t>
            </a:r>
          </a:p>
          <a:p>
            <a:pPr marL="342900" indent="-342900"/>
            <a:r>
              <a:rPr lang="en-US" dirty="0" smtClean="0"/>
              <a:t>4 Berlin</a:t>
            </a:r>
          </a:p>
          <a:p>
            <a:pPr marL="342900" indent="-342900"/>
            <a:r>
              <a:rPr lang="en-US" dirty="0" smtClean="0"/>
              <a:t>5 Toronto</a:t>
            </a:r>
          </a:p>
          <a:p>
            <a:pPr marL="342900" indent="-342900"/>
            <a:r>
              <a:rPr lang="en-US" dirty="0" smtClean="0"/>
              <a:t>6 Tokyo (1)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b="1" dirty="0" smtClean="0"/>
              <a:t>2003</a:t>
            </a:r>
          </a:p>
          <a:p>
            <a:pPr marL="342900" indent="-342900"/>
            <a:r>
              <a:rPr lang="en-US" dirty="0" smtClean="0"/>
              <a:t>7 Amsterdam</a:t>
            </a:r>
          </a:p>
          <a:p>
            <a:pPr marL="342900" indent="-342900"/>
            <a:r>
              <a:rPr lang="en-US" dirty="0" smtClean="0"/>
              <a:t>8 Seattle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b="1" dirty="0" smtClean="0"/>
              <a:t>2004</a:t>
            </a:r>
          </a:p>
          <a:p>
            <a:pPr marL="342900" indent="-342900"/>
            <a:r>
              <a:rPr lang="en-US" dirty="0" smtClean="0"/>
              <a:t>9 </a:t>
            </a:r>
            <a:r>
              <a:rPr lang="en-US" dirty="0" err="1" smtClean="0"/>
              <a:t>Aukland</a:t>
            </a:r>
            <a:r>
              <a:rPr lang="en-US" dirty="0" smtClean="0"/>
              <a:t>, NZ</a:t>
            </a:r>
          </a:p>
          <a:p>
            <a:pPr marL="342900" indent="-342900"/>
            <a:r>
              <a:rPr lang="en-US" dirty="0" smtClean="0"/>
              <a:t>10 Brussels (1)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b="1" dirty="0" smtClean="0"/>
              <a:t>2005</a:t>
            </a:r>
          </a:p>
          <a:p>
            <a:pPr marL="342900" indent="-342900"/>
            <a:r>
              <a:rPr lang="en-US" dirty="0" smtClean="0"/>
              <a:t>11 Boston</a:t>
            </a:r>
          </a:p>
          <a:p>
            <a:pPr marL="342900" indent="-342900"/>
            <a:r>
              <a:rPr lang="en-US" dirty="0" smtClean="0"/>
              <a:t>12 Tokyo (2)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29400" y="0"/>
            <a:ext cx="25146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2006</a:t>
            </a:r>
          </a:p>
          <a:p>
            <a:r>
              <a:rPr lang="en-US" sz="1600" dirty="0" smtClean="0"/>
              <a:t>13 Madrid</a:t>
            </a:r>
          </a:p>
          <a:p>
            <a:r>
              <a:rPr lang="en-US" sz="1600" dirty="0" smtClean="0"/>
              <a:t>14 Philadelphia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2007</a:t>
            </a:r>
          </a:p>
          <a:p>
            <a:r>
              <a:rPr lang="en-US" sz="1600" dirty="0" smtClean="0"/>
              <a:t>15 Munich</a:t>
            </a:r>
          </a:p>
          <a:p>
            <a:r>
              <a:rPr lang="en-US" sz="1600" dirty="0" smtClean="0"/>
              <a:t>16 Vancouver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2008</a:t>
            </a:r>
          </a:p>
          <a:p>
            <a:r>
              <a:rPr lang="en-US" sz="1600" dirty="0" smtClean="0"/>
              <a:t>17 Eindhoven</a:t>
            </a:r>
          </a:p>
          <a:p>
            <a:r>
              <a:rPr lang="en-US" sz="1600" dirty="0" smtClean="0"/>
              <a:t>18 Washington, DC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2009</a:t>
            </a:r>
          </a:p>
          <a:p>
            <a:r>
              <a:rPr lang="en-US" sz="1600" dirty="0" smtClean="0"/>
              <a:t>19 Paris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2010</a:t>
            </a:r>
          </a:p>
          <a:p>
            <a:r>
              <a:rPr lang="en-US" sz="1600" dirty="0" smtClean="0"/>
              <a:t>20 Rome</a:t>
            </a:r>
          </a:p>
          <a:p>
            <a:r>
              <a:rPr lang="en-US" sz="1600" dirty="0" smtClean="0"/>
              <a:t>21 Beijing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2011</a:t>
            </a:r>
          </a:p>
          <a:p>
            <a:r>
              <a:rPr lang="en-US" sz="1600" dirty="0" smtClean="0"/>
              <a:t>22 Brussels (2)</a:t>
            </a:r>
          </a:p>
          <a:p>
            <a:r>
              <a:rPr lang="en-US" sz="1600" dirty="0" smtClean="0"/>
              <a:t>23 Montreal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2012</a:t>
            </a:r>
          </a:p>
          <a:p>
            <a:r>
              <a:rPr lang="en-US" sz="1600" dirty="0" smtClean="0"/>
              <a:t>24 Abu Dhabi</a:t>
            </a:r>
          </a:p>
          <a:p>
            <a:r>
              <a:rPr lang="en-US" sz="1600" i="1" dirty="0" smtClean="0"/>
              <a:t>25 Tokyo (3)</a:t>
            </a:r>
            <a:endParaRPr 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152400"/>
            <a:ext cx="4114800" cy="646331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And the net widened. The world came together to build XBRL.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55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IASB/IFRS</a:t>
            </a:r>
          </a:p>
          <a:p>
            <a:r>
              <a:rPr lang="en-US" sz="2000" dirty="0" smtClean="0"/>
              <a:t>Australia</a:t>
            </a:r>
          </a:p>
          <a:p>
            <a:r>
              <a:rPr lang="en-US" sz="2000" dirty="0" smtClean="0"/>
              <a:t>Belgium</a:t>
            </a:r>
          </a:p>
          <a:p>
            <a:r>
              <a:rPr lang="en-US" sz="2000" dirty="0" smtClean="0"/>
              <a:t>Canada</a:t>
            </a:r>
          </a:p>
          <a:p>
            <a:r>
              <a:rPr lang="en-US" sz="2000" dirty="0" smtClean="0"/>
              <a:t>Switzerland (CH)</a:t>
            </a:r>
          </a:p>
          <a:p>
            <a:r>
              <a:rPr lang="en-US" sz="2000" dirty="0" smtClean="0"/>
              <a:t>China</a:t>
            </a:r>
          </a:p>
          <a:p>
            <a:r>
              <a:rPr lang="en-US" sz="2000" dirty="0" smtClean="0"/>
              <a:t>Denmark</a:t>
            </a:r>
          </a:p>
          <a:p>
            <a:r>
              <a:rPr lang="en-US" sz="2000" dirty="0" smtClean="0"/>
              <a:t>Direct Members</a:t>
            </a:r>
          </a:p>
          <a:p>
            <a:r>
              <a:rPr lang="en-US" sz="2000" dirty="0" smtClean="0"/>
              <a:t>XBRL Europe</a:t>
            </a:r>
          </a:p>
          <a:p>
            <a:r>
              <a:rPr lang="en-US" sz="2000" dirty="0" smtClean="0"/>
              <a:t>France</a:t>
            </a:r>
          </a:p>
          <a:p>
            <a:r>
              <a:rPr lang="en-US" sz="2000" dirty="0" smtClean="0"/>
              <a:t>Germany</a:t>
            </a:r>
          </a:p>
          <a:p>
            <a:r>
              <a:rPr lang="en-US" sz="2000" dirty="0" smtClean="0"/>
              <a:t>India</a:t>
            </a:r>
          </a:p>
          <a:p>
            <a:r>
              <a:rPr lang="en-US" sz="2000" dirty="0" smtClean="0"/>
              <a:t>Ireland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Italy</a:t>
            </a:r>
          </a:p>
          <a:p>
            <a:r>
              <a:rPr lang="en-US" sz="2000" dirty="0" smtClean="0"/>
              <a:t>Japan</a:t>
            </a:r>
          </a:p>
          <a:p>
            <a:r>
              <a:rPr lang="en-US" sz="2000" dirty="0" smtClean="0"/>
              <a:t>Korea</a:t>
            </a:r>
          </a:p>
          <a:p>
            <a:r>
              <a:rPr lang="en-US" sz="2000" dirty="0" smtClean="0"/>
              <a:t>Luxembourg</a:t>
            </a:r>
          </a:p>
          <a:p>
            <a:r>
              <a:rPr lang="en-US" sz="2000" dirty="0" smtClean="0"/>
              <a:t>Netherlands</a:t>
            </a:r>
          </a:p>
          <a:p>
            <a:r>
              <a:rPr lang="en-US" sz="2000" i="1" dirty="0" smtClean="0">
                <a:solidFill>
                  <a:srgbClr val="92D050"/>
                </a:solidFill>
              </a:rPr>
              <a:t>OCEG</a:t>
            </a:r>
          </a:p>
          <a:p>
            <a:r>
              <a:rPr lang="en-US" sz="2000" i="1" dirty="0" smtClean="0">
                <a:solidFill>
                  <a:srgbClr val="92D050"/>
                </a:solidFill>
              </a:rPr>
              <a:t>Romania</a:t>
            </a:r>
          </a:p>
          <a:p>
            <a:r>
              <a:rPr lang="en-US" sz="2000" dirty="0" smtClean="0"/>
              <a:t>South Africa</a:t>
            </a:r>
          </a:p>
          <a:p>
            <a:r>
              <a:rPr lang="en-US" sz="2000" dirty="0" smtClean="0"/>
              <a:t>Spain</a:t>
            </a:r>
          </a:p>
          <a:p>
            <a:r>
              <a:rPr lang="en-US" sz="2000" dirty="0" smtClean="0"/>
              <a:t>Sweden</a:t>
            </a:r>
          </a:p>
          <a:p>
            <a:r>
              <a:rPr lang="en-US" sz="2000" dirty="0" smtClean="0"/>
              <a:t>UAE</a:t>
            </a:r>
          </a:p>
          <a:p>
            <a:r>
              <a:rPr lang="en-US" sz="2000" dirty="0" smtClean="0"/>
              <a:t>United States</a:t>
            </a:r>
          </a:p>
          <a:p>
            <a:r>
              <a:rPr lang="en-US" sz="2000" dirty="0" smtClean="0"/>
              <a:t>United Kingdom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Jurisdictions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5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572869"/>
            <a:ext cx="5867400" cy="646331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And XBRL prepared to take off for the future.</a:t>
            </a:r>
          </a:p>
          <a:p>
            <a:pPr algn="ctr"/>
            <a:r>
              <a:rPr lang="en-US" dirty="0" smtClean="0"/>
              <a:t>(XBRL XVII with NTP/SBR conference, Eindhoven)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70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4876800"/>
            <a:ext cx="91440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1676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750" y="0"/>
            <a:ext cx="20002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Rectangle 6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086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Milestones on the Road to</a:t>
            </a:r>
          </a:p>
        </p:txBody>
      </p:sp>
      <p:pic>
        <p:nvPicPr>
          <p:cNvPr id="110599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600" y="1447800"/>
            <a:ext cx="1600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95300" y="1770063"/>
            <a:ext cx="18288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200">
                <a:solidFill>
                  <a:schemeClr val="bg1"/>
                </a:solidFill>
              </a:rPr>
              <a:t>Feb. 98: XML becomes W3C Recommendation.</a:t>
            </a:r>
          </a:p>
        </p:txBody>
      </p:sp>
      <p:pic>
        <p:nvPicPr>
          <p:cNvPr id="110601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4600" y="2238375"/>
            <a:ext cx="6286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2133600" y="1295400"/>
            <a:ext cx="1676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Apr. 98: Charlie Hoffman uses XML to help a client. Has vision for XML and FR.</a:t>
            </a:r>
          </a:p>
        </p:txBody>
      </p:sp>
      <p:pic>
        <p:nvPicPr>
          <p:cNvPr id="110603" name="Picture 1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09988" y="1194137"/>
            <a:ext cx="8096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3200400" y="2184737"/>
            <a:ext cx="228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Jul. 98: Charlie works with Wayne Harding, chair of AICPA High Tech Task Force. He was a Great Plains VP.</a:t>
            </a:r>
          </a:p>
        </p:txBody>
      </p:sp>
      <p:pic>
        <p:nvPicPr>
          <p:cNvPr id="110605" name="Picture 1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096000" y="1966913"/>
            <a:ext cx="80803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4648200" y="1133812"/>
            <a:ext cx="243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Oct. 98: Wayne invites Eric E. Cohen to get involved in the effort. Brings vision for XML and </a:t>
            </a:r>
            <a:r>
              <a:rPr lang="en-US" sz="1200" dirty="0" smtClean="0">
                <a:solidFill>
                  <a:schemeClr val="bg1"/>
                </a:solidFill>
              </a:rPr>
              <a:t>accounting detailed data.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0607" name="Picture 15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362825" y="1524000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7239000" y="2149475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Jan. – Jul. 99: Business plan presented, funding approved by AICPA.</a:t>
            </a:r>
          </a:p>
        </p:txBody>
      </p:sp>
      <p:sp>
        <p:nvSpPr>
          <p:cNvPr id="110609" name="WordArt 17"/>
          <p:cNvSpPr>
            <a:spLocks noChangeArrowheads="1" noChangeShapeType="1" noTextEdit="1"/>
          </p:cNvSpPr>
          <p:nvPr/>
        </p:nvSpPr>
        <p:spPr bwMode="auto">
          <a:xfrm rot="16200000">
            <a:off x="-628650" y="1885950"/>
            <a:ext cx="1905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Pre-XBRL</a:t>
            </a:r>
          </a:p>
        </p:txBody>
      </p:sp>
      <p:sp>
        <p:nvSpPr>
          <p:cNvPr id="110610" name="WordArt 18"/>
          <p:cNvSpPr>
            <a:spLocks noChangeArrowheads="1" noChangeShapeType="1" noTextEdit="1"/>
          </p:cNvSpPr>
          <p:nvPr/>
        </p:nvSpPr>
        <p:spPr bwMode="auto">
          <a:xfrm rot="16200000">
            <a:off x="-419100" y="3695700"/>
            <a:ext cx="1447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Infancy</a:t>
            </a:r>
          </a:p>
        </p:txBody>
      </p:sp>
      <p:pic>
        <p:nvPicPr>
          <p:cNvPr id="110611" name="Picture 19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85800" y="4306888"/>
            <a:ext cx="10668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12" name="Text Box 20"/>
          <p:cNvSpPr txBox="1">
            <a:spLocks noChangeArrowheads="1"/>
          </p:cNvSpPr>
          <p:nvPr/>
        </p:nvSpPr>
        <p:spPr bwMode="auto">
          <a:xfrm>
            <a:off x="685800" y="3200400"/>
            <a:ext cx="1676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Aug. 99 – Mar. 00: XFRML group works to develop v.1, starting with 13 corporate members</a:t>
            </a:r>
          </a:p>
        </p:txBody>
      </p:sp>
      <p:pic>
        <p:nvPicPr>
          <p:cNvPr id="110613" name="Picture 2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209800" y="3200400"/>
            <a:ext cx="9906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14" name="Text Box 22"/>
          <p:cNvSpPr txBox="1">
            <a:spLocks noChangeArrowheads="1"/>
          </p:cNvSpPr>
          <p:nvPr/>
        </p:nvSpPr>
        <p:spPr bwMode="auto">
          <a:xfrm>
            <a:off x="2133600" y="3613150"/>
            <a:ext cx="1676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April – July 2000: Preview and release of XBRL 1.0 and first US GAAP Taxonomy with 30 members incl. IMA.</a:t>
            </a:r>
          </a:p>
        </p:txBody>
      </p:sp>
      <p:pic>
        <p:nvPicPr>
          <p:cNvPr id="110615" name="Picture 23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471988" y="3886200"/>
            <a:ext cx="6334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16" name="Text Box 24"/>
          <p:cNvSpPr txBox="1">
            <a:spLocks noChangeArrowheads="1"/>
          </p:cNvSpPr>
          <p:nvPr/>
        </p:nvSpPr>
        <p:spPr bwMode="auto">
          <a:xfrm>
            <a:off x="3657600" y="3200400"/>
            <a:ext cx="1752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Feb 2001: XBRL expands beyond the Americas. Now 85 Members.</a:t>
            </a:r>
          </a:p>
        </p:txBody>
      </p:sp>
      <p:pic>
        <p:nvPicPr>
          <p:cNvPr id="110617" name="Picture 25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257800" y="3200400"/>
            <a:ext cx="1285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18" name="Text Box 26"/>
          <p:cNvSpPr txBox="1">
            <a:spLocks noChangeArrowheads="1"/>
          </p:cNvSpPr>
          <p:nvPr/>
        </p:nvSpPr>
        <p:spPr bwMode="auto">
          <a:xfrm>
            <a:off x="5105400" y="4038600"/>
            <a:ext cx="1676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Oct 2001: Australia’s APRA is first major regulator; many jurisdictions formed.</a:t>
            </a:r>
          </a:p>
        </p:txBody>
      </p:sp>
      <p:pic>
        <p:nvPicPr>
          <p:cNvPr id="110619" name="Picture 27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705600" y="4038600"/>
            <a:ext cx="10668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20" name="Text Box 28"/>
          <p:cNvSpPr txBox="1">
            <a:spLocks noChangeArrowheads="1"/>
          </p:cNvSpPr>
          <p:nvPr/>
        </p:nvSpPr>
        <p:spPr bwMode="auto">
          <a:xfrm>
            <a:off x="6553200" y="3200400"/>
            <a:ext cx="1676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Mar 02: </a:t>
            </a:r>
            <a:r>
              <a:rPr lang="en-US" sz="1100" dirty="0" smtClean="0">
                <a:solidFill>
                  <a:schemeClr val="bg1"/>
                </a:solidFill>
              </a:rPr>
              <a:t>XII, Berlin</a:t>
            </a:r>
            <a:r>
              <a:rPr lang="en-US" sz="1100" dirty="0">
                <a:solidFill>
                  <a:schemeClr val="bg1"/>
                </a:solidFill>
              </a:rPr>
              <a:t>; GL 1.0 Recommended, Microsoft reports in XBRL.</a:t>
            </a:r>
          </a:p>
        </p:txBody>
      </p:sp>
      <p:sp>
        <p:nvSpPr>
          <p:cNvPr id="110621" name="WordArt 29"/>
          <p:cNvSpPr>
            <a:spLocks noChangeArrowheads="1" noChangeShapeType="1" noTextEdit="1"/>
          </p:cNvSpPr>
          <p:nvPr/>
        </p:nvSpPr>
        <p:spPr bwMode="auto">
          <a:xfrm rot="16200000">
            <a:off x="-476250" y="5619750"/>
            <a:ext cx="16002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Youth</a:t>
            </a:r>
          </a:p>
        </p:txBody>
      </p:sp>
      <p:pic>
        <p:nvPicPr>
          <p:cNvPr id="110622" name="Picture 30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305800" y="3276600"/>
            <a:ext cx="64928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23" name="Text Box 31"/>
          <p:cNvSpPr txBox="1">
            <a:spLocks noChangeArrowheads="1"/>
          </p:cNvSpPr>
          <p:nvPr/>
        </p:nvSpPr>
        <p:spPr bwMode="auto">
          <a:xfrm>
            <a:off x="8001000" y="4191000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Dec 02: </a:t>
            </a:r>
            <a:r>
              <a:rPr lang="en-US" sz="1400" b="1">
                <a:solidFill>
                  <a:schemeClr val="bg1"/>
                </a:solidFill>
              </a:rPr>
              <a:t>Spec 2.1</a:t>
            </a:r>
          </a:p>
        </p:txBody>
      </p:sp>
      <p:pic>
        <p:nvPicPr>
          <p:cNvPr id="110624" name="Picture 32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295400" y="4953000"/>
            <a:ext cx="381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625" name="Picture 33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62000" y="4953000"/>
            <a:ext cx="381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905000" y="4953000"/>
            <a:ext cx="5562600" cy="247650"/>
            <a:chOff x="1056" y="3312"/>
            <a:chExt cx="3504" cy="156"/>
          </a:xfrm>
        </p:grpSpPr>
        <p:pic>
          <p:nvPicPr>
            <p:cNvPr id="110627" name="Picture 35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1056" y="3312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28" name="Picture 36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4320" y="3312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29" name="Picture 37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3846" y="3312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0" name="Picture 38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3409" y="3312"/>
              <a:ext cx="20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1" name="Picture 39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2948" y="3312"/>
              <a:ext cx="228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2" name="Picture 40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2475" y="3312"/>
              <a:ext cx="24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3" name="Picture 41"/>
            <p:cNvPicPr>
              <a:picLocks noChangeAspect="1" noChangeArrowheads="1"/>
            </p:cNvPicPr>
            <p:nvPr/>
          </p:nvPicPr>
          <p:blipFill>
            <a:blip r:embed="rId22" cstate="screen"/>
            <a:srcRect/>
            <a:stretch>
              <a:fillRect/>
            </a:stretch>
          </p:blipFill>
          <p:spPr bwMode="auto">
            <a:xfrm>
              <a:off x="2002" y="3312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4" name="Picture 42"/>
            <p:cNvPicPr>
              <a:picLocks noChangeAspect="1" noChangeArrowheads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1529" y="3312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905000" y="6457950"/>
            <a:ext cx="5638800" cy="247650"/>
            <a:chOff x="1008" y="3744"/>
            <a:chExt cx="3552" cy="156"/>
          </a:xfrm>
        </p:grpSpPr>
        <p:pic>
          <p:nvPicPr>
            <p:cNvPr id="110636" name="Picture 44"/>
            <p:cNvPicPr>
              <a:picLocks noChangeAspect="1" noChangeArrowheads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1008" y="3744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7" name="Picture 45"/>
            <p:cNvPicPr>
              <a:picLocks noChangeAspect="1" noChangeArrowheads="1"/>
            </p:cNvPicPr>
            <p:nvPr/>
          </p:nvPicPr>
          <p:blipFill>
            <a:blip r:embed="rId25" cstate="screen"/>
            <a:srcRect/>
            <a:stretch>
              <a:fillRect/>
            </a:stretch>
          </p:blipFill>
          <p:spPr bwMode="auto">
            <a:xfrm>
              <a:off x="3846" y="3744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8" name="Picture 46"/>
            <p:cNvPicPr>
              <a:picLocks noChangeAspect="1" noChangeArrowheads="1"/>
            </p:cNvPicPr>
            <p:nvPr/>
          </p:nvPicPr>
          <p:blipFill>
            <a:blip r:embed="rId26" cstate="screen"/>
            <a:srcRect/>
            <a:stretch>
              <a:fillRect/>
            </a:stretch>
          </p:blipFill>
          <p:spPr bwMode="auto">
            <a:xfrm>
              <a:off x="1481" y="3744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39" name="Picture 47"/>
            <p:cNvPicPr>
              <a:picLocks noChangeAspect="1" noChangeArrowheads="1"/>
            </p:cNvPicPr>
            <p:nvPr/>
          </p:nvPicPr>
          <p:blipFill>
            <a:blip r:embed="rId27" cstate="screen"/>
            <a:srcRect/>
            <a:stretch>
              <a:fillRect/>
            </a:stretch>
          </p:blipFill>
          <p:spPr bwMode="auto">
            <a:xfrm>
              <a:off x="1954" y="3744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40" name="Picture 48"/>
            <p:cNvPicPr>
              <a:picLocks noChangeAspect="1" noChangeArrowheads="1"/>
            </p:cNvPicPr>
            <p:nvPr/>
          </p:nvPicPr>
          <p:blipFill>
            <a:blip r:embed="rId28" cstate="screen"/>
            <a:srcRect/>
            <a:stretch>
              <a:fillRect/>
            </a:stretch>
          </p:blipFill>
          <p:spPr bwMode="auto">
            <a:xfrm>
              <a:off x="2427" y="3744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41" name="Picture 49"/>
            <p:cNvPicPr>
              <a:picLocks noChangeAspect="1" noChangeArrowheads="1"/>
            </p:cNvPicPr>
            <p:nvPr/>
          </p:nvPicPr>
          <p:blipFill>
            <a:blip r:embed="rId29" cstate="screen"/>
            <a:srcRect/>
            <a:stretch>
              <a:fillRect/>
            </a:stretch>
          </p:blipFill>
          <p:spPr bwMode="auto">
            <a:xfrm>
              <a:off x="2900" y="3744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42" name="Picture 50"/>
            <p:cNvPicPr>
              <a:picLocks noChangeAspect="1" noChangeArrowheads="1"/>
            </p:cNvPicPr>
            <p:nvPr/>
          </p:nvPicPr>
          <p:blipFill>
            <a:blip r:embed="rId30" cstate="screen"/>
            <a:srcRect/>
            <a:stretch>
              <a:fillRect/>
            </a:stretch>
          </p:blipFill>
          <p:spPr bwMode="auto">
            <a:xfrm>
              <a:off x="3373" y="3744"/>
              <a:ext cx="2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43" name="Picture 51"/>
            <p:cNvPicPr>
              <a:picLocks noChangeAspect="1" noChangeArrowheads="1"/>
            </p:cNvPicPr>
            <p:nvPr/>
          </p:nvPicPr>
          <p:blipFill>
            <a:blip r:embed="rId31" cstate="screen"/>
            <a:srcRect/>
            <a:stretch>
              <a:fillRect/>
            </a:stretch>
          </p:blipFill>
          <p:spPr bwMode="auto">
            <a:xfrm>
              <a:off x="4320" y="3780"/>
              <a:ext cx="240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0644" name="Text Box 52"/>
          <p:cNvSpPr txBox="1">
            <a:spLocks noChangeArrowheads="1"/>
          </p:cNvSpPr>
          <p:nvPr/>
        </p:nvSpPr>
        <p:spPr bwMode="auto">
          <a:xfrm>
            <a:off x="7696200" y="4953000"/>
            <a:ext cx="1447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2007:</a:t>
            </a:r>
          </a:p>
          <a:p>
            <a:r>
              <a:rPr lang="en-US" sz="1000" dirty="0">
                <a:solidFill>
                  <a:schemeClr val="bg1"/>
                </a:solidFill>
              </a:rPr>
              <a:t>XII CEO</a:t>
            </a:r>
          </a:p>
          <a:p>
            <a:r>
              <a:rPr lang="en-US" sz="1000" dirty="0">
                <a:solidFill>
                  <a:schemeClr val="bg1"/>
                </a:solidFill>
              </a:rPr>
              <a:t>XUS CEO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>
                <a:solidFill>
                  <a:schemeClr val="bg1"/>
                </a:solidFill>
              </a:rPr>
              <a:t>SEC $6M taxonomies</a:t>
            </a:r>
          </a:p>
        </p:txBody>
      </p:sp>
      <p:sp>
        <p:nvSpPr>
          <p:cNvPr id="110645" name="Text Box 53"/>
          <p:cNvSpPr txBox="1">
            <a:spLocks noChangeArrowheads="1"/>
          </p:cNvSpPr>
          <p:nvPr/>
        </p:nvSpPr>
        <p:spPr bwMode="auto">
          <a:xfrm>
            <a:off x="6629400" y="5394325"/>
            <a:ext cx="1066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Major projects: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 smtClean="0">
                <a:solidFill>
                  <a:schemeClr val="bg1"/>
                </a:solidFill>
              </a:rPr>
              <a:t>SEC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FDIC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>
                <a:solidFill>
                  <a:schemeClr val="bg1"/>
                </a:solidFill>
              </a:rPr>
              <a:t>Dutch NTP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SEBS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0646" name="Text Box 54"/>
          <p:cNvSpPr txBox="1">
            <a:spLocks noChangeArrowheads="1"/>
          </p:cNvSpPr>
          <p:nvPr/>
        </p:nvSpPr>
        <p:spPr bwMode="auto">
          <a:xfrm>
            <a:off x="5181600" y="5394325"/>
            <a:ext cx="1295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Software support: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000">
                <a:solidFill>
                  <a:schemeClr val="bg1"/>
                </a:solidFill>
              </a:rPr>
              <a:t>Taxonomies, Instances, Consolidation products</a:t>
            </a:r>
          </a:p>
        </p:txBody>
      </p:sp>
      <p:sp>
        <p:nvSpPr>
          <p:cNvPr id="110647" name="Text Box 55"/>
          <p:cNvSpPr txBox="1">
            <a:spLocks noChangeArrowheads="1"/>
          </p:cNvSpPr>
          <p:nvPr/>
        </p:nvSpPr>
        <p:spPr bwMode="auto">
          <a:xfrm>
            <a:off x="3733800" y="5410200"/>
            <a:ext cx="1295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Taxonomies: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000">
                <a:solidFill>
                  <a:schemeClr val="bg1"/>
                </a:solidFill>
              </a:rPr>
              <a:t>US GAAP</a:t>
            </a:r>
          </a:p>
          <a:p>
            <a:r>
              <a:rPr lang="en-US" sz="1000">
                <a:solidFill>
                  <a:schemeClr val="bg1"/>
                </a:solidFill>
              </a:rPr>
              <a:t>IFRS</a:t>
            </a:r>
          </a:p>
          <a:p>
            <a:r>
              <a:rPr lang="en-US" sz="1000">
                <a:solidFill>
                  <a:schemeClr val="bg1"/>
                </a:solidFill>
              </a:rPr>
              <a:t>XBRL GL</a:t>
            </a:r>
          </a:p>
          <a:p>
            <a:r>
              <a:rPr lang="en-US" sz="1000">
                <a:solidFill>
                  <a:schemeClr val="bg1"/>
                </a:solidFill>
              </a:rPr>
              <a:t>Many regional</a:t>
            </a:r>
          </a:p>
        </p:txBody>
      </p:sp>
      <p:sp>
        <p:nvSpPr>
          <p:cNvPr id="110648" name="Text Box 56"/>
          <p:cNvSpPr txBox="1">
            <a:spLocks noChangeArrowheads="1"/>
          </p:cNvSpPr>
          <p:nvPr/>
        </p:nvSpPr>
        <p:spPr bwMode="auto">
          <a:xfrm>
            <a:off x="2286000" y="5410200"/>
            <a:ext cx="1295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Membership: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>
                <a:solidFill>
                  <a:schemeClr val="bg1"/>
                </a:solidFill>
              </a:rPr>
              <a:t>Over </a:t>
            </a:r>
            <a:r>
              <a:rPr lang="en-US" sz="1000" dirty="0" smtClean="0">
                <a:solidFill>
                  <a:schemeClr val="bg1"/>
                </a:solidFill>
              </a:rPr>
              <a:t>800 </a:t>
            </a:r>
            <a:r>
              <a:rPr lang="en-US" sz="1000" dirty="0">
                <a:solidFill>
                  <a:schemeClr val="bg1"/>
                </a:solidFill>
              </a:rPr>
              <a:t>members globally.</a:t>
            </a:r>
          </a:p>
        </p:txBody>
      </p:sp>
      <p:sp>
        <p:nvSpPr>
          <p:cNvPr id="110649" name="Text Box 57"/>
          <p:cNvSpPr txBox="1">
            <a:spLocks noChangeArrowheads="1"/>
          </p:cNvSpPr>
          <p:nvPr/>
        </p:nvSpPr>
        <p:spPr bwMode="auto">
          <a:xfrm>
            <a:off x="838200" y="5410200"/>
            <a:ext cx="1295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Structure: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000">
                <a:solidFill>
                  <a:schemeClr val="bg1"/>
                </a:solidFill>
              </a:rPr>
              <a:t>XBRL Standards Board</a:t>
            </a:r>
          </a:p>
          <a:p>
            <a:r>
              <a:rPr lang="en-US" sz="1000">
                <a:solidFill>
                  <a:schemeClr val="bg1"/>
                </a:solidFill>
              </a:rPr>
              <a:t>Working Groups</a:t>
            </a:r>
          </a:p>
        </p:txBody>
      </p:sp>
      <p:sp>
        <p:nvSpPr>
          <p:cNvPr id="110650" name="WordArt 58"/>
          <p:cNvSpPr>
            <a:spLocks noChangeArrowheads="1" noChangeShapeType="1" noTextEdit="1"/>
          </p:cNvSpPr>
          <p:nvPr/>
        </p:nvSpPr>
        <p:spPr bwMode="auto">
          <a:xfrm>
            <a:off x="7953375" y="6057900"/>
            <a:ext cx="1038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SBR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1"/>
            <a:ext cx="434340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F:\Pictures\2008-08-29 Incoming Backup Drive\Incoming Backup Drive 204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1242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Pictures\2008-08-29 Incoming Backup Drive\Incoming Backup Drive 137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2010-10-China_XBRL_Conference_Gala_Dinn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265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475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LivApnesethWatson\Pictures\Mix Oct 2011\IMG_124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4582562" cy="343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6248400"/>
            <a:ext cx="5867400" cy="3693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Many faces of XBRL.</a:t>
            </a:r>
            <a:endParaRPr lang="en-US" dirty="0"/>
          </a:p>
        </p:txBody>
      </p:sp>
      <p:pic>
        <p:nvPicPr>
          <p:cNvPr id="20484" name="Picture 4" descr="http://22ndconference.xbrl.org/sites/conference.xbrl.org/files/imagecache/thumbnail_speaker/photo_Ryan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28600" y="0"/>
            <a:ext cx="1190625" cy="1571626"/>
          </a:xfrm>
          <a:prstGeom prst="rect">
            <a:avLst/>
          </a:prstGeom>
          <a:noFill/>
        </p:spPr>
      </p:pic>
      <p:pic>
        <p:nvPicPr>
          <p:cNvPr id="20486" name="Picture 6" descr="http://22ndconference.xbrl.org/sites/conference.xbrl.org/files/imagecache/thumbnail_speaker/Maguet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600200" y="609600"/>
            <a:ext cx="1190625" cy="1704976"/>
          </a:xfrm>
          <a:prstGeom prst="rect">
            <a:avLst/>
          </a:prstGeom>
          <a:noFill/>
        </p:spPr>
      </p:pic>
      <p:pic>
        <p:nvPicPr>
          <p:cNvPr id="20488" name="Picture 8" descr="http://22ndconference.xbrl.org/sites/conference.xbrl.org/files/imagecache/thumbnail_speaker/OServais%20thumbnail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048000" y="2133600"/>
            <a:ext cx="1190625" cy="800100"/>
          </a:xfrm>
          <a:prstGeom prst="rect">
            <a:avLst/>
          </a:prstGeom>
          <a:noFill/>
        </p:spPr>
      </p:pic>
      <p:pic>
        <p:nvPicPr>
          <p:cNvPr id="20490" name="Picture 10" descr="http://22ndconference.xbrl.org/sites/conference.xbrl.org/files/imagecache/thumbnail_speaker/Calvert-pic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648200" y="2667000"/>
            <a:ext cx="1190625" cy="1762126"/>
          </a:xfrm>
          <a:prstGeom prst="rect">
            <a:avLst/>
          </a:prstGeom>
          <a:noFill/>
        </p:spPr>
      </p:pic>
      <p:pic>
        <p:nvPicPr>
          <p:cNvPr id="20492" name="Picture 12" descr="http://22ndconference.xbrl.org/sites/conference.xbrl.org/files/imagecache/thumbnail_speaker/herm%20fischer.jp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324600" y="3810000"/>
            <a:ext cx="1190625" cy="1476375"/>
          </a:xfrm>
          <a:prstGeom prst="rect">
            <a:avLst/>
          </a:prstGeom>
          <a:noFill/>
        </p:spPr>
      </p:pic>
      <p:pic>
        <p:nvPicPr>
          <p:cNvPr id="20494" name="Picture 14" descr="http://22ndconference.xbrl.org/sites/conference.xbrl.org/files/imagecache/thumbnail_speaker/Koizumi-san.jp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953375" y="4648200"/>
            <a:ext cx="1190625" cy="1666875"/>
          </a:xfrm>
          <a:prstGeom prst="rect">
            <a:avLst/>
          </a:prstGeom>
          <a:noFill/>
        </p:spPr>
      </p:pic>
      <p:pic>
        <p:nvPicPr>
          <p:cNvPr id="20496" name="Picture 16" descr="http://22ndconference.xbrl.org/sites/conference.xbrl.org/files/imagecache/thumbnail_speaker/Menda.JP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7162800" y="533400"/>
            <a:ext cx="1190625" cy="895351"/>
          </a:xfrm>
          <a:prstGeom prst="rect">
            <a:avLst/>
          </a:prstGeom>
          <a:noFill/>
        </p:spPr>
      </p:pic>
      <p:pic>
        <p:nvPicPr>
          <p:cNvPr id="20498" name="Picture 18" descr="http://22ndconference.xbrl.org/sites/conference.xbrl.org/files/imagecache/thumbnail_speaker/Victor_Morilla.jpg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5867400" y="1524000"/>
            <a:ext cx="1190625" cy="1590675"/>
          </a:xfrm>
          <a:prstGeom prst="rect">
            <a:avLst/>
          </a:prstGeom>
          <a:noFill/>
        </p:spPr>
      </p:pic>
      <p:pic>
        <p:nvPicPr>
          <p:cNvPr id="20500" name="Picture 20" descr="http://22ndconference.xbrl.org/sites/conference.xbrl.org/files/imagecache/thumbnail_speaker/katrin_schmehl.jpg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4114800" y="3505200"/>
            <a:ext cx="1190625" cy="1590675"/>
          </a:xfrm>
          <a:prstGeom prst="rect">
            <a:avLst/>
          </a:prstGeom>
          <a:noFill/>
        </p:spPr>
      </p:pic>
      <p:pic>
        <p:nvPicPr>
          <p:cNvPr id="20502" name="Picture 22" descr="http://22ndconference.xbrl.org/sites/conference.xbrl.org/files/imagecache/thumbnail_speaker/JTurner.jpg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2667000" y="4495800"/>
            <a:ext cx="1190625" cy="1400175"/>
          </a:xfrm>
          <a:prstGeom prst="rect">
            <a:avLst/>
          </a:prstGeom>
          <a:noFill/>
        </p:spPr>
      </p:pic>
      <p:pic>
        <p:nvPicPr>
          <p:cNvPr id="20504" name="Picture 24" descr="http://conference.xbrl.org/sites/conference.xbrl.org/files/imagecache/thumbnail_speaker/DerekDeBrandtMTP.jpg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685800" y="4800600"/>
            <a:ext cx="1190625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Welcome to </a:t>
            </a:r>
            <a:r>
              <a:rPr lang="en-US" dirty="0" smtClean="0"/>
              <a:t>XBRL In </a:t>
            </a:r>
            <a:r>
              <a:rPr lang="en-US" dirty="0" err="1" smtClean="0"/>
              <a:t>Euopre</a:t>
            </a:r>
            <a:r>
              <a:rPr lang="en-US" dirty="0" smtClean="0"/>
              <a:t> Conference </a:t>
            </a:r>
            <a:r>
              <a:rPr lang="en-US" dirty="0" smtClean="0"/>
              <a:t>in </a:t>
            </a:r>
            <a:r>
              <a:rPr lang="en-US" dirty="0" smtClean="0"/>
              <a:t>Madrid!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 for the Newcomer’s Session</a:t>
            </a:r>
          </a:p>
          <a:p>
            <a:pPr lvl="1"/>
            <a:r>
              <a:rPr lang="en-US" dirty="0" smtClean="0"/>
              <a:t>What XII is and its history, who is working to further XII's mission, and where you will find participants and adoption - around the world</a:t>
            </a:r>
          </a:p>
          <a:p>
            <a:pPr lvl="1"/>
            <a:r>
              <a:rPr lang="en-US" dirty="0" smtClean="0"/>
              <a:t>The terminology of XBRL: what words and phrases will you be hearing all week; Specification and Best Practices documents</a:t>
            </a:r>
          </a:p>
          <a:p>
            <a:pPr lvl="1"/>
            <a:r>
              <a:rPr lang="en-US" dirty="0" smtClean="0"/>
              <a:t>How you can make the most of the </a:t>
            </a:r>
            <a:r>
              <a:rPr lang="en-US" dirty="0" smtClean="0"/>
              <a:t>event, </a:t>
            </a:r>
            <a:r>
              <a:rPr lang="en-US" dirty="0" smtClean="0"/>
              <a:t>participate and gain additional value from taking an active role in moving forward the vision and tactics of </a:t>
            </a:r>
            <a:r>
              <a:rPr lang="en-US" dirty="0" smtClean="0"/>
              <a:t>XII, </a:t>
            </a:r>
            <a:r>
              <a:rPr lang="en-US" dirty="0" err="1" smtClean="0"/>
              <a:t>Eurofiling</a:t>
            </a:r>
            <a:r>
              <a:rPr lang="en-US" dirty="0" smtClean="0"/>
              <a:t> and XBRL in Europe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F:\Pictures\2008-08-29 Incoming Backup Drive\Incoming Backup Drive 258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085" y="209153"/>
            <a:ext cx="1676400" cy="781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8809" y="398260"/>
            <a:ext cx="1628775" cy="17260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544" y="4111387"/>
            <a:ext cx="1609725" cy="1832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0260" y="4419600"/>
            <a:ext cx="1650815" cy="2133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572396" cy="20382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7600" y="1066800"/>
            <a:ext cx="16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Louis </a:t>
            </a:r>
            <a:r>
              <a:rPr lang="en-US" dirty="0" err="1" smtClean="0">
                <a:solidFill>
                  <a:schemeClr val="bg1"/>
                </a:solidFill>
              </a:rPr>
              <a:t>Matherne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4244" y="152400"/>
            <a:ext cx="120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Mike Willis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4126468"/>
            <a:ext cx="122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Kurt </a:t>
            </a:r>
            <a:r>
              <a:rPr lang="en-US" dirty="0" err="1" smtClean="0">
                <a:solidFill>
                  <a:schemeClr val="bg1"/>
                </a:solidFill>
              </a:rPr>
              <a:t>Ramin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2057400"/>
            <a:ext cx="18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Walter </a:t>
            </a:r>
            <a:r>
              <a:rPr lang="en-US" dirty="0" err="1" smtClean="0">
                <a:solidFill>
                  <a:schemeClr val="bg1"/>
                </a:solidFill>
              </a:rPr>
              <a:t>Hamscher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5867400"/>
            <a:ext cx="155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 err="1" smtClean="0">
                <a:solidFill>
                  <a:schemeClr val="bg1"/>
                </a:solidFill>
              </a:rPr>
              <a:t>Ohata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2057400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Arlene Thomas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0"/>
            <a:ext cx="4343400" cy="923330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LEADERSHIP: Chairs of the International Steering Committee and later the Board of Directors.</a:t>
            </a:r>
            <a:endParaRPr lang="en-US" dirty="0"/>
          </a:p>
        </p:txBody>
      </p:sp>
      <p:pic>
        <p:nvPicPr>
          <p:cNvPr id="43010" name="Picture 2" descr="http://22ndconference.xbrl.org/sites/conference.xbrl.org/files/imagecache/thumbnail_speaker/Arleen%20Thomas%20Photo-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33400" y="2514600"/>
            <a:ext cx="1190625" cy="1790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598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3388"/>
            <a:ext cx="51816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905" y="1365537"/>
            <a:ext cx="1908213" cy="2725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502388" cy="440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143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Tony </a:t>
            </a:r>
            <a:r>
              <a:rPr lang="en-US" dirty="0" err="1" smtClean="0"/>
              <a:t>Fragnito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143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Cheryl </a:t>
            </a:r>
            <a:r>
              <a:rPr lang="en-US" dirty="0"/>
              <a:t>N</a:t>
            </a:r>
            <a:r>
              <a:rPr lang="en-US" dirty="0" smtClean="0"/>
              <a:t>eal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52578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Angela Rose</a:t>
            </a:r>
            <a:endParaRPr lang="en-US" dirty="0"/>
          </a:p>
        </p:txBody>
      </p:sp>
      <p:pic>
        <p:nvPicPr>
          <p:cNvPr id="40962" name="Picture 2" descr="David Nitchman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239000" y="4838700"/>
            <a:ext cx="1524000" cy="1524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10400" y="6412468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Dave </a:t>
            </a:r>
            <a:r>
              <a:rPr lang="en-US" dirty="0" err="1" smtClean="0"/>
              <a:t>Nitchman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0"/>
            <a:ext cx="4343400" cy="3693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XBRL International Staff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Groups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Standards Board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Best Practices Board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Base Specification and Maintenance</a:t>
            </a:r>
          </a:p>
          <a:p>
            <a:r>
              <a:rPr lang="en-US" dirty="0" smtClean="0"/>
              <a:t>GL</a:t>
            </a:r>
          </a:p>
          <a:p>
            <a:r>
              <a:rPr lang="en-US" dirty="0" smtClean="0"/>
              <a:t>Formula</a:t>
            </a:r>
          </a:p>
          <a:p>
            <a:r>
              <a:rPr lang="en-US" dirty="0" smtClean="0"/>
              <a:t>Rendering</a:t>
            </a:r>
          </a:p>
          <a:p>
            <a:r>
              <a:rPr lang="en-US" dirty="0" smtClean="0"/>
              <a:t>Versioning</a:t>
            </a:r>
          </a:p>
          <a:p>
            <a:r>
              <a:rPr lang="en-US" dirty="0" smtClean="0"/>
              <a:t>Taxonomy Architecture</a:t>
            </a:r>
          </a:p>
          <a:p>
            <a:r>
              <a:rPr lang="en-US" dirty="0" smtClean="0"/>
              <a:t>Abstract Modeling Task Force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Project Listing Database Task Force</a:t>
            </a:r>
          </a:p>
          <a:p>
            <a:r>
              <a:rPr lang="en-US" dirty="0" smtClean="0"/>
              <a:t>Taxonomy Architecture WG</a:t>
            </a:r>
          </a:p>
          <a:p>
            <a:r>
              <a:rPr lang="en-US" dirty="0" smtClean="0"/>
              <a:t>Taxonomy Recognition Task Force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44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Assurance Committee</a:t>
            </a:r>
          </a:p>
          <a:p>
            <a:r>
              <a:rPr lang="en-US" dirty="0" smtClean="0"/>
              <a:t>International Conference Committee</a:t>
            </a:r>
          </a:p>
          <a:p>
            <a:r>
              <a:rPr lang="en-US" dirty="0" smtClean="0"/>
              <a:t>Membership Development Committee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Areas</a:t>
            </a:r>
            <a:endParaRPr lang="en-US" dirty="0"/>
          </a:p>
        </p:txBody>
      </p:sp>
      <p:pic>
        <p:nvPicPr>
          <p:cNvPr id="8" name="Picture 4" descr="77e24c0090a9d55e_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48400" y="3505200"/>
            <a:ext cx="2699441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of XBRL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Speak XBRL?</a:t>
            </a:r>
            <a:br>
              <a:rPr lang="en-US" dirty="0" smtClean="0"/>
            </a:br>
            <a:r>
              <a:rPr lang="en-US" dirty="0" smtClean="0"/>
              <a:t>The Global Language for Business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27237"/>
            <a:ext cx="4038600" cy="4525963"/>
          </a:xfrm>
        </p:spPr>
        <p:txBody>
          <a:bodyPr/>
          <a:lstStyle/>
          <a:p>
            <a:r>
              <a:rPr lang="en-US" dirty="0" err="1" smtClean="0"/>
              <a:t>Taler</a:t>
            </a:r>
            <a:r>
              <a:rPr lang="en-US" dirty="0" smtClean="0"/>
              <a:t> du XBRL?</a:t>
            </a:r>
          </a:p>
          <a:p>
            <a:r>
              <a:rPr lang="en-US" dirty="0" err="1" smtClean="0"/>
              <a:t>Spreekt</a:t>
            </a:r>
            <a:r>
              <a:rPr lang="en-US" dirty="0" smtClean="0"/>
              <a:t> u XBRL?</a:t>
            </a:r>
          </a:p>
          <a:p>
            <a:r>
              <a:rPr lang="en-US" dirty="0" err="1" smtClean="0"/>
              <a:t>Parlez-vous</a:t>
            </a:r>
            <a:r>
              <a:rPr lang="en-US" dirty="0" smtClean="0"/>
              <a:t> XBRL?</a:t>
            </a:r>
          </a:p>
          <a:p>
            <a:r>
              <a:rPr lang="en-US" dirty="0" err="1" smtClean="0"/>
              <a:t>Sprechen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XBRL?</a:t>
            </a:r>
          </a:p>
          <a:p>
            <a:r>
              <a:rPr lang="en-US" dirty="0" err="1" smtClean="0"/>
              <a:t>Parla</a:t>
            </a:r>
            <a:r>
              <a:rPr lang="en-US" dirty="0" smtClean="0"/>
              <a:t> XBRL?</a:t>
            </a:r>
          </a:p>
          <a:p>
            <a:r>
              <a:rPr lang="en-US" dirty="0" smtClean="0"/>
              <a:t>XBRL </a:t>
            </a:r>
            <a:r>
              <a:rPr lang="en-US" dirty="0" err="1" smtClean="0"/>
              <a:t>Hol</a:t>
            </a:r>
            <a:r>
              <a:rPr lang="en-US" dirty="0" smtClean="0"/>
              <a:t> </a:t>
            </a:r>
            <a:r>
              <a:rPr lang="en-US" dirty="0" err="1" smtClean="0"/>
              <a:t>Dajatlh'e</a:t>
            </a:r>
            <a:r>
              <a:rPr lang="en-US" dirty="0" smtClean="0"/>
              <a:t>'?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27237"/>
            <a:ext cx="4038600" cy="4525963"/>
          </a:xfrm>
        </p:spPr>
        <p:txBody>
          <a:bodyPr/>
          <a:lstStyle/>
          <a:p>
            <a:r>
              <a:rPr lang="pl-PL" dirty="0" smtClean="0"/>
              <a:t>Czy mówi Pan po </a:t>
            </a:r>
            <a:r>
              <a:rPr lang="en-US" dirty="0" smtClean="0"/>
              <a:t>XBRL</a:t>
            </a:r>
            <a:r>
              <a:rPr lang="pl-PL" dirty="0" smtClean="0"/>
              <a:t>?</a:t>
            </a:r>
            <a:endParaRPr lang="en-US" dirty="0" smtClean="0"/>
          </a:p>
          <a:p>
            <a:r>
              <a:rPr lang="az-Cyrl-AZ" dirty="0" smtClean="0"/>
              <a:t>Вы говорите по-</a:t>
            </a:r>
            <a:r>
              <a:rPr lang="en-US" dirty="0" smtClean="0"/>
              <a:t>XBRL</a:t>
            </a:r>
            <a:r>
              <a:rPr lang="az-Cyrl-AZ" dirty="0" smtClean="0"/>
              <a:t>?</a:t>
            </a:r>
            <a:endParaRPr lang="en-US" dirty="0" smtClean="0"/>
          </a:p>
          <a:p>
            <a:r>
              <a:rPr lang="en-US" dirty="0" smtClean="0"/>
              <a:t>¿</a:t>
            </a:r>
            <a:r>
              <a:rPr lang="en-US" dirty="0" err="1" smtClean="0"/>
              <a:t>Habla</a:t>
            </a:r>
            <a:r>
              <a:rPr lang="en-US" dirty="0" smtClean="0"/>
              <a:t> </a:t>
            </a:r>
            <a:r>
              <a:rPr lang="en-US" dirty="0" err="1" smtClean="0"/>
              <a:t>usted</a:t>
            </a:r>
            <a:r>
              <a:rPr lang="en-US" dirty="0" smtClean="0"/>
              <a:t> XBRL?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3000" y="5029200"/>
            <a:ext cx="349794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62550" y="4362450"/>
            <a:ext cx="29908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Format, syntax, semantics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Written instructions: </a:t>
            </a:r>
            <a:r>
              <a:rPr lang="en-US" sz="4000" dirty="0"/>
              <a:t>“Give 5,000 dollars to the person to your right on 08-11-09.”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Alvin, a US-based banker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Charlie, a Canadian banker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Arnie, an Australian banker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Sam, a banker in Sweden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Freddie, a banker in Fiji</a:t>
            </a:r>
          </a:p>
        </p:txBody>
      </p:sp>
      <p:sp>
        <p:nvSpPr>
          <p:cNvPr id="222211" name="WordArt 3"/>
          <p:cNvSpPr>
            <a:spLocks noChangeArrowheads="1" noChangeShapeType="1" noTextEdit="1"/>
          </p:cNvSpPr>
          <p:nvPr/>
        </p:nvSpPr>
        <p:spPr bwMode="auto">
          <a:xfrm>
            <a:off x="7086600" y="5257800"/>
            <a:ext cx="962025" cy="8747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CSV?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Why Do We Need Standardized Syntax for Business Reporting?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9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49363"/>
            <a:ext cx="8229600" cy="685800"/>
          </a:xfrm>
        </p:spPr>
        <p:txBody>
          <a:bodyPr lIns="0" tIns="0" rIns="0" bIns="0" anchor="b">
            <a:normAutofit fontScale="90000"/>
          </a:bodyPr>
          <a:lstStyle/>
          <a:p>
            <a:r>
              <a:rPr lang="en-US" sz="3600">
                <a:solidFill>
                  <a:schemeClr val="tx1"/>
                </a:solidFill>
              </a:rPr>
              <a:t>Enter XML: 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Technical Agreement on Information Descriptions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87563"/>
            <a:ext cx="8229600" cy="4525962"/>
          </a:xfrm>
        </p:spPr>
        <p:txBody>
          <a:bodyPr lIns="0" tIns="0" rIns="0" bIns="0"/>
          <a:lstStyle/>
          <a:p>
            <a:r>
              <a:rPr lang="en-US"/>
              <a:t>XML Recommendations</a:t>
            </a:r>
          </a:p>
          <a:p>
            <a:pPr lvl="1"/>
            <a:r>
              <a:rPr lang="en-US"/>
              <a:t>XML</a:t>
            </a:r>
          </a:p>
          <a:p>
            <a:pPr lvl="1"/>
            <a:r>
              <a:rPr lang="en-US"/>
              <a:t>XML Namespaces</a:t>
            </a:r>
          </a:p>
          <a:p>
            <a:pPr lvl="1"/>
            <a:r>
              <a:rPr lang="en-US"/>
              <a:t>XML Schema</a:t>
            </a:r>
          </a:p>
          <a:p>
            <a:pPr lvl="1"/>
            <a:r>
              <a:rPr lang="en-US"/>
              <a:t>XLink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38800" y="2697163"/>
            <a:ext cx="2800350" cy="2057400"/>
            <a:chOff x="3840" y="2846"/>
            <a:chExt cx="1620" cy="1090"/>
          </a:xfrm>
        </p:grpSpPr>
        <p:pic>
          <p:nvPicPr>
            <p:cNvPr id="224261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46"/>
              <a:ext cx="1620" cy="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2" name="Picture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" y="3173"/>
              <a:ext cx="720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6019800" y="2697163"/>
            <a:ext cx="3810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Arial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8077200" y="2697163"/>
            <a:ext cx="3810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Arial" charset="0"/>
            </a:endParaRP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blackWhite">
          <a:xfrm>
            <a:off x="2317750" y="4768850"/>
            <a:ext cx="4540250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00" tIns="0" rIns="64800" bIns="0">
            <a:spAutoFit/>
          </a:bodyPr>
          <a:lstStyle/>
          <a:p>
            <a:pPr>
              <a:buSzPct val="90000"/>
            </a:pPr>
            <a:r>
              <a:rPr lang="en-US" sz="2800" dirty="0">
                <a:solidFill>
                  <a:schemeClr val="folHlink"/>
                </a:solidFill>
                <a:cs typeface="Arial" charset="0"/>
              </a:rPr>
              <a:t>Dates: 09/08/08</a:t>
            </a:r>
          </a:p>
          <a:p>
            <a:pPr>
              <a:buSzPct val="90000"/>
            </a:pPr>
            <a:r>
              <a:rPr lang="en-US" sz="2800" dirty="0">
                <a:solidFill>
                  <a:schemeClr val="folHlink"/>
                </a:solidFill>
                <a:cs typeface="Arial" charset="0"/>
              </a:rPr>
              <a:t>Numbers: 5.000</a:t>
            </a:r>
          </a:p>
          <a:p>
            <a:pPr>
              <a:buSzPct val="90000"/>
            </a:pPr>
            <a:r>
              <a:rPr lang="en-US" sz="2800" dirty="0">
                <a:solidFill>
                  <a:schemeClr val="folHlink"/>
                </a:solidFill>
                <a:cs typeface="Arial" charset="0"/>
              </a:rPr>
              <a:t>Facts in a CSV file: 400,200</a:t>
            </a:r>
          </a:p>
        </p:txBody>
      </p:sp>
      <p:sp>
        <p:nvSpPr>
          <p:cNvPr id="224266" name="Rectangle 10"/>
          <p:cNvSpPr>
            <a:spLocks noChangeArrowheads="1"/>
          </p:cNvSpPr>
          <p:nvPr/>
        </p:nvSpPr>
        <p:spPr bwMode="blackWhite">
          <a:xfrm>
            <a:off x="3872706" y="6156326"/>
            <a:ext cx="49037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00" tIns="0" rIns="64800" bIns="0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  <a:buSzPct val="90000"/>
              <a:buFont typeface="Arial" charset="0"/>
              <a:buNone/>
            </a:pPr>
            <a:r>
              <a:rPr lang="en-US" dirty="0">
                <a:solidFill>
                  <a:schemeClr val="bg2"/>
                </a:solidFill>
                <a:cs typeface="Arial" charset="0"/>
              </a:rPr>
              <a:t>XBRL is XML optimized for Business Reporting</a:t>
            </a:r>
          </a:p>
        </p:txBody>
      </p:sp>
      <p:sp>
        <p:nvSpPr>
          <p:cNvPr id="224267" name="Rectangle 11"/>
          <p:cNvSpPr>
            <a:spLocks noChangeArrowheads="1"/>
          </p:cNvSpPr>
          <p:nvPr/>
        </p:nvSpPr>
        <p:spPr bwMode="auto">
          <a:xfrm>
            <a:off x="6324600" y="3154363"/>
            <a:ext cx="12954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239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625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5417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43016" grpId="0" animBg="1"/>
      <p:bldP spid="2242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 bwMode="auto">
          <a:xfrm>
            <a:off x="304800" y="76200"/>
            <a:ext cx="7772400" cy="533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2900"/>
              <a:t>Why We Need an XML-Based Standard</a:t>
            </a:r>
            <a:endParaRPr lang="en-GB" sz="2900"/>
          </a:p>
        </p:txBody>
      </p:sp>
      <p:graphicFrame>
        <p:nvGraphicFramePr>
          <p:cNvPr id="74922" name="Group 170"/>
          <p:cNvGraphicFramePr>
            <a:graphicFrameLocks noGrp="1"/>
          </p:cNvGraphicFramePr>
          <p:nvPr>
            <p:ph type="tbl" idx="1"/>
          </p:nvPr>
        </p:nvGraphicFramePr>
        <p:xfrm>
          <a:off x="304800" y="609600"/>
          <a:ext cx="8534400" cy="4297365"/>
        </p:xfrm>
        <a:graphic>
          <a:graphicData uri="http://schemas.openxmlformats.org/drawingml/2006/table">
            <a:tbl>
              <a:tblPr/>
              <a:tblGrid>
                <a:gridCol w="2895600"/>
                <a:gridCol w="609600"/>
                <a:gridCol w="762000"/>
                <a:gridCol w="1295400"/>
                <a:gridCol w="685800"/>
                <a:gridCol w="762000"/>
                <a:gridCol w="609600"/>
                <a:gridCol w="914400"/>
              </a:tblGrid>
              <a:tr h="311150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Attributes of “standard” formats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XML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HTML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ASCII Fixed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CSV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Excel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DBF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EDI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Variable length fields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 field size limitations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Extensible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 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Includes context or field names (“rip and read”)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Cross-platform, non-proprietary, “universal”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Validation of files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Groups collaborating on definition and interoperability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Selective digital signatures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Selective encryption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Standard Office import/export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Yes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1095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Not verbose, smaller file sizes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953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</a:rPr>
                        <a:t>*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</a:tbl>
          </a:graphicData>
        </a:graphic>
      </p:graphicFrame>
      <p:sp>
        <p:nvSpPr>
          <p:cNvPr id="74906" name="Rectangle 154"/>
          <p:cNvSpPr>
            <a:spLocks noChangeArrowheads="1"/>
          </p:cNvSpPr>
          <p:nvPr/>
        </p:nvSpPr>
        <p:spPr bwMode="auto">
          <a:xfrm>
            <a:off x="6629400" y="6007100"/>
            <a:ext cx="2209800" cy="6096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/>
          <a:p>
            <a:endParaRPr lang="en-US"/>
          </a:p>
        </p:txBody>
      </p:sp>
      <p:sp>
        <p:nvSpPr>
          <p:cNvPr id="74907" name="Oval 155"/>
          <p:cNvSpPr>
            <a:spLocks noChangeArrowheads="1"/>
          </p:cNvSpPr>
          <p:nvPr/>
        </p:nvSpPr>
        <p:spPr bwMode="auto">
          <a:xfrm>
            <a:off x="6731000" y="6070600"/>
            <a:ext cx="533400" cy="533400"/>
          </a:xfrm>
          <a:prstGeom prst="ellipse">
            <a:avLst/>
          </a:prstGeom>
          <a:solidFill>
            <a:srgbClr val="CC3300"/>
          </a:solidFill>
          <a:ln w="9525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/>
          <a:p>
            <a:endParaRPr lang="en-US"/>
          </a:p>
        </p:txBody>
      </p:sp>
      <p:sp>
        <p:nvSpPr>
          <p:cNvPr id="74908" name="Oval 156"/>
          <p:cNvSpPr>
            <a:spLocks noChangeArrowheads="1"/>
          </p:cNvSpPr>
          <p:nvPr/>
        </p:nvSpPr>
        <p:spPr bwMode="auto">
          <a:xfrm>
            <a:off x="7467600" y="6070600"/>
            <a:ext cx="533400" cy="533400"/>
          </a:xfrm>
          <a:prstGeom prst="ellipse">
            <a:avLst/>
          </a:prstGeom>
          <a:solidFill>
            <a:srgbClr val="CCFF33"/>
          </a:solidFill>
          <a:ln w="9525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33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/>
          <a:p>
            <a:endParaRPr lang="en-US"/>
          </a:p>
        </p:txBody>
      </p:sp>
      <p:sp>
        <p:nvSpPr>
          <p:cNvPr id="74909" name="Oval 157"/>
          <p:cNvSpPr>
            <a:spLocks noChangeArrowheads="1"/>
          </p:cNvSpPr>
          <p:nvPr/>
        </p:nvSpPr>
        <p:spPr bwMode="auto">
          <a:xfrm>
            <a:off x="8153400" y="6070600"/>
            <a:ext cx="533400" cy="533400"/>
          </a:xfrm>
          <a:prstGeom prst="ellipse">
            <a:avLst/>
          </a:prstGeom>
          <a:solidFill>
            <a:srgbClr val="00FF00"/>
          </a:solidFill>
          <a:ln w="9525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/>
          <a:p>
            <a:endParaRPr lang="en-US"/>
          </a:p>
        </p:txBody>
      </p:sp>
      <p:sp>
        <p:nvSpPr>
          <p:cNvPr id="74910" name="Text Box 158"/>
          <p:cNvSpPr txBox="1">
            <a:spLocks noChangeArrowheads="1"/>
          </p:cNvSpPr>
          <p:nvPr/>
        </p:nvSpPr>
        <p:spPr bwMode="auto">
          <a:xfrm>
            <a:off x="6400800" y="6578600"/>
            <a:ext cx="746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weakness</a:t>
            </a:r>
          </a:p>
        </p:txBody>
      </p:sp>
      <p:sp>
        <p:nvSpPr>
          <p:cNvPr id="74911" name="Text Box 159"/>
          <p:cNvSpPr txBox="1">
            <a:spLocks noChangeArrowheads="1"/>
          </p:cNvSpPr>
          <p:nvPr/>
        </p:nvSpPr>
        <p:spPr bwMode="auto">
          <a:xfrm>
            <a:off x="8258175" y="6578600"/>
            <a:ext cx="639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strength</a:t>
            </a:r>
          </a:p>
        </p:txBody>
      </p:sp>
      <p:sp>
        <p:nvSpPr>
          <p:cNvPr id="74912" name="Text Box 160"/>
          <p:cNvSpPr txBox="1">
            <a:spLocks noChangeArrowheads="1"/>
          </p:cNvSpPr>
          <p:nvPr/>
        </p:nvSpPr>
        <p:spPr bwMode="auto">
          <a:xfrm>
            <a:off x="7239000" y="6578600"/>
            <a:ext cx="844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workaround</a:t>
            </a:r>
          </a:p>
        </p:txBody>
      </p:sp>
      <p:pic>
        <p:nvPicPr>
          <p:cNvPr id="74917" name="Picture 16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95975"/>
            <a:ext cx="952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18" name="Picture 16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25" y="55626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19" name="Rectangle 167"/>
          <p:cNvSpPr>
            <a:spLocks noChangeArrowheads="1"/>
          </p:cNvSpPr>
          <p:nvPr/>
        </p:nvSpPr>
        <p:spPr bwMode="auto">
          <a:xfrm>
            <a:off x="2438400" y="5102225"/>
            <a:ext cx="2362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“12-12-12” … oops</a:t>
            </a:r>
          </a:p>
          <a:p>
            <a:pPr algn="ctr"/>
            <a:r>
              <a:rPr lang="en-US" b="1" dirty="0" smtClean="0"/>
              <a:t>“</a:t>
            </a:r>
            <a:r>
              <a:rPr lang="en-US" b="1" dirty="0"/>
              <a:t>06-07-08”</a:t>
            </a:r>
          </a:p>
          <a:p>
            <a:pPr algn="ctr"/>
            <a:r>
              <a:rPr lang="en-US" dirty="0"/>
              <a:t>June 7, 2008</a:t>
            </a:r>
          </a:p>
          <a:p>
            <a:pPr algn="ctr"/>
            <a:r>
              <a:rPr lang="en-US" dirty="0"/>
              <a:t>6 July 2008</a:t>
            </a:r>
          </a:p>
          <a:p>
            <a:pPr algn="ctr"/>
            <a:r>
              <a:rPr lang="en-US" dirty="0"/>
              <a:t>July 8, 2006</a:t>
            </a:r>
          </a:p>
        </p:txBody>
      </p:sp>
      <p:sp>
        <p:nvSpPr>
          <p:cNvPr id="74920" name="Rectangle 168"/>
          <p:cNvSpPr>
            <a:spLocks noChangeArrowheads="1"/>
          </p:cNvSpPr>
          <p:nvPr/>
        </p:nvSpPr>
        <p:spPr bwMode="auto">
          <a:xfrm>
            <a:off x="4800600" y="5105400"/>
            <a:ext cx="1600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/>
              <a:t>5.000</a:t>
            </a:r>
          </a:p>
          <a:p>
            <a:pPr algn="ctr"/>
            <a:r>
              <a:rPr lang="en-US" dirty="0"/>
              <a:t>Five?</a:t>
            </a:r>
          </a:p>
          <a:p>
            <a:pPr algn="ctr"/>
            <a:r>
              <a:rPr lang="en-US" dirty="0"/>
              <a:t>Five thousand?</a:t>
            </a:r>
          </a:p>
        </p:txBody>
      </p:sp>
    </p:spTree>
    <p:extLst>
      <p:ext uri="{BB962C8B-B14F-4D97-AF65-F5344CB8AC3E}">
        <p14:creationId xmlns:p14="http://schemas.microsoft.com/office/powerpoint/2010/main" xmlns="" val="3201872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7238" y="190500"/>
            <a:ext cx="8062912" cy="100806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2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XML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7238" y="1343025"/>
            <a:ext cx="8207375" cy="49688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800" kern="0">
                <a:latin typeface="+mn-lt"/>
                <a:cs typeface="+mn-cs"/>
              </a:rPr>
              <a:t>Syntax agreement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>
                <a:latin typeface="+mn-lt"/>
                <a:cs typeface="Arial" pitchFamily="34" charset="0"/>
              </a:rPr>
              <a:t>Key digital representation (unlike CSV)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>
                <a:latin typeface="+mn-lt"/>
                <a:cs typeface="Arial" pitchFamily="34" charset="0"/>
              </a:rPr>
              <a:t>Numeric formats (like digits, decimals)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>
                <a:latin typeface="+mn-lt"/>
                <a:cs typeface="Arial" pitchFamily="34" charset="0"/>
              </a:rPr>
              <a:t>Date formats and codes for languages (ISO)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800" kern="0">
                <a:latin typeface="+mn-lt"/>
                <a:cs typeface="+mn-cs"/>
              </a:rPr>
              <a:t>But not full agreement to everything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>
                <a:latin typeface="+mn-lt"/>
                <a:cs typeface="Arial" pitchFamily="34" charset="0"/>
              </a:rPr>
              <a:t>Semantics</a:t>
            </a:r>
          </a:p>
        </p:txBody>
      </p:sp>
      <p:pic>
        <p:nvPicPr>
          <p:cNvPr id="4" name="Picture 4" descr="TypeDataTwice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62800" y="5181600"/>
            <a:ext cx="13716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05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and 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481138"/>
            <a:ext cx="4800600" cy="4525962"/>
          </a:xfrm>
        </p:spPr>
        <p:txBody>
          <a:bodyPr/>
          <a:lstStyle/>
          <a:p>
            <a:r>
              <a:rPr lang="en-US" dirty="0" smtClean="0"/>
              <a:t>Who I am</a:t>
            </a:r>
          </a:p>
          <a:p>
            <a:r>
              <a:rPr lang="en-US" dirty="0" smtClean="0"/>
              <a:t>What I am about to share does not necessarily reflect the opinions of …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81600"/>
            <a:ext cx="1828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957638" cy="37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98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943600"/>
            <a:ext cx="3962400" cy="6096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180975" indent="-180975" algn="ctr" defTabSz="695325">
              <a:buSzPct val="90000"/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endParaRPr lang="en-US" sz="2400">
              <a:latin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274638"/>
            <a:ext cx="8229600" cy="83343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XML + Agreed Upon Dictionaries = Communication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76250" y="2235200"/>
            <a:ext cx="3254375" cy="2740025"/>
          </a:xfrm>
          <a:prstGeom prst="rect">
            <a:avLst/>
          </a:prstGeom>
          <a:noFill/>
        </p:spPr>
        <p:txBody>
          <a:bodyPr/>
          <a:lstStyle/>
          <a:p>
            <a:pPr marL="180975" indent="-180975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2400" b="1" kern="0" dirty="0" err="1">
                <a:latin typeface="+mn-lt"/>
                <a:cs typeface="+mn-cs"/>
              </a:rPr>
              <a:t>Gianluca</a:t>
            </a:r>
            <a:r>
              <a:rPr lang="en-US" sz="2400" b="1" kern="0" dirty="0">
                <a:latin typeface="+mn-lt"/>
                <a:cs typeface="+mn-cs"/>
              </a:rPr>
              <a:t> </a:t>
            </a:r>
            <a:r>
              <a:rPr lang="en-US" sz="2400" b="1" kern="0" dirty="0" err="1">
                <a:latin typeface="+mn-lt"/>
                <a:cs typeface="+mn-cs"/>
              </a:rPr>
              <a:t>Garbellotto</a:t>
            </a:r>
            <a:endParaRPr lang="en-US" sz="2400" b="1" kern="0" dirty="0">
              <a:latin typeface="+mn-lt"/>
              <a:cs typeface="+mn-cs"/>
            </a:endParaRPr>
          </a:p>
          <a:p>
            <a:pPr marL="180975" indent="-180975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2400" b="1" kern="0" dirty="0" smtClean="0">
                <a:latin typeface="+mn-lt"/>
                <a:cs typeface="+mn-cs"/>
              </a:rPr>
              <a:t>1313 Mockingbird Lane</a:t>
            </a:r>
            <a:endParaRPr lang="en-US" sz="2400" b="1" kern="0" dirty="0">
              <a:latin typeface="+mn-lt"/>
              <a:cs typeface="+mn-cs"/>
            </a:endParaRPr>
          </a:p>
          <a:p>
            <a:pPr marL="180975" indent="-180975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2400" b="1" kern="0" dirty="0" smtClean="0">
                <a:latin typeface="+mn-lt"/>
                <a:cs typeface="+mn-cs"/>
              </a:rPr>
              <a:t>Mockingbird Heights, </a:t>
            </a:r>
            <a:r>
              <a:rPr lang="en-US" sz="2400" b="1" kern="0" dirty="0">
                <a:latin typeface="+mn-lt"/>
                <a:cs typeface="+mn-cs"/>
              </a:rPr>
              <a:t>VA 22182</a:t>
            </a:r>
          </a:p>
          <a:p>
            <a:pPr marL="180975" indent="-180975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2400" b="1" kern="0" dirty="0">
                <a:latin typeface="+mn-lt"/>
                <a:cs typeface="+mn-cs"/>
              </a:rPr>
              <a:t>1 703 629 3487</a:t>
            </a:r>
          </a:p>
          <a:p>
            <a:pPr marL="180975" indent="-180975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2400" b="1" kern="0" dirty="0">
                <a:latin typeface="+mn-lt"/>
                <a:cs typeface="+mn-cs"/>
              </a:rPr>
              <a:t>Birthdate: ##/##/##</a:t>
            </a:r>
            <a:endParaRPr lang="en-US" sz="1300" kern="0" dirty="0">
              <a:latin typeface="+mn-lt"/>
              <a:cs typeface="+mn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995738" y="1371600"/>
            <a:ext cx="514826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lnSpc>
                <a:spcPts val="2200"/>
              </a:lnSpc>
              <a:spcBef>
                <a:spcPct val="20000"/>
              </a:spcBef>
              <a:buFont typeface="Wingdings" pitchFamily="2" charset="2"/>
              <a:buChar char="§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200" b="1" kern="0" dirty="0" smtClean="0">
                <a:solidFill>
                  <a:srgbClr val="4D4D4D"/>
                </a:solidFill>
                <a:latin typeface="+mn-lt"/>
                <a:cs typeface="+mn-cs"/>
              </a:rPr>
              <a:t>&lt;</a:t>
            </a:r>
            <a:r>
              <a:rPr lang="en-US" sz="1200" b="1" kern="0" dirty="0" err="1" smtClean="0">
                <a:solidFill>
                  <a:srgbClr val="4D4D4D"/>
                </a:solidFill>
                <a:latin typeface="+mn-lt"/>
                <a:cs typeface="+mn-cs"/>
              </a:rPr>
              <a:t>chair_info</a:t>
            </a:r>
            <a:r>
              <a:rPr lang="en-US" sz="1200" b="1" kern="0" dirty="0">
                <a:solidFill>
                  <a:srgbClr val="4D4D4D"/>
                </a:solidFill>
                <a:latin typeface="+mn-lt"/>
                <a:cs typeface="+mn-cs"/>
              </a:rPr>
              <a:t>&gt;</a:t>
            </a: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&lt;name&gt;</a:t>
            </a:r>
            <a:r>
              <a:rPr lang="en-US" sz="1400" b="1" kern="0" dirty="0" err="1">
                <a:solidFill>
                  <a:srgbClr val="263582"/>
                </a:solidFill>
                <a:latin typeface="+mn-lt"/>
                <a:cs typeface="Arial" pitchFamily="34" charset="0"/>
              </a:rPr>
              <a:t>Gianluca</a:t>
            </a:r>
            <a:r>
              <a:rPr lang="en-US" sz="14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b="1" kern="0" dirty="0" err="1">
                <a:solidFill>
                  <a:srgbClr val="263582"/>
                </a:solidFill>
                <a:latin typeface="+mn-lt"/>
                <a:cs typeface="Arial" pitchFamily="34" charset="0"/>
              </a:rPr>
              <a:t>Garbellotto</a:t>
            </a: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&lt;/name&gt;</a:t>
            </a: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&lt;address&gt;</a:t>
            </a:r>
            <a:endParaRPr lang="en-US" sz="1400" b="1" kern="0" dirty="0">
              <a:solidFill>
                <a:srgbClr val="C210B1"/>
              </a:solidFill>
              <a:latin typeface="+mn-lt"/>
              <a:cs typeface="Arial" pitchFamily="34" charset="0"/>
            </a:endParaRPr>
          </a:p>
          <a:p>
            <a:pPr marL="1143000" lvl="2" indent="-22860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</a:t>
            </a:r>
            <a:r>
              <a:rPr lang="en-US" sz="11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street&gt;</a:t>
            </a:r>
            <a:r>
              <a:rPr lang="en-US" sz="1100" b="1" kern="0" dirty="0" smtClean="0">
                <a:solidFill>
                  <a:srgbClr val="263582"/>
                </a:solidFill>
                <a:latin typeface="+mn-lt"/>
                <a:cs typeface="Arial" pitchFamily="34" charset="0"/>
              </a:rPr>
              <a:t>Mockingbird Lane</a:t>
            </a:r>
            <a:r>
              <a:rPr lang="en-US" sz="11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&lt;/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street&gt;</a:t>
            </a:r>
          </a:p>
          <a:p>
            <a:pPr marL="1143000" lvl="2" indent="-22860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</a:t>
            </a:r>
            <a:r>
              <a:rPr lang="en-US" sz="11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house_number</a:t>
            </a:r>
            <a:r>
              <a:rPr lang="en-US" sz="11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&gt;</a:t>
            </a:r>
            <a:r>
              <a:rPr lang="en-US" sz="1100" b="1" kern="0" dirty="0" smtClean="0">
                <a:solidFill>
                  <a:srgbClr val="263582"/>
                </a:solidFill>
                <a:latin typeface="+mn-lt"/>
                <a:cs typeface="Arial" pitchFamily="34" charset="0"/>
              </a:rPr>
              <a:t>1313</a:t>
            </a:r>
            <a:r>
              <a:rPr lang="en-US" sz="11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&lt;/</a:t>
            </a:r>
            <a:r>
              <a:rPr lang="en-US" sz="11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house_number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&gt;</a:t>
            </a:r>
            <a:endParaRPr lang="en-US" sz="1100" b="1" kern="0" dirty="0">
              <a:latin typeface="+mn-lt"/>
              <a:cs typeface="Arial" pitchFamily="34" charset="0"/>
            </a:endParaRPr>
          </a:p>
          <a:p>
            <a:pPr marL="1143000" lvl="2" indent="-22860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</a:t>
            </a:r>
            <a:r>
              <a:rPr lang="en-US" sz="11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city&gt;</a:t>
            </a:r>
            <a:r>
              <a:rPr lang="en-US" sz="1100" b="1" kern="0" dirty="0" err="1" smtClean="0">
                <a:solidFill>
                  <a:srgbClr val="263582"/>
                </a:solidFill>
                <a:latin typeface="+mn-lt"/>
                <a:cs typeface="Arial" pitchFamily="34" charset="0"/>
              </a:rPr>
              <a:t>MHieghts</a:t>
            </a:r>
            <a:r>
              <a:rPr lang="en-US" sz="11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&lt;/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city&gt; &lt;state&gt;</a:t>
            </a:r>
            <a:r>
              <a:rPr lang="en-US" sz="11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VA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&lt;/state&gt;</a:t>
            </a:r>
          </a:p>
          <a:p>
            <a:pPr marL="1143000" lvl="2" indent="-22860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</a:t>
            </a:r>
            <a:r>
              <a:rPr lang="en-US" sz="11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postal_code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&gt;</a:t>
            </a:r>
            <a:r>
              <a:rPr lang="en-US" sz="11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22182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</a:t>
            </a:r>
            <a:r>
              <a:rPr lang="en-US" sz="11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postal_code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&gt;</a:t>
            </a:r>
          </a:p>
          <a:p>
            <a:pPr marL="1143000" lvl="2" indent="-22860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&lt;country&gt;</a:t>
            </a:r>
            <a:r>
              <a:rPr lang="en-US" sz="11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USA</a:t>
            </a:r>
            <a:r>
              <a:rPr lang="en-US" sz="11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&lt;/country&gt;</a:t>
            </a: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&lt;/address&gt;</a:t>
            </a:r>
            <a:endParaRPr lang="en-US" sz="1400" b="1" kern="0" dirty="0">
              <a:latin typeface="+mn-lt"/>
              <a:cs typeface="Arial" pitchFamily="34" charset="0"/>
            </a:endParaRP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&lt;telephone&gt;&lt;</a:t>
            </a:r>
            <a:r>
              <a:rPr lang="en-US" sz="1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area_code</a:t>
            </a: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&gt;</a:t>
            </a:r>
            <a:r>
              <a:rPr lang="en-US" sz="14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703</a:t>
            </a: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</a:t>
            </a:r>
            <a:r>
              <a:rPr lang="en-US" sz="1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area_code</a:t>
            </a: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&gt;</a:t>
            </a: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	&lt;number&gt;</a:t>
            </a:r>
            <a:r>
              <a:rPr lang="en-US" sz="14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6293487</a:t>
            </a: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&lt;/number&gt; &lt;country&gt;</a:t>
            </a:r>
            <a:r>
              <a:rPr lang="en-US" sz="14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1</a:t>
            </a: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&lt;/country&gt;</a:t>
            </a:r>
            <a:endParaRPr lang="en-US" sz="1400" b="1" kern="0" dirty="0">
              <a:solidFill>
                <a:schemeClr val="accent2"/>
              </a:solidFill>
              <a:latin typeface="+mn-lt"/>
              <a:cs typeface="Arial" pitchFamily="34" charset="0"/>
            </a:endParaRP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&lt;/telephone&gt;</a:t>
            </a: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	&lt;birthdate&gt;</a:t>
            </a:r>
            <a:r>
              <a:rPr lang="en-US" sz="1400" b="1" kern="0" dirty="0">
                <a:solidFill>
                  <a:srgbClr val="263582"/>
                </a:solidFill>
                <a:latin typeface="+mn-lt"/>
                <a:cs typeface="Arial" pitchFamily="34" charset="0"/>
              </a:rPr>
              <a:t>1971-07-05</a:t>
            </a:r>
            <a:r>
              <a:rPr lang="en-US" sz="1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&lt;/birthdate&gt;</a:t>
            </a:r>
          </a:p>
          <a:p>
            <a:pPr marL="742950" lvl="1" indent="-285750" eaLnBrk="0" hangingPunct="0">
              <a:lnSpc>
                <a:spcPts val="2200"/>
              </a:lnSpc>
              <a:spcBef>
                <a:spcPct val="20000"/>
              </a:spcBef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r>
              <a:rPr lang="en-US" sz="12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&lt;/</a:t>
            </a:r>
            <a:r>
              <a:rPr lang="en-US" sz="12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chair_info</a:t>
            </a:r>
            <a:r>
              <a:rPr lang="en-US" sz="12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&gt;</a:t>
            </a:r>
          </a:p>
          <a:p>
            <a:pPr marL="342900" indent="-342900" eaLnBrk="0" hangingPunct="0">
              <a:lnSpc>
                <a:spcPts val="2200"/>
              </a:lnSpc>
              <a:spcBef>
                <a:spcPct val="20000"/>
              </a:spcBef>
              <a:buFont typeface="Wingdings" pitchFamily="2" charset="2"/>
              <a:buChar char="§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  <a:defRPr/>
            </a:pPr>
            <a:endParaRPr lang="en-US" sz="1200" b="1" kern="0" dirty="0">
              <a:solidFill>
                <a:srgbClr val="4D4D4D"/>
              </a:solidFill>
              <a:latin typeface="+mn-lt"/>
            </a:endParaRPr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3862388" y="2209800"/>
            <a:ext cx="0" cy="3657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AutoShape 7"/>
          <p:cNvSpPr>
            <a:spLocks noChangeArrowheads="1"/>
          </p:cNvSpPr>
          <p:nvPr/>
        </p:nvSpPr>
        <p:spPr bwMode="auto">
          <a:xfrm>
            <a:off x="623888" y="5181600"/>
            <a:ext cx="406400" cy="685800"/>
          </a:xfrm>
          <a:prstGeom prst="upArrow">
            <a:avLst>
              <a:gd name="adj1" fmla="val 50000"/>
              <a:gd name="adj2" fmla="val 42188"/>
            </a:avLst>
          </a:prstGeom>
          <a:solidFill>
            <a:srgbClr val="2DAAD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80975" indent="-180975" algn="ctr" defTabSz="695325">
              <a:buSzPct val="90000"/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191000" y="6553200"/>
            <a:ext cx="4724400" cy="2746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200" b="1">
                <a:solidFill>
                  <a:schemeClr val="bg1"/>
                </a:solidFill>
                <a:latin typeface="Arial" pitchFamily="34" charset="0"/>
              </a:rPr>
              <a:t>Metadata: information about information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595813" y="990600"/>
            <a:ext cx="4548187" cy="614363"/>
            <a:chOff x="3360" y="1152"/>
            <a:chExt cx="2864" cy="387"/>
          </a:xfrm>
        </p:grpSpPr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3357" y="1152"/>
              <a:ext cx="2863" cy="384"/>
              <a:chOff x="3216" y="1056"/>
              <a:chExt cx="2928" cy="384"/>
            </a:xfrm>
          </p:grpSpPr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5136" y="1152"/>
                <a:ext cx="100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180975" indent="-180975" algn="ctr" defTabSz="695325">
                  <a:buSzPct val="90000"/>
                  <a:buFont typeface="Arial" charset="0"/>
                  <a:buChar char="•"/>
                  <a:tabLst>
                    <a:tab pos="352425" algn="l"/>
                    <a:tab pos="722313" algn="l"/>
                    <a:tab pos="1074738" algn="l"/>
                    <a:tab pos="1427163" algn="l"/>
                    <a:tab pos="1700213" algn="l"/>
                  </a:tabLst>
                </a:pPr>
                <a:endParaRPr lang="en-US" sz="2400"/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5986" y="1231"/>
                <a:ext cx="11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eaLnBrk="0" hangingPunct="0"/>
                <a:endParaRPr lang="en-US" sz="1000" b="1">
                  <a:solidFill>
                    <a:srgbClr val="4D4D4D"/>
                  </a:solidFill>
                </a:endParaRPr>
              </a:p>
            </p:txBody>
          </p:sp>
          <p:cxnSp>
            <p:nvCxnSpPr>
              <p:cNvPr id="34831" name="AutoShape 13"/>
              <p:cNvCxnSpPr>
                <a:cxnSpLocks noChangeShapeType="1"/>
              </p:cNvCxnSpPr>
              <p:nvPr/>
            </p:nvCxnSpPr>
            <p:spPr bwMode="auto">
              <a:xfrm rot="-5400000">
                <a:off x="5099" y="661"/>
                <a:ext cx="79" cy="1157"/>
              </a:xfrm>
              <a:prstGeom prst="bentConnector3">
                <a:avLst>
                  <a:gd name="adj1" fmla="val 282278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34832" name="Line 14"/>
              <p:cNvSpPr>
                <a:spLocks noChangeShapeType="1"/>
              </p:cNvSpPr>
              <p:nvPr/>
            </p:nvSpPr>
            <p:spPr bwMode="auto">
              <a:xfrm flipH="1">
                <a:off x="3216" y="1056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3216" y="105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828" name="Text Box 16"/>
            <p:cNvSpPr txBox="1">
              <a:spLocks noChangeArrowheads="1"/>
            </p:cNvSpPr>
            <p:nvPr/>
          </p:nvSpPr>
          <p:spPr bwMode="auto">
            <a:xfrm>
              <a:off x="5466" y="1327"/>
              <a:ext cx="6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b="1">
                  <a:solidFill>
                    <a:schemeClr val="bg1"/>
                  </a:solidFill>
                </a:rPr>
                <a:t>Metadata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0" y="6069013"/>
            <a:ext cx="3236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Just plain, ordinary information</a:t>
            </a:r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7315200" y="5410200"/>
            <a:ext cx="1219200" cy="4064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000"/>
              <a:t>ISO 8601</a:t>
            </a:r>
          </a:p>
        </p:txBody>
      </p:sp>
    </p:spTree>
    <p:extLst>
      <p:ext uri="{BB962C8B-B14F-4D97-AF65-F5344CB8AC3E}">
        <p14:creationId xmlns:p14="http://schemas.microsoft.com/office/powerpoint/2010/main" xmlns="" val="5347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 autoUpdateAnimBg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5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165100" y="1308100"/>
            <a:ext cx="8799513" cy="3881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Designed specifically to address pervasive process problems 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“A piece of business information” …</a:t>
            </a:r>
          </a:p>
          <a:p>
            <a:pPr lvl="1">
              <a:spcBef>
                <a:spcPct val="0"/>
              </a:spcBef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“Bar Code” for Business Information supply chain</a:t>
            </a:r>
          </a:p>
          <a:p>
            <a:pPr lvl="2">
              <a:spcBef>
                <a:spcPct val="0"/>
              </a:spcBef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Adds structure (meaning) to company disclosures</a:t>
            </a:r>
          </a:p>
          <a:p>
            <a:pPr lvl="2">
              <a:spcBef>
                <a:spcPct val="0"/>
              </a:spcBef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Enhances information processing, reuse, analysis and reporting</a:t>
            </a:r>
          </a:p>
          <a:p>
            <a:pPr lvl="2">
              <a:spcBef>
                <a:spcPct val="0"/>
              </a:spcBef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Disclosure neutral </a:t>
            </a:r>
          </a:p>
          <a:p>
            <a:pPr lvl="2">
              <a:spcBef>
                <a:spcPct val="0"/>
              </a:spcBef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Taxonomies available for: US/IFRS GAAP, other statutory GAAP, MD&amp;A, CSR, GRI, Proxy, Corp Actions, ERP/operational data, other non-financial</a:t>
            </a:r>
          </a:p>
          <a:p>
            <a:pPr lvl="1">
              <a:spcBef>
                <a:spcPct val="0"/>
              </a:spcBef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Applicable to business information, related business rules, formulas, controls, processes, resources, etc. - not just for external reports</a:t>
            </a:r>
          </a:p>
          <a:p>
            <a:pPr lvl="1">
              <a:spcBef>
                <a:spcPct val="0"/>
              </a:spcBef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Process enhancements are available and being realized </a:t>
            </a:r>
          </a:p>
        </p:txBody>
      </p:sp>
      <p:sp>
        <p:nvSpPr>
          <p:cNvPr id="349218" name="Rectangle 34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05863" cy="7572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What is XBRL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International supply chain standardization effort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484" name="TB4_Section_header"/>
          <p:cNvSpPr txBox="1">
            <a:spLocks noChangeArrowheads="1"/>
          </p:cNvSpPr>
          <p:nvPr/>
        </p:nvSpPr>
        <p:spPr bwMode="auto">
          <a:xfrm>
            <a:off x="165100" y="134938"/>
            <a:ext cx="533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XBRL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4386263" y="3276600"/>
            <a:ext cx="1393825" cy="838200"/>
          </a:xfrm>
          <a:prstGeom prst="chevron">
            <a:avLst>
              <a:gd name="adj" fmla="val 30817"/>
            </a:avLst>
          </a:prstGeom>
          <a:solidFill>
            <a:schemeClr val="accent1">
              <a:lumMod val="75000"/>
            </a:schemeClr>
          </a:solidFill>
          <a:ln w="9525"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tx2"/>
            </a:extrusionClr>
            <a:contourClr>
              <a:schemeClr val="accent1"/>
            </a:contourClr>
          </a:sp3d>
        </p:spPr>
        <p:txBody>
          <a:bodyPr lIns="0" anchor="ctr"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External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Business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Reporting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1671638" y="3276600"/>
            <a:ext cx="1306512" cy="838200"/>
          </a:xfrm>
          <a:prstGeom prst="homePlate">
            <a:avLst>
              <a:gd name="adj" fmla="val 31881"/>
            </a:avLst>
          </a:prstGeom>
          <a:solidFill>
            <a:schemeClr val="accent1">
              <a:lumMod val="75000"/>
            </a:schemeClr>
          </a:solidFill>
          <a:ln w="9525"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tx2"/>
            </a:extrusionClr>
            <a:contourClr>
              <a:schemeClr val="accent1"/>
            </a:contourClr>
          </a:sp3d>
        </p:spPr>
        <p:txBody>
          <a:bodyPr anchor="ctr"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Business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Operations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3049588" y="3276600"/>
            <a:ext cx="1265237" cy="838200"/>
          </a:xfrm>
          <a:prstGeom prst="chevron">
            <a:avLst>
              <a:gd name="adj" fmla="val 27555"/>
            </a:avLst>
          </a:prstGeom>
          <a:solidFill>
            <a:schemeClr val="accent1">
              <a:lumMod val="75000"/>
            </a:schemeClr>
          </a:solidFill>
          <a:ln w="9525"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tx2"/>
            </a:extrusionClr>
            <a:contourClr>
              <a:schemeClr val="accent1"/>
            </a:contourClr>
          </a:sp3d>
        </p:spPr>
        <p:txBody>
          <a:bodyPr lIns="0" rIns="0" anchor="ctr"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Internal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Business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Reporting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5862638" y="3276600"/>
            <a:ext cx="1406525" cy="838200"/>
          </a:xfrm>
          <a:prstGeom prst="chevron">
            <a:avLst>
              <a:gd name="adj" fmla="val 26421"/>
            </a:avLst>
          </a:prstGeom>
          <a:solidFill>
            <a:schemeClr val="accent1">
              <a:lumMod val="75000"/>
            </a:schemeClr>
          </a:solidFill>
          <a:ln w="9525"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tx2"/>
            </a:extrusionClr>
            <a:contourClr>
              <a:schemeClr val="accent1"/>
            </a:contourClr>
          </a:sp3d>
        </p:spPr>
        <p:txBody>
          <a:bodyPr lIns="0" anchor="ctr"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Investment,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Lending,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Regulation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7339013" y="3276600"/>
            <a:ext cx="1436687" cy="838200"/>
          </a:xfrm>
          <a:prstGeom prst="chevron">
            <a:avLst>
              <a:gd name="adj" fmla="val 24139"/>
            </a:avLst>
          </a:prstGeom>
          <a:solidFill>
            <a:schemeClr val="accent1">
              <a:lumMod val="75000"/>
            </a:schemeClr>
          </a:solidFill>
          <a:ln w="9525"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tx2"/>
            </a:extrusionClr>
            <a:contourClr>
              <a:schemeClr val="accent1"/>
            </a:contourClr>
          </a:sp3d>
        </p:spPr>
        <p:txBody>
          <a:bodyPr lIns="0" rIns="0" anchor="ctr"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Economic Policymaking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27513" y="2290763"/>
            <a:ext cx="3889375" cy="4273550"/>
            <a:chOff x="2426" y="1011"/>
            <a:chExt cx="2450" cy="2692"/>
          </a:xfrm>
        </p:grpSpPr>
        <p:sp>
          <p:nvSpPr>
            <p:cNvPr id="24594" name="AutoShape 9"/>
            <p:cNvSpPr>
              <a:spLocks noChangeArrowheads="1"/>
            </p:cNvSpPr>
            <p:nvPr/>
          </p:nvSpPr>
          <p:spPr bwMode="auto">
            <a:xfrm>
              <a:off x="2426" y="1011"/>
              <a:ext cx="2450" cy="269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2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US GAAP 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IFRS</a:t>
              </a:r>
            </a:p>
            <a:p>
              <a:pPr algn="ctr"/>
              <a:r>
                <a:rPr lang="en-US" sz="1600" b="1">
                  <a:solidFill>
                    <a:srgbClr val="C00000"/>
                  </a:solidFill>
                  <a:latin typeface="Perpetua" pitchFamily="18" charset="0"/>
                </a:rPr>
                <a:t>SBR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FDIC/FFIEC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Sustainability/GRI</a:t>
              </a:r>
            </a:p>
          </p:txBody>
        </p:sp>
        <p:sp>
          <p:nvSpPr>
            <p:cNvPr id="11274" name="Text Box 10"/>
            <p:cNvSpPr txBox="1">
              <a:spLocks noChangeArrowheads="1"/>
            </p:cNvSpPr>
            <p:nvPr/>
          </p:nvSpPr>
          <p:spPr bwMode="blackWhite">
            <a:xfrm>
              <a:off x="2806" y="1158"/>
              <a:ext cx="175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3500" tIns="0" rIns="64800" bIns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r>
                <a:rPr lang="en-US" sz="1600" b="1" cap="all" dirty="0">
                  <a:ln w="0"/>
                  <a:solidFill>
                    <a:schemeClr val="tx2"/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ＭＳ Ｐゴシック" charset="-128"/>
                </a:rPr>
                <a:t>XBRL External Reporting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427288" y="2290763"/>
            <a:ext cx="3281362" cy="4273550"/>
            <a:chOff x="1292" y="1011"/>
            <a:chExt cx="2067" cy="2692"/>
          </a:xfrm>
        </p:grpSpPr>
        <p:sp>
          <p:nvSpPr>
            <p:cNvPr id="24592" name="AutoShape 12"/>
            <p:cNvSpPr>
              <a:spLocks noChangeArrowheads="1"/>
            </p:cNvSpPr>
            <p:nvPr/>
          </p:nvSpPr>
          <p:spPr bwMode="auto">
            <a:xfrm>
              <a:off x="1292" y="1011"/>
              <a:ext cx="2067" cy="269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2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SCOA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Payables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Receivables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Fixed Assets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Payroll</a:t>
              </a:r>
            </a:p>
            <a:p>
              <a:pPr algn="ctr"/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Others</a:t>
              </a:r>
            </a:p>
          </p:txBody>
        </p:sp>
        <p:sp>
          <p:nvSpPr>
            <p:cNvPr id="11277" name="Text Box 13"/>
            <p:cNvSpPr txBox="1">
              <a:spLocks noChangeArrowheads="1"/>
            </p:cNvSpPr>
            <p:nvPr/>
          </p:nvSpPr>
          <p:spPr bwMode="blackWhite">
            <a:xfrm>
              <a:off x="1827" y="1104"/>
              <a:ext cx="93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3500" tIns="0" rIns="64800" bIns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r>
                <a:rPr lang="en-US" sz="1600" b="1" cap="all" dirty="0">
                  <a:ln w="0"/>
                  <a:solidFill>
                    <a:schemeClr val="tx2"/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ＭＳ Ｐゴシック" charset="-128"/>
                </a:rPr>
                <a:t>XBRL Global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r>
                <a:rPr lang="en-US" sz="1600" b="1" cap="all" dirty="0">
                  <a:ln w="0"/>
                  <a:solidFill>
                    <a:schemeClr val="tx2"/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ＭＳ Ｐゴシック" charset="-128"/>
                </a:rPr>
                <a:t>Ledger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19225" y="2282825"/>
            <a:ext cx="1512888" cy="4281488"/>
            <a:chOff x="657" y="1006"/>
            <a:chExt cx="953" cy="2697"/>
          </a:xfrm>
        </p:grpSpPr>
        <p:sp>
          <p:nvSpPr>
            <p:cNvPr id="24590" name="AutoShape 15"/>
            <p:cNvSpPr>
              <a:spLocks noChangeArrowheads="1"/>
            </p:cNvSpPr>
            <p:nvPr/>
          </p:nvSpPr>
          <p:spPr bwMode="auto">
            <a:xfrm>
              <a:off x="657" y="1006"/>
              <a:ext cx="953" cy="2697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2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pPr>
                <a:buSzPct val="90000"/>
              </a:pPr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Accounting</a:t>
              </a:r>
            </a:p>
            <a:p>
              <a:pPr>
                <a:buSzPct val="90000"/>
              </a:pPr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software</a:t>
              </a:r>
            </a:p>
            <a:p>
              <a:pPr>
                <a:buSzPct val="90000"/>
              </a:pPr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ISO 20022</a:t>
              </a:r>
            </a:p>
            <a:p>
              <a:pPr>
                <a:buSzPct val="90000"/>
              </a:pPr>
              <a:r>
                <a:rPr lang="en-US" sz="1600" b="1">
                  <a:solidFill>
                    <a:srgbClr val="C00000"/>
                  </a:solidFill>
                  <a:latin typeface="Perpetua" pitchFamily="18" charset="0"/>
                </a:rPr>
                <a:t>UBL</a:t>
              </a:r>
            </a:p>
            <a:p>
              <a:pPr>
                <a:buSzPct val="90000"/>
              </a:pPr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ACORD </a:t>
              </a:r>
            </a:p>
            <a:p>
              <a:pPr>
                <a:buSzPct val="90000"/>
              </a:pPr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MISMO</a:t>
              </a:r>
            </a:p>
            <a:p>
              <a:pPr>
                <a:buSzPct val="90000"/>
              </a:pPr>
              <a:r>
                <a:rPr lang="en-US" sz="1600" b="1">
                  <a:solidFill>
                    <a:schemeClr val="tx2"/>
                  </a:solidFill>
                  <a:latin typeface="Perpetua" pitchFamily="18" charset="0"/>
                </a:rPr>
                <a:t>Others</a:t>
              </a:r>
            </a:p>
          </p:txBody>
        </p:sp>
        <p:sp>
          <p:nvSpPr>
            <p:cNvPr id="11280" name="Text Box 16"/>
            <p:cNvSpPr txBox="1">
              <a:spLocks noChangeArrowheads="1"/>
            </p:cNvSpPr>
            <p:nvPr/>
          </p:nvSpPr>
          <p:spPr bwMode="blackWhite">
            <a:xfrm>
              <a:off x="675" y="1104"/>
              <a:ext cx="93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3500" tIns="0" rIns="64800" bIns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r>
                <a:rPr lang="en-US" sz="1600" b="1" cap="all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ＭＳ Ｐゴシック" charset="-128"/>
                </a:rPr>
                <a:t>Transaction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r>
                <a:rPr lang="en-US" sz="1600" b="1" cap="all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ＭＳ Ｐゴシック" charset="-128"/>
                </a:rPr>
                <a:t>Layer</a:t>
              </a:r>
            </a:p>
          </p:txBody>
        </p:sp>
      </p:grpSp>
      <p:sp>
        <p:nvSpPr>
          <p:cNvPr id="24586" name="Text Box 17"/>
          <p:cNvSpPr txBox="1">
            <a:spLocks noChangeArrowheads="1"/>
          </p:cNvSpPr>
          <p:nvPr/>
        </p:nvSpPr>
        <p:spPr bwMode="auto">
          <a:xfrm>
            <a:off x="138113" y="3729038"/>
            <a:ext cx="1198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b="1">
                <a:latin typeface="Perpetua" pitchFamily="18" charset="0"/>
                <a:cs typeface="Arial" pitchFamily="34" charset="0"/>
              </a:rPr>
              <a:t>Processes</a:t>
            </a:r>
          </a:p>
        </p:txBody>
      </p:sp>
      <p:sp>
        <p:nvSpPr>
          <p:cNvPr id="8203" name="Title 19"/>
          <p:cNvSpPr>
            <a:spLocks noGrp="1"/>
          </p:cNvSpPr>
          <p:nvPr>
            <p:ph type="title" idx="4294967295"/>
          </p:nvPr>
        </p:nvSpPr>
        <p:spPr>
          <a:xfrm>
            <a:off x="0" y="13954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The business reporting supply chain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4111625"/>
            <a:ext cx="5932488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Governance: Risks, controls, tests of controls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1600" y="4492625"/>
            <a:ext cx="4359275" cy="368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en-US" dirty="0"/>
              <a:t>Audit documentation/</a:t>
            </a:r>
            <a:r>
              <a:rPr lang="en-US" dirty="0" err="1"/>
              <a:t>workpapers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304800" y="134938"/>
            <a:ext cx="8062913" cy="100806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XBRL </a:t>
            </a: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– More Than Just Tagging Business Information</a:t>
            </a: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V="1">
            <a:off x="6572250" y="2935288"/>
            <a:ext cx="520700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yriad Pro" pitchFamily="34" charset="0"/>
            </a:endParaRPr>
          </a:p>
        </p:txBody>
      </p:sp>
      <p:sp>
        <p:nvSpPr>
          <p:cNvPr id="35843" name="Line 17"/>
          <p:cNvSpPr>
            <a:spLocks noChangeShapeType="1"/>
          </p:cNvSpPr>
          <p:nvPr/>
        </p:nvSpPr>
        <p:spPr bwMode="auto">
          <a:xfrm>
            <a:off x="6084888" y="4014788"/>
            <a:ext cx="1587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5844" name="AutoShape 27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033713"/>
            <a:ext cx="163988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3071813" y="4649788"/>
            <a:ext cx="1714500" cy="60801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Aft>
                <a:spcPct val="10000"/>
              </a:spcAft>
              <a:defRPr/>
            </a:pPr>
            <a:r>
              <a:rPr lang="en-US" sz="1200" b="1" dirty="0">
                <a:latin typeface="Myriad Pro" pitchFamily="34" charset="0"/>
              </a:rPr>
              <a:t>Calculations</a:t>
            </a:r>
          </a:p>
          <a:p>
            <a:pPr algn="ctr" eaLnBrk="0" hangingPunct="0">
              <a:defRPr/>
            </a:pPr>
            <a:r>
              <a:rPr lang="en-US" sz="1000" dirty="0">
                <a:latin typeface="Myriad Pro" pitchFamily="34" charset="0"/>
              </a:rPr>
              <a:t>Cash = Currency + Deposits</a:t>
            </a:r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 flipH="1">
            <a:off x="4629150" y="3798888"/>
            <a:ext cx="85407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3143250" y="1363663"/>
            <a:ext cx="2076450" cy="1077912"/>
          </a:xfrm>
          <a:prstGeom prst="rect">
            <a:avLst/>
          </a:prstGeom>
          <a:solidFill>
            <a:srgbClr val="2A4677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Myriad Pro" pitchFamily="34" charset="0"/>
              </a:rPr>
              <a:t>Labels – Multiple purposes</a:t>
            </a:r>
          </a:p>
          <a:p>
            <a:pPr eaLnBrk="0" hangingPunct="0">
              <a:buFontTx/>
              <a:buChar char="•"/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</a:rPr>
              <a:t>Documentation</a:t>
            </a:r>
          </a:p>
          <a:p>
            <a:pPr eaLnBrk="0" hangingPunct="0">
              <a:buFontTx/>
              <a:buChar char="•"/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</a:rPr>
              <a:t>Definition</a:t>
            </a:r>
          </a:p>
          <a:p>
            <a:pPr eaLnBrk="0" hangingPunct="0">
              <a:buFontTx/>
              <a:buChar char="•"/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</a:rPr>
              <a:t>Disclosure</a:t>
            </a:r>
          </a:p>
          <a:p>
            <a:pPr eaLnBrk="0" hangingPunct="0">
              <a:buFontTx/>
              <a:buChar char="•"/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</a:rPr>
              <a:t>…</a:t>
            </a:r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H="1" flipV="1">
            <a:off x="5148263" y="2862263"/>
            <a:ext cx="396875" cy="430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7307263" y="3870325"/>
            <a:ext cx="1622425" cy="7381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1200" b="1" dirty="0">
                <a:latin typeface="Myriad Pro" pitchFamily="34" charset="0"/>
              </a:rPr>
              <a:t>Formulas</a:t>
            </a:r>
            <a:r>
              <a:rPr lang="en-US" sz="2000" b="1" dirty="0">
                <a:latin typeface="Myriad Pro" pitchFamily="34" charset="0"/>
              </a:rPr>
              <a:t/>
            </a:r>
            <a:br>
              <a:rPr lang="en-US" sz="2000" b="1" dirty="0">
                <a:latin typeface="Myriad Pro" pitchFamily="34" charset="0"/>
              </a:rPr>
            </a:br>
            <a:r>
              <a:rPr lang="en-US" sz="1000" dirty="0">
                <a:latin typeface="Myriad Pro" pitchFamily="34" charset="0"/>
              </a:rPr>
              <a:t>Cash ≥ 0</a:t>
            </a:r>
          </a:p>
          <a:p>
            <a:pPr algn="ctr" eaLnBrk="0" hangingPunct="0">
              <a:defRPr/>
            </a:pPr>
            <a:r>
              <a:rPr lang="en-US" sz="1000" dirty="0">
                <a:latin typeface="Myriad Pro" pitchFamily="34" charset="0"/>
              </a:rPr>
              <a:t>If Cash in Unit X &gt; 0 then…</a:t>
            </a:r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H="1" flipV="1">
            <a:off x="6697663" y="3816350"/>
            <a:ext cx="5175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7215188" y="2532063"/>
            <a:ext cx="1714500" cy="738187"/>
          </a:xfrm>
          <a:prstGeom prst="rect">
            <a:avLst/>
          </a:prstGeom>
          <a:solidFill>
            <a:srgbClr val="2A4677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Myriad Pro" pitchFamily="34" charset="0"/>
              </a:rPr>
              <a:t>References</a:t>
            </a:r>
          </a:p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</a:rPr>
              <a:t>GAAP I.2.(a)</a:t>
            </a:r>
          </a:p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</a:rPr>
              <a:t>Instructions</a:t>
            </a:r>
          </a:p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</a:rPr>
              <a:t>Ad Hoc disclosures</a:t>
            </a:r>
          </a:p>
        </p:txBody>
      </p:sp>
      <p:sp>
        <p:nvSpPr>
          <p:cNvPr id="35852" name="Line 15"/>
          <p:cNvSpPr>
            <a:spLocks noChangeShapeType="1"/>
          </p:cNvSpPr>
          <p:nvPr/>
        </p:nvSpPr>
        <p:spPr bwMode="auto">
          <a:xfrm flipV="1">
            <a:off x="6084888" y="2214563"/>
            <a:ext cx="2381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5429250" y="4573588"/>
            <a:ext cx="1285875" cy="10461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1200" b="1" dirty="0">
                <a:latin typeface="Myriad Pro" pitchFamily="34" charset="0"/>
                <a:cs typeface="Arial" pitchFamily="34" charset="0"/>
              </a:rPr>
              <a:t>Contexts/Units</a:t>
            </a:r>
          </a:p>
          <a:p>
            <a:pPr algn="ctr" eaLnBrk="0" hangingPunct="0">
              <a:defRPr/>
            </a:pPr>
            <a:r>
              <a:rPr lang="en-US" sz="1000" dirty="0">
                <a:latin typeface="Myriad Pro" pitchFamily="34" charset="0"/>
                <a:cs typeface="Arial" pitchFamily="34" charset="0"/>
              </a:rPr>
              <a:t>IBM</a:t>
            </a:r>
          </a:p>
          <a:p>
            <a:pPr algn="ctr" eaLnBrk="0" hangingPunct="0">
              <a:defRPr/>
            </a:pPr>
            <a:r>
              <a:rPr lang="en-US" sz="1000" dirty="0">
                <a:latin typeface="Myriad Pro" pitchFamily="34" charset="0"/>
                <a:cs typeface="Arial" pitchFamily="34" charset="0"/>
              </a:rPr>
              <a:t>US $X</a:t>
            </a:r>
          </a:p>
          <a:p>
            <a:pPr algn="ctr" eaLnBrk="0" hangingPunct="0">
              <a:defRPr/>
            </a:pPr>
            <a:r>
              <a:rPr lang="en-US" sz="1000" dirty="0">
                <a:latin typeface="Myriad Pro" pitchFamily="34" charset="0"/>
                <a:cs typeface="Arial" pitchFamily="34" charset="0"/>
              </a:rPr>
              <a:t>FY2009</a:t>
            </a:r>
          </a:p>
          <a:p>
            <a:pPr algn="ctr" eaLnBrk="0" hangingPunct="0">
              <a:defRPr/>
            </a:pPr>
            <a:r>
              <a:rPr lang="en-US" sz="1000" dirty="0">
                <a:latin typeface="Myriad Pro" pitchFamily="34" charset="0"/>
                <a:cs typeface="Arial" pitchFamily="34" charset="0"/>
              </a:rPr>
              <a:t>Budgeted</a:t>
            </a:r>
          </a:p>
          <a:p>
            <a:pPr algn="ctr" eaLnBrk="0" hangingPunct="0">
              <a:defRPr/>
            </a:pPr>
            <a:r>
              <a:rPr lang="en-US" sz="1000" dirty="0">
                <a:latin typeface="Myriad Pro" pitchFamily="34" charset="0"/>
                <a:cs typeface="Arial" pitchFamily="34" charset="0"/>
              </a:rPr>
              <a:t>USD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2916238" y="2944813"/>
            <a:ext cx="2003425" cy="984250"/>
          </a:xfrm>
          <a:prstGeom prst="rect">
            <a:avLst/>
          </a:prstGeom>
          <a:solidFill>
            <a:srgbClr val="2A4677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  <a:latin typeface="Myriad Pro"/>
              </a:rPr>
              <a:t>Labels – Multiple languages</a:t>
            </a:r>
          </a:p>
          <a:p>
            <a:pPr eaLnBrk="0" hangingPunct="0"/>
            <a:r>
              <a:rPr lang="en-US" sz="1000">
                <a:solidFill>
                  <a:schemeClr val="bg1"/>
                </a:solidFill>
                <a:latin typeface="Myriad Pro"/>
              </a:rPr>
              <a:t>Cash in Bank</a:t>
            </a:r>
          </a:p>
          <a:p>
            <a:pPr eaLnBrk="0" hangingPunct="0"/>
            <a:r>
              <a:rPr lang="uk-UA" altLang="ja-JP" sz="1200">
                <a:solidFill>
                  <a:schemeClr val="bg1"/>
                </a:solidFill>
              </a:rPr>
              <a:t>Гроші та їх еквіваленти</a:t>
            </a:r>
            <a:endParaRPr lang="en-US" altLang="ja-JP" sz="1200">
              <a:solidFill>
                <a:schemeClr val="bg1"/>
              </a:solidFill>
            </a:endParaRPr>
          </a:p>
          <a:p>
            <a:pPr eaLnBrk="0" hangingPunct="0"/>
            <a:r>
              <a:rPr lang="ja-JP" altLang="en-US" sz="1200">
                <a:solidFill>
                  <a:schemeClr val="bg1"/>
                </a:solidFill>
              </a:rPr>
              <a:t>現金及び現金等価物</a:t>
            </a:r>
            <a:endParaRPr lang="en-US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35855" name="Line 20"/>
          <p:cNvSpPr>
            <a:spLocks noChangeShapeType="1"/>
          </p:cNvSpPr>
          <p:nvPr/>
        </p:nvSpPr>
        <p:spPr bwMode="auto">
          <a:xfrm flipH="1" flipV="1">
            <a:off x="5003800" y="3511550"/>
            <a:ext cx="3270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5581650" y="3246438"/>
            <a:ext cx="99853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XBRL</a:t>
            </a:r>
          </a:p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&lt;cash&gt;</a:t>
            </a:r>
          </a:p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“200”</a:t>
            </a: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7307263" y="1465263"/>
            <a:ext cx="1651000" cy="436562"/>
          </a:xfrm>
          <a:prstGeom prst="rect">
            <a:avLst/>
          </a:prstGeom>
          <a:solidFill>
            <a:srgbClr val="2A4677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Verdana" pitchFamily="34" charset="0"/>
                <a:cs typeface="Verdana" pitchFamily="34" charset="0"/>
              </a:rPr>
              <a:t>Definitions</a:t>
            </a:r>
          </a:p>
          <a:p>
            <a:pPr algn="ctr" eaLnBrk="0" hangingPunct="0">
              <a:defRPr/>
            </a:pPr>
            <a:r>
              <a:rPr lang="en-US" sz="1000" dirty="0">
                <a:solidFill>
                  <a:schemeClr val="bg1"/>
                </a:solidFill>
                <a:latin typeface="Myriad Pro" pitchFamily="34" charset="0"/>
                <a:ea typeface="Verdana" pitchFamily="34" charset="0"/>
                <a:cs typeface="Verdana" pitchFamily="34" charset="0"/>
              </a:rPr>
              <a:t>Related to Liquid Assets </a:t>
            </a:r>
          </a:p>
        </p:txBody>
      </p:sp>
      <p:sp>
        <p:nvSpPr>
          <p:cNvPr id="55" name="Rectangle 12"/>
          <p:cNvSpPr>
            <a:spLocks noChangeArrowheads="1"/>
          </p:cNvSpPr>
          <p:nvPr/>
        </p:nvSpPr>
        <p:spPr bwMode="auto">
          <a:xfrm>
            <a:off x="3929063" y="6400800"/>
            <a:ext cx="1571625" cy="238125"/>
          </a:xfrm>
          <a:prstGeom prst="rect">
            <a:avLst/>
          </a:prstGeom>
          <a:solidFill>
            <a:srgbClr val="2A467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>
                <a:solidFill>
                  <a:schemeClr val="bg1"/>
                </a:solidFill>
              </a:rPr>
              <a:t>Data Standardization</a:t>
            </a: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5572125" y="6403975"/>
            <a:ext cx="1571625" cy="233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900" dirty="0"/>
              <a:t>Data Validation</a:t>
            </a:r>
          </a:p>
        </p:txBody>
      </p:sp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7204075" y="3273425"/>
            <a:ext cx="1728788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/>
              <a:t>Custom References</a:t>
            </a:r>
          </a:p>
        </p:txBody>
      </p:sp>
      <p:sp>
        <p:nvSpPr>
          <p:cNvPr id="35861" name="Text Box 23"/>
          <p:cNvSpPr txBox="1">
            <a:spLocks noChangeArrowheads="1"/>
          </p:cNvSpPr>
          <p:nvPr/>
        </p:nvSpPr>
        <p:spPr bwMode="blackWhite">
          <a:xfrm>
            <a:off x="3429000" y="6403975"/>
            <a:ext cx="5857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500" tIns="0" rIns="64800" bIns="0">
            <a:spAutoFit/>
          </a:bodyPr>
          <a:lstStyle/>
          <a:p>
            <a:r>
              <a:rPr lang="en-US" sz="1400"/>
              <a:t>Key:</a:t>
            </a: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307263" y="1905000"/>
            <a:ext cx="1657350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/>
              <a:t>Custom Definition</a:t>
            </a: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5429250" y="5629275"/>
            <a:ext cx="1285875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 dirty="0"/>
              <a:t>Defined in Instance</a:t>
            </a:r>
          </a:p>
        </p:txBody>
      </p:sp>
      <p:sp>
        <p:nvSpPr>
          <p:cNvPr id="61" name="Rectangle 16"/>
          <p:cNvSpPr>
            <a:spLocks noChangeArrowheads="1"/>
          </p:cNvSpPr>
          <p:nvPr/>
        </p:nvSpPr>
        <p:spPr bwMode="auto">
          <a:xfrm>
            <a:off x="3143250" y="2446338"/>
            <a:ext cx="2071688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 dirty="0"/>
              <a:t>Custom Labels</a:t>
            </a: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2916238" y="3941763"/>
            <a:ext cx="2016125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/>
              <a:t>Custom Labels</a:t>
            </a:r>
          </a:p>
        </p:txBody>
      </p:sp>
      <p:sp>
        <p:nvSpPr>
          <p:cNvPr id="63" name="Rectangle 16"/>
          <p:cNvSpPr>
            <a:spLocks noChangeArrowheads="1"/>
          </p:cNvSpPr>
          <p:nvPr/>
        </p:nvSpPr>
        <p:spPr bwMode="auto">
          <a:xfrm>
            <a:off x="3071813" y="5259388"/>
            <a:ext cx="1728787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 dirty="0"/>
              <a:t>Custom Calculation</a:t>
            </a:r>
          </a:p>
        </p:txBody>
      </p:sp>
      <p:sp>
        <p:nvSpPr>
          <p:cNvPr id="64" name="Rectangle 16"/>
          <p:cNvSpPr>
            <a:spLocks noChangeArrowheads="1"/>
          </p:cNvSpPr>
          <p:nvPr/>
        </p:nvSpPr>
        <p:spPr bwMode="auto">
          <a:xfrm>
            <a:off x="7286625" y="4616450"/>
            <a:ext cx="1655763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/>
              <a:t>Custom Formulas</a:t>
            </a:r>
          </a:p>
        </p:txBody>
      </p:sp>
      <p:sp>
        <p:nvSpPr>
          <p:cNvPr id="65" name="Rectangle 16"/>
          <p:cNvSpPr>
            <a:spLocks noChangeArrowheads="1"/>
          </p:cNvSpPr>
          <p:nvPr/>
        </p:nvSpPr>
        <p:spPr bwMode="auto">
          <a:xfrm>
            <a:off x="7226300" y="6405563"/>
            <a:ext cx="1728788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/>
              <a:t>Custom Taxonomy</a:t>
            </a:r>
          </a:p>
        </p:txBody>
      </p:sp>
      <p:sp>
        <p:nvSpPr>
          <p:cNvPr id="35869" name="Rectangle 3"/>
          <p:cNvSpPr>
            <a:spLocks noChangeArrowheads="1"/>
          </p:cNvSpPr>
          <p:nvPr/>
        </p:nvSpPr>
        <p:spPr bwMode="auto">
          <a:xfrm>
            <a:off x="142875" y="2078038"/>
            <a:ext cx="25003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/>
          <a:lstStyle/>
          <a:p>
            <a:pPr marL="2857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1400"/>
              <a:t>Multi-dimensional business and financial data representations</a:t>
            </a:r>
          </a:p>
          <a:p>
            <a:pPr marL="2857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1400"/>
              <a:t>Flexibility of business reporting vocabularies (i.e. taxonomies)</a:t>
            </a:r>
          </a:p>
          <a:p>
            <a:pPr marL="2857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1400"/>
              <a:t>Mathematical relationships between concepts</a:t>
            </a:r>
          </a:p>
          <a:p>
            <a:pPr marL="2857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1400"/>
              <a:t>Flexibility about how to present information to users </a:t>
            </a:r>
          </a:p>
        </p:txBody>
      </p:sp>
      <p:sp>
        <p:nvSpPr>
          <p:cNvPr id="35870" name="Line 15"/>
          <p:cNvSpPr>
            <a:spLocks noChangeShapeType="1"/>
          </p:cNvSpPr>
          <p:nvPr/>
        </p:nvSpPr>
        <p:spPr bwMode="auto">
          <a:xfrm flipV="1">
            <a:off x="6419850" y="1998663"/>
            <a:ext cx="815975" cy="1065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14"/>
          <p:cNvSpPr>
            <a:spLocks noChangeArrowheads="1"/>
          </p:cNvSpPr>
          <p:nvPr/>
        </p:nvSpPr>
        <p:spPr bwMode="auto">
          <a:xfrm>
            <a:off x="5364163" y="954088"/>
            <a:ext cx="1651000" cy="893762"/>
          </a:xfrm>
          <a:prstGeom prst="rect">
            <a:avLst/>
          </a:prstGeom>
          <a:solidFill>
            <a:srgbClr val="2A4677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1200" b="1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Presentations</a:t>
            </a:r>
          </a:p>
          <a:p>
            <a:pPr algn="ctr" eaLnBrk="0" hangingPunct="0">
              <a:defRPr/>
            </a:pPr>
            <a:r>
              <a:rPr lang="en-US" sz="100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Is a child of Liquid Assets </a:t>
            </a:r>
          </a:p>
          <a:p>
            <a:pPr algn="ctr" eaLnBrk="0" hangingPunct="0">
              <a:defRPr/>
            </a:pPr>
            <a:r>
              <a:rPr lang="en-US" sz="100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Liquid Assets is a child of Current Assets</a:t>
            </a:r>
          </a:p>
          <a:p>
            <a:pPr algn="ctr" eaLnBrk="0" hangingPunct="0">
              <a:defRPr/>
            </a:pPr>
            <a:r>
              <a:rPr lang="en-US" sz="100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5364163" y="1831975"/>
            <a:ext cx="1657350" cy="238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00">
                <a:latin typeface="Arial" pitchFamily="34" charset="0"/>
                <a:cs typeface="Arial" pitchFamily="34" charset="0"/>
              </a:rPr>
              <a:t>Custom Presentations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5490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ea_1_ps_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905000"/>
            <a:ext cx="1471613" cy="1485900"/>
          </a:xfrm>
          <a:prstGeom prst="rect">
            <a:avLst/>
          </a:prstGeom>
          <a:noFill/>
        </p:spPr>
      </p:pic>
      <p:sp>
        <p:nvSpPr>
          <p:cNvPr id="115715" name="AutoShape 3"/>
          <p:cNvSpPr>
            <a:spLocks noChangeArrowheads="1"/>
          </p:cNvSpPr>
          <p:nvPr/>
        </p:nvSpPr>
        <p:spPr bwMode="auto">
          <a:xfrm>
            <a:off x="2286000" y="381000"/>
            <a:ext cx="2286000" cy="1447800"/>
          </a:xfrm>
          <a:prstGeom prst="wedgeRoundRectCallout">
            <a:avLst>
              <a:gd name="adj1" fmla="val -69"/>
              <a:gd name="adj2" fmla="val 708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That’s not really the choice you need to make.</a:t>
            </a:r>
          </a:p>
        </p:txBody>
      </p:sp>
      <p:sp>
        <p:nvSpPr>
          <p:cNvPr id="115716" name="Line 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0" y="3429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8" name="AutoShape 6"/>
          <p:cNvSpPr>
            <a:spLocks noChangeArrowheads="1"/>
          </p:cNvSpPr>
          <p:nvPr/>
        </p:nvSpPr>
        <p:spPr bwMode="auto">
          <a:xfrm>
            <a:off x="304800" y="381000"/>
            <a:ext cx="1905000" cy="1447800"/>
          </a:xfrm>
          <a:prstGeom prst="wedgeRoundRectCallout">
            <a:avLst>
              <a:gd name="adj1" fmla="val 5083"/>
              <a:gd name="adj2" fmla="val 888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I’m having trouble deciding between XML and XBRL.</a:t>
            </a:r>
          </a:p>
        </p:txBody>
      </p:sp>
      <p:sp>
        <p:nvSpPr>
          <p:cNvPr id="115719" name="AutoShape 7"/>
          <p:cNvSpPr>
            <a:spLocks noChangeArrowheads="1"/>
          </p:cNvSpPr>
          <p:nvPr/>
        </p:nvSpPr>
        <p:spPr bwMode="auto">
          <a:xfrm>
            <a:off x="6781800" y="381000"/>
            <a:ext cx="2286000" cy="1447800"/>
          </a:xfrm>
          <a:prstGeom prst="wedgeRoundRectCallout">
            <a:avLst>
              <a:gd name="adj1" fmla="val -2292"/>
              <a:gd name="adj2" fmla="val 7170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XBRL </a:t>
            </a:r>
            <a:r>
              <a:rPr lang="en-US" sz="1800" b="1" i="1">
                <a:latin typeface="Times New Roman" pitchFamily="18" charset="0"/>
              </a:rPr>
              <a:t>IS </a:t>
            </a:r>
            <a:r>
              <a:rPr lang="en-US" sz="1800">
                <a:latin typeface="Times New Roman" pitchFamily="18" charset="0"/>
              </a:rPr>
              <a:t>XML. You don’t have to choose between them/</a:t>
            </a:r>
          </a:p>
        </p:txBody>
      </p:sp>
      <p:sp>
        <p:nvSpPr>
          <p:cNvPr id="115720" name="AutoShape 8"/>
          <p:cNvSpPr>
            <a:spLocks noChangeArrowheads="1"/>
          </p:cNvSpPr>
          <p:nvPr/>
        </p:nvSpPr>
        <p:spPr bwMode="auto">
          <a:xfrm>
            <a:off x="4800600" y="381000"/>
            <a:ext cx="1905000" cy="1447800"/>
          </a:xfrm>
          <a:prstGeom prst="wedgeRoundRectCallout">
            <a:avLst>
              <a:gd name="adj1" fmla="val 5083"/>
              <a:gd name="adj2" fmla="val 888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What do you mean?</a:t>
            </a:r>
          </a:p>
        </p:txBody>
      </p:sp>
      <p:sp>
        <p:nvSpPr>
          <p:cNvPr id="115721" name="AutoShape 9"/>
          <p:cNvSpPr>
            <a:spLocks noChangeArrowheads="1"/>
          </p:cNvSpPr>
          <p:nvPr/>
        </p:nvSpPr>
        <p:spPr bwMode="auto">
          <a:xfrm>
            <a:off x="2286000" y="4038600"/>
            <a:ext cx="2209800" cy="2514600"/>
          </a:xfrm>
          <a:prstGeom prst="wedgeRoundRectCallout">
            <a:avLst>
              <a:gd name="adj1" fmla="val -74"/>
              <a:gd name="adj2" fmla="val 6884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FontTx/>
              <a:buAutoNum type="arabicPeriod"/>
            </a:pPr>
            <a:r>
              <a:rPr lang="en-US">
                <a:latin typeface="Times New Roman" pitchFamily="18" charset="0"/>
              </a:rPr>
              <a:t>A proprietary approach using XML</a:t>
            </a:r>
          </a:p>
          <a:p>
            <a:pPr eaLnBrk="0" hangingPunct="0">
              <a:buFontTx/>
              <a:buAutoNum type="arabicPeriod"/>
            </a:pPr>
            <a:r>
              <a:rPr lang="en-US">
                <a:latin typeface="Times New Roman" pitchFamily="18" charset="0"/>
              </a:rPr>
              <a:t>XBRL, a standardized approach</a:t>
            </a:r>
          </a:p>
          <a:p>
            <a:pPr eaLnBrk="0" hangingPunct="0">
              <a:buFontTx/>
              <a:buAutoNum type="arabicPeriod"/>
            </a:pPr>
            <a:r>
              <a:rPr lang="en-US">
                <a:latin typeface="Times New Roman" pitchFamily="18" charset="0"/>
              </a:rPr>
              <a:t>Another “standardized” use</a:t>
            </a:r>
          </a:p>
        </p:txBody>
      </p:sp>
      <p:sp>
        <p:nvSpPr>
          <p:cNvPr id="115722" name="AutoShape 10"/>
          <p:cNvSpPr>
            <a:spLocks noChangeArrowheads="1"/>
          </p:cNvSpPr>
          <p:nvPr/>
        </p:nvSpPr>
        <p:spPr bwMode="auto">
          <a:xfrm>
            <a:off x="304800" y="4038600"/>
            <a:ext cx="1905000" cy="1447800"/>
          </a:xfrm>
          <a:prstGeom prst="wedgeRoundRectCallout">
            <a:avLst>
              <a:gd name="adj1" fmla="val 5083"/>
              <a:gd name="adj2" fmla="val 888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So what am I choosing between?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705600" y="4038600"/>
            <a:ext cx="2286000" cy="1447800"/>
          </a:xfrm>
          <a:prstGeom prst="wedgeRoundRectCallout">
            <a:avLst>
              <a:gd name="adj1" fmla="val -9722"/>
              <a:gd name="adj2" fmla="val 6403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>
                <a:latin typeface="Times New Roman" pitchFamily="18" charset="0"/>
              </a:rPr>
              <a:t>For every complex problem there is an answer that is clear, simple, and wrong.*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15724" name="AutoShape 12"/>
          <p:cNvSpPr>
            <a:spLocks noChangeArrowheads="1"/>
          </p:cNvSpPr>
          <p:nvPr/>
        </p:nvSpPr>
        <p:spPr bwMode="auto">
          <a:xfrm>
            <a:off x="4648200" y="4038600"/>
            <a:ext cx="1981200" cy="1600200"/>
          </a:xfrm>
          <a:prstGeom prst="wedgeRoundRectCallout">
            <a:avLst>
              <a:gd name="adj1" fmla="val 6810"/>
              <a:gd name="adj2" fmla="val 7559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I thought I was deciding between “easy” XML and “complex” XBRL!</a:t>
            </a: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6384925" y="6335713"/>
            <a:ext cx="1468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* (H L Mencken) </a:t>
            </a:r>
          </a:p>
        </p:txBody>
      </p:sp>
      <p:pic>
        <p:nvPicPr>
          <p:cNvPr id="115726" name="Picture 14" descr="ang_1_sa_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2057400"/>
            <a:ext cx="1260475" cy="133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9" grpId="0" animBg="1"/>
      <p:bldP spid="115720" grpId="0" animBg="1"/>
      <p:bldP spid="115721" grpId="0" animBg="1"/>
      <p:bldP spid="115722" grpId="0" animBg="1"/>
      <p:bldP spid="115723" grpId="0" animBg="1"/>
      <p:bldP spid="1157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lui_1_ie_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8800"/>
            <a:ext cx="1554163" cy="1562100"/>
          </a:xfrm>
          <a:prstGeom prst="rect">
            <a:avLst/>
          </a:prstGeom>
          <a:noFill/>
        </p:spPr>
      </p:pic>
      <p:pic>
        <p:nvPicPr>
          <p:cNvPr id="116739" name="Picture 3" descr="kar_1_hb_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828800"/>
            <a:ext cx="1228725" cy="1562100"/>
          </a:xfrm>
          <a:prstGeom prst="rect">
            <a:avLst/>
          </a:prstGeom>
          <a:noFill/>
        </p:spPr>
      </p:pic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2286000" y="381000"/>
            <a:ext cx="2286000" cy="1447800"/>
          </a:xfrm>
          <a:prstGeom prst="wedgeRoundRectCallout">
            <a:avLst>
              <a:gd name="adj1" fmla="val -69"/>
              <a:gd name="adj2" fmla="val 708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Yes … for building representational languages. But you need much more for reporting.</a:t>
            </a:r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6742" name="Line 6"/>
          <p:cNvSpPr>
            <a:spLocks noChangeShapeType="1"/>
          </p:cNvSpPr>
          <p:nvPr/>
        </p:nvSpPr>
        <p:spPr bwMode="auto">
          <a:xfrm>
            <a:off x="0" y="3429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304800" y="381000"/>
            <a:ext cx="1905000" cy="1447800"/>
          </a:xfrm>
          <a:prstGeom prst="wedgeRoundRectCallout">
            <a:avLst>
              <a:gd name="adj1" fmla="val 5083"/>
              <a:gd name="adj2" fmla="val 888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But XML and XML Schema </a:t>
            </a:r>
            <a:r>
              <a:rPr lang="en-US" sz="1800" b="1">
                <a:latin typeface="Times New Roman" pitchFamily="18" charset="0"/>
              </a:rPr>
              <a:t>ARE </a:t>
            </a:r>
            <a:r>
              <a:rPr lang="en-US" sz="1800">
                <a:latin typeface="Times New Roman" pitchFamily="18" charset="0"/>
              </a:rPr>
              <a:t>standards!</a:t>
            </a:r>
            <a:endParaRPr lang="en-US" sz="1800" b="1">
              <a:latin typeface="Times New Roman" pitchFamily="18" charset="0"/>
            </a:endParaRPr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auto">
          <a:xfrm>
            <a:off x="6781800" y="381000"/>
            <a:ext cx="2286000" cy="1447800"/>
          </a:xfrm>
          <a:prstGeom prst="wedgeRoundRectCallout">
            <a:avLst>
              <a:gd name="adj1" fmla="val -2292"/>
              <a:gd name="adj2" fmla="val 7170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XBRL formalizes many things you can do with XML that are important for reporting..</a:t>
            </a:r>
          </a:p>
        </p:txBody>
      </p:sp>
      <p:sp>
        <p:nvSpPr>
          <p:cNvPr id="116745" name="AutoShape 9"/>
          <p:cNvSpPr>
            <a:spLocks noChangeArrowheads="1"/>
          </p:cNvSpPr>
          <p:nvPr/>
        </p:nvSpPr>
        <p:spPr bwMode="auto">
          <a:xfrm>
            <a:off x="4800600" y="381000"/>
            <a:ext cx="1905000" cy="1447800"/>
          </a:xfrm>
          <a:prstGeom prst="wedgeRoundRectCallout">
            <a:avLst>
              <a:gd name="adj1" fmla="val 5083"/>
              <a:gd name="adj2" fmla="val 888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Like what?</a:t>
            </a:r>
          </a:p>
        </p:txBody>
      </p:sp>
      <p:sp>
        <p:nvSpPr>
          <p:cNvPr id="116746" name="AutoShape 10"/>
          <p:cNvSpPr>
            <a:spLocks noChangeArrowheads="1"/>
          </p:cNvSpPr>
          <p:nvPr/>
        </p:nvSpPr>
        <p:spPr bwMode="auto">
          <a:xfrm>
            <a:off x="6781800" y="3657600"/>
            <a:ext cx="2286000" cy="1447800"/>
          </a:xfrm>
          <a:prstGeom prst="wedgeRoundRectCallout">
            <a:avLst>
              <a:gd name="adj1" fmla="val -5486"/>
              <a:gd name="adj2" fmla="val 6732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1800">
                <a:latin typeface="Times New Roman" pitchFamily="18" charset="0"/>
              </a:rPr>
              <a:t>XBRL is based on World Wide Web Consortium’s XML recommendations.</a:t>
            </a:r>
          </a:p>
        </p:txBody>
      </p:sp>
      <p:sp>
        <p:nvSpPr>
          <p:cNvPr id="116747" name="AutoShape 11"/>
          <p:cNvSpPr>
            <a:spLocks noChangeArrowheads="1"/>
          </p:cNvSpPr>
          <p:nvPr/>
        </p:nvSpPr>
        <p:spPr bwMode="auto">
          <a:xfrm>
            <a:off x="4800600" y="3657600"/>
            <a:ext cx="1905000" cy="1447800"/>
          </a:xfrm>
          <a:prstGeom prst="wedgeRoundRectCallout">
            <a:avLst>
              <a:gd name="adj1" fmla="val 5083"/>
              <a:gd name="adj2" fmla="val 888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XBRL uses the XML family of specifications?</a:t>
            </a: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4708525" y="2333625"/>
            <a:ext cx="181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Human readable labels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6907213" y="2333625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Human readable definitions</a:t>
            </a: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4708525" y="2690813"/>
            <a:ext cx="2490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Links to authoritative references</a:t>
            </a:r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7315200" y="2667000"/>
            <a:ext cx="175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400">
                <a:latin typeface="Times New Roman" pitchFamily="18" charset="0"/>
              </a:rPr>
              <a:t>Formulas, calculations, and other  validation rules</a:t>
            </a:r>
          </a:p>
        </p:txBody>
      </p:sp>
      <p:sp>
        <p:nvSpPr>
          <p:cNvPr id="116752" name="Text Box 16"/>
          <p:cNvSpPr txBox="1">
            <a:spLocks noChangeArrowheads="1"/>
          </p:cNvSpPr>
          <p:nvPr/>
        </p:nvSpPr>
        <p:spPr bwMode="auto">
          <a:xfrm>
            <a:off x="4708525" y="3048000"/>
            <a:ext cx="1751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Presentation guidance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4648200" y="5686425"/>
            <a:ext cx="579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XML</a:t>
            </a:r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6846888" y="5686425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XLink</a:t>
            </a: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auto">
          <a:xfrm>
            <a:off x="4648200" y="6043613"/>
            <a:ext cx="1516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XML Namespaces</a:t>
            </a:r>
          </a:p>
        </p:txBody>
      </p:sp>
      <p:sp>
        <p:nvSpPr>
          <p:cNvPr id="116756" name="Text Box 20"/>
          <p:cNvSpPr txBox="1">
            <a:spLocks noChangeArrowheads="1"/>
          </p:cNvSpPr>
          <p:nvPr/>
        </p:nvSpPr>
        <p:spPr bwMode="auto">
          <a:xfrm>
            <a:off x="4648200" y="6400800"/>
            <a:ext cx="1187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XML Schema</a:t>
            </a:r>
          </a:p>
        </p:txBody>
      </p:sp>
      <p:sp>
        <p:nvSpPr>
          <p:cNvPr id="116757" name="AutoShape 21"/>
          <p:cNvSpPr>
            <a:spLocks noChangeArrowheads="1"/>
          </p:cNvSpPr>
          <p:nvPr/>
        </p:nvSpPr>
        <p:spPr bwMode="auto">
          <a:xfrm>
            <a:off x="2286000" y="3657600"/>
            <a:ext cx="2286000" cy="1447800"/>
          </a:xfrm>
          <a:prstGeom prst="wedgeRoundRectCallout">
            <a:avLst>
              <a:gd name="adj1" fmla="val -69"/>
              <a:gd name="adj2" fmla="val 708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 dirty="0">
                <a:latin typeface="Times New Roman" pitchFamily="18" charset="0"/>
              </a:rPr>
              <a:t>No. XBRL knows XML and the business reporting supply chain from </a:t>
            </a:r>
            <a:r>
              <a:rPr lang="en-US" sz="1800" dirty="0" smtClean="0">
                <a:latin typeface="Times New Roman" pitchFamily="18" charset="0"/>
              </a:rPr>
              <a:t>12 </a:t>
            </a:r>
            <a:r>
              <a:rPr lang="en-US" sz="1800" dirty="0">
                <a:latin typeface="Times New Roman" pitchFamily="18" charset="0"/>
              </a:rPr>
              <a:t>years of experience.</a:t>
            </a:r>
          </a:p>
        </p:txBody>
      </p:sp>
      <p:sp>
        <p:nvSpPr>
          <p:cNvPr id="116758" name="AutoShape 22"/>
          <p:cNvSpPr>
            <a:spLocks noChangeArrowheads="1"/>
          </p:cNvSpPr>
          <p:nvPr/>
        </p:nvSpPr>
        <p:spPr bwMode="auto">
          <a:xfrm>
            <a:off x="304800" y="3657600"/>
            <a:ext cx="1905000" cy="1447800"/>
          </a:xfrm>
          <a:prstGeom prst="wedgeRoundRectCallout">
            <a:avLst>
              <a:gd name="adj1" fmla="val 5083"/>
              <a:gd name="adj2" fmla="val 888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XML doesn’t do that? </a:t>
            </a:r>
            <a:endParaRPr lang="en-US" sz="1800" b="1">
              <a:latin typeface="Times New Roman" pitchFamily="18" charset="0"/>
            </a:endParaRPr>
          </a:p>
        </p:txBody>
      </p:sp>
      <p:sp>
        <p:nvSpPr>
          <p:cNvPr id="116759" name="Text Box 23"/>
          <p:cNvSpPr txBox="1">
            <a:spLocks noChangeArrowheads="1"/>
          </p:cNvSpPr>
          <p:nvPr/>
        </p:nvSpPr>
        <p:spPr bwMode="auto">
          <a:xfrm>
            <a:off x="152400" y="5762625"/>
            <a:ext cx="2574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Software developers are on board</a:t>
            </a:r>
          </a:p>
        </p:txBody>
      </p:sp>
      <p:sp>
        <p:nvSpPr>
          <p:cNvPr id="116760" name="Text Box 24"/>
          <p:cNvSpPr txBox="1">
            <a:spLocks noChangeArrowheads="1"/>
          </p:cNvSpPr>
          <p:nvPr/>
        </p:nvSpPr>
        <p:spPr bwMode="auto">
          <a:xfrm>
            <a:off x="152400" y="6119813"/>
            <a:ext cx="188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Regulators are on board</a:t>
            </a:r>
          </a:p>
        </p:txBody>
      </p:sp>
      <p:sp>
        <p:nvSpPr>
          <p:cNvPr id="116761" name="Text Box 25"/>
          <p:cNvSpPr txBox="1">
            <a:spLocks noChangeArrowheads="1"/>
          </p:cNvSpPr>
          <p:nvPr/>
        </p:nvSpPr>
        <p:spPr bwMode="auto">
          <a:xfrm>
            <a:off x="152400" y="6477000"/>
            <a:ext cx="2008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Accountants are on board</a:t>
            </a:r>
          </a:p>
        </p:txBody>
      </p:sp>
      <p:sp>
        <p:nvSpPr>
          <p:cNvPr id="116762" name="Text Box 26"/>
          <p:cNvSpPr txBox="1">
            <a:spLocks noChangeArrowheads="1"/>
          </p:cNvSpPr>
          <p:nvPr/>
        </p:nvSpPr>
        <p:spPr bwMode="auto">
          <a:xfrm>
            <a:off x="2514600" y="5943600"/>
            <a:ext cx="1741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Analysts are on board</a:t>
            </a:r>
          </a:p>
        </p:txBody>
      </p:sp>
      <p:sp>
        <p:nvSpPr>
          <p:cNvPr id="116763" name="Text Box 27"/>
          <p:cNvSpPr txBox="1">
            <a:spLocks noChangeArrowheads="1"/>
          </p:cNvSpPr>
          <p:nvPr/>
        </p:nvSpPr>
        <p:spPr bwMode="auto">
          <a:xfrm>
            <a:off x="2514600" y="6300788"/>
            <a:ext cx="1909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Academics are on board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6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6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6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6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6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6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6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6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6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4" grpId="0" animBg="1"/>
      <p:bldP spid="116745" grpId="0" animBg="1"/>
      <p:bldP spid="116746" grpId="0" animBg="1"/>
      <p:bldP spid="116747" grpId="0" animBg="1"/>
      <p:bldP spid="116748" grpId="0"/>
      <p:bldP spid="116749" grpId="0"/>
      <p:bldP spid="116750" grpId="0"/>
      <p:bldP spid="116751" grpId="0"/>
      <p:bldP spid="116752" grpId="0"/>
      <p:bldP spid="116753" grpId="0"/>
      <p:bldP spid="116754" grpId="0"/>
      <p:bldP spid="116755" grpId="0"/>
      <p:bldP spid="116756" grpId="0"/>
      <p:bldP spid="116757" grpId="0" animBg="1"/>
      <p:bldP spid="116758" grpId="0" animBg="1"/>
      <p:bldP spid="116759" grpId="0"/>
      <p:bldP spid="116760" grpId="0"/>
      <p:bldP spid="116761" grpId="0"/>
      <p:bldP spid="116762" grpId="0"/>
      <p:bldP spid="11676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mar_1_ie_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419600"/>
            <a:ext cx="1860550" cy="1866900"/>
          </a:xfrm>
          <a:prstGeom prst="rect">
            <a:avLst/>
          </a:prstGeom>
          <a:noFill/>
        </p:spPr>
      </p:pic>
      <p:sp>
        <p:nvSpPr>
          <p:cNvPr id="117763" name="AutoShape 3"/>
          <p:cNvSpPr>
            <a:spLocks noChangeArrowheads="1"/>
          </p:cNvSpPr>
          <p:nvPr/>
        </p:nvSpPr>
        <p:spPr bwMode="auto">
          <a:xfrm>
            <a:off x="304800" y="381000"/>
            <a:ext cx="2895600" cy="1219200"/>
          </a:xfrm>
          <a:prstGeom prst="wedgeRoundRectCallout">
            <a:avLst>
              <a:gd name="adj1" fmla="val 4662"/>
              <a:gd name="adj2" fmla="val 10859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My tech guys and consultants say we should just build XML schemas.</a:t>
            </a:r>
            <a:endParaRPr lang="en-US" sz="1800" b="1">
              <a:latin typeface="Times New Roman" pitchFamily="18" charset="0"/>
            </a:endParaRPr>
          </a:p>
        </p:txBody>
      </p:sp>
      <p:sp>
        <p:nvSpPr>
          <p:cNvPr id="117764" name="AutoShape 4"/>
          <p:cNvSpPr>
            <a:spLocks noChangeArrowheads="1"/>
          </p:cNvSpPr>
          <p:nvPr/>
        </p:nvSpPr>
        <p:spPr bwMode="auto">
          <a:xfrm>
            <a:off x="3505200" y="381000"/>
            <a:ext cx="2590800" cy="1524000"/>
          </a:xfrm>
          <a:prstGeom prst="wedgeRoundRectCallout">
            <a:avLst>
              <a:gd name="adj1" fmla="val -5944"/>
              <a:gd name="adj2" fmla="val 6479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>
                <a:latin typeface="Times New Roman" pitchFamily="18" charset="0"/>
              </a:rPr>
              <a:t>Many people take that approach, but then have to recreate the wheel – and wind up with inconsistent, unsupported XML.</a:t>
            </a: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228600" y="2209800"/>
            <a:ext cx="47244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How do you encourage reuse, consistency and comparability?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How do you choose between elements and attributes?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How do you standardize on what XML doesn’t standardize?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How do you make sure that applications will understand your schemas and instances?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Are you ready to document and maintain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Are you thinking about a holistic solution or a quick fix?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Would you like to leverage the knowledge and experience of others?</a:t>
            </a:r>
          </a:p>
        </p:txBody>
      </p:sp>
      <p:sp>
        <p:nvSpPr>
          <p:cNvPr id="117766" name="AutoShape 6"/>
          <p:cNvSpPr>
            <a:spLocks noChangeArrowheads="1"/>
          </p:cNvSpPr>
          <p:nvPr/>
        </p:nvSpPr>
        <p:spPr bwMode="auto">
          <a:xfrm>
            <a:off x="3048000" y="4114800"/>
            <a:ext cx="2895600" cy="1219200"/>
          </a:xfrm>
          <a:prstGeom prst="wedgeRoundRectCallout">
            <a:avLst>
              <a:gd name="adj1" fmla="val 4662"/>
              <a:gd name="adj2" fmla="val 10859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Times New Roman" pitchFamily="18" charset="0"/>
              </a:rPr>
              <a:t>What about other standards? Like ebXML or UBL?</a:t>
            </a:r>
            <a:endParaRPr lang="en-US" sz="1800" b="1">
              <a:latin typeface="Times New Roman" pitchFamily="18" charset="0"/>
            </a:endParaRPr>
          </a:p>
        </p:txBody>
      </p:sp>
      <p:sp>
        <p:nvSpPr>
          <p:cNvPr id="117767" name="AutoShape 7"/>
          <p:cNvSpPr>
            <a:spLocks noChangeArrowheads="1"/>
          </p:cNvSpPr>
          <p:nvPr/>
        </p:nvSpPr>
        <p:spPr bwMode="auto">
          <a:xfrm>
            <a:off x="6096000" y="4114800"/>
            <a:ext cx="2819400" cy="1524000"/>
          </a:xfrm>
          <a:prstGeom prst="wedgeRoundRectCallout">
            <a:avLst>
              <a:gd name="adj1" fmla="val -1407"/>
              <a:gd name="adj2" fmla="val 6479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>
                <a:latin typeface="Times New Roman" pitchFamily="18" charset="0"/>
              </a:rPr>
              <a:t>The right tool for the right job. Are you exchanging invoices or purchase orders? Use UBL. Are you exchanging business reports?</a:t>
            </a:r>
          </a:p>
        </p:txBody>
      </p:sp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5962650"/>
            <a:ext cx="17907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9" name="WordArt 9"/>
          <p:cNvSpPr>
            <a:spLocks noChangeArrowheads="1" noChangeShapeType="1" noTextEdit="1"/>
          </p:cNvSpPr>
          <p:nvPr/>
        </p:nvSpPr>
        <p:spPr bwMode="auto">
          <a:xfrm>
            <a:off x="4876800" y="5572125"/>
            <a:ext cx="70485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Use</a:t>
            </a:r>
          </a:p>
        </p:txBody>
      </p:sp>
      <p:pic>
        <p:nvPicPr>
          <p:cNvPr id="117770" name="Picture 10" descr="you_1_lj_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905000"/>
            <a:ext cx="1770063" cy="1790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7" grpId="0" animBg="1"/>
      <p:bldP spid="1177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638800" cy="1143000"/>
          </a:xfrm>
        </p:spPr>
        <p:txBody>
          <a:bodyPr/>
          <a:lstStyle/>
          <a:p>
            <a:r>
              <a:rPr lang="en-US" dirty="0" smtClean="0"/>
              <a:t>OLAP?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a Data Warehouse is like a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28600"/>
            <a:ext cx="22669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81400"/>
            <a:ext cx="29718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81400"/>
            <a:ext cx="21113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3505200"/>
            <a:ext cx="1747838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533400" y="32766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4953000" y="60198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5562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OLAP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lum bright="18000"/>
            <a:grayscl/>
          </a:blip>
          <a:srcRect/>
          <a:stretch>
            <a:fillRect/>
          </a:stretch>
        </p:blipFill>
        <p:spPr bwMode="auto">
          <a:xfrm>
            <a:off x="3048000" y="4600575"/>
            <a:ext cx="3048000" cy="22574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1981200"/>
            <a:ext cx="2209800" cy="2590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Ctr="1"/>
          <a:lstStyle/>
          <a:p>
            <a:pPr algn="ctr"/>
            <a:r>
              <a:rPr lang="en-US" sz="1600" b="1">
                <a:cs typeface="Arial" charset="0"/>
              </a:rPr>
              <a:t>Transactions</a:t>
            </a:r>
            <a:r>
              <a:rPr lang="en-US" sz="1600">
                <a:cs typeface="Arial" charset="0"/>
              </a:rPr>
              <a:t> and business events</a:t>
            </a:r>
          </a:p>
          <a:p>
            <a:pPr algn="ctr"/>
            <a:endParaRPr lang="en-US" sz="1600">
              <a:cs typeface="Arial" charset="0"/>
            </a:endParaRPr>
          </a:p>
          <a:p>
            <a:pPr algn="ctr"/>
            <a:r>
              <a:rPr lang="en-US" sz="1600">
                <a:cs typeface="Arial" charset="0"/>
              </a:rPr>
              <a:t>“Source documents”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67000" y="1981200"/>
            <a:ext cx="2362200" cy="2590800"/>
            <a:chOff x="1872" y="1248"/>
            <a:chExt cx="1488" cy="1632"/>
          </a:xfrm>
        </p:grpSpPr>
        <p:sp>
          <p:nvSpPr>
            <p:cNvPr id="7176" name="Rectangle 8"/>
            <p:cNvSpPr>
              <a:spLocks noChangeArrowheads="1"/>
            </p:cNvSpPr>
            <p:nvPr/>
          </p:nvSpPr>
          <p:spPr bwMode="auto">
            <a:xfrm>
              <a:off x="1872" y="1248"/>
              <a:ext cx="1488" cy="16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1920" y="1872"/>
              <a:ext cx="1392" cy="96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Ctr="1"/>
            <a:lstStyle/>
            <a:p>
              <a:pPr algn="ctr"/>
              <a:r>
                <a:rPr lang="en-US" sz="1600" b="1">
                  <a:cs typeface="Arial" charset="0"/>
                </a:rPr>
                <a:t>XBRL’s Global Ledger Framework (XBRL GL)</a:t>
              </a:r>
              <a:endParaRPr lang="en-US" sz="1600">
                <a:cs typeface="Arial" charset="0"/>
              </a:endParaRPr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1920" y="1344"/>
              <a:ext cx="1392" cy="48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Ctr="1"/>
            <a:lstStyle/>
            <a:p>
              <a:pPr algn="ctr"/>
              <a:r>
                <a:rPr lang="en-US" sz="1600" b="1">
                  <a:cs typeface="Arial" charset="0"/>
                </a:rPr>
                <a:t>(XBRL GL SRCD)</a:t>
              </a:r>
              <a:endParaRPr lang="en-US" sz="1600">
                <a:cs typeface="Arial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0" y="1981200"/>
            <a:ext cx="2971800" cy="2590800"/>
            <a:chOff x="3840" y="1248"/>
            <a:chExt cx="1872" cy="1632"/>
          </a:xfrm>
        </p:grpSpPr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4320" y="1248"/>
              <a:ext cx="1392" cy="16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Ctr="1"/>
            <a:lstStyle/>
            <a:p>
              <a:pPr algn="ctr"/>
              <a:r>
                <a:rPr lang="en-US" sz="1600" b="1">
                  <a:cs typeface="Arial" charset="0"/>
                </a:rPr>
                <a:t>XBRL “FR”</a:t>
              </a:r>
            </a:p>
            <a:p>
              <a:pPr algn="ctr"/>
              <a:r>
                <a:rPr lang="en-US" sz="1600" b="1">
                  <a:cs typeface="Arial" charset="0"/>
                </a:rPr>
                <a:t>Financial Reporter (and other end reports)</a:t>
              </a:r>
            </a:p>
            <a:p>
              <a:pPr algn="ctr"/>
              <a:endParaRPr lang="en-US" sz="1600" b="1">
                <a:cs typeface="Arial" charset="0"/>
              </a:endParaRPr>
            </a:p>
            <a:p>
              <a:pPr algn="ctr"/>
              <a:r>
                <a:rPr lang="en-US" sz="1600" b="1">
                  <a:cs typeface="Arial" charset="0"/>
                </a:rPr>
                <a:t>Tax</a:t>
              </a:r>
            </a:p>
            <a:p>
              <a:pPr algn="ctr"/>
              <a:r>
                <a:rPr lang="en-US" sz="1600" b="1">
                  <a:cs typeface="Arial" charset="0"/>
                </a:rPr>
                <a:t>Statutory</a:t>
              </a:r>
            </a:p>
            <a:p>
              <a:pPr algn="ctr"/>
              <a:r>
                <a:rPr lang="en-US" sz="1600" b="1">
                  <a:cs typeface="Arial" charset="0"/>
                </a:rPr>
                <a:t>Statistical</a:t>
              </a:r>
            </a:p>
            <a:p>
              <a:pPr algn="ctr"/>
              <a:r>
                <a:rPr lang="en-US" sz="1600" b="1">
                  <a:cs typeface="Arial" charset="0"/>
                </a:rPr>
                <a:t>Sustainability</a:t>
              </a:r>
              <a:endParaRPr lang="en-US" sz="1600">
                <a:cs typeface="Arial" charset="0"/>
              </a:endParaRPr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840" y="1248"/>
              <a:ext cx="432" cy="16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Ctr="1"/>
            <a:lstStyle/>
            <a:p>
              <a:pPr algn="ctr"/>
              <a:r>
                <a:rPr lang="en-US" sz="2800">
                  <a:cs typeface="Arial" charset="0"/>
                </a:rPr>
                <a:t>DIMENSIONS</a:t>
              </a:r>
            </a:p>
          </p:txBody>
        </p:sp>
      </p:grp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5486400" y="2286000"/>
            <a:ext cx="6096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 rot="10800000">
            <a:off x="2209800" y="35052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5181600" y="3429000"/>
            <a:ext cx="609600" cy="3048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 rot="10800000">
            <a:off x="5105400" y="2286000"/>
            <a:ext cx="6096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186" name="Picture 18" descr="quaysi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48600" y="152400"/>
            <a:ext cx="1190625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Picture 07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217" b="96515" l="9942" r="89474">
                        <a14:foregroundMark x1="40936" y1="4021" x2="40936" y2="4021"/>
                        <a14:foregroundMark x1="70175" y1="91689" x2="70175" y2="91689"/>
                        <a14:foregroundMark x1="38012" y1="92761" x2="38012" y2="92761"/>
                        <a14:foregroundMark x1="37427" y1="96515" x2="37427" y2="96515"/>
                        <a14:foregroundMark x1="72515" y1="95174" x2="72515" y2="95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362" y="1323975"/>
            <a:ext cx="96503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6598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Rubik_XBRL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0" y="1600200"/>
            <a:ext cx="3098800" cy="3098800"/>
          </a:xfrm>
          <a:prstGeom prst="rect">
            <a:avLst/>
          </a:prstGeom>
          <a:noFill/>
        </p:spPr>
      </p:pic>
      <p:sp>
        <p:nvSpPr>
          <p:cNvPr id="214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Pieces to the XBRL Puzzle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sz="quarter" idx="15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r>
              <a:rPr lang="en-US"/>
              <a:t>XBRL </a:t>
            </a:r>
            <a:r>
              <a:rPr lang="en-US" u="sng"/>
              <a:t>Taxonomy</a:t>
            </a:r>
          </a:p>
          <a:p>
            <a:pPr marL="609600" indent="-609600">
              <a:buFontTx/>
              <a:buNone/>
            </a:pPr>
            <a:endParaRPr lang="en-US"/>
          </a:p>
          <a:p>
            <a:pPr marL="609600" indent="-609600">
              <a:buFontTx/>
              <a:buNone/>
            </a:pPr>
            <a:r>
              <a:rPr lang="en-US"/>
              <a:t>XBRL </a:t>
            </a:r>
            <a:r>
              <a:rPr lang="en-US" u="sng"/>
              <a:t>Instance Document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4495800"/>
            <a:ext cx="569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Defined in the XBRL Specification 1.0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Taxonomy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sz="quarter" idx="15"/>
          </p:nvPr>
        </p:nvSpPr>
        <p:spPr>
          <a:xfrm>
            <a:off x="533400" y="1371600"/>
            <a:ext cx="8077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Defines the </a:t>
            </a:r>
            <a:r>
              <a:rPr lang="en-US" sz="2000" dirty="0" smtClean="0"/>
              <a:t>business reporting concepts </a:t>
            </a:r>
            <a:r>
              <a:rPr lang="en-US" sz="2000" dirty="0"/>
              <a:t>to be reported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 smtClean="0"/>
          </a:p>
          <a:p>
            <a:pPr>
              <a:lnSpc>
                <a:spcPct val="90000"/>
              </a:lnSpc>
            </a:pPr>
            <a:endParaRPr lang="en-GB" sz="2000" dirty="0" smtClean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Provides a vocabulary of </a:t>
            </a:r>
            <a:r>
              <a:rPr lang="en-GB" sz="2000" dirty="0" smtClean="0"/>
              <a:t>agreed-upon business concepts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A set of attributes for each </a:t>
            </a:r>
            <a:r>
              <a:rPr lang="en-GB" sz="2000" dirty="0" smtClean="0"/>
              <a:t>business reporting fact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Created using the XBRL </a:t>
            </a:r>
            <a:r>
              <a:rPr lang="en-GB" sz="2000" dirty="0" smtClean="0"/>
              <a:t>Specification and modular extensions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Taxonomy concepts can be added or prohibited </a:t>
            </a:r>
            <a:r>
              <a:rPr lang="en-GB" sz="2000" dirty="0" smtClean="0"/>
              <a:t>– extended, depending on local regulation and implementation.</a:t>
            </a:r>
            <a:endParaRPr lang="en-GB" sz="2000" dirty="0"/>
          </a:p>
        </p:txBody>
      </p:sp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47800" y="1771650"/>
            <a:ext cx="6635750" cy="23431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5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9224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id="ifrs_DescriptionOfDetailsOfDefaultsDuringPeriodOfPrincipalInterestSinkingFundOrRedemptionTermsOfLoansPayable" name="DescriptionOfDetailsOfDefaultsDuringPeriodOfPrincipalInterestSinkingFundOrRedemptionTermsOfLoansPayable"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xbrli:stringItemType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="duration"/&gt;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id="ifrs_DescriptionOfDifficultiesStructuredEntityExperiencedInFinancingItsActivities" name="DescriptionOfDifficultiesStructuredEntityExperiencedInFinancingItsActivities"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xbrli:stringItemType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="duration"/&gt;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</a:t>
            </a:r>
            <a:r>
              <a:rPr lang="en-US" sz="1000" dirty="0" err="1" smtClean="0"/>
              <a:t>ifrs_DescriptionOfDiscountRatesAppliedToCashFlowProjections</a:t>
            </a:r>
            <a:r>
              <a:rPr lang="en-US" sz="1000" dirty="0" smtClean="0"/>
              <a:t>" name="</a:t>
            </a:r>
            <a:r>
              <a:rPr lang="en-US" sz="1000" dirty="0" err="1" smtClean="0"/>
              <a:t>DescriptionOfDiscountRatesAppliedToCashFlowProjections</a:t>
            </a:r>
            <a:r>
              <a:rPr lang="en-US" sz="1000" dirty="0" smtClean="0"/>
              <a:t>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num:percentItemType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="instant"/&gt;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id="ifrs_DescriptionOfDiscountRatesUsedInCurrentEstimateOfValueInUse" name="</a:t>
            </a:r>
            <a:r>
              <a:rPr lang="en-US" sz="1000" dirty="0" err="1" smtClean="0"/>
              <a:t>DescriptionOfDiscountRatesUsedInCurrentEstimateOfValueInUse</a:t>
            </a:r>
            <a:r>
              <a:rPr lang="en-US" sz="1000" dirty="0" smtClean="0"/>
              <a:t>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num:percentItemType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="instant"/&gt;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id="ifrs_DescriptionOfDiscountRatesUsedInPreviousEstimateOfValueInUse" name="</a:t>
            </a:r>
            <a:r>
              <a:rPr lang="en-US" sz="1000" dirty="0" err="1" smtClean="0"/>
              <a:t>DescriptionOfDiscountRatesUsedInPreviousEstimateOfValueInUse</a:t>
            </a:r>
            <a:r>
              <a:rPr lang="en-US" sz="1000" dirty="0" smtClean="0"/>
              <a:t>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num:percentItemType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="instant"/&gt;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id="ifrs_DescriptionOfEffectOfChangingBusinessModelForManagingFinancialAssetsOnFinancialStatements" name="DescriptionOfEffectOfChangingBusinessModelForManagingFinancialAssetsOnFinancialStatements"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xbrli:stringItemType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="duration"/&gt;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</a:t>
            </a:r>
            <a:r>
              <a:rPr lang="en-US" sz="1000" dirty="0" err="1" smtClean="0"/>
              <a:t>ifrs_DescriptionOfEffectOfRegulatoryFrameworkOnPlan</a:t>
            </a:r>
            <a:r>
              <a:rPr lang="en-US" sz="1000" dirty="0" smtClean="0"/>
              <a:t>" name="</a:t>
            </a:r>
            <a:r>
              <a:rPr lang="en-US" sz="1000" dirty="0" err="1" smtClean="0"/>
              <a:t>DescriptionOfEffectOfRegulatoryFrameworkOnPlan</a:t>
            </a:r>
            <a:r>
              <a:rPr lang="en-US" sz="1000" dirty="0" smtClean="0"/>
              <a:t>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xbrli:stringItemType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="duration"/&gt;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id="ifrs_DescriptionOfEffectiveInterestRateDeterminedOnDateOfReclassification" name="DescriptionOfEffectiveInterestRateDeterminedOnDateOfReclassification"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num:percentItemType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="instant"/&gt;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id="ifrs_DescriptionOfEndOfReportingPeriodOfFinancialStatementsOfAssociates" name="DescriptionOfEndOfReportingPeriodOfFinancialStatementsOfAssociates"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xbrli:dateItemType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="instant"/&gt;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id="ifrs_DescriptionOfEstimateOfRangeOfOutcomesFromContingentConsiderationArrangementsAndIndemnificationAssets" name="DescriptionOfEstimateOfRangeOfOutcomesFromContingentConsiderationArrangementsAndIndemnificationAssets"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xbrli:stringItemType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="duration"/&gt;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id="ifrs_DescriptionOfEventOrChangeInCircumstancesThatCausedRecognitionOfDeferredTaxBenefitsAcquiredInBusinessCombinationAfterAcquisitionDate" name="DescriptionOfEventOrChangeInCircumstancesThatCausedRecognitionOfDeferredTaxBenefitsAcquiredInBusinessCombinationAfterAcquisitionDate"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xbrli:stringItemType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="duration"/&gt;</a:t>
            </a:r>
          </a:p>
          <a:p>
            <a:r>
              <a:rPr lang="en-US" sz="1000" dirty="0" smtClean="0"/>
              <a:t>	&lt;</a:t>
            </a:r>
            <a:r>
              <a:rPr lang="en-US" sz="1000" dirty="0" err="1" smtClean="0"/>
              <a:t>xsd:element</a:t>
            </a:r>
            <a:r>
              <a:rPr lang="en-US" sz="1000" dirty="0" smtClean="0"/>
              <a:t> id="ifrs_DescriptionOfExistenceOfRestrictionsOnTitlePropertyPlantAndEquipment" name="DescriptionOfExistenceOfRestrictionsOnTitlePropertyPlantAndEquipment" </a:t>
            </a:r>
            <a:r>
              <a:rPr lang="en-US" sz="1000" dirty="0" err="1" smtClean="0"/>
              <a:t>nillable</a:t>
            </a:r>
            <a:r>
              <a:rPr lang="en-US" sz="1000" dirty="0" smtClean="0"/>
              <a:t>="true" </a:t>
            </a:r>
            <a:r>
              <a:rPr lang="en-US" sz="1000" dirty="0" err="1" smtClean="0"/>
              <a:t>substitutionGroup</a:t>
            </a:r>
            <a:r>
              <a:rPr lang="en-US" sz="1000" dirty="0" smtClean="0"/>
              <a:t>="</a:t>
            </a:r>
            <a:r>
              <a:rPr lang="en-US" sz="1000" dirty="0" err="1" smtClean="0"/>
              <a:t>xbrli:item</a:t>
            </a:r>
            <a:r>
              <a:rPr lang="en-US" sz="1000" dirty="0" smtClean="0"/>
              <a:t>" type="</a:t>
            </a:r>
            <a:r>
              <a:rPr lang="en-US" sz="1000" dirty="0" err="1" smtClean="0"/>
              <a:t>xbrli:stringItemType</a:t>
            </a:r>
            <a:r>
              <a:rPr lang="en-US" sz="1000" dirty="0" smtClean="0"/>
              <a:t>" </a:t>
            </a:r>
            <a:r>
              <a:rPr lang="en-US" sz="1000" dirty="0" err="1" smtClean="0"/>
              <a:t>xbrli:periodType</a:t>
            </a:r>
            <a:r>
              <a:rPr lang="en-US" sz="1000" dirty="0" smtClean="0"/>
              <a:t>="duration"/&gt;</a:t>
            </a:r>
            <a:endParaRPr lang="en-US" sz="1000" dirty="0"/>
          </a:p>
        </p:txBody>
      </p:sp>
      <p:sp>
        <p:nvSpPr>
          <p:cNvPr id="177155" name="AutoShape 3"/>
          <p:cNvSpPr>
            <a:spLocks noChangeArrowheads="1"/>
          </p:cNvSpPr>
          <p:nvPr/>
        </p:nvSpPr>
        <p:spPr bwMode="auto">
          <a:xfrm>
            <a:off x="3352800" y="838200"/>
            <a:ext cx="4267200" cy="2895600"/>
          </a:xfrm>
          <a:prstGeom prst="wedgeEllipseCallout">
            <a:avLst>
              <a:gd name="adj1" fmla="val -62130"/>
              <a:gd name="adj2" fmla="val 603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SzTx/>
            </a:pPr>
            <a:r>
              <a:rPr lang="en-US" sz="2800" b="1">
                <a:solidFill>
                  <a:schemeClr val="tx1"/>
                </a:solidFill>
              </a:rPr>
              <a:t>As a preparer or analyst you don’t need to view or read these files.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628650" y="1752600"/>
            <a:ext cx="3638550" cy="4267200"/>
          </a:xfrm>
        </p:spPr>
        <p:txBody>
          <a:bodyPr lIns="91440" tIns="45720" rIns="91440" bIns="45720"/>
          <a:lstStyle/>
          <a:p>
            <a:pPr defTabSz="912813"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800" dirty="0"/>
              <a:t>Stuff for humans</a:t>
            </a:r>
          </a:p>
          <a:p>
            <a:pPr marL="228600" lvl="1" indent="-227013" defTabSz="912813"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Labels (role, language)</a:t>
            </a:r>
          </a:p>
          <a:p>
            <a:pPr marL="228600" lvl="1" indent="-227013" defTabSz="912813"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Definitions</a:t>
            </a:r>
          </a:p>
          <a:p>
            <a:pPr marL="228600" lvl="1" indent="-227013" defTabSz="912813"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Authoritative references</a:t>
            </a:r>
          </a:p>
          <a:p>
            <a:pPr marL="228600" lvl="1" indent="-227013" defTabSz="912813"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Instructions for machines on a default hierarchy for presentation</a:t>
            </a:r>
          </a:p>
          <a:p>
            <a:pPr marL="228600" lvl="1" indent="-227013" defTabSz="912813"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Enumerations</a:t>
            </a:r>
          </a:p>
        </p:txBody>
      </p:sp>
      <p:sp>
        <p:nvSpPr>
          <p:cNvPr id="195587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5180013" y="1981200"/>
            <a:ext cx="3963987" cy="4114800"/>
          </a:xfrm>
        </p:spPr>
        <p:txBody>
          <a:bodyPr lIns="91440" tIns="45720" rIns="91440" bIns="45720"/>
          <a:lstStyle/>
          <a:p>
            <a:pPr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800" dirty="0"/>
              <a:t>Stuff for </a:t>
            </a:r>
            <a:r>
              <a:rPr lang="en-US" sz="1800" dirty="0" smtClean="0"/>
              <a:t>machines/validation</a:t>
            </a:r>
            <a:endParaRPr lang="en-US" sz="1800" dirty="0"/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Element name (unique)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ID (unique)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Data types </a:t>
            </a:r>
            <a:r>
              <a:rPr lang="en-US" sz="1300" dirty="0">
                <a:solidFill>
                  <a:srgbClr val="263582"/>
                </a:solidFill>
              </a:rPr>
              <a:t>5.1.1.3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Substitution groups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Abstract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Instructions for how concepts relate with addition and subtraction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1700" dirty="0"/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 err="1"/>
              <a:t>Nillable</a:t>
            </a:r>
            <a:endParaRPr lang="en-US" sz="1700" dirty="0"/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Instructions for how items relate to each other abstractly and </a:t>
            </a:r>
            <a:r>
              <a:rPr lang="en-US" sz="1700" b="1" dirty="0"/>
              <a:t>DIMENSIONALITY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Formulas/Rules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/>
              <a:t>Balance 5.1.1.2</a:t>
            </a:r>
          </a:p>
          <a:p>
            <a:pPr marL="228600" lvl="1" indent="-227013" defTabSz="912813">
              <a:lnSpc>
                <a:spcPct val="80000"/>
              </a:lnSpc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r>
              <a:rPr lang="en-US" sz="1700" dirty="0" err="1"/>
              <a:t>periodType</a:t>
            </a:r>
            <a:r>
              <a:rPr lang="en-US" sz="1700" dirty="0"/>
              <a:t> </a:t>
            </a:r>
            <a:r>
              <a:rPr lang="en-US" sz="1300" dirty="0">
                <a:solidFill>
                  <a:srgbClr val="263582"/>
                </a:solidFill>
              </a:rPr>
              <a:t>5.1.1</a:t>
            </a: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000" b="1" kern="1200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What Goes Into a Taxonomy?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412750" y="2174875"/>
            <a:ext cx="714375" cy="406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SzTx/>
            </a:pPr>
            <a:r>
              <a:rPr lang="en-US" sz="1000">
                <a:solidFill>
                  <a:schemeClr val="bg1"/>
                </a:solidFill>
                <a:latin typeface="Times New Roman" pitchFamily="18" charset="0"/>
              </a:rPr>
              <a:t>2.0a</a:t>
            </a: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4953000" y="2009775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4953000" y="2295525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4953000" y="2584450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4953000" y="2841625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4953000" y="3130550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9" name="WordArt 11"/>
          <p:cNvSpPr>
            <a:spLocks noChangeArrowheads="1" noChangeShapeType="1" noTextEdit="1"/>
          </p:cNvSpPr>
          <p:nvPr/>
        </p:nvSpPr>
        <p:spPr bwMode="auto">
          <a:xfrm>
            <a:off x="609600" y="3200400"/>
            <a:ext cx="33337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</a:t>
            </a:r>
          </a:p>
        </p:txBody>
      </p:sp>
      <p:sp>
        <p:nvSpPr>
          <p:cNvPr id="37900" name="WordArt 12"/>
          <p:cNvSpPr>
            <a:spLocks noChangeArrowheads="1" noChangeShapeType="1" noTextEdit="1"/>
          </p:cNvSpPr>
          <p:nvPr/>
        </p:nvSpPr>
        <p:spPr bwMode="auto">
          <a:xfrm>
            <a:off x="4267200" y="3429000"/>
            <a:ext cx="3524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</a:t>
            </a:r>
          </a:p>
        </p:txBody>
      </p:sp>
      <p:sp>
        <p:nvSpPr>
          <p:cNvPr id="37901" name="WordArt 13"/>
          <p:cNvSpPr>
            <a:spLocks noChangeArrowheads="1" noChangeShapeType="1" noTextEdit="1"/>
          </p:cNvSpPr>
          <p:nvPr/>
        </p:nvSpPr>
        <p:spPr bwMode="auto">
          <a:xfrm>
            <a:off x="4953000" y="4876800"/>
            <a:ext cx="3524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</a:t>
            </a:r>
          </a:p>
        </p:txBody>
      </p:sp>
      <p:sp>
        <p:nvSpPr>
          <p:cNvPr id="37902" name="WordArt 14"/>
          <p:cNvSpPr>
            <a:spLocks noChangeArrowheads="1" noChangeShapeType="1" noTextEdit="1"/>
          </p:cNvSpPr>
          <p:nvPr/>
        </p:nvSpPr>
        <p:spPr bwMode="auto">
          <a:xfrm>
            <a:off x="185738" y="1619250"/>
            <a:ext cx="3048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</a:t>
            </a:r>
          </a:p>
        </p:txBody>
      </p:sp>
      <p:sp>
        <p:nvSpPr>
          <p:cNvPr id="37903" name="WordArt 15"/>
          <p:cNvSpPr>
            <a:spLocks noChangeArrowheads="1" noChangeShapeType="1" noTextEdit="1"/>
          </p:cNvSpPr>
          <p:nvPr/>
        </p:nvSpPr>
        <p:spPr bwMode="auto">
          <a:xfrm>
            <a:off x="228600" y="2519363"/>
            <a:ext cx="3524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</a:t>
            </a:r>
          </a:p>
        </p:txBody>
      </p:sp>
      <p:sp>
        <p:nvSpPr>
          <p:cNvPr id="37904" name="AutoShape 16"/>
          <p:cNvSpPr>
            <a:spLocks noChangeArrowheads="1"/>
          </p:cNvSpPr>
          <p:nvPr/>
        </p:nvSpPr>
        <p:spPr bwMode="auto">
          <a:xfrm>
            <a:off x="4953000" y="5562600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905" name="AutoShape 17"/>
          <p:cNvSpPr>
            <a:spLocks noChangeArrowheads="1"/>
          </p:cNvSpPr>
          <p:nvPr/>
        </p:nvSpPr>
        <p:spPr bwMode="auto">
          <a:xfrm>
            <a:off x="4953000" y="5867400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5105400" y="4495800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907" name="AutoShape 19"/>
          <p:cNvSpPr>
            <a:spLocks noChangeArrowheads="1"/>
          </p:cNvSpPr>
          <p:nvPr/>
        </p:nvSpPr>
        <p:spPr bwMode="auto">
          <a:xfrm>
            <a:off x="381000" y="3810000"/>
            <a:ext cx="3048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0975" indent="-180975" algn="ctr" defTabSz="695325">
              <a:buFont typeface="Arial" charset="0"/>
              <a:buChar char="•"/>
              <a:tabLst>
                <a:tab pos="352425" algn="l"/>
                <a:tab pos="722313" algn="l"/>
                <a:tab pos="1074738" algn="l"/>
                <a:tab pos="1427163" algn="l"/>
                <a:tab pos="1700213" algn="l"/>
              </a:tabLst>
            </a:pP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908" name="WordArt 20"/>
          <p:cNvSpPr>
            <a:spLocks noChangeArrowheads="1" noChangeShapeType="1" noTextEdit="1"/>
          </p:cNvSpPr>
          <p:nvPr/>
        </p:nvSpPr>
        <p:spPr bwMode="auto">
          <a:xfrm>
            <a:off x="4343400" y="5257800"/>
            <a:ext cx="3524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4" grpId="0" animBg="1"/>
      <p:bldP spid="37895" grpId="0" animBg="1"/>
      <p:bldP spid="37896" grpId="0" animBg="1"/>
      <p:bldP spid="37897" grpId="0" animBg="1"/>
      <p:bldP spid="37898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7238" y="190500"/>
            <a:ext cx="8062912" cy="100806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Taxonomies</a:t>
            </a:r>
            <a:endParaRPr lang="en-US" sz="32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7238" y="1343025"/>
            <a:ext cx="8207375" cy="49688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  <a:cs typeface="+mn-cs"/>
              </a:rPr>
              <a:t>Financial reporting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kern="0" dirty="0">
                <a:latin typeface="+mn-lt"/>
                <a:cs typeface="Arial" pitchFamily="34" charset="0"/>
              </a:rPr>
              <a:t>US GAAP, IFRS, Canadian, Japanese, German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  <a:cs typeface="+mn-cs"/>
              </a:rPr>
              <a:t>Statutory filings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kern="0" dirty="0">
                <a:latin typeface="+mn-lt"/>
                <a:cs typeface="Arial" pitchFamily="34" charset="0"/>
              </a:rPr>
              <a:t>US </a:t>
            </a:r>
            <a:r>
              <a:rPr lang="en-US" sz="2000" kern="0" dirty="0" smtClean="0">
                <a:latin typeface="+mn-lt"/>
                <a:cs typeface="Arial" pitchFamily="34" charset="0"/>
              </a:rPr>
              <a:t>FDIC/FFIEC, </a:t>
            </a:r>
            <a:r>
              <a:rPr lang="en-US" sz="2000" kern="0" dirty="0" err="1" smtClean="0">
                <a:latin typeface="+mn-lt"/>
                <a:cs typeface="Arial" pitchFamily="34" charset="0"/>
              </a:rPr>
              <a:t>Eurofiling</a:t>
            </a:r>
            <a:r>
              <a:rPr lang="en-US" sz="2000" kern="0" dirty="0" smtClean="0">
                <a:latin typeface="+mn-lt"/>
                <a:cs typeface="Arial" pitchFamily="34" charset="0"/>
              </a:rPr>
              <a:t> Basel II, Solvency II</a:t>
            </a:r>
            <a:endParaRPr lang="en-US" sz="2000" kern="0" dirty="0">
              <a:latin typeface="+mn-lt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  <a:cs typeface="+mn-cs"/>
              </a:rPr>
              <a:t>Tax filings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kern="0" dirty="0">
                <a:latin typeface="+mn-lt"/>
                <a:cs typeface="Arial" pitchFamily="34" charset="0"/>
              </a:rPr>
              <a:t>HMRC and …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  <a:cs typeface="+mn-cs"/>
              </a:rPr>
              <a:t>Pan-governmental reporting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kern="0" dirty="0" smtClean="0">
                <a:latin typeface="+mn-lt"/>
                <a:cs typeface="Arial" pitchFamily="34" charset="0"/>
              </a:rPr>
              <a:t>SBR: Netherlands, </a:t>
            </a:r>
            <a:r>
              <a:rPr lang="en-US" sz="2000" kern="0" dirty="0">
                <a:latin typeface="+mn-lt"/>
                <a:cs typeface="Arial" pitchFamily="34" charset="0"/>
              </a:rPr>
              <a:t>Australia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  <a:cs typeface="+mn-cs"/>
              </a:rPr>
              <a:t>Internal integration and reporting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kern="0" dirty="0">
                <a:latin typeface="+mn-lt"/>
                <a:cs typeface="Arial" pitchFamily="34" charset="0"/>
              </a:rPr>
              <a:t>XBRL’s Global Ledger Framework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  <a:cs typeface="+mn-cs"/>
              </a:rPr>
              <a:t>Sustainability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kern="0" dirty="0">
                <a:latin typeface="+mn-lt"/>
                <a:cs typeface="Arial" pitchFamily="34" charset="0"/>
              </a:rPr>
              <a:t>GRI </a:t>
            </a:r>
            <a:r>
              <a:rPr lang="en-US" sz="2000" kern="0" dirty="0" smtClean="0">
                <a:latin typeface="+mn-lt"/>
                <a:cs typeface="Arial" pitchFamily="34" charset="0"/>
              </a:rPr>
              <a:t>G3 and G3.1</a:t>
            </a:r>
            <a:endParaRPr lang="en-US" sz="2000" kern="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6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125940"/>
            <a:ext cx="5375729" cy="336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Agreement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0" y="1828800"/>
            <a:ext cx="5424822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4400" y="3276599"/>
            <a:ext cx="5480419" cy="358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Connections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1295400"/>
            <a:ext cx="5900738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19400" y="1905000"/>
            <a:ext cx="6185614" cy="41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" y="2953010"/>
            <a:ext cx="5105400" cy="4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z="2400" dirty="0" smtClean="0"/>
              <a:t>SBR in Australia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/>
              <a:t>Reducing the reporting burden for business</a:t>
            </a:r>
            <a:endParaRPr lang="en-US" sz="2000" b="0" noProof="0" dirty="0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957" y="1431075"/>
            <a:ext cx="8000443" cy="496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D5DC33B-67C2-450E-8FA7-BA011C2AD89D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z="2400" dirty="0" smtClean="0"/>
              <a:t>SBR in the Netherlands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/>
              <a:t>Reducing Reporting Burden </a:t>
            </a:r>
            <a:endParaRPr lang="en-US" b="0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4491" y="1385829"/>
            <a:ext cx="8154333" cy="492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D5DC33B-67C2-450E-8FA7-BA011C2AD89D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04800" y="1600200"/>
            <a:ext cx="4648200" cy="4646613"/>
          </a:xfrm>
          <a:prstGeom prst="rect">
            <a:avLst/>
          </a:prstGeom>
          <a:noFill/>
          <a:ln w="11113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Schema</a:t>
            </a:r>
            <a:endParaRPr lang="en-US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The XBRL taxonomy schema file defines the actual concepts (elements) that form the basis of a taxonomy. It stores the name, data type, period type, how they can be utilized, etc.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Linkbases</a:t>
            </a:r>
            <a:endParaRPr lang="en-US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An XBRL linkbase file contains the explicit relationship definitions between the concepts defined in the XBRL schema.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1) The </a:t>
            </a:r>
            <a:r>
              <a:rPr lang="en-US" sz="1400" b="1">
                <a:solidFill>
                  <a:srgbClr val="000000"/>
                </a:solidFill>
              </a:rPr>
              <a:t>label</a:t>
            </a:r>
            <a:r>
              <a:rPr lang="en-US" sz="1400">
                <a:solidFill>
                  <a:srgbClr val="000000"/>
                </a:solidFill>
              </a:rPr>
              <a:t> linkbase allows the user to associate various labels with different roles and languages to a given concept.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2) The </a:t>
            </a:r>
            <a:r>
              <a:rPr lang="en-US" sz="1400" b="1">
                <a:solidFill>
                  <a:srgbClr val="000000"/>
                </a:solidFill>
              </a:rPr>
              <a:t>reference</a:t>
            </a:r>
            <a:r>
              <a:rPr lang="en-US" sz="1400">
                <a:solidFill>
                  <a:srgbClr val="000000"/>
                </a:solidFill>
              </a:rPr>
              <a:t> linkbase allows the user to associate external information (authoritative sources) to concepts.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3) The </a:t>
            </a:r>
            <a:r>
              <a:rPr lang="en-US" sz="1400" b="1">
                <a:solidFill>
                  <a:srgbClr val="000000"/>
                </a:solidFill>
              </a:rPr>
              <a:t>presentation</a:t>
            </a:r>
            <a:r>
              <a:rPr lang="en-US" sz="1400">
                <a:solidFill>
                  <a:srgbClr val="000000"/>
                </a:solidFill>
              </a:rPr>
              <a:t> linkbase defines how concepts are nested and ordered.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4) The </a:t>
            </a:r>
            <a:r>
              <a:rPr lang="en-US" sz="1400" b="1">
                <a:solidFill>
                  <a:srgbClr val="000000"/>
                </a:solidFill>
              </a:rPr>
              <a:t>calculation</a:t>
            </a:r>
            <a:r>
              <a:rPr lang="en-US" sz="1400">
                <a:solidFill>
                  <a:srgbClr val="000000"/>
                </a:solidFill>
              </a:rPr>
              <a:t> linkbase defines how concepts sum up from one to another.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5) The </a:t>
            </a:r>
            <a:r>
              <a:rPr lang="en-US" sz="1400" b="1">
                <a:solidFill>
                  <a:srgbClr val="000000"/>
                </a:solidFill>
              </a:rPr>
              <a:t>definition</a:t>
            </a:r>
            <a:r>
              <a:rPr lang="en-US" sz="1400">
                <a:solidFill>
                  <a:srgbClr val="000000"/>
                </a:solidFill>
              </a:rPr>
              <a:t> linkbase allows for additional semantics and relationships (dimensions)</a:t>
            </a:r>
          </a:p>
        </p:txBody>
      </p:sp>
      <p:sp>
        <p:nvSpPr>
          <p:cNvPr id="17411" name="AutoShape 4" descr="taxfiles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00600" y="1471613"/>
            <a:ext cx="4267200" cy="472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0" y="0"/>
            <a:ext cx="8001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FFFF"/>
                </a:solidFill>
                <a:latin typeface="Georgia"/>
              </a:rPr>
              <a:t>XBRL basics session</a:t>
            </a:r>
          </a:p>
        </p:txBody>
      </p:sp>
      <p:sp>
        <p:nvSpPr>
          <p:cNvPr id="10" name="Subtitle 4"/>
          <p:cNvSpPr>
            <a:spLocks noGrp="1"/>
          </p:cNvSpPr>
          <p:nvPr/>
        </p:nvSpPr>
        <p:spPr bwMode="auto">
          <a:xfrm>
            <a:off x="0" y="1143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XBRL basics refresher </a:t>
            </a:r>
            <a:r>
              <a:rPr lang="en-US">
                <a:solidFill>
                  <a:srgbClr val="000000">
                    <a:tint val="75000"/>
                  </a:srgbClr>
                </a:solidFill>
              </a:rPr>
              <a:t>– taxonomy basics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Business Reporting Supply Chain</a:t>
            </a:r>
          </a:p>
          <a:p>
            <a:r>
              <a:rPr lang="en-US" dirty="0" smtClean="0"/>
              <a:t>The History of Our Language</a:t>
            </a:r>
          </a:p>
          <a:p>
            <a:pPr lvl="1"/>
            <a:r>
              <a:rPr lang="en-US" dirty="0" smtClean="0"/>
              <a:t>From XFRML to XBRL</a:t>
            </a:r>
          </a:p>
          <a:p>
            <a:r>
              <a:rPr lang="en-US" dirty="0" smtClean="0"/>
              <a:t>XII organizationally</a:t>
            </a:r>
          </a:p>
          <a:p>
            <a:pPr lvl="1"/>
            <a:r>
              <a:rPr lang="en-US" dirty="0" smtClean="0"/>
              <a:t>Leadership</a:t>
            </a:r>
          </a:p>
          <a:p>
            <a:pPr lvl="1"/>
            <a:r>
              <a:rPr lang="en-US" dirty="0" smtClean="0"/>
              <a:t>Working Groups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XBRL Instance Document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sz="quarter" idx="15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500"/>
              </a:spcBef>
            </a:pPr>
            <a:r>
              <a:rPr lang="en-GB" dirty="0"/>
              <a:t>Contains business data</a:t>
            </a:r>
          </a:p>
          <a:p>
            <a:pPr>
              <a:spcBef>
                <a:spcPts val="500"/>
              </a:spcBef>
            </a:pPr>
            <a:endParaRPr lang="en-GB" dirty="0"/>
          </a:p>
          <a:p>
            <a:pPr>
              <a:spcBef>
                <a:spcPts val="500"/>
              </a:spcBef>
            </a:pPr>
            <a:endParaRPr lang="en-GB" dirty="0"/>
          </a:p>
          <a:p>
            <a:pPr>
              <a:spcBef>
                <a:spcPts val="500"/>
              </a:spcBef>
            </a:pPr>
            <a:endParaRPr lang="en-GB" dirty="0"/>
          </a:p>
          <a:p>
            <a:pPr>
              <a:spcBef>
                <a:spcPts val="500"/>
              </a:spcBef>
            </a:pPr>
            <a:endParaRPr lang="en-GB" dirty="0"/>
          </a:p>
          <a:p>
            <a:pPr>
              <a:spcBef>
                <a:spcPts val="450"/>
              </a:spcBef>
            </a:pPr>
            <a:endParaRPr lang="en-GB" dirty="0"/>
          </a:p>
          <a:p>
            <a:pPr>
              <a:spcBef>
                <a:spcPts val="450"/>
              </a:spcBef>
            </a:pPr>
            <a:endParaRPr lang="en-GB" dirty="0"/>
          </a:p>
          <a:p>
            <a:pPr>
              <a:spcBef>
                <a:spcPts val="450"/>
              </a:spcBef>
            </a:pPr>
            <a:endParaRPr lang="en-GB" dirty="0"/>
          </a:p>
          <a:p>
            <a:pPr>
              <a:spcBef>
                <a:spcPts val="450"/>
              </a:spcBef>
            </a:pPr>
            <a:r>
              <a:rPr lang="en-GB" dirty="0"/>
              <a:t>Constrained by the </a:t>
            </a:r>
            <a:r>
              <a:rPr lang="en-GB" dirty="0" smtClean="0"/>
              <a:t>taxonomy (or taxonomies)</a:t>
            </a:r>
            <a:endParaRPr lang="en-GB" dirty="0"/>
          </a:p>
          <a:p>
            <a:pPr>
              <a:spcBef>
                <a:spcPts val="450"/>
              </a:spcBef>
            </a:pPr>
            <a:r>
              <a:rPr lang="en-GB" dirty="0"/>
              <a:t>Provides contextual info. – Units of measure, Entity, Period and more</a:t>
            </a:r>
          </a:p>
          <a:p>
            <a:pPr>
              <a:spcBef>
                <a:spcPts val="450"/>
              </a:spcBef>
            </a:pPr>
            <a:r>
              <a:rPr lang="en-GB" dirty="0"/>
              <a:t>Subject to technical and data validation</a:t>
            </a: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2118551"/>
            <a:ext cx="5793314" cy="26106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67000" y="2133600"/>
            <a:ext cx="4419600" cy="2819400"/>
            <a:chOff x="1824" y="768"/>
            <a:chExt cx="3504" cy="2352"/>
          </a:xfrm>
        </p:grpSpPr>
        <p:sp>
          <p:nvSpPr>
            <p:cNvPr id="179206" name="Oval 6"/>
            <p:cNvSpPr>
              <a:spLocks noChangeArrowheads="1"/>
            </p:cNvSpPr>
            <p:nvPr/>
          </p:nvSpPr>
          <p:spPr bwMode="auto">
            <a:xfrm>
              <a:off x="3936" y="1392"/>
              <a:ext cx="576" cy="4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07" name="Oval 7"/>
            <p:cNvSpPr>
              <a:spLocks noChangeArrowheads="1"/>
            </p:cNvSpPr>
            <p:nvPr/>
          </p:nvSpPr>
          <p:spPr bwMode="auto">
            <a:xfrm>
              <a:off x="3696" y="1776"/>
              <a:ext cx="1632" cy="134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08" name="Oval 8"/>
            <p:cNvSpPr>
              <a:spLocks noChangeArrowheads="1"/>
            </p:cNvSpPr>
            <p:nvPr/>
          </p:nvSpPr>
          <p:spPr bwMode="auto">
            <a:xfrm>
              <a:off x="1824" y="768"/>
              <a:ext cx="1872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	&lt;us-</a:t>
            </a:r>
            <a:r>
              <a:rPr lang="en-US" sz="1200" dirty="0" err="1" smtClean="0"/>
              <a:t>gaap:Land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decimals="0"&gt;5163093&lt;/us-</a:t>
            </a:r>
            <a:r>
              <a:rPr lang="en-US" sz="1200" dirty="0" err="1" smtClean="0"/>
              <a:t>gaap:Land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&lt;us-</a:t>
            </a:r>
            <a:r>
              <a:rPr lang="en-US" sz="1200" dirty="0" err="1" smtClean="0"/>
              <a:t>gaap:Land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decimals="0"&gt;5139018&lt;/us-</a:t>
            </a:r>
            <a:r>
              <a:rPr lang="en-US" sz="1200" dirty="0" err="1" smtClean="0"/>
              <a:t>gaap:Land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&lt;us-</a:t>
            </a:r>
            <a:r>
              <a:rPr lang="en-US" sz="1200" dirty="0" err="1" smtClean="0"/>
              <a:t>gaap:BuildingsAndImprovementsGross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decimals="0"&gt;32855932&lt;/us-</a:t>
            </a:r>
            <a:r>
              <a:rPr lang="en-US" sz="1200" dirty="0" err="1" smtClean="0"/>
              <a:t>gaap:BuildingsAndImprovementsGross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&lt;us-</a:t>
            </a:r>
            <a:r>
              <a:rPr lang="en-US" sz="1200" dirty="0" err="1" smtClean="0"/>
              <a:t>gaap:BuildingsAndImprovementsGross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decimals="0"&gt;32156841&lt;/us-</a:t>
            </a:r>
            <a:r>
              <a:rPr lang="en-US" sz="1200" dirty="0" err="1" smtClean="0"/>
              <a:t>gaap:BuildingsAndImprovementsGross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&lt;us-</a:t>
            </a:r>
            <a:r>
              <a:rPr lang="en-US" sz="1200" dirty="0" err="1" smtClean="0"/>
              <a:t>gaap:MachineryAndEquipmentGross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decimals="0"&gt;338275&lt;/us-</a:t>
            </a:r>
            <a:r>
              <a:rPr lang="en-US" sz="1200" dirty="0" err="1" smtClean="0"/>
              <a:t>gaap:MachineryAndEquipmentGross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&lt;us-</a:t>
            </a:r>
            <a:r>
              <a:rPr lang="en-US" sz="1200" dirty="0" err="1" smtClean="0"/>
              <a:t>gaap:MachineryAndEquipmentGross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decimals="0"&gt;280636&lt;/us-</a:t>
            </a:r>
            <a:r>
              <a:rPr lang="en-US" sz="1200" dirty="0" err="1" smtClean="0"/>
              <a:t>gaap:MachineryAndEquipmentGross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hero:RealEstateGrossBeforeLandHeldForDevelopment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decimals="0"&gt;38357300&lt;/</a:t>
            </a:r>
            <a:r>
              <a:rPr lang="en-US" sz="1200" dirty="0" err="1" smtClean="0"/>
              <a:t>hero:RealEstateGrossBeforeLandHeldForDevelopment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hero:RealEstateGrossBeforeLandHeldForDevelopment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decimals="0"&gt;37576495&lt;/</a:t>
            </a:r>
            <a:r>
              <a:rPr lang="en-US" sz="1200" dirty="0" err="1" smtClean="0"/>
              <a:t>hero:RealEstateGrossBeforeLandHeldForDevelopment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&lt;us-</a:t>
            </a:r>
            <a:r>
              <a:rPr lang="en-US" sz="1200" dirty="0" err="1" smtClean="0"/>
              <a:t>gaap:RealEstateAccumulatedDepreciation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decimals="0"&gt;5381026&lt;/us-</a:t>
            </a:r>
            <a:r>
              <a:rPr lang="en-US" sz="1200" dirty="0" err="1" smtClean="0"/>
              <a:t>gaap:RealEstateAccumulatedDepreciation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&lt;us-</a:t>
            </a:r>
            <a:r>
              <a:rPr lang="en-US" sz="1200" dirty="0" err="1" smtClean="0"/>
              <a:t>gaap:RealEstateAccumulatedDepreciation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decimals="0"&gt;4504925&lt;/us-</a:t>
            </a:r>
            <a:r>
              <a:rPr lang="en-US" sz="1200" dirty="0" err="1" smtClean="0"/>
              <a:t>gaap:RealEstateAccumulatedDepreciation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hero:RealEstateNetBeforeLandHeldForDevelopment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decimals="0"&gt;32976274&lt;/</a:t>
            </a:r>
            <a:r>
              <a:rPr lang="en-US" sz="1200" dirty="0" err="1" smtClean="0"/>
              <a:t>hero:RealEstateNetBeforeLandHeldForDevelopment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hero:RealEstateNetBeforeLandHeldForDevelopment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decimals="0"&gt;33071570&lt;/</a:t>
            </a:r>
            <a:r>
              <a:rPr lang="en-US" sz="1200" dirty="0" err="1" smtClean="0"/>
              <a:t>hero:RealEstateNetBeforeLandHeldForDevelopment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hero:LandHeldForDevelopment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decimals="0"&gt;558466&lt;/</a:t>
            </a:r>
            <a:r>
              <a:rPr lang="en-US" sz="1200" dirty="0" err="1" smtClean="0"/>
              <a:t>hero:LandHeldForDevelopment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hero:LandHeldForDevelopment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decimals="0"&gt;558466&lt;/</a:t>
            </a:r>
            <a:r>
              <a:rPr lang="en-US" sz="1200" dirty="0" err="1" smtClean="0"/>
              <a:t>hero:LandHeldForDevelopment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hero:LandDevelopmentCosts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="c0_AsOf31Dec2011" decimals="0"&gt;1607600&lt;/</a:t>
            </a:r>
            <a:r>
              <a:rPr lang="en-US" sz="1200" dirty="0" err="1" smtClean="0"/>
              <a:t>hero:LandDevelopmentCosts</a:t>
            </a:r>
            <a:r>
              <a:rPr lang="en-US" sz="1200" dirty="0" smtClean="0"/>
              <a:t>&gt;</a:t>
            </a:r>
          </a:p>
          <a:p>
            <a:r>
              <a:rPr lang="en-US" sz="1200" dirty="0" smtClean="0"/>
              <a:t>	&lt;</a:t>
            </a:r>
            <a:r>
              <a:rPr lang="en-US" sz="1200" dirty="0" err="1" smtClean="0"/>
              <a:t>hero:LandDevelopmentCosts</a:t>
            </a:r>
            <a:r>
              <a:rPr lang="en-US" sz="1200" dirty="0" smtClean="0"/>
              <a:t> </a:t>
            </a:r>
            <a:r>
              <a:rPr lang="en-US" sz="1200" dirty="0" err="1" smtClean="0"/>
              <a:t>unitRef</a:t>
            </a:r>
            <a:r>
              <a:rPr lang="en-US" sz="1200" dirty="0" smtClean="0"/>
              <a:t>="</a:t>
            </a:r>
            <a:r>
              <a:rPr lang="en-US" sz="1200" dirty="0" err="1" smtClean="0"/>
              <a:t>usd</a:t>
            </a:r>
            <a:r>
              <a:rPr lang="en-US" sz="1200" dirty="0" smtClean="0"/>
              <a:t>" </a:t>
            </a:r>
            <a:r>
              <a:rPr lang="en-US" sz="1200" dirty="0" err="1" smtClean="0"/>
              <a:t>contextRef</a:t>
            </a:r>
            <a:r>
              <a:rPr lang="en-US" sz="1200" dirty="0" smtClean="0"/>
              <a:t>="c1_AsOf31Dec2010" decimals="0"&gt;1482571&lt;/</a:t>
            </a:r>
            <a:r>
              <a:rPr lang="en-US" sz="1200" dirty="0" err="1" smtClean="0"/>
              <a:t>hero:LandDevelopmentCosts</a:t>
            </a:r>
            <a:r>
              <a:rPr lang="en-US" sz="1200" dirty="0" smtClean="0"/>
              <a:t>&gt;</a:t>
            </a:r>
          </a:p>
        </p:txBody>
      </p:sp>
      <p:sp>
        <p:nvSpPr>
          <p:cNvPr id="181251" name="AutoShape 3"/>
          <p:cNvSpPr>
            <a:spLocks noChangeArrowheads="1"/>
          </p:cNvSpPr>
          <p:nvPr/>
        </p:nvSpPr>
        <p:spPr bwMode="auto">
          <a:xfrm>
            <a:off x="3352800" y="838200"/>
            <a:ext cx="4267200" cy="2895600"/>
          </a:xfrm>
          <a:prstGeom prst="wedgeEllipseCallout">
            <a:avLst>
              <a:gd name="adj1" fmla="val -62130"/>
              <a:gd name="adj2" fmla="val 603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SzTx/>
            </a:pPr>
            <a:r>
              <a:rPr lang="en-US" sz="2800" b="1">
                <a:solidFill>
                  <a:schemeClr val="tx1"/>
                </a:solidFill>
              </a:rPr>
              <a:t>As a preparer or analyst you don’t need to view or read these files.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ECOHEN007\My Documents\Media\Graphics\Snippy\fraction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63011"/>
            <a:ext cx="8763000" cy="6235211"/>
          </a:xfrm>
          <a:prstGeom prst="rect">
            <a:avLst/>
          </a:prstGeom>
          <a:noFill/>
        </p:spPr>
      </p:pic>
      <p:graphicFrame>
        <p:nvGraphicFramePr>
          <p:cNvPr id="3" name="Diagram 2"/>
          <p:cNvGraphicFramePr/>
          <p:nvPr/>
        </p:nvGraphicFramePr>
        <p:xfrm>
          <a:off x="4343400" y="3479800"/>
          <a:ext cx="4800600" cy="337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 an Instance Document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Rubik_XBRL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0" y="1600200"/>
            <a:ext cx="3098800" cy="3098800"/>
          </a:xfrm>
          <a:prstGeom prst="rect">
            <a:avLst/>
          </a:prstGeom>
          <a:noFill/>
        </p:spPr>
      </p:pic>
      <p:sp>
        <p:nvSpPr>
          <p:cNvPr id="2140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Specification and Its Modular Extensions</a:t>
            </a:r>
            <a:endParaRPr lang="en-US" dirty="0"/>
          </a:p>
        </p:txBody>
      </p:sp>
      <p:sp>
        <p:nvSpPr>
          <p:cNvPr id="214020" name="Rectangle 4"/>
          <p:cNvSpPr>
            <a:spLocks noGrp="1" noChangeArrowheads="1"/>
          </p:cNvSpPr>
          <p:nvPr>
            <p:ph sz="quarter" idx="15"/>
          </p:nvPr>
        </p:nvSpPr>
        <p:spPr>
          <a:xfrm>
            <a:off x="533400" y="1752600"/>
            <a:ext cx="5334000" cy="44196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dirty="0" smtClean="0"/>
              <a:t>Adding functionality to the Specification without “modifying” the Specification itself.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76800" y="5181600"/>
            <a:ext cx="4191000" cy="16004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 anchorCtr="1">
            <a:spAutoFit/>
          </a:bodyPr>
          <a:lstStyle/>
          <a:p>
            <a:pPr algn="ctr"/>
            <a:r>
              <a:rPr lang="en-US" dirty="0" smtClean="0"/>
              <a:t>Public Working Drafts</a:t>
            </a:r>
          </a:p>
          <a:p>
            <a:pPr algn="ctr"/>
            <a:r>
              <a:rPr lang="en-US" sz="1600" i="1" dirty="0" smtClean="0"/>
              <a:t>Table </a:t>
            </a:r>
            <a:r>
              <a:rPr lang="en-US" sz="1600" i="1" dirty="0" err="1" smtClean="0"/>
              <a:t>Linkbase</a:t>
            </a:r>
            <a:r>
              <a:rPr lang="en-US" sz="1600" i="1" dirty="0" smtClean="0"/>
              <a:t> 1.0</a:t>
            </a:r>
          </a:p>
          <a:p>
            <a:pPr algn="ctr"/>
            <a:r>
              <a:rPr lang="en-US" sz="1600" i="1" dirty="0" smtClean="0"/>
              <a:t>XBRL Abstract Model 1.0</a:t>
            </a:r>
          </a:p>
          <a:p>
            <a:pPr algn="ctr"/>
            <a:r>
              <a:rPr lang="en-US" sz="1600" i="1" dirty="0" smtClean="0"/>
              <a:t>Versioning for Dimensions</a:t>
            </a:r>
          </a:p>
          <a:p>
            <a:pPr algn="ctr"/>
            <a:r>
              <a:rPr lang="en-US" sz="1600" i="1" dirty="0" smtClean="0"/>
              <a:t> Dimension Filters 1.0</a:t>
            </a:r>
          </a:p>
          <a:p>
            <a:pPr algn="ctr"/>
            <a:r>
              <a:rPr lang="en-US" sz="1600" i="1" dirty="0" smtClean="0"/>
              <a:t>Formula Extension Modules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3598783"/>
            <a:ext cx="7772400" cy="13542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1">
            <a:spAutoFit/>
          </a:bodyPr>
          <a:lstStyle/>
          <a:p>
            <a:pPr algn="ctr"/>
            <a:r>
              <a:rPr lang="en-US" dirty="0" smtClean="0"/>
              <a:t>Candidate Recommendations</a:t>
            </a:r>
          </a:p>
          <a:p>
            <a:pPr algn="ctr"/>
            <a:r>
              <a:rPr lang="en-US" sz="1600" i="1" dirty="0" smtClean="0"/>
              <a:t>Formula </a:t>
            </a:r>
            <a:r>
              <a:rPr lang="en-US" sz="1600" i="1" dirty="0" err="1" smtClean="0"/>
              <a:t>Tuples</a:t>
            </a:r>
            <a:r>
              <a:rPr lang="en-US" sz="1600" i="1" dirty="0" smtClean="0"/>
              <a:t> 1.0</a:t>
            </a:r>
          </a:p>
          <a:p>
            <a:pPr algn="ctr"/>
            <a:r>
              <a:rPr lang="en-US" sz="1600" i="1" dirty="0" smtClean="0"/>
              <a:t>Variables-Scope Relationships 1.02</a:t>
            </a:r>
          </a:p>
          <a:p>
            <a:pPr algn="ctr"/>
            <a:r>
              <a:rPr lang="en-US" sz="1600" i="1" dirty="0" smtClean="0"/>
              <a:t>Formula Extensions Modules</a:t>
            </a:r>
          </a:p>
          <a:p>
            <a:pPr algn="ctr"/>
            <a:r>
              <a:rPr lang="en-US" sz="1600" i="1" dirty="0" smtClean="0"/>
              <a:t>Versioning Specification - Base, Concept Basic and Concept Extended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4038600" cy="8617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 anchorCtr="1">
            <a:spAutoFit/>
          </a:bodyPr>
          <a:lstStyle/>
          <a:p>
            <a:pPr algn="ctr"/>
            <a:r>
              <a:rPr lang="en-US" dirty="0" smtClean="0"/>
              <a:t>Proposed Recommendations</a:t>
            </a:r>
          </a:p>
          <a:p>
            <a:pPr algn="ctr"/>
            <a:r>
              <a:rPr lang="en-US" sz="1600" i="1" dirty="0" smtClean="0"/>
              <a:t>Generic Preferred Label 1.0</a:t>
            </a:r>
          </a:p>
          <a:p>
            <a:pPr algn="ctr"/>
            <a:r>
              <a:rPr lang="en-US" sz="1600" i="1" dirty="0" smtClean="0"/>
              <a:t>Units Registry – Structure,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6800" y="1219200"/>
            <a:ext cx="4114800" cy="18466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1">
            <a:spAutoFit/>
          </a:bodyPr>
          <a:lstStyle/>
          <a:p>
            <a:pPr algn="ctr"/>
            <a:r>
              <a:rPr lang="en-US" dirty="0" smtClean="0"/>
              <a:t>Proposed Edited Recommendations</a:t>
            </a:r>
          </a:p>
          <a:p>
            <a:pPr algn="ctr"/>
            <a:r>
              <a:rPr lang="en-US" sz="1600" i="1" dirty="0" smtClean="0"/>
              <a:t>XBRL 2.1 Specification</a:t>
            </a:r>
          </a:p>
          <a:p>
            <a:pPr algn="ctr"/>
            <a:r>
              <a:rPr lang="en-US" sz="1600" i="1" dirty="0" smtClean="0"/>
              <a:t>Dimensions 1.0 </a:t>
            </a:r>
          </a:p>
          <a:p>
            <a:pPr algn="ctr"/>
            <a:r>
              <a:rPr lang="en-US" sz="1600" i="1" dirty="0" smtClean="0"/>
              <a:t>Variables 1.0</a:t>
            </a:r>
          </a:p>
          <a:p>
            <a:pPr algn="ctr"/>
            <a:r>
              <a:rPr lang="en-US" sz="1600" i="1" dirty="0" smtClean="0"/>
              <a:t>Match Filters 1.0</a:t>
            </a:r>
          </a:p>
          <a:p>
            <a:pPr algn="ctr"/>
            <a:r>
              <a:rPr lang="en-US" sz="1600" i="1" dirty="0" smtClean="0"/>
              <a:t>Generic Labels</a:t>
            </a:r>
          </a:p>
          <a:p>
            <a:pPr algn="ctr"/>
            <a:r>
              <a:rPr lang="en-US" sz="1600" i="1" dirty="0" smtClean="0"/>
              <a:t>Function Definitions</a:t>
            </a:r>
            <a:endParaRPr lang="en-US" sz="1600" i="1" dirty="0"/>
          </a:p>
        </p:txBody>
      </p:sp>
      <p:sp>
        <p:nvSpPr>
          <p:cNvPr id="2" name="Rectangle 1"/>
          <p:cNvSpPr/>
          <p:nvPr/>
        </p:nvSpPr>
        <p:spPr>
          <a:xfrm>
            <a:off x="76200" y="76200"/>
            <a:ext cx="4648200" cy="233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>
            <a:spAutoFit/>
          </a:bodyPr>
          <a:lstStyle/>
          <a:p>
            <a:pPr algn="ctr"/>
            <a:r>
              <a:rPr lang="en-US" dirty="0" smtClean="0"/>
              <a:t>Recommendations</a:t>
            </a:r>
          </a:p>
          <a:p>
            <a:pPr algn="ctr"/>
            <a:r>
              <a:rPr lang="en-US" sz="1600" i="1" dirty="0" smtClean="0"/>
              <a:t>XBRL 2.1 Specification</a:t>
            </a:r>
          </a:p>
          <a:p>
            <a:pPr algn="ctr"/>
            <a:r>
              <a:rPr lang="en-US" sz="1600" i="1" dirty="0" smtClean="0"/>
              <a:t>Dimensions 1.0 </a:t>
            </a:r>
          </a:p>
          <a:p>
            <a:pPr algn="ctr"/>
            <a:r>
              <a:rPr lang="en-US" sz="1600" i="1" dirty="0" smtClean="0"/>
              <a:t>Formula 1.0 Specification</a:t>
            </a:r>
          </a:p>
          <a:p>
            <a:pPr algn="ctr"/>
            <a:r>
              <a:rPr lang="en-US" sz="1600" i="1" dirty="0" smtClean="0"/>
              <a:t>Generic Links</a:t>
            </a:r>
          </a:p>
          <a:p>
            <a:pPr algn="ctr"/>
            <a:r>
              <a:rPr lang="en-US" sz="1600" i="1" dirty="0" smtClean="0"/>
              <a:t>Inline XBRL (Rendering) Specification</a:t>
            </a:r>
          </a:p>
          <a:p>
            <a:pPr algn="ctr"/>
            <a:r>
              <a:rPr lang="en-US" sz="1600" i="1" dirty="0" smtClean="0"/>
              <a:t>Registry (for Formula)</a:t>
            </a:r>
          </a:p>
          <a:p>
            <a:pPr algn="ctr"/>
            <a:r>
              <a:rPr lang="en-US" sz="1600" i="1" dirty="0" smtClean="0"/>
              <a:t>Transformation Registry v2 (for Inline HTML)</a:t>
            </a:r>
          </a:p>
          <a:p>
            <a:pPr algn="ctr"/>
            <a:r>
              <a:rPr lang="en-US" sz="1600" i="1" dirty="0" smtClean="0"/>
              <a:t>XBRL Global Ledger Taxonomy Framework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9400" y="5867400"/>
            <a:ext cx="23622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XML is about separation between content and context (always good) and fixed presentation (with its necessary regional and functional limitations)</a:t>
            </a:r>
          </a:p>
          <a:p>
            <a:r>
              <a:rPr lang="en-US" dirty="0" smtClean="0"/>
              <a:t>XBRL bridges certain practical challenges of stripping away presentation and leaving only the content and context</a:t>
            </a:r>
          </a:p>
          <a:p>
            <a:r>
              <a:rPr lang="en-US" dirty="0" smtClean="0"/>
              <a:t>Inline XBRL reintroduces HTML through a flexible connection between what you see (the HTML) and what it may mean (the XBRL)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Inline XBRL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0" y="3027363"/>
            <a:ext cx="28956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</a:rPr>
              <a:t>System 3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" y="3027363"/>
            <a:ext cx="28956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</a:rPr>
              <a:t>System 1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0" y="3733800"/>
            <a:ext cx="2895600" cy="274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Identificador de la Cuenta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s-ES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Descripción Principal de la Cuenta</a:t>
            </a:r>
          </a:p>
          <a:p>
            <a:pPr algn="ctr" eaLnBrk="0" hangingPunct="0"/>
            <a:endParaRPr lang="en-US" altLang="ja-JP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Monto Monetario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Fecha de Asignación/Ingreso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124200" y="3733800"/>
            <a:ext cx="2895600" cy="274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ja-JP" altLang="en-US" sz="2000">
                <a:solidFill>
                  <a:schemeClr val="bg1"/>
                </a:solidFill>
                <a:latin typeface="Times New Roman" pitchFamily="18" charset="0"/>
              </a:rPr>
              <a:t>勘定科目番号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ja-JP" altLang="en-US" sz="2000">
                <a:solidFill>
                  <a:schemeClr val="bg1"/>
                </a:solidFill>
                <a:latin typeface="Times New Roman" pitchFamily="18" charset="0"/>
              </a:rPr>
              <a:t>勘定科目説明文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ja-JP" altLang="en-US" sz="2000">
                <a:solidFill>
                  <a:schemeClr val="bg1"/>
                </a:solidFill>
                <a:latin typeface="Times New Roman" pitchFamily="18" charset="0"/>
              </a:rPr>
              <a:t>金額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ja-JP" altLang="en-US" sz="2000">
                <a:solidFill>
                  <a:schemeClr val="bg1"/>
                </a:solidFill>
                <a:latin typeface="Times New Roman" pitchFamily="18" charset="0"/>
              </a:rPr>
              <a:t>転記日付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3733800"/>
            <a:ext cx="2895600" cy="274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</a:rPr>
              <a:t>Account#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</a:rPr>
              <a:t>Description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</a:rPr>
              <a:t>Amount</a:t>
            </a:r>
          </a:p>
          <a:p>
            <a:pPr algn="ctr" eaLnBrk="0" hangingPunct="0"/>
            <a:endParaRPr lang="en-US" altLang="ja-JP" sz="200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</a:rPr>
              <a:t>PostDate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124200" y="3027363"/>
            <a:ext cx="28956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</a:rPr>
              <a:t>System 2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81000" y="762000"/>
            <a:ext cx="4876800" cy="2133600"/>
            <a:chOff x="2352" y="240"/>
            <a:chExt cx="3168" cy="1536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3984" y="240"/>
              <a:ext cx="1536" cy="1536"/>
            </a:xfrm>
            <a:prstGeom prst="ellipse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Oval 10"/>
            <p:cNvSpPr>
              <a:spLocks noChangeArrowheads="1"/>
            </p:cNvSpPr>
            <p:nvPr/>
          </p:nvSpPr>
          <p:spPr bwMode="auto">
            <a:xfrm>
              <a:off x="2352" y="240"/>
              <a:ext cx="1536" cy="1536"/>
            </a:xfrm>
            <a:prstGeom prst="ellipse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52400" y="3810000"/>
            <a:ext cx="2895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ja-JP" altLang="en-US" sz="1800" dirty="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 dirty="0" err="1">
                <a:latin typeface="Times New Roman" pitchFamily="18" charset="0"/>
              </a:rPr>
              <a:t>accountMainID</a:t>
            </a:r>
            <a:endParaRPr lang="en-US" altLang="ja-JP" sz="2000" dirty="0">
              <a:latin typeface="Times New Roman" pitchFamily="18" charset="0"/>
            </a:endParaRPr>
          </a:p>
          <a:p>
            <a:pPr algn="ctr" eaLnBrk="0" hangingPunct="0"/>
            <a:endParaRPr lang="en-US" altLang="ja-JP" sz="2000" dirty="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 dirty="0" err="1">
                <a:latin typeface="Times New Roman" pitchFamily="18" charset="0"/>
              </a:rPr>
              <a:t>accountMainDescription</a:t>
            </a:r>
            <a:endParaRPr lang="en-US" altLang="ja-JP" sz="2000" dirty="0">
              <a:latin typeface="Times New Roman" pitchFamily="18" charset="0"/>
            </a:endParaRPr>
          </a:p>
          <a:p>
            <a:pPr algn="ctr" eaLnBrk="0" hangingPunct="0"/>
            <a:endParaRPr lang="en-US" altLang="ja-JP" sz="2000" dirty="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 dirty="0">
                <a:latin typeface="Times New Roman" pitchFamily="18" charset="0"/>
              </a:rPr>
              <a:t>amount</a:t>
            </a:r>
          </a:p>
          <a:p>
            <a:pPr algn="ctr" eaLnBrk="0" hangingPunct="0"/>
            <a:endParaRPr lang="en-US" altLang="ja-JP" sz="2000" dirty="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 dirty="0" err="1">
                <a:latin typeface="Times New Roman" pitchFamily="18" charset="0"/>
              </a:rPr>
              <a:t>postingDate</a:t>
            </a:r>
            <a:endParaRPr lang="en-US" altLang="ja-JP" sz="2000" dirty="0">
              <a:latin typeface="Times New Roman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124200" y="3810000"/>
            <a:ext cx="2895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ja-JP" altLang="en-US" sz="18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accountMainID</a:t>
            </a:r>
          </a:p>
          <a:p>
            <a:pPr algn="ctr" eaLnBrk="0" hangingPunct="0"/>
            <a:endParaRPr lang="en-US" altLang="ja-JP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accountMainDescription</a:t>
            </a:r>
          </a:p>
          <a:p>
            <a:pPr algn="ctr" eaLnBrk="0" hangingPunct="0"/>
            <a:endParaRPr lang="en-US" altLang="ja-JP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amount</a:t>
            </a:r>
          </a:p>
          <a:p>
            <a:pPr algn="ctr" eaLnBrk="0" hangingPunct="0"/>
            <a:endParaRPr lang="en-US" altLang="ja-JP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postingDate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096000" y="3810000"/>
            <a:ext cx="2895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ja-JP" altLang="en-US" sz="18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accountMainID</a:t>
            </a:r>
          </a:p>
          <a:p>
            <a:pPr algn="ctr" eaLnBrk="0" hangingPunct="0"/>
            <a:endParaRPr lang="en-US" altLang="ja-JP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accountMainDescription</a:t>
            </a:r>
          </a:p>
          <a:p>
            <a:pPr algn="ctr" eaLnBrk="0" hangingPunct="0"/>
            <a:endParaRPr lang="en-US" altLang="ja-JP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amount</a:t>
            </a:r>
          </a:p>
          <a:p>
            <a:pPr algn="ctr" eaLnBrk="0" hangingPunct="0"/>
            <a:endParaRPr lang="en-US" altLang="ja-JP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postingDate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6200" y="3048000"/>
            <a:ext cx="2895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ja-JP" altLang="en-US" sz="18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XBRL GL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019800" y="3048000"/>
            <a:ext cx="2895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ja-JP" altLang="en-US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XBRL GL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048000" y="3048000"/>
            <a:ext cx="2895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ja-JP" altLang="en-US" sz="2000">
              <a:latin typeface="Times New Roman" pitchFamily="18" charset="0"/>
            </a:endParaRPr>
          </a:p>
          <a:p>
            <a:pPr algn="ctr" eaLnBrk="0" hangingPunct="0"/>
            <a:r>
              <a:rPr lang="en-US" altLang="ja-JP" sz="2000">
                <a:latin typeface="Times New Roman" pitchFamily="18" charset="0"/>
              </a:rPr>
              <a:t>XBRL GL</a:t>
            </a:r>
          </a:p>
        </p:txBody>
      </p:sp>
      <p:sp>
        <p:nvSpPr>
          <p:cNvPr id="17" name="Rectangle 17"/>
          <p:cNvSpPr txBox="1">
            <a:spLocks noChangeArrowheads="1"/>
          </p:cNvSpPr>
          <p:nvPr/>
        </p:nvSpPr>
        <p:spPr bwMode="auto">
          <a:xfrm>
            <a:off x="757238" y="190500"/>
            <a:ext cx="80629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defRPr/>
            </a:pPr>
            <a:r>
              <a:rPr lang="en-US" altLang="ja-JP" sz="3200" b="1" kern="0">
                <a:solidFill>
                  <a:schemeClr val="tx2"/>
                </a:solidFill>
                <a:latin typeface="+mj-lt"/>
                <a:cs typeface="+mj-cs"/>
              </a:rPr>
              <a:t>Every System as XBRL</a:t>
            </a:r>
          </a:p>
        </p:txBody>
      </p:sp>
      <p:sp>
        <p:nvSpPr>
          <p:cNvPr id="39951" name="WordArt 18"/>
          <p:cNvSpPr>
            <a:spLocks noChangeArrowheads="1" noChangeShapeType="1" noTextEdit="1"/>
          </p:cNvSpPr>
          <p:nvPr/>
        </p:nvSpPr>
        <p:spPr bwMode="auto">
          <a:xfrm>
            <a:off x="6591300" y="762000"/>
            <a:ext cx="2324100" cy="20050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Across language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Across data definitions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Across file formats</a:t>
            </a:r>
          </a:p>
        </p:txBody>
      </p:sp>
    </p:spTree>
    <p:extLst>
      <p:ext uri="{BB962C8B-B14F-4D97-AF65-F5344CB8AC3E}">
        <p14:creationId xmlns:p14="http://schemas.microsoft.com/office/powerpoint/2010/main" xmlns="" val="158905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4 0.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82 0.2 C 0.42483 0.21597 0.44341 0.23333 0.45434 0.25833 C 0.46441 0.28564 0.47153 0.31944 0.47865 0.35208 C 0.48716 0.38449 0.48455 0.41412 0.4842 0.4449 C 0.48299 0.47615 0.48039 0.5074 0.46945 0.53495 C 0.46094 0.56412 0.44358 0.58703 0.42483 0.60787 C 0.40677 0.625 0.3849 0.63981 0.3632 0.64907 C 0.34098 0.65995 0.31841 0.66389 0.29653 0.66064 C 0.27309 0.65949 0.25105 0.65 0.23177 0.6324 C 0.21285 0.61713 0.19566 0.59629 0.18507 0.5699 C 0.17327 0.54467 0.1658 0.50972 0.16285 0.48055 C 0.15816 0.45324 0.15677 0.41875 0.16355 0.38865 C 0.17014 0.36088 0.18507 0.33703 0.20712 0.32314 C 0.22934 0.3118 0.2533 0.31736 0.27014 0.33264 C 0.28507 0.34907 0.2974 0.375 0.30295 0.40902 C 0.30591 0.44213 0.30695 0.47407 0.30018 0.50139 C 0.29323 0.52939 0.29584 0.53402 0.26129 0.57477 C 0.23021 0.61643 0.19497 0.61273 0.17466 0.61828 C 0.15365 0.62199 0.13542 0.61435 0.11389 0.60833 C 0.08976 0.60139 0.06858 0.57939 0.05278 0.56111 C 0.0375 0.54213 0.02952 0.51852 0.01789 0.47777 C 0.00955 0.43796 0.0073 0.4162 0.00417 0.38472 C 0.00139 0.35532 -0.00191 0.32245 -0.00503 0.29143 " pathEditMode="relative" rAng="-448817" ptsTypes="fffffffffffffffffffffff">
                                      <p:cBhvr>
                                        <p:cTn id="5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2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Us, Working Together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2"/>
          </a:xfrm>
        </p:spPr>
        <p:txBody>
          <a:bodyPr/>
          <a:lstStyle/>
          <a:p>
            <a:r>
              <a:rPr lang="en-US" dirty="0" smtClean="0"/>
              <a:t>Gain efficiencies today</a:t>
            </a:r>
          </a:p>
          <a:p>
            <a:r>
              <a:rPr lang="en-US" dirty="0" smtClean="0"/>
              <a:t>While building the foundation for revolutionizing business reporting</a:t>
            </a:r>
          </a:p>
          <a:p>
            <a:r>
              <a:rPr lang="en-US" dirty="0" smtClean="0"/>
              <a:t>Data, processes, rules</a:t>
            </a:r>
          </a:p>
          <a:p>
            <a:r>
              <a:rPr lang="en-US" dirty="0" smtClean="0"/>
              <a:t>For the benefits of everyone in the BRSC</a:t>
            </a:r>
          </a:p>
          <a:p>
            <a:r>
              <a:rPr lang="en-US" dirty="0" smtClean="0"/>
              <a:t>A technical standard for the seamless process of exchange across all audit processes, internationally.</a:t>
            </a:r>
          </a:p>
          <a:p>
            <a:endParaRPr lang="en-US" dirty="0" smtClean="0"/>
          </a:p>
          <a:p>
            <a:r>
              <a:rPr lang="en-US" sz="2000" i="1" dirty="0" smtClean="0"/>
              <a:t>So that a piece of business information, once entered into a computer anywhere, never needs to be retyped as it flows through the business reporting supply chain</a:t>
            </a:r>
          </a:p>
          <a:p>
            <a:r>
              <a:rPr lang="en-US" sz="2000" i="1" dirty="0" smtClean="0"/>
              <a:t>From first transaction or business event on through direct or derived use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XBRL and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Resources of XII</a:t>
            </a:r>
          </a:p>
          <a:p>
            <a:pPr lvl="1"/>
            <a:r>
              <a:rPr lang="en-US" dirty="0" smtClean="0"/>
              <a:t>Web site</a:t>
            </a:r>
          </a:p>
          <a:p>
            <a:pPr lvl="2"/>
            <a:r>
              <a:rPr lang="en-US" dirty="0" smtClean="0"/>
              <a:t>http://www.xbrl.org</a:t>
            </a:r>
          </a:p>
          <a:p>
            <a:pPr lvl="2"/>
            <a:r>
              <a:rPr lang="en-US" dirty="0" smtClean="0"/>
              <a:t>Web site of your jurisdiction or region</a:t>
            </a:r>
          </a:p>
          <a:p>
            <a:pPr lvl="1"/>
            <a:r>
              <a:rPr lang="en-US" dirty="0" smtClean="0"/>
              <a:t>Mailing lists</a:t>
            </a:r>
          </a:p>
          <a:p>
            <a:pPr lvl="2"/>
            <a:r>
              <a:rPr lang="en-US" dirty="0" smtClean="0"/>
              <a:t>XBRL International*</a:t>
            </a:r>
          </a:p>
          <a:p>
            <a:pPr lvl="2"/>
            <a:r>
              <a:rPr lang="en-US" dirty="0" smtClean="0"/>
              <a:t>Yahoo Groups</a:t>
            </a:r>
          </a:p>
          <a:p>
            <a:pPr lvl="1"/>
            <a:r>
              <a:rPr lang="en-US" dirty="0" smtClean="0"/>
              <a:t>Wiki*</a:t>
            </a:r>
          </a:p>
          <a:p>
            <a:pPr lvl="1"/>
            <a:r>
              <a:rPr lang="en-US" dirty="0" smtClean="0"/>
              <a:t>SVN*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6172200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*Members only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XBRL and You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</a:t>
            </a:r>
            <a:r>
              <a:rPr lang="en-US" dirty="0" smtClean="0"/>
              <a:t>sessions</a:t>
            </a:r>
          </a:p>
          <a:p>
            <a:r>
              <a:rPr lang="en-US" dirty="0" smtClean="0"/>
              <a:t>Ask the </a:t>
            </a:r>
            <a:r>
              <a:rPr lang="en-US" dirty="0" smtClean="0"/>
              <a:t>Experts</a:t>
            </a:r>
            <a:endParaRPr lang="en-US" dirty="0" smtClean="0"/>
          </a:p>
        </p:txBody>
      </p:sp>
      <p:pic>
        <p:nvPicPr>
          <p:cNvPr id="4" name="Picture 12" descr="http://22ndconference.xbrl.org/sites/conference.xbrl.org/files/imagecache/thumbnail_speaker/herm%20fische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10200" y="2819400"/>
            <a:ext cx="1190625" cy="147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510213" y="5095875"/>
            <a:ext cx="2947987" cy="533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Regulators and Administrators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503738" y="5095875"/>
            <a:ext cx="904875" cy="533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External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Auditors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498850" y="5095875"/>
            <a:ext cx="904875" cy="533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Internal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Auditors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233613" y="5095875"/>
            <a:ext cx="1165225" cy="533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Management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Accountants</a:t>
            </a:r>
          </a:p>
        </p:txBody>
      </p:sp>
      <p:grpSp>
        <p:nvGrpSpPr>
          <p:cNvPr id="2" name="AutoShape 6"/>
          <p:cNvGrpSpPr>
            <a:grpSpLocks/>
          </p:cNvGrpSpPr>
          <p:nvPr/>
        </p:nvGrpSpPr>
        <p:grpSpPr bwMode="auto">
          <a:xfrm>
            <a:off x="3833813" y="1968500"/>
            <a:ext cx="1658937" cy="1103313"/>
            <a:chOff x="2415" y="1240"/>
            <a:chExt cx="1045" cy="695"/>
          </a:xfrm>
        </p:grpSpPr>
        <p:pic>
          <p:nvPicPr>
            <p:cNvPr id="2079" name="AutoShape 6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" y="1240"/>
              <a:ext cx="1045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0" name="Text Box 8"/>
            <p:cNvSpPr txBox="1">
              <a:spLocks noChangeArrowheads="1"/>
            </p:cNvSpPr>
            <p:nvPr/>
          </p:nvSpPr>
          <p:spPr bwMode="auto">
            <a:xfrm>
              <a:off x="2689" y="1296"/>
              <a:ext cx="55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External</a:t>
              </a:r>
            </a:p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Business</a:t>
              </a:r>
            </a:p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Reporting</a:t>
              </a:r>
            </a:p>
          </p:txBody>
        </p:sp>
      </p:grpSp>
      <p:grpSp>
        <p:nvGrpSpPr>
          <p:cNvPr id="4" name="AutoShape 7"/>
          <p:cNvGrpSpPr>
            <a:grpSpLocks/>
          </p:cNvGrpSpPr>
          <p:nvPr/>
        </p:nvGrpSpPr>
        <p:grpSpPr bwMode="auto">
          <a:xfrm>
            <a:off x="1122363" y="1968500"/>
            <a:ext cx="1571625" cy="1103313"/>
            <a:chOff x="707" y="1240"/>
            <a:chExt cx="990" cy="695"/>
          </a:xfrm>
        </p:grpSpPr>
        <p:pic>
          <p:nvPicPr>
            <p:cNvPr id="2077" name="AutoShape 7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" y="1240"/>
              <a:ext cx="990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" name="Text Box 11"/>
            <p:cNvSpPr txBox="1">
              <a:spLocks noChangeArrowheads="1"/>
            </p:cNvSpPr>
            <p:nvPr/>
          </p:nvSpPr>
          <p:spPr bwMode="auto">
            <a:xfrm>
              <a:off x="816" y="1296"/>
              <a:ext cx="739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Business</a:t>
              </a:r>
            </a:p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Operations</a:t>
              </a:r>
            </a:p>
          </p:txBody>
        </p:sp>
      </p:grpSp>
      <p:grpSp>
        <p:nvGrpSpPr>
          <p:cNvPr id="5" name="AutoShape 8"/>
          <p:cNvGrpSpPr>
            <a:grpSpLocks/>
          </p:cNvGrpSpPr>
          <p:nvPr/>
        </p:nvGrpSpPr>
        <p:grpSpPr bwMode="auto">
          <a:xfrm>
            <a:off x="2498725" y="1968500"/>
            <a:ext cx="1616075" cy="1103313"/>
            <a:chOff x="1574" y="1240"/>
            <a:chExt cx="964" cy="695"/>
          </a:xfrm>
        </p:grpSpPr>
        <p:pic>
          <p:nvPicPr>
            <p:cNvPr id="2075" name="AutoShape 8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" y="1240"/>
              <a:ext cx="964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6" name="Text Box 14"/>
            <p:cNvSpPr txBox="1">
              <a:spLocks noChangeArrowheads="1"/>
            </p:cNvSpPr>
            <p:nvPr/>
          </p:nvSpPr>
          <p:spPr bwMode="auto">
            <a:xfrm>
              <a:off x="1829" y="1296"/>
              <a:ext cx="507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Internal</a:t>
              </a:r>
            </a:p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Business</a:t>
              </a:r>
            </a:p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Reporting</a:t>
              </a:r>
            </a:p>
          </p:txBody>
        </p:sp>
      </p:grpSp>
      <p:grpSp>
        <p:nvGrpSpPr>
          <p:cNvPr id="6" name="AutoShape 9"/>
          <p:cNvGrpSpPr>
            <a:grpSpLocks/>
          </p:cNvGrpSpPr>
          <p:nvPr/>
        </p:nvGrpSpPr>
        <p:grpSpPr bwMode="auto">
          <a:xfrm>
            <a:off x="5310188" y="1968500"/>
            <a:ext cx="1676400" cy="1103313"/>
            <a:chOff x="3345" y="1240"/>
            <a:chExt cx="1056" cy="695"/>
          </a:xfrm>
        </p:grpSpPr>
        <p:pic>
          <p:nvPicPr>
            <p:cNvPr id="2073" name="AutoShape 9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1240"/>
              <a:ext cx="1056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4" name="Text Box 17"/>
            <p:cNvSpPr txBox="1">
              <a:spLocks noChangeArrowheads="1"/>
            </p:cNvSpPr>
            <p:nvPr/>
          </p:nvSpPr>
          <p:spPr bwMode="auto">
            <a:xfrm>
              <a:off x="3596" y="1296"/>
              <a:ext cx="60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Investment,</a:t>
              </a:r>
            </a:p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Lending,</a:t>
              </a:r>
            </a:p>
            <a:p>
              <a:pPr algn="ctr" eaLnBrk="0" hangingPunct="0"/>
              <a:r>
                <a:rPr lang="en-GB" sz="1200">
                  <a:solidFill>
                    <a:schemeClr val="bg1"/>
                  </a:solidFill>
                </a:rPr>
                <a:t>Regulation</a:t>
              </a:r>
            </a:p>
          </p:txBody>
        </p:sp>
      </p:grp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7938" y="1676400"/>
            <a:ext cx="1201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r>
              <a:rPr lang="en-US" sz="1600" b="1">
                <a:solidFill>
                  <a:schemeClr val="tx2"/>
                </a:solidFill>
              </a:rPr>
              <a:t>Processes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9525" y="3581400"/>
            <a:ext cx="1347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r>
              <a:rPr lang="en-US" sz="1600" b="1">
                <a:solidFill>
                  <a:schemeClr val="tx2"/>
                </a:solidFill>
              </a:rPr>
              <a:t>Participants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400175" y="5095875"/>
            <a:ext cx="733425" cy="533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Trading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Partners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6678613" y="3962400"/>
            <a:ext cx="777875" cy="914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Investors</a:t>
            </a: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5345113" y="3962400"/>
            <a:ext cx="1139825" cy="914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Financial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Publishers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and Data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Aggregators</a:t>
            </a: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1371600" y="5867400"/>
            <a:ext cx="7069138" cy="3048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Software Vendors and Service Providers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371600" y="3962400"/>
            <a:ext cx="3762375" cy="89535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 dirty="0">
                <a:solidFill>
                  <a:schemeClr val="bg1"/>
                </a:solidFill>
              </a:rPr>
              <a:t>Companies</a:t>
            </a:r>
          </a:p>
        </p:txBody>
      </p:sp>
      <p:grpSp>
        <p:nvGrpSpPr>
          <p:cNvPr id="7" name="AutoShape 17"/>
          <p:cNvGrpSpPr>
            <a:grpSpLocks/>
          </p:cNvGrpSpPr>
          <p:nvPr/>
        </p:nvGrpSpPr>
        <p:grpSpPr bwMode="auto">
          <a:xfrm>
            <a:off x="6784975" y="1968500"/>
            <a:ext cx="1825625" cy="1103313"/>
            <a:chOff x="4274" y="1240"/>
            <a:chExt cx="1075" cy="695"/>
          </a:xfrm>
        </p:grpSpPr>
        <p:pic>
          <p:nvPicPr>
            <p:cNvPr id="2071" name="AutoShape 17"/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" y="1240"/>
              <a:ext cx="1075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2" name="Text Box 27"/>
            <p:cNvSpPr txBox="1">
              <a:spLocks noChangeArrowheads="1"/>
            </p:cNvSpPr>
            <p:nvPr/>
          </p:nvSpPr>
          <p:spPr bwMode="auto">
            <a:xfrm>
              <a:off x="4513" y="1296"/>
              <a:ext cx="651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lang="en-GB" sz="1200" dirty="0">
                  <a:solidFill>
                    <a:schemeClr val="bg1"/>
                  </a:solidFill>
                </a:rPr>
                <a:t>Economic Policymaking</a:t>
              </a:r>
            </a:p>
          </p:txBody>
        </p:sp>
      </p:grp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7664450" y="3962400"/>
            <a:ext cx="776288" cy="914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dist="63500" dir="8100000" algn="tr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Central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Banks</a:t>
            </a:r>
          </a:p>
        </p:txBody>
      </p:sp>
      <p:sp>
        <p:nvSpPr>
          <p:cNvPr id="2067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Business Reporting Supply Chain</a:t>
            </a:r>
            <a:endParaRPr lang="en-US" b="1" dirty="0" smtClean="0">
              <a:solidFill>
                <a:srgbClr val="002060"/>
              </a:solidFill>
            </a:endParaRPr>
          </a:p>
        </p:txBody>
      </p:sp>
      <p:pic>
        <p:nvPicPr>
          <p:cNvPr id="24" name="AutoShape 20"/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600200"/>
            <a:ext cx="390683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utoShape 19"/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17663"/>
            <a:ext cx="330993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5943600" y="1752600"/>
          <a:ext cx="2563812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xmlns="" val="3086807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3" grpId="1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Eric E. Cohen</a:t>
            </a:r>
          </a:p>
          <a:p>
            <a:pPr lvl="1"/>
            <a:r>
              <a:rPr lang="en-US" dirty="0" smtClean="0"/>
              <a:t>eric.e.cohen@us.pwc.com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Great Conference!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91592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724400"/>
            <a:ext cx="248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Charlie Hoffman</a:t>
            </a:r>
          </a:p>
          <a:p>
            <a:r>
              <a:rPr lang="en-US" i="1" dirty="0" smtClean="0"/>
              <a:t>Financial Statements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1524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has become XBRL – the Extensible Business Reporting Language – began with the passion of a CPA and the potential of XML.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91"/>
          <a:stretch>
            <a:fillRect/>
          </a:stretch>
        </p:blipFill>
        <p:spPr bwMode="auto">
          <a:xfrm>
            <a:off x="6248400" y="1752600"/>
            <a:ext cx="2743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0" y="1371600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Wayne Harding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13716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began as using XML tags for financial statements grew to all business reporting data, processes, rules and more.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429000" y="1066800"/>
            <a:ext cx="2286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33800" y="3429000"/>
            <a:ext cx="1524000" cy="218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895600" y="565046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Eric E. Cohen</a:t>
            </a:r>
          </a:p>
          <a:p>
            <a:r>
              <a:rPr lang="en-US" i="1" dirty="0" smtClean="0"/>
              <a:t>Detailed data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6172200" y="4495800"/>
            <a:ext cx="29718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i="1" dirty="0" smtClean="0"/>
              <a:t>The Story of Our New Language</a:t>
            </a:r>
          </a:p>
          <a:p>
            <a:r>
              <a:rPr lang="en-US" sz="1200" i="1" dirty="0"/>
              <a:t>Personalities, cultures, and politics combine to </a:t>
            </a:r>
            <a:r>
              <a:rPr lang="en-US" sz="1200" i="1" dirty="0" smtClean="0"/>
              <a:t>create a </a:t>
            </a:r>
            <a:r>
              <a:rPr lang="en-US" sz="1200" i="1" dirty="0"/>
              <a:t>common, global language for business</a:t>
            </a:r>
            <a:endParaRPr lang="en-US" sz="1200" b="1" i="1" dirty="0" smtClean="0"/>
          </a:p>
          <a:p>
            <a:r>
              <a:rPr lang="en-US" sz="1200" dirty="0" smtClean="0"/>
              <a:t>http://www.aicpa.org/InterestAreas/FRC/AccountingFinancialReporting/XBRL/DownloadableDocuments/XBRL_09_web_final.pdf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C:\Users\LivApnesethWatson\AppData\Local\Microsoft\Windows\Temporary Internet Files\Content.Outlook\USL8QO5B\P00007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086600" cy="5314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52400"/>
            <a:ext cx="5867400" cy="3693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work begins under the AICPA – October 2009</a:t>
            </a:r>
            <a:endParaRPr lang="en-US" dirty="0"/>
          </a:p>
        </p:txBody>
      </p:sp>
      <p:pic>
        <p:nvPicPr>
          <p:cNvPr id="38914" name="Picture 2" descr="http://22ndconference.xbrl.org/sites/conference.xbrl.org/files/imagecache/thumbnail_speaker/LMatherneCrop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96200" y="533400"/>
            <a:ext cx="1190625" cy="11906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39000" y="1752600"/>
            <a:ext cx="18998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Louis </a:t>
            </a:r>
            <a:r>
              <a:rPr lang="en-US" dirty="0" err="1" smtClean="0"/>
              <a:t>Matherne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41199" y="6096000"/>
            <a:ext cx="527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Karyn</a:t>
            </a:r>
            <a:r>
              <a:rPr lang="en-US" sz="1400" dirty="0" smtClean="0"/>
              <a:t> Waller, Louis </a:t>
            </a:r>
            <a:r>
              <a:rPr lang="en-US" sz="1400" dirty="0" err="1" smtClean="0"/>
              <a:t>Matherne</a:t>
            </a:r>
            <a:r>
              <a:rPr lang="en-US" sz="1400" dirty="0" smtClean="0"/>
              <a:t>, Mike Willis, Charlie Hoffman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7613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Plans Looked Deeper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86800" cy="4648200"/>
          </a:xfrm>
        </p:spPr>
        <p:txBody>
          <a:bodyPr/>
          <a:lstStyle/>
          <a:p>
            <a:r>
              <a:rPr lang="en-US" dirty="0"/>
              <a:t>From “Highlights” of Initial XFRML Steering Committee, 10/14/99</a:t>
            </a:r>
          </a:p>
          <a:p>
            <a:pPr lvl="1"/>
            <a:r>
              <a:rPr lang="en-US" dirty="0" smtClean="0"/>
              <a:t>“[</a:t>
            </a:r>
            <a:r>
              <a:rPr lang="en-US" dirty="0"/>
              <a:t>XFRML] should have its roots in the "Audit Supply Chain."  XFRML as technical standard for seamless process of exchange across all audit processes. </a:t>
            </a:r>
          </a:p>
          <a:p>
            <a:pPr lvl="1"/>
            <a:r>
              <a:rPr lang="en-US" dirty="0"/>
              <a:t>Our opportunity is to address things internationally at the level below the financial reporting level since there is more commonality at that level</a:t>
            </a:r>
            <a:r>
              <a:rPr lang="en-US" dirty="0" smtClean="0"/>
              <a:t>.”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This is still the place of XBRL’s Global Ledger Taxonomy Framework – the detailed information found in ERP systems.</a:t>
            </a:r>
            <a:endParaRPr lang="en-US" dirty="0"/>
          </a:p>
        </p:txBody>
      </p:sp>
      <p:pic>
        <p:nvPicPr>
          <p:cNvPr id="110596" name="Picture 4" descr="Photographer: Marcio Scavo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4210" y="5334000"/>
            <a:ext cx="134738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15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IATION" val="default"/>
  <p:tag name="TRANSITIONS" val="Custom"/>
  <p:tag name="CUSTOMTRANSITION" val="Content to Content"/>
  <p:tag name="TITLECOLOR" val="Theme"/>
  <p:tag name="BULLETEDCOLOR" val="Theme"/>
  <p:tag name="DRAWINGTEXTCOLOR" val="Ppt"/>
  <p:tag name="DRAWINGBORDERCOLOR" val="Theme"/>
  <p:tag name="DRAWINGFILLCOLOR" val="Ppt"/>
  <p:tag name="LINECOLOR" val="Ppt"/>
  <p:tag name="PICTUREBORDERCOLOR" val="Theme"/>
  <p:tag name="TITLESTYLE" val="ThreeD"/>
  <p:tag name="BULLETEDSTYLE" val="ThreeD"/>
  <p:tag name="DRAWINGTEXTSTYLE" val="TwoD"/>
  <p:tag name="DRAWINGSTYLE" val="ThreeD"/>
  <p:tag name="PICTURESTYLE" val="ThreeD"/>
  <p:tag name="TITLEBORDER" val="Bevel-Dual"/>
  <p:tag name="BULLETEDBORDER" val="Bevel-Single"/>
  <p:tag name="DRAWINGBORDER" val="Square-Small"/>
  <p:tag name="PICTUREBORDER" val="Square-Small"/>
  <p:tag name="TITLEINTERACTION" val="None"/>
  <p:tag name="BULLETEDINTERACTION" val="CheckBox"/>
  <p:tag name="DRAWINGINTERACTION" val="CheckBox"/>
  <p:tag name="PICTUREINTERACTION" val="CheckBox"/>
  <p:tag name="LINEINTERACTION" val="CheckBox"/>
  <p:tag name="TITLEANIMATION" val="Enhanced"/>
  <p:tag name="BULLETEDANIMATION" val="Enhanced"/>
  <p:tag name="DRAWINGANIMATION" val="Enhanced"/>
  <p:tag name="PICTUREANIMATION" val="Enhanced"/>
  <p:tag name="LINEANIMATION" val="Enhanced"/>
  <p:tag name="ANIMATIONAUDIO" val="True"/>
  <p:tag name="INTERACTIONAUDIO" val="True"/>
  <p:tag name="TRANSITIONAUDIO" val="True"/>
  <p:tag name="OFX_CACHE_WORDART 1110" val="C:\DOCUME~1\ECOHEN~1\LOCALS~1\Temp\OfficeFX\ofxF37DF70\5A9458BC.EMF"/>
  <p:tag name="OFX_CACHE_WORDART 1211" val="C:\DOCUME~1\ECOHEN~1\LOCALS~1\Temp\OfficeFX\ofxF37DF70\7BD6F80.EMF"/>
  <p:tag name="OFX_CACHE_WORDART 1312" val="C:\DOCUME~1\ECOHEN~1\LOCALS~1\Temp\OfficeFX\ofxF37DF70\6A38B26F.EMF"/>
  <p:tag name="OFX_CACHE_WORDART 1413" val="C:\DOCUME~1\ECOHEN~1\LOCALS~1\Temp\OfficeFX\ofxF37DF70\A2658EE.EMF"/>
  <p:tag name="OFX_CACHE_WORDART 1514" val="C:\DOCUME~1\ECOHEN~1\LOCALS~1\Temp\OfficeFX\ofxF37DF70\27D96720.EMF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wC Presentation Burgundy">
  <a:themeElements>
    <a:clrScheme name="PwC Burgundy">
      <a:dk1>
        <a:srgbClr val="000000"/>
      </a:dk1>
      <a:lt1>
        <a:srgbClr val="FFFFFF"/>
      </a:lt1>
      <a:dk2>
        <a:srgbClr val="A32020"/>
      </a:dk2>
      <a:lt2>
        <a:srgbClr val="FFFFFF"/>
      </a:lt2>
      <a:accent1>
        <a:srgbClr val="A32020"/>
      </a:accent1>
      <a:accent2>
        <a:srgbClr val="E0301E"/>
      </a:accent2>
      <a:accent3>
        <a:srgbClr val="602320"/>
      </a:accent3>
      <a:accent4>
        <a:srgbClr val="E27588"/>
      </a:accent4>
      <a:accent5>
        <a:srgbClr val="DC6900"/>
      </a:accent5>
      <a:accent6>
        <a:srgbClr val="FFB600"/>
      </a:accent6>
      <a:hlink>
        <a:srgbClr val="0000FF"/>
      </a:hlink>
      <a:folHlink>
        <a:srgbClr val="0000FF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tx2"/>
        </a:solidFill>
        <a:ln w="3175"/>
      </a:spPr>
      <a:bodyPr rtlCol="0" anchor="ctr"/>
      <a:lstStyle>
        <a:defPPr algn="ctr">
          <a:defRPr dirty="0" err="1" smtClean="0">
            <a:solidFill>
              <a:schemeClr val="bg1"/>
            </a:solidFill>
            <a:latin typeface="Georgia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indent="-274320">
          <a:spcAft>
            <a:spcPts val="900"/>
          </a:spcAft>
          <a:defRPr sz="2000" dirty="0" err="1" smtClean="0">
            <a:latin typeface="Georgia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XBRL24_SlideTemplate</Template>
  <TotalTime>586</TotalTime>
  <Words>3304</Words>
  <Application>Microsoft Office PowerPoint</Application>
  <PresentationFormat>On-screen Show (4:3)</PresentationFormat>
  <Paragraphs>895</Paragraphs>
  <Slides>60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Concourse</vt:lpstr>
      <vt:lpstr>PwC Presentation Burgundy</vt:lpstr>
      <vt:lpstr>Introduction to XBRL</vt:lpstr>
      <vt:lpstr>Welcome to XBRL In Euopre Conference in Madrid!</vt:lpstr>
      <vt:lpstr>Introduction and Disclaimer</vt:lpstr>
      <vt:lpstr>Slide 4</vt:lpstr>
      <vt:lpstr>XII</vt:lpstr>
      <vt:lpstr>Business Reporting Supply Chain</vt:lpstr>
      <vt:lpstr>Slide 7</vt:lpstr>
      <vt:lpstr>Slide 8</vt:lpstr>
      <vt:lpstr>Original Plans Looked Deeper</vt:lpstr>
      <vt:lpstr>Slide 10</vt:lpstr>
      <vt:lpstr>Slide 11</vt:lpstr>
      <vt:lpstr>Specification Working Group: High Priorities and Low Priorities</vt:lpstr>
      <vt:lpstr>XBRL 1.0</vt:lpstr>
      <vt:lpstr>Slide 14</vt:lpstr>
      <vt:lpstr>Slide 15</vt:lpstr>
      <vt:lpstr>Jurisdictions</vt:lpstr>
      <vt:lpstr>Slide 17</vt:lpstr>
      <vt:lpstr>Milestones on the Road to</vt:lpstr>
      <vt:lpstr>Slide 19</vt:lpstr>
      <vt:lpstr>Slide 20</vt:lpstr>
      <vt:lpstr>Slide 21</vt:lpstr>
      <vt:lpstr>Working Groups</vt:lpstr>
      <vt:lpstr>Other Areas</vt:lpstr>
      <vt:lpstr>Terminology of XBRL</vt:lpstr>
      <vt:lpstr>Do You Speak XBRL? The Global Language for Business Reporting</vt:lpstr>
      <vt:lpstr>Why Do We Need Standardized Syntax for Business Reporting?</vt:lpstr>
      <vt:lpstr>Enter XML:  Technical Agreement on Information Descriptions</vt:lpstr>
      <vt:lpstr>Why We Need an XML-Based Standard</vt:lpstr>
      <vt:lpstr>Slide 29</vt:lpstr>
      <vt:lpstr>Slide 30</vt:lpstr>
      <vt:lpstr>What is XBRL International supply chain standardization effort</vt:lpstr>
      <vt:lpstr>The business reporting supply chain</vt:lpstr>
      <vt:lpstr>Slide 33</vt:lpstr>
      <vt:lpstr>Slide 34</vt:lpstr>
      <vt:lpstr>Slide 35</vt:lpstr>
      <vt:lpstr>Slide 36</vt:lpstr>
      <vt:lpstr>OLAP?</vt:lpstr>
      <vt:lpstr>OLAP</vt:lpstr>
      <vt:lpstr>Slide 39</vt:lpstr>
      <vt:lpstr>Key Pieces to the XBRL Puzzle</vt:lpstr>
      <vt:lpstr>Taxonomy</vt:lpstr>
      <vt:lpstr>Slide 42</vt:lpstr>
      <vt:lpstr>What Goes Into a Taxonomy?</vt:lpstr>
      <vt:lpstr>Slide 44</vt:lpstr>
      <vt:lpstr>Global Agreement</vt:lpstr>
      <vt:lpstr>Important Connections</vt:lpstr>
      <vt:lpstr>SBR in Australia Reducing the reporting burden for business</vt:lpstr>
      <vt:lpstr>SBR in the Netherlands Reducing Reporting Burden </vt:lpstr>
      <vt:lpstr>Slide 49</vt:lpstr>
      <vt:lpstr>XBRL Instance Document</vt:lpstr>
      <vt:lpstr>Slide 51</vt:lpstr>
      <vt:lpstr>In an Instance Document</vt:lpstr>
      <vt:lpstr>Specification and Its Modular Extensions</vt:lpstr>
      <vt:lpstr>Slide 54</vt:lpstr>
      <vt:lpstr>Inline XBRL</vt:lpstr>
      <vt:lpstr>Slide 56</vt:lpstr>
      <vt:lpstr>Join Us, Working Together </vt:lpstr>
      <vt:lpstr>XBRL and You</vt:lpstr>
      <vt:lpstr>XBRL and You (Cont.)</vt:lpstr>
      <vt:lpstr>Have a Great Conference!</vt:lpstr>
    </vt:vector>
  </TitlesOfParts>
  <Company>PricewaterhouseCoopers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Newcomer’s Session</dc:title>
  <dc:creator>Eric E. Cohen</dc:creator>
  <cp:lastModifiedBy>Eric E. Cohen</cp:lastModifiedBy>
  <cp:revision>10</cp:revision>
  <dcterms:created xsi:type="dcterms:W3CDTF">2012-03-16T12:52:26Z</dcterms:created>
  <dcterms:modified xsi:type="dcterms:W3CDTF">2012-05-31T05:35:32Z</dcterms:modified>
</cp:coreProperties>
</file>