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76" r:id="rId4"/>
    <p:sldId id="278" r:id="rId5"/>
    <p:sldId id="259" r:id="rId6"/>
    <p:sldId id="264" r:id="rId7"/>
    <p:sldId id="260" r:id="rId8"/>
    <p:sldId id="266" r:id="rId9"/>
    <p:sldId id="273" r:id="rId10"/>
    <p:sldId id="268" r:id="rId11"/>
    <p:sldId id="279" r:id="rId12"/>
    <p:sldId id="267" r:id="rId13"/>
    <p:sldId id="269" r:id="rId14"/>
    <p:sldId id="280" r:id="rId15"/>
    <p:sldId id="285" r:id="rId16"/>
    <p:sldId id="286" r:id="rId17"/>
    <p:sldId id="281" r:id="rId18"/>
    <p:sldId id="282" r:id="rId19"/>
    <p:sldId id="283" r:id="rId20"/>
    <p:sldId id="284" r:id="rId21"/>
    <p:sldId id="262" r:id="rId22"/>
    <p:sldId id="263" r:id="rId23"/>
    <p:sldId id="270" r:id="rId24"/>
    <p:sldId id="272" r:id="rId25"/>
    <p:sldId id="261" r:id="rId26"/>
    <p:sldId id="265" r:id="rId27"/>
    <p:sldId id="271" r:id="rId28"/>
    <p:sldId id="27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C4C8"/>
    <a:srgbClr val="BF2FBF"/>
    <a:srgbClr val="D34D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9" autoAdjust="0"/>
    <p:restoredTop sz="94669" autoAdjust="0"/>
  </p:normalViewPr>
  <p:slideViewPr>
    <p:cSldViewPr>
      <p:cViewPr varScale="1">
        <p:scale>
          <a:sx n="68" d="100"/>
          <a:sy n="68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2EB8F-6A01-40AE-B203-D68C38FDC85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A9C2-4CC8-4CE6-A208-F24FBAD30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</a:t>
            </a:r>
            <a:r>
              <a:rPr lang="en-US" baseline="0" dirty="0" smtClean="0"/>
              <a:t> are based on </a:t>
            </a:r>
            <a:r>
              <a:rPr lang="en-US" baseline="0" dirty="0" err="1" smtClean="0"/>
              <a:t>tkinter</a:t>
            </a:r>
            <a:r>
              <a:rPr lang="en-US" baseline="0" dirty="0" smtClean="0"/>
              <a:t>, which is the only Python graphics with no licensing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A9C2-4CC8-4CE6-A208-F24FBAD30D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0511-31B8-46A2-8882-C1BFDD18FF48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3F6F-9BB5-466E-ACA1-FCFD6338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98BC-2094-4382-B02F-6036CB7D312E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693C-8B28-407A-98F1-FE4269826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8DEE-CCBB-4FC2-A8CB-401B4689659F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019A-4E58-488B-B6ED-5437CE614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AA6A-4F77-4583-AC1E-A46B7DD05421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BEF9-8D96-400E-B523-5C25DA67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2CA6-5704-4018-910F-ABCFE47DFFE9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A26E-2ED1-460C-B4FA-CF57F7EB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32B4-447D-4960-975D-312DD6D72231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9C45-7592-4E3F-B383-6549467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F505-BE2C-4BCB-A9B0-647373497E54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BC3C-BFE7-4AF5-8D40-1728918D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21FA-FE6A-4D84-975C-0AD999B531FF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E116-D2F6-4453-866A-68DBD9D2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D268-1894-4768-A9EB-D0A07A1352B9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1026-34F7-4BCE-A90D-AB33FB293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2BF7-6CC4-449F-AB3F-A7936FE28D85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14ED-9B9C-4D8E-BA19-C9400F46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50C5-048C-4776-8024-26B81FC01D30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19EF-21BC-4FD8-9A5C-1BD510D9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D54E57-0F68-4E73-90B8-996C076F553A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C3290-339C-47B5-B7F2-1ECD67963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arelle.rtfd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elle.atlassian.net/" TargetMode="External"/><Relationship Id="rId5" Type="http://schemas.openxmlformats.org/officeDocument/2006/relationships/hyperlink" Target="http://github.com/arelle" TargetMode="External"/><Relationship Id="rId4" Type="http://schemas.openxmlformats.org/officeDocument/2006/relationships/hyperlink" Target="http://arelle.org/down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90600" y="2949575"/>
            <a:ext cx="7162800" cy="147002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R="0" eaLnBrk="1" hangingPunct="1"/>
            <a:r>
              <a:rPr lang="en-US" b="1" dirty="0" smtClean="0">
                <a:ea typeface="Batang" pitchFamily="18" charset="-127"/>
              </a:rPr>
              <a:t>Features and Status</a:t>
            </a:r>
            <a:endParaRPr lang="en-US" sz="4000" b="1" dirty="0" smtClean="0"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</p:spPr>
        <p:txBody>
          <a:bodyPr rtlCol="0">
            <a:normAutofit/>
          </a:bodyPr>
          <a:lstStyle/>
          <a:p>
            <a:pPr eaLnBrk="1" hangingPunct="1"/>
            <a:r>
              <a:rPr lang="en-US" dirty="0" smtClean="0">
                <a:ea typeface="Batang" pitchFamily="18" charset="-127"/>
              </a:rPr>
              <a:t>May 31, 2012</a:t>
            </a:r>
          </a:p>
        </p:txBody>
      </p:sp>
      <p:pic>
        <p:nvPicPr>
          <p:cNvPr id="2052" name="Picture 5" descr="logo-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3810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1838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C4C8"/>
                </a:solidFill>
                <a:ea typeface="Batang" pitchFamily="18" charset="-127"/>
              </a:rPr>
              <a:t>open source </a:t>
            </a:r>
            <a:r>
              <a:rPr lang="en-US" sz="2800" b="1" dirty="0" err="1" smtClean="0">
                <a:solidFill>
                  <a:srgbClr val="1EC4C8"/>
                </a:solidFill>
                <a:ea typeface="Batang" pitchFamily="18" charset="-127"/>
              </a:rPr>
              <a:t>xb</a:t>
            </a:r>
            <a:r>
              <a:rPr lang="en-US" sz="2800" b="1" dirty="0" err="1" smtClean="0">
                <a:solidFill>
                  <a:srgbClr val="BF2FBF"/>
                </a:solidFill>
                <a:ea typeface="Batang" pitchFamily="18" charset="-127"/>
              </a:rPr>
              <a:t>rl</a:t>
            </a:r>
            <a:r>
              <a:rPr lang="en-US" sz="2800" b="1" dirty="0" smtClean="0">
                <a:solidFill>
                  <a:srgbClr val="20CED2"/>
                </a:solidFill>
                <a:ea typeface="Batang" pitchFamily="18" charset="-127"/>
              </a:rPr>
              <a:t> </a:t>
            </a:r>
            <a:r>
              <a:rPr lang="en-US" sz="2800" b="1" dirty="0" smtClean="0">
                <a:solidFill>
                  <a:srgbClr val="1EC4C8"/>
                </a:solidFill>
                <a:ea typeface="Batang" pitchFamily="18" charset="-127"/>
              </a:rPr>
              <a:t>platform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Integrated Test Suite Operation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Test suite object model integration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Load/view/run test cases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Encourage use of test suites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User-developed suites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Users can run standard suites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GUI and Batch operation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Plug-in validation extensions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Integrated Test Suite 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24000"/>
            <a:ext cx="87153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Versioning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Produce versioning reports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Load two </a:t>
            </a:r>
            <a:r>
              <a:rPr lang="en-US" dirty="0" err="1" smtClean="0"/>
              <a:t>DTSes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Diff produces versioning report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Consume versioning reports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Validates to CR specifications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Formula </a:t>
            </a:r>
            <a:r>
              <a:rPr lang="en-US" dirty="0" err="1" smtClean="0"/>
              <a:t>linkbase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Formula instance output &amp; assertions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Load formulas, validate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Debug traces and steps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Full conformant implementation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Optimization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Formula View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620000" cy="45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“Table” </a:t>
            </a:r>
            <a:r>
              <a:rPr lang="en-US" dirty="0" err="1" smtClean="0"/>
              <a:t>Linkbase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err="1" smtClean="0"/>
              <a:t>Linkbase</a:t>
            </a:r>
            <a:r>
              <a:rPr lang="en-US" dirty="0" smtClean="0"/>
              <a:t> view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Tables, axes, coordinates, labels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Primary items, dimensions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GUI and HTML output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Table view, editing, and entry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Validation checks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Primary items, dimensions, other T.B.D.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err="1" smtClean="0"/>
              <a:t>Eurofiling</a:t>
            </a:r>
            <a:r>
              <a:rPr lang="en-US" dirty="0" smtClean="0"/>
              <a:t> and prototype of XII syntax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Table </a:t>
            </a:r>
            <a:r>
              <a:rPr lang="en-US" dirty="0" err="1" smtClean="0"/>
              <a:t>Linkbase</a:t>
            </a:r>
            <a:r>
              <a:rPr lang="en-US" dirty="0" smtClean="0"/>
              <a:t>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143000"/>
            <a:ext cx="84486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92680"/>
            <a:ext cx="5889271" cy="28891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Integrated RSS Feed Watching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RSS feed object model integration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Watch criteria (e-mail alerts)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Text (</a:t>
            </a:r>
            <a:r>
              <a:rPr lang="en-US" dirty="0" err="1" smtClean="0"/>
              <a:t>regex</a:t>
            </a:r>
            <a:r>
              <a:rPr lang="en-US" dirty="0" smtClean="0"/>
              <a:t>) match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Formula assertion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Motivate XBRL Formula Use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User formulas to watch filings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(Better use of your PC than SETI?)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RSS Feed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36350"/>
            <a:ext cx="4876800" cy="51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RSS Feed 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76375"/>
            <a:ext cx="8839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/>
          <a:lstStyle/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Response to XSB survey for open source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Foster wider XBRL adoption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Easy-to-learn, compact implementation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Support for XBRL versioning, formula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Fully integrated test suite, RSS feeds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Plug-in extension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matched!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23975"/>
            <a:ext cx="8839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MVC Architecture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Model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Documents, DTS objects, </a:t>
            </a:r>
            <a:r>
              <a:rPr lang="en-US" dirty="0" err="1" smtClean="0"/>
              <a:t>Vers</a:t>
            </a:r>
            <a:r>
              <a:rPr lang="en-US" dirty="0" smtClean="0"/>
              <a:t>. objects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Formula objects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View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GUI trees, concepts, tests, properties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Controller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GUI (laptop), </a:t>
            </a:r>
            <a:r>
              <a:rPr lang="en-US" dirty="0" err="1" smtClean="0"/>
              <a:t>Cmd</a:t>
            </a:r>
            <a:r>
              <a:rPr lang="en-US" dirty="0" smtClean="0"/>
              <a:t> Line, Web (deferred)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Examples provided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Validation (</a:t>
            </a:r>
            <a:r>
              <a:rPr lang="en-US" dirty="0" err="1" smtClean="0"/>
              <a:t>Vers</a:t>
            </a:r>
            <a:r>
              <a:rPr lang="en-US" dirty="0" smtClean="0"/>
              <a:t>. and Filer manuals)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Tree walks (</a:t>
            </a:r>
            <a:r>
              <a:rPr lang="en-US" dirty="0" err="1" smtClean="0"/>
              <a:t>Linkbase</a:t>
            </a:r>
            <a:r>
              <a:rPr lang="en-US" dirty="0" smtClean="0"/>
              <a:t> and XDT)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DTS, formula objects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Community helps evolve API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Simplicity of {use, implementation}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Easy to integrate {external use of API}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Future transition to AMTF-based API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- Optimization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At present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Focus is open-source of features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Memory twice of commercial products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Dimensional optimization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Formula optimizations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Future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Share loaded/validated DTS components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Localization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String translation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All UI strings translatable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End users can install translations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Number localization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Default uses system global settings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Model for </a:t>
            </a:r>
          </a:p>
          <a:p>
            <a:pPr lvl="2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per-instance number format</a:t>
            </a:r>
          </a:p>
          <a:p>
            <a:pPr lvl="2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per-fact-unit currency format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Contributors and Users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Versioning developers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Disclosure system developers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Smaller country banking supervisors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RSS feed watching formulas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Plug-in extensions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Features for Academia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Compact code base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41k source lines vs. 200k-500k in Java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Small enough to be teachable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Coverage of XBRL features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Unified object model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XBRL, validation, formula, test and GUI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Adopter-driven Roadmap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4525963"/>
          </a:xfrm>
        </p:spPr>
        <p:txBody>
          <a:bodyPr/>
          <a:lstStyle/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Integrated desktop support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Versioning support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Validation: 2.1, XDT, Formula, EFM, GFM, SBR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XML schema validation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Web services (REST) API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Optimize formula execution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OLAP ETL and support (AMTF model)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AMTF based API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152400" y="38862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Get Started!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>
                <a:hlinkClick r:id="rId4"/>
              </a:rPr>
              <a:t>http://arelle.org/download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Pre-built app (Windows, Mac, Linux)</a:t>
            </a:r>
          </a:p>
          <a:p>
            <a:pPr lvl="2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Plug-ins to customize behavior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Source on </a:t>
            </a:r>
            <a:r>
              <a:rPr lang="en-US" dirty="0" smtClean="0">
                <a:hlinkClick r:id="rId5"/>
              </a:rPr>
              <a:t>http://github.com/arelle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Issues on </a:t>
            </a: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arelle.atlassian.net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Documentation </a:t>
            </a:r>
            <a:r>
              <a:rPr lang="en-US" dirty="0" smtClean="0">
                <a:hlinkClick r:id="rId7"/>
              </a:rPr>
              <a:t>http://arelle.rtfd.org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support@arelle.org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/>
          <a:lstStyle/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XBRL can be loaded, viewed, validated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Instances, </a:t>
            </a:r>
            <a:r>
              <a:rPr lang="en-US" dirty="0" err="1" smtClean="0"/>
              <a:t>DTSes</a:t>
            </a:r>
            <a:r>
              <a:rPr lang="en-US" dirty="0" smtClean="0"/>
              <a:t>, Version reports, RSS feeds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DTS comparisons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Formula checks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Users can interact directly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Desktop GUI, Command line, Web Services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Programmers can use features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API and plug-in access to all features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DTS 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/>
          <a:lstStyle/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screenshot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00200"/>
            <a:ext cx="84963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Python 3.2 </a:t>
            </a:r>
          </a:p>
          <a:p>
            <a:pPr lvl="1"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Acceptance by financial modeling community</a:t>
            </a:r>
          </a:p>
          <a:p>
            <a:pPr lvl="1"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Reputed high productivity</a:t>
            </a:r>
          </a:p>
          <a:p>
            <a:pPr lvl="1"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No fee-licensed content</a:t>
            </a:r>
          </a:p>
          <a:p>
            <a:pPr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Python-specific object model and API</a:t>
            </a:r>
          </a:p>
          <a:p>
            <a:pPr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Fresh new code, no reuse of anything</a:t>
            </a:r>
          </a:p>
          <a:p>
            <a:pPr indent="-457200" eaLnBrk="1" hangingPunct="1">
              <a:buSzPct val="80000"/>
              <a:buBlip>
                <a:blip r:embed="rId4"/>
              </a:buBlip>
            </a:pPr>
            <a:r>
              <a:rPr lang="en-US" dirty="0" smtClean="0"/>
              <a:t>GUI, Command-line, Web-services API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1752600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Licensing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Use under Apache 2 license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No GPL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Contribution under Apache’s Agreements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Copyright, trademark owner is Mark V</a:t>
            </a:r>
          </a:p>
          <a:p>
            <a:pPr lvl="1"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Trademark registered in US, EU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1676400"/>
            <a:ext cx="1476375" cy="4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Features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XBRL loader/viewer 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instance, inline XBRL, DTS, RSS feed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Integrated test case facility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Validation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Desktop GUI</a:t>
            </a:r>
          </a:p>
          <a:p>
            <a:pPr indent="-457200" eaLnBrk="1" hangingPunct="1">
              <a:buSzPct val="80000"/>
              <a:buBlip>
                <a:blip r:embed="rId3"/>
              </a:buBlip>
            </a:pPr>
            <a:r>
              <a:rPr lang="en-US" dirty="0" smtClean="0"/>
              <a:t>Command line operation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API examples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XBRL Specifications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2.1 Base Spec, Dimensions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Generic </a:t>
            </a:r>
            <a:r>
              <a:rPr lang="en-US" dirty="0" err="1" smtClean="0"/>
              <a:t>linkbase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Formula </a:t>
            </a:r>
            <a:r>
              <a:rPr lang="en-US" dirty="0" err="1" smtClean="0"/>
              <a:t>linkbase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Versioning report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Units registry</a:t>
            </a:r>
          </a:p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Disclosure systems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Edgar, Global Filer Manuals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Disclosure Systems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Disclosure system parameters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Edgar or GFM (rules to apply)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Standard taxonomies xml file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Identifiers scheme, format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Role definitions format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Label checks (xml, Unicode whitespace)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DEI element names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3"/>
              </a:buBlip>
            </a:pPr>
            <a:r>
              <a:rPr lang="en-US" dirty="0" smtClean="0"/>
              <a:t>Filer identification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876425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190875"/>
            <a:ext cx="1352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848100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A4A4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686</Words>
  <Application>Microsoft Office PowerPoint</Application>
  <PresentationFormat>On-screen Show (4:3)</PresentationFormat>
  <Paragraphs>171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Features and Status</vt:lpstr>
      <vt:lpstr>Why?</vt:lpstr>
      <vt:lpstr>What?</vt:lpstr>
      <vt:lpstr>DTS View</vt:lpstr>
      <vt:lpstr>Implementation</vt:lpstr>
      <vt:lpstr>Licensing</vt:lpstr>
      <vt:lpstr>Current Features</vt:lpstr>
      <vt:lpstr>Validation</vt:lpstr>
      <vt:lpstr>Disclosure Systems</vt:lpstr>
      <vt:lpstr>Integrated Test Suite Operation</vt:lpstr>
      <vt:lpstr>Integrated Test Suite View</vt:lpstr>
      <vt:lpstr>Versioning</vt:lpstr>
      <vt:lpstr>Formula linkbase</vt:lpstr>
      <vt:lpstr>Formula View</vt:lpstr>
      <vt:lpstr>“Table” Linkbase</vt:lpstr>
      <vt:lpstr>Table Linkbase Views</vt:lpstr>
      <vt:lpstr>Integrated RSS Feed Watching</vt:lpstr>
      <vt:lpstr>RSS Feed Control</vt:lpstr>
      <vt:lpstr>RSS Feed View</vt:lpstr>
      <vt:lpstr>Text matched!</vt:lpstr>
      <vt:lpstr>MVC Architecture</vt:lpstr>
      <vt:lpstr>API</vt:lpstr>
      <vt:lpstr>Performance - Optimization</vt:lpstr>
      <vt:lpstr>Localization</vt:lpstr>
      <vt:lpstr>Contributors and Users</vt:lpstr>
      <vt:lpstr>Features for Academia</vt:lpstr>
      <vt:lpstr>Adopter-driven Roadmap</vt:lpstr>
      <vt:lpstr>Get Started!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Cory Fischer</dc:creator>
  <cp:lastModifiedBy>Herm Fischer</cp:lastModifiedBy>
  <cp:revision>45</cp:revision>
  <dcterms:created xsi:type="dcterms:W3CDTF">2010-11-21T05:23:10Z</dcterms:created>
  <dcterms:modified xsi:type="dcterms:W3CDTF">2012-06-08T13:17:38Z</dcterms:modified>
</cp:coreProperties>
</file>