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375" r:id="rId2"/>
    <p:sldId id="502" r:id="rId3"/>
    <p:sldId id="503" r:id="rId4"/>
    <p:sldId id="504" r:id="rId5"/>
    <p:sldId id="506" r:id="rId6"/>
    <p:sldId id="507" r:id="rId7"/>
    <p:sldId id="510" r:id="rId8"/>
    <p:sldId id="509" r:id="rId9"/>
  </p:sldIdLst>
  <p:sldSz cx="9144000" cy="6858000" type="screen4x3"/>
  <p:notesSz cx="6858000" cy="10001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8D53B687-FC94-44F6-926B-E70221AC044D}">
          <p14:sldIdLst>
            <p14:sldId id="375"/>
            <p14:sldId id="502"/>
            <p14:sldId id="503"/>
            <p14:sldId id="504"/>
            <p14:sldId id="506"/>
            <p14:sldId id="507"/>
            <p14:sldId id="510"/>
            <p14:sldId id="509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d" initials="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DDE6FF"/>
    <a:srgbClr val="DDDDFF"/>
    <a:srgbClr val="0033CC"/>
    <a:srgbClr val="EBFFFF"/>
    <a:srgbClr val="670290"/>
    <a:srgbClr val="6600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583" autoAdjust="0"/>
    <p:restoredTop sz="95272" autoAdjust="0"/>
  </p:normalViewPr>
  <p:slideViewPr>
    <p:cSldViewPr snapToGrid="0">
      <p:cViewPr>
        <p:scale>
          <a:sx n="80" d="100"/>
          <a:sy n="80" d="100"/>
        </p:scale>
        <p:origin x="-594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-3810" y="-96"/>
      </p:cViewPr>
      <p:guideLst>
        <p:guide orient="horz" pos="315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0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960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0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9960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0F36F3B-60B3-4C36-B896-A96013ED01D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75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280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8688" y="749300"/>
            <a:ext cx="5000625" cy="37512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49800"/>
            <a:ext cx="5486400" cy="450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960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9960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3F42357-C36E-4705-A57A-7E1911391FD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1144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CC688A-B218-44AA-AA7D-EDEB114D6EE2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23A4D8-3B90-4B69-ADC3-915B6173A013}" type="slidenum">
              <a:rPr lang="es-ES_tradnl" smtClean="0"/>
              <a:pPr/>
              <a:t>2</a:t>
            </a:fld>
            <a:endParaRPr lang="es-ES_tradnl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23A4D8-3B90-4B69-ADC3-915B6173A013}" type="slidenum">
              <a:rPr lang="es-ES_tradnl" smtClean="0"/>
              <a:pPr/>
              <a:t>3</a:t>
            </a:fld>
            <a:endParaRPr lang="es-ES_tradnl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23A4D8-3B90-4B69-ADC3-915B6173A013}" type="slidenum">
              <a:rPr lang="es-ES_tradnl" smtClean="0"/>
              <a:pPr/>
              <a:t>4</a:t>
            </a:fld>
            <a:endParaRPr lang="es-ES_tradnl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CC688A-B218-44AA-AA7D-EDEB114D6EE2}" type="slidenum">
              <a:rPr lang="es-ES_tradnl" smtClean="0">
                <a:solidFill>
                  <a:prstClr val="black"/>
                </a:solidFill>
              </a:rPr>
              <a:pPr/>
              <a:t>8</a:t>
            </a:fld>
            <a:endParaRPr lang="es-ES_tradnl" smtClean="0">
              <a:solidFill>
                <a:prstClr val="black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 rot="16200000" flipH="1" flipV="1">
            <a:off x="4453732" y="-948532"/>
            <a:ext cx="114300" cy="8564563"/>
          </a:xfrm>
          <a:custGeom>
            <a:avLst/>
            <a:gdLst>
              <a:gd name="T0" fmla="*/ 2147483647 w 1699"/>
              <a:gd name="T1" fmla="*/ 2147483647 h 3264"/>
              <a:gd name="T2" fmla="*/ 2147483647 w 1699"/>
              <a:gd name="T3" fmla="*/ 2147483647 h 3264"/>
              <a:gd name="T4" fmla="*/ 2147483647 w 1699"/>
              <a:gd name="T5" fmla="*/ 2147483647 h 3264"/>
              <a:gd name="T6" fmla="*/ 2147483647 w 1699"/>
              <a:gd name="T7" fmla="*/ 2147483647 h 3264"/>
              <a:gd name="T8" fmla="*/ 2147483647 w 1699"/>
              <a:gd name="T9" fmla="*/ 2147483647 h 3264"/>
              <a:gd name="T10" fmla="*/ 2147483647 w 1699"/>
              <a:gd name="T11" fmla="*/ 2147483647 h 3264"/>
              <a:gd name="T12" fmla="*/ 2147483647 w 1699"/>
              <a:gd name="T13" fmla="*/ 2147483647 h 3264"/>
              <a:gd name="T14" fmla="*/ 2147483647 w 1699"/>
              <a:gd name="T15" fmla="*/ 2147483647 h 3264"/>
              <a:gd name="T16" fmla="*/ 2147483647 w 1699"/>
              <a:gd name="T17" fmla="*/ 2147483647 h 3264"/>
              <a:gd name="T18" fmla="*/ 2147483647 w 1699"/>
              <a:gd name="T19" fmla="*/ 2147483647 h 3264"/>
              <a:gd name="T20" fmla="*/ 2147483647 w 1699"/>
              <a:gd name="T21" fmla="*/ 2147483647 h 3264"/>
              <a:gd name="T22" fmla="*/ 2147483647 w 1699"/>
              <a:gd name="T23" fmla="*/ 2147483647 h 3264"/>
              <a:gd name="T24" fmla="*/ 2147483647 w 1699"/>
              <a:gd name="T25" fmla="*/ 2147483647 h 3264"/>
              <a:gd name="T26" fmla="*/ 2147483647 w 1699"/>
              <a:gd name="T27" fmla="*/ 2147483647 h 3264"/>
              <a:gd name="T28" fmla="*/ 2147483647 w 1699"/>
              <a:gd name="T29" fmla="*/ 2147483647 h 3264"/>
              <a:gd name="T30" fmla="*/ 2147483647 w 1699"/>
              <a:gd name="T31" fmla="*/ 2147483647 h 3264"/>
              <a:gd name="T32" fmla="*/ 2147483647 w 1699"/>
              <a:gd name="T33" fmla="*/ 2147483647 h 3264"/>
              <a:gd name="T34" fmla="*/ 2147483647 w 1699"/>
              <a:gd name="T35" fmla="*/ 2147483647 h 3264"/>
              <a:gd name="T36" fmla="*/ 2147483647 w 1699"/>
              <a:gd name="T37" fmla="*/ 2147483647 h 3264"/>
              <a:gd name="T38" fmla="*/ 2147483647 w 1699"/>
              <a:gd name="T39" fmla="*/ 2147483647 h 3264"/>
              <a:gd name="T40" fmla="*/ 2147483647 w 1699"/>
              <a:gd name="T41" fmla="*/ 2147483647 h 3264"/>
              <a:gd name="T42" fmla="*/ 2147483647 w 1699"/>
              <a:gd name="T43" fmla="*/ 2147483647 h 3264"/>
              <a:gd name="T44" fmla="*/ 2147483647 w 1699"/>
              <a:gd name="T45" fmla="*/ 2147483647 h 3264"/>
              <a:gd name="T46" fmla="*/ 2147483647 w 1699"/>
              <a:gd name="T47" fmla="*/ 2147483647 h 3264"/>
              <a:gd name="T48" fmla="*/ 2147483647 w 1699"/>
              <a:gd name="T49" fmla="*/ 2147483647 h 3264"/>
              <a:gd name="T50" fmla="*/ 2147483647 w 1699"/>
              <a:gd name="T51" fmla="*/ 2147483647 h 326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699" h="3264">
                <a:moveTo>
                  <a:pt x="91" y="526"/>
                </a:moveTo>
                <a:cubicBezTo>
                  <a:pt x="116" y="403"/>
                  <a:pt x="152" y="257"/>
                  <a:pt x="211" y="175"/>
                </a:cubicBezTo>
                <a:cubicBezTo>
                  <a:pt x="270" y="93"/>
                  <a:pt x="345" y="56"/>
                  <a:pt x="443" y="32"/>
                </a:cubicBezTo>
                <a:cubicBezTo>
                  <a:pt x="541" y="8"/>
                  <a:pt x="675" y="36"/>
                  <a:pt x="802" y="32"/>
                </a:cubicBezTo>
                <a:cubicBezTo>
                  <a:pt x="929" y="28"/>
                  <a:pt x="1093" y="11"/>
                  <a:pt x="1206" y="10"/>
                </a:cubicBezTo>
                <a:cubicBezTo>
                  <a:pt x="1319" y="9"/>
                  <a:pt x="1407" y="0"/>
                  <a:pt x="1482" y="25"/>
                </a:cubicBezTo>
                <a:cubicBezTo>
                  <a:pt x="1557" y="50"/>
                  <a:pt x="1626" y="97"/>
                  <a:pt x="1655" y="160"/>
                </a:cubicBezTo>
                <a:cubicBezTo>
                  <a:pt x="1684" y="223"/>
                  <a:pt x="1669" y="310"/>
                  <a:pt x="1655" y="406"/>
                </a:cubicBezTo>
                <a:cubicBezTo>
                  <a:pt x="1641" y="502"/>
                  <a:pt x="1587" y="608"/>
                  <a:pt x="1572" y="736"/>
                </a:cubicBezTo>
                <a:cubicBezTo>
                  <a:pt x="1557" y="864"/>
                  <a:pt x="1555" y="1036"/>
                  <a:pt x="1565" y="1177"/>
                </a:cubicBezTo>
                <a:cubicBezTo>
                  <a:pt x="1575" y="1318"/>
                  <a:pt x="1611" y="1405"/>
                  <a:pt x="1632" y="1581"/>
                </a:cubicBezTo>
                <a:cubicBezTo>
                  <a:pt x="1653" y="1757"/>
                  <a:pt x="1699" y="2024"/>
                  <a:pt x="1692" y="2232"/>
                </a:cubicBezTo>
                <a:cubicBezTo>
                  <a:pt x="1685" y="2440"/>
                  <a:pt x="1598" y="2693"/>
                  <a:pt x="1587" y="2830"/>
                </a:cubicBezTo>
                <a:cubicBezTo>
                  <a:pt x="1576" y="2967"/>
                  <a:pt x="1634" y="2988"/>
                  <a:pt x="1625" y="3055"/>
                </a:cubicBezTo>
                <a:cubicBezTo>
                  <a:pt x="1616" y="3122"/>
                  <a:pt x="1585" y="3204"/>
                  <a:pt x="1535" y="3234"/>
                </a:cubicBezTo>
                <a:cubicBezTo>
                  <a:pt x="1485" y="3264"/>
                  <a:pt x="1427" y="3239"/>
                  <a:pt x="1325" y="3234"/>
                </a:cubicBezTo>
                <a:cubicBezTo>
                  <a:pt x="1223" y="3229"/>
                  <a:pt x="1057" y="3202"/>
                  <a:pt x="921" y="3204"/>
                </a:cubicBezTo>
                <a:cubicBezTo>
                  <a:pt x="785" y="3206"/>
                  <a:pt x="641" y="3255"/>
                  <a:pt x="510" y="3249"/>
                </a:cubicBezTo>
                <a:cubicBezTo>
                  <a:pt x="379" y="3243"/>
                  <a:pt x="214" y="3217"/>
                  <a:pt x="136" y="3167"/>
                </a:cubicBezTo>
                <a:cubicBezTo>
                  <a:pt x="58" y="3117"/>
                  <a:pt x="45" y="3036"/>
                  <a:pt x="39" y="2950"/>
                </a:cubicBezTo>
                <a:cubicBezTo>
                  <a:pt x="33" y="2864"/>
                  <a:pt x="89" y="2771"/>
                  <a:pt x="99" y="2651"/>
                </a:cubicBezTo>
                <a:cubicBezTo>
                  <a:pt x="109" y="2531"/>
                  <a:pt x="114" y="2372"/>
                  <a:pt x="99" y="2232"/>
                </a:cubicBezTo>
                <a:cubicBezTo>
                  <a:pt x="84" y="2092"/>
                  <a:pt x="18" y="1975"/>
                  <a:pt x="9" y="1813"/>
                </a:cubicBezTo>
                <a:cubicBezTo>
                  <a:pt x="0" y="1651"/>
                  <a:pt x="37" y="1409"/>
                  <a:pt x="46" y="1259"/>
                </a:cubicBezTo>
                <a:cubicBezTo>
                  <a:pt x="55" y="1109"/>
                  <a:pt x="52" y="1036"/>
                  <a:pt x="61" y="915"/>
                </a:cubicBezTo>
                <a:cubicBezTo>
                  <a:pt x="70" y="794"/>
                  <a:pt x="66" y="649"/>
                  <a:pt x="91" y="526"/>
                </a:cubicBezTo>
                <a:close/>
              </a:path>
            </a:pathLst>
          </a:custGeom>
          <a:solidFill>
            <a:srgbClr val="66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" name="Freeform 17"/>
          <p:cNvSpPr>
            <a:spLocks/>
          </p:cNvSpPr>
          <p:nvPr userDrawn="1"/>
        </p:nvSpPr>
        <p:spPr bwMode="auto">
          <a:xfrm rot="5400000" flipH="1">
            <a:off x="6692900" y="3429000"/>
            <a:ext cx="80963" cy="4017963"/>
          </a:xfrm>
          <a:custGeom>
            <a:avLst/>
            <a:gdLst>
              <a:gd name="T0" fmla="*/ 2147483647 w 1699"/>
              <a:gd name="T1" fmla="*/ 2147483647 h 3264"/>
              <a:gd name="T2" fmla="*/ 2147483647 w 1699"/>
              <a:gd name="T3" fmla="*/ 2147483647 h 3264"/>
              <a:gd name="T4" fmla="*/ 2147483647 w 1699"/>
              <a:gd name="T5" fmla="*/ 2147483647 h 3264"/>
              <a:gd name="T6" fmla="*/ 2147483647 w 1699"/>
              <a:gd name="T7" fmla="*/ 2147483647 h 3264"/>
              <a:gd name="T8" fmla="*/ 2147483647 w 1699"/>
              <a:gd name="T9" fmla="*/ 2147483647 h 3264"/>
              <a:gd name="T10" fmla="*/ 2147483647 w 1699"/>
              <a:gd name="T11" fmla="*/ 2147483647 h 3264"/>
              <a:gd name="T12" fmla="*/ 2147483647 w 1699"/>
              <a:gd name="T13" fmla="*/ 2147483647 h 3264"/>
              <a:gd name="T14" fmla="*/ 2147483647 w 1699"/>
              <a:gd name="T15" fmla="*/ 2147483647 h 3264"/>
              <a:gd name="T16" fmla="*/ 2147483647 w 1699"/>
              <a:gd name="T17" fmla="*/ 2147483647 h 3264"/>
              <a:gd name="T18" fmla="*/ 2147483647 w 1699"/>
              <a:gd name="T19" fmla="*/ 2147483647 h 3264"/>
              <a:gd name="T20" fmla="*/ 2147483647 w 1699"/>
              <a:gd name="T21" fmla="*/ 2147483647 h 3264"/>
              <a:gd name="T22" fmla="*/ 2147483647 w 1699"/>
              <a:gd name="T23" fmla="*/ 2147483647 h 3264"/>
              <a:gd name="T24" fmla="*/ 2147483647 w 1699"/>
              <a:gd name="T25" fmla="*/ 2147483647 h 3264"/>
              <a:gd name="T26" fmla="*/ 2147483647 w 1699"/>
              <a:gd name="T27" fmla="*/ 2147483647 h 3264"/>
              <a:gd name="T28" fmla="*/ 2147483647 w 1699"/>
              <a:gd name="T29" fmla="*/ 2147483647 h 3264"/>
              <a:gd name="T30" fmla="*/ 2147483647 w 1699"/>
              <a:gd name="T31" fmla="*/ 2147483647 h 3264"/>
              <a:gd name="T32" fmla="*/ 2147483647 w 1699"/>
              <a:gd name="T33" fmla="*/ 2147483647 h 3264"/>
              <a:gd name="T34" fmla="*/ 2147483647 w 1699"/>
              <a:gd name="T35" fmla="*/ 2147483647 h 3264"/>
              <a:gd name="T36" fmla="*/ 2147483647 w 1699"/>
              <a:gd name="T37" fmla="*/ 2147483647 h 3264"/>
              <a:gd name="T38" fmla="*/ 2147483647 w 1699"/>
              <a:gd name="T39" fmla="*/ 2147483647 h 3264"/>
              <a:gd name="T40" fmla="*/ 2147483647 w 1699"/>
              <a:gd name="T41" fmla="*/ 2147483647 h 3264"/>
              <a:gd name="T42" fmla="*/ 2147483647 w 1699"/>
              <a:gd name="T43" fmla="*/ 2147483647 h 3264"/>
              <a:gd name="T44" fmla="*/ 2147483647 w 1699"/>
              <a:gd name="T45" fmla="*/ 2147483647 h 3264"/>
              <a:gd name="T46" fmla="*/ 2147483647 w 1699"/>
              <a:gd name="T47" fmla="*/ 2147483647 h 3264"/>
              <a:gd name="T48" fmla="*/ 2147483647 w 1699"/>
              <a:gd name="T49" fmla="*/ 2147483647 h 3264"/>
              <a:gd name="T50" fmla="*/ 2147483647 w 1699"/>
              <a:gd name="T51" fmla="*/ 2147483647 h 326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699" h="3264">
                <a:moveTo>
                  <a:pt x="91" y="526"/>
                </a:moveTo>
                <a:cubicBezTo>
                  <a:pt x="116" y="403"/>
                  <a:pt x="152" y="257"/>
                  <a:pt x="211" y="175"/>
                </a:cubicBezTo>
                <a:cubicBezTo>
                  <a:pt x="270" y="93"/>
                  <a:pt x="345" y="56"/>
                  <a:pt x="443" y="32"/>
                </a:cubicBezTo>
                <a:cubicBezTo>
                  <a:pt x="541" y="8"/>
                  <a:pt x="675" y="36"/>
                  <a:pt x="802" y="32"/>
                </a:cubicBezTo>
                <a:cubicBezTo>
                  <a:pt x="929" y="28"/>
                  <a:pt x="1093" y="11"/>
                  <a:pt x="1206" y="10"/>
                </a:cubicBezTo>
                <a:cubicBezTo>
                  <a:pt x="1319" y="9"/>
                  <a:pt x="1407" y="0"/>
                  <a:pt x="1482" y="25"/>
                </a:cubicBezTo>
                <a:cubicBezTo>
                  <a:pt x="1557" y="50"/>
                  <a:pt x="1626" y="97"/>
                  <a:pt x="1655" y="160"/>
                </a:cubicBezTo>
                <a:cubicBezTo>
                  <a:pt x="1684" y="223"/>
                  <a:pt x="1669" y="310"/>
                  <a:pt x="1655" y="406"/>
                </a:cubicBezTo>
                <a:cubicBezTo>
                  <a:pt x="1641" y="502"/>
                  <a:pt x="1587" y="608"/>
                  <a:pt x="1572" y="736"/>
                </a:cubicBezTo>
                <a:cubicBezTo>
                  <a:pt x="1557" y="864"/>
                  <a:pt x="1555" y="1036"/>
                  <a:pt x="1565" y="1177"/>
                </a:cubicBezTo>
                <a:cubicBezTo>
                  <a:pt x="1575" y="1318"/>
                  <a:pt x="1611" y="1405"/>
                  <a:pt x="1632" y="1581"/>
                </a:cubicBezTo>
                <a:cubicBezTo>
                  <a:pt x="1653" y="1757"/>
                  <a:pt x="1699" y="2024"/>
                  <a:pt x="1692" y="2232"/>
                </a:cubicBezTo>
                <a:cubicBezTo>
                  <a:pt x="1685" y="2440"/>
                  <a:pt x="1598" y="2693"/>
                  <a:pt x="1587" y="2830"/>
                </a:cubicBezTo>
                <a:cubicBezTo>
                  <a:pt x="1576" y="2967"/>
                  <a:pt x="1634" y="2988"/>
                  <a:pt x="1625" y="3055"/>
                </a:cubicBezTo>
                <a:cubicBezTo>
                  <a:pt x="1616" y="3122"/>
                  <a:pt x="1585" y="3204"/>
                  <a:pt x="1535" y="3234"/>
                </a:cubicBezTo>
                <a:cubicBezTo>
                  <a:pt x="1485" y="3264"/>
                  <a:pt x="1427" y="3239"/>
                  <a:pt x="1325" y="3234"/>
                </a:cubicBezTo>
                <a:cubicBezTo>
                  <a:pt x="1223" y="3229"/>
                  <a:pt x="1057" y="3202"/>
                  <a:pt x="921" y="3204"/>
                </a:cubicBezTo>
                <a:cubicBezTo>
                  <a:pt x="785" y="3206"/>
                  <a:pt x="641" y="3255"/>
                  <a:pt x="510" y="3249"/>
                </a:cubicBezTo>
                <a:cubicBezTo>
                  <a:pt x="379" y="3243"/>
                  <a:pt x="214" y="3217"/>
                  <a:pt x="136" y="3167"/>
                </a:cubicBezTo>
                <a:cubicBezTo>
                  <a:pt x="58" y="3117"/>
                  <a:pt x="45" y="3036"/>
                  <a:pt x="39" y="2950"/>
                </a:cubicBezTo>
                <a:cubicBezTo>
                  <a:pt x="33" y="2864"/>
                  <a:pt x="89" y="2771"/>
                  <a:pt x="99" y="2651"/>
                </a:cubicBezTo>
                <a:cubicBezTo>
                  <a:pt x="109" y="2531"/>
                  <a:pt x="114" y="2372"/>
                  <a:pt x="99" y="2232"/>
                </a:cubicBezTo>
                <a:cubicBezTo>
                  <a:pt x="84" y="2092"/>
                  <a:pt x="18" y="1975"/>
                  <a:pt x="9" y="1813"/>
                </a:cubicBezTo>
                <a:cubicBezTo>
                  <a:pt x="0" y="1651"/>
                  <a:pt x="37" y="1409"/>
                  <a:pt x="46" y="1259"/>
                </a:cubicBezTo>
                <a:cubicBezTo>
                  <a:pt x="55" y="1109"/>
                  <a:pt x="52" y="1036"/>
                  <a:pt x="61" y="915"/>
                </a:cubicBezTo>
                <a:cubicBezTo>
                  <a:pt x="70" y="794"/>
                  <a:pt x="66" y="649"/>
                  <a:pt x="91" y="526"/>
                </a:cubicBezTo>
                <a:close/>
              </a:path>
            </a:pathLst>
          </a:custGeom>
          <a:solidFill>
            <a:srgbClr val="66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pic>
        <p:nvPicPr>
          <p:cNvPr id="6" name="Picture 19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3438" y="3159125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0" descr="c3mlogo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8025" y="3048000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1" descr="LogoLabda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4600" y="5667375"/>
            <a:ext cx="10160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563938" y="5878513"/>
            <a:ext cx="41862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s-ES_tradnl" sz="1600" i="1" smtClean="0">
                <a:latin typeface="Times New Roman" pitchFamily="18" charset="0"/>
              </a:rPr>
              <a:t>LABDA Group – Carlos III University of Madrid</a:t>
            </a:r>
          </a:p>
        </p:txBody>
      </p:sp>
      <p:sp>
        <p:nvSpPr>
          <p:cNvPr id="11981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508125"/>
            <a:ext cx="7772400" cy="1311275"/>
          </a:xfrm>
        </p:spPr>
        <p:txBody>
          <a:bodyPr anchor="b"/>
          <a:lstStyle>
            <a:lvl1pPr algn="ctr">
              <a:defRPr sz="4000" b="1"/>
            </a:lvl1pPr>
          </a:lstStyle>
          <a:p>
            <a:r>
              <a:rPr lang="en-US"/>
              <a:t>Haga clic para modificar el estilo de título del patrón</a:t>
            </a:r>
          </a:p>
        </p:txBody>
      </p:sp>
      <p:sp>
        <p:nvSpPr>
          <p:cNvPr id="11982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066800"/>
          </a:xfrm>
        </p:spPr>
        <p:txBody>
          <a:bodyPr>
            <a:sp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AC2BD-9FC4-4616-A167-AB42FFE0EC2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7225" y="-131763"/>
            <a:ext cx="1849438" cy="63563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4150" y="-131763"/>
            <a:ext cx="5400675" cy="63563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8AE44-30FA-45F3-B83A-8DF4DC79FF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43B26-BEC7-4ECE-8B42-16DC5E7E9E8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38211-8967-4B09-AB73-A5EA52AB7AA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6EAE2-0206-4758-8FD8-242CC9375CA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4150" y="2057400"/>
            <a:ext cx="3616325" cy="4167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2057400"/>
            <a:ext cx="3616325" cy="4167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6E12F-A8D2-4FD2-8BB7-E58F6A507B4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93EE3-4B56-4A2C-B306-7AE5CAAC047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D87B7-84D1-4E9D-957C-9FE006C01E1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C6A42-F88A-4D98-90C8-24F2B57D4B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613FA-4184-43CB-8DDF-3DDEA305AE6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D5428-2EE9-492B-A031-66C99F58AC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Freeform 2"/>
          <p:cNvSpPr>
            <a:spLocks/>
          </p:cNvSpPr>
          <p:nvPr/>
        </p:nvSpPr>
        <p:spPr bwMode="auto">
          <a:xfrm>
            <a:off x="-76200" y="1506538"/>
            <a:ext cx="9144000" cy="261937"/>
          </a:xfrm>
          <a:custGeom>
            <a:avLst/>
            <a:gdLst>
              <a:gd name="T0" fmla="*/ 2147483647 w 4346"/>
              <a:gd name="T1" fmla="*/ 2147483647 h 108"/>
              <a:gd name="T2" fmla="*/ 2147483647 w 4346"/>
              <a:gd name="T3" fmla="*/ 2147483647 h 108"/>
              <a:gd name="T4" fmla="*/ 2147483647 w 4346"/>
              <a:gd name="T5" fmla="*/ 2147483647 h 108"/>
              <a:gd name="T6" fmla="*/ 2147483647 w 4346"/>
              <a:gd name="T7" fmla="*/ 2147483647 h 108"/>
              <a:gd name="T8" fmla="*/ 2147483647 w 4346"/>
              <a:gd name="T9" fmla="*/ 2147483647 h 108"/>
              <a:gd name="T10" fmla="*/ 2147483647 w 4346"/>
              <a:gd name="T11" fmla="*/ 2147483647 h 108"/>
              <a:gd name="T12" fmla="*/ 2147483647 w 4346"/>
              <a:gd name="T13" fmla="*/ 2147483647 h 108"/>
              <a:gd name="T14" fmla="*/ 2147483647 w 4346"/>
              <a:gd name="T15" fmla="*/ 2147483647 h 108"/>
              <a:gd name="T16" fmla="*/ 2147483647 w 4346"/>
              <a:gd name="T17" fmla="*/ 2147483647 h 108"/>
              <a:gd name="T18" fmla="*/ 2147483647 w 4346"/>
              <a:gd name="T19" fmla="*/ 2147483647 h 108"/>
              <a:gd name="T20" fmla="*/ 2147483647 w 4346"/>
              <a:gd name="T21" fmla="*/ 2147483647 h 108"/>
              <a:gd name="T22" fmla="*/ 2147483647 w 4346"/>
              <a:gd name="T23" fmla="*/ 2147483647 h 108"/>
              <a:gd name="T24" fmla="*/ 2147483647 w 4346"/>
              <a:gd name="T25" fmla="*/ 2147483647 h 108"/>
              <a:gd name="T26" fmla="*/ 0 w 4346"/>
              <a:gd name="T27" fmla="*/ 2147483647 h 108"/>
              <a:gd name="T28" fmla="*/ 2147483647 w 4346"/>
              <a:gd name="T29" fmla="*/ 2147483647 h 108"/>
              <a:gd name="T30" fmla="*/ 2147483647 w 4346"/>
              <a:gd name="T31" fmla="*/ 2147483647 h 108"/>
              <a:gd name="T32" fmla="*/ 2147483647 w 4346"/>
              <a:gd name="T33" fmla="*/ 2147483647 h 108"/>
              <a:gd name="T34" fmla="*/ 2147483647 w 4346"/>
              <a:gd name="T35" fmla="*/ 2147483647 h 108"/>
              <a:gd name="T36" fmla="*/ 2147483647 w 4346"/>
              <a:gd name="T37" fmla="*/ 2147483647 h 10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346" h="108">
                <a:moveTo>
                  <a:pt x="3477" y="10"/>
                </a:moveTo>
                <a:cubicBezTo>
                  <a:pt x="3680" y="12"/>
                  <a:pt x="3921" y="14"/>
                  <a:pt x="4057" y="17"/>
                </a:cubicBezTo>
                <a:cubicBezTo>
                  <a:pt x="4192" y="20"/>
                  <a:pt x="4253" y="24"/>
                  <a:pt x="4293" y="30"/>
                </a:cubicBezTo>
                <a:cubicBezTo>
                  <a:pt x="4333" y="36"/>
                  <a:pt x="4286" y="43"/>
                  <a:pt x="4293" y="50"/>
                </a:cubicBezTo>
                <a:cubicBezTo>
                  <a:pt x="4300" y="57"/>
                  <a:pt x="4328" y="67"/>
                  <a:pt x="4329" y="73"/>
                </a:cubicBezTo>
                <a:cubicBezTo>
                  <a:pt x="4331" y="80"/>
                  <a:pt x="4346" y="85"/>
                  <a:pt x="4305" y="89"/>
                </a:cubicBezTo>
                <a:cubicBezTo>
                  <a:pt x="4263" y="93"/>
                  <a:pt x="4186" y="97"/>
                  <a:pt x="4082" y="99"/>
                </a:cubicBezTo>
                <a:cubicBezTo>
                  <a:pt x="3977" y="100"/>
                  <a:pt x="3834" y="99"/>
                  <a:pt x="3675" y="99"/>
                </a:cubicBezTo>
                <a:cubicBezTo>
                  <a:pt x="3516" y="98"/>
                  <a:pt x="3341" y="95"/>
                  <a:pt x="3129" y="94"/>
                </a:cubicBezTo>
                <a:cubicBezTo>
                  <a:pt x="2918" y="93"/>
                  <a:pt x="2634" y="94"/>
                  <a:pt x="2401" y="94"/>
                </a:cubicBezTo>
                <a:cubicBezTo>
                  <a:pt x="2168" y="95"/>
                  <a:pt x="2024" y="97"/>
                  <a:pt x="1733" y="98"/>
                </a:cubicBezTo>
                <a:cubicBezTo>
                  <a:pt x="1442" y="99"/>
                  <a:pt x="946" y="103"/>
                  <a:pt x="657" y="102"/>
                </a:cubicBezTo>
                <a:cubicBezTo>
                  <a:pt x="368" y="101"/>
                  <a:pt x="110" y="108"/>
                  <a:pt x="1" y="93"/>
                </a:cubicBezTo>
                <a:lnTo>
                  <a:pt x="0" y="13"/>
                </a:lnTo>
                <a:cubicBezTo>
                  <a:pt x="109" y="0"/>
                  <a:pt x="432" y="13"/>
                  <a:pt x="657" y="12"/>
                </a:cubicBezTo>
                <a:cubicBezTo>
                  <a:pt x="882" y="11"/>
                  <a:pt x="1082" y="7"/>
                  <a:pt x="1349" y="7"/>
                </a:cubicBezTo>
                <a:cubicBezTo>
                  <a:pt x="1617" y="6"/>
                  <a:pt x="2017" y="8"/>
                  <a:pt x="2265" y="9"/>
                </a:cubicBezTo>
                <a:cubicBezTo>
                  <a:pt x="2513" y="9"/>
                  <a:pt x="2634" y="9"/>
                  <a:pt x="2834" y="8"/>
                </a:cubicBezTo>
                <a:cubicBezTo>
                  <a:pt x="3034" y="9"/>
                  <a:pt x="3273" y="9"/>
                  <a:pt x="3477" y="10"/>
                </a:cubicBezTo>
                <a:close/>
              </a:path>
            </a:pathLst>
          </a:custGeom>
          <a:solidFill>
            <a:srgbClr val="66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1027" name="Freeform 3"/>
          <p:cNvSpPr>
            <a:spLocks/>
          </p:cNvSpPr>
          <p:nvPr/>
        </p:nvSpPr>
        <p:spPr bwMode="auto">
          <a:xfrm>
            <a:off x="-228600" y="217488"/>
            <a:ext cx="1731963" cy="6438900"/>
          </a:xfrm>
          <a:custGeom>
            <a:avLst/>
            <a:gdLst>
              <a:gd name="T0" fmla="*/ 2147483647 w 883"/>
              <a:gd name="T1" fmla="*/ 2147483647 h 4115"/>
              <a:gd name="T2" fmla="*/ 2147483647 w 883"/>
              <a:gd name="T3" fmla="*/ 2147483647 h 4115"/>
              <a:gd name="T4" fmla="*/ 2147483647 w 883"/>
              <a:gd name="T5" fmla="*/ 2147483647 h 4115"/>
              <a:gd name="T6" fmla="*/ 2147483647 w 883"/>
              <a:gd name="T7" fmla="*/ 2147483647 h 4115"/>
              <a:gd name="T8" fmla="*/ 2147483647 w 883"/>
              <a:gd name="T9" fmla="*/ 2147483647 h 4115"/>
              <a:gd name="T10" fmla="*/ 2147483647 w 883"/>
              <a:gd name="T11" fmla="*/ 2147483647 h 4115"/>
              <a:gd name="T12" fmla="*/ 2147483647 w 883"/>
              <a:gd name="T13" fmla="*/ 2147483647 h 4115"/>
              <a:gd name="T14" fmla="*/ 2147483647 w 883"/>
              <a:gd name="T15" fmla="*/ 2147483647 h 4115"/>
              <a:gd name="T16" fmla="*/ 2147483647 w 883"/>
              <a:gd name="T17" fmla="*/ 2147483647 h 4115"/>
              <a:gd name="T18" fmla="*/ 2147483647 w 883"/>
              <a:gd name="T19" fmla="*/ 2147483647 h 4115"/>
              <a:gd name="T20" fmla="*/ 2147483647 w 883"/>
              <a:gd name="T21" fmla="*/ 2147483647 h 4115"/>
              <a:gd name="T22" fmla="*/ 2147483647 w 883"/>
              <a:gd name="T23" fmla="*/ 2147483647 h 4115"/>
              <a:gd name="T24" fmla="*/ 2147483647 w 883"/>
              <a:gd name="T25" fmla="*/ 2147483647 h 4115"/>
              <a:gd name="T26" fmla="*/ 2147483647 w 883"/>
              <a:gd name="T27" fmla="*/ 2147483647 h 4115"/>
              <a:gd name="T28" fmla="*/ 2147483647 w 883"/>
              <a:gd name="T29" fmla="*/ 2147483647 h 4115"/>
              <a:gd name="T30" fmla="*/ 2147483647 w 883"/>
              <a:gd name="T31" fmla="*/ 2147483647 h 4115"/>
              <a:gd name="T32" fmla="*/ 2147483647 w 883"/>
              <a:gd name="T33" fmla="*/ 2147483647 h 4115"/>
              <a:gd name="T34" fmla="*/ 2147483647 w 883"/>
              <a:gd name="T35" fmla="*/ 2147483647 h 4115"/>
              <a:gd name="T36" fmla="*/ 2147483647 w 883"/>
              <a:gd name="T37" fmla="*/ 2147483647 h 4115"/>
              <a:gd name="T38" fmla="*/ 2147483647 w 883"/>
              <a:gd name="T39" fmla="*/ 2147483647 h 4115"/>
              <a:gd name="T40" fmla="*/ 2147483647 w 883"/>
              <a:gd name="T41" fmla="*/ 2147483647 h 4115"/>
              <a:gd name="T42" fmla="*/ 2147483647 w 883"/>
              <a:gd name="T43" fmla="*/ 2147483647 h 4115"/>
              <a:gd name="T44" fmla="*/ 2147483647 w 883"/>
              <a:gd name="T45" fmla="*/ 2147483647 h 4115"/>
              <a:gd name="T46" fmla="*/ 2147483647 w 883"/>
              <a:gd name="T47" fmla="*/ 2147483647 h 4115"/>
              <a:gd name="T48" fmla="*/ 2147483647 w 883"/>
              <a:gd name="T49" fmla="*/ 2147483647 h 4115"/>
              <a:gd name="T50" fmla="*/ 2147483647 w 883"/>
              <a:gd name="T51" fmla="*/ 2147483647 h 4115"/>
              <a:gd name="T52" fmla="*/ 2147483647 w 883"/>
              <a:gd name="T53" fmla="*/ 2147483647 h 4115"/>
              <a:gd name="T54" fmla="*/ 2147483647 w 883"/>
              <a:gd name="T55" fmla="*/ 2147483647 h 4115"/>
              <a:gd name="T56" fmla="*/ 2147483647 w 883"/>
              <a:gd name="T57" fmla="*/ 2147483647 h 4115"/>
              <a:gd name="T58" fmla="*/ 2147483647 w 883"/>
              <a:gd name="T59" fmla="*/ 2147483647 h 4115"/>
              <a:gd name="T60" fmla="*/ 2147483647 w 883"/>
              <a:gd name="T61" fmla="*/ 2147483647 h 411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883" h="4115">
                <a:moveTo>
                  <a:pt x="86" y="3201"/>
                </a:moveTo>
                <a:cubicBezTo>
                  <a:pt x="89" y="3056"/>
                  <a:pt x="83" y="2912"/>
                  <a:pt x="79" y="2730"/>
                </a:cubicBezTo>
                <a:cubicBezTo>
                  <a:pt x="75" y="2548"/>
                  <a:pt x="60" y="2270"/>
                  <a:pt x="64" y="2109"/>
                </a:cubicBezTo>
                <a:cubicBezTo>
                  <a:pt x="68" y="1948"/>
                  <a:pt x="99" y="1927"/>
                  <a:pt x="101" y="1765"/>
                </a:cubicBezTo>
                <a:cubicBezTo>
                  <a:pt x="103" y="1603"/>
                  <a:pt x="90" y="1323"/>
                  <a:pt x="79" y="1137"/>
                </a:cubicBezTo>
                <a:cubicBezTo>
                  <a:pt x="68" y="951"/>
                  <a:pt x="44" y="793"/>
                  <a:pt x="34" y="651"/>
                </a:cubicBezTo>
                <a:cubicBezTo>
                  <a:pt x="24" y="509"/>
                  <a:pt x="17" y="385"/>
                  <a:pt x="19" y="284"/>
                </a:cubicBezTo>
                <a:cubicBezTo>
                  <a:pt x="21" y="183"/>
                  <a:pt x="32" y="90"/>
                  <a:pt x="49" y="45"/>
                </a:cubicBezTo>
                <a:cubicBezTo>
                  <a:pt x="66" y="0"/>
                  <a:pt x="91" y="16"/>
                  <a:pt x="123" y="15"/>
                </a:cubicBezTo>
                <a:cubicBezTo>
                  <a:pt x="155" y="14"/>
                  <a:pt x="204" y="37"/>
                  <a:pt x="243" y="37"/>
                </a:cubicBezTo>
                <a:cubicBezTo>
                  <a:pt x="282" y="37"/>
                  <a:pt x="310" y="20"/>
                  <a:pt x="355" y="15"/>
                </a:cubicBezTo>
                <a:cubicBezTo>
                  <a:pt x="400" y="10"/>
                  <a:pt x="453" y="0"/>
                  <a:pt x="512" y="7"/>
                </a:cubicBezTo>
                <a:cubicBezTo>
                  <a:pt x="571" y="14"/>
                  <a:pt x="659" y="37"/>
                  <a:pt x="707" y="60"/>
                </a:cubicBezTo>
                <a:cubicBezTo>
                  <a:pt x="755" y="83"/>
                  <a:pt x="783" y="99"/>
                  <a:pt x="797" y="142"/>
                </a:cubicBezTo>
                <a:cubicBezTo>
                  <a:pt x="811" y="185"/>
                  <a:pt x="788" y="235"/>
                  <a:pt x="789" y="321"/>
                </a:cubicBezTo>
                <a:cubicBezTo>
                  <a:pt x="790" y="407"/>
                  <a:pt x="794" y="537"/>
                  <a:pt x="804" y="658"/>
                </a:cubicBezTo>
                <a:cubicBezTo>
                  <a:pt x="814" y="779"/>
                  <a:pt x="844" y="892"/>
                  <a:pt x="849" y="1047"/>
                </a:cubicBezTo>
                <a:cubicBezTo>
                  <a:pt x="854" y="1202"/>
                  <a:pt x="840" y="1394"/>
                  <a:pt x="834" y="1586"/>
                </a:cubicBezTo>
                <a:cubicBezTo>
                  <a:pt x="828" y="1778"/>
                  <a:pt x="805" y="1995"/>
                  <a:pt x="812" y="2199"/>
                </a:cubicBezTo>
                <a:cubicBezTo>
                  <a:pt x="819" y="2403"/>
                  <a:pt x="875" y="2624"/>
                  <a:pt x="879" y="2812"/>
                </a:cubicBezTo>
                <a:cubicBezTo>
                  <a:pt x="883" y="3000"/>
                  <a:pt x="840" y="3138"/>
                  <a:pt x="834" y="3329"/>
                </a:cubicBezTo>
                <a:cubicBezTo>
                  <a:pt x="828" y="3520"/>
                  <a:pt x="848" y="3836"/>
                  <a:pt x="842" y="3957"/>
                </a:cubicBezTo>
                <a:cubicBezTo>
                  <a:pt x="836" y="4078"/>
                  <a:pt x="833" y="4033"/>
                  <a:pt x="797" y="4054"/>
                </a:cubicBezTo>
                <a:cubicBezTo>
                  <a:pt x="761" y="4075"/>
                  <a:pt x="686" y="4086"/>
                  <a:pt x="625" y="4084"/>
                </a:cubicBezTo>
                <a:cubicBezTo>
                  <a:pt x="564" y="4082"/>
                  <a:pt x="492" y="4041"/>
                  <a:pt x="430" y="4039"/>
                </a:cubicBezTo>
                <a:cubicBezTo>
                  <a:pt x="368" y="4037"/>
                  <a:pt x="302" y="4057"/>
                  <a:pt x="251" y="4069"/>
                </a:cubicBezTo>
                <a:cubicBezTo>
                  <a:pt x="200" y="4081"/>
                  <a:pt x="162" y="4115"/>
                  <a:pt x="123" y="4114"/>
                </a:cubicBezTo>
                <a:cubicBezTo>
                  <a:pt x="84" y="4113"/>
                  <a:pt x="38" y="4102"/>
                  <a:pt x="19" y="4062"/>
                </a:cubicBezTo>
                <a:cubicBezTo>
                  <a:pt x="0" y="4022"/>
                  <a:pt x="3" y="3952"/>
                  <a:pt x="11" y="3875"/>
                </a:cubicBezTo>
                <a:cubicBezTo>
                  <a:pt x="19" y="3798"/>
                  <a:pt x="51" y="3710"/>
                  <a:pt x="64" y="3598"/>
                </a:cubicBezTo>
                <a:cubicBezTo>
                  <a:pt x="77" y="3486"/>
                  <a:pt x="83" y="3346"/>
                  <a:pt x="86" y="3201"/>
                </a:cubicBezTo>
                <a:close/>
              </a:path>
            </a:pathLst>
          </a:custGeom>
          <a:solidFill>
            <a:srgbClr val="6699FF">
              <a:alpha val="50195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97013" y="-131763"/>
            <a:ext cx="7359650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4150" y="2057400"/>
            <a:ext cx="7385050" cy="416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1879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3700" y="6478588"/>
            <a:ext cx="4737100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81CA48B-68A4-44C4-BB28-E6BFBE50B0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54" r:id="rId1"/>
    <p:sldLayoutId id="2147487024" r:id="rId2"/>
    <p:sldLayoutId id="2147487025" r:id="rId3"/>
    <p:sldLayoutId id="2147487026" r:id="rId4"/>
    <p:sldLayoutId id="2147487027" r:id="rId5"/>
    <p:sldLayoutId id="2147487028" r:id="rId6"/>
    <p:sldLayoutId id="2147487029" r:id="rId7"/>
    <p:sldLayoutId id="2147487030" r:id="rId8"/>
    <p:sldLayoutId id="2147487031" r:id="rId9"/>
    <p:sldLayoutId id="2147487032" r:id="rId10"/>
    <p:sldLayoutId id="2147487033" r:id="rId11"/>
    <p:sldLayoutId id="2147487055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gnacio.santos@bde.e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hyperlink" Target="mailto:ecastro@inf.uc3m.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5978" y="1093402"/>
            <a:ext cx="8032750" cy="1254511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XBRL Data Model and the Multidimensional Data Model</a:t>
            </a:r>
            <a:endParaRPr lang="es-ES_tradnl" sz="3600" dirty="0" smtClean="0">
              <a:solidFill>
                <a:schemeClr val="tx1"/>
              </a:solidFill>
            </a:endParaRPr>
          </a:p>
        </p:txBody>
      </p:sp>
      <p:sp>
        <p:nvSpPr>
          <p:cNvPr id="10854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00025" y="3516313"/>
            <a:ext cx="8502650" cy="1392689"/>
          </a:xfrm>
          <a:noFill/>
        </p:spPr>
        <p:txBody>
          <a:bodyPr/>
          <a:lstStyle/>
          <a:p>
            <a:pPr algn="r" eaLnBrk="1" hangingPunct="1">
              <a:lnSpc>
                <a:spcPct val="130000"/>
              </a:lnSpc>
            </a:pPr>
            <a:r>
              <a:rPr lang="en-US" sz="2000" b="1" dirty="0" smtClean="0"/>
              <a:t>2</a:t>
            </a:r>
            <a:r>
              <a:rPr lang="en-US" sz="2000" b="1" baseline="30000" dirty="0" smtClean="0"/>
              <a:t>nd</a:t>
            </a:r>
            <a:r>
              <a:rPr lang="en-US" sz="2000" b="1" dirty="0" smtClean="0"/>
              <a:t> Openfiling </a:t>
            </a:r>
            <a:r>
              <a:rPr lang="en-US" sz="2000" b="1" dirty="0"/>
              <a:t>General Assembly, </a:t>
            </a:r>
            <a:r>
              <a:rPr lang="en-US" sz="2000" b="1" dirty="0" smtClean="0"/>
              <a:t>May 31</a:t>
            </a:r>
            <a:r>
              <a:rPr lang="en-US" sz="2000" b="1" baseline="30000" dirty="0" smtClean="0"/>
              <a:t>st</a:t>
            </a:r>
            <a:r>
              <a:rPr lang="en-US" sz="2000" b="1" dirty="0" smtClean="0"/>
              <a:t>, 2012.</a:t>
            </a:r>
          </a:p>
          <a:p>
            <a:pPr algn="r" eaLnBrk="1" hangingPunct="1">
              <a:lnSpc>
                <a:spcPct val="130000"/>
              </a:lnSpc>
            </a:pPr>
            <a:r>
              <a:rPr lang="en-US" sz="2000" b="1" dirty="0" err="1" smtClean="0"/>
              <a:t>Banco</a:t>
            </a:r>
            <a:r>
              <a:rPr lang="en-US" sz="2000" b="1" dirty="0" smtClean="0"/>
              <a:t> de </a:t>
            </a:r>
            <a:r>
              <a:rPr lang="en-US" sz="2000" b="1" dirty="0" err="1" smtClean="0"/>
              <a:t>España</a:t>
            </a:r>
            <a:r>
              <a:rPr lang="en-US" sz="2000" b="1" dirty="0" smtClean="0"/>
              <a:t> (Bank of Spain), Madrid, Spain.</a:t>
            </a:r>
          </a:p>
          <a:p>
            <a:pPr algn="r" eaLnBrk="1" hangingPunct="1">
              <a:lnSpc>
                <a:spcPct val="130000"/>
              </a:lnSpc>
            </a:pPr>
            <a:r>
              <a:rPr lang="es-ES" sz="1900" u="sng" dirty="0" smtClean="0"/>
              <a:t>Ignacio Santos </a:t>
            </a:r>
            <a:r>
              <a:rPr lang="es-ES" sz="1900" dirty="0" smtClean="0"/>
              <a:t>&amp; Elena Castro</a:t>
            </a:r>
            <a:endParaRPr lang="es-ES_tradnl" sz="1800" dirty="0" smtClean="0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04" y="5613991"/>
            <a:ext cx="2129823" cy="10430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55DA4D7-F7F5-4FC6-82CC-6F30768953C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9571" name="Text Box 14"/>
          <p:cNvSpPr txBox="1">
            <a:spLocks noChangeArrowheads="1"/>
          </p:cNvSpPr>
          <p:nvPr/>
        </p:nvSpPr>
        <p:spPr bwMode="auto">
          <a:xfrm>
            <a:off x="0" y="2266802"/>
            <a:ext cx="1352550" cy="1169551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solidFill>
                  <a:srgbClr val="FF0000"/>
                </a:solidFill>
                <a:latin typeface="Arial Narrow" pitchFamily="34" charset="0"/>
              </a:rPr>
              <a:t>Summary</a:t>
            </a:r>
          </a:p>
          <a:p>
            <a:pPr>
              <a:spcBef>
                <a:spcPct val="50000"/>
              </a:spcBef>
            </a:pPr>
            <a:r>
              <a:rPr lang="en-GB" sz="1000" dirty="0" err="1">
                <a:solidFill>
                  <a:srgbClr val="003366"/>
                </a:solidFill>
                <a:latin typeface="Arial Narrow" pitchFamily="34" charset="0"/>
              </a:rPr>
              <a:t>Inreoduction</a:t>
            </a:r>
            <a:endParaRPr lang="en-GB" sz="1000" dirty="0" smtClean="0">
              <a:solidFill>
                <a:srgbClr val="003366"/>
              </a:solidFill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1000" dirty="0" smtClean="0">
                <a:solidFill>
                  <a:srgbClr val="003366"/>
                </a:solidFill>
                <a:latin typeface="Arial Narrow" pitchFamily="34" charset="0"/>
              </a:rPr>
              <a:t>Research Project</a:t>
            </a:r>
          </a:p>
          <a:p>
            <a:pPr>
              <a:spcBef>
                <a:spcPct val="50000"/>
              </a:spcBef>
            </a:pPr>
            <a:r>
              <a:rPr lang="en-GB" sz="1000" dirty="0" smtClean="0">
                <a:solidFill>
                  <a:srgbClr val="003366"/>
                </a:solidFill>
                <a:latin typeface="Arial Narrow" pitchFamily="34" charset="0"/>
              </a:rPr>
              <a:t>Proof of  Concept </a:t>
            </a:r>
          </a:p>
          <a:p>
            <a:pPr>
              <a:spcBef>
                <a:spcPct val="50000"/>
              </a:spcBef>
            </a:pPr>
            <a:r>
              <a:rPr lang="en-GB" sz="1000" dirty="0" smtClean="0">
                <a:solidFill>
                  <a:srgbClr val="003366"/>
                </a:solidFill>
                <a:latin typeface="Arial Narrow" pitchFamily="34" charset="0"/>
              </a:rPr>
              <a:t>Conclusions and future work.</a:t>
            </a:r>
            <a:endParaRPr lang="en-GB" sz="1000" dirty="0">
              <a:solidFill>
                <a:srgbClr val="003366"/>
              </a:solidFill>
              <a:latin typeface="Arial Narrow" pitchFamily="34" charset="0"/>
            </a:endParaRP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4837" y="1909585"/>
            <a:ext cx="6973888" cy="4558947"/>
          </a:xfrm>
        </p:spPr>
        <p:txBody>
          <a:bodyPr/>
          <a:lstStyle/>
          <a:p>
            <a:pPr eaLnBrk="1" hangingPunct="1">
              <a:lnSpc>
                <a:spcPct val="170000"/>
              </a:lnSpc>
            </a:pPr>
            <a:r>
              <a:rPr lang="en-GB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Introduction.</a:t>
            </a:r>
          </a:p>
          <a:p>
            <a:pPr eaLnBrk="1" hangingPunct="1">
              <a:lnSpc>
                <a:spcPct val="170000"/>
              </a:lnSpc>
            </a:pPr>
            <a:r>
              <a:rPr lang="en-GB" sz="2600" dirty="0" smtClean="0">
                <a:latin typeface="Times New Roman" pitchFamily="18" charset="0"/>
              </a:rPr>
              <a:t>Research Project</a:t>
            </a:r>
          </a:p>
          <a:p>
            <a:pPr eaLnBrk="1" hangingPunct="1">
              <a:lnSpc>
                <a:spcPct val="170000"/>
              </a:lnSpc>
            </a:pPr>
            <a:r>
              <a:rPr lang="en-GB" sz="2600" dirty="0" smtClean="0">
                <a:latin typeface="Times New Roman" pitchFamily="18" charset="0"/>
              </a:rPr>
              <a:t>Proof of Concept</a:t>
            </a:r>
          </a:p>
          <a:p>
            <a:pPr eaLnBrk="1" hangingPunct="1">
              <a:lnSpc>
                <a:spcPct val="170000"/>
              </a:lnSpc>
            </a:pPr>
            <a:r>
              <a:rPr lang="en-GB" sz="2600" dirty="0" smtClean="0">
                <a:latin typeface="Times New Roman" pitchFamily="18" charset="0"/>
              </a:rPr>
              <a:t>Conclusions</a:t>
            </a:r>
            <a:r>
              <a:rPr lang="en-GB" sz="2600" dirty="0">
                <a:latin typeface="Times New Roman" pitchFamily="18" charset="0"/>
              </a:rPr>
              <a:t> </a:t>
            </a:r>
            <a:r>
              <a:rPr lang="en-GB" sz="2600" dirty="0" smtClean="0">
                <a:latin typeface="Times New Roman" pitchFamily="18" charset="0"/>
              </a:rPr>
              <a:t>and future work. 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3223550" y="441251"/>
            <a:ext cx="2879538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n-GB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58626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55DA4D7-F7F5-4FC6-82CC-6F30768953C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9571" name="Text Box 14"/>
          <p:cNvSpPr txBox="1">
            <a:spLocks noChangeArrowheads="1"/>
          </p:cNvSpPr>
          <p:nvPr/>
        </p:nvSpPr>
        <p:spPr bwMode="auto">
          <a:xfrm>
            <a:off x="0" y="2266802"/>
            <a:ext cx="1352550" cy="140038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 smtClean="0">
                <a:latin typeface="Arial Narrow" pitchFamily="34" charset="0"/>
              </a:rPr>
              <a:t>Summary               </a:t>
            </a:r>
          </a:p>
          <a:p>
            <a:pPr>
              <a:spcBef>
                <a:spcPct val="50000"/>
              </a:spcBef>
            </a:pPr>
            <a:r>
              <a:rPr lang="en-GB" sz="1000" dirty="0" err="1" smtClean="0">
                <a:solidFill>
                  <a:srgbClr val="FF0000"/>
                </a:solidFill>
                <a:latin typeface="Arial Narrow" pitchFamily="34" charset="0"/>
              </a:rPr>
              <a:t>Inreoduction</a:t>
            </a:r>
            <a:endParaRPr lang="en-GB" sz="10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1000" dirty="0">
                <a:solidFill>
                  <a:srgbClr val="003366"/>
                </a:solidFill>
                <a:latin typeface="Arial Narrow" pitchFamily="34" charset="0"/>
              </a:rPr>
              <a:t>Research Project</a:t>
            </a:r>
          </a:p>
          <a:p>
            <a:pPr>
              <a:spcBef>
                <a:spcPct val="50000"/>
              </a:spcBef>
            </a:pPr>
            <a:r>
              <a:rPr lang="en-GB" sz="1000" dirty="0" smtClean="0">
                <a:latin typeface="Arial Narrow" pitchFamily="34" charset="0"/>
              </a:rPr>
              <a:t>Proof of  Concept</a:t>
            </a:r>
          </a:p>
          <a:p>
            <a:pPr>
              <a:spcBef>
                <a:spcPct val="50000"/>
              </a:spcBef>
            </a:pPr>
            <a:r>
              <a:rPr lang="en-GB" sz="1000" dirty="0" smtClean="0">
                <a:latin typeface="Arial Narrow" pitchFamily="34" charset="0"/>
              </a:rPr>
              <a:t>Conclusions and future work.</a:t>
            </a:r>
          </a:p>
          <a:p>
            <a:pPr>
              <a:spcBef>
                <a:spcPct val="50000"/>
              </a:spcBef>
            </a:pPr>
            <a:endParaRPr lang="en-GB" sz="10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4837" y="1909585"/>
            <a:ext cx="6973888" cy="4558947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sz="1600" dirty="0">
                <a:latin typeface="Times New Roman"/>
                <a:ea typeface="Times New Roman"/>
              </a:rPr>
              <a:t>The last ten years </a:t>
            </a:r>
            <a:r>
              <a:rPr lang="en-US" sz="1600" dirty="0" smtClean="0">
                <a:latin typeface="Times New Roman"/>
                <a:ea typeface="Times New Roman"/>
              </a:rPr>
              <a:t>has been a great development of XML applications and  Data Warehouse technologies.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1600" dirty="0">
                <a:latin typeface="Times New Roman"/>
                <a:ea typeface="Times New Roman"/>
              </a:rPr>
              <a:t>The economic data in this same period have also evolved, increasingly companies and financial institutions need more </a:t>
            </a:r>
            <a:r>
              <a:rPr lang="en-US" sz="1600" dirty="0" smtClean="0">
                <a:latin typeface="Times New Roman"/>
                <a:ea typeface="Times New Roman"/>
              </a:rPr>
              <a:t>information. In </a:t>
            </a:r>
            <a:r>
              <a:rPr lang="en-US" sz="1600" dirty="0">
                <a:latin typeface="Times New Roman"/>
                <a:ea typeface="Times New Roman"/>
              </a:rPr>
              <a:t>addition, this information must be reliable </a:t>
            </a:r>
            <a:r>
              <a:rPr lang="en-US" sz="1600" dirty="0" smtClean="0">
                <a:latin typeface="Times New Roman"/>
                <a:ea typeface="Times New Roman"/>
              </a:rPr>
              <a:t>and, </a:t>
            </a:r>
            <a:r>
              <a:rPr lang="en-US" sz="1600" dirty="0">
                <a:latin typeface="Times New Roman"/>
                <a:ea typeface="Times New Roman"/>
              </a:rPr>
              <a:t>on time. </a:t>
            </a:r>
            <a:endParaRPr lang="en-US" sz="1600" dirty="0" smtClean="0">
              <a:latin typeface="Times New Roman"/>
              <a:ea typeface="Times New Roman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sz="1600" dirty="0">
                <a:latin typeface="Times New Roman"/>
                <a:ea typeface="Times New Roman"/>
              </a:rPr>
              <a:t>Nowadays, the use of </a:t>
            </a:r>
            <a:r>
              <a:rPr lang="en-US" sz="1600" dirty="0" err="1">
                <a:latin typeface="Times New Roman"/>
                <a:ea typeface="Times New Roman"/>
              </a:rPr>
              <a:t>eXtensible</a:t>
            </a:r>
            <a:r>
              <a:rPr lang="en-US" sz="1600" dirty="0">
                <a:latin typeface="Times New Roman"/>
                <a:ea typeface="Times New Roman"/>
              </a:rPr>
              <a:t> Business Reporting Language (XBRL) standard, based on </a:t>
            </a:r>
            <a:r>
              <a:rPr lang="en-US" sz="1600" dirty="0" smtClean="0">
                <a:latin typeface="Times New Roman"/>
                <a:ea typeface="Times New Roman"/>
              </a:rPr>
              <a:t>XML, </a:t>
            </a:r>
            <a:r>
              <a:rPr lang="en-US" sz="1600" dirty="0">
                <a:latin typeface="Times New Roman"/>
                <a:ea typeface="Times New Roman"/>
              </a:rPr>
              <a:t>continues to rise significantly. This language is mainly used in accounting reports. </a:t>
            </a:r>
            <a:endParaRPr lang="en-US" sz="1600" dirty="0" smtClean="0">
              <a:latin typeface="Times New Roman"/>
              <a:ea typeface="Times New Roman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sz="1600" dirty="0">
                <a:latin typeface="Times New Roman"/>
                <a:ea typeface="Times New Roman"/>
              </a:rPr>
              <a:t>XBRL is becoming a global de facto standard.  XBRL reports are created from various sources and are validated at source, so that this is syntactically correct. </a:t>
            </a:r>
            <a:endParaRPr lang="en-US" sz="1600" dirty="0" smtClean="0">
              <a:latin typeface="Times New Roman"/>
              <a:ea typeface="Times New Roman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sz="1600" dirty="0">
                <a:latin typeface="Times New Roman"/>
                <a:ea typeface="Times New Roman"/>
              </a:rPr>
              <a:t>XBRL represents business information, </a:t>
            </a:r>
            <a:r>
              <a:rPr lang="en-US" sz="1600" dirty="0" smtClean="0">
                <a:latin typeface="Times New Roman"/>
                <a:ea typeface="Times New Roman"/>
              </a:rPr>
              <a:t>is </a:t>
            </a:r>
            <a:r>
              <a:rPr lang="en-US" sz="1600" dirty="0">
                <a:latin typeface="Times New Roman"/>
                <a:ea typeface="Times New Roman"/>
              </a:rPr>
              <a:t>multidimensional, and therefore the logical destination is a Data Warehouse (DW). </a:t>
            </a:r>
            <a:endParaRPr lang="en-GB" sz="1600" dirty="0" smtClean="0">
              <a:latin typeface="Times New Roman" pitchFamily="18" charset="0"/>
            </a:endParaRP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1766888" y="342900"/>
            <a:ext cx="7189787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57107" y="779721"/>
            <a:ext cx="3912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3469759" y="455726"/>
            <a:ext cx="2091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/>
              <a:t>Introduction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58626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55DA4D7-F7F5-4FC6-82CC-6F30768953C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4837" y="1554678"/>
            <a:ext cx="6973888" cy="5036127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Font typeface="Arial" pitchFamily="34" charset="0"/>
              <a:buChar char="•"/>
            </a:pPr>
            <a:r>
              <a:rPr lang="en-GB" sz="1600" dirty="0" smtClean="0">
                <a:latin typeface="Times New Roman" pitchFamily="18" charset="0"/>
              </a:rPr>
              <a:t>To automate the mapping between XBRL, and the Multidimensional Data Model.</a:t>
            </a:r>
          </a:p>
          <a:p>
            <a:pPr eaLnBrk="1" hangingPunct="1">
              <a:lnSpc>
                <a:spcPct val="200000"/>
              </a:lnSpc>
              <a:buFont typeface="Arial" pitchFamily="34" charset="0"/>
              <a:buChar char="•"/>
            </a:pPr>
            <a:r>
              <a:rPr lang="en-GB" sz="1600" dirty="0" smtClean="0">
                <a:latin typeface="Times New Roman" pitchFamily="18" charset="0"/>
              </a:rPr>
              <a:t>Definitions:</a:t>
            </a:r>
          </a:p>
          <a:p>
            <a:pPr marL="0" indent="0" eaLnBrk="1" hangingPunct="1">
              <a:lnSpc>
                <a:spcPct val="200000"/>
              </a:lnSpc>
              <a:buNone/>
            </a:pPr>
            <a:r>
              <a:rPr lang="en-GB" sz="1600" dirty="0">
                <a:latin typeface="Times New Roman" pitchFamily="18" charset="0"/>
              </a:rPr>
              <a:t>	</a:t>
            </a:r>
            <a:r>
              <a:rPr lang="en-GB" sz="1600" dirty="0" smtClean="0">
                <a:latin typeface="Times New Roman" pitchFamily="18" charset="0"/>
              </a:rPr>
              <a:t>- Structures.</a:t>
            </a:r>
          </a:p>
          <a:p>
            <a:pPr marL="0" indent="0" eaLnBrk="1" hangingPunct="1">
              <a:lnSpc>
                <a:spcPct val="200000"/>
              </a:lnSpc>
              <a:buNone/>
            </a:pPr>
            <a:r>
              <a:rPr lang="en-GB" sz="1600" dirty="0">
                <a:latin typeface="Times New Roman" pitchFamily="18" charset="0"/>
              </a:rPr>
              <a:t>	</a:t>
            </a:r>
            <a:r>
              <a:rPr lang="en-GB" sz="1600" dirty="0" smtClean="0">
                <a:latin typeface="Times New Roman" pitchFamily="18" charset="0"/>
              </a:rPr>
              <a:t>- Semantic </a:t>
            </a:r>
            <a:r>
              <a:rPr lang="en-GB" sz="1600" dirty="0" smtClean="0">
                <a:latin typeface="Times New Roman" pitchFamily="18" charset="0"/>
              </a:rPr>
              <a:t>Rules</a:t>
            </a:r>
          </a:p>
          <a:p>
            <a:pPr lvl="0" eaLnBrk="1" hangingPunct="1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dirty="0" err="1" smtClean="0">
                <a:latin typeface="Times New Roman" pitchFamily="18" charset="0"/>
              </a:rPr>
              <a:t>WEBiST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</a:rPr>
              <a:t>2011, May, The Netherlands</a:t>
            </a:r>
            <a:r>
              <a:rPr lang="en-US" sz="1600" dirty="0" smtClean="0">
                <a:latin typeface="Times New Roman" pitchFamily="18" charset="0"/>
              </a:rPr>
              <a:t>. </a:t>
            </a:r>
          </a:p>
          <a:p>
            <a:pPr lvl="0" eaLnBrk="1" hangingPunct="1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</a:rPr>
              <a:t>IADIS </a:t>
            </a:r>
            <a:r>
              <a:rPr lang="en-US" sz="1600" dirty="0">
                <a:latin typeface="Times New Roman" pitchFamily="18" charset="0"/>
              </a:rPr>
              <a:t>2011, December, Shanghai, China.</a:t>
            </a:r>
          </a:p>
          <a:p>
            <a:pPr eaLnBrk="1" hangingPunct="1">
              <a:lnSpc>
                <a:spcPct val="200000"/>
              </a:lnSpc>
              <a:buFont typeface="Arial" pitchFamily="34" charset="0"/>
              <a:buChar char="•"/>
            </a:pPr>
            <a:r>
              <a:rPr lang="en-GB" sz="1600" dirty="0" smtClean="0">
                <a:latin typeface="Times New Roman" pitchFamily="18" charset="0"/>
              </a:rPr>
              <a:t>To </a:t>
            </a:r>
            <a:r>
              <a:rPr lang="en-GB" sz="1600" dirty="0" smtClean="0">
                <a:latin typeface="Times New Roman" pitchFamily="18" charset="0"/>
              </a:rPr>
              <a:t>provide more clarity to this complex language</a:t>
            </a:r>
          </a:p>
          <a:p>
            <a:pPr eaLnBrk="1" hangingPunct="1">
              <a:lnSpc>
                <a:spcPct val="200000"/>
              </a:lnSpc>
              <a:buFont typeface="Arial" pitchFamily="34" charset="0"/>
              <a:buChar char="•"/>
            </a:pPr>
            <a:r>
              <a:rPr lang="en-GB" sz="1600" dirty="0" smtClean="0">
                <a:latin typeface="Times New Roman" pitchFamily="18" charset="0"/>
              </a:rPr>
              <a:t>To improve the interoperability.</a:t>
            </a:r>
            <a:endParaRPr lang="en-GB" sz="2600" dirty="0" smtClean="0">
              <a:latin typeface="Times New Roman" pitchFamily="18" charset="0"/>
            </a:endParaRP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1766888" y="342900"/>
            <a:ext cx="7189787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919081" y="448656"/>
            <a:ext cx="394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/>
              <a:t>Research</a:t>
            </a:r>
            <a:r>
              <a:rPr lang="es-ES" b="1" dirty="0"/>
              <a:t> </a:t>
            </a:r>
            <a:r>
              <a:rPr lang="es-ES" b="1" dirty="0" smtClean="0"/>
              <a:t> Project </a:t>
            </a:r>
            <a:r>
              <a:rPr lang="es-ES" b="1" dirty="0"/>
              <a:t>(I</a:t>
            </a:r>
            <a:r>
              <a:rPr lang="es-ES" b="1" dirty="0" smtClean="0"/>
              <a:t>)</a:t>
            </a:r>
            <a:endParaRPr lang="es-ES" b="1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0" y="2419202"/>
            <a:ext cx="1352550" cy="1169551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 smtClean="0">
                <a:latin typeface="Arial Narrow" pitchFamily="34" charset="0"/>
              </a:rPr>
              <a:t>Summary </a:t>
            </a:r>
          </a:p>
          <a:p>
            <a:pPr>
              <a:spcBef>
                <a:spcPct val="50000"/>
              </a:spcBef>
            </a:pPr>
            <a:r>
              <a:rPr lang="en-GB" sz="1000" dirty="0" smtClean="0">
                <a:latin typeface="Arial Narrow" pitchFamily="34" charset="0"/>
              </a:rPr>
              <a:t>Introduction</a:t>
            </a:r>
          </a:p>
          <a:p>
            <a:pPr>
              <a:spcBef>
                <a:spcPct val="50000"/>
              </a:spcBef>
            </a:pPr>
            <a:r>
              <a:rPr lang="en-GB" sz="1000" dirty="0">
                <a:solidFill>
                  <a:srgbClr val="FF0000"/>
                </a:solidFill>
                <a:latin typeface="Arial Narrow" pitchFamily="34" charset="0"/>
              </a:rPr>
              <a:t>Research Project</a:t>
            </a:r>
          </a:p>
          <a:p>
            <a:pPr>
              <a:spcBef>
                <a:spcPct val="50000"/>
              </a:spcBef>
            </a:pPr>
            <a:r>
              <a:rPr lang="en-GB" sz="1000" dirty="0" smtClean="0">
                <a:latin typeface="Arial Narrow" pitchFamily="34" charset="0"/>
              </a:rPr>
              <a:t>Proof of  Concept</a:t>
            </a:r>
          </a:p>
          <a:p>
            <a:pPr>
              <a:spcBef>
                <a:spcPct val="50000"/>
              </a:spcBef>
            </a:pPr>
            <a:r>
              <a:rPr lang="en-GB" sz="1000" dirty="0" smtClean="0">
                <a:latin typeface="Arial Narrow" pitchFamily="34" charset="0"/>
              </a:rPr>
              <a:t>Conclusions and future work.</a:t>
            </a:r>
            <a:endParaRPr lang="en-GB" sz="1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52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83639" y="571205"/>
            <a:ext cx="4357133" cy="461665"/>
          </a:xfrm>
        </p:spPr>
        <p:txBody>
          <a:bodyPr/>
          <a:lstStyle/>
          <a:p>
            <a:pPr lvl="0" eaLnBrk="1" hangingPunct="1"/>
            <a:r>
              <a:rPr lang="es-ES" sz="2400" b="1" kern="1200" dirty="0" err="1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rPr>
              <a:t>Research</a:t>
            </a:r>
            <a:r>
              <a:rPr lang="es-ES" sz="2400" b="1" kern="1200" dirty="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rPr>
              <a:t>  Project (</a:t>
            </a:r>
            <a:r>
              <a:rPr lang="es-ES" sz="2400" b="1" kern="1200" dirty="0" smtClean="0">
                <a:solidFill>
                  <a:srgbClr val="000000"/>
                </a:solidFill>
                <a:latin typeface="Comic Sans MS" pitchFamily="66" charset="0"/>
                <a:ea typeface="+mn-ea"/>
                <a:cs typeface="+mn-cs"/>
              </a:rPr>
              <a:t>II)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7611" y="2659010"/>
            <a:ext cx="7385050" cy="2601759"/>
          </a:xfrm>
        </p:spPr>
        <p:txBody>
          <a:bodyPr/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s-ES" sz="1600" dirty="0" err="1" smtClean="0"/>
              <a:t>Mapping</a:t>
            </a:r>
            <a:r>
              <a:rPr lang="es-ES" sz="1600" dirty="0" smtClean="0"/>
              <a:t> Formulas XBRL.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s-ES" sz="1600" dirty="0"/>
              <a:t>	</a:t>
            </a:r>
            <a:r>
              <a:rPr lang="es-ES" sz="1600" dirty="0" smtClean="0"/>
              <a:t>- Rules.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s-ES" sz="1600" dirty="0"/>
              <a:t>	</a:t>
            </a:r>
            <a:r>
              <a:rPr lang="es-ES" sz="1600" dirty="0" smtClean="0"/>
              <a:t>- </a:t>
            </a:r>
            <a:r>
              <a:rPr lang="es-ES" sz="1600" dirty="0" err="1" smtClean="0"/>
              <a:t>Definitions</a:t>
            </a:r>
            <a:r>
              <a:rPr lang="es-ES" sz="1600" dirty="0" smtClean="0"/>
              <a:t>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s-ES" sz="1600" dirty="0" err="1" smtClean="0"/>
              <a:t>Validation</a:t>
            </a:r>
            <a:r>
              <a:rPr lang="es-ES" sz="1600" dirty="0" smtClean="0"/>
              <a:t> </a:t>
            </a:r>
            <a:r>
              <a:rPr lang="es-ES" sz="1600" dirty="0" smtClean="0"/>
              <a:t>of XBRL Formulas in </a:t>
            </a:r>
            <a:r>
              <a:rPr lang="es-ES" sz="1600" dirty="0" err="1" smtClean="0"/>
              <a:t>the</a:t>
            </a:r>
            <a:r>
              <a:rPr lang="es-ES" sz="1600" dirty="0" smtClean="0"/>
              <a:t> MDM.</a:t>
            </a:r>
            <a:endParaRPr lang="es-ES" sz="16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438211-8967-4B09-AB73-A5EA52AB7A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85061" y="2267092"/>
            <a:ext cx="1352550" cy="1169551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 smtClean="0">
                <a:solidFill>
                  <a:srgbClr val="000000"/>
                </a:solidFill>
                <a:latin typeface="Arial Narrow" pitchFamily="34" charset="0"/>
              </a:rPr>
              <a:t>Summary </a:t>
            </a:r>
          </a:p>
          <a:p>
            <a:pPr>
              <a:spcBef>
                <a:spcPct val="50000"/>
              </a:spcBef>
            </a:pPr>
            <a:r>
              <a:rPr lang="en-GB" sz="1000" dirty="0" smtClean="0">
                <a:solidFill>
                  <a:srgbClr val="000000"/>
                </a:solidFill>
                <a:latin typeface="Arial Narrow" pitchFamily="34" charset="0"/>
              </a:rPr>
              <a:t>Introduction</a:t>
            </a:r>
          </a:p>
          <a:p>
            <a:pPr>
              <a:spcBef>
                <a:spcPct val="50000"/>
              </a:spcBef>
            </a:pPr>
            <a:r>
              <a:rPr lang="en-GB" sz="1000" dirty="0">
                <a:solidFill>
                  <a:srgbClr val="FF0000"/>
                </a:solidFill>
                <a:latin typeface="Arial Narrow" pitchFamily="34" charset="0"/>
              </a:rPr>
              <a:t>Research Project</a:t>
            </a:r>
          </a:p>
          <a:p>
            <a:pPr>
              <a:spcBef>
                <a:spcPct val="50000"/>
              </a:spcBef>
            </a:pPr>
            <a:r>
              <a:rPr lang="en-GB" sz="1000" dirty="0" smtClean="0">
                <a:solidFill>
                  <a:srgbClr val="000000"/>
                </a:solidFill>
                <a:latin typeface="Arial Narrow" pitchFamily="34" charset="0"/>
              </a:rPr>
              <a:t>Proof of  Concept</a:t>
            </a:r>
          </a:p>
          <a:p>
            <a:pPr>
              <a:spcBef>
                <a:spcPct val="50000"/>
              </a:spcBef>
            </a:pPr>
            <a:r>
              <a:rPr lang="en-GB" sz="1000" dirty="0" smtClean="0">
                <a:solidFill>
                  <a:srgbClr val="000000"/>
                </a:solidFill>
                <a:latin typeface="Arial Narrow" pitchFamily="34" charset="0"/>
              </a:rPr>
              <a:t>Conclusions and future work.</a:t>
            </a:r>
            <a:endParaRPr lang="en-GB" sz="1000" dirty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45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45058" y="518043"/>
            <a:ext cx="2809174" cy="461665"/>
          </a:xfrm>
        </p:spPr>
        <p:txBody>
          <a:bodyPr/>
          <a:lstStyle/>
          <a:p>
            <a:r>
              <a:rPr lang="es-ES" sz="2400" b="1" dirty="0" err="1" smtClean="0">
                <a:latin typeface="Comic Sans MS" pitchFamily="66" charset="0"/>
              </a:rPr>
              <a:t>Proof</a:t>
            </a:r>
            <a:r>
              <a:rPr lang="es-ES" sz="2400" b="1" dirty="0" smtClean="0">
                <a:latin typeface="Comic Sans MS" pitchFamily="66" charset="0"/>
              </a:rPr>
              <a:t> of Concept</a:t>
            </a:r>
            <a:endParaRPr lang="es-ES" sz="2400" b="1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s-ES" sz="1600" dirty="0" err="1" smtClean="0"/>
              <a:t>Proof</a:t>
            </a:r>
            <a:r>
              <a:rPr lang="es-ES" sz="1600" dirty="0" smtClean="0"/>
              <a:t> of </a:t>
            </a:r>
            <a:r>
              <a:rPr lang="es-ES" sz="1600" dirty="0" err="1" smtClean="0"/>
              <a:t>the</a:t>
            </a:r>
            <a:r>
              <a:rPr lang="es-ES" sz="1600" dirty="0" smtClean="0"/>
              <a:t> Concept</a:t>
            </a:r>
          </a:p>
          <a:p>
            <a:pPr marL="457200" lvl="1" indent="0">
              <a:buNone/>
            </a:pPr>
            <a:r>
              <a:rPr lang="es-ES" sz="1200" dirty="0" smtClean="0"/>
              <a:t>	- </a:t>
            </a:r>
            <a:r>
              <a:rPr lang="es-ES" sz="1600" dirty="0" err="1" smtClean="0"/>
              <a:t>Automatic</a:t>
            </a:r>
            <a:r>
              <a:rPr lang="es-ES" sz="1600" dirty="0" smtClean="0"/>
              <a:t> </a:t>
            </a:r>
            <a:r>
              <a:rPr lang="es-ES" sz="1600" dirty="0" err="1" smtClean="0"/>
              <a:t>mapping</a:t>
            </a:r>
            <a:r>
              <a:rPr lang="es-ES" sz="1600" dirty="0" smtClean="0"/>
              <a:t> XBRL VS. RDBMS</a:t>
            </a:r>
          </a:p>
          <a:p>
            <a:pPr marL="457200" lvl="1" indent="0">
              <a:buNone/>
            </a:pPr>
            <a:r>
              <a:rPr lang="es-ES" sz="1600" dirty="0"/>
              <a:t>	</a:t>
            </a:r>
            <a:r>
              <a:rPr lang="es-ES" sz="1600" dirty="0" smtClean="0"/>
              <a:t>- 1st </a:t>
            </a:r>
            <a:r>
              <a:rPr lang="es-ES" sz="1600" dirty="0" err="1" smtClean="0"/>
              <a:t>Openfiling</a:t>
            </a:r>
            <a:r>
              <a:rPr lang="es-ES" sz="1600" dirty="0" smtClean="0"/>
              <a:t> General </a:t>
            </a:r>
            <a:r>
              <a:rPr lang="es-ES" sz="1600" dirty="0" err="1" smtClean="0"/>
              <a:t>Assembly</a:t>
            </a:r>
            <a:r>
              <a:rPr lang="es-ES" sz="1600" dirty="0" smtClean="0"/>
              <a:t>, </a:t>
            </a:r>
            <a:r>
              <a:rPr lang="es-ES" sz="1600" dirty="0" err="1" smtClean="0"/>
              <a:t>September</a:t>
            </a:r>
            <a:r>
              <a:rPr lang="es-ES" sz="1600" dirty="0" smtClean="0"/>
              <a:t> 5th, 2011. Banca </a:t>
            </a:r>
            <a:r>
              <a:rPr lang="es-ES" sz="1600" dirty="0" err="1" smtClean="0"/>
              <a:t>d’Italia</a:t>
            </a:r>
            <a:r>
              <a:rPr lang="es-ES" sz="1600" dirty="0" smtClean="0"/>
              <a:t>, Rome, </a:t>
            </a:r>
            <a:r>
              <a:rPr lang="es-ES" sz="1600" dirty="0" err="1" smtClean="0"/>
              <a:t>Italy</a:t>
            </a:r>
            <a:r>
              <a:rPr lang="es-ES" sz="16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s-ES" sz="1600" dirty="0" err="1" smtClean="0"/>
              <a:t>Now</a:t>
            </a:r>
            <a:r>
              <a:rPr lang="es-ES" sz="1600" dirty="0" smtClean="0"/>
              <a:t>:</a:t>
            </a:r>
          </a:p>
          <a:p>
            <a:pPr marL="914400" lvl="2" indent="0">
              <a:buNone/>
            </a:pPr>
            <a:r>
              <a:rPr lang="es-ES" sz="1200" dirty="0"/>
              <a:t> </a:t>
            </a:r>
            <a:r>
              <a:rPr lang="es-ES" sz="1200" dirty="0" smtClean="0"/>
              <a:t> - </a:t>
            </a:r>
            <a:r>
              <a:rPr lang="es-ES" sz="1600" dirty="0" err="1" smtClean="0"/>
              <a:t>Validation</a:t>
            </a:r>
            <a:r>
              <a:rPr lang="es-ES" sz="1600" dirty="0" smtClean="0"/>
              <a:t> of XBRL </a:t>
            </a:r>
            <a:r>
              <a:rPr lang="es-ES" sz="1600" dirty="0" err="1" smtClean="0"/>
              <a:t>Document</a:t>
            </a:r>
            <a:r>
              <a:rPr lang="es-ES" sz="1600" dirty="0" smtClean="0"/>
              <a:t> </a:t>
            </a:r>
            <a:r>
              <a:rPr lang="es-ES" sz="1600" dirty="0" err="1" smtClean="0"/>
              <a:t>Instances</a:t>
            </a:r>
            <a:r>
              <a:rPr lang="es-ES" sz="1600" dirty="0" smtClean="0"/>
              <a:t>.</a:t>
            </a:r>
          </a:p>
          <a:p>
            <a:pPr marL="914400" lvl="2" indent="0">
              <a:buNone/>
            </a:pPr>
            <a:r>
              <a:rPr lang="es-ES" sz="1600" dirty="0"/>
              <a:t> </a:t>
            </a:r>
            <a:r>
              <a:rPr lang="es-ES" sz="1600" dirty="0" smtClean="0"/>
              <a:t> - </a:t>
            </a:r>
            <a:r>
              <a:rPr lang="es-ES" sz="1600" dirty="0" err="1" smtClean="0"/>
              <a:t>Authomatic</a:t>
            </a:r>
            <a:r>
              <a:rPr lang="es-ES" sz="1600" dirty="0" smtClean="0"/>
              <a:t> </a:t>
            </a:r>
            <a:r>
              <a:rPr lang="es-ES" sz="1600" dirty="0" err="1" smtClean="0"/>
              <a:t>Generation</a:t>
            </a:r>
            <a:r>
              <a:rPr lang="es-ES" sz="1600" dirty="0" smtClean="0"/>
              <a:t> of </a:t>
            </a:r>
            <a:r>
              <a:rPr lang="es-ES" sz="1600" dirty="0" err="1" smtClean="0"/>
              <a:t>Process</a:t>
            </a:r>
            <a:r>
              <a:rPr lang="es-ES" sz="1600" dirty="0" smtClean="0"/>
              <a:t> of </a:t>
            </a:r>
            <a:r>
              <a:rPr lang="es-ES" sz="1600" dirty="0" err="1" smtClean="0"/>
              <a:t>validation</a:t>
            </a:r>
            <a:r>
              <a:rPr lang="es-ES" sz="1600" dirty="0" smtClean="0"/>
              <a:t>.</a:t>
            </a:r>
          </a:p>
          <a:p>
            <a:pPr lvl="3">
              <a:buFont typeface="Wingdings" pitchFamily="2" charset="2"/>
              <a:buChar char="v"/>
            </a:pPr>
            <a:r>
              <a:rPr lang="es-ES" sz="1600" dirty="0" smtClean="0"/>
              <a:t>   	 </a:t>
            </a:r>
            <a:r>
              <a:rPr lang="es-ES" sz="1600" dirty="0" err="1" smtClean="0"/>
              <a:t>Stored</a:t>
            </a:r>
            <a:r>
              <a:rPr lang="es-ES" sz="1600" dirty="0" smtClean="0"/>
              <a:t> </a:t>
            </a:r>
            <a:r>
              <a:rPr lang="es-ES" sz="1600" dirty="0" err="1" smtClean="0"/>
              <a:t>Procedures</a:t>
            </a:r>
            <a:r>
              <a:rPr lang="es-ES" sz="1600" dirty="0" smtClean="0"/>
              <a:t>.</a:t>
            </a:r>
          </a:p>
          <a:p>
            <a:pPr lvl="3">
              <a:buFont typeface="Wingdings" pitchFamily="2" charset="2"/>
              <a:buChar char="v"/>
            </a:pPr>
            <a:r>
              <a:rPr lang="es-ES" sz="1600" dirty="0" smtClean="0"/>
              <a:t>    Java.</a:t>
            </a:r>
          </a:p>
          <a:p>
            <a:pPr lvl="3">
              <a:buFont typeface="Wingdings" pitchFamily="2" charset="2"/>
              <a:buChar char="v"/>
            </a:pPr>
            <a:r>
              <a:rPr lang="es-ES" sz="1600" dirty="0"/>
              <a:t> </a:t>
            </a:r>
            <a:r>
              <a:rPr lang="es-ES" sz="1600" dirty="0" smtClean="0"/>
              <a:t>   VB NET.</a:t>
            </a:r>
          </a:p>
          <a:p>
            <a:pPr lvl="3">
              <a:buFont typeface="Wingdings" pitchFamily="2" charset="2"/>
              <a:buChar char="v"/>
            </a:pPr>
            <a:r>
              <a:rPr lang="es-ES" sz="1600" dirty="0"/>
              <a:t> </a:t>
            </a:r>
            <a:r>
              <a:rPr lang="es-ES" sz="1600" dirty="0" smtClean="0"/>
              <a:t>   </a:t>
            </a:r>
            <a:r>
              <a:rPr lang="es-ES" sz="1600" dirty="0" err="1" smtClean="0"/>
              <a:t>Other</a:t>
            </a:r>
            <a:r>
              <a:rPr lang="es-ES" sz="1600" dirty="0" smtClean="0"/>
              <a:t> </a:t>
            </a:r>
            <a:r>
              <a:rPr lang="es-ES" sz="1600" dirty="0" err="1" smtClean="0"/>
              <a:t>Languages</a:t>
            </a:r>
            <a:r>
              <a:rPr lang="es-ES" sz="1600" dirty="0" smtClean="0"/>
              <a:t>	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438211-8967-4B09-AB73-A5EA52AB7AA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0" y="2844223"/>
            <a:ext cx="15948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GB" sz="1000" dirty="0">
                <a:solidFill>
                  <a:srgbClr val="000000"/>
                </a:solidFill>
                <a:latin typeface="Arial Narrow" pitchFamily="34" charset="0"/>
              </a:rPr>
              <a:t>Summary </a:t>
            </a:r>
          </a:p>
          <a:p>
            <a:pPr lvl="0">
              <a:spcBef>
                <a:spcPct val="50000"/>
              </a:spcBef>
            </a:pPr>
            <a:r>
              <a:rPr lang="en-GB" sz="1000" dirty="0">
                <a:solidFill>
                  <a:srgbClr val="000000"/>
                </a:solidFill>
                <a:latin typeface="Arial Narrow" pitchFamily="34" charset="0"/>
              </a:rPr>
              <a:t>Introduction</a:t>
            </a:r>
          </a:p>
          <a:p>
            <a:pPr lvl="0">
              <a:spcBef>
                <a:spcPct val="50000"/>
              </a:spcBef>
            </a:pPr>
            <a:r>
              <a:rPr lang="en-GB" sz="1000" dirty="0">
                <a:latin typeface="Arial Narrow" pitchFamily="34" charset="0"/>
              </a:rPr>
              <a:t>Research Project</a:t>
            </a:r>
          </a:p>
          <a:p>
            <a:pPr lvl="0">
              <a:spcBef>
                <a:spcPct val="50000"/>
              </a:spcBef>
            </a:pPr>
            <a:r>
              <a:rPr lang="en-GB" sz="1000" dirty="0" smtClean="0">
                <a:solidFill>
                  <a:srgbClr val="FF0000"/>
                </a:solidFill>
                <a:latin typeface="Arial Narrow" pitchFamily="34" charset="0"/>
              </a:rPr>
              <a:t>Proof </a:t>
            </a:r>
            <a:r>
              <a:rPr lang="en-GB" sz="1000" dirty="0">
                <a:solidFill>
                  <a:srgbClr val="FF0000"/>
                </a:solidFill>
                <a:latin typeface="Arial Narrow" pitchFamily="34" charset="0"/>
              </a:rPr>
              <a:t>of </a:t>
            </a:r>
            <a:r>
              <a:rPr lang="en-GB" sz="10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GB" sz="1000" dirty="0">
                <a:solidFill>
                  <a:srgbClr val="FF0000"/>
                </a:solidFill>
                <a:latin typeface="Arial Narrow" pitchFamily="34" charset="0"/>
              </a:rPr>
              <a:t>Concept</a:t>
            </a:r>
          </a:p>
          <a:p>
            <a:pPr lvl="0">
              <a:spcBef>
                <a:spcPct val="50000"/>
              </a:spcBef>
            </a:pPr>
            <a:r>
              <a:rPr lang="en-GB" sz="1000" dirty="0">
                <a:solidFill>
                  <a:srgbClr val="000000"/>
                </a:solidFill>
                <a:latin typeface="Arial Narrow" pitchFamily="34" charset="0"/>
              </a:rPr>
              <a:t>Conclusions and future work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358052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96204" y="560572"/>
            <a:ext cx="4318996" cy="461665"/>
          </a:xfrm>
        </p:spPr>
        <p:txBody>
          <a:bodyPr/>
          <a:lstStyle/>
          <a:p>
            <a:r>
              <a:rPr lang="es-ES" sz="2400" b="1" dirty="0" err="1" smtClean="0">
                <a:latin typeface="Comic Sans MS" pitchFamily="66" charset="0"/>
              </a:rPr>
              <a:t>Conclusion</a:t>
            </a:r>
            <a:r>
              <a:rPr lang="es-ES" sz="2400" b="1" dirty="0" smtClean="0">
                <a:latin typeface="Comic Sans MS" pitchFamily="66" charset="0"/>
              </a:rPr>
              <a:t> and </a:t>
            </a:r>
            <a:r>
              <a:rPr lang="es-ES" sz="2400" b="1" dirty="0" err="1" smtClean="0">
                <a:latin typeface="Comic Sans MS" pitchFamily="66" charset="0"/>
              </a:rPr>
              <a:t>future</a:t>
            </a:r>
            <a:r>
              <a:rPr lang="es-ES" sz="2400" b="1" dirty="0" smtClean="0">
                <a:latin typeface="Comic Sans MS" pitchFamily="66" charset="0"/>
              </a:rPr>
              <a:t> </a:t>
            </a:r>
            <a:r>
              <a:rPr lang="es-ES" sz="2400" b="1" dirty="0" err="1" smtClean="0">
                <a:latin typeface="Comic Sans MS" pitchFamily="66" charset="0"/>
              </a:rPr>
              <a:t>work</a:t>
            </a:r>
            <a:endParaRPr lang="es-ES" sz="2400" b="1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7312" y="2211571"/>
            <a:ext cx="7385050" cy="3875568"/>
          </a:xfrm>
        </p:spPr>
        <p:txBody>
          <a:bodyPr/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s-ES" sz="1600" dirty="0" err="1" smtClean="0"/>
              <a:t>Clarify</a:t>
            </a:r>
            <a:r>
              <a:rPr lang="es-ES" sz="1600" dirty="0" smtClean="0"/>
              <a:t> </a:t>
            </a:r>
            <a:r>
              <a:rPr lang="es-ES" sz="1600" dirty="0" err="1" smtClean="0"/>
              <a:t>the</a:t>
            </a:r>
            <a:r>
              <a:rPr lang="es-ES" sz="1600" dirty="0" smtClean="0"/>
              <a:t> XBRL Data </a:t>
            </a:r>
            <a:r>
              <a:rPr lang="es-ES" sz="1600" dirty="0" err="1" smtClean="0"/>
              <a:t>Model</a:t>
            </a:r>
            <a:r>
              <a:rPr lang="es-ES" sz="1600" dirty="0" smtClean="0"/>
              <a:t>.</a:t>
            </a:r>
          </a:p>
          <a:p>
            <a:pPr marL="0" indent="0">
              <a:lnSpc>
                <a:spcPct val="200000"/>
              </a:lnSpc>
              <a:buNone/>
            </a:pPr>
            <a:endParaRPr lang="es-ES" sz="1600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s-ES" sz="1600" dirty="0" err="1" smtClean="0"/>
              <a:t>Automation</a:t>
            </a:r>
            <a:r>
              <a:rPr lang="es-ES" sz="1600" dirty="0" smtClean="0"/>
              <a:t> and </a:t>
            </a:r>
            <a:r>
              <a:rPr lang="es-ES" sz="1600" dirty="0" err="1" smtClean="0"/>
              <a:t>Interoperability</a:t>
            </a:r>
            <a:r>
              <a:rPr lang="es-ES" sz="1600" dirty="0" smtClean="0"/>
              <a:t>.</a:t>
            </a:r>
          </a:p>
          <a:p>
            <a:pPr marL="0" indent="0">
              <a:lnSpc>
                <a:spcPct val="200000"/>
              </a:lnSpc>
              <a:buNone/>
            </a:pPr>
            <a:endParaRPr lang="es-ES" sz="1600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s-ES" sz="1600" dirty="0" err="1" smtClean="0"/>
              <a:t>Definitions</a:t>
            </a:r>
            <a:r>
              <a:rPr lang="es-ES" sz="1600" dirty="0" smtClean="0"/>
              <a:t> and </a:t>
            </a:r>
            <a:r>
              <a:rPr lang="es-ES" sz="1600" dirty="0" err="1" smtClean="0"/>
              <a:t>semantic</a:t>
            </a:r>
            <a:r>
              <a:rPr lang="es-ES" sz="1600" dirty="0" smtClean="0"/>
              <a:t> Rules in </a:t>
            </a:r>
            <a:r>
              <a:rPr lang="es-ES" sz="1600" dirty="0" err="1" smtClean="0"/>
              <a:t>the</a:t>
            </a:r>
            <a:r>
              <a:rPr lang="es-ES" sz="1600" dirty="0" smtClean="0"/>
              <a:t> Conceptual </a:t>
            </a:r>
            <a:r>
              <a:rPr lang="es-ES" sz="1600" dirty="0" err="1" smtClean="0"/>
              <a:t>Model</a:t>
            </a:r>
            <a:r>
              <a:rPr lang="es-ES" sz="1600" dirty="0" smtClean="0"/>
              <a:t>.</a:t>
            </a:r>
          </a:p>
          <a:p>
            <a:pPr marL="0" indent="0">
              <a:lnSpc>
                <a:spcPct val="200000"/>
              </a:lnSpc>
              <a:buNone/>
            </a:pPr>
            <a:endParaRPr lang="es-ES" sz="1600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s-ES" sz="1600" dirty="0" smtClean="0"/>
              <a:t>A doctoral </a:t>
            </a:r>
            <a:r>
              <a:rPr lang="es-ES" sz="1600" dirty="0" err="1" smtClean="0"/>
              <a:t>student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438211-8967-4B09-AB73-A5EA52AB7AA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0" y="2211571"/>
            <a:ext cx="12759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 smtClean="0">
                <a:latin typeface="Arial Narrow" pitchFamily="34" charset="0"/>
              </a:rPr>
              <a:t>Summary</a:t>
            </a:r>
            <a:endParaRPr lang="es-ES" sz="1000" dirty="0" smtClean="0">
              <a:latin typeface="Arial Narrow" pitchFamily="34" charset="0"/>
            </a:endParaRPr>
          </a:p>
          <a:p>
            <a:endParaRPr lang="es-ES" sz="1000" dirty="0" smtClean="0">
              <a:latin typeface="Arial Narrow" pitchFamily="34" charset="0"/>
            </a:endParaRPr>
          </a:p>
          <a:p>
            <a:r>
              <a:rPr lang="es-ES" sz="1000" dirty="0" err="1" smtClean="0">
                <a:latin typeface="Arial Narrow" pitchFamily="34" charset="0"/>
              </a:rPr>
              <a:t>Introduction</a:t>
            </a:r>
            <a:endParaRPr lang="es-ES" sz="1000" dirty="0" smtClean="0">
              <a:latin typeface="Arial Narrow" pitchFamily="34" charset="0"/>
            </a:endParaRPr>
          </a:p>
          <a:p>
            <a:endParaRPr lang="es-ES" sz="1000" dirty="0" smtClean="0">
              <a:latin typeface="Arial Narrow" pitchFamily="34" charset="0"/>
            </a:endParaRPr>
          </a:p>
          <a:p>
            <a:r>
              <a:rPr lang="es-ES" sz="1000" dirty="0" err="1">
                <a:latin typeface="Arial Narrow" pitchFamily="34" charset="0"/>
              </a:rPr>
              <a:t>Research</a:t>
            </a:r>
            <a:r>
              <a:rPr lang="es-ES" sz="1000" dirty="0">
                <a:latin typeface="Arial Narrow" pitchFamily="34" charset="0"/>
              </a:rPr>
              <a:t> Project</a:t>
            </a:r>
          </a:p>
          <a:p>
            <a:endParaRPr lang="es-ES" sz="1000" dirty="0" smtClean="0">
              <a:latin typeface="Arial Narrow" pitchFamily="34" charset="0"/>
            </a:endParaRPr>
          </a:p>
          <a:p>
            <a:r>
              <a:rPr lang="es-ES" sz="1000" dirty="0" err="1" smtClean="0">
                <a:latin typeface="Arial Narrow" pitchFamily="34" charset="0"/>
              </a:rPr>
              <a:t>Proof</a:t>
            </a:r>
            <a:r>
              <a:rPr lang="es-ES" sz="1000" dirty="0" smtClean="0">
                <a:latin typeface="Arial Narrow" pitchFamily="34" charset="0"/>
              </a:rPr>
              <a:t> of Concept</a:t>
            </a:r>
          </a:p>
          <a:p>
            <a:endParaRPr lang="es-ES" sz="10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r>
              <a:rPr lang="es-ES" sz="1000" dirty="0" err="1" smtClean="0">
                <a:solidFill>
                  <a:srgbClr val="FF0000"/>
                </a:solidFill>
                <a:latin typeface="Arial Narrow" pitchFamily="34" charset="0"/>
              </a:rPr>
              <a:t>Conclusions</a:t>
            </a:r>
            <a:r>
              <a:rPr lang="es-ES" sz="1000" dirty="0" smtClean="0">
                <a:solidFill>
                  <a:srgbClr val="FF0000"/>
                </a:solidFill>
                <a:latin typeface="Arial Narrow" pitchFamily="34" charset="0"/>
              </a:rPr>
              <a:t> and </a:t>
            </a:r>
            <a:r>
              <a:rPr lang="es-ES" sz="1000" dirty="0" err="1" smtClean="0">
                <a:solidFill>
                  <a:srgbClr val="FF0000"/>
                </a:solidFill>
                <a:latin typeface="Arial Narrow" pitchFamily="34" charset="0"/>
              </a:rPr>
              <a:t>future</a:t>
            </a:r>
            <a:r>
              <a:rPr lang="es-ES" sz="10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s-ES" sz="1000" dirty="0" err="1" smtClean="0">
                <a:solidFill>
                  <a:srgbClr val="FF0000"/>
                </a:solidFill>
                <a:latin typeface="Arial Narrow" pitchFamily="34" charset="0"/>
              </a:rPr>
              <a:t>work</a:t>
            </a:r>
            <a:endParaRPr lang="es-ES" sz="1000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25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2653" y="1055302"/>
            <a:ext cx="7829550" cy="1254511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3600" dirty="0">
                <a:solidFill>
                  <a:srgbClr val="000000"/>
                </a:solidFill>
              </a:rPr>
              <a:t>XBRL Data Model and the Multidimensional Data Model</a:t>
            </a:r>
            <a:endParaRPr lang="es-ES_tradnl" sz="4400" dirty="0" smtClean="0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533422" y="3781778"/>
            <a:ext cx="5328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/>
              <a:t>Ignacio Santos, </a:t>
            </a:r>
            <a:r>
              <a:rPr lang="es-ES" sz="1800" dirty="0" smtClean="0">
                <a:hlinkClick r:id="rId3"/>
              </a:rPr>
              <a:t>ignacio.santos@bde.es</a:t>
            </a:r>
            <a:r>
              <a:rPr lang="es-ES" sz="1800" dirty="0" smtClean="0"/>
              <a:t> </a:t>
            </a:r>
          </a:p>
          <a:p>
            <a:pPr lvl="0"/>
            <a:r>
              <a:rPr lang="es-ES" sz="1800" dirty="0" smtClean="0">
                <a:solidFill>
                  <a:srgbClr val="000000"/>
                </a:solidFill>
              </a:rPr>
              <a:t>Elena </a:t>
            </a:r>
            <a:r>
              <a:rPr lang="es-ES" sz="1800" dirty="0">
                <a:solidFill>
                  <a:srgbClr val="000000"/>
                </a:solidFill>
              </a:rPr>
              <a:t>Castro, </a:t>
            </a:r>
            <a:r>
              <a:rPr lang="es-ES" sz="1800" dirty="0" smtClean="0">
                <a:solidFill>
                  <a:srgbClr val="000000"/>
                </a:solidFill>
                <a:hlinkClick r:id="rId4"/>
              </a:rPr>
              <a:t>ecastro@inf.uc3m.es</a:t>
            </a:r>
            <a:endParaRPr lang="es-ES" sz="1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34" y="5570395"/>
            <a:ext cx="2127250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803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sto">
  <a:themeElements>
    <a:clrScheme name="Gesto 1">
      <a:dk1>
        <a:srgbClr val="000000"/>
      </a:dk1>
      <a:lt1>
        <a:srgbClr val="FFFFFF"/>
      </a:lt1>
      <a:dk2>
        <a:srgbClr val="000000"/>
      </a:dk2>
      <a:lt2>
        <a:srgbClr val="892D5B"/>
      </a:lt2>
      <a:accent1>
        <a:srgbClr val="CC9B10"/>
      </a:accent1>
      <a:accent2>
        <a:srgbClr val="C6CB65"/>
      </a:accent2>
      <a:accent3>
        <a:srgbClr val="FFFFFF"/>
      </a:accent3>
      <a:accent4>
        <a:srgbClr val="000000"/>
      </a:accent4>
      <a:accent5>
        <a:srgbClr val="E2CBAA"/>
      </a:accent5>
      <a:accent6>
        <a:srgbClr val="B3B85B"/>
      </a:accent6>
      <a:hlink>
        <a:srgbClr val="9F83BD"/>
      </a:hlink>
      <a:folHlink>
        <a:srgbClr val="F8CB0A"/>
      </a:folHlink>
    </a:clrScheme>
    <a:fontScheme name="Gest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Gesto 1">
        <a:dk1>
          <a:srgbClr val="000000"/>
        </a:dk1>
        <a:lt1>
          <a:srgbClr val="FFFFFF"/>
        </a:lt1>
        <a:dk2>
          <a:srgbClr val="000000"/>
        </a:dk2>
        <a:lt2>
          <a:srgbClr val="892D5B"/>
        </a:lt2>
        <a:accent1>
          <a:srgbClr val="CC9B10"/>
        </a:accent1>
        <a:accent2>
          <a:srgbClr val="C6CB65"/>
        </a:accent2>
        <a:accent3>
          <a:srgbClr val="FFFFFF"/>
        </a:accent3>
        <a:accent4>
          <a:srgbClr val="000000"/>
        </a:accent4>
        <a:accent5>
          <a:srgbClr val="E2CBAA"/>
        </a:accent5>
        <a:accent6>
          <a:srgbClr val="B3B85B"/>
        </a:accent6>
        <a:hlink>
          <a:srgbClr val="9F83BD"/>
        </a:hlink>
        <a:folHlink>
          <a:srgbClr val="F8CB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sto 2">
        <a:dk1>
          <a:srgbClr val="000000"/>
        </a:dk1>
        <a:lt1>
          <a:srgbClr val="FFFFFF"/>
        </a:lt1>
        <a:dk2>
          <a:srgbClr val="000000"/>
        </a:dk2>
        <a:lt2>
          <a:srgbClr val="892D5B"/>
        </a:lt2>
        <a:accent1>
          <a:srgbClr val="CC9B10"/>
        </a:accent1>
        <a:accent2>
          <a:srgbClr val="808000"/>
        </a:accent2>
        <a:accent3>
          <a:srgbClr val="FFFFFF"/>
        </a:accent3>
        <a:accent4>
          <a:srgbClr val="000000"/>
        </a:accent4>
        <a:accent5>
          <a:srgbClr val="E2CBAA"/>
        </a:accent5>
        <a:accent6>
          <a:srgbClr val="737300"/>
        </a:accent6>
        <a:hlink>
          <a:srgbClr val="CDCD2B"/>
        </a:hlink>
        <a:folHlink>
          <a:srgbClr val="ECA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sto 3">
        <a:dk1>
          <a:srgbClr val="000000"/>
        </a:dk1>
        <a:lt1>
          <a:srgbClr val="FFFFFF"/>
        </a:lt1>
        <a:dk2>
          <a:srgbClr val="333333"/>
        </a:dk2>
        <a:lt2>
          <a:srgbClr val="333333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777777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D:\Archivos de programa\Microsoft Office\Templates\Diseños de presentaciones\Gesto.pot</Template>
  <TotalTime>540110</TotalTime>
  <Words>340</Words>
  <Application>Microsoft Office PowerPoint</Application>
  <PresentationFormat>Presentación en pantalla (4:3)</PresentationFormat>
  <Paragraphs>96</Paragraphs>
  <Slides>8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Gesto</vt:lpstr>
      <vt:lpstr>XBRL Data Model and the Multidimensional Data Model</vt:lpstr>
      <vt:lpstr>Presentación de PowerPoint</vt:lpstr>
      <vt:lpstr>Presentación de PowerPoint</vt:lpstr>
      <vt:lpstr>Presentación de PowerPoint</vt:lpstr>
      <vt:lpstr>Research  Project (II)</vt:lpstr>
      <vt:lpstr>Proof of Concept</vt:lpstr>
      <vt:lpstr>Conclusion and future work</vt:lpstr>
      <vt:lpstr>XBRL Data Model and the Multidimensional Data Model</vt:lpstr>
    </vt:vector>
  </TitlesOfParts>
  <Company>UC3M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Aurora Forner Pérez</dc:creator>
  <cp:lastModifiedBy>infisf</cp:lastModifiedBy>
  <cp:revision>348</cp:revision>
  <cp:lastPrinted>2012-05-06T07:37:12Z</cp:lastPrinted>
  <dcterms:created xsi:type="dcterms:W3CDTF">2004-04-27T14:13:36Z</dcterms:created>
  <dcterms:modified xsi:type="dcterms:W3CDTF">2012-05-28T13:10:26Z</dcterms:modified>
</cp:coreProperties>
</file>