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375" r:id="rId2"/>
    <p:sldId id="298" r:id="rId3"/>
    <p:sldId id="502" r:id="rId4"/>
    <p:sldId id="503" r:id="rId5"/>
    <p:sldId id="504" r:id="rId6"/>
    <p:sldId id="517" r:id="rId7"/>
    <p:sldId id="509" r:id="rId8"/>
    <p:sldId id="510" r:id="rId9"/>
    <p:sldId id="511" r:id="rId10"/>
    <p:sldId id="512" r:id="rId11"/>
    <p:sldId id="513" r:id="rId12"/>
    <p:sldId id="516" r:id="rId13"/>
    <p:sldId id="514" r:id="rId14"/>
    <p:sldId id="515" r:id="rId15"/>
    <p:sldId id="501" r:id="rId16"/>
  </p:sldIdLst>
  <p:sldSz cx="9144000" cy="6858000" type="screen4x3"/>
  <p:notesSz cx="6858000" cy="10001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DE6FF"/>
    <a:srgbClr val="DDDDFF"/>
    <a:srgbClr val="0033CC"/>
    <a:srgbClr val="EBFFFF"/>
    <a:srgbClr val="670290"/>
    <a:srgbClr val="6600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583" autoAdjust="0"/>
    <p:restoredTop sz="95272" autoAdjust="0"/>
  </p:normalViewPr>
  <p:slideViewPr>
    <p:cSldViewPr snapToGrid="0">
      <p:cViewPr>
        <p:scale>
          <a:sx n="90" d="100"/>
          <a:sy n="90" d="100"/>
        </p:scale>
        <p:origin x="-32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810" y="-96"/>
      </p:cViewPr>
      <p:guideLst>
        <p:guide orient="horz" pos="315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6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996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0F36F3B-60B3-4C36-B896-A96013ED01D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75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49300"/>
            <a:ext cx="5000625" cy="3751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9800"/>
            <a:ext cx="54864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996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3F42357-C36E-4705-A57A-7E1911391FD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1144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C688A-B218-44AA-AA7D-EDEB114D6EE2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3A4D8-3B90-4B69-ADC3-915B6173A013}" type="slidenum">
              <a:rPr lang="es-ES_tradnl" smtClean="0"/>
              <a:pPr/>
              <a:t>2</a:t>
            </a:fld>
            <a:endParaRPr lang="es-ES_tradnl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C688A-B218-44AA-AA7D-EDEB114D6EE2}" type="slidenum">
              <a:rPr lang="es-ES_tradnl" smtClean="0">
                <a:solidFill>
                  <a:prstClr val="black"/>
                </a:solidFill>
              </a:rPr>
              <a:pPr/>
              <a:t>15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 rot="16200000" flipH="1" flipV="1">
            <a:off x="4453732" y="-948532"/>
            <a:ext cx="114300" cy="8564563"/>
          </a:xfrm>
          <a:custGeom>
            <a:avLst/>
            <a:gdLst>
              <a:gd name="T0" fmla="*/ 2147483647 w 1699"/>
              <a:gd name="T1" fmla="*/ 2147483647 h 3264"/>
              <a:gd name="T2" fmla="*/ 2147483647 w 1699"/>
              <a:gd name="T3" fmla="*/ 2147483647 h 3264"/>
              <a:gd name="T4" fmla="*/ 2147483647 w 1699"/>
              <a:gd name="T5" fmla="*/ 2147483647 h 3264"/>
              <a:gd name="T6" fmla="*/ 2147483647 w 1699"/>
              <a:gd name="T7" fmla="*/ 2147483647 h 3264"/>
              <a:gd name="T8" fmla="*/ 2147483647 w 1699"/>
              <a:gd name="T9" fmla="*/ 2147483647 h 3264"/>
              <a:gd name="T10" fmla="*/ 2147483647 w 1699"/>
              <a:gd name="T11" fmla="*/ 2147483647 h 3264"/>
              <a:gd name="T12" fmla="*/ 2147483647 w 1699"/>
              <a:gd name="T13" fmla="*/ 2147483647 h 3264"/>
              <a:gd name="T14" fmla="*/ 2147483647 w 1699"/>
              <a:gd name="T15" fmla="*/ 2147483647 h 3264"/>
              <a:gd name="T16" fmla="*/ 2147483647 w 1699"/>
              <a:gd name="T17" fmla="*/ 2147483647 h 3264"/>
              <a:gd name="T18" fmla="*/ 2147483647 w 1699"/>
              <a:gd name="T19" fmla="*/ 2147483647 h 3264"/>
              <a:gd name="T20" fmla="*/ 2147483647 w 1699"/>
              <a:gd name="T21" fmla="*/ 2147483647 h 3264"/>
              <a:gd name="T22" fmla="*/ 2147483647 w 1699"/>
              <a:gd name="T23" fmla="*/ 2147483647 h 3264"/>
              <a:gd name="T24" fmla="*/ 2147483647 w 1699"/>
              <a:gd name="T25" fmla="*/ 2147483647 h 3264"/>
              <a:gd name="T26" fmla="*/ 2147483647 w 1699"/>
              <a:gd name="T27" fmla="*/ 2147483647 h 3264"/>
              <a:gd name="T28" fmla="*/ 2147483647 w 1699"/>
              <a:gd name="T29" fmla="*/ 2147483647 h 3264"/>
              <a:gd name="T30" fmla="*/ 2147483647 w 1699"/>
              <a:gd name="T31" fmla="*/ 2147483647 h 3264"/>
              <a:gd name="T32" fmla="*/ 2147483647 w 1699"/>
              <a:gd name="T33" fmla="*/ 2147483647 h 3264"/>
              <a:gd name="T34" fmla="*/ 2147483647 w 1699"/>
              <a:gd name="T35" fmla="*/ 2147483647 h 3264"/>
              <a:gd name="T36" fmla="*/ 2147483647 w 1699"/>
              <a:gd name="T37" fmla="*/ 2147483647 h 3264"/>
              <a:gd name="T38" fmla="*/ 2147483647 w 1699"/>
              <a:gd name="T39" fmla="*/ 2147483647 h 3264"/>
              <a:gd name="T40" fmla="*/ 2147483647 w 1699"/>
              <a:gd name="T41" fmla="*/ 2147483647 h 3264"/>
              <a:gd name="T42" fmla="*/ 2147483647 w 1699"/>
              <a:gd name="T43" fmla="*/ 2147483647 h 3264"/>
              <a:gd name="T44" fmla="*/ 2147483647 w 1699"/>
              <a:gd name="T45" fmla="*/ 2147483647 h 3264"/>
              <a:gd name="T46" fmla="*/ 2147483647 w 1699"/>
              <a:gd name="T47" fmla="*/ 2147483647 h 3264"/>
              <a:gd name="T48" fmla="*/ 2147483647 w 1699"/>
              <a:gd name="T49" fmla="*/ 2147483647 h 3264"/>
              <a:gd name="T50" fmla="*/ 2147483647 w 1699"/>
              <a:gd name="T51" fmla="*/ 2147483647 h 326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9" h="3264">
                <a:moveTo>
                  <a:pt x="91" y="526"/>
                </a:moveTo>
                <a:cubicBezTo>
                  <a:pt x="116" y="403"/>
                  <a:pt x="152" y="257"/>
                  <a:pt x="211" y="175"/>
                </a:cubicBezTo>
                <a:cubicBezTo>
                  <a:pt x="270" y="93"/>
                  <a:pt x="345" y="56"/>
                  <a:pt x="443" y="32"/>
                </a:cubicBezTo>
                <a:cubicBezTo>
                  <a:pt x="541" y="8"/>
                  <a:pt x="675" y="36"/>
                  <a:pt x="802" y="32"/>
                </a:cubicBezTo>
                <a:cubicBezTo>
                  <a:pt x="929" y="28"/>
                  <a:pt x="1093" y="11"/>
                  <a:pt x="1206" y="10"/>
                </a:cubicBezTo>
                <a:cubicBezTo>
                  <a:pt x="1319" y="9"/>
                  <a:pt x="1407" y="0"/>
                  <a:pt x="1482" y="25"/>
                </a:cubicBezTo>
                <a:cubicBezTo>
                  <a:pt x="1557" y="50"/>
                  <a:pt x="1626" y="97"/>
                  <a:pt x="1655" y="160"/>
                </a:cubicBezTo>
                <a:cubicBezTo>
                  <a:pt x="1684" y="223"/>
                  <a:pt x="1669" y="310"/>
                  <a:pt x="1655" y="406"/>
                </a:cubicBezTo>
                <a:cubicBezTo>
                  <a:pt x="1641" y="502"/>
                  <a:pt x="1587" y="608"/>
                  <a:pt x="1572" y="736"/>
                </a:cubicBezTo>
                <a:cubicBezTo>
                  <a:pt x="1557" y="864"/>
                  <a:pt x="1555" y="1036"/>
                  <a:pt x="1565" y="1177"/>
                </a:cubicBezTo>
                <a:cubicBezTo>
                  <a:pt x="1575" y="1318"/>
                  <a:pt x="1611" y="1405"/>
                  <a:pt x="1632" y="1581"/>
                </a:cubicBezTo>
                <a:cubicBezTo>
                  <a:pt x="1653" y="1757"/>
                  <a:pt x="1699" y="2024"/>
                  <a:pt x="1692" y="2232"/>
                </a:cubicBezTo>
                <a:cubicBezTo>
                  <a:pt x="1685" y="2440"/>
                  <a:pt x="1598" y="2693"/>
                  <a:pt x="1587" y="2830"/>
                </a:cubicBezTo>
                <a:cubicBezTo>
                  <a:pt x="1576" y="2967"/>
                  <a:pt x="1634" y="2988"/>
                  <a:pt x="1625" y="3055"/>
                </a:cubicBezTo>
                <a:cubicBezTo>
                  <a:pt x="1616" y="3122"/>
                  <a:pt x="1585" y="3204"/>
                  <a:pt x="1535" y="3234"/>
                </a:cubicBezTo>
                <a:cubicBezTo>
                  <a:pt x="1485" y="3264"/>
                  <a:pt x="1427" y="3239"/>
                  <a:pt x="1325" y="3234"/>
                </a:cubicBezTo>
                <a:cubicBezTo>
                  <a:pt x="1223" y="3229"/>
                  <a:pt x="1057" y="3202"/>
                  <a:pt x="921" y="3204"/>
                </a:cubicBezTo>
                <a:cubicBezTo>
                  <a:pt x="785" y="3206"/>
                  <a:pt x="641" y="3255"/>
                  <a:pt x="510" y="3249"/>
                </a:cubicBezTo>
                <a:cubicBezTo>
                  <a:pt x="379" y="3243"/>
                  <a:pt x="214" y="3217"/>
                  <a:pt x="136" y="3167"/>
                </a:cubicBezTo>
                <a:cubicBezTo>
                  <a:pt x="58" y="3117"/>
                  <a:pt x="45" y="3036"/>
                  <a:pt x="39" y="2950"/>
                </a:cubicBezTo>
                <a:cubicBezTo>
                  <a:pt x="33" y="2864"/>
                  <a:pt x="89" y="2771"/>
                  <a:pt x="99" y="2651"/>
                </a:cubicBezTo>
                <a:cubicBezTo>
                  <a:pt x="109" y="2531"/>
                  <a:pt x="114" y="2372"/>
                  <a:pt x="99" y="2232"/>
                </a:cubicBezTo>
                <a:cubicBezTo>
                  <a:pt x="84" y="2092"/>
                  <a:pt x="18" y="1975"/>
                  <a:pt x="9" y="1813"/>
                </a:cubicBezTo>
                <a:cubicBezTo>
                  <a:pt x="0" y="1651"/>
                  <a:pt x="37" y="1409"/>
                  <a:pt x="46" y="1259"/>
                </a:cubicBezTo>
                <a:cubicBezTo>
                  <a:pt x="55" y="1109"/>
                  <a:pt x="52" y="1036"/>
                  <a:pt x="61" y="915"/>
                </a:cubicBezTo>
                <a:cubicBezTo>
                  <a:pt x="70" y="794"/>
                  <a:pt x="66" y="649"/>
                  <a:pt x="91" y="526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" name="Freeform 17"/>
          <p:cNvSpPr>
            <a:spLocks/>
          </p:cNvSpPr>
          <p:nvPr userDrawn="1"/>
        </p:nvSpPr>
        <p:spPr bwMode="auto">
          <a:xfrm rot="5400000" flipH="1">
            <a:off x="6692900" y="3429000"/>
            <a:ext cx="80963" cy="4017963"/>
          </a:xfrm>
          <a:custGeom>
            <a:avLst/>
            <a:gdLst>
              <a:gd name="T0" fmla="*/ 2147483647 w 1699"/>
              <a:gd name="T1" fmla="*/ 2147483647 h 3264"/>
              <a:gd name="T2" fmla="*/ 2147483647 w 1699"/>
              <a:gd name="T3" fmla="*/ 2147483647 h 3264"/>
              <a:gd name="T4" fmla="*/ 2147483647 w 1699"/>
              <a:gd name="T5" fmla="*/ 2147483647 h 3264"/>
              <a:gd name="T6" fmla="*/ 2147483647 w 1699"/>
              <a:gd name="T7" fmla="*/ 2147483647 h 3264"/>
              <a:gd name="T8" fmla="*/ 2147483647 w 1699"/>
              <a:gd name="T9" fmla="*/ 2147483647 h 3264"/>
              <a:gd name="T10" fmla="*/ 2147483647 w 1699"/>
              <a:gd name="T11" fmla="*/ 2147483647 h 3264"/>
              <a:gd name="T12" fmla="*/ 2147483647 w 1699"/>
              <a:gd name="T13" fmla="*/ 2147483647 h 3264"/>
              <a:gd name="T14" fmla="*/ 2147483647 w 1699"/>
              <a:gd name="T15" fmla="*/ 2147483647 h 3264"/>
              <a:gd name="T16" fmla="*/ 2147483647 w 1699"/>
              <a:gd name="T17" fmla="*/ 2147483647 h 3264"/>
              <a:gd name="T18" fmla="*/ 2147483647 w 1699"/>
              <a:gd name="T19" fmla="*/ 2147483647 h 3264"/>
              <a:gd name="T20" fmla="*/ 2147483647 w 1699"/>
              <a:gd name="T21" fmla="*/ 2147483647 h 3264"/>
              <a:gd name="T22" fmla="*/ 2147483647 w 1699"/>
              <a:gd name="T23" fmla="*/ 2147483647 h 3264"/>
              <a:gd name="T24" fmla="*/ 2147483647 w 1699"/>
              <a:gd name="T25" fmla="*/ 2147483647 h 3264"/>
              <a:gd name="T26" fmla="*/ 2147483647 w 1699"/>
              <a:gd name="T27" fmla="*/ 2147483647 h 3264"/>
              <a:gd name="T28" fmla="*/ 2147483647 w 1699"/>
              <a:gd name="T29" fmla="*/ 2147483647 h 3264"/>
              <a:gd name="T30" fmla="*/ 2147483647 w 1699"/>
              <a:gd name="T31" fmla="*/ 2147483647 h 3264"/>
              <a:gd name="T32" fmla="*/ 2147483647 w 1699"/>
              <a:gd name="T33" fmla="*/ 2147483647 h 3264"/>
              <a:gd name="T34" fmla="*/ 2147483647 w 1699"/>
              <a:gd name="T35" fmla="*/ 2147483647 h 3264"/>
              <a:gd name="T36" fmla="*/ 2147483647 w 1699"/>
              <a:gd name="T37" fmla="*/ 2147483647 h 3264"/>
              <a:gd name="T38" fmla="*/ 2147483647 w 1699"/>
              <a:gd name="T39" fmla="*/ 2147483647 h 3264"/>
              <a:gd name="T40" fmla="*/ 2147483647 w 1699"/>
              <a:gd name="T41" fmla="*/ 2147483647 h 3264"/>
              <a:gd name="T42" fmla="*/ 2147483647 w 1699"/>
              <a:gd name="T43" fmla="*/ 2147483647 h 3264"/>
              <a:gd name="T44" fmla="*/ 2147483647 w 1699"/>
              <a:gd name="T45" fmla="*/ 2147483647 h 3264"/>
              <a:gd name="T46" fmla="*/ 2147483647 w 1699"/>
              <a:gd name="T47" fmla="*/ 2147483647 h 3264"/>
              <a:gd name="T48" fmla="*/ 2147483647 w 1699"/>
              <a:gd name="T49" fmla="*/ 2147483647 h 3264"/>
              <a:gd name="T50" fmla="*/ 2147483647 w 1699"/>
              <a:gd name="T51" fmla="*/ 2147483647 h 326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9" h="3264">
                <a:moveTo>
                  <a:pt x="91" y="526"/>
                </a:moveTo>
                <a:cubicBezTo>
                  <a:pt x="116" y="403"/>
                  <a:pt x="152" y="257"/>
                  <a:pt x="211" y="175"/>
                </a:cubicBezTo>
                <a:cubicBezTo>
                  <a:pt x="270" y="93"/>
                  <a:pt x="345" y="56"/>
                  <a:pt x="443" y="32"/>
                </a:cubicBezTo>
                <a:cubicBezTo>
                  <a:pt x="541" y="8"/>
                  <a:pt x="675" y="36"/>
                  <a:pt x="802" y="32"/>
                </a:cubicBezTo>
                <a:cubicBezTo>
                  <a:pt x="929" y="28"/>
                  <a:pt x="1093" y="11"/>
                  <a:pt x="1206" y="10"/>
                </a:cubicBezTo>
                <a:cubicBezTo>
                  <a:pt x="1319" y="9"/>
                  <a:pt x="1407" y="0"/>
                  <a:pt x="1482" y="25"/>
                </a:cubicBezTo>
                <a:cubicBezTo>
                  <a:pt x="1557" y="50"/>
                  <a:pt x="1626" y="97"/>
                  <a:pt x="1655" y="160"/>
                </a:cubicBezTo>
                <a:cubicBezTo>
                  <a:pt x="1684" y="223"/>
                  <a:pt x="1669" y="310"/>
                  <a:pt x="1655" y="406"/>
                </a:cubicBezTo>
                <a:cubicBezTo>
                  <a:pt x="1641" y="502"/>
                  <a:pt x="1587" y="608"/>
                  <a:pt x="1572" y="736"/>
                </a:cubicBezTo>
                <a:cubicBezTo>
                  <a:pt x="1557" y="864"/>
                  <a:pt x="1555" y="1036"/>
                  <a:pt x="1565" y="1177"/>
                </a:cubicBezTo>
                <a:cubicBezTo>
                  <a:pt x="1575" y="1318"/>
                  <a:pt x="1611" y="1405"/>
                  <a:pt x="1632" y="1581"/>
                </a:cubicBezTo>
                <a:cubicBezTo>
                  <a:pt x="1653" y="1757"/>
                  <a:pt x="1699" y="2024"/>
                  <a:pt x="1692" y="2232"/>
                </a:cubicBezTo>
                <a:cubicBezTo>
                  <a:pt x="1685" y="2440"/>
                  <a:pt x="1598" y="2693"/>
                  <a:pt x="1587" y="2830"/>
                </a:cubicBezTo>
                <a:cubicBezTo>
                  <a:pt x="1576" y="2967"/>
                  <a:pt x="1634" y="2988"/>
                  <a:pt x="1625" y="3055"/>
                </a:cubicBezTo>
                <a:cubicBezTo>
                  <a:pt x="1616" y="3122"/>
                  <a:pt x="1585" y="3204"/>
                  <a:pt x="1535" y="3234"/>
                </a:cubicBezTo>
                <a:cubicBezTo>
                  <a:pt x="1485" y="3264"/>
                  <a:pt x="1427" y="3239"/>
                  <a:pt x="1325" y="3234"/>
                </a:cubicBezTo>
                <a:cubicBezTo>
                  <a:pt x="1223" y="3229"/>
                  <a:pt x="1057" y="3202"/>
                  <a:pt x="921" y="3204"/>
                </a:cubicBezTo>
                <a:cubicBezTo>
                  <a:pt x="785" y="3206"/>
                  <a:pt x="641" y="3255"/>
                  <a:pt x="510" y="3249"/>
                </a:cubicBezTo>
                <a:cubicBezTo>
                  <a:pt x="379" y="3243"/>
                  <a:pt x="214" y="3217"/>
                  <a:pt x="136" y="3167"/>
                </a:cubicBezTo>
                <a:cubicBezTo>
                  <a:pt x="58" y="3117"/>
                  <a:pt x="45" y="3036"/>
                  <a:pt x="39" y="2950"/>
                </a:cubicBezTo>
                <a:cubicBezTo>
                  <a:pt x="33" y="2864"/>
                  <a:pt x="89" y="2771"/>
                  <a:pt x="99" y="2651"/>
                </a:cubicBezTo>
                <a:cubicBezTo>
                  <a:pt x="109" y="2531"/>
                  <a:pt x="114" y="2372"/>
                  <a:pt x="99" y="2232"/>
                </a:cubicBezTo>
                <a:cubicBezTo>
                  <a:pt x="84" y="2092"/>
                  <a:pt x="18" y="1975"/>
                  <a:pt x="9" y="1813"/>
                </a:cubicBezTo>
                <a:cubicBezTo>
                  <a:pt x="0" y="1651"/>
                  <a:pt x="37" y="1409"/>
                  <a:pt x="46" y="1259"/>
                </a:cubicBezTo>
                <a:cubicBezTo>
                  <a:pt x="55" y="1109"/>
                  <a:pt x="52" y="1036"/>
                  <a:pt x="61" y="915"/>
                </a:cubicBezTo>
                <a:cubicBezTo>
                  <a:pt x="70" y="794"/>
                  <a:pt x="66" y="649"/>
                  <a:pt x="91" y="526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pic>
        <p:nvPicPr>
          <p:cNvPr id="6" name="Picture 1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3438" y="31591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" descr="c3mlogo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025" y="30480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LogoLabda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4600" y="5667375"/>
            <a:ext cx="10160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563938" y="5878513"/>
            <a:ext cx="4186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s-ES_tradnl" sz="1600" i="1" smtClean="0">
                <a:latin typeface="Times New Roman" pitchFamily="18" charset="0"/>
              </a:rPr>
              <a:t>LABDA Group – Carlos III University of Madrid</a:t>
            </a:r>
          </a:p>
        </p:txBody>
      </p:sp>
      <p:sp>
        <p:nvSpPr>
          <p:cNvPr id="1198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508125"/>
            <a:ext cx="7772400" cy="1311275"/>
          </a:xfrm>
        </p:spPr>
        <p:txBody>
          <a:bodyPr anchor="b"/>
          <a:lstStyle>
            <a:lvl1pPr algn="ctr">
              <a:defRPr sz="4000" b="1"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1198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AC2BD-9FC4-4616-A167-AB42FFE0EC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7225" y="-131763"/>
            <a:ext cx="1849438" cy="63563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4150" y="-131763"/>
            <a:ext cx="5400675" cy="63563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8AE44-30FA-45F3-B83A-8DF4DC79FF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3B26-BEC7-4ECE-8B42-16DC5E7E9E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8211-8967-4B09-AB73-A5EA52AB7A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EAE2-0206-4758-8FD8-242CC9375C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4150" y="2057400"/>
            <a:ext cx="3616325" cy="4167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2057400"/>
            <a:ext cx="3616325" cy="4167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E12F-A8D2-4FD2-8BB7-E58F6A507B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3EE3-4B56-4A2C-B306-7AE5CAAC04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87B7-84D1-4E9D-957C-9FE006C01E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6A42-F88A-4D98-90C8-24F2B57D4B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613FA-4184-43CB-8DDF-3DDEA305AE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D5428-2EE9-492B-A031-66C99F58AC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reeform 2"/>
          <p:cNvSpPr>
            <a:spLocks/>
          </p:cNvSpPr>
          <p:nvPr/>
        </p:nvSpPr>
        <p:spPr bwMode="auto">
          <a:xfrm>
            <a:off x="-76200" y="1506538"/>
            <a:ext cx="9144000" cy="261937"/>
          </a:xfrm>
          <a:custGeom>
            <a:avLst/>
            <a:gdLst>
              <a:gd name="T0" fmla="*/ 2147483647 w 4346"/>
              <a:gd name="T1" fmla="*/ 2147483647 h 108"/>
              <a:gd name="T2" fmla="*/ 2147483647 w 4346"/>
              <a:gd name="T3" fmla="*/ 2147483647 h 108"/>
              <a:gd name="T4" fmla="*/ 2147483647 w 4346"/>
              <a:gd name="T5" fmla="*/ 2147483647 h 108"/>
              <a:gd name="T6" fmla="*/ 2147483647 w 4346"/>
              <a:gd name="T7" fmla="*/ 2147483647 h 108"/>
              <a:gd name="T8" fmla="*/ 2147483647 w 4346"/>
              <a:gd name="T9" fmla="*/ 2147483647 h 108"/>
              <a:gd name="T10" fmla="*/ 2147483647 w 4346"/>
              <a:gd name="T11" fmla="*/ 2147483647 h 108"/>
              <a:gd name="T12" fmla="*/ 2147483647 w 4346"/>
              <a:gd name="T13" fmla="*/ 2147483647 h 108"/>
              <a:gd name="T14" fmla="*/ 2147483647 w 4346"/>
              <a:gd name="T15" fmla="*/ 2147483647 h 108"/>
              <a:gd name="T16" fmla="*/ 2147483647 w 4346"/>
              <a:gd name="T17" fmla="*/ 2147483647 h 108"/>
              <a:gd name="T18" fmla="*/ 2147483647 w 4346"/>
              <a:gd name="T19" fmla="*/ 2147483647 h 108"/>
              <a:gd name="T20" fmla="*/ 2147483647 w 4346"/>
              <a:gd name="T21" fmla="*/ 2147483647 h 108"/>
              <a:gd name="T22" fmla="*/ 2147483647 w 4346"/>
              <a:gd name="T23" fmla="*/ 2147483647 h 108"/>
              <a:gd name="T24" fmla="*/ 2147483647 w 4346"/>
              <a:gd name="T25" fmla="*/ 2147483647 h 108"/>
              <a:gd name="T26" fmla="*/ 0 w 4346"/>
              <a:gd name="T27" fmla="*/ 2147483647 h 108"/>
              <a:gd name="T28" fmla="*/ 2147483647 w 4346"/>
              <a:gd name="T29" fmla="*/ 2147483647 h 108"/>
              <a:gd name="T30" fmla="*/ 2147483647 w 4346"/>
              <a:gd name="T31" fmla="*/ 2147483647 h 108"/>
              <a:gd name="T32" fmla="*/ 2147483647 w 4346"/>
              <a:gd name="T33" fmla="*/ 2147483647 h 108"/>
              <a:gd name="T34" fmla="*/ 2147483647 w 4346"/>
              <a:gd name="T35" fmla="*/ 2147483647 h 108"/>
              <a:gd name="T36" fmla="*/ 2147483647 w 4346"/>
              <a:gd name="T37" fmla="*/ 2147483647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-228600" y="217488"/>
            <a:ext cx="1731963" cy="6438900"/>
          </a:xfrm>
          <a:custGeom>
            <a:avLst/>
            <a:gdLst>
              <a:gd name="T0" fmla="*/ 2147483647 w 883"/>
              <a:gd name="T1" fmla="*/ 2147483647 h 4115"/>
              <a:gd name="T2" fmla="*/ 2147483647 w 883"/>
              <a:gd name="T3" fmla="*/ 2147483647 h 4115"/>
              <a:gd name="T4" fmla="*/ 2147483647 w 883"/>
              <a:gd name="T5" fmla="*/ 2147483647 h 4115"/>
              <a:gd name="T6" fmla="*/ 2147483647 w 883"/>
              <a:gd name="T7" fmla="*/ 2147483647 h 4115"/>
              <a:gd name="T8" fmla="*/ 2147483647 w 883"/>
              <a:gd name="T9" fmla="*/ 2147483647 h 4115"/>
              <a:gd name="T10" fmla="*/ 2147483647 w 883"/>
              <a:gd name="T11" fmla="*/ 2147483647 h 4115"/>
              <a:gd name="T12" fmla="*/ 2147483647 w 883"/>
              <a:gd name="T13" fmla="*/ 2147483647 h 4115"/>
              <a:gd name="T14" fmla="*/ 2147483647 w 883"/>
              <a:gd name="T15" fmla="*/ 2147483647 h 4115"/>
              <a:gd name="T16" fmla="*/ 2147483647 w 883"/>
              <a:gd name="T17" fmla="*/ 2147483647 h 4115"/>
              <a:gd name="T18" fmla="*/ 2147483647 w 883"/>
              <a:gd name="T19" fmla="*/ 2147483647 h 4115"/>
              <a:gd name="T20" fmla="*/ 2147483647 w 883"/>
              <a:gd name="T21" fmla="*/ 2147483647 h 4115"/>
              <a:gd name="T22" fmla="*/ 2147483647 w 883"/>
              <a:gd name="T23" fmla="*/ 2147483647 h 4115"/>
              <a:gd name="T24" fmla="*/ 2147483647 w 883"/>
              <a:gd name="T25" fmla="*/ 2147483647 h 4115"/>
              <a:gd name="T26" fmla="*/ 2147483647 w 883"/>
              <a:gd name="T27" fmla="*/ 2147483647 h 4115"/>
              <a:gd name="T28" fmla="*/ 2147483647 w 883"/>
              <a:gd name="T29" fmla="*/ 2147483647 h 4115"/>
              <a:gd name="T30" fmla="*/ 2147483647 w 883"/>
              <a:gd name="T31" fmla="*/ 2147483647 h 4115"/>
              <a:gd name="T32" fmla="*/ 2147483647 w 883"/>
              <a:gd name="T33" fmla="*/ 2147483647 h 4115"/>
              <a:gd name="T34" fmla="*/ 2147483647 w 883"/>
              <a:gd name="T35" fmla="*/ 2147483647 h 4115"/>
              <a:gd name="T36" fmla="*/ 2147483647 w 883"/>
              <a:gd name="T37" fmla="*/ 2147483647 h 4115"/>
              <a:gd name="T38" fmla="*/ 2147483647 w 883"/>
              <a:gd name="T39" fmla="*/ 2147483647 h 4115"/>
              <a:gd name="T40" fmla="*/ 2147483647 w 883"/>
              <a:gd name="T41" fmla="*/ 2147483647 h 4115"/>
              <a:gd name="T42" fmla="*/ 2147483647 w 883"/>
              <a:gd name="T43" fmla="*/ 2147483647 h 4115"/>
              <a:gd name="T44" fmla="*/ 2147483647 w 883"/>
              <a:gd name="T45" fmla="*/ 2147483647 h 4115"/>
              <a:gd name="T46" fmla="*/ 2147483647 w 883"/>
              <a:gd name="T47" fmla="*/ 2147483647 h 4115"/>
              <a:gd name="T48" fmla="*/ 2147483647 w 883"/>
              <a:gd name="T49" fmla="*/ 2147483647 h 4115"/>
              <a:gd name="T50" fmla="*/ 2147483647 w 883"/>
              <a:gd name="T51" fmla="*/ 2147483647 h 4115"/>
              <a:gd name="T52" fmla="*/ 2147483647 w 883"/>
              <a:gd name="T53" fmla="*/ 2147483647 h 4115"/>
              <a:gd name="T54" fmla="*/ 2147483647 w 883"/>
              <a:gd name="T55" fmla="*/ 2147483647 h 4115"/>
              <a:gd name="T56" fmla="*/ 2147483647 w 883"/>
              <a:gd name="T57" fmla="*/ 2147483647 h 4115"/>
              <a:gd name="T58" fmla="*/ 2147483647 w 883"/>
              <a:gd name="T59" fmla="*/ 2147483647 h 4115"/>
              <a:gd name="T60" fmla="*/ 2147483647 w 883"/>
              <a:gd name="T61" fmla="*/ 2147483647 h 411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rgbClr val="6699FF">
              <a:alpha val="50195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97013" y="-131763"/>
            <a:ext cx="735965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4150" y="2057400"/>
            <a:ext cx="738505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3700" y="6478588"/>
            <a:ext cx="47371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1CA48B-68A4-44C4-BB28-E6BFBE50B0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54" r:id="rId1"/>
    <p:sldLayoutId id="2147487024" r:id="rId2"/>
    <p:sldLayoutId id="2147487025" r:id="rId3"/>
    <p:sldLayoutId id="2147487026" r:id="rId4"/>
    <p:sldLayoutId id="2147487027" r:id="rId5"/>
    <p:sldLayoutId id="2147487028" r:id="rId6"/>
    <p:sldLayoutId id="2147487029" r:id="rId7"/>
    <p:sldLayoutId id="2147487030" r:id="rId8"/>
    <p:sldLayoutId id="2147487031" r:id="rId9"/>
    <p:sldLayoutId id="2147487032" r:id="rId10"/>
    <p:sldLayoutId id="2147487033" r:id="rId11"/>
    <p:sldLayoutId id="214748705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gnacio.santos@bde.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hyperlink" Target="mailto:ecastro@infuc3m.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5978" y="630520"/>
            <a:ext cx="8032750" cy="171739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sz="3200" dirty="0" smtClean="0">
                <a:solidFill>
                  <a:schemeClr val="tx1"/>
                </a:solidFill>
              </a:rPr>
              <a:t>Validation of a XBRL Document Instance in a </a:t>
            </a:r>
            <a:r>
              <a:rPr lang="en-GB" sz="3200" dirty="0" smtClean="0">
                <a:solidFill>
                  <a:schemeClr val="tx1"/>
                </a:solidFill>
              </a:rPr>
              <a:t>RDBMS, </a:t>
            </a:r>
            <a:r>
              <a:rPr lang="en-GB" sz="3200" dirty="0" smtClean="0">
                <a:solidFill>
                  <a:schemeClr val="tx1"/>
                </a:solidFill>
              </a:rPr>
              <a:t>Proof of Concept.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854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00025" y="3516313"/>
            <a:ext cx="8502650" cy="1854354"/>
          </a:xfrm>
          <a:noFill/>
        </p:spPr>
        <p:txBody>
          <a:bodyPr/>
          <a:lstStyle/>
          <a:p>
            <a:pPr algn="r" eaLnBrk="1" hangingPunct="1">
              <a:lnSpc>
                <a:spcPct val="130000"/>
              </a:lnSpc>
            </a:pPr>
            <a:r>
              <a:rPr lang="en-GB" sz="2000" b="1" dirty="0"/>
              <a:t>15th EuroFiling Workshop: International </a:t>
            </a:r>
            <a:r>
              <a:rPr lang="en-GB" sz="2000" b="1" dirty="0" smtClean="0"/>
              <a:t>Reporting.</a:t>
            </a:r>
          </a:p>
          <a:p>
            <a:pPr algn="r" eaLnBrk="1" hangingPunct="1">
              <a:lnSpc>
                <a:spcPct val="130000"/>
              </a:lnSpc>
            </a:pPr>
            <a:r>
              <a:rPr lang="en-US" sz="2000" b="1" dirty="0" smtClean="0"/>
              <a:t>May 31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– June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, 2012.</a:t>
            </a:r>
          </a:p>
          <a:p>
            <a:pPr algn="r" eaLnBrk="1" hangingPunct="1">
              <a:lnSpc>
                <a:spcPct val="130000"/>
              </a:lnSpc>
            </a:pPr>
            <a:r>
              <a:rPr lang="en-US" sz="2000" b="1" dirty="0" err="1" smtClean="0"/>
              <a:t>Banco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España</a:t>
            </a:r>
            <a:r>
              <a:rPr lang="en-US" sz="2000" b="1" dirty="0" smtClean="0"/>
              <a:t> (Bank of Spain), Madrid, Spain.</a:t>
            </a:r>
          </a:p>
          <a:p>
            <a:pPr algn="r" eaLnBrk="1" hangingPunct="1">
              <a:lnSpc>
                <a:spcPct val="130000"/>
              </a:lnSpc>
            </a:pPr>
            <a:r>
              <a:rPr lang="es-ES" sz="1900" u="sng" dirty="0"/>
              <a:t>Ignacio Santos </a:t>
            </a:r>
            <a:r>
              <a:rPr lang="es-ES" sz="1900" dirty="0" smtClean="0"/>
              <a:t>&amp; Elena </a:t>
            </a:r>
            <a:r>
              <a:rPr lang="es-ES" sz="1900" dirty="0"/>
              <a:t>Castro </a:t>
            </a:r>
            <a:endParaRPr lang="es-ES_tradnl" sz="1800" dirty="0" smtClean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53" y="5623559"/>
            <a:ext cx="1535290" cy="805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20298" y="571772"/>
            <a:ext cx="6115898" cy="1077218"/>
          </a:xfrm>
        </p:spPr>
        <p:txBody>
          <a:bodyPr/>
          <a:lstStyle/>
          <a:p>
            <a:r>
              <a:rPr lang="es-ES" sz="3200" b="1" dirty="0" err="1" smtClean="0"/>
              <a:t>Automation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Process</a:t>
            </a:r>
            <a:r>
              <a:rPr lang="es-ES" sz="3200" b="1" dirty="0" smtClean="0"/>
              <a:t> (III)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Comic Sans MS" pitchFamily="66" charset="0"/>
              </a:rPr>
              <a:t>Arelle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→</a:t>
            </a:r>
            <a:r>
              <a:rPr lang="en-US" sz="2000" dirty="0" smtClean="0">
                <a:latin typeface="Comic Sans MS" pitchFamily="66" charset="0"/>
                <a:cs typeface="Times New Roman"/>
              </a:rPr>
              <a:t>Formulas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dirty="0" smtClean="0">
              <a:latin typeface="Comic Sans MS" pitchFamily="66" charset="0"/>
              <a:cs typeface="Times New Roman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i="1" dirty="0" smtClean="0">
                <a:latin typeface="Wide Latin" pitchFamily="18" charset="0"/>
                <a:cs typeface="Times New Roman"/>
              </a:rPr>
              <a:t>DEMO.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Comic Sans MS" pitchFamily="66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0" y="2115878"/>
            <a:ext cx="123337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 Narrow" pitchFamily="34" charset="0"/>
              </a:rPr>
              <a:t>Summary</a:t>
            </a:r>
          </a:p>
          <a:p>
            <a:r>
              <a:rPr lang="en-US" sz="1100" dirty="0" smtClean="0">
                <a:latin typeface="Arial Narrow" pitchFamily="34" charset="0"/>
              </a:rPr>
              <a:t>Introduction</a:t>
            </a:r>
          </a:p>
          <a:p>
            <a:r>
              <a:rPr lang="en-US" sz="1100" dirty="0" smtClean="0">
                <a:latin typeface="Arial Narrow" pitchFamily="34" charset="0"/>
              </a:rPr>
              <a:t>Architecture</a:t>
            </a:r>
          </a:p>
          <a:p>
            <a:r>
              <a:rPr lang="en-US" sz="1100" dirty="0" smtClean="0">
                <a:solidFill>
                  <a:srgbClr val="FF0000"/>
                </a:solidFill>
                <a:latin typeface="Arial Narrow" pitchFamily="34" charset="0"/>
              </a:rPr>
              <a:t>Automation Process</a:t>
            </a:r>
          </a:p>
          <a:p>
            <a:r>
              <a:rPr lang="en-US" sz="1100" dirty="0" smtClean="0">
                <a:latin typeface="Arial Narrow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8185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1669311" y="568849"/>
            <a:ext cx="598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>
                <a:latin typeface="+mj-lt"/>
              </a:rPr>
              <a:t>Automation</a:t>
            </a:r>
            <a:r>
              <a:rPr lang="es-ES" sz="3200" b="1" dirty="0" smtClean="0">
                <a:latin typeface="+mj-lt"/>
              </a:rPr>
              <a:t> </a:t>
            </a:r>
            <a:r>
              <a:rPr lang="es-ES" sz="3200" b="1" dirty="0" err="1" smtClean="0">
                <a:latin typeface="+mj-lt"/>
              </a:rPr>
              <a:t>Process</a:t>
            </a:r>
            <a:r>
              <a:rPr lang="es-ES" sz="3200" b="1" dirty="0" smtClean="0">
                <a:latin typeface="+mj-lt"/>
              </a:rPr>
              <a:t> (IV)</a:t>
            </a:r>
            <a:endParaRPr lang="es-ES" sz="3200" b="1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48985" y="6306795"/>
            <a:ext cx="233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Process</a:t>
            </a:r>
            <a:r>
              <a:rPr lang="es-ES" sz="1600" b="1" dirty="0" smtClean="0"/>
              <a:t> of </a:t>
            </a:r>
            <a:r>
              <a:rPr lang="es-ES" sz="1600" b="1" dirty="0" err="1" smtClean="0"/>
              <a:t>validation</a:t>
            </a:r>
            <a:endParaRPr lang="es-ES" sz="16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2328531"/>
            <a:ext cx="12759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latin typeface="Arial Narrow" pitchFamily="34" charset="0"/>
              </a:rPr>
              <a:t>Summary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Introduction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Architecture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Automation</a:t>
            </a:r>
            <a:r>
              <a:rPr lang="es-ES" sz="11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Process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Conclusion</a:t>
            </a:r>
            <a:endParaRPr lang="es-ES" sz="1100" dirty="0"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311" y="1777325"/>
            <a:ext cx="6804838" cy="448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9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69311" y="568849"/>
            <a:ext cx="598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>
                <a:solidFill>
                  <a:srgbClr val="000000"/>
                </a:solidFill>
                <a:latin typeface="Verdana"/>
              </a:rPr>
              <a:t>Automation</a:t>
            </a:r>
            <a:r>
              <a:rPr lang="es-ES" sz="3200" b="1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s-ES" sz="3200" b="1" dirty="0" err="1" smtClean="0">
                <a:solidFill>
                  <a:srgbClr val="000000"/>
                </a:solidFill>
                <a:latin typeface="Verdana"/>
              </a:rPr>
              <a:t>Process</a:t>
            </a:r>
            <a:r>
              <a:rPr lang="es-ES" sz="3200" b="1" dirty="0" smtClean="0">
                <a:solidFill>
                  <a:srgbClr val="000000"/>
                </a:solidFill>
                <a:latin typeface="Verdana"/>
              </a:rPr>
              <a:t> (V)</a:t>
            </a:r>
            <a:endParaRPr lang="es-ES" sz="32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48985" y="6306795"/>
            <a:ext cx="2796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solidFill>
                  <a:srgbClr val="000000"/>
                </a:solidFill>
              </a:rPr>
              <a:t>Our</a:t>
            </a:r>
            <a:r>
              <a:rPr lang="es-ES" sz="1600" b="1" dirty="0" smtClean="0">
                <a:solidFill>
                  <a:srgbClr val="000000"/>
                </a:solidFill>
              </a:rPr>
              <a:t> </a:t>
            </a:r>
            <a:r>
              <a:rPr lang="es-ES" sz="1600" b="1" dirty="0" err="1" smtClean="0">
                <a:solidFill>
                  <a:srgbClr val="000000"/>
                </a:solidFill>
              </a:rPr>
              <a:t>process</a:t>
            </a:r>
            <a:r>
              <a:rPr lang="es-ES" sz="1600" b="1" dirty="0" smtClean="0">
                <a:solidFill>
                  <a:srgbClr val="000000"/>
                </a:solidFill>
              </a:rPr>
              <a:t> of </a:t>
            </a:r>
            <a:r>
              <a:rPr lang="es-ES" sz="1600" b="1" dirty="0" err="1" smtClean="0">
                <a:solidFill>
                  <a:srgbClr val="000000"/>
                </a:solidFill>
              </a:rPr>
              <a:t>validation</a:t>
            </a:r>
            <a:endParaRPr lang="es-ES" sz="1600" b="1" dirty="0">
              <a:solidFill>
                <a:srgbClr val="0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2328531"/>
            <a:ext cx="12759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Summary</a:t>
            </a:r>
            <a:endParaRPr lang="es-ES" sz="11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Introduction</a:t>
            </a:r>
            <a:endParaRPr lang="es-ES" sz="11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Architecture</a:t>
            </a:r>
            <a:endParaRPr lang="es-ES" sz="11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Automation</a:t>
            </a:r>
            <a:r>
              <a:rPr lang="es-ES" sz="11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Process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Conclusion</a:t>
            </a:r>
            <a:endParaRPr lang="es-ES" sz="11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431" y="1799900"/>
            <a:ext cx="5423011" cy="4506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27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4334" y="295327"/>
            <a:ext cx="6200959" cy="1077218"/>
          </a:xfrm>
        </p:spPr>
        <p:txBody>
          <a:bodyPr/>
          <a:lstStyle/>
          <a:p>
            <a:r>
              <a:rPr lang="es-ES" sz="3200" b="1" dirty="0" err="1" smtClean="0"/>
              <a:t>Automation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Process</a:t>
            </a:r>
            <a:r>
              <a:rPr lang="es-ES" sz="3200" b="1" dirty="0" smtClean="0"/>
              <a:t> (VI)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Validation.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0000"/>
                </a:solidFill>
                <a:latin typeface="Wide Latin" pitchFamily="18" charset="0"/>
                <a:cs typeface="Times New Roman"/>
              </a:rPr>
              <a:t>DEMO.</a:t>
            </a:r>
            <a:endParaRPr lang="en-US" sz="2800" i="1" dirty="0">
              <a:solidFill>
                <a:srgbClr val="000000"/>
              </a:solidFill>
              <a:latin typeface="Wide Latin" pitchFamily="18" charset="0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0" y="2392326"/>
            <a:ext cx="132907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latin typeface="Arial Narrow" pitchFamily="34" charset="0"/>
              </a:rPr>
              <a:t>Summary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Introduction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Architecture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Automation</a:t>
            </a:r>
            <a:r>
              <a:rPr lang="es-ES" sz="11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Process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Conclusion</a:t>
            </a:r>
            <a:endParaRPr lang="es-E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6622" y="584078"/>
            <a:ext cx="6785750" cy="584775"/>
          </a:xfrm>
        </p:spPr>
        <p:txBody>
          <a:bodyPr/>
          <a:lstStyle/>
          <a:p>
            <a:r>
              <a:rPr lang="es-ES" sz="3200" b="1" dirty="0" err="1" smtClean="0"/>
              <a:t>Conclusions</a:t>
            </a:r>
            <a:r>
              <a:rPr lang="es-ES" sz="3200" b="1" dirty="0" smtClean="0"/>
              <a:t> and </a:t>
            </a:r>
            <a:r>
              <a:rPr lang="es-ES" sz="3200" b="1" dirty="0" err="1" smtClean="0"/>
              <a:t>future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work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4782" y="1791586"/>
            <a:ext cx="7385050" cy="4758070"/>
          </a:xfrm>
        </p:spPr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Mapping the validation rules.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General process.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Validation in other languages.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Automation.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Comic Sans MS" pitchFamily="66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74428" y="2381693"/>
            <a:ext cx="124400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 Narrow" pitchFamily="34" charset="0"/>
              </a:rPr>
              <a:t>Summary</a:t>
            </a:r>
          </a:p>
          <a:p>
            <a:r>
              <a:rPr lang="en-US" sz="1100" dirty="0" smtClean="0">
                <a:latin typeface="Arial Narrow" pitchFamily="34" charset="0"/>
              </a:rPr>
              <a:t>Introduction</a:t>
            </a:r>
          </a:p>
          <a:p>
            <a:r>
              <a:rPr lang="en-US" sz="1100" dirty="0" smtClean="0">
                <a:latin typeface="Arial Narrow" pitchFamily="34" charset="0"/>
              </a:rPr>
              <a:t>Architecture</a:t>
            </a:r>
          </a:p>
          <a:p>
            <a:r>
              <a:rPr lang="en-US" sz="1100" dirty="0" smtClean="0">
                <a:latin typeface="Arial Narrow" pitchFamily="34" charset="0"/>
              </a:rPr>
              <a:t>Automation Process</a:t>
            </a:r>
          </a:p>
          <a:p>
            <a:r>
              <a:rPr lang="en-US" sz="1100" dirty="0" smtClean="0">
                <a:solidFill>
                  <a:srgbClr val="FF0000"/>
                </a:solidFill>
                <a:latin typeface="Arial Narrow" pitchFamily="34" charset="0"/>
              </a:rPr>
              <a:t>Conclusion</a:t>
            </a:r>
            <a:endParaRPr lang="es-ES" sz="11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653" y="592420"/>
            <a:ext cx="7829550" cy="171739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sz="3200" dirty="0">
                <a:solidFill>
                  <a:srgbClr val="000000"/>
                </a:solidFill>
              </a:rPr>
              <a:t>Validation of a XBRL Document Instance in a </a:t>
            </a:r>
            <a:r>
              <a:rPr lang="en-GB" sz="3200" dirty="0" smtClean="0">
                <a:solidFill>
                  <a:srgbClr val="000000"/>
                </a:solidFill>
              </a:rPr>
              <a:t>RDBMS, Proof </a:t>
            </a:r>
            <a:r>
              <a:rPr lang="en-GB" sz="3200" smtClean="0">
                <a:solidFill>
                  <a:srgbClr val="000000"/>
                </a:solidFill>
              </a:rPr>
              <a:t>of Concept. </a:t>
            </a:r>
            <a:endParaRPr lang="es-ES_tradnl" sz="4400" dirty="0" smtClean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533422" y="3994430"/>
            <a:ext cx="5328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Ignacio Santos</a:t>
            </a:r>
            <a:r>
              <a:rPr lang="es-ES" dirty="0" smtClean="0"/>
              <a:t>, </a:t>
            </a:r>
            <a:r>
              <a:rPr lang="es-ES" sz="1800" dirty="0" smtClean="0">
                <a:hlinkClick r:id="rId3"/>
              </a:rPr>
              <a:t>ignacio.santos@bde.es</a:t>
            </a:r>
            <a:endParaRPr lang="es-ES" sz="1800" dirty="0" smtClean="0"/>
          </a:p>
          <a:p>
            <a:r>
              <a:rPr lang="es-ES" sz="1800" dirty="0" smtClean="0"/>
              <a:t>Elena </a:t>
            </a:r>
            <a:r>
              <a:rPr lang="es-ES" sz="1800" dirty="0"/>
              <a:t>Castro, </a:t>
            </a:r>
            <a:r>
              <a:rPr lang="es-ES" sz="1800" dirty="0">
                <a:hlinkClick r:id="rId4"/>
              </a:rPr>
              <a:t>ecastro@infuc3m.es</a:t>
            </a:r>
            <a:r>
              <a:rPr lang="es-ES" sz="1800" dirty="0"/>
              <a:t>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53" y="5633084"/>
            <a:ext cx="1535290" cy="80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5DA4D7-F7F5-4FC6-82CC-6F30768953C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9571" name="Text Box 14"/>
          <p:cNvSpPr txBox="1">
            <a:spLocks noChangeArrowheads="1"/>
          </p:cNvSpPr>
          <p:nvPr/>
        </p:nvSpPr>
        <p:spPr bwMode="auto">
          <a:xfrm>
            <a:off x="79375" y="1841500"/>
            <a:ext cx="1239062" cy="127727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 dirty="0">
                <a:solidFill>
                  <a:srgbClr val="FF0000"/>
                </a:solidFill>
                <a:latin typeface="Arial Narrow" pitchFamily="34" charset="0"/>
              </a:rPr>
              <a:t>Summary</a:t>
            </a:r>
          </a:p>
          <a:p>
            <a:pPr>
              <a:spcBef>
                <a:spcPct val="50000"/>
              </a:spcBef>
            </a:pPr>
            <a:r>
              <a:rPr lang="en-GB" sz="1100" dirty="0">
                <a:solidFill>
                  <a:srgbClr val="003366"/>
                </a:solidFill>
                <a:latin typeface="Arial Narrow" pitchFamily="34" charset="0"/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en-GB" sz="1100" dirty="0" smtClean="0">
                <a:solidFill>
                  <a:srgbClr val="003366"/>
                </a:solidFill>
                <a:latin typeface="Arial Narrow" pitchFamily="34" charset="0"/>
              </a:rPr>
              <a:t>Architecture</a:t>
            </a:r>
          </a:p>
          <a:p>
            <a:pPr>
              <a:spcBef>
                <a:spcPct val="50000"/>
              </a:spcBef>
            </a:pPr>
            <a:r>
              <a:rPr lang="en-GB" sz="1100" dirty="0" smtClean="0">
                <a:solidFill>
                  <a:srgbClr val="003366"/>
                </a:solidFill>
                <a:latin typeface="Arial Narrow" pitchFamily="34" charset="0"/>
              </a:rPr>
              <a:t>Automation Process</a:t>
            </a:r>
          </a:p>
          <a:p>
            <a:pPr>
              <a:spcBef>
                <a:spcPct val="50000"/>
              </a:spcBef>
            </a:pPr>
            <a:r>
              <a:rPr lang="en-GB" sz="1100" dirty="0" smtClean="0">
                <a:solidFill>
                  <a:srgbClr val="003366"/>
                </a:solidFill>
                <a:latin typeface="Arial Narrow" pitchFamily="34" charset="0"/>
              </a:rPr>
              <a:t>Conclusions</a:t>
            </a:r>
            <a:endParaRPr lang="en-GB" sz="1100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4837" y="1909585"/>
            <a:ext cx="6973888" cy="4558947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GB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Introduction.</a:t>
            </a:r>
          </a:p>
          <a:p>
            <a:pPr eaLnBrk="1" hangingPunct="1">
              <a:lnSpc>
                <a:spcPct val="170000"/>
              </a:lnSpc>
            </a:pPr>
            <a:r>
              <a:rPr lang="en-GB" sz="2600" dirty="0" smtClean="0">
                <a:latin typeface="Times New Roman" pitchFamily="18" charset="0"/>
              </a:rPr>
              <a:t>Architecture.</a:t>
            </a:r>
          </a:p>
          <a:p>
            <a:pPr eaLnBrk="1" hangingPunct="1">
              <a:lnSpc>
                <a:spcPct val="170000"/>
              </a:lnSpc>
            </a:pPr>
            <a:r>
              <a:rPr lang="en-GB" sz="2600" dirty="0" smtClean="0">
                <a:latin typeface="Times New Roman" pitchFamily="18" charset="0"/>
              </a:rPr>
              <a:t>Automation Process.</a:t>
            </a:r>
          </a:p>
          <a:p>
            <a:pPr eaLnBrk="1" hangingPunct="1">
              <a:lnSpc>
                <a:spcPct val="170000"/>
              </a:lnSpc>
            </a:pPr>
            <a:r>
              <a:rPr lang="en-GB" sz="2600" dirty="0" smtClean="0">
                <a:latin typeface="Times New Roman" pitchFamily="18" charset="0"/>
              </a:rPr>
              <a:t>Conclusions and future work.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287345" y="491756"/>
            <a:ext cx="2613726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 Ref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499998" y="601375"/>
            <a:ext cx="2188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 Ref" pitchFamily="34" charset="0"/>
                <a:ea typeface="Verdana" pitchFamily="34" charset="0"/>
                <a:cs typeface="Verdana" pitchFamily="34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51654" y="530915"/>
            <a:ext cx="3649145" cy="584775"/>
          </a:xfrm>
        </p:spPr>
        <p:txBody>
          <a:bodyPr/>
          <a:lstStyle/>
          <a:p>
            <a:r>
              <a:rPr lang="es-ES" sz="3200" b="1" dirty="0" err="1" smtClean="0"/>
              <a:t>Introduction</a:t>
            </a:r>
            <a:r>
              <a:rPr lang="es-ES" sz="3200" b="1" dirty="0" smtClean="0"/>
              <a:t> I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96679" y="1855380"/>
            <a:ext cx="7402771" cy="435403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  <a:cs typeface="Times New Roman" pitchFamily="18" charset="0"/>
              </a:rPr>
              <a:t>In the past, we proposed the necessary structures and its semantic rules of the XBRL Data Model (XBRLDM) in the MDM. </a:t>
            </a:r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WEBIST 2011, The Netherlands, 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May. 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IADIS 2011, Shanghai, China, December.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Presently we include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the validation rules, but in the MDM, and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the formalization of these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rules, including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mathematical definitions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We provide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second way to validate XBRL reports through a RDBMS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Automatic mapping of XBRL Formulas in RDBMS.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This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research work will improve the interoperability among applications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(e-government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and others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projects). 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0" y="2158408"/>
            <a:ext cx="12227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latin typeface="Arial Narrow" pitchFamily="34" charset="0"/>
              </a:rPr>
              <a:t>Summary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Introduction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Architecture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Automation</a:t>
            </a:r>
            <a:r>
              <a:rPr lang="es-ES" sz="1100" dirty="0" smtClean="0">
                <a:latin typeface="Arial Narrow" pitchFamily="34" charset="0"/>
              </a:rPr>
              <a:t> </a:t>
            </a:r>
            <a:r>
              <a:rPr lang="es-ES" sz="1100" dirty="0" err="1" smtClean="0">
                <a:latin typeface="Arial Narrow" pitchFamily="34" charset="0"/>
              </a:rPr>
              <a:t>Process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Conclusion</a:t>
            </a:r>
            <a:endParaRPr lang="es-E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5841" y="573445"/>
            <a:ext cx="4191406" cy="584775"/>
          </a:xfrm>
        </p:spPr>
        <p:txBody>
          <a:bodyPr/>
          <a:lstStyle/>
          <a:p>
            <a:r>
              <a:rPr lang="es-ES" sz="3200" b="1" dirty="0" err="1" smtClean="0"/>
              <a:t>Introduction</a:t>
            </a:r>
            <a:r>
              <a:rPr lang="es-ES" sz="3200" b="1" dirty="0" smtClean="0"/>
              <a:t> (II)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Proof of Concept of mapping a XBRL report versus a RDBMS. September 5</a:t>
            </a:r>
            <a:r>
              <a:rPr lang="en-US" sz="2000" baseline="30000" dirty="0" smtClean="0">
                <a:latin typeface="Comic Sans MS" pitchFamily="66" charset="0"/>
              </a:rPr>
              <a:t>th</a:t>
            </a:r>
            <a:r>
              <a:rPr lang="en-US" sz="2000" dirty="0" smtClean="0">
                <a:latin typeface="Comic Sans MS" pitchFamily="66" charset="0"/>
              </a:rPr>
              <a:t>, 2011, XBRL </a:t>
            </a:r>
            <a:r>
              <a:rPr lang="en-US" sz="2000" dirty="0" err="1" smtClean="0">
                <a:latin typeface="Comic Sans MS" pitchFamily="66" charset="0"/>
              </a:rPr>
              <a:t>Openfiling</a:t>
            </a:r>
            <a:r>
              <a:rPr lang="en-US" sz="2000" dirty="0" smtClean="0">
                <a:latin typeface="Comic Sans MS" pitchFamily="66" charset="0"/>
              </a:rPr>
              <a:t> 1</a:t>
            </a:r>
            <a:r>
              <a:rPr lang="en-US" sz="2000" baseline="30000" dirty="0" smtClean="0">
                <a:latin typeface="Comic Sans MS" pitchFamily="66" charset="0"/>
              </a:rPr>
              <a:t>st</a:t>
            </a:r>
            <a:r>
              <a:rPr lang="en-US" sz="2000" dirty="0" smtClean="0">
                <a:latin typeface="Comic Sans MS" pitchFamily="66" charset="0"/>
              </a:rPr>
              <a:t>. General Assembly, </a:t>
            </a:r>
            <a:r>
              <a:rPr lang="en-US" sz="2000" dirty="0" err="1" smtClean="0">
                <a:latin typeface="Comic Sans MS" pitchFamily="66" charset="0"/>
              </a:rPr>
              <a:t>Banca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d’Italita</a:t>
            </a:r>
            <a:r>
              <a:rPr lang="en-US" sz="2000" dirty="0" smtClean="0">
                <a:latin typeface="Comic Sans MS" pitchFamily="66" charset="0"/>
              </a:rPr>
              <a:t>, Rome, Italy.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FINREP 2012.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No formulas at this moment.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FINREP 2008, Bank of Spain. Report 6610.</a:t>
            </a:r>
          </a:p>
          <a:p>
            <a:endParaRPr lang="es-ES" sz="2000" dirty="0">
              <a:latin typeface="Comic Sans MS" pitchFamily="66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0" y="2044136"/>
            <a:ext cx="125464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100" dirty="0" err="1">
                <a:solidFill>
                  <a:srgbClr val="000000"/>
                </a:solidFill>
                <a:latin typeface="Arial Narrow" pitchFamily="34" charset="0"/>
              </a:rPr>
              <a:t>Summary</a:t>
            </a:r>
            <a:endParaRPr lang="es-ES" sz="1100" dirty="0">
              <a:solidFill>
                <a:srgbClr val="000000"/>
              </a:solidFill>
              <a:latin typeface="Arial Narrow" pitchFamily="34" charset="0"/>
            </a:endParaRPr>
          </a:p>
          <a:p>
            <a:pPr lvl="0"/>
            <a:r>
              <a:rPr lang="es-ES" sz="1100" dirty="0" err="1">
                <a:solidFill>
                  <a:srgbClr val="FF0000"/>
                </a:solidFill>
                <a:latin typeface="Arial Narrow" pitchFamily="34" charset="0"/>
              </a:rPr>
              <a:t>Introduction</a:t>
            </a:r>
            <a:endParaRPr lang="es-ES" sz="1100" dirty="0">
              <a:solidFill>
                <a:srgbClr val="FF0000"/>
              </a:solidFill>
              <a:latin typeface="Arial Narrow" pitchFamily="34" charset="0"/>
            </a:endParaRPr>
          </a:p>
          <a:p>
            <a:pPr lvl="0"/>
            <a:r>
              <a:rPr lang="es-ES" sz="1100" dirty="0" err="1">
                <a:solidFill>
                  <a:srgbClr val="000000"/>
                </a:solidFill>
                <a:latin typeface="Arial Narrow" pitchFamily="34" charset="0"/>
              </a:rPr>
              <a:t>Architecture</a:t>
            </a:r>
            <a:endParaRPr lang="es-ES" sz="1100" dirty="0">
              <a:solidFill>
                <a:srgbClr val="000000"/>
              </a:solidFill>
              <a:latin typeface="Arial Narrow" pitchFamily="34" charset="0"/>
            </a:endParaRPr>
          </a:p>
          <a:p>
            <a:pPr lvl="0"/>
            <a:r>
              <a:rPr lang="es-ES" sz="1100" dirty="0" err="1">
                <a:solidFill>
                  <a:srgbClr val="000000"/>
                </a:solidFill>
                <a:latin typeface="Arial Narrow" pitchFamily="34" charset="0"/>
              </a:rPr>
              <a:t>Automation</a:t>
            </a:r>
            <a:r>
              <a:rPr lang="es-ES" sz="11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s-ES" sz="1100" dirty="0" err="1">
                <a:solidFill>
                  <a:srgbClr val="000000"/>
                </a:solidFill>
                <a:latin typeface="Arial Narrow" pitchFamily="34" charset="0"/>
              </a:rPr>
              <a:t>Process</a:t>
            </a:r>
            <a:endParaRPr lang="es-ES" sz="1100" dirty="0">
              <a:solidFill>
                <a:srgbClr val="000000"/>
              </a:solidFill>
              <a:latin typeface="Arial Narrow" pitchFamily="34" charset="0"/>
            </a:endParaRPr>
          </a:p>
          <a:p>
            <a:pPr lvl="0"/>
            <a:r>
              <a:rPr lang="es-ES" sz="1100" dirty="0" err="1">
                <a:solidFill>
                  <a:srgbClr val="000000"/>
                </a:solidFill>
                <a:latin typeface="Arial Narrow" pitchFamily="34" charset="0"/>
              </a:rPr>
              <a:t>Conclusion</a:t>
            </a:r>
            <a:endParaRPr lang="es-ES" sz="11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28100" y="571772"/>
            <a:ext cx="3904328" cy="1077218"/>
          </a:xfrm>
        </p:spPr>
        <p:txBody>
          <a:bodyPr/>
          <a:lstStyle/>
          <a:p>
            <a:r>
              <a:rPr lang="es-ES" sz="3200" b="1" dirty="0" err="1" smtClean="0"/>
              <a:t>Architecture</a:t>
            </a:r>
            <a:r>
              <a:rPr lang="es-ES" sz="3200" b="1" dirty="0" smtClean="0"/>
              <a:t> (I)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34633" y="1982972"/>
            <a:ext cx="7385050" cy="3854302"/>
          </a:xfrm>
        </p:spPr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We have the structure of Data and metadata in a RDBMS.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We extract the formulas through </a:t>
            </a:r>
            <a:r>
              <a:rPr lang="en-US" sz="2000" dirty="0" err="1" smtClean="0">
                <a:latin typeface="Comic Sans MS" pitchFamily="66" charset="0"/>
              </a:rPr>
              <a:t>Arelle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We generate the validation rules in a RDBMS.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We execute the validation rules.</a:t>
            </a:r>
          </a:p>
          <a:p>
            <a:pPr marL="0" indent="0">
              <a:buNone/>
            </a:pPr>
            <a:endParaRPr lang="es-ES" sz="2000" dirty="0">
              <a:latin typeface="Comic Sans MS" pitchFamily="66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01256" y="2704214"/>
            <a:ext cx="1233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2417703"/>
            <a:ext cx="12865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latin typeface="Arial Narrow" pitchFamily="34" charset="0"/>
              </a:rPr>
              <a:t>Summary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Introduction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Architecture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Automation</a:t>
            </a:r>
            <a:r>
              <a:rPr lang="es-ES" sz="1100" dirty="0" smtClean="0">
                <a:latin typeface="Arial Narrow" pitchFamily="34" charset="0"/>
              </a:rPr>
              <a:t> </a:t>
            </a:r>
            <a:r>
              <a:rPr lang="es-ES" sz="1100" dirty="0" err="1" smtClean="0">
                <a:latin typeface="Arial Narrow" pitchFamily="34" charset="0"/>
              </a:rPr>
              <a:t>Process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Conclusion</a:t>
            </a:r>
            <a:endParaRPr lang="es-E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7614" y="6104782"/>
            <a:ext cx="3891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000000"/>
                </a:solidFill>
              </a:rPr>
              <a:t>General </a:t>
            </a:r>
            <a:r>
              <a:rPr lang="es-ES" sz="1600" b="1" dirty="0" err="1" smtClean="0">
                <a:solidFill>
                  <a:srgbClr val="000000"/>
                </a:solidFill>
              </a:rPr>
              <a:t>Structure</a:t>
            </a:r>
            <a:r>
              <a:rPr lang="es-ES" sz="1600" b="1" dirty="0" smtClean="0">
                <a:solidFill>
                  <a:srgbClr val="000000"/>
                </a:solidFill>
              </a:rPr>
              <a:t> XBRL vs RDBMS</a:t>
            </a:r>
            <a:endParaRPr lang="es-ES" sz="1600" b="1" dirty="0">
              <a:solidFill>
                <a:srgbClr val="0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09282" y="536952"/>
            <a:ext cx="4210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>
                <a:solidFill>
                  <a:srgbClr val="000000"/>
                </a:solidFill>
                <a:latin typeface="Verdana"/>
              </a:rPr>
              <a:t>Architecture</a:t>
            </a:r>
            <a:r>
              <a:rPr lang="es-ES" sz="3200" b="1" dirty="0" smtClean="0">
                <a:solidFill>
                  <a:srgbClr val="000000"/>
                </a:solidFill>
                <a:latin typeface="Verdana"/>
              </a:rPr>
              <a:t> (II)</a:t>
            </a:r>
            <a:endParaRPr lang="es-ES" sz="32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5692" y="2389137"/>
            <a:ext cx="123337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Summary</a:t>
            </a:r>
            <a:endParaRPr lang="es-ES" sz="11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Introduction</a:t>
            </a:r>
            <a:endParaRPr lang="es-ES" sz="11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Architecture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Automatiun</a:t>
            </a:r>
            <a:r>
              <a:rPr lang="es-ES" sz="11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Process</a:t>
            </a:r>
            <a:r>
              <a:rPr lang="es-ES" sz="11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  <a:p>
            <a:r>
              <a:rPr lang="es-ES" sz="1100" dirty="0" err="1" smtClean="0">
                <a:solidFill>
                  <a:srgbClr val="000000"/>
                </a:solidFill>
                <a:latin typeface="Arial Narrow" pitchFamily="34" charset="0"/>
              </a:rPr>
              <a:t>Conclusion</a:t>
            </a:r>
            <a:endParaRPr lang="es-ES" sz="1100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9" t="911" r="-502" b="911"/>
          <a:stretch/>
        </p:blipFill>
        <p:spPr bwMode="auto">
          <a:xfrm>
            <a:off x="1562986" y="1765005"/>
            <a:ext cx="7257014" cy="422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7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842" y="1116399"/>
            <a:ext cx="6950351" cy="4977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690037" y="6243840"/>
            <a:ext cx="4359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Structure</a:t>
            </a:r>
            <a:r>
              <a:rPr lang="es-ES" sz="1600" b="1" dirty="0" smtClean="0"/>
              <a:t> RDBMS </a:t>
            </a:r>
            <a:r>
              <a:rPr lang="es-ES" sz="1600" b="1" dirty="0" err="1" smtClean="0"/>
              <a:t>from</a:t>
            </a:r>
            <a:r>
              <a:rPr lang="es-ES" sz="1600" b="1" dirty="0" smtClean="0"/>
              <a:t> XBRLDM (UML).</a:t>
            </a:r>
            <a:endParaRPr lang="es-ES" sz="16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344478" y="531624"/>
            <a:ext cx="4412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>
                <a:latin typeface="+mj-lt"/>
              </a:rPr>
              <a:t>Architecture</a:t>
            </a:r>
            <a:r>
              <a:rPr lang="es-ES" sz="3200" b="1" dirty="0" smtClean="0">
                <a:latin typeface="+mj-lt"/>
              </a:rPr>
              <a:t> (III)</a:t>
            </a:r>
            <a:endParaRPr lang="es-ES" sz="3200" b="1" dirty="0"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7591" y="2254102"/>
            <a:ext cx="12971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latin typeface="Arial Narrow" pitchFamily="34" charset="0"/>
              </a:rPr>
              <a:t>Summary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Introduction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Architecture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Automatiun</a:t>
            </a:r>
            <a:r>
              <a:rPr lang="es-ES" sz="1100" dirty="0" smtClean="0">
                <a:latin typeface="Arial Narrow" pitchFamily="34" charset="0"/>
              </a:rPr>
              <a:t> </a:t>
            </a:r>
            <a:r>
              <a:rPr lang="es-ES" sz="1100" dirty="0" err="1" smtClean="0">
                <a:latin typeface="Arial Narrow" pitchFamily="34" charset="0"/>
              </a:rPr>
              <a:t>Process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Conclusion</a:t>
            </a:r>
            <a:endParaRPr lang="es-E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6502" y="584078"/>
            <a:ext cx="5786289" cy="584775"/>
          </a:xfrm>
        </p:spPr>
        <p:txBody>
          <a:bodyPr/>
          <a:lstStyle/>
          <a:p>
            <a:r>
              <a:rPr lang="es-ES" sz="3200" b="1" dirty="0" err="1" smtClean="0"/>
              <a:t>Automation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Process</a:t>
            </a:r>
            <a:r>
              <a:rPr lang="es-ES" sz="3200" b="1" dirty="0" smtClean="0"/>
              <a:t> (I)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Structure and data.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0000"/>
                </a:solidFill>
                <a:latin typeface="Wide Latin" pitchFamily="18" charset="0"/>
                <a:cs typeface="Times New Roman"/>
              </a:rPr>
              <a:t>DEMO.</a:t>
            </a:r>
            <a:endParaRPr lang="en-US" sz="2800" i="1" dirty="0">
              <a:solidFill>
                <a:srgbClr val="000000"/>
              </a:solidFill>
              <a:latin typeface="Wide Latin" pitchFamily="18" charset="0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0" y="2158409"/>
            <a:ext cx="13078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latin typeface="Arial Narrow" pitchFamily="34" charset="0"/>
              </a:rPr>
              <a:t>Summary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Introduction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Architecture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Automation</a:t>
            </a:r>
            <a:r>
              <a:rPr lang="es-ES" sz="11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Process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Conclusion</a:t>
            </a:r>
            <a:endParaRPr lang="es-E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583174" y="6305108"/>
            <a:ext cx="3444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/>
              <a:t>Obtaining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the</a:t>
            </a:r>
            <a:r>
              <a:rPr lang="es-ES" sz="1600" b="1" dirty="0" smtClean="0"/>
              <a:t> “api” of </a:t>
            </a:r>
            <a:r>
              <a:rPr lang="es-ES" sz="1600" b="1" dirty="0" err="1" smtClean="0"/>
              <a:t>validation</a:t>
            </a:r>
            <a:endParaRPr lang="es-ES" sz="1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690577" y="515686"/>
            <a:ext cx="587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>
                <a:latin typeface="+mj-lt"/>
              </a:rPr>
              <a:t>Automation</a:t>
            </a:r>
            <a:r>
              <a:rPr lang="es-ES" sz="3200" b="1" dirty="0" smtClean="0">
                <a:latin typeface="+mj-lt"/>
              </a:rPr>
              <a:t> </a:t>
            </a:r>
            <a:r>
              <a:rPr lang="es-ES" sz="3200" b="1" dirty="0" err="1" smtClean="0">
                <a:latin typeface="+mj-lt"/>
              </a:rPr>
              <a:t>Process</a:t>
            </a:r>
            <a:r>
              <a:rPr lang="es-ES" sz="3200" b="1" dirty="0" smtClean="0">
                <a:latin typeface="+mj-lt"/>
              </a:rPr>
              <a:t> (II)</a:t>
            </a:r>
            <a:endParaRPr lang="es-ES" sz="3200" b="1" dirty="0"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0" y="2126512"/>
            <a:ext cx="13503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latin typeface="Arial Narrow" pitchFamily="34" charset="0"/>
              </a:rPr>
              <a:t>Summary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Introduction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Architecture</a:t>
            </a:r>
            <a:endParaRPr lang="es-ES" sz="1100" dirty="0" smtClean="0">
              <a:latin typeface="Arial Narrow" pitchFamily="34" charset="0"/>
            </a:endParaRPr>
          </a:p>
          <a:p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Autoration</a:t>
            </a:r>
            <a:r>
              <a:rPr lang="es-ES" sz="11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1100" dirty="0" err="1" smtClean="0">
                <a:solidFill>
                  <a:srgbClr val="FF0000"/>
                </a:solidFill>
                <a:latin typeface="Arial Narrow" pitchFamily="34" charset="0"/>
              </a:rPr>
              <a:t>Process</a:t>
            </a:r>
            <a:endParaRPr lang="es-ES" sz="11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100" dirty="0" err="1" smtClean="0">
                <a:latin typeface="Arial Narrow" pitchFamily="34" charset="0"/>
              </a:rPr>
              <a:t>Conclusion</a:t>
            </a:r>
            <a:endParaRPr lang="es-ES" sz="1100" dirty="0" smtClean="0">
              <a:latin typeface="Arial Narrow" pitchFamily="34" charset="0"/>
            </a:endParaRPr>
          </a:p>
          <a:p>
            <a:endParaRPr lang="es-ES" sz="1100" dirty="0" err="1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2 Rectángulo"/>
          <p:cNvSpPr/>
          <p:nvPr/>
        </p:nvSpPr>
        <p:spPr bwMode="auto">
          <a:xfrm>
            <a:off x="1967023" y="3593805"/>
            <a:ext cx="1052624" cy="6379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023" y="1747657"/>
            <a:ext cx="6494352" cy="422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4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sto">
  <a:themeElements>
    <a:clrScheme name="Gesto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Gesto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o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o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540057</TotalTime>
  <Words>467</Words>
  <Application>Microsoft Office PowerPoint</Application>
  <PresentationFormat>Presentación en pantalla (4:3)</PresentationFormat>
  <Paragraphs>141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Gesto</vt:lpstr>
      <vt:lpstr>Validation of a XBRL Document Instance in a RDBMS, Proof of Concept.</vt:lpstr>
      <vt:lpstr>Presentación de PowerPoint</vt:lpstr>
      <vt:lpstr>Introduction I</vt:lpstr>
      <vt:lpstr>Introduction (II)</vt:lpstr>
      <vt:lpstr>Architecture (I)</vt:lpstr>
      <vt:lpstr>Presentación de PowerPoint</vt:lpstr>
      <vt:lpstr>Presentación de PowerPoint</vt:lpstr>
      <vt:lpstr>Automation Process (I)</vt:lpstr>
      <vt:lpstr>Presentación de PowerPoint</vt:lpstr>
      <vt:lpstr>Automation Process (III)</vt:lpstr>
      <vt:lpstr>Presentación de PowerPoint</vt:lpstr>
      <vt:lpstr>Presentación de PowerPoint</vt:lpstr>
      <vt:lpstr>Automation Process (VI)</vt:lpstr>
      <vt:lpstr>Conclusions and future work</vt:lpstr>
      <vt:lpstr>Validation of a XBRL Document Instance in a RDBMS, Proof of Concept. </vt:lpstr>
    </vt:vector>
  </TitlesOfParts>
  <Company>UC3M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Aurora Forner Pérez</dc:creator>
  <cp:lastModifiedBy>infisf</cp:lastModifiedBy>
  <cp:revision>355</cp:revision>
  <cp:lastPrinted>2012-05-06T08:34:27Z</cp:lastPrinted>
  <dcterms:created xsi:type="dcterms:W3CDTF">2004-04-27T14:13:36Z</dcterms:created>
  <dcterms:modified xsi:type="dcterms:W3CDTF">2012-05-28T12:59:14Z</dcterms:modified>
</cp:coreProperties>
</file>