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Override2.xml" ContentType="application/vnd.openxmlformats-officedocument.themeOverrid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6.xml" ContentType="application/vnd.openxmlformats-officedocument.theme+xml"/>
  <Override PartName="/ppt/theme/themeOverride3.xml" ContentType="application/vnd.openxmlformats-officedocument.themeOverrid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7.xml" ContentType="application/vnd.openxmlformats-officedocument.theme+xml"/>
  <Override PartName="/ppt/theme/themeOverride4.xml" ContentType="application/vnd.openxmlformats-officedocument.themeOverrid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4" r:id="rId2"/>
    <p:sldMasterId id="2147484131" r:id="rId3"/>
    <p:sldMasterId id="2147484152" r:id="rId4"/>
    <p:sldMasterId id="2147484303" r:id="rId5"/>
    <p:sldMasterId id="2147484332" r:id="rId6"/>
    <p:sldMasterId id="2147484345" r:id="rId7"/>
    <p:sldMasterId id="2147484358" r:id="rId8"/>
  </p:sldMasterIdLst>
  <p:notesMasterIdLst>
    <p:notesMasterId r:id="rId23"/>
  </p:notesMasterIdLst>
  <p:handoutMasterIdLst>
    <p:handoutMasterId r:id="rId24"/>
  </p:handoutMasterIdLst>
  <p:sldIdLst>
    <p:sldId id="553" r:id="rId9"/>
    <p:sldId id="557" r:id="rId10"/>
    <p:sldId id="558" r:id="rId11"/>
    <p:sldId id="662" r:id="rId12"/>
    <p:sldId id="574" r:id="rId13"/>
    <p:sldId id="575" r:id="rId14"/>
    <p:sldId id="535" r:id="rId15"/>
    <p:sldId id="665" r:id="rId16"/>
    <p:sldId id="536" r:id="rId17"/>
    <p:sldId id="671" r:id="rId18"/>
    <p:sldId id="686" r:id="rId19"/>
    <p:sldId id="561" r:id="rId20"/>
    <p:sldId id="667" r:id="rId21"/>
    <p:sldId id="530" r:id="rId22"/>
  </p:sldIdLst>
  <p:sldSz cx="9906000" cy="6858000" type="A4"/>
  <p:notesSz cx="6797675" cy="98567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66FF33"/>
    <a:srgbClr val="00FF00"/>
    <a:srgbClr val="00CC00"/>
    <a:srgbClr val="33CC33"/>
    <a:srgbClr val="00CC66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33" autoAdjust="0"/>
    <p:restoredTop sz="92845" autoAdjust="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333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264"/>
    </p:cViewPr>
  </p:sorterViewPr>
  <p:notesViewPr>
    <p:cSldViewPr>
      <p:cViewPr varScale="1">
        <p:scale>
          <a:sx n="44" d="100"/>
          <a:sy n="44" d="100"/>
        </p:scale>
        <p:origin x="-2259" y="-80"/>
      </p:cViewPr>
      <p:guideLst>
        <p:guide orient="horz" pos="3105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341" cy="492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35" y="1"/>
            <a:ext cx="2943750" cy="492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62683"/>
            <a:ext cx="2945341" cy="492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35" y="9362683"/>
            <a:ext cx="2943750" cy="492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3D23FF9D-B7E9-4ED1-8388-A3E6393463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849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341" cy="492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35" y="1"/>
            <a:ext cx="2943750" cy="492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1838" y="739775"/>
            <a:ext cx="5338762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684509"/>
            <a:ext cx="5438776" cy="443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62683"/>
            <a:ext cx="2945341" cy="492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35" y="9362683"/>
            <a:ext cx="2943750" cy="492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E9DEBB85-A6F0-41BF-A005-AE797BF96B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92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50744" y="9362683"/>
            <a:ext cx="2945341" cy="492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15D67D0-B36C-44B8-9F6E-D53DDF3579A8}" type="slidenum">
              <a:rPr lang="en-US" sz="1200" b="0"/>
              <a:pPr algn="r" eaLnBrk="1" hangingPunct="1"/>
              <a:t>1</a:t>
            </a:fld>
            <a:endParaRPr lang="en-US" sz="1200" b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0250" y="739775"/>
            <a:ext cx="5338763" cy="36957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681341"/>
            <a:ext cx="5438776" cy="44358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50744" y="9362683"/>
            <a:ext cx="2945341" cy="492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FB1AAA2-0830-459C-9857-68475E229F0D}" type="slidenum">
              <a:rPr lang="en-GB" sz="1200" b="0"/>
              <a:pPr algn="r" eaLnBrk="1" hangingPunct="1"/>
              <a:t>14</a:t>
            </a:fld>
            <a:endParaRPr lang="en-GB" sz="1200" b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0250" y="739775"/>
            <a:ext cx="5338763" cy="36957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42" y="4682926"/>
            <a:ext cx="5435594" cy="4434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80A636-CDCE-4097-970F-7AF13692BB1F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202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F233AB-2481-4791-9263-764BA9C26C8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8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0250" y="739775"/>
            <a:ext cx="5337175" cy="3695700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0250" y="739775"/>
            <a:ext cx="5337175" cy="3695700"/>
          </a:xfrm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3800F5-E03B-49CB-A689-12D957B6464B}" type="slidenum">
              <a:rPr lang="en-US" b="0" smtClean="0">
                <a:solidFill>
                  <a:srgbClr val="000000"/>
                </a:solidFill>
              </a:rPr>
              <a:pPr eaLnBrk="1" hangingPunct="1"/>
              <a:t>7</a:t>
            </a:fld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6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5C0C79-D2E1-4903-B340-DB325B7CA9A7}" type="slidenum">
              <a:rPr lang="en-US" b="0" smtClean="0">
                <a:solidFill>
                  <a:srgbClr val="000000"/>
                </a:solidFill>
              </a:rPr>
              <a:pPr eaLnBrk="1" hangingPunct="1"/>
              <a:t>9</a:t>
            </a:fld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7"/>
          <p:cNvSpPr txBox="1">
            <a:spLocks noGrp="1" noChangeArrowheads="1"/>
          </p:cNvSpPr>
          <p:nvPr/>
        </p:nvSpPr>
        <p:spPr bwMode="auto">
          <a:xfrm>
            <a:off x="3850443" y="9362239"/>
            <a:ext cx="2945659" cy="492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E00D3600-4E7C-49FE-8BA9-84A368F3AB96}" type="slidenum">
              <a:rPr lang="en-US" sz="1200">
                <a:solidFill>
                  <a:prstClr val="black"/>
                </a:solidFill>
              </a:rPr>
              <a:pPr algn="r" eaLnBrk="1" hangingPunct="1"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258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80A636-CDCE-4097-970F-7AF13692BB1F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202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jpe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.jpeg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 sz="2800"/>
            </a:lvl1pPr>
            <a:lvl2pPr>
              <a:lnSpc>
                <a:spcPct val="100000"/>
              </a:lnSpc>
              <a:spcBef>
                <a:spcPts val="1200"/>
              </a:spcBef>
              <a:defRPr/>
            </a:lvl2pPr>
            <a:lvl3pPr>
              <a:lnSpc>
                <a:spcPct val="100000"/>
              </a:lnSpc>
              <a:spcBef>
                <a:spcPts val="1200"/>
              </a:spcBef>
              <a:defRPr sz="2000"/>
            </a:lvl3pPr>
            <a:lvl4pPr>
              <a:lnSpc>
                <a:spcPct val="100000"/>
              </a:lnSpc>
              <a:spcBef>
                <a:spcPts val="1200"/>
              </a:spcBef>
              <a:defRPr sz="2000"/>
            </a:lvl4pPr>
            <a:lvl5pPr>
              <a:lnSpc>
                <a:spcPct val="100000"/>
              </a:lnSpc>
              <a:spcBef>
                <a:spcPts val="1200"/>
              </a:spcBef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02B4E-C6F1-406E-A668-1EB6FDFB3B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47467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8" descr="11275_Signpost_72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0"/>
            <a:ext cx="9182100" cy="469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0"/>
          <p:cNvSpPr txBox="1">
            <a:spLocks noChangeArrowheads="1"/>
          </p:cNvSpPr>
          <p:nvPr/>
        </p:nvSpPr>
        <p:spPr bwMode="gray">
          <a:xfrm>
            <a:off x="738188" y="952500"/>
            <a:ext cx="6426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600" b="0" smtClean="0">
                <a:solidFill>
                  <a:srgbClr val="FFFFFF"/>
                </a:solidFill>
              </a:rPr>
              <a:t>International Financial Reporting Standards</a:t>
            </a: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gray">
          <a:xfrm>
            <a:off x="758825" y="5884863"/>
            <a:ext cx="4049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" b="0" smtClean="0">
                <a:solidFill>
                  <a:srgbClr val="000000"/>
                </a:solidFill>
              </a:rPr>
              <a:t>The views expressed in this presentation are those of the presenter, </a:t>
            </a:r>
            <a:br>
              <a:rPr lang="en-US" sz="1000" b="0" smtClean="0">
                <a:solidFill>
                  <a:srgbClr val="000000"/>
                </a:solidFill>
              </a:rPr>
            </a:br>
            <a:r>
              <a:rPr lang="en-US" sz="1000" b="0" smtClean="0">
                <a:solidFill>
                  <a:srgbClr val="000000"/>
                </a:solidFill>
              </a:rPr>
              <a:t>not necessarily those of the IASB or IFRS Foundation.</a:t>
            </a:r>
          </a:p>
        </p:txBody>
      </p:sp>
      <p:pic>
        <p:nvPicPr>
          <p:cNvPr id="7" name="Picture 32" descr="IFRS TM logo_CMY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388" y="6062663"/>
            <a:ext cx="2303462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9"/>
          <p:cNvSpPr>
            <a:spLocks noChangeArrowheads="1"/>
          </p:cNvSpPr>
          <p:nvPr userDrawn="1"/>
        </p:nvSpPr>
        <p:spPr bwMode="gray">
          <a:xfrm>
            <a:off x="782638" y="6462713"/>
            <a:ext cx="56483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GB" sz="700" b="0">
                <a:solidFill>
                  <a:srgbClr val="000000"/>
                </a:solidFill>
              </a:rPr>
              <a:t>© 201</a:t>
            </a:r>
            <a:r>
              <a:rPr lang="pl-PL" sz="700" b="0">
                <a:solidFill>
                  <a:srgbClr val="000000"/>
                </a:solidFill>
              </a:rPr>
              <a:t>2</a:t>
            </a:r>
            <a:r>
              <a:rPr lang="en-GB" sz="700" b="0">
                <a:solidFill>
                  <a:srgbClr val="000000"/>
                </a:solidFill>
              </a:rPr>
              <a:t> IFRS Foundation.  30 Cannon Street  |  London EC4M 6XH  |  UK.  www.ifrs.org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71900" y="1914525"/>
            <a:ext cx="5467350" cy="1951038"/>
          </a:xfrm>
        </p:spPr>
        <p:txBody>
          <a:bodyPr/>
          <a:lstStyle>
            <a:lvl1pPr algn="r">
              <a:defRPr sz="3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 / divider screen title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71900" y="3962400"/>
            <a:ext cx="5467350" cy="528638"/>
          </a:xfrm>
        </p:spPr>
        <p:txBody>
          <a:bodyPr/>
          <a:lstStyle>
            <a:lvl1pPr marL="0" indent="0" algn="r">
              <a:lnSpc>
                <a:spcPct val="90000"/>
              </a:lnSpc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speakers details</a:t>
            </a:r>
          </a:p>
        </p:txBody>
      </p:sp>
    </p:spTree>
    <p:extLst>
      <p:ext uri="{BB962C8B-B14F-4D97-AF65-F5344CB8AC3E}">
        <p14:creationId xmlns:p14="http://schemas.microsoft.com/office/powerpoint/2010/main" val="117620955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gray">
          <a:xfrm>
            <a:off x="8537575" y="0"/>
            <a:ext cx="719138" cy="104298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0">
              <a:solidFill>
                <a:srgbClr val="5F6062"/>
              </a:solidFill>
            </a:endParaRPr>
          </a:p>
        </p:txBody>
      </p:sp>
      <p:sp>
        <p:nvSpPr>
          <p:cNvPr id="5" name="Line 12"/>
          <p:cNvSpPr>
            <a:spLocks noChangeShapeType="1"/>
          </p:cNvSpPr>
          <p:nvPr/>
        </p:nvSpPr>
        <p:spPr bwMode="gray">
          <a:xfrm>
            <a:off x="358775" y="1042988"/>
            <a:ext cx="9180513" cy="0"/>
          </a:xfrm>
          <a:prstGeom prst="line">
            <a:avLst/>
          </a:prstGeom>
          <a:noFill/>
          <a:ln w="15240">
            <a:solidFill>
              <a:srgbClr val="AFAFB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6" name="Picture 21" descr="IFRS TM logo_CMY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388" y="6062663"/>
            <a:ext cx="2303462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 bwMode="gray">
          <a:xfrm>
            <a:off x="758825" y="6462713"/>
            <a:ext cx="6118225" cy="1905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00" b="0">
                <a:solidFill>
                  <a:srgbClr val="5F606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© 201</a:t>
            </a:r>
            <a:r>
              <a:rPr lang="pl-PL"/>
              <a:t>2</a:t>
            </a:r>
            <a:r>
              <a:rPr lang="en-GB"/>
              <a:t> IFRS Foundation.  30 Cannon Street  |  London EC4M 6XH  |  UK.  www.ifrs.org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C0C5-CB77-46BF-80E6-FBD026054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0332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F02B5-1F20-41B5-90D6-EF7DE19EE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9841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8825" y="1438275"/>
            <a:ext cx="4171950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3175" y="1438275"/>
            <a:ext cx="4173538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C1C3A-515B-46D2-9F5F-9836CEBEA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02110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F18A2-248D-4100-B3DE-6E8B52FE2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03892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3E015-D036-4FBD-B3CE-C551FE693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42737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BD2EE-2983-494A-A747-38B7E5925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5942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4060C-A4A2-43A0-A79B-2CE169138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6402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59023-AF12-4BF5-96A8-68DDD575D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0946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F3D35-2130-4A6D-A487-428FAB4E5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0051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8825" y="1438275"/>
            <a:ext cx="4171950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3175" y="1438275"/>
            <a:ext cx="4173538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9D975-1681-4E14-8728-CEB2064F51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613943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32638" y="182563"/>
            <a:ext cx="2124075" cy="6126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82563"/>
            <a:ext cx="6224588" cy="612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4AB99-C668-4D51-BA2E-DD2E6C2F0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91160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182563"/>
            <a:ext cx="7337425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58825" y="1438275"/>
            <a:ext cx="8497888" cy="487045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07766-8720-43D4-B205-DA013535C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41744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11275 PPT divider_150_rgb_G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775" y="0"/>
            <a:ext cx="9182100" cy="470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gray">
          <a:xfrm>
            <a:off x="738188" y="952500"/>
            <a:ext cx="6426200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600">
                <a:solidFill>
                  <a:srgbClr val="FFFFFF"/>
                </a:solidFill>
                <a:cs typeface="Arial" charset="0"/>
              </a:rPr>
              <a:t>International Financial Reporting Standards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gray">
          <a:xfrm>
            <a:off x="758825" y="5883275"/>
            <a:ext cx="4049713" cy="3077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000" dirty="0">
                <a:solidFill>
                  <a:srgbClr val="5F6062"/>
                </a:solidFill>
                <a:cs typeface="Arial" charset="0"/>
              </a:rPr>
              <a:t>The views expressed in this presentation are those of the presenter</a:t>
            </a:r>
            <a:r>
              <a:rPr lang="en-GB" sz="1000" dirty="0" smtClean="0">
                <a:solidFill>
                  <a:srgbClr val="5F6062"/>
                </a:solidFill>
                <a:cs typeface="Arial" charset="0"/>
              </a:rPr>
              <a:t>, not </a:t>
            </a:r>
            <a:r>
              <a:rPr lang="en-GB" sz="1000" dirty="0">
                <a:solidFill>
                  <a:srgbClr val="5F6062"/>
                </a:solidFill>
                <a:cs typeface="Arial" charset="0"/>
              </a:rPr>
              <a:t>necessarily those of the IASB or IFRS Foundation</a:t>
            </a:r>
          </a:p>
        </p:txBody>
      </p:sp>
      <p:pic>
        <p:nvPicPr>
          <p:cNvPr id="7" name="Picture 13" descr="IFRS TM logo_CMY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81788" y="5849938"/>
            <a:ext cx="2951162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71900" y="1914525"/>
            <a:ext cx="5467350" cy="1951038"/>
          </a:xfrm>
        </p:spPr>
        <p:txBody>
          <a:bodyPr/>
          <a:lstStyle>
            <a:lvl1pPr algn="r">
              <a:defRPr sz="3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71900" y="3962400"/>
            <a:ext cx="5467350" cy="528638"/>
          </a:xfrm>
        </p:spPr>
        <p:txBody>
          <a:bodyPr/>
          <a:lstStyle>
            <a:lvl1pPr marL="0" indent="0" algn="r">
              <a:lnSpc>
                <a:spcPct val="90000"/>
              </a:lnSpc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1"/>
          </p:nvPr>
        </p:nvSpPr>
        <p:spPr bwMode="gray">
          <a:xfrm>
            <a:off x="760412" y="371475"/>
            <a:ext cx="1744315" cy="279400"/>
          </a:xfrm>
          <a:prstGeom prst="rect">
            <a:avLst/>
          </a:prstGeom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 dirty="0">
                <a:solidFill>
                  <a:srgbClr val="5F6062"/>
                </a:solidFill>
                <a:cs typeface="+mn-cs"/>
              </a:defRPr>
            </a:lvl1pPr>
          </a:lstStyle>
          <a:p>
            <a:pPr>
              <a:defRPr/>
            </a:pPr>
            <a:fld id="{6010F02E-5691-4F53-B974-153759ADE4B4}" type="datetime2">
              <a:rPr lang="en-GB" smtClean="0"/>
              <a:pPr>
                <a:defRPr/>
              </a:pPr>
              <a:t>Tuesday, 22 May 2012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335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524603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638129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292666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8825" y="1438275"/>
            <a:ext cx="4171950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3175" y="1438275"/>
            <a:ext cx="4173538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64253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883233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690436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029512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0AC7-9D17-46F6-8521-31645DC17A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761543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0537051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5944473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022293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32638" y="182563"/>
            <a:ext cx="2124075" cy="6126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82563"/>
            <a:ext cx="6224588" cy="612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727701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9713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4090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6424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0313" y="3960813"/>
            <a:ext cx="2657475" cy="528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0188" y="3960813"/>
            <a:ext cx="2657475" cy="528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3006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7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7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16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02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7F426-54C4-4488-826F-56468DF5D7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042397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4228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2531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0207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0372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70826" y="1916115"/>
            <a:ext cx="1366838" cy="25733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0314" y="1916115"/>
            <a:ext cx="3948112" cy="25733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16037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11275 PPT divider_150_rgb_G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776" y="0"/>
            <a:ext cx="9182100" cy="470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gray">
          <a:xfrm>
            <a:off x="738188" y="952501"/>
            <a:ext cx="6426200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600" b="0">
                <a:solidFill>
                  <a:srgbClr val="FFFFFF"/>
                </a:solidFill>
                <a:cs typeface="Arial" charset="0"/>
              </a:rPr>
              <a:t>International Financial Reporting Standards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gray">
          <a:xfrm>
            <a:off x="758826" y="5883276"/>
            <a:ext cx="4049713" cy="3077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000" b="0">
                <a:solidFill>
                  <a:srgbClr val="5F6062"/>
                </a:solidFill>
                <a:cs typeface="Arial" charset="0"/>
              </a:rPr>
              <a:t>The views expressed in this presentation are those of the presenter, </a:t>
            </a:r>
            <a:br>
              <a:rPr lang="en-GB" sz="1000" b="0">
                <a:solidFill>
                  <a:srgbClr val="5F6062"/>
                </a:solidFill>
                <a:cs typeface="Arial" charset="0"/>
              </a:rPr>
            </a:br>
            <a:r>
              <a:rPr lang="en-GB" sz="1000" b="0">
                <a:solidFill>
                  <a:srgbClr val="5F6062"/>
                </a:solidFill>
                <a:cs typeface="Arial" charset="0"/>
              </a:rPr>
              <a:t>not necessarily those of the IASB or IFRS Foundation</a:t>
            </a:r>
          </a:p>
        </p:txBody>
      </p:sp>
      <p:pic>
        <p:nvPicPr>
          <p:cNvPr id="7" name="Picture 13" descr="IFRS TM logo_CMY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81787" y="5849940"/>
            <a:ext cx="2951163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71901" y="1914525"/>
            <a:ext cx="5467350" cy="1951038"/>
          </a:xfrm>
        </p:spPr>
        <p:txBody>
          <a:bodyPr/>
          <a:lstStyle>
            <a:lvl1pPr algn="r">
              <a:defRPr sz="3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71901" y="3962400"/>
            <a:ext cx="5467350" cy="528638"/>
          </a:xfrm>
        </p:spPr>
        <p:txBody>
          <a:bodyPr/>
          <a:lstStyle>
            <a:lvl1pPr marL="0" indent="0" algn="r">
              <a:lnSpc>
                <a:spcPct val="90000"/>
              </a:lnSpc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758825" y="6462715"/>
            <a:ext cx="6118225" cy="192087"/>
          </a:xfrm>
        </p:spPr>
        <p:txBody>
          <a:bodyPr/>
          <a:lstStyle>
            <a:lvl1pPr>
              <a:defRPr sz="700" dirty="0"/>
            </a:lvl1pPr>
          </a:lstStyle>
          <a:p>
            <a:pPr>
              <a:defRPr/>
            </a:pPr>
            <a:r>
              <a:rPr lang="en-US" smtClean="0">
                <a:solidFill>
                  <a:srgbClr val="5F6062"/>
                </a:solidFill>
              </a:rPr>
              <a:t>PLEASE REPLACE WITH YEAR MONTH AND NAME OF PRESENTATION</a:t>
            </a:r>
            <a:endParaRPr lang="en-GB">
              <a:solidFill>
                <a:srgbClr val="5F6062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1"/>
          </p:nvPr>
        </p:nvSpPr>
        <p:spPr bwMode="gray">
          <a:xfrm>
            <a:off x="760413" y="371475"/>
            <a:ext cx="1289050" cy="279400"/>
          </a:xfrm>
          <a:prstGeom prst="rect">
            <a:avLst/>
          </a:prstGeom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solidFill>
                  <a:srgbClr val="5F6062"/>
                </a:solidFill>
                <a:cs typeface="+mn-cs"/>
              </a:defRPr>
            </a:lvl1pPr>
          </a:lstStyle>
          <a:p>
            <a:pPr>
              <a:defRPr/>
            </a:pPr>
            <a:endParaRPr lang="en-GB" b="0"/>
          </a:p>
        </p:txBody>
      </p:sp>
    </p:spTree>
    <p:extLst>
      <p:ext uri="{BB962C8B-B14F-4D97-AF65-F5344CB8AC3E}">
        <p14:creationId xmlns:p14="http://schemas.microsoft.com/office/powerpoint/2010/main" val="3920182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506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055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26535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0313" y="3960813"/>
            <a:ext cx="2657475" cy="528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0188" y="3960813"/>
            <a:ext cx="2657475" cy="528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50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182563"/>
            <a:ext cx="777875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758825" y="1438275"/>
            <a:ext cx="8497888" cy="487045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E5182-762D-4D2C-B18F-80D9F5775E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455815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7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7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88195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1720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38250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6861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00905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06611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70826" y="1916115"/>
            <a:ext cx="1366838" cy="25733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0314" y="1916115"/>
            <a:ext cx="3948112" cy="25733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03261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11275 PPT divider_150_rgb_G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776" y="0"/>
            <a:ext cx="9182100" cy="470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gray">
          <a:xfrm>
            <a:off x="738188" y="952501"/>
            <a:ext cx="6426200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600" b="0">
                <a:solidFill>
                  <a:srgbClr val="FFFFFF"/>
                </a:solidFill>
                <a:cs typeface="Arial" charset="0"/>
              </a:rPr>
              <a:t>International Financial Reporting Standards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gray">
          <a:xfrm>
            <a:off x="758826" y="5883276"/>
            <a:ext cx="4049713" cy="3077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000" b="0">
                <a:solidFill>
                  <a:srgbClr val="5F6062"/>
                </a:solidFill>
                <a:cs typeface="Arial" charset="0"/>
              </a:rPr>
              <a:t>The views expressed in this presentation are those of the presenter, </a:t>
            </a:r>
            <a:br>
              <a:rPr lang="en-GB" sz="1000" b="0">
                <a:solidFill>
                  <a:srgbClr val="5F6062"/>
                </a:solidFill>
                <a:cs typeface="Arial" charset="0"/>
              </a:rPr>
            </a:br>
            <a:r>
              <a:rPr lang="en-GB" sz="1000" b="0">
                <a:solidFill>
                  <a:srgbClr val="5F6062"/>
                </a:solidFill>
                <a:cs typeface="Arial" charset="0"/>
              </a:rPr>
              <a:t>not necessarily those of the IASB or IFRS Foundation</a:t>
            </a:r>
          </a:p>
        </p:txBody>
      </p:sp>
      <p:pic>
        <p:nvPicPr>
          <p:cNvPr id="7" name="Picture 13" descr="IFRS TM logo_CMY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81787" y="5849940"/>
            <a:ext cx="2951163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71901" y="1914525"/>
            <a:ext cx="5467350" cy="1951038"/>
          </a:xfrm>
        </p:spPr>
        <p:txBody>
          <a:bodyPr/>
          <a:lstStyle>
            <a:lvl1pPr algn="r">
              <a:defRPr sz="3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71901" y="3962400"/>
            <a:ext cx="5467350" cy="528638"/>
          </a:xfrm>
        </p:spPr>
        <p:txBody>
          <a:bodyPr/>
          <a:lstStyle>
            <a:lvl1pPr marL="0" indent="0" algn="r">
              <a:lnSpc>
                <a:spcPct val="90000"/>
              </a:lnSpc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758825" y="6462715"/>
            <a:ext cx="6118225" cy="192087"/>
          </a:xfrm>
        </p:spPr>
        <p:txBody>
          <a:bodyPr/>
          <a:lstStyle>
            <a:lvl1pPr>
              <a:defRPr sz="700" dirty="0"/>
            </a:lvl1pPr>
          </a:lstStyle>
          <a:p>
            <a:pPr>
              <a:defRPr/>
            </a:pPr>
            <a:r>
              <a:rPr lang="en-US" smtClean="0">
                <a:solidFill>
                  <a:srgbClr val="5F6062"/>
                </a:solidFill>
              </a:rPr>
              <a:t>PLEASE REPLACE WITH YEAR MONTH AND NAME OF PRESENTATION</a:t>
            </a:r>
            <a:endParaRPr lang="en-GB">
              <a:solidFill>
                <a:srgbClr val="5F6062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1"/>
          </p:nvPr>
        </p:nvSpPr>
        <p:spPr bwMode="gray">
          <a:xfrm>
            <a:off x="760413" y="371475"/>
            <a:ext cx="1289050" cy="279400"/>
          </a:xfrm>
          <a:prstGeom prst="rect">
            <a:avLst/>
          </a:prstGeom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solidFill>
                  <a:srgbClr val="5F6062"/>
                </a:solidFill>
                <a:cs typeface="+mn-cs"/>
              </a:defRPr>
            </a:lvl1pPr>
          </a:lstStyle>
          <a:p>
            <a:pPr>
              <a:defRPr/>
            </a:pPr>
            <a:endParaRPr lang="en-GB" b="0"/>
          </a:p>
        </p:txBody>
      </p:sp>
    </p:spTree>
    <p:extLst>
      <p:ext uri="{BB962C8B-B14F-4D97-AF65-F5344CB8AC3E}">
        <p14:creationId xmlns:p14="http://schemas.microsoft.com/office/powerpoint/2010/main" val="20818684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92439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39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182563"/>
            <a:ext cx="777875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8825" y="1438275"/>
            <a:ext cx="4171950" cy="487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3175" y="1438275"/>
            <a:ext cx="4173538" cy="487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A41F7-D0F5-42CB-9EBC-7D1A284673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650899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51805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0313" y="3960813"/>
            <a:ext cx="2657475" cy="528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0188" y="3960813"/>
            <a:ext cx="2657475" cy="528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65911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7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7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20344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28703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11701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88818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73386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72983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70826" y="1916115"/>
            <a:ext cx="1366838" cy="25733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0314" y="1916115"/>
            <a:ext cx="3948112" cy="25733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40950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11275 PPT divider_150_rgb_G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776" y="0"/>
            <a:ext cx="9182100" cy="470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gray">
          <a:xfrm>
            <a:off x="738188" y="952501"/>
            <a:ext cx="6426200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600" b="0">
                <a:solidFill>
                  <a:srgbClr val="FFFFFF"/>
                </a:solidFill>
                <a:cs typeface="Arial" charset="0"/>
              </a:rPr>
              <a:t>International Financial Reporting Standards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gray">
          <a:xfrm>
            <a:off x="758826" y="5883276"/>
            <a:ext cx="4049713" cy="3077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000" b="0">
                <a:solidFill>
                  <a:srgbClr val="5F6062"/>
                </a:solidFill>
                <a:cs typeface="Arial" charset="0"/>
              </a:rPr>
              <a:t>The views expressed in this presentation are those of the presenter, </a:t>
            </a:r>
            <a:br>
              <a:rPr lang="en-GB" sz="1000" b="0">
                <a:solidFill>
                  <a:srgbClr val="5F6062"/>
                </a:solidFill>
                <a:cs typeface="Arial" charset="0"/>
              </a:rPr>
            </a:br>
            <a:r>
              <a:rPr lang="en-GB" sz="1000" b="0">
                <a:solidFill>
                  <a:srgbClr val="5F6062"/>
                </a:solidFill>
                <a:cs typeface="Arial" charset="0"/>
              </a:rPr>
              <a:t>not necessarily those of the IASB or IFRS Foundation</a:t>
            </a:r>
          </a:p>
        </p:txBody>
      </p:sp>
      <p:pic>
        <p:nvPicPr>
          <p:cNvPr id="7" name="Picture 13" descr="IFRS TM logo_CMY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81787" y="5849940"/>
            <a:ext cx="2951163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71901" y="1914525"/>
            <a:ext cx="5467350" cy="1951038"/>
          </a:xfrm>
        </p:spPr>
        <p:txBody>
          <a:bodyPr/>
          <a:lstStyle>
            <a:lvl1pPr algn="r">
              <a:defRPr sz="3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71901" y="3962400"/>
            <a:ext cx="5467350" cy="528638"/>
          </a:xfrm>
        </p:spPr>
        <p:txBody>
          <a:bodyPr/>
          <a:lstStyle>
            <a:lvl1pPr marL="0" indent="0" algn="r">
              <a:lnSpc>
                <a:spcPct val="90000"/>
              </a:lnSpc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758825" y="6462715"/>
            <a:ext cx="6118225" cy="192087"/>
          </a:xfrm>
        </p:spPr>
        <p:txBody>
          <a:bodyPr/>
          <a:lstStyle>
            <a:lvl1pPr>
              <a:defRPr sz="700" dirty="0"/>
            </a:lvl1pPr>
          </a:lstStyle>
          <a:p>
            <a:pPr>
              <a:defRPr/>
            </a:pPr>
            <a:r>
              <a:rPr lang="en-US" smtClean="0">
                <a:solidFill>
                  <a:srgbClr val="5F6062"/>
                </a:solidFill>
              </a:rPr>
              <a:t>PLEASE REPLACE WITH YEAR MONTH AND NAME OF PRESENTATION</a:t>
            </a:r>
            <a:endParaRPr lang="en-GB">
              <a:solidFill>
                <a:srgbClr val="5F6062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1"/>
          </p:nvPr>
        </p:nvSpPr>
        <p:spPr bwMode="gray">
          <a:xfrm>
            <a:off x="760413" y="371475"/>
            <a:ext cx="1289050" cy="279400"/>
          </a:xfrm>
          <a:prstGeom prst="rect">
            <a:avLst/>
          </a:prstGeom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solidFill>
                  <a:srgbClr val="5F6062"/>
                </a:solidFill>
                <a:cs typeface="+mn-cs"/>
              </a:defRPr>
            </a:lvl1pPr>
          </a:lstStyle>
          <a:p>
            <a:pPr>
              <a:defRPr/>
            </a:pPr>
            <a:endParaRPr lang="en-GB" b="0"/>
          </a:p>
        </p:txBody>
      </p:sp>
    </p:spTree>
    <p:extLst>
      <p:ext uri="{BB962C8B-B14F-4D97-AF65-F5344CB8AC3E}">
        <p14:creationId xmlns:p14="http://schemas.microsoft.com/office/powerpoint/2010/main" val="4207694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8C1C1-BB3D-4445-9AE9-ACDDCC10BF82}" type="datetime1">
              <a:rPr lang="en-US"/>
              <a:pPr>
                <a:defRPr/>
              </a:pPr>
              <a:t>5/22/2012</a:t>
            </a:fld>
            <a:r>
              <a:rPr lang="en-US"/>
              <a:t>1 August 2008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67929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7484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 sz="2400">
                <a:solidFill>
                  <a:srgbClr val="47484A"/>
                </a:solidFill>
              </a:defRPr>
            </a:lvl1pPr>
            <a:lvl2pPr>
              <a:lnSpc>
                <a:spcPct val="100000"/>
              </a:lnSpc>
              <a:spcBef>
                <a:spcPts val="600"/>
              </a:spcBef>
              <a:defRPr>
                <a:solidFill>
                  <a:srgbClr val="47484A"/>
                </a:solidFill>
              </a:defRPr>
            </a:lvl2pPr>
            <a:lvl3pPr>
              <a:lnSpc>
                <a:spcPct val="100000"/>
              </a:lnSpc>
              <a:spcBef>
                <a:spcPts val="600"/>
              </a:spcBef>
              <a:defRPr>
                <a:solidFill>
                  <a:srgbClr val="47484A"/>
                </a:solidFill>
              </a:defRPr>
            </a:lvl3pPr>
            <a:lvl4pPr>
              <a:lnSpc>
                <a:spcPct val="100000"/>
              </a:lnSpc>
              <a:spcBef>
                <a:spcPts val="600"/>
              </a:spcBef>
              <a:defRPr>
                <a:solidFill>
                  <a:srgbClr val="47484A"/>
                </a:solidFill>
              </a:defRPr>
            </a:lvl4pPr>
            <a:lvl5pPr>
              <a:lnSpc>
                <a:spcPct val="100000"/>
              </a:lnSpc>
              <a:spcBef>
                <a:spcPts val="600"/>
              </a:spcBef>
              <a:defRPr>
                <a:solidFill>
                  <a:srgbClr val="47484A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EA622F-2FE7-4557-86EB-F8131F7E3D76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187202"/>
      </p:ext>
    </p:extLst>
  </p:cSld>
  <p:clrMapOvr>
    <a:masterClrMapping/>
  </p:clrMapOvr>
  <p:transition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24950C-EF16-4DEB-9F8B-F3446BBD227E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616880"/>
      </p:ext>
    </p:extLst>
  </p:cSld>
  <p:clrMapOvr>
    <a:masterClrMapping/>
  </p:clrMapOvr>
  <p:transition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8826" y="1438275"/>
            <a:ext cx="4171950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3175" y="1438275"/>
            <a:ext cx="4173538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E73EFB-7033-422D-A440-3D5A2DF11584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977783"/>
      </p:ext>
    </p:extLst>
  </p:cSld>
  <p:clrMapOvr>
    <a:masterClrMapping/>
  </p:clrMapOvr>
  <p:transition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7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7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C41B1D-2DBD-48B8-ABCE-B9DB60D5918B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788606"/>
      </p:ext>
    </p:extLst>
  </p:cSld>
  <p:clrMapOvr>
    <a:masterClrMapping/>
  </p:clrMapOvr>
  <p:transition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0453F-88C1-4D0E-871E-24FA59BE6DD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396032"/>
      </p:ext>
    </p:extLst>
  </p:cSld>
  <p:clrMapOvr>
    <a:masterClrMapping/>
  </p:clrMapOvr>
  <p:transition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58683-338E-4289-9C96-C7E2D4A5B9B7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00021"/>
      </p:ext>
    </p:extLst>
  </p:cSld>
  <p:clrMapOvr>
    <a:masterClrMapping/>
  </p:clrMapOvr>
  <p:transition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3B65C0-A926-4D6E-8E25-903A456354DB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939578"/>
      </p:ext>
    </p:extLst>
  </p:cSld>
  <p:clrMapOvr>
    <a:masterClrMapping/>
  </p:clrMapOvr>
  <p:transition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4E20EC-ADD3-437C-93D3-71BB62D8EFE7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807062"/>
      </p:ext>
    </p:extLst>
  </p:cSld>
  <p:clrMapOvr>
    <a:masterClrMapping/>
  </p:clrMapOvr>
  <p:transition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60ACBC-564B-4C82-9D72-40104BB2DD1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073230"/>
      </p:ext>
    </p:extLst>
  </p:cSld>
  <p:clrMapOvr>
    <a:masterClrMapping/>
  </p:clrMapOvr>
  <p:transition>
    <p:fad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32639" y="182563"/>
            <a:ext cx="2124075" cy="6126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82563"/>
            <a:ext cx="6224589" cy="612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C06A95-A46E-4B9C-A2A5-94430DDC2ED2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76688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54DA8-109B-4BA7-ACEF-985968DACBB8}" type="datetime1">
              <a:rPr lang="en-US"/>
              <a:pPr>
                <a:defRPr/>
              </a:pPr>
              <a:t>5/22/2012</a:t>
            </a:fld>
            <a:r>
              <a:rPr lang="en-US"/>
              <a:t>1 August 2008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39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11275 PPT divider_150_rgb_G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0"/>
            <a:ext cx="9182100" cy="470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gray">
          <a:xfrm>
            <a:off x="738188" y="952500"/>
            <a:ext cx="6426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600" b="0" smtClean="0">
                <a:solidFill>
                  <a:schemeClr val="bg1"/>
                </a:solidFill>
              </a:rPr>
              <a:t>International Financial Reporting Standards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gray">
          <a:xfrm>
            <a:off x="758825" y="5884863"/>
            <a:ext cx="4049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" b="0" smtClean="0">
                <a:solidFill>
                  <a:srgbClr val="000000"/>
                </a:solidFill>
              </a:rPr>
              <a:t>The views expressed in this presentation are those of the presenter, </a:t>
            </a:r>
            <a:br>
              <a:rPr lang="en-US" sz="1000" b="0" smtClean="0">
                <a:solidFill>
                  <a:srgbClr val="000000"/>
                </a:solidFill>
              </a:rPr>
            </a:br>
            <a:r>
              <a:rPr lang="en-US" sz="1000" b="0" smtClean="0">
                <a:solidFill>
                  <a:srgbClr val="000000"/>
                </a:solidFill>
              </a:rPr>
              <a:t>not necessarily those of the IASB or IFRS Foundation.</a:t>
            </a:r>
          </a:p>
        </p:txBody>
      </p:sp>
      <p:pic>
        <p:nvPicPr>
          <p:cNvPr id="5" name="Picture 14" descr="IFRS TM logo_CMY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388" y="6062663"/>
            <a:ext cx="2303462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9"/>
          <p:cNvSpPr>
            <a:spLocks noChangeArrowheads="1"/>
          </p:cNvSpPr>
          <p:nvPr userDrawn="1"/>
        </p:nvSpPr>
        <p:spPr bwMode="gray">
          <a:xfrm>
            <a:off x="782638" y="6462713"/>
            <a:ext cx="56483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GB" sz="700" b="0">
                <a:solidFill>
                  <a:srgbClr val="000000"/>
                </a:solidFill>
              </a:rPr>
              <a:t>© 201</a:t>
            </a:r>
            <a:r>
              <a:rPr lang="pl-PL" sz="700" b="0">
                <a:solidFill>
                  <a:srgbClr val="000000"/>
                </a:solidFill>
              </a:rPr>
              <a:t>2</a:t>
            </a:r>
            <a:r>
              <a:rPr lang="en-GB" sz="700" b="0">
                <a:solidFill>
                  <a:srgbClr val="000000"/>
                </a:solidFill>
              </a:rPr>
              <a:t> IFRS Foundation.  30 Cannon Street  |  London EC4M 6XH  |  UK.  www.ifrs.org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23D1A-7D16-4150-B705-BCCC7FC3B5F4}" type="datetime1">
              <a:rPr lang="en-US"/>
              <a:pPr>
                <a:defRPr/>
              </a:pPr>
              <a:t>5/22/2012</a:t>
            </a:fld>
            <a:r>
              <a:rPr lang="en-US"/>
              <a:t>1 August 2008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261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2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image" Target="../media/image2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758825" y="1438275"/>
            <a:ext cx="8497888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7" name="Rectangle 13"/>
          <p:cNvSpPr>
            <a:spLocks noChangeArrowheads="1"/>
          </p:cNvSpPr>
          <p:nvPr/>
        </p:nvSpPr>
        <p:spPr bwMode="gray">
          <a:xfrm>
            <a:off x="8537575" y="0"/>
            <a:ext cx="719138" cy="104298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755650" y="182563"/>
            <a:ext cx="77787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553450" y="711200"/>
            <a:ext cx="684213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6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3F36966-CDA6-4361-91A7-FF9D9C28B8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Line 12"/>
          <p:cNvSpPr>
            <a:spLocks noChangeShapeType="1"/>
          </p:cNvSpPr>
          <p:nvPr/>
        </p:nvSpPr>
        <p:spPr bwMode="gray">
          <a:xfrm>
            <a:off x="358775" y="1042988"/>
            <a:ext cx="9180513" cy="0"/>
          </a:xfrm>
          <a:prstGeom prst="line">
            <a:avLst/>
          </a:prstGeom>
          <a:noFill/>
          <a:ln w="15240">
            <a:solidFill>
              <a:srgbClr val="AFAFB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1" name="Rectangle 10"/>
          <p:cNvSpPr>
            <a:spLocks noChangeArrowheads="1"/>
          </p:cNvSpPr>
          <p:nvPr/>
        </p:nvSpPr>
        <p:spPr bwMode="gray">
          <a:xfrm>
            <a:off x="782638" y="6462713"/>
            <a:ext cx="56483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GB" sz="700" b="0">
                <a:solidFill>
                  <a:srgbClr val="000000"/>
                </a:solidFill>
              </a:rPr>
              <a:t>© 201</a:t>
            </a:r>
            <a:r>
              <a:rPr lang="pl-PL" sz="700" b="0">
                <a:solidFill>
                  <a:srgbClr val="000000"/>
                </a:solidFill>
              </a:rPr>
              <a:t>2</a:t>
            </a:r>
            <a:r>
              <a:rPr lang="en-GB" sz="700" b="0">
                <a:solidFill>
                  <a:srgbClr val="000000"/>
                </a:solidFill>
              </a:rPr>
              <a:t> IFRS Foundation.  30 Cannon Street  |  London EC4M 6XH  |  UK.  www.ifrs.org</a:t>
            </a:r>
          </a:p>
        </p:txBody>
      </p:sp>
      <p:pic>
        <p:nvPicPr>
          <p:cNvPr id="1032" name="Picture 11" descr="IFRS TM logo_CMYK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388" y="6062663"/>
            <a:ext cx="2303462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96" r:id="rId2"/>
    <p:sldLayoutId id="2147484297" r:id="rId3"/>
    <p:sldLayoutId id="2147484298" r:id="rId4"/>
    <p:sldLayoutId id="2147484270" r:id="rId5"/>
    <p:sldLayoutId id="2147484271" r:id="rId6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47484A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47484A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47484A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47484A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47484A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266700" indent="-266700" algn="l" rtl="0" eaLnBrk="0" fontAlgn="base" hangingPunct="0">
        <a:spcBef>
          <a:spcPts val="1200"/>
        </a:spcBef>
        <a:spcAft>
          <a:spcPct val="0"/>
        </a:spcAft>
        <a:buClr>
          <a:schemeClr val="bg2"/>
        </a:buClr>
        <a:buChar char="•"/>
        <a:defRPr sz="2800">
          <a:solidFill>
            <a:srgbClr val="47484A"/>
          </a:solidFill>
          <a:latin typeface="+mn-lt"/>
          <a:ea typeface="+mn-ea"/>
          <a:cs typeface="+mn-cs"/>
        </a:defRPr>
      </a:lvl1pPr>
      <a:lvl2pPr marL="809625" indent="-266700" algn="l" rtl="0" eaLnBrk="0" fontAlgn="base" hangingPunct="0">
        <a:spcBef>
          <a:spcPts val="1200"/>
        </a:spcBef>
        <a:spcAft>
          <a:spcPct val="0"/>
        </a:spcAft>
        <a:buClr>
          <a:schemeClr val="tx1"/>
        </a:buClr>
        <a:buFont typeface="Arial" charset="0"/>
        <a:buChar char="–"/>
        <a:defRPr sz="2400">
          <a:solidFill>
            <a:srgbClr val="47484A"/>
          </a:solidFill>
          <a:latin typeface="+mn-lt"/>
        </a:defRPr>
      </a:lvl2pPr>
      <a:lvl3pPr marL="1343025" indent="-266700" algn="l" rtl="0" eaLnBrk="0" fontAlgn="base" hangingPunct="0">
        <a:spcBef>
          <a:spcPts val="1200"/>
        </a:spcBef>
        <a:spcAft>
          <a:spcPct val="0"/>
        </a:spcAft>
        <a:buClr>
          <a:schemeClr val="tx1"/>
        </a:buClr>
        <a:buFont typeface="Arial" charset="0"/>
        <a:buChar char="–"/>
        <a:defRPr sz="2000">
          <a:solidFill>
            <a:srgbClr val="47484A"/>
          </a:solidFill>
          <a:latin typeface="+mn-lt"/>
        </a:defRPr>
      </a:lvl3pPr>
      <a:lvl4pPr marL="1885950" indent="-266700" algn="l" rtl="0" eaLnBrk="0" fontAlgn="base" hangingPunct="0">
        <a:spcBef>
          <a:spcPts val="1200"/>
        </a:spcBef>
        <a:spcAft>
          <a:spcPct val="0"/>
        </a:spcAft>
        <a:buClr>
          <a:schemeClr val="tx1"/>
        </a:buClr>
        <a:buFont typeface="Arial" charset="0"/>
        <a:buChar char="–"/>
        <a:defRPr sz="2000">
          <a:solidFill>
            <a:srgbClr val="47484A"/>
          </a:solidFill>
          <a:latin typeface="+mn-lt"/>
        </a:defRPr>
      </a:lvl4pPr>
      <a:lvl5pPr marL="2419350" indent="-266700" algn="l" rtl="0" eaLnBrk="0" fontAlgn="base" hangingPunct="0">
        <a:spcBef>
          <a:spcPts val="1200"/>
        </a:spcBef>
        <a:spcAft>
          <a:spcPct val="0"/>
        </a:spcAft>
        <a:buClr>
          <a:schemeClr val="tx1"/>
        </a:buClr>
        <a:buFont typeface="Arial" charset="0"/>
        <a:buChar char="–"/>
        <a:defRPr sz="2000">
          <a:solidFill>
            <a:srgbClr val="47484A"/>
          </a:solidFill>
          <a:latin typeface="+mn-lt"/>
        </a:defRPr>
      </a:lvl5pPr>
      <a:lvl6pPr marL="2876550" indent="-26670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2200">
          <a:solidFill>
            <a:schemeClr val="tx1"/>
          </a:solidFill>
          <a:latin typeface="+mn-lt"/>
        </a:defRPr>
      </a:lvl6pPr>
      <a:lvl7pPr marL="3333750" indent="-26670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2200">
          <a:solidFill>
            <a:schemeClr val="tx1"/>
          </a:solidFill>
          <a:latin typeface="+mn-lt"/>
        </a:defRPr>
      </a:lvl7pPr>
      <a:lvl8pPr marL="3790950" indent="-26670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2200">
          <a:solidFill>
            <a:schemeClr val="tx1"/>
          </a:solidFill>
          <a:latin typeface="+mn-lt"/>
        </a:defRPr>
      </a:lvl8pPr>
      <a:lvl9pPr marL="4248150" indent="-26670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 descr="11275 PPT divider_150_rgb_G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0"/>
            <a:ext cx="9182100" cy="470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02050" y="1916113"/>
            <a:ext cx="5537200" cy="195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add title / divider screen title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94113" y="3960813"/>
            <a:ext cx="554355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add speakers details</a:t>
            </a:r>
          </a:p>
        </p:txBody>
      </p:sp>
      <p:sp>
        <p:nvSpPr>
          <p:cNvPr id="275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8825" y="369888"/>
            <a:ext cx="128905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47484A"/>
                </a:solidFill>
              </a:defRPr>
            </a:lvl1pPr>
          </a:lstStyle>
          <a:p>
            <a:pPr>
              <a:defRPr/>
            </a:pPr>
            <a:fld id="{7B7ADDB4-91D8-40E0-ABBB-23F62F2D48A0}" type="datetime1">
              <a:rPr lang="en-US"/>
              <a:pPr>
                <a:defRPr/>
              </a:pPr>
              <a:t>5/22/2012</a:t>
            </a:fld>
            <a:r>
              <a:rPr lang="en-US"/>
              <a:t>1 August 2008</a:t>
            </a:r>
            <a:endParaRPr lang="en-GB"/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gray">
          <a:xfrm>
            <a:off x="738188" y="952500"/>
            <a:ext cx="6426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600" b="0" smtClean="0">
                <a:solidFill>
                  <a:schemeClr val="bg1"/>
                </a:solidFill>
              </a:rPr>
              <a:t>International Financial Reporting Standards</a:t>
            </a:r>
          </a:p>
        </p:txBody>
      </p:sp>
      <p:sp>
        <p:nvSpPr>
          <p:cNvPr id="2055" name="Rectangle 12"/>
          <p:cNvSpPr>
            <a:spLocks noChangeArrowheads="1"/>
          </p:cNvSpPr>
          <p:nvPr/>
        </p:nvSpPr>
        <p:spPr bwMode="gray">
          <a:xfrm>
            <a:off x="782638" y="6462713"/>
            <a:ext cx="56483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GB" sz="700" b="0">
                <a:solidFill>
                  <a:srgbClr val="000000"/>
                </a:solidFill>
              </a:rPr>
              <a:t>© 2010 IFRS Foundation.  30 Cannon Street  |  London EC4M 6XH  |  UK.  www.ifrs.org</a:t>
            </a:r>
          </a:p>
        </p:txBody>
      </p:sp>
      <p:sp>
        <p:nvSpPr>
          <p:cNvPr id="2056" name="Text Box 13"/>
          <p:cNvSpPr txBox="1">
            <a:spLocks noChangeArrowheads="1"/>
          </p:cNvSpPr>
          <p:nvPr/>
        </p:nvSpPr>
        <p:spPr bwMode="gray">
          <a:xfrm>
            <a:off x="758825" y="5884863"/>
            <a:ext cx="4049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" b="0" smtClean="0">
                <a:solidFill>
                  <a:srgbClr val="000000"/>
                </a:solidFill>
              </a:rPr>
              <a:t>The views expressed in this presentation are those of the presenter, </a:t>
            </a:r>
            <a:br>
              <a:rPr lang="en-US" sz="1000" b="0" smtClean="0">
                <a:solidFill>
                  <a:srgbClr val="000000"/>
                </a:solidFill>
              </a:rPr>
            </a:br>
            <a:r>
              <a:rPr lang="en-US" sz="1000" b="0" smtClean="0">
                <a:solidFill>
                  <a:srgbClr val="000000"/>
                </a:solidFill>
              </a:rPr>
              <a:t>not necessarily those of the IASB or IFRS Foundation.</a:t>
            </a:r>
          </a:p>
        </p:txBody>
      </p:sp>
      <p:pic>
        <p:nvPicPr>
          <p:cNvPr id="2057" name="Picture 14" descr="IFRS TM logo_CMYK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388" y="6062663"/>
            <a:ext cx="2303462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72" r:id="rId1"/>
    <p:sldLayoutId id="2147484273" r:id="rId2"/>
    <p:sldLayoutId id="2147484299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r" rtl="0" fontAlgn="base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charset="0"/>
        </a:defRPr>
      </a:lvl6pPr>
      <a:lvl7pPr marL="914400" algn="r" rtl="0" fontAlgn="base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charset="0"/>
        </a:defRPr>
      </a:lvl7pPr>
      <a:lvl8pPr marL="1371600" algn="r" rtl="0" fontAlgn="base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charset="0"/>
        </a:defRPr>
      </a:lvl8pPr>
      <a:lvl9pPr marL="1828800" algn="r" rtl="0" fontAlgn="base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charset="0"/>
        </a:defRPr>
      </a:lvl9pPr>
    </p:titleStyle>
    <p:bodyStyle>
      <a:lvl1pPr marL="342900" indent="-342900" algn="r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758825" y="1438275"/>
            <a:ext cx="8497888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5" name="Rectangle 13"/>
          <p:cNvSpPr>
            <a:spLocks noChangeArrowheads="1"/>
          </p:cNvSpPr>
          <p:nvPr/>
        </p:nvSpPr>
        <p:spPr bwMode="gray">
          <a:xfrm>
            <a:off x="8537575" y="0"/>
            <a:ext cx="719138" cy="104298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0">
              <a:solidFill>
                <a:srgbClr val="5F6062"/>
              </a:solidFill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755650" y="182563"/>
            <a:ext cx="733742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553450" y="711200"/>
            <a:ext cx="684213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600" b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DF7F18D-98B6-4D91-A7A1-F6D86EED9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12"/>
          <p:cNvSpPr>
            <a:spLocks noChangeShapeType="1"/>
          </p:cNvSpPr>
          <p:nvPr/>
        </p:nvSpPr>
        <p:spPr bwMode="gray">
          <a:xfrm>
            <a:off x="358775" y="1042988"/>
            <a:ext cx="9180513" cy="0"/>
          </a:xfrm>
          <a:prstGeom prst="line">
            <a:avLst/>
          </a:prstGeom>
          <a:noFill/>
          <a:ln w="15240">
            <a:solidFill>
              <a:srgbClr val="AFAFB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079" name="Picture 21" descr="IFRS TM logo_CMYK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388" y="6062663"/>
            <a:ext cx="2303462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ctangle 29"/>
          <p:cNvSpPr>
            <a:spLocks noChangeArrowheads="1"/>
          </p:cNvSpPr>
          <p:nvPr userDrawn="1"/>
        </p:nvSpPr>
        <p:spPr bwMode="gray">
          <a:xfrm>
            <a:off x="782638" y="6462713"/>
            <a:ext cx="56483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GB" sz="700" b="0">
                <a:solidFill>
                  <a:srgbClr val="000000"/>
                </a:solidFill>
              </a:rPr>
              <a:t>© 201</a:t>
            </a:r>
            <a:r>
              <a:rPr lang="pl-PL" sz="700" b="0">
                <a:solidFill>
                  <a:srgbClr val="000000"/>
                </a:solidFill>
              </a:rPr>
              <a:t>2</a:t>
            </a:r>
            <a:r>
              <a:rPr lang="en-GB" sz="700" b="0">
                <a:solidFill>
                  <a:srgbClr val="000000"/>
                </a:solidFill>
              </a:rPr>
              <a:t> IFRS Foundation.  30 Cannon Street  |  London EC4M 6XH  |  UK.  www.ifrs.org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0" r:id="rId1"/>
    <p:sldLayoutId id="2147484301" r:id="rId2"/>
    <p:sldLayoutId id="2147484274" r:id="rId3"/>
    <p:sldLayoutId id="2147484275" r:id="rId4"/>
    <p:sldLayoutId id="2147484276" r:id="rId5"/>
    <p:sldLayoutId id="2147484277" r:id="rId6"/>
    <p:sldLayoutId id="2147484278" r:id="rId7"/>
    <p:sldLayoutId id="2147484279" r:id="rId8"/>
    <p:sldLayoutId id="2147484280" r:id="rId9"/>
    <p:sldLayoutId id="2147484281" r:id="rId10"/>
    <p:sldLayoutId id="2147484282" r:id="rId11"/>
    <p:sldLayoutId id="2147484283" r:id="rId12"/>
    <p:sldLayoutId id="2147484302" r:id="rId13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9pPr>
    </p:titleStyle>
    <p:bodyStyle>
      <a:lvl1pPr marL="266700" indent="-266700" algn="l" rtl="0" eaLnBrk="0" fontAlgn="base" hangingPunct="0">
        <a:lnSpc>
          <a:spcPct val="115000"/>
        </a:lnSpc>
        <a:spcBef>
          <a:spcPct val="30000"/>
        </a:spcBef>
        <a:spcAft>
          <a:spcPct val="0"/>
        </a:spcAft>
        <a:buClr>
          <a:schemeClr val="bg2"/>
        </a:buClr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2667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1343025" indent="-2667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885950" indent="-2667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2200">
          <a:solidFill>
            <a:schemeClr val="tx1"/>
          </a:solidFill>
          <a:latin typeface="+mn-lt"/>
        </a:defRPr>
      </a:lvl4pPr>
      <a:lvl5pPr marL="2419350" indent="-2667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2200">
          <a:solidFill>
            <a:schemeClr val="tx1"/>
          </a:solidFill>
          <a:latin typeface="+mn-lt"/>
        </a:defRPr>
      </a:lvl5pPr>
      <a:lvl6pPr marL="2876550" indent="-26670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2200">
          <a:solidFill>
            <a:schemeClr val="tx1"/>
          </a:solidFill>
          <a:latin typeface="+mn-lt"/>
        </a:defRPr>
      </a:lvl6pPr>
      <a:lvl7pPr marL="3333750" indent="-26670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2200">
          <a:solidFill>
            <a:schemeClr val="tx1"/>
          </a:solidFill>
          <a:latin typeface="+mn-lt"/>
        </a:defRPr>
      </a:lvl7pPr>
      <a:lvl8pPr marL="3790950" indent="-26670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2200">
          <a:solidFill>
            <a:schemeClr val="tx1"/>
          </a:solidFill>
          <a:latin typeface="+mn-lt"/>
        </a:defRPr>
      </a:lvl8pPr>
      <a:lvl9pPr marL="4248150" indent="-26670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8" descr="11275_Signpost_72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0"/>
            <a:ext cx="9182100" cy="469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20"/>
          <p:cNvSpPr txBox="1">
            <a:spLocks noChangeArrowheads="1"/>
          </p:cNvSpPr>
          <p:nvPr/>
        </p:nvSpPr>
        <p:spPr bwMode="gray">
          <a:xfrm>
            <a:off x="738188" y="952500"/>
            <a:ext cx="6426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600" b="0" smtClean="0">
                <a:solidFill>
                  <a:schemeClr val="bg1"/>
                </a:solidFill>
              </a:rPr>
              <a:t>International Financial Reporting Standards</a:t>
            </a:r>
          </a:p>
        </p:txBody>
      </p:sp>
      <p:sp>
        <p:nvSpPr>
          <p:cNvPr id="4100" name="Text Box 21"/>
          <p:cNvSpPr txBox="1">
            <a:spLocks noChangeArrowheads="1"/>
          </p:cNvSpPr>
          <p:nvPr/>
        </p:nvSpPr>
        <p:spPr bwMode="gray">
          <a:xfrm>
            <a:off x="758825" y="5884863"/>
            <a:ext cx="4049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" b="0" smtClean="0">
                <a:solidFill>
                  <a:srgbClr val="000000"/>
                </a:solidFill>
              </a:rPr>
              <a:t>The views expressed in this presentation are those of the presenter, </a:t>
            </a:r>
            <a:br>
              <a:rPr lang="en-US" sz="1000" b="0" smtClean="0">
                <a:solidFill>
                  <a:srgbClr val="000000"/>
                </a:solidFill>
              </a:rPr>
            </a:br>
            <a:r>
              <a:rPr lang="en-US" sz="1000" b="0" smtClean="0">
                <a:solidFill>
                  <a:srgbClr val="000000"/>
                </a:solidFill>
              </a:rPr>
              <a:t>not necessarily those of the IASB or IFRS Foundation.</a:t>
            </a:r>
          </a:p>
        </p:txBody>
      </p:sp>
      <p:sp>
        <p:nvSpPr>
          <p:cNvPr id="4101" name="Rectangle 29"/>
          <p:cNvSpPr>
            <a:spLocks noChangeArrowheads="1"/>
          </p:cNvSpPr>
          <p:nvPr/>
        </p:nvSpPr>
        <p:spPr bwMode="gray">
          <a:xfrm>
            <a:off x="782638" y="6462713"/>
            <a:ext cx="56483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GB" sz="700" b="0">
                <a:solidFill>
                  <a:srgbClr val="000000"/>
                </a:solidFill>
              </a:rPr>
              <a:t>© 201</a:t>
            </a:r>
            <a:r>
              <a:rPr lang="pl-PL" sz="700" b="0">
                <a:solidFill>
                  <a:srgbClr val="000000"/>
                </a:solidFill>
              </a:rPr>
              <a:t>2</a:t>
            </a:r>
            <a:r>
              <a:rPr lang="en-GB" sz="700" b="0">
                <a:solidFill>
                  <a:srgbClr val="000000"/>
                </a:solidFill>
              </a:rPr>
              <a:t> IFRS Foundation.  30 Cannon Street  |  London EC4M 6XH  |  UK.  www.ifrs.org</a:t>
            </a:r>
          </a:p>
        </p:txBody>
      </p:sp>
      <p:pic>
        <p:nvPicPr>
          <p:cNvPr id="4102" name="Picture 32" descr="IFRS TM logo_CMYK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388" y="6062663"/>
            <a:ext cx="2303462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758825" y="1438275"/>
            <a:ext cx="8497888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755650" y="182563"/>
            <a:ext cx="733742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4" r:id="rId1"/>
    <p:sldLayoutId id="2147484285" r:id="rId2"/>
    <p:sldLayoutId id="2147484286" r:id="rId3"/>
    <p:sldLayoutId id="2147484287" r:id="rId4"/>
    <p:sldLayoutId id="2147484288" r:id="rId5"/>
    <p:sldLayoutId id="2147484289" r:id="rId6"/>
    <p:sldLayoutId id="2147484290" r:id="rId7"/>
    <p:sldLayoutId id="2147484291" r:id="rId8"/>
    <p:sldLayoutId id="2147484292" r:id="rId9"/>
    <p:sldLayoutId id="2147484293" r:id="rId10"/>
    <p:sldLayoutId id="2147484294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266700" indent="-266700" algn="l" rtl="0" eaLnBrk="0" fontAlgn="base" hangingPunct="0">
        <a:lnSpc>
          <a:spcPct val="115000"/>
        </a:lnSpc>
        <a:spcBef>
          <a:spcPct val="30000"/>
        </a:spcBef>
        <a:spcAft>
          <a:spcPct val="0"/>
        </a:spcAft>
        <a:buClr>
          <a:schemeClr val="bg2"/>
        </a:buClr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2667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1343025" indent="-2667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885950" indent="-2667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2200">
          <a:solidFill>
            <a:schemeClr val="tx1"/>
          </a:solidFill>
          <a:latin typeface="+mn-lt"/>
        </a:defRPr>
      </a:lvl4pPr>
      <a:lvl5pPr marL="2419350" indent="-2667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2200">
          <a:solidFill>
            <a:schemeClr val="tx1"/>
          </a:solidFill>
          <a:latin typeface="+mn-lt"/>
        </a:defRPr>
      </a:lvl5pPr>
      <a:lvl6pPr marL="2876550" indent="-26670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2200">
          <a:solidFill>
            <a:schemeClr val="tx1"/>
          </a:solidFill>
          <a:latin typeface="+mn-lt"/>
        </a:defRPr>
      </a:lvl6pPr>
      <a:lvl7pPr marL="3333750" indent="-26670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2200">
          <a:solidFill>
            <a:schemeClr val="tx1"/>
          </a:solidFill>
          <a:latin typeface="+mn-lt"/>
        </a:defRPr>
      </a:lvl7pPr>
      <a:lvl8pPr marL="3790950" indent="-26670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2200">
          <a:solidFill>
            <a:schemeClr val="tx1"/>
          </a:solidFill>
          <a:latin typeface="+mn-lt"/>
        </a:defRPr>
      </a:lvl8pPr>
      <a:lvl9pPr marL="4248150" indent="-26670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1" descr="11275 PPT divider_150_rgb_GH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6" y="0"/>
            <a:ext cx="9182100" cy="470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0314" y="1916113"/>
            <a:ext cx="5467350" cy="195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title / divider screen title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0314" y="3960813"/>
            <a:ext cx="546735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speakers details</a:t>
            </a:r>
          </a:p>
        </p:txBody>
      </p:sp>
      <p:sp>
        <p:nvSpPr>
          <p:cNvPr id="275463" name="Text Box 7"/>
          <p:cNvSpPr txBox="1">
            <a:spLocks noChangeArrowheads="1"/>
          </p:cNvSpPr>
          <p:nvPr/>
        </p:nvSpPr>
        <p:spPr bwMode="gray">
          <a:xfrm>
            <a:off x="738188" y="952501"/>
            <a:ext cx="6426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0">
                <a:solidFill>
                  <a:srgbClr val="FFFFFF"/>
                </a:solidFill>
                <a:latin typeface="Arial" pitchFamily="34" charset="0"/>
              </a:rPr>
              <a:t>International Financial Reporting Standards</a:t>
            </a:r>
          </a:p>
        </p:txBody>
      </p:sp>
      <p:sp>
        <p:nvSpPr>
          <p:cNvPr id="275465" name="Text Box 9"/>
          <p:cNvSpPr txBox="1">
            <a:spLocks noChangeArrowheads="1"/>
          </p:cNvSpPr>
          <p:nvPr/>
        </p:nvSpPr>
        <p:spPr bwMode="gray">
          <a:xfrm>
            <a:off x="758826" y="5883276"/>
            <a:ext cx="40497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b="0">
                <a:solidFill>
                  <a:srgbClr val="000000"/>
                </a:solidFill>
                <a:latin typeface="Arial" pitchFamily="34" charset="0"/>
              </a:rPr>
              <a:t>The views expressed in this presentation are those of the presenter, </a:t>
            </a:r>
            <a:br>
              <a:rPr lang="en-US" sz="1000" b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1000" b="0">
                <a:solidFill>
                  <a:srgbClr val="000000"/>
                </a:solidFill>
                <a:latin typeface="Arial" pitchFamily="34" charset="0"/>
              </a:rPr>
              <a:t>not necessarily those of the IASB or IFRS Foundation</a:t>
            </a:r>
          </a:p>
        </p:txBody>
      </p:sp>
      <p:sp>
        <p:nvSpPr>
          <p:cNvPr id="275466" name="Rectangle 1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58825" y="6462715"/>
            <a:ext cx="6118225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00" smtClean="0"/>
            </a:lvl1pPr>
          </a:lstStyle>
          <a:p>
            <a:pPr>
              <a:defRPr/>
            </a:pPr>
            <a:r>
              <a:rPr lang="en-GB" b="0">
                <a:solidFill>
                  <a:srgbClr val="000000"/>
                </a:solidFill>
                <a:latin typeface="Arial" pitchFamily="34" charset="0"/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 b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6152" name="Picture 14" descr="IFRS TM logo_CMYK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388" y="6062663"/>
            <a:ext cx="2303462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0142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4" r:id="rId1"/>
    <p:sldLayoutId id="2147484305" r:id="rId2"/>
    <p:sldLayoutId id="2147484306" r:id="rId3"/>
    <p:sldLayoutId id="2147484307" r:id="rId4"/>
    <p:sldLayoutId id="2147484308" r:id="rId5"/>
    <p:sldLayoutId id="2147484309" r:id="rId6"/>
    <p:sldLayoutId id="2147484310" r:id="rId7"/>
    <p:sldLayoutId id="2147484311" r:id="rId8"/>
    <p:sldLayoutId id="2147484312" r:id="rId9"/>
    <p:sldLayoutId id="2147484313" r:id="rId10"/>
    <p:sldLayoutId id="2147484314" r:id="rId11"/>
    <p:sldLayoutId id="2147484315" r:id="rId12"/>
  </p:sldLayoutIdLst>
  <p:hf sldNum="0" hdr="0" dt="0"/>
  <p:txStyles>
    <p:titleStyle>
      <a:lvl1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pitchFamily="34" charset="0"/>
        </a:defRPr>
      </a:lvl2pPr>
      <a:lvl3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pitchFamily="34" charset="0"/>
        </a:defRPr>
      </a:lvl3pPr>
      <a:lvl4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pitchFamily="34" charset="0"/>
        </a:defRPr>
      </a:lvl4pPr>
      <a:lvl5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pitchFamily="34" charset="0"/>
        </a:defRPr>
      </a:lvl5pPr>
      <a:lvl6pPr marL="457200" algn="r" rtl="0" fontAlgn="base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pitchFamily="34" charset="0"/>
        </a:defRPr>
      </a:lvl6pPr>
      <a:lvl7pPr marL="914400" algn="r" rtl="0" fontAlgn="base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pitchFamily="34" charset="0"/>
        </a:defRPr>
      </a:lvl7pPr>
      <a:lvl8pPr marL="1371600" algn="r" rtl="0" fontAlgn="base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pitchFamily="34" charset="0"/>
        </a:defRPr>
      </a:lvl8pPr>
      <a:lvl9pPr marL="1828800" algn="r" rtl="0" fontAlgn="base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r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5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1" descr="11275 PPT divider_150_rgb_GH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6" y="0"/>
            <a:ext cx="9182100" cy="470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0314" y="1916113"/>
            <a:ext cx="5467350" cy="195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title / divider screen title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0314" y="3960813"/>
            <a:ext cx="546735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speakers details</a:t>
            </a:r>
          </a:p>
        </p:txBody>
      </p:sp>
      <p:sp>
        <p:nvSpPr>
          <p:cNvPr id="275463" name="Text Box 7"/>
          <p:cNvSpPr txBox="1">
            <a:spLocks noChangeArrowheads="1"/>
          </p:cNvSpPr>
          <p:nvPr/>
        </p:nvSpPr>
        <p:spPr bwMode="gray">
          <a:xfrm>
            <a:off x="738188" y="952501"/>
            <a:ext cx="6426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0">
                <a:solidFill>
                  <a:srgbClr val="FFFFFF"/>
                </a:solidFill>
                <a:latin typeface="Arial" pitchFamily="34" charset="0"/>
              </a:rPr>
              <a:t>International Financial Reporting Standards</a:t>
            </a:r>
          </a:p>
        </p:txBody>
      </p:sp>
      <p:sp>
        <p:nvSpPr>
          <p:cNvPr id="275465" name="Text Box 9"/>
          <p:cNvSpPr txBox="1">
            <a:spLocks noChangeArrowheads="1"/>
          </p:cNvSpPr>
          <p:nvPr/>
        </p:nvSpPr>
        <p:spPr bwMode="gray">
          <a:xfrm>
            <a:off x="758826" y="5883276"/>
            <a:ext cx="40497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b="0">
                <a:solidFill>
                  <a:srgbClr val="000000"/>
                </a:solidFill>
                <a:latin typeface="Arial" pitchFamily="34" charset="0"/>
              </a:rPr>
              <a:t>The views expressed in this presentation are those of the presenter, </a:t>
            </a:r>
            <a:br>
              <a:rPr lang="en-US" sz="1000" b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1000" b="0">
                <a:solidFill>
                  <a:srgbClr val="000000"/>
                </a:solidFill>
                <a:latin typeface="Arial" pitchFamily="34" charset="0"/>
              </a:rPr>
              <a:t>not necessarily those of the IASB or IFRS Foundation</a:t>
            </a:r>
          </a:p>
        </p:txBody>
      </p:sp>
      <p:sp>
        <p:nvSpPr>
          <p:cNvPr id="275466" name="Rectangle 1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58825" y="6462715"/>
            <a:ext cx="6118225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00" smtClean="0"/>
            </a:lvl1pPr>
          </a:lstStyle>
          <a:p>
            <a:pPr>
              <a:defRPr/>
            </a:pPr>
            <a:r>
              <a:rPr lang="en-GB" b="0">
                <a:solidFill>
                  <a:srgbClr val="000000"/>
                </a:solidFill>
                <a:latin typeface="Arial" pitchFamily="34" charset="0"/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 b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6152" name="Picture 14" descr="IFRS TM logo_CMYK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388" y="6062663"/>
            <a:ext cx="2303462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5755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  <p:sldLayoutId id="2147484344" r:id="rId12"/>
  </p:sldLayoutIdLst>
  <p:hf sldNum="0" hdr="0" dt="0"/>
  <p:txStyles>
    <p:titleStyle>
      <a:lvl1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pitchFamily="34" charset="0"/>
        </a:defRPr>
      </a:lvl2pPr>
      <a:lvl3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pitchFamily="34" charset="0"/>
        </a:defRPr>
      </a:lvl3pPr>
      <a:lvl4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pitchFamily="34" charset="0"/>
        </a:defRPr>
      </a:lvl4pPr>
      <a:lvl5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pitchFamily="34" charset="0"/>
        </a:defRPr>
      </a:lvl5pPr>
      <a:lvl6pPr marL="457200" algn="r" rtl="0" fontAlgn="base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pitchFamily="34" charset="0"/>
        </a:defRPr>
      </a:lvl6pPr>
      <a:lvl7pPr marL="914400" algn="r" rtl="0" fontAlgn="base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pitchFamily="34" charset="0"/>
        </a:defRPr>
      </a:lvl7pPr>
      <a:lvl8pPr marL="1371600" algn="r" rtl="0" fontAlgn="base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pitchFamily="34" charset="0"/>
        </a:defRPr>
      </a:lvl8pPr>
      <a:lvl9pPr marL="1828800" algn="r" rtl="0" fontAlgn="base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r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5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1" descr="11275 PPT divider_150_rgb_GH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6" y="0"/>
            <a:ext cx="9182100" cy="470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0314" y="1916113"/>
            <a:ext cx="5467350" cy="195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title / divider screen title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0314" y="3960813"/>
            <a:ext cx="546735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speakers details</a:t>
            </a:r>
          </a:p>
        </p:txBody>
      </p:sp>
      <p:sp>
        <p:nvSpPr>
          <p:cNvPr id="275463" name="Text Box 7"/>
          <p:cNvSpPr txBox="1">
            <a:spLocks noChangeArrowheads="1"/>
          </p:cNvSpPr>
          <p:nvPr/>
        </p:nvSpPr>
        <p:spPr bwMode="gray">
          <a:xfrm>
            <a:off x="738188" y="952501"/>
            <a:ext cx="6426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0">
                <a:solidFill>
                  <a:srgbClr val="FFFFFF"/>
                </a:solidFill>
                <a:latin typeface="Arial" pitchFamily="34" charset="0"/>
              </a:rPr>
              <a:t>International Financial Reporting Standards</a:t>
            </a:r>
          </a:p>
        </p:txBody>
      </p:sp>
      <p:sp>
        <p:nvSpPr>
          <p:cNvPr id="275465" name="Text Box 9"/>
          <p:cNvSpPr txBox="1">
            <a:spLocks noChangeArrowheads="1"/>
          </p:cNvSpPr>
          <p:nvPr/>
        </p:nvSpPr>
        <p:spPr bwMode="gray">
          <a:xfrm>
            <a:off x="758826" y="5883276"/>
            <a:ext cx="40497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b="0">
                <a:solidFill>
                  <a:srgbClr val="000000"/>
                </a:solidFill>
                <a:latin typeface="Arial" pitchFamily="34" charset="0"/>
              </a:rPr>
              <a:t>The views expressed in this presentation are those of the presenter, </a:t>
            </a:r>
            <a:br>
              <a:rPr lang="en-US" sz="1000" b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1000" b="0">
                <a:solidFill>
                  <a:srgbClr val="000000"/>
                </a:solidFill>
                <a:latin typeface="Arial" pitchFamily="34" charset="0"/>
              </a:rPr>
              <a:t>not necessarily those of the IASB or IFRS Foundation</a:t>
            </a:r>
          </a:p>
        </p:txBody>
      </p:sp>
      <p:sp>
        <p:nvSpPr>
          <p:cNvPr id="275466" name="Rectangle 1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58825" y="6462715"/>
            <a:ext cx="6118225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00" smtClean="0"/>
            </a:lvl1pPr>
          </a:lstStyle>
          <a:p>
            <a:pPr>
              <a:defRPr/>
            </a:pPr>
            <a:r>
              <a:rPr lang="en-GB" b="0">
                <a:solidFill>
                  <a:srgbClr val="000000"/>
                </a:solidFill>
                <a:latin typeface="Arial" pitchFamily="34" charset="0"/>
              </a:rPr>
              <a:t>© 2010 IFRS Foundation.  30 Cannon Street  |  London EC4M 6XH  |  UK.  www.ifrs.org</a:t>
            </a:r>
          </a:p>
          <a:p>
            <a:pPr>
              <a:defRPr/>
            </a:pPr>
            <a:endParaRPr lang="en-US" b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6152" name="Picture 14" descr="IFRS TM logo_CMYK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388" y="6062663"/>
            <a:ext cx="2303462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39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6" r:id="rId1"/>
    <p:sldLayoutId id="2147484347" r:id="rId2"/>
    <p:sldLayoutId id="2147484348" r:id="rId3"/>
    <p:sldLayoutId id="2147484349" r:id="rId4"/>
    <p:sldLayoutId id="2147484350" r:id="rId5"/>
    <p:sldLayoutId id="2147484351" r:id="rId6"/>
    <p:sldLayoutId id="2147484352" r:id="rId7"/>
    <p:sldLayoutId id="2147484353" r:id="rId8"/>
    <p:sldLayoutId id="2147484354" r:id="rId9"/>
    <p:sldLayoutId id="2147484355" r:id="rId10"/>
    <p:sldLayoutId id="2147484356" r:id="rId11"/>
    <p:sldLayoutId id="2147484357" r:id="rId12"/>
  </p:sldLayoutIdLst>
  <p:hf sldNum="0" hdr="0" dt="0"/>
  <p:txStyles>
    <p:titleStyle>
      <a:lvl1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pitchFamily="34" charset="0"/>
        </a:defRPr>
      </a:lvl2pPr>
      <a:lvl3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pitchFamily="34" charset="0"/>
        </a:defRPr>
      </a:lvl3pPr>
      <a:lvl4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pitchFamily="34" charset="0"/>
        </a:defRPr>
      </a:lvl4pPr>
      <a:lvl5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pitchFamily="34" charset="0"/>
        </a:defRPr>
      </a:lvl5pPr>
      <a:lvl6pPr marL="457200" algn="r" rtl="0" fontAlgn="base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pitchFamily="34" charset="0"/>
        </a:defRPr>
      </a:lvl6pPr>
      <a:lvl7pPr marL="914400" algn="r" rtl="0" fontAlgn="base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pitchFamily="34" charset="0"/>
        </a:defRPr>
      </a:lvl7pPr>
      <a:lvl8pPr marL="1371600" algn="r" rtl="0" fontAlgn="base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pitchFamily="34" charset="0"/>
        </a:defRPr>
      </a:lvl8pPr>
      <a:lvl9pPr marL="1828800" algn="r" rtl="0" fontAlgn="base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r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5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758825" y="1438275"/>
            <a:ext cx="8497888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7" name="Rectangle 13"/>
          <p:cNvSpPr>
            <a:spLocks noChangeArrowheads="1"/>
          </p:cNvSpPr>
          <p:nvPr/>
        </p:nvSpPr>
        <p:spPr bwMode="gray">
          <a:xfrm>
            <a:off x="8537575" y="0"/>
            <a:ext cx="719138" cy="10429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>
              <a:solidFill>
                <a:srgbClr val="5F6062"/>
              </a:solidFill>
              <a:ea typeface="Arial" charset="0"/>
              <a:cs typeface="Arial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755650" y="182563"/>
            <a:ext cx="733742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553451" y="711200"/>
            <a:ext cx="684213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fld id="{89DB6837-6D5E-4B04-B99D-BFE2F06319C4}" type="slidenum">
              <a:rPr lang="en-GB" b="0" smtClean="0">
                <a:solidFill>
                  <a:srgbClr val="FFFFFF"/>
                </a:solidFill>
                <a:cs typeface="Arial" charset="0"/>
              </a:rPr>
              <a:pPr/>
              <a:t>‹#›</a:t>
            </a:fld>
            <a:endParaRPr lang="en-GB" b="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Line 12"/>
          <p:cNvSpPr>
            <a:spLocks noChangeShapeType="1"/>
          </p:cNvSpPr>
          <p:nvPr/>
        </p:nvSpPr>
        <p:spPr bwMode="gray">
          <a:xfrm>
            <a:off x="358775" y="1042988"/>
            <a:ext cx="9180513" cy="0"/>
          </a:xfrm>
          <a:prstGeom prst="line">
            <a:avLst/>
          </a:prstGeom>
          <a:noFill/>
          <a:ln w="15240">
            <a:solidFill>
              <a:srgbClr val="AFAFB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b="0">
              <a:solidFill>
                <a:srgbClr val="5F6062"/>
              </a:solidFill>
              <a:ea typeface="Arial" charset="0"/>
              <a:cs typeface="Arial" charset="0"/>
            </a:endParaRPr>
          </a:p>
        </p:txBody>
      </p:sp>
      <p:pic>
        <p:nvPicPr>
          <p:cNvPr id="1031" name="Picture 22" descr="IFRS TM logo_CMYK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951" y="6070602"/>
            <a:ext cx="208756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23"/>
          <p:cNvSpPr>
            <a:spLocks noChangeArrowheads="1"/>
          </p:cNvSpPr>
          <p:nvPr/>
        </p:nvSpPr>
        <p:spPr bwMode="auto">
          <a:xfrm>
            <a:off x="679450" y="6451601"/>
            <a:ext cx="3676006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700" b="0" smtClean="0">
                <a:solidFill>
                  <a:srgbClr val="5F6062"/>
                </a:solidFill>
                <a:cs typeface="Arial" charset="0"/>
              </a:rPr>
              <a:t>© 2010 IFRS Foundation.  30 Cannon Street  |  London EC4M 6XH  |  UK.  www.ifrs.org</a:t>
            </a:r>
          </a:p>
        </p:txBody>
      </p:sp>
    </p:spTree>
    <p:extLst>
      <p:ext uri="{BB962C8B-B14F-4D97-AF65-F5344CB8AC3E}">
        <p14:creationId xmlns:p14="http://schemas.microsoft.com/office/powerpoint/2010/main" val="390667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9" r:id="rId1"/>
    <p:sldLayoutId id="2147484360" r:id="rId2"/>
    <p:sldLayoutId id="2147484361" r:id="rId3"/>
    <p:sldLayoutId id="2147484362" r:id="rId4"/>
    <p:sldLayoutId id="2147484363" r:id="rId5"/>
    <p:sldLayoutId id="2147484364" r:id="rId6"/>
    <p:sldLayoutId id="2147484365" r:id="rId7"/>
    <p:sldLayoutId id="2147484366" r:id="rId8"/>
    <p:sldLayoutId id="2147484367" r:id="rId9"/>
    <p:sldLayoutId id="2147484368" r:id="rId10"/>
  </p:sldLayoutIdLst>
  <p:transition>
    <p:fade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266700" indent="-266700" algn="l" rtl="0" eaLnBrk="0" fontAlgn="base" hangingPunct="0">
        <a:lnSpc>
          <a:spcPct val="115000"/>
        </a:lnSpc>
        <a:spcBef>
          <a:spcPct val="30000"/>
        </a:spcBef>
        <a:spcAft>
          <a:spcPct val="0"/>
        </a:spcAft>
        <a:buClr>
          <a:schemeClr val="bg2"/>
        </a:buClr>
        <a:buChar char="•"/>
        <a:defRPr sz="26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809625" indent="-2667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343025" indent="-2667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885950" indent="-2667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2200">
          <a:solidFill>
            <a:schemeClr val="tx1"/>
          </a:solidFill>
          <a:latin typeface="+mn-lt"/>
          <a:ea typeface="ＭＳ Ｐゴシック" charset="-128"/>
        </a:defRPr>
      </a:lvl4pPr>
      <a:lvl5pPr marL="2419350" indent="-2667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2200">
          <a:solidFill>
            <a:schemeClr val="tx1"/>
          </a:solidFill>
          <a:latin typeface="+mn-lt"/>
          <a:ea typeface="ＭＳ Ｐゴシック" charset="-128"/>
        </a:defRPr>
      </a:lvl5pPr>
      <a:lvl6pPr marL="2876550" indent="-2667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2200">
          <a:solidFill>
            <a:schemeClr val="tx1"/>
          </a:solidFill>
          <a:latin typeface="+mn-lt"/>
        </a:defRPr>
      </a:lvl6pPr>
      <a:lvl7pPr marL="3333750" indent="-2667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2200">
          <a:solidFill>
            <a:schemeClr val="tx1"/>
          </a:solidFill>
          <a:latin typeface="+mn-lt"/>
        </a:defRPr>
      </a:lvl7pPr>
      <a:lvl8pPr marL="3790950" indent="-2667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2200">
          <a:solidFill>
            <a:schemeClr val="tx1"/>
          </a:solidFill>
          <a:latin typeface="+mn-lt"/>
        </a:defRPr>
      </a:lvl8pPr>
      <a:lvl9pPr marL="4248150" indent="-2667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–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uy.iasb.org/TIMSSeCommerce/timssnet/Common/TNT_ShowDetail.cfm?subsystem=ord&amp;related_prod_flag=0&amp;primary_id=10201&amp;action=lo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770313" y="1916832"/>
            <a:ext cx="54673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r">
              <a:lnSpc>
                <a:spcPct val="90000"/>
              </a:lnSpc>
            </a:pPr>
            <a:r>
              <a:rPr lang="en-GB" sz="3800" b="0" dirty="0" smtClean="0">
                <a:solidFill>
                  <a:schemeClr val="bg1"/>
                </a:solidFill>
              </a:rPr>
              <a:t>IASB and XBRL</a:t>
            </a:r>
            <a:endParaRPr lang="en-US" sz="2800" b="0" dirty="0">
              <a:solidFill>
                <a:schemeClr val="bg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656856" y="3284984"/>
            <a:ext cx="5582394" cy="1122362"/>
          </a:xfrm>
          <a:noFill/>
        </p:spPr>
        <p:txBody>
          <a:bodyPr/>
          <a:lstStyle/>
          <a:p>
            <a:pPr marL="0" indent="0" algn="r" eaLnBrk="1" hangingPunct="1">
              <a:lnSpc>
                <a:spcPct val="90000"/>
              </a:lnSpc>
              <a:buFontTx/>
              <a:buNone/>
            </a:pPr>
            <a:r>
              <a:rPr lang="en-GB" sz="2000" i="1" dirty="0" err="1" smtClean="0">
                <a:solidFill>
                  <a:schemeClr val="bg1"/>
                </a:solidFill>
              </a:rPr>
              <a:t>Eurofiling</a:t>
            </a:r>
            <a:r>
              <a:rPr lang="en-GB" sz="2000" i="1" dirty="0" smtClean="0">
                <a:solidFill>
                  <a:schemeClr val="bg1"/>
                </a:solidFill>
              </a:rPr>
              <a:t> seminar</a:t>
            </a:r>
            <a:endParaRPr lang="en-GB" sz="2000" b="1" dirty="0" smtClean="0">
              <a:solidFill>
                <a:schemeClr val="bg1"/>
              </a:solidFill>
            </a:endParaRPr>
          </a:p>
          <a:p>
            <a:pPr marL="0" indent="0" algn="r" eaLnBrk="1" hangingPunct="1">
              <a:lnSpc>
                <a:spcPct val="90000"/>
              </a:lnSpc>
              <a:buFontTx/>
              <a:buNone/>
            </a:pPr>
            <a:r>
              <a:rPr lang="en-GB" sz="1700" b="1" dirty="0" smtClean="0">
                <a:solidFill>
                  <a:schemeClr val="bg1"/>
                </a:solidFill>
              </a:rPr>
              <a:t>31 </a:t>
            </a:r>
            <a:r>
              <a:rPr lang="en-GB" sz="1700" b="1" dirty="0" smtClean="0">
                <a:solidFill>
                  <a:schemeClr val="bg1"/>
                </a:solidFill>
              </a:rPr>
              <a:t>May </a:t>
            </a:r>
            <a:r>
              <a:rPr lang="pl-PL" sz="1700" b="1" dirty="0" smtClean="0">
                <a:solidFill>
                  <a:schemeClr val="bg1"/>
                </a:solidFill>
              </a:rPr>
              <a:t>2012</a:t>
            </a:r>
            <a:endParaRPr lang="en-US" sz="1700" b="1" dirty="0" smtClean="0">
              <a:solidFill>
                <a:schemeClr val="bg1"/>
              </a:solidFill>
            </a:endParaRPr>
          </a:p>
          <a:p>
            <a:pPr marL="0" indent="0" algn="r" eaLnBrk="1" hangingPunct="1">
              <a:lnSpc>
                <a:spcPct val="90000"/>
              </a:lnSpc>
              <a:buFontTx/>
              <a:buNone/>
            </a:pPr>
            <a:endParaRPr lang="en-US" sz="1500" dirty="0" smtClean="0">
              <a:solidFill>
                <a:schemeClr val="bg1"/>
              </a:solidFill>
            </a:endParaRPr>
          </a:p>
          <a:p>
            <a:pPr marL="0" indent="0" algn="r" eaLnBrk="1" hangingPunct="1">
              <a:lnSpc>
                <a:spcPct val="90000"/>
              </a:lnSpc>
              <a:buFontTx/>
              <a:buNone/>
            </a:pPr>
            <a:r>
              <a:rPr lang="en-US" sz="1500" dirty="0" smtClean="0">
                <a:solidFill>
                  <a:schemeClr val="bg1"/>
                </a:solidFill>
              </a:rPr>
              <a:t>Olivier </a:t>
            </a:r>
            <a:r>
              <a:rPr lang="en-US" sz="1500" dirty="0" smtClean="0">
                <a:solidFill>
                  <a:schemeClr val="bg1"/>
                </a:solidFill>
              </a:rPr>
              <a:t>Servais – Director of XBRL </a:t>
            </a:r>
            <a:r>
              <a:rPr lang="en-US" sz="1500" dirty="0" smtClean="0">
                <a:solidFill>
                  <a:schemeClr val="bg1"/>
                </a:solidFill>
              </a:rPr>
              <a:t>Activities</a:t>
            </a:r>
            <a:endParaRPr lang="en-US" sz="15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7" name="Slide Number Placeholder 4"/>
          <p:cNvSpPr txBox="1">
            <a:spLocks noGrp="1"/>
          </p:cNvSpPr>
          <p:nvPr/>
        </p:nvSpPr>
        <p:spPr bwMode="gray">
          <a:xfrm>
            <a:off x="8553450" y="711200"/>
            <a:ext cx="684213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fld id="{CCD11BDA-0501-4A08-90A7-2AD0AD5329C3}" type="slidenum">
              <a:rPr lang="en-US" sz="1600">
                <a:solidFill>
                  <a:srgbClr val="FFFFFF"/>
                </a:solidFill>
              </a:rPr>
              <a:pPr algn="ctr" eaLnBrk="1" hangingPunct="1"/>
              <a:t>10</a:t>
            </a:fld>
            <a:endParaRPr lang="en-US" sz="1600">
              <a:solidFill>
                <a:srgbClr val="FFFFFF"/>
              </a:solidFill>
            </a:endParaRPr>
          </a:p>
        </p:txBody>
      </p:sp>
      <p:sp>
        <p:nvSpPr>
          <p:cNvPr id="2570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Adoption of the IFRS taxonomy</a:t>
            </a:r>
            <a:endParaRPr lang="en-US" smtClean="0"/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8824" y="1222846"/>
            <a:ext cx="8730679" cy="5230490"/>
          </a:xfrm>
        </p:spPr>
        <p:txBody>
          <a:bodyPr/>
          <a:lstStyle/>
          <a:p>
            <a:pPr marL="495300" indent="-495300">
              <a:lnSpc>
                <a:spcPct val="95000"/>
              </a:lnSpc>
              <a:buFontTx/>
              <a:buNone/>
            </a:pPr>
            <a:r>
              <a:rPr lang="en-GB" altLang="ja-JP" sz="1600" dirty="0" smtClean="0">
                <a:ea typeface="MS PGothic" pitchFamily="34" charset="-128"/>
              </a:rPr>
              <a:t>The following are examples of organisations that have adopted the IFRS taxonomy: </a:t>
            </a:r>
          </a:p>
          <a:p>
            <a:pPr>
              <a:lnSpc>
                <a:spcPct val="95000"/>
              </a:lnSpc>
            </a:pPr>
            <a:r>
              <a:rPr lang="en-GB" altLang="ja-JP" sz="1400" dirty="0" smtClean="0">
                <a:ea typeface="MS PGothic" pitchFamily="34" charset="-128"/>
              </a:rPr>
              <a:t>Corporate/securities filing:</a:t>
            </a:r>
          </a:p>
          <a:p>
            <a:pPr marL="1000125" lvl="1" indent="-457200">
              <a:lnSpc>
                <a:spcPct val="115000"/>
              </a:lnSpc>
            </a:pPr>
            <a:r>
              <a:rPr lang="en-GB" altLang="ja-JP" sz="1200" dirty="0" smtClean="0">
                <a:ea typeface="MS PGothic" pitchFamily="34" charset="-128"/>
              </a:rPr>
              <a:t>Accounting and Corporate Regulatory Authority of </a:t>
            </a:r>
            <a:r>
              <a:rPr lang="en-GB" altLang="ja-JP" sz="1200" b="1" dirty="0" smtClean="0">
                <a:ea typeface="MS PGothic" pitchFamily="34" charset="-128"/>
              </a:rPr>
              <a:t>Singapore</a:t>
            </a:r>
            <a:r>
              <a:rPr lang="en-GB" altLang="ja-JP" sz="1200" dirty="0" smtClean="0">
                <a:ea typeface="MS PGothic" pitchFamily="34" charset="-128"/>
              </a:rPr>
              <a:t> </a:t>
            </a:r>
            <a:r>
              <a:rPr lang="en-GB" altLang="ja-JP" sz="1200" i="1" dirty="0" smtClean="0">
                <a:ea typeface="MS PGothic" pitchFamily="34" charset="-128"/>
              </a:rPr>
              <a:t>ACRA Taxonomy</a:t>
            </a:r>
            <a:r>
              <a:rPr lang="en-GB" altLang="ja-JP" sz="1200" dirty="0" smtClean="0">
                <a:ea typeface="MS PGothic" pitchFamily="34" charset="-128"/>
              </a:rPr>
              <a:t>;</a:t>
            </a:r>
          </a:p>
          <a:p>
            <a:pPr marL="1000125" lvl="1" indent="-457200">
              <a:lnSpc>
                <a:spcPct val="115000"/>
              </a:lnSpc>
            </a:pPr>
            <a:r>
              <a:rPr lang="en-GB" altLang="ja-JP" sz="1200" dirty="0" smtClean="0">
                <a:ea typeface="MS PGothic" pitchFamily="34" charset="-128"/>
              </a:rPr>
              <a:t>Danish Chamber of Commerce Association, </a:t>
            </a:r>
            <a:r>
              <a:rPr lang="en-GB" altLang="ja-JP" sz="1200" b="1" dirty="0" smtClean="0">
                <a:ea typeface="MS PGothic" pitchFamily="34" charset="-128"/>
              </a:rPr>
              <a:t>Denmark</a:t>
            </a:r>
            <a:r>
              <a:rPr lang="en-GB" altLang="ja-JP" sz="1200" dirty="0" smtClean="0">
                <a:ea typeface="MS PGothic" pitchFamily="34" charset="-128"/>
              </a:rPr>
              <a:t>;</a:t>
            </a:r>
          </a:p>
          <a:p>
            <a:pPr marL="1000125" lvl="1" indent="-457200">
              <a:lnSpc>
                <a:spcPct val="115000"/>
              </a:lnSpc>
            </a:pPr>
            <a:r>
              <a:rPr lang="en-GB" altLang="ja-JP" sz="1200" i="1" dirty="0" smtClean="0">
                <a:ea typeface="MS PGothic" pitchFamily="34" charset="-128"/>
              </a:rPr>
              <a:t>DART</a:t>
            </a:r>
            <a:r>
              <a:rPr lang="en-GB" altLang="ja-JP" sz="1200" dirty="0" smtClean="0">
                <a:ea typeface="MS PGothic" pitchFamily="34" charset="-128"/>
              </a:rPr>
              <a:t> System of the Financial Supervisory Service, </a:t>
            </a:r>
            <a:r>
              <a:rPr lang="en-GB" altLang="ja-JP" sz="1200" b="1" dirty="0" smtClean="0">
                <a:ea typeface="MS PGothic" pitchFamily="34" charset="-128"/>
              </a:rPr>
              <a:t>Korea</a:t>
            </a:r>
            <a:r>
              <a:rPr lang="en-GB" altLang="ja-JP" sz="1200" dirty="0" smtClean="0">
                <a:ea typeface="MS PGothic" pitchFamily="34" charset="-128"/>
              </a:rPr>
              <a:t>;</a:t>
            </a:r>
          </a:p>
          <a:p>
            <a:pPr marL="1000125" lvl="1" indent="-457200">
              <a:lnSpc>
                <a:spcPct val="115000"/>
              </a:lnSpc>
            </a:pPr>
            <a:r>
              <a:rPr lang="en-GB" altLang="ja-JP" sz="1200" dirty="0" smtClean="0">
                <a:ea typeface="MS PGothic" pitchFamily="34" charset="-128"/>
              </a:rPr>
              <a:t>Financial Services Agency of </a:t>
            </a:r>
            <a:r>
              <a:rPr lang="en-GB" altLang="ja-JP" sz="1200" b="1" dirty="0" smtClean="0">
                <a:ea typeface="MS PGothic" pitchFamily="34" charset="-128"/>
              </a:rPr>
              <a:t>Japan</a:t>
            </a:r>
            <a:r>
              <a:rPr lang="en-GB" altLang="ja-JP" sz="1200" dirty="0" smtClean="0">
                <a:ea typeface="MS PGothic" pitchFamily="34" charset="-128"/>
              </a:rPr>
              <a:t> </a:t>
            </a:r>
            <a:r>
              <a:rPr lang="en-GB" altLang="ja-JP" sz="1200" i="1" dirty="0" smtClean="0">
                <a:ea typeface="MS PGothic" pitchFamily="34" charset="-128"/>
              </a:rPr>
              <a:t>EDINET</a:t>
            </a:r>
            <a:r>
              <a:rPr lang="en-GB" altLang="ja-JP" sz="1200" dirty="0" smtClean="0">
                <a:ea typeface="MS PGothic" pitchFamily="34" charset="-128"/>
              </a:rPr>
              <a:t>;</a:t>
            </a:r>
          </a:p>
          <a:p>
            <a:pPr marL="1000125" lvl="1" indent="-457200">
              <a:lnSpc>
                <a:spcPct val="115000"/>
              </a:lnSpc>
            </a:pPr>
            <a:r>
              <a:rPr lang="en-GB" altLang="ja-JP" sz="1200" b="1" dirty="0" smtClean="0">
                <a:ea typeface="MS PGothic" pitchFamily="34" charset="-128"/>
              </a:rPr>
              <a:t>Israel</a:t>
            </a:r>
            <a:r>
              <a:rPr lang="en-GB" altLang="ja-JP" sz="1200" dirty="0" smtClean="0">
                <a:ea typeface="MS PGothic" pitchFamily="34" charset="-128"/>
              </a:rPr>
              <a:t> Securities Authority </a:t>
            </a:r>
            <a:r>
              <a:rPr lang="en-GB" altLang="ja-JP" sz="1200" i="1" dirty="0" smtClean="0">
                <a:ea typeface="MS PGothic" pitchFamily="34" charset="-128"/>
              </a:rPr>
              <a:t>MAGNA</a:t>
            </a:r>
            <a:r>
              <a:rPr lang="en-GB" altLang="ja-JP" sz="1200" dirty="0" smtClean="0">
                <a:ea typeface="MS PGothic" pitchFamily="34" charset="-128"/>
              </a:rPr>
              <a:t> platform;</a:t>
            </a:r>
          </a:p>
          <a:p>
            <a:pPr marL="1000125" lvl="1" indent="-457200">
              <a:lnSpc>
                <a:spcPct val="115000"/>
              </a:lnSpc>
            </a:pPr>
            <a:r>
              <a:rPr lang="en-GB" altLang="ja-JP" sz="1200" dirty="0" smtClean="0">
                <a:ea typeface="MS PGothic" pitchFamily="34" charset="-128"/>
              </a:rPr>
              <a:t>Ministry of Finance, </a:t>
            </a:r>
            <a:r>
              <a:rPr lang="en-GB" altLang="ja-JP" sz="1200" b="1" dirty="0" smtClean="0">
                <a:ea typeface="MS PGothic" pitchFamily="34" charset="-128"/>
              </a:rPr>
              <a:t>PR of China</a:t>
            </a:r>
            <a:r>
              <a:rPr lang="en-GB" altLang="ja-JP" sz="1200" dirty="0" smtClean="0">
                <a:ea typeface="MS PGothic" pitchFamily="34" charset="-128"/>
              </a:rPr>
              <a:t> </a:t>
            </a:r>
            <a:r>
              <a:rPr lang="en-GB" altLang="ja-JP" sz="1200" i="1" dirty="0" smtClean="0">
                <a:ea typeface="MS PGothic" pitchFamily="34" charset="-128"/>
              </a:rPr>
              <a:t>Chinese Accounting </a:t>
            </a:r>
            <a:r>
              <a:rPr lang="en-GB" altLang="ja-JP" sz="1200" i="1" dirty="0" err="1" smtClean="0">
                <a:ea typeface="MS PGothic" pitchFamily="34" charset="-128"/>
              </a:rPr>
              <a:t>StandardsTaxonomy</a:t>
            </a:r>
            <a:r>
              <a:rPr lang="en-GB" altLang="ja-JP" sz="1200" dirty="0" smtClean="0">
                <a:ea typeface="MS PGothic" pitchFamily="34" charset="-128"/>
              </a:rPr>
              <a:t>;</a:t>
            </a:r>
          </a:p>
          <a:p>
            <a:pPr marL="1000125" lvl="1" indent="-457200">
              <a:lnSpc>
                <a:spcPct val="115000"/>
              </a:lnSpc>
            </a:pPr>
            <a:r>
              <a:rPr lang="en-GB" altLang="ja-JP" sz="1200" dirty="0" smtClean="0">
                <a:ea typeface="MS PGothic" pitchFamily="34" charset="-128"/>
              </a:rPr>
              <a:t>Standard Business Reporting Program in </a:t>
            </a:r>
            <a:r>
              <a:rPr lang="en-GB" altLang="ja-JP" sz="1200" b="1" dirty="0" smtClean="0">
                <a:ea typeface="MS PGothic" pitchFamily="34" charset="-128"/>
              </a:rPr>
              <a:t>Australia</a:t>
            </a:r>
            <a:r>
              <a:rPr lang="en-GB" altLang="ja-JP" sz="1200" dirty="0" smtClean="0">
                <a:ea typeface="MS PGothic" pitchFamily="34" charset="-128"/>
              </a:rPr>
              <a:t> and </a:t>
            </a:r>
            <a:r>
              <a:rPr lang="en-GB" altLang="ja-JP" sz="1200" b="1" dirty="0" smtClean="0">
                <a:ea typeface="MS PGothic" pitchFamily="34" charset="-128"/>
              </a:rPr>
              <a:t>The Netherlands</a:t>
            </a:r>
            <a:r>
              <a:rPr lang="en-GB" altLang="ja-JP" sz="1200" dirty="0" smtClean="0">
                <a:ea typeface="MS PGothic" pitchFamily="34" charset="-128"/>
              </a:rPr>
              <a:t>;</a:t>
            </a:r>
          </a:p>
          <a:p>
            <a:pPr marL="1000125" lvl="1" indent="-457200">
              <a:lnSpc>
                <a:spcPct val="115000"/>
              </a:lnSpc>
            </a:pPr>
            <a:r>
              <a:rPr lang="en-GB" altLang="ja-JP" sz="1200" dirty="0" err="1" smtClean="0">
                <a:ea typeface="MS PGothic" pitchFamily="34" charset="-128"/>
              </a:rPr>
              <a:t>Superintendencia</a:t>
            </a:r>
            <a:r>
              <a:rPr lang="en-GB" altLang="ja-JP" sz="1200" dirty="0" smtClean="0">
                <a:ea typeface="MS PGothic" pitchFamily="34" charset="-128"/>
              </a:rPr>
              <a:t> de </a:t>
            </a:r>
            <a:r>
              <a:rPr lang="en-GB" altLang="ja-JP" sz="1200" dirty="0" err="1" smtClean="0">
                <a:ea typeface="MS PGothic" pitchFamily="34" charset="-128"/>
              </a:rPr>
              <a:t>Valores</a:t>
            </a:r>
            <a:r>
              <a:rPr lang="en-GB" altLang="ja-JP" sz="1200" dirty="0" smtClean="0">
                <a:ea typeface="MS PGothic" pitchFamily="34" charset="-128"/>
              </a:rPr>
              <a:t> y </a:t>
            </a:r>
            <a:r>
              <a:rPr lang="en-GB" altLang="ja-JP" sz="1200" dirty="0" err="1" smtClean="0">
                <a:ea typeface="MS PGothic" pitchFamily="34" charset="-128"/>
              </a:rPr>
              <a:t>Seguros</a:t>
            </a:r>
            <a:r>
              <a:rPr lang="en-GB" altLang="ja-JP" sz="1200" dirty="0" smtClean="0">
                <a:ea typeface="MS PGothic" pitchFamily="34" charset="-128"/>
              </a:rPr>
              <a:t> </a:t>
            </a:r>
            <a:r>
              <a:rPr lang="en-GB" altLang="ja-JP" sz="1200" dirty="0" err="1" smtClean="0">
                <a:ea typeface="MS PGothic" pitchFamily="34" charset="-128"/>
              </a:rPr>
              <a:t>información</a:t>
            </a:r>
            <a:r>
              <a:rPr lang="en-GB" altLang="ja-JP" sz="1200" dirty="0" smtClean="0">
                <a:ea typeface="MS PGothic" pitchFamily="34" charset="-128"/>
              </a:rPr>
              <a:t> del Mercado de </a:t>
            </a:r>
            <a:r>
              <a:rPr lang="en-GB" altLang="ja-JP" sz="1200" dirty="0" err="1" smtClean="0">
                <a:ea typeface="MS PGothic" pitchFamily="34" charset="-128"/>
              </a:rPr>
              <a:t>Valores</a:t>
            </a:r>
            <a:r>
              <a:rPr lang="en-GB" altLang="ja-JP" sz="1200" dirty="0" smtClean="0">
                <a:ea typeface="MS PGothic" pitchFamily="34" charset="-128"/>
              </a:rPr>
              <a:t> of </a:t>
            </a:r>
            <a:r>
              <a:rPr lang="en-GB" altLang="ja-JP" sz="1200" b="1" dirty="0" smtClean="0">
                <a:ea typeface="MS PGothic" pitchFamily="34" charset="-128"/>
              </a:rPr>
              <a:t>Chile</a:t>
            </a:r>
            <a:r>
              <a:rPr lang="en-GB" altLang="ja-JP" sz="1200" dirty="0" smtClean="0">
                <a:ea typeface="MS PGothic" pitchFamily="34" charset="-128"/>
              </a:rPr>
              <a:t>;</a:t>
            </a:r>
          </a:p>
          <a:p>
            <a:pPr marL="1000125" lvl="1" indent="-457200">
              <a:lnSpc>
                <a:spcPct val="115000"/>
              </a:lnSpc>
            </a:pPr>
            <a:r>
              <a:rPr lang="en-GB" altLang="ja-JP" sz="1200" dirty="0" smtClean="0">
                <a:ea typeface="MS PGothic" pitchFamily="34" charset="-128"/>
              </a:rPr>
              <a:t>Johannesburg Stock Exchange, </a:t>
            </a:r>
            <a:r>
              <a:rPr lang="en-GB" altLang="ja-JP" sz="1200" b="1" dirty="0" smtClean="0">
                <a:ea typeface="MS PGothic" pitchFamily="34" charset="-128"/>
              </a:rPr>
              <a:t>South Africa</a:t>
            </a:r>
            <a:r>
              <a:rPr lang="en-GB" altLang="ja-JP" sz="1200" dirty="0" smtClean="0">
                <a:ea typeface="MS PGothic" pitchFamily="34" charset="-128"/>
              </a:rPr>
              <a:t> </a:t>
            </a:r>
            <a:r>
              <a:rPr lang="en-GB" altLang="ja-JP" sz="1200" i="1" dirty="0" smtClean="0">
                <a:ea typeface="MS PGothic" pitchFamily="34" charset="-128"/>
              </a:rPr>
              <a:t>SA Taxonomy</a:t>
            </a:r>
            <a:r>
              <a:rPr lang="en-GB" altLang="ja-JP" sz="1200" dirty="0" smtClean="0">
                <a:ea typeface="MS PGothic" pitchFamily="34" charset="-128"/>
              </a:rPr>
              <a:t>;</a:t>
            </a:r>
          </a:p>
          <a:p>
            <a:pPr marL="1000125" lvl="1" indent="-457200">
              <a:lnSpc>
                <a:spcPct val="115000"/>
              </a:lnSpc>
            </a:pPr>
            <a:r>
              <a:rPr lang="en-GB" altLang="ja-JP" sz="1200" dirty="0" err="1" smtClean="0">
                <a:ea typeface="MS PGothic" pitchFamily="34" charset="-128"/>
              </a:rPr>
              <a:t>Comisión</a:t>
            </a:r>
            <a:r>
              <a:rPr lang="en-GB" altLang="ja-JP" sz="1200" dirty="0" smtClean="0">
                <a:ea typeface="MS PGothic" pitchFamily="34" charset="-128"/>
              </a:rPr>
              <a:t> </a:t>
            </a:r>
            <a:r>
              <a:rPr lang="en-GB" altLang="ja-JP" sz="1200" dirty="0" err="1" smtClean="0">
                <a:ea typeface="MS PGothic" pitchFamily="34" charset="-128"/>
              </a:rPr>
              <a:t>Nacional</a:t>
            </a:r>
            <a:r>
              <a:rPr lang="en-GB" altLang="ja-JP" sz="1200" dirty="0" smtClean="0">
                <a:ea typeface="MS PGothic" pitchFamily="34" charset="-128"/>
              </a:rPr>
              <a:t> del Mercado de </a:t>
            </a:r>
            <a:r>
              <a:rPr lang="en-GB" altLang="ja-JP" sz="1200" dirty="0" err="1" smtClean="0">
                <a:ea typeface="MS PGothic" pitchFamily="34" charset="-128"/>
              </a:rPr>
              <a:t>Valores</a:t>
            </a:r>
            <a:r>
              <a:rPr lang="en-GB" altLang="ja-JP" sz="1200" dirty="0" smtClean="0">
                <a:ea typeface="MS PGothic" pitchFamily="34" charset="-128"/>
              </a:rPr>
              <a:t> of </a:t>
            </a:r>
            <a:r>
              <a:rPr lang="en-GB" altLang="ja-JP" sz="1200" b="1" dirty="0" smtClean="0">
                <a:ea typeface="MS PGothic" pitchFamily="34" charset="-128"/>
              </a:rPr>
              <a:t>Spain</a:t>
            </a:r>
            <a:r>
              <a:rPr lang="en-GB" altLang="ja-JP" sz="1200" dirty="0" smtClean="0">
                <a:ea typeface="MS PGothic" pitchFamily="34" charset="-128"/>
              </a:rPr>
              <a:t>; </a:t>
            </a:r>
          </a:p>
          <a:p>
            <a:pPr marL="1000125" lvl="1" indent="-457200">
              <a:lnSpc>
                <a:spcPct val="115000"/>
              </a:lnSpc>
            </a:pPr>
            <a:r>
              <a:rPr lang="en-GB" altLang="ja-JP" sz="1200" b="1" dirty="0" smtClean="0">
                <a:ea typeface="MS PGothic" pitchFamily="34" charset="-128"/>
              </a:rPr>
              <a:t>UK HRMC </a:t>
            </a:r>
            <a:r>
              <a:rPr lang="en-GB" altLang="ja-JP" sz="1200" dirty="0" smtClean="0">
                <a:ea typeface="MS PGothic" pitchFamily="34" charset="-128"/>
              </a:rPr>
              <a:t>and</a:t>
            </a:r>
            <a:r>
              <a:rPr lang="en-GB" altLang="ja-JP" sz="1200" b="1" dirty="0" smtClean="0">
                <a:ea typeface="MS PGothic" pitchFamily="34" charset="-128"/>
              </a:rPr>
              <a:t> Companies House</a:t>
            </a:r>
            <a:r>
              <a:rPr lang="en-GB" altLang="ja-JP" sz="1200" dirty="0" smtClean="0">
                <a:ea typeface="MS PGothic" pitchFamily="34" charset="-128"/>
              </a:rPr>
              <a:t> </a:t>
            </a:r>
            <a:r>
              <a:rPr lang="en-GB" altLang="ja-JP" sz="1200" i="1" dirty="0" smtClean="0">
                <a:ea typeface="MS PGothic" pitchFamily="34" charset="-128"/>
              </a:rPr>
              <a:t>UK-IFRS Taxonomy;</a:t>
            </a:r>
          </a:p>
          <a:p>
            <a:pPr marL="1000125" lvl="1" indent="-457200">
              <a:lnSpc>
                <a:spcPct val="115000"/>
              </a:lnSpc>
            </a:pPr>
            <a:r>
              <a:rPr lang="en-GB" altLang="ja-JP" sz="1200" dirty="0" smtClean="0">
                <a:ea typeface="MS PGothic" pitchFamily="34" charset="-128"/>
              </a:rPr>
              <a:t>Emirates (</a:t>
            </a:r>
            <a:r>
              <a:rPr lang="en-GB" altLang="ja-JP" sz="1200" b="1" dirty="0" smtClean="0">
                <a:ea typeface="MS PGothic" pitchFamily="34" charset="-128"/>
              </a:rPr>
              <a:t>UAE</a:t>
            </a:r>
            <a:r>
              <a:rPr lang="en-GB" altLang="ja-JP" sz="1200" dirty="0" smtClean="0">
                <a:ea typeface="MS PGothic" pitchFamily="34" charset="-128"/>
              </a:rPr>
              <a:t>) Securities </a:t>
            </a:r>
            <a:r>
              <a:rPr lang="en-GB" altLang="ja-JP" sz="1200" dirty="0">
                <a:ea typeface="MS PGothic" pitchFamily="34" charset="-128"/>
              </a:rPr>
              <a:t>and Commodities </a:t>
            </a:r>
            <a:r>
              <a:rPr lang="en-GB" altLang="ja-JP" sz="1200" dirty="0" smtClean="0">
                <a:ea typeface="MS PGothic" pitchFamily="34" charset="-128"/>
              </a:rPr>
              <a:t>Authority </a:t>
            </a:r>
            <a:r>
              <a:rPr lang="en-GB" altLang="ja-JP" sz="1200" i="1" dirty="0" smtClean="0">
                <a:ea typeface="MS PGothic" pitchFamily="34" charset="-128"/>
              </a:rPr>
              <a:t>UAE taxonomy; </a:t>
            </a:r>
            <a:endParaRPr lang="en-GB" altLang="ja-JP" sz="1200" i="1" dirty="0">
              <a:ea typeface="MS PGothic" pitchFamily="34" charset="-128"/>
            </a:endParaRPr>
          </a:p>
          <a:p>
            <a:pPr marL="1000125" lvl="1" indent="-457200">
              <a:lnSpc>
                <a:spcPct val="115000"/>
              </a:lnSpc>
            </a:pPr>
            <a:r>
              <a:rPr lang="en-GB" altLang="ja-JP" sz="1200" b="1" dirty="0" smtClean="0">
                <a:ea typeface="MS PGothic" pitchFamily="34" charset="-128"/>
              </a:rPr>
              <a:t>Microfinance</a:t>
            </a:r>
            <a:r>
              <a:rPr lang="en-GB" altLang="ja-JP" sz="1200" dirty="0" smtClean="0">
                <a:ea typeface="MS PGothic" pitchFamily="34" charset="-128"/>
              </a:rPr>
              <a:t> Information </a:t>
            </a:r>
            <a:r>
              <a:rPr lang="en-GB" altLang="ja-JP" sz="1200" dirty="0" err="1" smtClean="0">
                <a:ea typeface="MS PGothic" pitchFamily="34" charset="-128"/>
              </a:rPr>
              <a:t>eXchange</a:t>
            </a:r>
            <a:r>
              <a:rPr lang="en-GB" altLang="ja-JP" sz="1200" dirty="0" smtClean="0">
                <a:ea typeface="MS PGothic" pitchFamily="34" charset="-128"/>
              </a:rPr>
              <a:t> </a:t>
            </a:r>
            <a:r>
              <a:rPr lang="en-GB" altLang="ja-JP" sz="1200" i="1" dirty="0" smtClean="0">
                <a:ea typeface="MS PGothic" pitchFamily="34" charset="-128"/>
              </a:rPr>
              <a:t>MIX Microfinance Taxonomy</a:t>
            </a:r>
            <a:endParaRPr lang="en-GB" altLang="ja-JP" sz="1200" dirty="0" smtClean="0">
              <a:ea typeface="MS PGothic" pitchFamily="34" charset="-128"/>
            </a:endParaRPr>
          </a:p>
          <a:p>
            <a:pPr>
              <a:lnSpc>
                <a:spcPct val="95000"/>
              </a:lnSpc>
            </a:pPr>
            <a:r>
              <a:rPr lang="en-GB" altLang="ja-JP" sz="1400" dirty="0">
                <a:ea typeface="MS PGothic" pitchFamily="34" charset="-128"/>
              </a:rPr>
              <a:t>Banking/Insurance regulation:</a:t>
            </a:r>
          </a:p>
          <a:p>
            <a:pPr marL="1000125" lvl="1" indent="-457200">
              <a:lnSpc>
                <a:spcPct val="115000"/>
              </a:lnSpc>
            </a:pPr>
            <a:r>
              <a:rPr lang="en-GB" altLang="ja-JP" sz="1200" b="1" dirty="0" smtClean="0">
                <a:ea typeface="MS PGothic" pitchFamily="34" charset="-128"/>
              </a:rPr>
              <a:t>EBA </a:t>
            </a:r>
            <a:r>
              <a:rPr lang="en-GB" altLang="ja-JP" sz="1200" dirty="0" smtClean="0">
                <a:ea typeface="MS PGothic" pitchFamily="34" charset="-128"/>
              </a:rPr>
              <a:t>(European Banking Authority) </a:t>
            </a:r>
            <a:r>
              <a:rPr lang="en-GB" altLang="ja-JP" sz="1200" i="1" dirty="0" smtClean="0">
                <a:ea typeface="MS PGothic" pitchFamily="34" charset="-128"/>
              </a:rPr>
              <a:t>Financial Reporting framework taxonomy; </a:t>
            </a:r>
          </a:p>
          <a:p>
            <a:pPr marL="1000125" lvl="1" indent="-457200">
              <a:lnSpc>
                <a:spcPct val="115000"/>
              </a:lnSpc>
            </a:pPr>
            <a:r>
              <a:rPr lang="en-GB" altLang="ja-JP" sz="1200" b="1" dirty="0" smtClean="0">
                <a:ea typeface="MS PGothic" pitchFamily="34" charset="-128"/>
              </a:rPr>
              <a:t>Bermuda Monetary Authority</a:t>
            </a:r>
            <a:r>
              <a:rPr lang="en-GB" altLang="ja-JP" sz="1200" dirty="0" smtClean="0">
                <a:ea typeface="MS PGothic" pitchFamily="34" charset="-128"/>
              </a:rPr>
              <a:t> </a:t>
            </a:r>
            <a:r>
              <a:rPr lang="en-GB" altLang="ja-JP" sz="1200" i="1" dirty="0" smtClean="0">
                <a:ea typeface="MS PGothic" pitchFamily="34" charset="-128"/>
              </a:rPr>
              <a:t>Solvency II XBRL Taxonomy </a:t>
            </a:r>
            <a:r>
              <a:rPr lang="en-GB" altLang="ja-JP" sz="1200" dirty="0" smtClean="0">
                <a:ea typeface="MS PGothic" pitchFamily="34" charset="-128"/>
              </a:rPr>
              <a:t>and</a:t>
            </a:r>
            <a:r>
              <a:rPr lang="en-GB" altLang="ja-JP" sz="1200" i="1" dirty="0" smtClean="0">
                <a:ea typeface="MS PGothic" pitchFamily="34" charset="-128"/>
              </a:rPr>
              <a:t> IFRS for Insurance XBRL Taxonomy</a:t>
            </a:r>
          </a:p>
          <a:p>
            <a:pPr marL="495300" indent="-4953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GB" altLang="ja-JP" sz="1200" dirty="0" smtClean="0">
                <a:ea typeface="MS PGothic" pitchFamily="34" charset="-128"/>
              </a:rPr>
              <a:t>Other XBRL (not IFRS and/or non financial) initiatives that are consistent with our development: </a:t>
            </a:r>
            <a:r>
              <a:rPr lang="en-GB" altLang="ja-JP" sz="1200" b="1" dirty="0" smtClean="0">
                <a:ea typeface="MS PGothic" pitchFamily="34" charset="-128"/>
              </a:rPr>
              <a:t>CDP taxonomy, GRI taxonomy, EIOPA-Solvency II</a:t>
            </a:r>
            <a:r>
              <a:rPr lang="en-GB" altLang="ja-JP" sz="1200" dirty="0" smtClean="0">
                <a:ea typeface="MS PGothic" pitchFamily="34" charset="-128"/>
              </a:rPr>
              <a:t>…</a:t>
            </a:r>
          </a:p>
          <a:p>
            <a:pPr marL="495300" indent="-4953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GB" altLang="ja-JP" sz="1200" dirty="0" smtClean="0">
                <a:ea typeface="MS PGothic" pitchFamily="34" charset="-128"/>
              </a:rPr>
              <a:t>Most countries that  have adopted IFRSs are also considering whether to adopt XBRL and the IFRS taxonomy. </a:t>
            </a:r>
            <a:r>
              <a:rPr lang="en-GB" sz="1200" dirty="0" smtClean="0">
                <a:ea typeface="MS PGothic" pitchFamily="34" charset="-128"/>
              </a:rPr>
              <a:t>These countries include Brazil, Canada, India, Indonesia, Italy, Korea, Luxembourg, Malaysia, Mexico, Poland, Switzerland</a:t>
            </a:r>
            <a:r>
              <a:rPr lang="en-GB" sz="1200" dirty="0">
                <a:ea typeface="MS PGothic" pitchFamily="34" charset="-128"/>
              </a:rPr>
              <a:t> </a:t>
            </a:r>
            <a:r>
              <a:rPr lang="en-GB" sz="1200" dirty="0" smtClean="0">
                <a:ea typeface="MS PGothic" pitchFamily="34" charset="-128"/>
              </a:rPr>
              <a:t>and others.</a:t>
            </a:r>
          </a:p>
        </p:txBody>
      </p:sp>
      <p:sp>
        <p:nvSpPr>
          <p:cNvPr id="257030" name="Slide Number Placeholder 4"/>
          <p:cNvSpPr txBox="1">
            <a:spLocks noGrp="1"/>
          </p:cNvSpPr>
          <p:nvPr/>
        </p:nvSpPr>
        <p:spPr bwMode="gray">
          <a:xfrm>
            <a:off x="8555038" y="711200"/>
            <a:ext cx="68262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fld id="{C0BEFBCB-AA5A-49C3-8D48-57DBAC521A33}" type="slidenum">
              <a:rPr lang="en-GB" sz="1600">
                <a:solidFill>
                  <a:srgbClr val="FFFFFF"/>
                </a:solidFill>
              </a:rPr>
              <a:pPr algn="ctr" eaLnBrk="1" hangingPunct="1"/>
              <a:t>10</a:t>
            </a:fld>
            <a:endParaRPr lang="en-GB" sz="1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7433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6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6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66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66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66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66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66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66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66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66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66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66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669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669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669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669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669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6694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6694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for 2012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512" y="1196752"/>
            <a:ext cx="8497888" cy="48704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200" dirty="0" smtClean="0"/>
              <a:t>Update of the core taxonomy, with interim releases, and related tools, materials &amp; translations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Improvement of the common practice (DTTF)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Industry related concepts (FI, insurance &amp; extracting activities)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Release of Documentation labels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Outreach activities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Webinar during ED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IFRS Taxonomy Annual Convention (25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April 2012)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F2F meetings </a:t>
            </a:r>
            <a:r>
              <a:rPr lang="en-US" sz="1400" dirty="0" smtClean="0"/>
              <a:t>(Australia, Malaysia, Singapore, US, Japan, China, UAE..)</a:t>
            </a:r>
            <a:endParaRPr lang="en-US" sz="1800" dirty="0" smtClean="0"/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Website, quarterly newsletter…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© 201</a:t>
            </a:r>
            <a:r>
              <a:rPr lang="pl-PL" dirty="0" smtClean="0"/>
              <a:t>2</a:t>
            </a:r>
            <a:r>
              <a:rPr lang="en-GB" dirty="0" smtClean="0"/>
              <a:t> IFRS Foundation.  30 Cannon Street  |  London EC4M 6XH  |  UK.  www.ifrs.org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4DC0C5-CB77-46BF-80E6-FBD0260544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786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6696" y="1914525"/>
            <a:ext cx="7022554" cy="1951038"/>
          </a:xfrm>
        </p:spPr>
        <p:txBody>
          <a:bodyPr/>
          <a:lstStyle/>
          <a:p>
            <a:r>
              <a:rPr lang="en-GB" dirty="0" smtClean="0"/>
              <a:t>The future of XBRL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51001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Trends in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GB" sz="2000" dirty="0" smtClean="0"/>
              <a:t>… leadership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GB" sz="2000" dirty="0" smtClean="0"/>
              <a:t>… enforcement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GB" sz="2000" dirty="0" smtClean="0"/>
              <a:t>… engagement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GB" sz="2000" dirty="0" smtClean="0"/>
              <a:t>… regional adoption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GB" sz="2000" dirty="0" smtClean="0"/>
              <a:t>… specs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GB" sz="2000" dirty="0" smtClean="0"/>
              <a:t>… filing format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GB" sz="2000" dirty="0" smtClean="0"/>
              <a:t>… tools &amp; applications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GB" sz="2000" dirty="0" smtClean="0"/>
              <a:t>… content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GB" sz="2000" dirty="0" smtClean="0"/>
              <a:t>… filing requirements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GB" sz="2000" dirty="0" smtClean="0"/>
              <a:t>… user engagement</a:t>
            </a:r>
          </a:p>
          <a:p>
            <a:pPr marL="0" indent="0">
              <a:lnSpc>
                <a:spcPct val="100000"/>
              </a:lnSpc>
              <a:buNone/>
            </a:pPr>
            <a:endParaRPr lang="en-GB" sz="11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 smtClean="0"/>
              <a:t>And … one more thing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201</a:t>
            </a:r>
            <a:r>
              <a:rPr lang="pl-PL" smtClean="0"/>
              <a:t>2</a:t>
            </a:r>
            <a:r>
              <a:rPr lang="en-GB" smtClean="0"/>
              <a:t> IFRS Foundation.  30 Cannon Street  |  London EC4M 6XH  |  UK.  www.ifrs.org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4DC0C5-CB77-46BF-80E6-FBD0260544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87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649AAC-5A00-4107-B2BA-7E65AA20E79D}" type="slidenum">
              <a:rPr lang="en-GB" b="0" smtClean="0">
                <a:solidFill>
                  <a:schemeClr val="bg1"/>
                </a:solidFill>
              </a:rPr>
              <a:pPr eaLnBrk="1" hangingPunct="1"/>
              <a:t>14</a:t>
            </a:fld>
            <a:endParaRPr lang="en-GB" b="0" smtClean="0">
              <a:solidFill>
                <a:schemeClr val="bg1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Questions or comments?</a:t>
            </a:r>
          </a:p>
        </p:txBody>
      </p:sp>
      <p:sp>
        <p:nvSpPr>
          <p:cNvPr id="25604" name="Rectangle 7"/>
          <p:cNvSpPr>
            <a:spLocks noChangeArrowheads="1"/>
          </p:cNvSpPr>
          <p:nvPr/>
        </p:nvSpPr>
        <p:spPr bwMode="gray">
          <a:xfrm>
            <a:off x="758825" y="1438275"/>
            <a:ext cx="3959225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2000">
                <a:solidFill>
                  <a:srgbClr val="47484A"/>
                </a:solidFill>
              </a:rPr>
              <a:t>Expressions of individual views </a:t>
            </a:r>
            <a:br>
              <a:rPr lang="en-US" sz="2000">
                <a:solidFill>
                  <a:srgbClr val="47484A"/>
                </a:solidFill>
              </a:rPr>
            </a:br>
            <a:r>
              <a:rPr lang="en-US" sz="2000">
                <a:solidFill>
                  <a:srgbClr val="47484A"/>
                </a:solidFill>
              </a:rPr>
              <a:t>by members of the IASB and </a:t>
            </a:r>
            <a:br>
              <a:rPr lang="en-US" sz="2000">
                <a:solidFill>
                  <a:srgbClr val="47484A"/>
                </a:solidFill>
              </a:rPr>
            </a:br>
            <a:r>
              <a:rPr lang="en-US" sz="2000">
                <a:solidFill>
                  <a:srgbClr val="47484A"/>
                </a:solidFill>
              </a:rPr>
              <a:t>its staff are encouraged. The views expressed in this presentation </a:t>
            </a:r>
            <a:br>
              <a:rPr lang="en-US" sz="2000">
                <a:solidFill>
                  <a:srgbClr val="47484A"/>
                </a:solidFill>
              </a:rPr>
            </a:br>
            <a:r>
              <a:rPr lang="en-US" sz="2000">
                <a:solidFill>
                  <a:srgbClr val="47484A"/>
                </a:solidFill>
              </a:rPr>
              <a:t>are those of the presenter. </a:t>
            </a:r>
            <a:br>
              <a:rPr lang="en-US" sz="2000">
                <a:solidFill>
                  <a:srgbClr val="47484A"/>
                </a:solidFill>
              </a:rPr>
            </a:br>
            <a:r>
              <a:rPr lang="en-US" sz="2000">
                <a:solidFill>
                  <a:srgbClr val="47484A"/>
                </a:solidFill>
              </a:rPr>
              <a:t>Official positions of the IASB on accounting matters are determined only after extensive due process and deliberation.</a:t>
            </a:r>
          </a:p>
        </p:txBody>
      </p:sp>
      <p:pic>
        <p:nvPicPr>
          <p:cNvPr id="25605" name="Picture 12" descr="Mike_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263" y="1914525"/>
            <a:ext cx="4470400" cy="297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824" y="1438275"/>
            <a:ext cx="8730679" cy="48704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The </a:t>
            </a:r>
            <a:r>
              <a:rPr lang="en-GB" dirty="0" smtClean="0"/>
              <a:t>IFRS taxonomy: model, adoption, due </a:t>
            </a:r>
            <a:r>
              <a:rPr lang="en-GB" dirty="0"/>
              <a:t>process </a:t>
            </a:r>
            <a:r>
              <a:rPr lang="en-GB" dirty="0" smtClean="0"/>
              <a:t>&amp; time line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The </a:t>
            </a:r>
            <a:r>
              <a:rPr lang="en-GB" dirty="0" smtClean="0"/>
              <a:t>future of XBRL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Q&amp;A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201</a:t>
            </a:r>
            <a:r>
              <a:rPr lang="pl-PL" smtClean="0"/>
              <a:t>2</a:t>
            </a:r>
            <a:r>
              <a:rPr lang="en-GB" smtClean="0"/>
              <a:t> IFRS Foundation.  30 Cannon Street  |  London EC4M 6XH  |  UK.  www.ifrs.org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4DC0C5-CB77-46BF-80E6-FBD0260544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402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IFRS Taxonomy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4801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668" y="182563"/>
            <a:ext cx="8052726" cy="792162"/>
          </a:xfrm>
        </p:spPr>
        <p:txBody>
          <a:bodyPr/>
          <a:lstStyle/>
          <a:p>
            <a:pPr algn="ctr"/>
            <a:r>
              <a:rPr lang="en-GB" sz="2800" dirty="0" smtClean="0"/>
              <a:t>The IFRS Taxonomy: Building Blocks for Preparers</a:t>
            </a:r>
            <a:endParaRPr lang="en-GB" sz="2800" dirty="0"/>
          </a:p>
        </p:txBody>
      </p:sp>
      <p:sp>
        <p:nvSpPr>
          <p:cNvPr id="7" name="Freeform 6"/>
          <p:cNvSpPr/>
          <p:nvPr/>
        </p:nvSpPr>
        <p:spPr>
          <a:xfrm>
            <a:off x="3728863" y="1629394"/>
            <a:ext cx="6048673" cy="763167"/>
          </a:xfrm>
          <a:custGeom>
            <a:avLst/>
            <a:gdLst>
              <a:gd name="connsiteX0" fmla="*/ 0 w 6048673"/>
              <a:gd name="connsiteY0" fmla="*/ 763165 h 763165"/>
              <a:gd name="connsiteX1" fmla="*/ 604869 w 6048673"/>
              <a:gd name="connsiteY1" fmla="*/ 0 h 763165"/>
              <a:gd name="connsiteX2" fmla="*/ 5443804 w 6048673"/>
              <a:gd name="connsiteY2" fmla="*/ 0 h 763165"/>
              <a:gd name="connsiteX3" fmla="*/ 6048673 w 6048673"/>
              <a:gd name="connsiteY3" fmla="*/ 763165 h 763165"/>
              <a:gd name="connsiteX4" fmla="*/ 0 w 6048673"/>
              <a:gd name="connsiteY4" fmla="*/ 763165 h 763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8673" h="763165">
                <a:moveTo>
                  <a:pt x="6048673" y="1"/>
                </a:moveTo>
                <a:lnTo>
                  <a:pt x="5443804" y="763164"/>
                </a:lnTo>
                <a:lnTo>
                  <a:pt x="604869" y="763164"/>
                </a:lnTo>
                <a:lnTo>
                  <a:pt x="0" y="1"/>
                </a:lnTo>
                <a:lnTo>
                  <a:pt x="6048673" y="1"/>
                </a:lnTo>
                <a:close/>
              </a:path>
            </a:pathLst>
          </a:custGeom>
          <a:solidFill>
            <a:schemeClr val="bg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37" tIns="20321" rIns="1078839" bIns="20321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kern="1200" dirty="0" smtClean="0">
                <a:solidFill>
                  <a:schemeClr val="lt1"/>
                </a:solidFill>
                <a:latin typeface="+mn-lt"/>
              </a:rPr>
              <a:t>Core disclosure requirement concepts</a:t>
            </a:r>
            <a:endParaRPr lang="en-GB" sz="1600" kern="1200" dirty="0"/>
          </a:p>
        </p:txBody>
      </p:sp>
      <p:sp>
        <p:nvSpPr>
          <p:cNvPr id="8" name="Freeform 7"/>
          <p:cNvSpPr/>
          <p:nvPr/>
        </p:nvSpPr>
        <p:spPr>
          <a:xfrm>
            <a:off x="4333730" y="2392559"/>
            <a:ext cx="4867742" cy="763167"/>
          </a:xfrm>
          <a:custGeom>
            <a:avLst/>
            <a:gdLst>
              <a:gd name="connsiteX0" fmla="*/ 0 w 4838938"/>
              <a:gd name="connsiteY0" fmla="*/ 763165 h 763165"/>
              <a:gd name="connsiteX1" fmla="*/ 604869 w 4838938"/>
              <a:gd name="connsiteY1" fmla="*/ 0 h 763165"/>
              <a:gd name="connsiteX2" fmla="*/ 4234069 w 4838938"/>
              <a:gd name="connsiteY2" fmla="*/ 0 h 763165"/>
              <a:gd name="connsiteX3" fmla="*/ 4838938 w 4838938"/>
              <a:gd name="connsiteY3" fmla="*/ 763165 h 763165"/>
              <a:gd name="connsiteX4" fmla="*/ 0 w 4838938"/>
              <a:gd name="connsiteY4" fmla="*/ 763165 h 763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38938" h="763165">
                <a:moveTo>
                  <a:pt x="4838938" y="1"/>
                </a:moveTo>
                <a:lnTo>
                  <a:pt x="4234069" y="763164"/>
                </a:lnTo>
                <a:lnTo>
                  <a:pt x="604869" y="763164"/>
                </a:lnTo>
                <a:lnTo>
                  <a:pt x="0" y="1"/>
                </a:lnTo>
                <a:lnTo>
                  <a:pt x="4838938" y="1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67134" tIns="20321" rIns="867135" bIns="20321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kern="1200" dirty="0" smtClean="0">
                <a:solidFill>
                  <a:schemeClr val="lt1"/>
                </a:solidFill>
                <a:latin typeface="+mn-lt"/>
              </a:rPr>
              <a:t>Guidance and example concepts</a:t>
            </a:r>
            <a:endParaRPr lang="en-GB" sz="1600" kern="1200" dirty="0"/>
          </a:p>
        </p:txBody>
      </p:sp>
      <p:sp>
        <p:nvSpPr>
          <p:cNvPr id="9" name="Freeform 8"/>
          <p:cNvSpPr/>
          <p:nvPr/>
        </p:nvSpPr>
        <p:spPr>
          <a:xfrm>
            <a:off x="4938597" y="3155725"/>
            <a:ext cx="3686811" cy="763166"/>
          </a:xfrm>
          <a:custGeom>
            <a:avLst/>
            <a:gdLst>
              <a:gd name="connsiteX0" fmla="*/ 0 w 3629203"/>
              <a:gd name="connsiteY0" fmla="*/ 763165 h 763165"/>
              <a:gd name="connsiteX1" fmla="*/ 604869 w 3629203"/>
              <a:gd name="connsiteY1" fmla="*/ 0 h 763165"/>
              <a:gd name="connsiteX2" fmla="*/ 3024334 w 3629203"/>
              <a:gd name="connsiteY2" fmla="*/ 0 h 763165"/>
              <a:gd name="connsiteX3" fmla="*/ 3629203 w 3629203"/>
              <a:gd name="connsiteY3" fmla="*/ 763165 h 763165"/>
              <a:gd name="connsiteX4" fmla="*/ 0 w 3629203"/>
              <a:gd name="connsiteY4" fmla="*/ 763165 h 763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9203" h="763165">
                <a:moveTo>
                  <a:pt x="3629203" y="1"/>
                </a:moveTo>
                <a:lnTo>
                  <a:pt x="3024334" y="763164"/>
                </a:lnTo>
                <a:lnTo>
                  <a:pt x="604869" y="763164"/>
                </a:lnTo>
                <a:lnTo>
                  <a:pt x="0" y="1"/>
                </a:lnTo>
                <a:lnTo>
                  <a:pt x="3629203" y="1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5431" tIns="20321" rIns="655430" bIns="2032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kern="1200" dirty="0" smtClean="0">
                <a:solidFill>
                  <a:schemeClr val="lt1"/>
                </a:solidFill>
                <a:latin typeface="+mn-lt"/>
              </a:rPr>
              <a:t>Common / Industry practice concepts</a:t>
            </a:r>
            <a:endParaRPr lang="en-GB" sz="1600" kern="1200" dirty="0"/>
          </a:p>
        </p:txBody>
      </p:sp>
      <p:sp>
        <p:nvSpPr>
          <p:cNvPr id="10" name="Freeform 9"/>
          <p:cNvSpPr/>
          <p:nvPr/>
        </p:nvSpPr>
        <p:spPr>
          <a:xfrm>
            <a:off x="5543464" y="3918892"/>
            <a:ext cx="2505880" cy="763166"/>
          </a:xfrm>
          <a:custGeom>
            <a:avLst/>
            <a:gdLst>
              <a:gd name="connsiteX0" fmla="*/ 0 w 2419469"/>
              <a:gd name="connsiteY0" fmla="*/ 763165 h 763165"/>
              <a:gd name="connsiteX1" fmla="*/ 604869 w 2419469"/>
              <a:gd name="connsiteY1" fmla="*/ 0 h 763165"/>
              <a:gd name="connsiteX2" fmla="*/ 1814600 w 2419469"/>
              <a:gd name="connsiteY2" fmla="*/ 0 h 763165"/>
              <a:gd name="connsiteX3" fmla="*/ 2419469 w 2419469"/>
              <a:gd name="connsiteY3" fmla="*/ 763165 h 763165"/>
              <a:gd name="connsiteX4" fmla="*/ 0 w 2419469"/>
              <a:gd name="connsiteY4" fmla="*/ 763165 h 763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9469" h="763165">
                <a:moveTo>
                  <a:pt x="2419469" y="1"/>
                </a:moveTo>
                <a:lnTo>
                  <a:pt x="1814600" y="763164"/>
                </a:lnTo>
                <a:lnTo>
                  <a:pt x="604869" y="763164"/>
                </a:lnTo>
                <a:lnTo>
                  <a:pt x="0" y="1"/>
                </a:lnTo>
                <a:lnTo>
                  <a:pt x="2419469" y="1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3728" tIns="20320" rIns="443727" bIns="20321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kern="1200" dirty="0" smtClean="0">
                <a:solidFill>
                  <a:schemeClr val="bg1"/>
                </a:solidFill>
              </a:rPr>
              <a:t>Local/regulatory concepts</a:t>
            </a:r>
            <a:endParaRPr lang="en-GB" sz="16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6148331" y="4682058"/>
            <a:ext cx="1252941" cy="763166"/>
          </a:xfrm>
          <a:custGeom>
            <a:avLst/>
            <a:gdLst>
              <a:gd name="connsiteX0" fmla="*/ 0 w 1209734"/>
              <a:gd name="connsiteY0" fmla="*/ 763165 h 763165"/>
              <a:gd name="connsiteX1" fmla="*/ 604867 w 1209734"/>
              <a:gd name="connsiteY1" fmla="*/ 0 h 763165"/>
              <a:gd name="connsiteX2" fmla="*/ 604867 w 1209734"/>
              <a:gd name="connsiteY2" fmla="*/ 0 h 763165"/>
              <a:gd name="connsiteX3" fmla="*/ 1209734 w 1209734"/>
              <a:gd name="connsiteY3" fmla="*/ 763165 h 763165"/>
              <a:gd name="connsiteX4" fmla="*/ 0 w 1209734"/>
              <a:gd name="connsiteY4" fmla="*/ 763165 h 763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734" h="763165">
                <a:moveTo>
                  <a:pt x="1209734" y="0"/>
                </a:moveTo>
                <a:lnTo>
                  <a:pt x="604867" y="763165"/>
                </a:lnTo>
                <a:lnTo>
                  <a:pt x="604867" y="763165"/>
                </a:lnTo>
                <a:lnTo>
                  <a:pt x="0" y="0"/>
                </a:lnTo>
                <a:lnTo>
                  <a:pt x="1209734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81" tIns="17780" rIns="17780" bIns="17781" numCol="1" spcCol="1270" anchor="t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300" kern="1200" dirty="0" smtClean="0">
                <a:solidFill>
                  <a:schemeClr val="bg1"/>
                </a:solidFill>
              </a:rPr>
              <a:t>Company concepts</a:t>
            </a:r>
            <a:endParaRPr lang="en-GB" sz="1300" kern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© 2012 IFRS Foundation.  30 Cannon Street  |  London EC4M 6XH  |  UK.  www.ifrs.org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5B954C-CDF7-4E34-84F2-FA66B50EDF2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3" name="Picture 12" descr="BV IFRS ENG 2010 (2vol) RED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04" y="1628800"/>
            <a:ext cx="2848364" cy="42471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5" name="Group 64"/>
          <p:cNvGrpSpPr/>
          <p:nvPr/>
        </p:nvGrpSpPr>
        <p:grpSpPr>
          <a:xfrm>
            <a:off x="632520" y="2060848"/>
            <a:ext cx="3434360" cy="3314105"/>
            <a:chOff x="695772" y="1991944"/>
            <a:chExt cx="3434360" cy="3314105"/>
          </a:xfrm>
        </p:grpSpPr>
        <p:pic>
          <p:nvPicPr>
            <p:cNvPr id="66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95772" y="1991944"/>
              <a:ext cx="3104160" cy="3009305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67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60872" y="2144344"/>
              <a:ext cx="3104160" cy="3009305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68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25972" y="2296744"/>
              <a:ext cx="3104160" cy="3009305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69" name="Group 68"/>
          <p:cNvGrpSpPr/>
          <p:nvPr/>
        </p:nvGrpSpPr>
        <p:grpSpPr>
          <a:xfrm>
            <a:off x="1291040" y="1844824"/>
            <a:ext cx="2407044" cy="864096"/>
            <a:chOff x="1249812" y="1916832"/>
            <a:chExt cx="2407044" cy="864096"/>
          </a:xfrm>
        </p:grpSpPr>
        <p:sp>
          <p:nvSpPr>
            <p:cNvPr id="70" name="Rectangle 69"/>
            <p:cNvSpPr/>
            <p:nvPr/>
          </p:nvSpPr>
          <p:spPr>
            <a:xfrm>
              <a:off x="1249812" y="2708920"/>
              <a:ext cx="390820" cy="72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1" name="Straight Connector 70"/>
            <p:cNvCxnSpPr/>
            <p:nvPr/>
          </p:nvCxnSpPr>
          <p:spPr>
            <a:xfrm flipV="1">
              <a:off x="1249812" y="1916832"/>
              <a:ext cx="966884" cy="79208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V="1">
              <a:off x="1568624" y="1916832"/>
              <a:ext cx="2088232" cy="79208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1568624" y="2296744"/>
              <a:ext cx="2052203" cy="484184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1249812" y="2276872"/>
              <a:ext cx="997664" cy="504056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2233847" y="1916832"/>
              <a:ext cx="1386980" cy="36004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Revenue</a:t>
              </a:r>
              <a:endParaRPr lang="en-GB" sz="1200" dirty="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291040" y="2636912"/>
            <a:ext cx="2407044" cy="554884"/>
            <a:chOff x="1249812" y="2708920"/>
            <a:chExt cx="2407044" cy="554884"/>
          </a:xfrm>
        </p:grpSpPr>
        <p:sp>
          <p:nvSpPr>
            <p:cNvPr id="77" name="Rectangle 76"/>
            <p:cNvSpPr/>
            <p:nvPr/>
          </p:nvSpPr>
          <p:spPr>
            <a:xfrm>
              <a:off x="1249812" y="3191796"/>
              <a:ext cx="390820" cy="72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8" name="Straight Connector 77"/>
            <p:cNvCxnSpPr/>
            <p:nvPr/>
          </p:nvCxnSpPr>
          <p:spPr>
            <a:xfrm flipV="1">
              <a:off x="1249812" y="2708920"/>
              <a:ext cx="997664" cy="482876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1640632" y="3088832"/>
              <a:ext cx="2010975" cy="174972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7" idx="1"/>
            </p:cNvCxnSpPr>
            <p:nvPr/>
          </p:nvCxnSpPr>
          <p:spPr>
            <a:xfrm flipV="1">
              <a:off x="1249812" y="3068960"/>
              <a:ext cx="1028444" cy="15884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80"/>
            <p:cNvSpPr/>
            <p:nvPr/>
          </p:nvSpPr>
          <p:spPr>
            <a:xfrm>
              <a:off x="2251048" y="2708920"/>
              <a:ext cx="1405808" cy="37204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Operating profit</a:t>
              </a:r>
              <a:endParaRPr lang="en-GB" sz="1200" dirty="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1291040" y="3356992"/>
            <a:ext cx="2509832" cy="395394"/>
            <a:chOff x="1249812" y="3429000"/>
            <a:chExt cx="2509832" cy="395394"/>
          </a:xfrm>
        </p:grpSpPr>
        <p:sp>
          <p:nvSpPr>
            <p:cNvPr id="83" name="Rectangle 82"/>
            <p:cNvSpPr/>
            <p:nvPr/>
          </p:nvSpPr>
          <p:spPr>
            <a:xfrm>
              <a:off x="1249812" y="3650647"/>
              <a:ext cx="390820" cy="72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4" name="Straight Connector 83"/>
            <p:cNvCxnSpPr>
              <a:stCxn id="83" idx="1"/>
            </p:cNvCxnSpPr>
            <p:nvPr/>
          </p:nvCxnSpPr>
          <p:spPr>
            <a:xfrm flipV="1">
              <a:off x="1249812" y="3429000"/>
              <a:ext cx="997664" cy="25765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V="1">
              <a:off x="1640632" y="3429000"/>
              <a:ext cx="2047004" cy="18002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83" idx="3"/>
            </p:cNvCxnSpPr>
            <p:nvPr/>
          </p:nvCxnSpPr>
          <p:spPr>
            <a:xfrm>
              <a:off x="1640632" y="3686651"/>
              <a:ext cx="2010975" cy="12226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249812" y="3722655"/>
              <a:ext cx="1028444" cy="66385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87"/>
            <p:cNvSpPr/>
            <p:nvPr/>
          </p:nvSpPr>
          <p:spPr>
            <a:xfrm>
              <a:off x="2216696" y="3429000"/>
              <a:ext cx="1542948" cy="39539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Sales &amp;Marketing Expense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1291040" y="3933056"/>
            <a:ext cx="2437488" cy="504056"/>
            <a:chOff x="1249812" y="4005064"/>
            <a:chExt cx="2437488" cy="504056"/>
          </a:xfrm>
        </p:grpSpPr>
        <p:cxnSp>
          <p:nvCxnSpPr>
            <p:cNvPr id="90" name="Straight Connector 89"/>
            <p:cNvCxnSpPr>
              <a:stCxn id="91" idx="3"/>
            </p:cNvCxnSpPr>
            <p:nvPr/>
          </p:nvCxnSpPr>
          <p:spPr>
            <a:xfrm>
              <a:off x="1640632" y="4041068"/>
              <a:ext cx="2046668" cy="108012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90"/>
            <p:cNvSpPr/>
            <p:nvPr/>
          </p:nvSpPr>
          <p:spPr>
            <a:xfrm>
              <a:off x="1249812" y="4005064"/>
              <a:ext cx="390820" cy="72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2" name="Straight Connector 91"/>
            <p:cNvCxnSpPr/>
            <p:nvPr/>
          </p:nvCxnSpPr>
          <p:spPr>
            <a:xfrm>
              <a:off x="1249812" y="4095074"/>
              <a:ext cx="1028108" cy="414046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91" idx="1"/>
            </p:cNvCxnSpPr>
            <p:nvPr/>
          </p:nvCxnSpPr>
          <p:spPr>
            <a:xfrm>
              <a:off x="1249812" y="4041068"/>
              <a:ext cx="997328" cy="108012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Rectangle 93"/>
            <p:cNvSpPr/>
            <p:nvPr/>
          </p:nvSpPr>
          <p:spPr>
            <a:xfrm>
              <a:off x="2269876" y="4149080"/>
              <a:ext cx="1386980" cy="3600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Proved oil reserves </a:t>
              </a:r>
              <a:endParaRPr lang="en-GB" sz="1200" dirty="0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1289921" y="4581128"/>
            <a:ext cx="2437488" cy="504056"/>
            <a:chOff x="1248693" y="4653136"/>
            <a:chExt cx="2437488" cy="504056"/>
          </a:xfrm>
        </p:grpSpPr>
        <p:sp>
          <p:nvSpPr>
            <p:cNvPr id="96" name="Rectangle 95"/>
            <p:cNvSpPr/>
            <p:nvPr/>
          </p:nvSpPr>
          <p:spPr>
            <a:xfrm>
              <a:off x="2269876" y="4797152"/>
              <a:ext cx="1386980" cy="3600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Software revenue</a:t>
              </a:r>
              <a:endParaRPr lang="en-GB" sz="1200" dirty="0"/>
            </a:p>
          </p:txBody>
        </p:sp>
        <p:cxnSp>
          <p:nvCxnSpPr>
            <p:cNvPr id="97" name="Straight Connector 96"/>
            <p:cNvCxnSpPr>
              <a:stCxn id="98" idx="3"/>
            </p:cNvCxnSpPr>
            <p:nvPr/>
          </p:nvCxnSpPr>
          <p:spPr>
            <a:xfrm>
              <a:off x="1639513" y="4689140"/>
              <a:ext cx="2046668" cy="108012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ectangle 97"/>
            <p:cNvSpPr/>
            <p:nvPr/>
          </p:nvSpPr>
          <p:spPr>
            <a:xfrm>
              <a:off x="1248693" y="4653136"/>
              <a:ext cx="390820" cy="72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9" name="Straight Connector 98"/>
            <p:cNvCxnSpPr/>
            <p:nvPr/>
          </p:nvCxnSpPr>
          <p:spPr>
            <a:xfrm>
              <a:off x="1248693" y="4743146"/>
              <a:ext cx="1028108" cy="414046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98" idx="1"/>
            </p:cNvCxnSpPr>
            <p:nvPr/>
          </p:nvCxnSpPr>
          <p:spPr>
            <a:xfrm>
              <a:off x="1248693" y="4689140"/>
              <a:ext cx="997328" cy="108012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463800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to disclose?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5000"/>
              </a:lnSpc>
              <a:buFontTx/>
              <a:buNone/>
              <a:defRPr/>
            </a:pPr>
            <a:r>
              <a:rPr lang="en-GB" sz="1800" dirty="0" smtClean="0"/>
              <a:t>73 The financial statements shall disclose (...) for (...) </a:t>
            </a:r>
            <a:r>
              <a:rPr lang="en-GB" sz="1800" dirty="0" smtClean="0">
                <a:solidFill>
                  <a:schemeClr val="bg2"/>
                </a:solidFill>
              </a:rPr>
              <a:t>property, plant and 	                        equipment</a:t>
            </a:r>
            <a:r>
              <a:rPr lang="en-GB" sz="1800" dirty="0" smtClean="0"/>
              <a:t>:</a:t>
            </a:r>
          </a:p>
          <a:p>
            <a:pPr marL="1000125" lvl="1" indent="-457200">
              <a:lnSpc>
                <a:spcPct val="90000"/>
              </a:lnSpc>
              <a:buFont typeface="Arial" charset="0"/>
              <a:buAutoNum type="alphaLcParenR"/>
              <a:defRPr/>
            </a:pPr>
            <a:r>
              <a:rPr lang="en-GB" sz="1800" dirty="0" smtClean="0"/>
              <a:t>the </a:t>
            </a:r>
            <a:r>
              <a:rPr lang="en-GB" sz="1800" dirty="0" smtClean="0">
                <a:solidFill>
                  <a:schemeClr val="bg2"/>
                </a:solidFill>
              </a:rPr>
              <a:t>gross carrying amount</a:t>
            </a:r>
            <a:r>
              <a:rPr lang="en-GB" sz="1800" dirty="0" smtClean="0">
                <a:solidFill>
                  <a:srgbClr val="C00000"/>
                </a:solidFill>
              </a:rPr>
              <a:t> </a:t>
            </a:r>
            <a:r>
              <a:rPr lang="en-GB" sz="1800" dirty="0" smtClean="0"/>
              <a:t>and the </a:t>
            </a:r>
            <a:r>
              <a:rPr lang="en-GB" sz="1800" dirty="0" smtClean="0">
                <a:solidFill>
                  <a:schemeClr val="bg2"/>
                </a:solidFill>
              </a:rPr>
              <a:t>accumulated depreciation</a:t>
            </a:r>
            <a:r>
              <a:rPr lang="en-GB" sz="1800" dirty="0" smtClean="0">
                <a:solidFill>
                  <a:srgbClr val="C00000"/>
                </a:solidFill>
              </a:rPr>
              <a:t> </a:t>
            </a:r>
            <a:r>
              <a:rPr lang="en-GB" sz="1800" dirty="0" smtClean="0"/>
              <a:t>(aggregated with accumulated impairment losses) at the beginning and end of the period; and </a:t>
            </a:r>
          </a:p>
          <a:p>
            <a:pPr marL="1000125" lvl="1" indent="-457200">
              <a:lnSpc>
                <a:spcPct val="90000"/>
              </a:lnSpc>
              <a:buFont typeface="Arial" charset="0"/>
              <a:buAutoNum type="alphaLcParenR"/>
              <a:defRPr/>
            </a:pPr>
            <a:r>
              <a:rPr lang="en-GB" sz="1800" dirty="0" smtClean="0"/>
              <a:t>a </a:t>
            </a:r>
            <a:r>
              <a:rPr lang="en-GB" sz="1800" dirty="0" smtClean="0">
                <a:solidFill>
                  <a:schemeClr val="bg2"/>
                </a:solidFill>
              </a:rPr>
              <a:t>reconciliation of the carrying amount</a:t>
            </a:r>
            <a:r>
              <a:rPr lang="en-GB" sz="1800" dirty="0" smtClean="0">
                <a:solidFill>
                  <a:srgbClr val="C00000"/>
                </a:solidFill>
              </a:rPr>
              <a:t> </a:t>
            </a:r>
            <a:r>
              <a:rPr lang="en-GB" sz="1800" dirty="0" smtClean="0"/>
              <a:t>at the beginning and end of the period showing:  </a:t>
            </a:r>
          </a:p>
          <a:p>
            <a:pPr marL="1590675" lvl="2" indent="-514350">
              <a:lnSpc>
                <a:spcPct val="90000"/>
              </a:lnSpc>
              <a:buFont typeface="Arial" charset="0"/>
              <a:buAutoNum type="romanLcPeriod"/>
              <a:defRPr/>
            </a:pPr>
            <a:r>
              <a:rPr lang="en-GB" sz="1800" dirty="0" smtClean="0"/>
              <a:t>additions;</a:t>
            </a:r>
          </a:p>
          <a:p>
            <a:pPr marL="1590675" lvl="2" indent="-514350">
              <a:lnSpc>
                <a:spcPct val="90000"/>
              </a:lnSpc>
              <a:buFont typeface="Arial" charset="0"/>
              <a:buAutoNum type="romanLcPeriod"/>
              <a:defRPr/>
            </a:pPr>
            <a:r>
              <a:rPr lang="en-GB" sz="1800" dirty="0" smtClean="0"/>
              <a:t>assets classified as held for sale or included in a disposal group classified as held for sale in accordance with IFRS 5 and other disposals;</a:t>
            </a:r>
          </a:p>
          <a:p>
            <a:pPr marL="1590675" lvl="2" indent="-514350">
              <a:lnSpc>
                <a:spcPct val="90000"/>
              </a:lnSpc>
              <a:buFont typeface="Arial" charset="0"/>
              <a:buAutoNum type="romanLcPeriod"/>
              <a:defRPr/>
            </a:pPr>
            <a:r>
              <a:rPr lang="en-GB" sz="1800" dirty="0" smtClean="0"/>
              <a:t>acquisitions through business combinations;</a:t>
            </a:r>
          </a:p>
          <a:p>
            <a:pPr marL="1590675" lvl="2" indent="-514350">
              <a:lnSpc>
                <a:spcPct val="90000"/>
              </a:lnSpc>
              <a:buFont typeface="Arial" charset="0"/>
              <a:buAutoNum type="romanLcPeriod"/>
              <a:defRPr/>
            </a:pPr>
            <a:r>
              <a:rPr lang="en-GB" sz="1800" dirty="0" smtClean="0"/>
              <a:t>increases or decreases resulting from revaluations under paragraphs 31, 39 and 40 and from impairment losses recognised or reversed in other comprehensive income in accordance with IAS 36;</a:t>
            </a:r>
          </a:p>
          <a:p>
            <a:pPr marL="1590675" lvl="2" indent="-514350">
              <a:lnSpc>
                <a:spcPct val="90000"/>
              </a:lnSpc>
              <a:buFont typeface="Arial" charset="0"/>
              <a:buAutoNum type="romanLcPeriod"/>
              <a:defRPr/>
            </a:pPr>
            <a:r>
              <a:rPr lang="en-GB" sz="1800" dirty="0" smtClean="0"/>
              <a:t>impairment losses recognised in profit or loss in accordance with IAS 36;</a:t>
            </a:r>
          </a:p>
          <a:p>
            <a:pPr marL="1590675" lvl="2" indent="-514350">
              <a:lnSpc>
                <a:spcPct val="90000"/>
              </a:lnSpc>
              <a:buFont typeface="Arial" charset="0"/>
              <a:buAutoNum type="romanLcPeriod"/>
              <a:defRPr/>
            </a:pPr>
            <a:r>
              <a:rPr lang="en-GB" sz="1800" dirty="0" smtClean="0"/>
              <a:t>impairment losses reversed in profit or loss in accordance with IAS 36;</a:t>
            </a:r>
          </a:p>
          <a:p>
            <a:pPr marL="1590675" lvl="2" indent="-514350">
              <a:lnSpc>
                <a:spcPct val="90000"/>
              </a:lnSpc>
              <a:buFont typeface="Arial" charset="0"/>
              <a:buAutoNum type="romanLcPeriod"/>
              <a:defRPr/>
            </a:pPr>
            <a:r>
              <a:rPr lang="en-GB" sz="1800" dirty="0" smtClean="0"/>
              <a:t>...</a:t>
            </a:r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035BFD-74D0-4EFB-B545-8272AD2DC07C}" type="slidenum">
              <a:rPr lang="en-US" smtClean="0">
                <a:solidFill>
                  <a:srgbClr val="FFFFFF"/>
                </a:solidFill>
              </a:rPr>
              <a:pPr eaLnBrk="1" hangingPunct="1"/>
              <a:t>5</a:t>
            </a:fld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58825" y="6462713"/>
            <a:ext cx="6118225" cy="190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dirty="0"/>
              <a:t>© </a:t>
            </a:r>
            <a:r>
              <a:rPr lang="en-GB" dirty="0" smtClean="0"/>
              <a:t>IFRS </a:t>
            </a:r>
            <a:r>
              <a:rPr lang="en-GB" dirty="0"/>
              <a:t>Foundation.  30 Cannon Street  |  London EC4M 6XH  |  UK.  www.ifrs.org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07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Process and challenges for content</a:t>
            </a:r>
          </a:p>
        </p:txBody>
      </p:sp>
      <p:sp>
        <p:nvSpPr>
          <p:cNvPr id="3" name="Freeform 2"/>
          <p:cNvSpPr/>
          <p:nvPr/>
        </p:nvSpPr>
        <p:spPr>
          <a:xfrm>
            <a:off x="758825" y="5500087"/>
            <a:ext cx="8497888" cy="564810"/>
          </a:xfrm>
          <a:custGeom>
            <a:avLst/>
            <a:gdLst>
              <a:gd name="connsiteX0" fmla="*/ 0 w 8497888"/>
              <a:gd name="connsiteY0" fmla="*/ 0 h 564810"/>
              <a:gd name="connsiteX1" fmla="*/ 8497888 w 8497888"/>
              <a:gd name="connsiteY1" fmla="*/ 0 h 564810"/>
              <a:gd name="connsiteX2" fmla="*/ 8497888 w 8497888"/>
              <a:gd name="connsiteY2" fmla="*/ 564810 h 564810"/>
              <a:gd name="connsiteX3" fmla="*/ 0 w 8497888"/>
              <a:gd name="connsiteY3" fmla="*/ 564810 h 564810"/>
              <a:gd name="connsiteX4" fmla="*/ 0 w 8497888"/>
              <a:gd name="connsiteY4" fmla="*/ 0 h 56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97888" h="564810">
                <a:moveTo>
                  <a:pt x="0" y="0"/>
                </a:moveTo>
                <a:lnTo>
                  <a:pt x="8497888" y="0"/>
                </a:lnTo>
                <a:lnTo>
                  <a:pt x="8497888" y="564810"/>
                </a:lnTo>
                <a:lnTo>
                  <a:pt x="0" y="56481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142240" rIns="142240" bIns="142240" numCol="1" spcCol="1270" anchor="ctr" anchorCtr="0">
            <a:noAutofit/>
          </a:bodyPr>
          <a:lstStyle/>
          <a:p>
            <a:pPr lvl="0" algn="ctr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kern="1200" dirty="0" smtClean="0"/>
              <a:t>indicate any relevant cross-standard disclosure requirements</a:t>
            </a:r>
            <a:endParaRPr lang="en-GB" sz="2000" kern="1200" dirty="0"/>
          </a:p>
        </p:txBody>
      </p:sp>
      <p:sp>
        <p:nvSpPr>
          <p:cNvPr id="4" name="Freeform 3"/>
          <p:cNvSpPr/>
          <p:nvPr/>
        </p:nvSpPr>
        <p:spPr>
          <a:xfrm>
            <a:off x="758825" y="4639882"/>
            <a:ext cx="8497888" cy="868679"/>
          </a:xfrm>
          <a:custGeom>
            <a:avLst/>
            <a:gdLst>
              <a:gd name="connsiteX0" fmla="*/ 0 w 8497888"/>
              <a:gd name="connsiteY0" fmla="*/ 304237 h 868678"/>
              <a:gd name="connsiteX1" fmla="*/ 4140359 w 8497888"/>
              <a:gd name="connsiteY1" fmla="*/ 304237 h 868678"/>
              <a:gd name="connsiteX2" fmla="*/ 4140359 w 8497888"/>
              <a:gd name="connsiteY2" fmla="*/ 217170 h 868678"/>
              <a:gd name="connsiteX3" fmla="*/ 4031775 w 8497888"/>
              <a:gd name="connsiteY3" fmla="*/ 217170 h 868678"/>
              <a:gd name="connsiteX4" fmla="*/ 4248944 w 8497888"/>
              <a:gd name="connsiteY4" fmla="*/ 0 h 868678"/>
              <a:gd name="connsiteX5" fmla="*/ 4466114 w 8497888"/>
              <a:gd name="connsiteY5" fmla="*/ 217170 h 868678"/>
              <a:gd name="connsiteX6" fmla="*/ 4357529 w 8497888"/>
              <a:gd name="connsiteY6" fmla="*/ 217170 h 868678"/>
              <a:gd name="connsiteX7" fmla="*/ 4357529 w 8497888"/>
              <a:gd name="connsiteY7" fmla="*/ 304237 h 868678"/>
              <a:gd name="connsiteX8" fmla="*/ 8497888 w 8497888"/>
              <a:gd name="connsiteY8" fmla="*/ 304237 h 868678"/>
              <a:gd name="connsiteX9" fmla="*/ 8497888 w 8497888"/>
              <a:gd name="connsiteY9" fmla="*/ 868678 h 868678"/>
              <a:gd name="connsiteX10" fmla="*/ 0 w 8497888"/>
              <a:gd name="connsiteY10" fmla="*/ 868678 h 868678"/>
              <a:gd name="connsiteX11" fmla="*/ 0 w 8497888"/>
              <a:gd name="connsiteY11" fmla="*/ 304237 h 868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97888" h="868678">
                <a:moveTo>
                  <a:pt x="8497888" y="564441"/>
                </a:moveTo>
                <a:lnTo>
                  <a:pt x="4357529" y="564441"/>
                </a:lnTo>
                <a:lnTo>
                  <a:pt x="4357529" y="651508"/>
                </a:lnTo>
                <a:lnTo>
                  <a:pt x="4466113" y="651508"/>
                </a:lnTo>
                <a:lnTo>
                  <a:pt x="4248944" y="868677"/>
                </a:lnTo>
                <a:lnTo>
                  <a:pt x="4031774" y="651508"/>
                </a:lnTo>
                <a:lnTo>
                  <a:pt x="4140359" y="651508"/>
                </a:lnTo>
                <a:lnTo>
                  <a:pt x="4140359" y="564441"/>
                </a:lnTo>
                <a:lnTo>
                  <a:pt x="0" y="564441"/>
                </a:lnTo>
                <a:lnTo>
                  <a:pt x="0" y="1"/>
                </a:lnTo>
                <a:lnTo>
                  <a:pt x="8497888" y="1"/>
                </a:lnTo>
                <a:lnTo>
                  <a:pt x="8497888" y="564441"/>
                </a:lnTo>
                <a:close/>
              </a:path>
            </a:pathLst>
          </a:custGeom>
        </p:spPr>
        <p:style>
          <a:lnRef idx="3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39" tIns="142241" rIns="142240" bIns="446477" numCol="1" spcCol="1270" anchor="ctr" anchorCtr="0">
            <a:noAutofit/>
          </a:bodyPr>
          <a:lstStyle/>
          <a:p>
            <a:pPr lvl="0" algn="ctr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kern="1200" dirty="0" smtClean="0"/>
              <a:t>provide a hierarchy</a:t>
            </a:r>
            <a:endParaRPr lang="en-GB" sz="2000" kern="1200" dirty="0"/>
          </a:p>
        </p:txBody>
      </p:sp>
      <p:sp>
        <p:nvSpPr>
          <p:cNvPr id="5" name="Freeform 4"/>
          <p:cNvSpPr/>
          <p:nvPr/>
        </p:nvSpPr>
        <p:spPr>
          <a:xfrm>
            <a:off x="758825" y="3779673"/>
            <a:ext cx="8497888" cy="868679"/>
          </a:xfrm>
          <a:custGeom>
            <a:avLst/>
            <a:gdLst>
              <a:gd name="connsiteX0" fmla="*/ 0 w 8497888"/>
              <a:gd name="connsiteY0" fmla="*/ 304237 h 868678"/>
              <a:gd name="connsiteX1" fmla="*/ 4140359 w 8497888"/>
              <a:gd name="connsiteY1" fmla="*/ 304237 h 868678"/>
              <a:gd name="connsiteX2" fmla="*/ 4140359 w 8497888"/>
              <a:gd name="connsiteY2" fmla="*/ 217170 h 868678"/>
              <a:gd name="connsiteX3" fmla="*/ 4031775 w 8497888"/>
              <a:gd name="connsiteY3" fmla="*/ 217170 h 868678"/>
              <a:gd name="connsiteX4" fmla="*/ 4248944 w 8497888"/>
              <a:gd name="connsiteY4" fmla="*/ 0 h 868678"/>
              <a:gd name="connsiteX5" fmla="*/ 4466114 w 8497888"/>
              <a:gd name="connsiteY5" fmla="*/ 217170 h 868678"/>
              <a:gd name="connsiteX6" fmla="*/ 4357529 w 8497888"/>
              <a:gd name="connsiteY6" fmla="*/ 217170 h 868678"/>
              <a:gd name="connsiteX7" fmla="*/ 4357529 w 8497888"/>
              <a:gd name="connsiteY7" fmla="*/ 304237 h 868678"/>
              <a:gd name="connsiteX8" fmla="*/ 8497888 w 8497888"/>
              <a:gd name="connsiteY8" fmla="*/ 304237 h 868678"/>
              <a:gd name="connsiteX9" fmla="*/ 8497888 w 8497888"/>
              <a:gd name="connsiteY9" fmla="*/ 868678 h 868678"/>
              <a:gd name="connsiteX10" fmla="*/ 0 w 8497888"/>
              <a:gd name="connsiteY10" fmla="*/ 868678 h 868678"/>
              <a:gd name="connsiteX11" fmla="*/ 0 w 8497888"/>
              <a:gd name="connsiteY11" fmla="*/ 304237 h 868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97888" h="868678">
                <a:moveTo>
                  <a:pt x="8497888" y="564441"/>
                </a:moveTo>
                <a:lnTo>
                  <a:pt x="4357529" y="564441"/>
                </a:lnTo>
                <a:lnTo>
                  <a:pt x="4357529" y="651508"/>
                </a:lnTo>
                <a:lnTo>
                  <a:pt x="4466113" y="651508"/>
                </a:lnTo>
                <a:lnTo>
                  <a:pt x="4248944" y="868677"/>
                </a:lnTo>
                <a:lnTo>
                  <a:pt x="4031774" y="651508"/>
                </a:lnTo>
                <a:lnTo>
                  <a:pt x="4140359" y="651508"/>
                </a:lnTo>
                <a:lnTo>
                  <a:pt x="4140359" y="564441"/>
                </a:lnTo>
                <a:lnTo>
                  <a:pt x="0" y="564441"/>
                </a:lnTo>
                <a:lnTo>
                  <a:pt x="0" y="1"/>
                </a:lnTo>
                <a:lnTo>
                  <a:pt x="8497888" y="1"/>
                </a:lnTo>
                <a:lnTo>
                  <a:pt x="8497888" y="564441"/>
                </a:lnTo>
                <a:close/>
              </a:path>
            </a:pathLst>
          </a:custGeom>
        </p:spPr>
        <p:style>
          <a:lnRef idx="3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39" tIns="142241" rIns="142240" bIns="446477" numCol="1" spcCol="1270" anchor="ctr" anchorCtr="0">
            <a:noAutofit/>
          </a:bodyPr>
          <a:lstStyle/>
          <a:p>
            <a:pPr lvl="0" algn="ctr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kern="1200" dirty="0" smtClean="0"/>
              <a:t>consider labels for identified items</a:t>
            </a:r>
            <a:endParaRPr lang="en-GB" sz="2000" kern="1200" dirty="0"/>
          </a:p>
        </p:txBody>
      </p:sp>
      <p:sp>
        <p:nvSpPr>
          <p:cNvPr id="8" name="Freeform 7"/>
          <p:cNvSpPr/>
          <p:nvPr/>
        </p:nvSpPr>
        <p:spPr>
          <a:xfrm>
            <a:off x="758825" y="2919469"/>
            <a:ext cx="8497888" cy="868679"/>
          </a:xfrm>
          <a:custGeom>
            <a:avLst/>
            <a:gdLst>
              <a:gd name="connsiteX0" fmla="*/ 0 w 8497888"/>
              <a:gd name="connsiteY0" fmla="*/ 304237 h 868678"/>
              <a:gd name="connsiteX1" fmla="*/ 4140359 w 8497888"/>
              <a:gd name="connsiteY1" fmla="*/ 304237 h 868678"/>
              <a:gd name="connsiteX2" fmla="*/ 4140359 w 8497888"/>
              <a:gd name="connsiteY2" fmla="*/ 217170 h 868678"/>
              <a:gd name="connsiteX3" fmla="*/ 4031775 w 8497888"/>
              <a:gd name="connsiteY3" fmla="*/ 217170 h 868678"/>
              <a:gd name="connsiteX4" fmla="*/ 4248944 w 8497888"/>
              <a:gd name="connsiteY4" fmla="*/ 0 h 868678"/>
              <a:gd name="connsiteX5" fmla="*/ 4466114 w 8497888"/>
              <a:gd name="connsiteY5" fmla="*/ 217170 h 868678"/>
              <a:gd name="connsiteX6" fmla="*/ 4357529 w 8497888"/>
              <a:gd name="connsiteY6" fmla="*/ 217170 h 868678"/>
              <a:gd name="connsiteX7" fmla="*/ 4357529 w 8497888"/>
              <a:gd name="connsiteY7" fmla="*/ 304237 h 868678"/>
              <a:gd name="connsiteX8" fmla="*/ 8497888 w 8497888"/>
              <a:gd name="connsiteY8" fmla="*/ 304237 h 868678"/>
              <a:gd name="connsiteX9" fmla="*/ 8497888 w 8497888"/>
              <a:gd name="connsiteY9" fmla="*/ 868678 h 868678"/>
              <a:gd name="connsiteX10" fmla="*/ 0 w 8497888"/>
              <a:gd name="connsiteY10" fmla="*/ 868678 h 868678"/>
              <a:gd name="connsiteX11" fmla="*/ 0 w 8497888"/>
              <a:gd name="connsiteY11" fmla="*/ 304237 h 868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97888" h="868678">
                <a:moveTo>
                  <a:pt x="8497888" y="564441"/>
                </a:moveTo>
                <a:lnTo>
                  <a:pt x="4357529" y="564441"/>
                </a:lnTo>
                <a:lnTo>
                  <a:pt x="4357529" y="651508"/>
                </a:lnTo>
                <a:lnTo>
                  <a:pt x="4466113" y="651508"/>
                </a:lnTo>
                <a:lnTo>
                  <a:pt x="4248944" y="868677"/>
                </a:lnTo>
                <a:lnTo>
                  <a:pt x="4031774" y="651508"/>
                </a:lnTo>
                <a:lnTo>
                  <a:pt x="4140359" y="651508"/>
                </a:lnTo>
                <a:lnTo>
                  <a:pt x="4140359" y="564441"/>
                </a:lnTo>
                <a:lnTo>
                  <a:pt x="0" y="564441"/>
                </a:lnTo>
                <a:lnTo>
                  <a:pt x="0" y="1"/>
                </a:lnTo>
                <a:lnTo>
                  <a:pt x="8497888" y="1"/>
                </a:lnTo>
                <a:lnTo>
                  <a:pt x="8497888" y="564441"/>
                </a:lnTo>
                <a:close/>
              </a:path>
            </a:pathLst>
          </a:custGeom>
        </p:spPr>
        <p:style>
          <a:lnRef idx="3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39" tIns="142241" rIns="142240" bIns="446477" numCol="1" spcCol="1270" anchor="ctr" anchorCtr="0">
            <a:noAutofit/>
          </a:bodyPr>
          <a:lstStyle/>
          <a:p>
            <a:pPr lvl="0" algn="ctr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kern="1200" dirty="0" smtClean="0"/>
              <a:t>decide the type of disclosure</a:t>
            </a:r>
            <a:endParaRPr lang="en-GB" sz="2000" kern="1200" dirty="0"/>
          </a:p>
        </p:txBody>
      </p:sp>
      <p:sp>
        <p:nvSpPr>
          <p:cNvPr id="9" name="Freeform 8"/>
          <p:cNvSpPr/>
          <p:nvPr/>
        </p:nvSpPr>
        <p:spPr>
          <a:xfrm>
            <a:off x="758825" y="2059261"/>
            <a:ext cx="8497888" cy="868680"/>
          </a:xfrm>
          <a:custGeom>
            <a:avLst/>
            <a:gdLst>
              <a:gd name="connsiteX0" fmla="*/ 0 w 8497888"/>
              <a:gd name="connsiteY0" fmla="*/ 304237 h 868678"/>
              <a:gd name="connsiteX1" fmla="*/ 4140359 w 8497888"/>
              <a:gd name="connsiteY1" fmla="*/ 304237 h 868678"/>
              <a:gd name="connsiteX2" fmla="*/ 4140359 w 8497888"/>
              <a:gd name="connsiteY2" fmla="*/ 217170 h 868678"/>
              <a:gd name="connsiteX3" fmla="*/ 4031775 w 8497888"/>
              <a:gd name="connsiteY3" fmla="*/ 217170 h 868678"/>
              <a:gd name="connsiteX4" fmla="*/ 4248944 w 8497888"/>
              <a:gd name="connsiteY4" fmla="*/ 0 h 868678"/>
              <a:gd name="connsiteX5" fmla="*/ 4466114 w 8497888"/>
              <a:gd name="connsiteY5" fmla="*/ 217170 h 868678"/>
              <a:gd name="connsiteX6" fmla="*/ 4357529 w 8497888"/>
              <a:gd name="connsiteY6" fmla="*/ 217170 h 868678"/>
              <a:gd name="connsiteX7" fmla="*/ 4357529 w 8497888"/>
              <a:gd name="connsiteY7" fmla="*/ 304237 h 868678"/>
              <a:gd name="connsiteX8" fmla="*/ 8497888 w 8497888"/>
              <a:gd name="connsiteY8" fmla="*/ 304237 h 868678"/>
              <a:gd name="connsiteX9" fmla="*/ 8497888 w 8497888"/>
              <a:gd name="connsiteY9" fmla="*/ 868678 h 868678"/>
              <a:gd name="connsiteX10" fmla="*/ 0 w 8497888"/>
              <a:gd name="connsiteY10" fmla="*/ 868678 h 868678"/>
              <a:gd name="connsiteX11" fmla="*/ 0 w 8497888"/>
              <a:gd name="connsiteY11" fmla="*/ 304237 h 868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97888" h="868678">
                <a:moveTo>
                  <a:pt x="8497888" y="564441"/>
                </a:moveTo>
                <a:lnTo>
                  <a:pt x="4357529" y="564441"/>
                </a:lnTo>
                <a:lnTo>
                  <a:pt x="4357529" y="651508"/>
                </a:lnTo>
                <a:lnTo>
                  <a:pt x="4466113" y="651508"/>
                </a:lnTo>
                <a:lnTo>
                  <a:pt x="4248944" y="868677"/>
                </a:lnTo>
                <a:lnTo>
                  <a:pt x="4031774" y="651508"/>
                </a:lnTo>
                <a:lnTo>
                  <a:pt x="4140359" y="651508"/>
                </a:lnTo>
                <a:lnTo>
                  <a:pt x="4140359" y="564441"/>
                </a:lnTo>
                <a:lnTo>
                  <a:pt x="0" y="564441"/>
                </a:lnTo>
                <a:lnTo>
                  <a:pt x="0" y="1"/>
                </a:lnTo>
                <a:lnTo>
                  <a:pt x="8497888" y="1"/>
                </a:lnTo>
                <a:lnTo>
                  <a:pt x="8497888" y="564441"/>
                </a:lnTo>
                <a:close/>
              </a:path>
            </a:pathLst>
          </a:custGeom>
        </p:spPr>
        <p:style>
          <a:lnRef idx="3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39" tIns="142241" rIns="142240" bIns="446478" numCol="1" spcCol="1270" anchor="ctr" anchorCtr="0">
            <a:noAutofit/>
          </a:bodyPr>
          <a:lstStyle/>
          <a:p>
            <a:pPr lvl="0" algn="ctr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kern="1200" dirty="0" smtClean="0"/>
              <a:t>decide how much </a:t>
            </a:r>
            <a:r>
              <a:rPr lang="en-GB" sz="2000" dirty="0" smtClean="0"/>
              <a:t>detail is required by the </a:t>
            </a:r>
            <a:r>
              <a:rPr lang="en-GB" sz="2000" kern="1200" dirty="0" smtClean="0"/>
              <a:t>disclosure requirement</a:t>
            </a:r>
            <a:endParaRPr lang="en-GB" sz="2000" kern="1200" dirty="0"/>
          </a:p>
        </p:txBody>
      </p:sp>
      <p:sp>
        <p:nvSpPr>
          <p:cNvPr id="10" name="Freeform 9"/>
          <p:cNvSpPr/>
          <p:nvPr/>
        </p:nvSpPr>
        <p:spPr>
          <a:xfrm>
            <a:off x="758825" y="1199054"/>
            <a:ext cx="8497888" cy="868680"/>
          </a:xfrm>
          <a:custGeom>
            <a:avLst/>
            <a:gdLst>
              <a:gd name="connsiteX0" fmla="*/ 0 w 8497888"/>
              <a:gd name="connsiteY0" fmla="*/ 304237 h 868678"/>
              <a:gd name="connsiteX1" fmla="*/ 4140359 w 8497888"/>
              <a:gd name="connsiteY1" fmla="*/ 304237 h 868678"/>
              <a:gd name="connsiteX2" fmla="*/ 4140359 w 8497888"/>
              <a:gd name="connsiteY2" fmla="*/ 217170 h 868678"/>
              <a:gd name="connsiteX3" fmla="*/ 4031775 w 8497888"/>
              <a:gd name="connsiteY3" fmla="*/ 217170 h 868678"/>
              <a:gd name="connsiteX4" fmla="*/ 4248944 w 8497888"/>
              <a:gd name="connsiteY4" fmla="*/ 0 h 868678"/>
              <a:gd name="connsiteX5" fmla="*/ 4466114 w 8497888"/>
              <a:gd name="connsiteY5" fmla="*/ 217170 h 868678"/>
              <a:gd name="connsiteX6" fmla="*/ 4357529 w 8497888"/>
              <a:gd name="connsiteY6" fmla="*/ 217170 h 868678"/>
              <a:gd name="connsiteX7" fmla="*/ 4357529 w 8497888"/>
              <a:gd name="connsiteY7" fmla="*/ 304237 h 868678"/>
              <a:gd name="connsiteX8" fmla="*/ 8497888 w 8497888"/>
              <a:gd name="connsiteY8" fmla="*/ 304237 h 868678"/>
              <a:gd name="connsiteX9" fmla="*/ 8497888 w 8497888"/>
              <a:gd name="connsiteY9" fmla="*/ 868678 h 868678"/>
              <a:gd name="connsiteX10" fmla="*/ 0 w 8497888"/>
              <a:gd name="connsiteY10" fmla="*/ 868678 h 868678"/>
              <a:gd name="connsiteX11" fmla="*/ 0 w 8497888"/>
              <a:gd name="connsiteY11" fmla="*/ 304237 h 868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97888" h="868678">
                <a:moveTo>
                  <a:pt x="8497888" y="564441"/>
                </a:moveTo>
                <a:lnTo>
                  <a:pt x="4357529" y="564441"/>
                </a:lnTo>
                <a:lnTo>
                  <a:pt x="4357529" y="651508"/>
                </a:lnTo>
                <a:lnTo>
                  <a:pt x="4466113" y="651508"/>
                </a:lnTo>
                <a:lnTo>
                  <a:pt x="4248944" y="868677"/>
                </a:lnTo>
                <a:lnTo>
                  <a:pt x="4031774" y="651508"/>
                </a:lnTo>
                <a:lnTo>
                  <a:pt x="4140359" y="651508"/>
                </a:lnTo>
                <a:lnTo>
                  <a:pt x="4140359" y="564441"/>
                </a:lnTo>
                <a:lnTo>
                  <a:pt x="0" y="564441"/>
                </a:lnTo>
                <a:lnTo>
                  <a:pt x="0" y="1"/>
                </a:lnTo>
                <a:lnTo>
                  <a:pt x="8497888" y="1"/>
                </a:lnTo>
                <a:lnTo>
                  <a:pt x="8497888" y="564441"/>
                </a:lnTo>
                <a:close/>
              </a:path>
            </a:pathLst>
          </a:custGeom>
        </p:spPr>
        <p:style>
          <a:lnRef idx="3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39" tIns="142241" rIns="142240" bIns="446478" numCol="1" spcCol="1270" anchor="ctr" anchorCtr="0">
            <a:noAutofit/>
          </a:bodyPr>
          <a:lstStyle/>
          <a:p>
            <a:pPr lvl="0" algn="ctr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kern="1200" dirty="0" smtClean="0"/>
              <a:t>identify a disclosure requirement</a:t>
            </a:r>
            <a:endParaRPr lang="en-GB" sz="2000" kern="1200" dirty="0"/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971E14-EC3A-4C1F-ABCE-1BCBE854C0C3}" type="slidenum">
              <a:rPr lang="en-US" smtClean="0">
                <a:solidFill>
                  <a:srgbClr val="FFFFFF"/>
                </a:solidFill>
              </a:rPr>
              <a:pPr eaLnBrk="1" hangingPunct="1"/>
              <a:t>6</a:t>
            </a:fld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58825" y="6462713"/>
            <a:ext cx="6118225" cy="190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dirty="0"/>
              <a:t>© </a:t>
            </a:r>
            <a:r>
              <a:rPr lang="en-GB" dirty="0" smtClean="0"/>
              <a:t>IFRS </a:t>
            </a:r>
            <a:r>
              <a:rPr lang="en-GB" dirty="0"/>
              <a:t>Foundation.  30 Cannon Street  |  London EC4M 6XH  |  UK.  www.ifrs.org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2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3C6D5A-8CE8-496C-8146-40EB84FE58F3}" type="slidenum">
              <a:rPr lang="en-US" b="0" smtClean="0">
                <a:solidFill>
                  <a:srgbClr val="FFFFFF"/>
                </a:solidFill>
              </a:rPr>
              <a:pPr eaLnBrk="1" hangingPunct="1"/>
              <a:t>7</a:t>
            </a:fld>
            <a:endParaRPr lang="en-US" b="0" smtClean="0">
              <a:solidFill>
                <a:srgbClr val="FFFFFF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IFRS Taxonomy Due </a:t>
            </a:r>
            <a:r>
              <a:rPr lang="en-GB" dirty="0"/>
              <a:t>P</a:t>
            </a:r>
            <a:r>
              <a:rPr lang="en-GB" dirty="0" smtClean="0"/>
              <a:t>rocess</a:t>
            </a:r>
            <a:endParaRPr lang="en-US" dirty="0" smtClean="0"/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00" y="1103313"/>
            <a:ext cx="6046788" cy="575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AutoShape 4"/>
          <p:cNvSpPr>
            <a:spLocks noChangeArrowheads="1"/>
          </p:cNvSpPr>
          <p:nvPr/>
        </p:nvSpPr>
        <p:spPr bwMode="auto">
          <a:xfrm rot="5400000">
            <a:off x="56357" y="2780506"/>
            <a:ext cx="4032250" cy="3313113"/>
          </a:xfrm>
          <a:prstGeom prst="triangle">
            <a:avLst>
              <a:gd name="adj" fmla="val 50000"/>
            </a:avLst>
          </a:prstGeom>
          <a:solidFill>
            <a:schemeClr val="accent1">
              <a:alpha val="784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sz="1600" b="0">
              <a:solidFill>
                <a:srgbClr val="5F6062"/>
              </a:solidFill>
            </a:endParaRP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415925" y="3517900"/>
            <a:ext cx="324008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B31E3B"/>
              </a:buClr>
            </a:pPr>
            <a:r>
              <a:rPr lang="en-US" sz="1200" dirty="0">
                <a:solidFill>
                  <a:srgbClr val="5F6062"/>
                </a:solidFill>
              </a:rPr>
              <a:t>Input from:</a:t>
            </a:r>
          </a:p>
          <a:p>
            <a:pPr eaLnBrk="1" hangingPunct="1">
              <a:buClr>
                <a:srgbClr val="B31E3B"/>
              </a:buClr>
              <a:buFontTx/>
              <a:buChar char="•"/>
            </a:pPr>
            <a:r>
              <a:rPr lang="en-US" sz="1200" b="0" dirty="0">
                <a:solidFill>
                  <a:srgbClr val="5F6062"/>
                </a:solidFill>
              </a:rPr>
              <a:t>  XBRL Advisory Council</a:t>
            </a:r>
          </a:p>
          <a:p>
            <a:pPr eaLnBrk="1" hangingPunct="1">
              <a:buClr>
                <a:srgbClr val="B31E3B"/>
              </a:buClr>
              <a:buFontTx/>
              <a:buChar char="•"/>
            </a:pPr>
            <a:r>
              <a:rPr lang="en-US" sz="1200" b="0" dirty="0">
                <a:solidFill>
                  <a:srgbClr val="5F6062"/>
                </a:solidFill>
              </a:rPr>
              <a:t>  XBRL Quality Review Team</a:t>
            </a:r>
          </a:p>
          <a:p>
            <a:pPr eaLnBrk="1" hangingPunct="1">
              <a:buClr>
                <a:srgbClr val="B31E3B"/>
              </a:buClr>
              <a:buFontTx/>
              <a:buChar char="•"/>
            </a:pPr>
            <a:r>
              <a:rPr lang="en-US" sz="1200" b="0" dirty="0">
                <a:solidFill>
                  <a:srgbClr val="5F6062"/>
                </a:solidFill>
              </a:rPr>
              <a:t>  XBRL </a:t>
            </a:r>
            <a:r>
              <a:rPr lang="en-US" sz="1200" b="0" dirty="0" smtClean="0">
                <a:solidFill>
                  <a:srgbClr val="5F6062"/>
                </a:solidFill>
              </a:rPr>
              <a:t>international </a:t>
            </a:r>
            <a:r>
              <a:rPr lang="en-US" sz="1200" b="0" dirty="0">
                <a:solidFill>
                  <a:srgbClr val="5F6062"/>
                </a:solidFill>
              </a:rPr>
              <a:t>working groups</a:t>
            </a:r>
          </a:p>
          <a:p>
            <a:pPr eaLnBrk="1" hangingPunct="1">
              <a:buClr>
                <a:srgbClr val="B31E3B"/>
              </a:buClr>
              <a:buFontTx/>
              <a:buChar char="•"/>
            </a:pPr>
            <a:r>
              <a:rPr lang="en-US" sz="1200" b="0" dirty="0">
                <a:solidFill>
                  <a:srgbClr val="5F6062"/>
                </a:solidFill>
              </a:rPr>
              <a:t>  Other taxonomy developers</a:t>
            </a:r>
          </a:p>
          <a:p>
            <a:pPr eaLnBrk="1" hangingPunct="1">
              <a:buClr>
                <a:srgbClr val="B31E3B"/>
              </a:buClr>
              <a:buFontTx/>
              <a:buChar char="•"/>
            </a:pPr>
            <a:r>
              <a:rPr lang="en-US" sz="1200" b="0" dirty="0">
                <a:solidFill>
                  <a:srgbClr val="5F6062"/>
                </a:solidFill>
              </a:rPr>
              <a:t>  Regulators</a:t>
            </a:r>
          </a:p>
          <a:p>
            <a:pPr eaLnBrk="1" hangingPunct="1">
              <a:buClr>
                <a:srgbClr val="B31E3B"/>
              </a:buClr>
              <a:buFontTx/>
              <a:buChar char="•"/>
            </a:pPr>
            <a:r>
              <a:rPr lang="en-US" sz="1200" b="0" dirty="0">
                <a:solidFill>
                  <a:srgbClr val="5F6062"/>
                </a:solidFill>
              </a:rPr>
              <a:t>  Software developers</a:t>
            </a:r>
          </a:p>
          <a:p>
            <a:pPr eaLnBrk="1" hangingPunct="1">
              <a:buClr>
                <a:srgbClr val="B31E3B"/>
              </a:buClr>
              <a:buFontTx/>
              <a:buChar char="•"/>
            </a:pPr>
            <a:r>
              <a:rPr lang="en-US" sz="1200" b="0" dirty="0">
                <a:solidFill>
                  <a:srgbClr val="5F6062"/>
                </a:solidFill>
              </a:rPr>
              <a:t>  International groups:</a:t>
            </a:r>
          </a:p>
          <a:p>
            <a:pPr eaLnBrk="1" hangingPunct="1">
              <a:buClr>
                <a:srgbClr val="B31E3B"/>
              </a:buClr>
            </a:pPr>
            <a:r>
              <a:rPr lang="en-US" sz="1200" b="0" dirty="0">
                <a:solidFill>
                  <a:srgbClr val="5F6062"/>
                </a:solidFill>
              </a:rPr>
              <a:t>  - </a:t>
            </a:r>
            <a:r>
              <a:rPr lang="en-US" sz="1200" b="0" dirty="0" smtClean="0">
                <a:solidFill>
                  <a:srgbClr val="5F6062"/>
                </a:solidFill>
              </a:rPr>
              <a:t>preparers</a:t>
            </a:r>
            <a:endParaRPr lang="en-US" sz="1200" b="0" dirty="0">
              <a:solidFill>
                <a:srgbClr val="5F6062"/>
              </a:solidFill>
            </a:endParaRPr>
          </a:p>
          <a:p>
            <a:pPr eaLnBrk="1" hangingPunct="1">
              <a:buClr>
                <a:srgbClr val="B31E3B"/>
              </a:buClr>
            </a:pPr>
            <a:r>
              <a:rPr lang="en-US" sz="1200" b="0" dirty="0">
                <a:solidFill>
                  <a:srgbClr val="5F6062"/>
                </a:solidFill>
              </a:rPr>
              <a:t>  - </a:t>
            </a:r>
            <a:r>
              <a:rPr lang="en-US" sz="1200" b="0" dirty="0" smtClean="0">
                <a:solidFill>
                  <a:srgbClr val="5F6062"/>
                </a:solidFill>
              </a:rPr>
              <a:t>financial </a:t>
            </a:r>
            <a:r>
              <a:rPr lang="en-US" sz="1200" b="0" dirty="0">
                <a:solidFill>
                  <a:srgbClr val="5F6062"/>
                </a:solidFill>
              </a:rPr>
              <a:t>institutions</a:t>
            </a:r>
          </a:p>
          <a:p>
            <a:pPr eaLnBrk="1" hangingPunct="1">
              <a:buClr>
                <a:srgbClr val="B31E3B"/>
              </a:buClr>
            </a:pPr>
            <a:r>
              <a:rPr lang="en-US" sz="1200" b="0" dirty="0">
                <a:solidFill>
                  <a:srgbClr val="5F6062"/>
                </a:solidFill>
              </a:rPr>
              <a:t>  - </a:t>
            </a:r>
            <a:r>
              <a:rPr lang="en-US" sz="1200" b="0" dirty="0" smtClean="0">
                <a:solidFill>
                  <a:srgbClr val="5F6062"/>
                </a:solidFill>
              </a:rPr>
              <a:t>analysts</a:t>
            </a:r>
            <a:endParaRPr lang="en-US" sz="1200" b="0" dirty="0">
              <a:solidFill>
                <a:srgbClr val="5F6062"/>
              </a:solidFill>
            </a:endParaRPr>
          </a:p>
          <a:p>
            <a:pPr eaLnBrk="1" hangingPunct="1">
              <a:buClr>
                <a:srgbClr val="B31E3B"/>
              </a:buClr>
            </a:pPr>
            <a:r>
              <a:rPr lang="en-US" sz="1200" b="0" dirty="0">
                <a:solidFill>
                  <a:srgbClr val="5F6062"/>
                </a:solidFill>
              </a:rPr>
              <a:t>  - </a:t>
            </a:r>
            <a:r>
              <a:rPr lang="en-US" sz="1200" b="0" dirty="0" smtClean="0">
                <a:solidFill>
                  <a:srgbClr val="5F6062"/>
                </a:solidFill>
              </a:rPr>
              <a:t>users</a:t>
            </a:r>
            <a:endParaRPr lang="en-US" sz="1200" b="0" dirty="0">
              <a:solidFill>
                <a:srgbClr val="5F6062"/>
              </a:solidFill>
            </a:endParaRPr>
          </a:p>
        </p:txBody>
      </p:sp>
      <p:sp>
        <p:nvSpPr>
          <p:cNvPr id="14343" name="Rectangle 29"/>
          <p:cNvSpPr>
            <a:spLocks noChangeArrowheads="1"/>
          </p:cNvSpPr>
          <p:nvPr/>
        </p:nvSpPr>
        <p:spPr bwMode="gray">
          <a:xfrm>
            <a:off x="782638" y="6462713"/>
            <a:ext cx="56483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GB" sz="700" b="0">
                <a:solidFill>
                  <a:srgbClr val="000000"/>
                </a:solidFill>
              </a:rPr>
              <a:t>© 201</a:t>
            </a:r>
            <a:r>
              <a:rPr lang="pl-PL" sz="700" b="0">
                <a:solidFill>
                  <a:srgbClr val="000000"/>
                </a:solidFill>
              </a:rPr>
              <a:t>2</a:t>
            </a:r>
            <a:r>
              <a:rPr lang="en-GB" sz="700" b="0">
                <a:solidFill>
                  <a:srgbClr val="000000"/>
                </a:solidFill>
              </a:rPr>
              <a:t> IFRS Foundation.  30 Cannon Street  |  London EC4M 6XH  |  UK.  www.ifrs.org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statistics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201</a:t>
            </a:r>
            <a:r>
              <a:rPr lang="pl-PL" smtClean="0"/>
              <a:t>2</a:t>
            </a:r>
            <a:r>
              <a:rPr lang="en-GB" smtClean="0"/>
              <a:t> IFRS Foundation.  30 Cannon Street  |  London EC4M 6XH  |  UK.  www.ifrs.org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4DC0C5-CB77-46BF-80E6-FBD0260544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041166"/>
              </p:ext>
            </p:extLst>
          </p:nvPr>
        </p:nvGraphicFramePr>
        <p:xfrm>
          <a:off x="632520" y="1700808"/>
          <a:ext cx="8283011" cy="32707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48379"/>
                <a:gridCol w="1384269"/>
                <a:gridCol w="1171731"/>
                <a:gridCol w="1278632"/>
              </a:tblGrid>
              <a:tr h="6162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Number of taxonomy items</a:t>
                      </a:r>
                      <a:endParaRPr lang="en-GB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1300" dirty="0" smtClean="0">
                          <a:effectLst/>
                        </a:rPr>
                        <a:t>Final</a:t>
                      </a:r>
                      <a:r>
                        <a:rPr lang="en-GB" sz="1300" baseline="0" dirty="0" smtClean="0">
                          <a:effectLst/>
                        </a:rPr>
                        <a:t> </a:t>
                      </a:r>
                      <a:r>
                        <a:rPr lang="en-US" sz="1300" dirty="0" smtClean="0">
                          <a:effectLst/>
                        </a:rPr>
                        <a:t>2012 </a:t>
                      </a:r>
                      <a:r>
                        <a:rPr lang="en-US" sz="1300" dirty="0">
                          <a:effectLst/>
                        </a:rPr>
                        <a:t>taxonomy</a:t>
                      </a:r>
                      <a:endParaRPr lang="en-GB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Final 2011 taxonomy</a:t>
                      </a:r>
                      <a:endParaRPr lang="en-GB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Final 2010 taxonomy</a:t>
                      </a:r>
                      <a:endParaRPr lang="en-GB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Total</a:t>
                      </a:r>
                      <a:endParaRPr lang="en-GB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3,769*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2,545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2,027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Full IFRS (excluding the </a:t>
                      </a:r>
                      <a:r>
                        <a:rPr lang="en-US" sz="1300" i="1" dirty="0">
                          <a:effectLst/>
                        </a:rPr>
                        <a:t>IFRS for SMEs</a:t>
                      </a:r>
                      <a:r>
                        <a:rPr lang="en-US" sz="1300" dirty="0">
                          <a:effectLst/>
                        </a:rPr>
                        <a:t>) (1)</a:t>
                      </a:r>
                      <a:endParaRPr lang="en-GB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3,659 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2,426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1,936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i="1" dirty="0">
                          <a:effectLst/>
                        </a:rPr>
                        <a:t>IFRS for SMEs </a:t>
                      </a:r>
                      <a:r>
                        <a:rPr lang="en-US" sz="1300" i="0" dirty="0">
                          <a:effectLst/>
                        </a:rPr>
                        <a:t>(2)</a:t>
                      </a:r>
                      <a:endParaRPr lang="en-GB" sz="13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1,138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1,128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1,026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3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Disclosure requirements (part A of the Bound Volume)</a:t>
                      </a:r>
                      <a:endParaRPr lang="en-GB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2,272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1,851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1,688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Examples (part B of the Bound Volume)</a:t>
                      </a:r>
                      <a:endParaRPr lang="en-GB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399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281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Common Practices</a:t>
                      </a:r>
                      <a:endParaRPr lang="en-GB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682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112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114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76536" y="5301208"/>
            <a:ext cx="56166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0" i="1" dirty="0" smtClean="0"/>
              <a:t>*Also includes 416 </a:t>
            </a:r>
            <a:r>
              <a:rPr lang="en-GB" sz="1600" b="0" i="1" dirty="0"/>
              <a:t>technical elements without reference</a:t>
            </a:r>
          </a:p>
        </p:txBody>
      </p:sp>
    </p:spTree>
    <p:extLst>
      <p:ext uri="{BB962C8B-B14F-4D97-AF65-F5344CB8AC3E}">
        <p14:creationId xmlns:p14="http://schemas.microsoft.com/office/powerpoint/2010/main" val="22586210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EC4542-0CE7-4F7F-B3C7-C6FEAB44DB0B}" type="slidenum">
              <a:rPr lang="en-US" b="0" smtClean="0">
                <a:solidFill>
                  <a:srgbClr val="FFFFFF"/>
                </a:solidFill>
              </a:rPr>
              <a:pPr eaLnBrk="1" hangingPunct="1"/>
              <a:t>9</a:t>
            </a:fld>
            <a:endParaRPr lang="en-US" b="0" smtClean="0">
              <a:solidFill>
                <a:srgbClr val="FFFFFF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IFRS Taxonomy: </a:t>
            </a:r>
            <a:br>
              <a:rPr lang="en-GB" dirty="0" smtClean="0"/>
            </a:br>
            <a:r>
              <a:rPr lang="en-GB" dirty="0"/>
              <a:t>D</a:t>
            </a:r>
            <a:r>
              <a:rPr lang="en-GB" dirty="0" smtClean="0"/>
              <a:t>evelopment </a:t>
            </a:r>
            <a:r>
              <a:rPr lang="en-GB" dirty="0"/>
              <a:t>T</a:t>
            </a:r>
            <a:r>
              <a:rPr lang="en-GB" dirty="0" smtClean="0"/>
              <a:t>imeline</a:t>
            </a:r>
            <a:endParaRPr lang="en-US" dirty="0" smtClean="0"/>
          </a:p>
        </p:txBody>
      </p:sp>
      <p:sp>
        <p:nvSpPr>
          <p:cNvPr id="15364" name="Text Box 36"/>
          <p:cNvSpPr txBox="1">
            <a:spLocks noChangeArrowheads="1"/>
          </p:cNvSpPr>
          <p:nvPr/>
        </p:nvSpPr>
        <p:spPr bwMode="auto">
          <a:xfrm>
            <a:off x="762000" y="4510088"/>
            <a:ext cx="122237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300" b="0">
                <a:solidFill>
                  <a:srgbClr val="5F6062"/>
                </a:solidFill>
              </a:rPr>
              <a:t>NOVEMBER</a:t>
            </a:r>
            <a:endParaRPr lang="en-US" sz="1300" b="0">
              <a:solidFill>
                <a:srgbClr val="5F6062"/>
              </a:solidFill>
            </a:endParaRPr>
          </a:p>
        </p:txBody>
      </p:sp>
      <p:sp>
        <p:nvSpPr>
          <p:cNvPr id="15365" name="Text Box 37"/>
          <p:cNvSpPr txBox="1">
            <a:spLocks noChangeArrowheads="1"/>
          </p:cNvSpPr>
          <p:nvPr/>
        </p:nvSpPr>
        <p:spPr bwMode="auto">
          <a:xfrm>
            <a:off x="2014538" y="4503738"/>
            <a:ext cx="11525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300" b="0">
                <a:solidFill>
                  <a:srgbClr val="5F6062"/>
                </a:solidFill>
              </a:rPr>
              <a:t>DECEMBER</a:t>
            </a:r>
            <a:endParaRPr lang="en-US" sz="1300" b="0">
              <a:solidFill>
                <a:srgbClr val="5F6062"/>
              </a:solidFill>
            </a:endParaRPr>
          </a:p>
        </p:txBody>
      </p:sp>
      <p:sp>
        <p:nvSpPr>
          <p:cNvPr id="15366" name="Text Box 39"/>
          <p:cNvSpPr txBox="1">
            <a:spLocks noChangeArrowheads="1"/>
          </p:cNvSpPr>
          <p:nvPr/>
        </p:nvSpPr>
        <p:spPr bwMode="auto">
          <a:xfrm>
            <a:off x="3284538" y="4503738"/>
            <a:ext cx="1119187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sz="1300" b="0">
                <a:solidFill>
                  <a:srgbClr val="5F6062"/>
                </a:solidFill>
              </a:rPr>
              <a:t>JANUARY</a:t>
            </a:r>
            <a:endParaRPr lang="en-US" sz="1300" b="0">
              <a:solidFill>
                <a:srgbClr val="5F6062"/>
              </a:solidFill>
            </a:endParaRPr>
          </a:p>
        </p:txBody>
      </p:sp>
      <p:sp>
        <p:nvSpPr>
          <p:cNvPr id="15367" name="Oval 40"/>
          <p:cNvSpPr>
            <a:spLocks noChangeAspect="1" noChangeArrowheads="1"/>
          </p:cNvSpPr>
          <p:nvPr/>
        </p:nvSpPr>
        <p:spPr bwMode="auto">
          <a:xfrm>
            <a:off x="5672138" y="2709863"/>
            <a:ext cx="1150937" cy="1154112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8000" tIns="45712" rIns="18000" bIns="45712" anchor="ctr"/>
          <a:lstStyle/>
          <a:p>
            <a:pPr algn="ctr"/>
            <a:r>
              <a:rPr lang="en-GB" sz="1300" b="0">
                <a:solidFill>
                  <a:srgbClr val="FFFFFF"/>
                </a:solidFill>
              </a:rPr>
              <a:t>Final IFRS Taxonomy</a:t>
            </a:r>
            <a:endParaRPr lang="en-US" sz="1300" b="0">
              <a:solidFill>
                <a:srgbClr val="FFFFFF"/>
              </a:solidFill>
            </a:endParaRPr>
          </a:p>
        </p:txBody>
      </p:sp>
      <p:sp>
        <p:nvSpPr>
          <p:cNvPr id="15368" name="Text Box 41"/>
          <p:cNvSpPr txBox="1">
            <a:spLocks noChangeArrowheads="1"/>
          </p:cNvSpPr>
          <p:nvPr/>
        </p:nvSpPr>
        <p:spPr bwMode="auto">
          <a:xfrm>
            <a:off x="4505325" y="4510088"/>
            <a:ext cx="11668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sz="1300" b="0">
                <a:solidFill>
                  <a:srgbClr val="5F6062"/>
                </a:solidFill>
              </a:rPr>
              <a:t>FEBRUARY/</a:t>
            </a:r>
            <a:r>
              <a:rPr lang="en-GB" sz="1300" b="0">
                <a:solidFill>
                  <a:srgbClr val="5F6062"/>
                </a:solidFill>
              </a:rPr>
              <a:t>MARCH</a:t>
            </a:r>
            <a:endParaRPr lang="en-US" sz="1300" b="0">
              <a:solidFill>
                <a:srgbClr val="5F6062"/>
              </a:solidFill>
            </a:endParaRPr>
          </a:p>
        </p:txBody>
      </p:sp>
      <p:sp>
        <p:nvSpPr>
          <p:cNvPr id="15369" name="Line 42"/>
          <p:cNvSpPr>
            <a:spLocks noChangeShapeType="1"/>
          </p:cNvSpPr>
          <p:nvPr/>
        </p:nvSpPr>
        <p:spPr bwMode="auto">
          <a:xfrm>
            <a:off x="809625" y="4076700"/>
            <a:ext cx="0" cy="4318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Line 43"/>
          <p:cNvSpPr>
            <a:spLocks noChangeShapeType="1"/>
          </p:cNvSpPr>
          <p:nvPr/>
        </p:nvSpPr>
        <p:spPr bwMode="auto">
          <a:xfrm>
            <a:off x="941388" y="4292600"/>
            <a:ext cx="1008062" cy="0"/>
          </a:xfrm>
          <a:prstGeom prst="line">
            <a:avLst/>
          </a:prstGeom>
          <a:noFill/>
          <a:ln w="57150">
            <a:solidFill>
              <a:srgbClr val="B2B2B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1" name="Line 44"/>
          <p:cNvSpPr>
            <a:spLocks noChangeShapeType="1"/>
          </p:cNvSpPr>
          <p:nvPr/>
        </p:nvSpPr>
        <p:spPr bwMode="auto">
          <a:xfrm>
            <a:off x="2076450" y="4292600"/>
            <a:ext cx="1008063" cy="0"/>
          </a:xfrm>
          <a:prstGeom prst="line">
            <a:avLst/>
          </a:prstGeom>
          <a:noFill/>
          <a:ln w="57150">
            <a:solidFill>
              <a:srgbClr val="5F606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2" name="Line 45"/>
          <p:cNvSpPr>
            <a:spLocks noChangeShapeType="1"/>
          </p:cNvSpPr>
          <p:nvPr/>
        </p:nvSpPr>
        <p:spPr bwMode="auto">
          <a:xfrm>
            <a:off x="1949450" y="4076700"/>
            <a:ext cx="0" cy="4318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3" name="Text Box 46"/>
          <p:cNvSpPr txBox="1">
            <a:spLocks noChangeArrowheads="1"/>
          </p:cNvSpPr>
          <p:nvPr/>
        </p:nvSpPr>
        <p:spPr bwMode="auto">
          <a:xfrm>
            <a:off x="5853113" y="4506913"/>
            <a:ext cx="8636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sz="1300" b="0">
                <a:solidFill>
                  <a:srgbClr val="5F6062"/>
                </a:solidFill>
              </a:rPr>
              <a:t>MARCH</a:t>
            </a:r>
            <a:endParaRPr lang="en-US" sz="1300" b="0">
              <a:solidFill>
                <a:srgbClr val="5F6062"/>
              </a:solidFill>
            </a:endParaRPr>
          </a:p>
        </p:txBody>
      </p:sp>
      <p:sp>
        <p:nvSpPr>
          <p:cNvPr id="15374" name="Text Box 47"/>
          <p:cNvSpPr txBox="1">
            <a:spLocks noChangeArrowheads="1"/>
          </p:cNvSpPr>
          <p:nvPr/>
        </p:nvSpPr>
        <p:spPr bwMode="auto">
          <a:xfrm>
            <a:off x="7189788" y="4510088"/>
            <a:ext cx="1800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sz="1300" b="0">
                <a:solidFill>
                  <a:srgbClr val="5F6062"/>
                </a:solidFill>
              </a:rPr>
              <a:t>APRIL</a:t>
            </a:r>
            <a:r>
              <a:rPr lang="en-GB" sz="1300" b="0">
                <a:solidFill>
                  <a:srgbClr val="5F6062"/>
                </a:solidFill>
              </a:rPr>
              <a:t> to OCTOBER</a:t>
            </a:r>
            <a:endParaRPr lang="en-US" sz="1300" b="0">
              <a:solidFill>
                <a:srgbClr val="5F6062"/>
              </a:solidFill>
            </a:endParaRPr>
          </a:p>
        </p:txBody>
      </p:sp>
      <p:sp>
        <p:nvSpPr>
          <p:cNvPr id="15375" name="Oval 48"/>
          <p:cNvSpPr>
            <a:spLocks noChangeAspect="1" noChangeArrowheads="1"/>
          </p:cNvSpPr>
          <p:nvPr/>
        </p:nvSpPr>
        <p:spPr bwMode="auto">
          <a:xfrm>
            <a:off x="4449763" y="2736850"/>
            <a:ext cx="1149350" cy="114935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8000" tIns="45712" rIns="18000" bIns="45712" anchor="ctr"/>
          <a:lstStyle/>
          <a:p>
            <a:pPr algn="ctr"/>
            <a:r>
              <a:rPr lang="en-GB" sz="1300" b="0">
                <a:solidFill>
                  <a:srgbClr val="FFFFFF"/>
                </a:solidFill>
              </a:rPr>
              <a:t>IFRS Bound Volume</a:t>
            </a:r>
            <a:endParaRPr lang="en-US" sz="1300" b="0">
              <a:solidFill>
                <a:srgbClr val="FFFFFF"/>
              </a:solidFill>
            </a:endParaRPr>
          </a:p>
        </p:txBody>
      </p:sp>
      <p:sp>
        <p:nvSpPr>
          <p:cNvPr id="15376" name="Text Box 49"/>
          <p:cNvSpPr txBox="1">
            <a:spLocks noChangeArrowheads="1"/>
          </p:cNvSpPr>
          <p:nvPr/>
        </p:nvSpPr>
        <p:spPr bwMode="auto">
          <a:xfrm>
            <a:off x="271463" y="5010150"/>
            <a:ext cx="46101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300" b="0" dirty="0">
                <a:solidFill>
                  <a:srgbClr val="5F6062"/>
                </a:solidFill>
              </a:rPr>
              <a:t>*including </a:t>
            </a:r>
            <a:r>
              <a:rPr lang="en-GB" sz="1300" b="0" dirty="0" smtClean="0">
                <a:solidFill>
                  <a:srgbClr val="5F6062"/>
                </a:solidFill>
              </a:rPr>
              <a:t>consolidation of </a:t>
            </a:r>
            <a:r>
              <a:rPr lang="en-GB" sz="1300" b="0" dirty="0">
                <a:solidFill>
                  <a:srgbClr val="5F6062"/>
                </a:solidFill>
              </a:rPr>
              <a:t>IFRS Taxonomy interim releases</a:t>
            </a:r>
            <a:endParaRPr lang="en-US" sz="1300" b="0" dirty="0">
              <a:solidFill>
                <a:srgbClr val="5F6062"/>
              </a:solidFill>
            </a:endParaRPr>
          </a:p>
        </p:txBody>
      </p:sp>
      <p:sp>
        <p:nvSpPr>
          <p:cNvPr id="15377" name="Line 50"/>
          <p:cNvSpPr>
            <a:spLocks noChangeShapeType="1"/>
          </p:cNvSpPr>
          <p:nvPr/>
        </p:nvSpPr>
        <p:spPr bwMode="auto">
          <a:xfrm>
            <a:off x="6892925" y="2470150"/>
            <a:ext cx="0" cy="1655763"/>
          </a:xfrm>
          <a:prstGeom prst="line">
            <a:avLst/>
          </a:prstGeom>
          <a:noFill/>
          <a:ln w="28575">
            <a:solidFill>
              <a:srgbClr val="B2B2B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8" name="Text Box 51"/>
          <p:cNvSpPr txBox="1">
            <a:spLocks noChangeArrowheads="1"/>
          </p:cNvSpPr>
          <p:nvPr/>
        </p:nvSpPr>
        <p:spPr bwMode="auto">
          <a:xfrm>
            <a:off x="5849938" y="1944688"/>
            <a:ext cx="2087562" cy="4889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rIns="5400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300" b="0">
                <a:solidFill>
                  <a:srgbClr val="FFFFFF"/>
                </a:solidFill>
              </a:rPr>
              <a:t>End of annual taxonomy development cycle</a:t>
            </a:r>
            <a:endParaRPr lang="en-US" sz="1300" b="0">
              <a:solidFill>
                <a:srgbClr val="FFFFFF"/>
              </a:solidFill>
            </a:endParaRPr>
          </a:p>
        </p:txBody>
      </p:sp>
      <p:sp>
        <p:nvSpPr>
          <p:cNvPr id="15379" name="Oval 52"/>
          <p:cNvSpPr>
            <a:spLocks noChangeAspect="1" noChangeArrowheads="1"/>
          </p:cNvSpPr>
          <p:nvPr/>
        </p:nvSpPr>
        <p:spPr bwMode="auto">
          <a:xfrm>
            <a:off x="798513" y="2722563"/>
            <a:ext cx="1150937" cy="1150937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54000" tIns="45712" rIns="54000" bIns="45712" anchor="ctr"/>
          <a:lstStyle/>
          <a:p>
            <a:pPr algn="ctr"/>
            <a:r>
              <a:rPr lang="en-GB" sz="1300" b="0">
                <a:solidFill>
                  <a:srgbClr val="FFFFFF"/>
                </a:solidFill>
              </a:rPr>
              <a:t>Taxonomy</a:t>
            </a:r>
          </a:p>
          <a:p>
            <a:pPr algn="ctr"/>
            <a:r>
              <a:rPr lang="en-GB" sz="1300" b="0">
                <a:solidFill>
                  <a:srgbClr val="FFFFFF"/>
                </a:solidFill>
              </a:rPr>
              <a:t>development*</a:t>
            </a:r>
            <a:endParaRPr lang="en-US" sz="1300" b="0">
              <a:solidFill>
                <a:srgbClr val="FFFFFF"/>
              </a:solidFill>
            </a:endParaRPr>
          </a:p>
        </p:txBody>
      </p:sp>
      <p:sp>
        <p:nvSpPr>
          <p:cNvPr id="15380" name="Oval 53"/>
          <p:cNvSpPr>
            <a:spLocks noChangeAspect="1" noChangeArrowheads="1"/>
          </p:cNvSpPr>
          <p:nvPr/>
        </p:nvSpPr>
        <p:spPr bwMode="auto">
          <a:xfrm>
            <a:off x="2005013" y="2736850"/>
            <a:ext cx="1152525" cy="114935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54000" tIns="45712" rIns="54000" bIns="45712" anchor="ctr"/>
          <a:lstStyle/>
          <a:p>
            <a:pPr algn="ctr"/>
            <a:r>
              <a:rPr lang="en-GB" sz="1300" b="0">
                <a:solidFill>
                  <a:srgbClr val="FFFFFF"/>
                </a:solidFill>
              </a:rPr>
              <a:t>XBRL Quality Review Team review</a:t>
            </a:r>
            <a:endParaRPr lang="en-US" sz="1300" b="0">
              <a:solidFill>
                <a:srgbClr val="FFFFFF"/>
              </a:solidFill>
            </a:endParaRPr>
          </a:p>
        </p:txBody>
      </p:sp>
      <p:sp>
        <p:nvSpPr>
          <p:cNvPr id="15381" name="Oval 54"/>
          <p:cNvSpPr>
            <a:spLocks noChangeAspect="1" noChangeArrowheads="1"/>
          </p:cNvSpPr>
          <p:nvPr/>
        </p:nvSpPr>
        <p:spPr bwMode="auto">
          <a:xfrm>
            <a:off x="3224213" y="2709863"/>
            <a:ext cx="1150937" cy="114935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8000" tIns="45712" rIns="18000" bIns="45712" anchor="ctr"/>
          <a:lstStyle/>
          <a:p>
            <a:pPr algn="ctr"/>
            <a:r>
              <a:rPr lang="en-GB" sz="1300" b="0">
                <a:solidFill>
                  <a:srgbClr val="FFFFFF"/>
                </a:solidFill>
              </a:rPr>
              <a:t>Exposure draft IFRS Taxonomy</a:t>
            </a:r>
            <a:endParaRPr lang="en-US" sz="1300" b="0">
              <a:solidFill>
                <a:srgbClr val="FFFFFF"/>
              </a:solidFill>
            </a:endParaRPr>
          </a:p>
        </p:txBody>
      </p:sp>
      <p:sp>
        <p:nvSpPr>
          <p:cNvPr id="15382" name="Oval 56"/>
          <p:cNvSpPr>
            <a:spLocks noChangeAspect="1" noChangeArrowheads="1"/>
          </p:cNvSpPr>
          <p:nvPr/>
        </p:nvSpPr>
        <p:spPr bwMode="auto">
          <a:xfrm>
            <a:off x="8069263" y="2708275"/>
            <a:ext cx="1150937" cy="1150938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8000" tIns="45712" rIns="18000" bIns="45712" anchor="ctr"/>
          <a:lstStyle/>
          <a:p>
            <a:pPr algn="ctr"/>
            <a:r>
              <a:rPr lang="en-GB" sz="1300" b="0">
                <a:solidFill>
                  <a:srgbClr val="FFFFFF"/>
                </a:solidFill>
              </a:rPr>
              <a:t>IFRS Taxonomy interim releases</a:t>
            </a:r>
            <a:endParaRPr lang="en-US" sz="1300" b="0">
              <a:solidFill>
                <a:srgbClr val="FFFFFF"/>
              </a:solidFill>
            </a:endParaRPr>
          </a:p>
        </p:txBody>
      </p:sp>
      <p:sp>
        <p:nvSpPr>
          <p:cNvPr id="15383" name="Oval 57"/>
          <p:cNvSpPr>
            <a:spLocks noChangeAspect="1" noChangeArrowheads="1"/>
          </p:cNvSpPr>
          <p:nvPr/>
        </p:nvSpPr>
        <p:spPr bwMode="auto">
          <a:xfrm>
            <a:off x="6892925" y="2708275"/>
            <a:ext cx="1150938" cy="114935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8000" tIns="45712" rIns="18000" bIns="45712" anchor="ctr"/>
          <a:lstStyle/>
          <a:p>
            <a:pPr algn="ctr"/>
            <a:r>
              <a:rPr lang="en-GB" sz="1300" b="0" dirty="0">
                <a:solidFill>
                  <a:srgbClr val="FFFFFF"/>
                </a:solidFill>
              </a:rPr>
              <a:t>New </a:t>
            </a:r>
            <a:r>
              <a:rPr lang="en-GB" sz="1300" b="0" dirty="0" smtClean="0">
                <a:solidFill>
                  <a:srgbClr val="FFFFFF"/>
                </a:solidFill>
              </a:rPr>
              <a:t>improved </a:t>
            </a:r>
            <a:r>
              <a:rPr lang="en-GB" sz="1300" b="0" dirty="0">
                <a:solidFill>
                  <a:srgbClr val="FFFFFF"/>
                </a:solidFill>
              </a:rPr>
              <a:t>IFRSs</a:t>
            </a:r>
            <a:endParaRPr lang="en-US" sz="1300" b="0" dirty="0">
              <a:solidFill>
                <a:srgbClr val="FFFFFF"/>
              </a:solidFill>
            </a:endParaRPr>
          </a:p>
        </p:txBody>
      </p:sp>
      <p:sp>
        <p:nvSpPr>
          <p:cNvPr id="15384" name="Line 58"/>
          <p:cNvSpPr>
            <a:spLocks noChangeShapeType="1"/>
          </p:cNvSpPr>
          <p:nvPr/>
        </p:nvSpPr>
        <p:spPr bwMode="auto">
          <a:xfrm>
            <a:off x="3235325" y="4071938"/>
            <a:ext cx="0" cy="4318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5" name="Line 60"/>
          <p:cNvSpPr>
            <a:spLocks noChangeShapeType="1"/>
          </p:cNvSpPr>
          <p:nvPr/>
        </p:nvSpPr>
        <p:spPr bwMode="auto">
          <a:xfrm>
            <a:off x="3328988" y="4292600"/>
            <a:ext cx="1009650" cy="0"/>
          </a:xfrm>
          <a:prstGeom prst="line">
            <a:avLst/>
          </a:prstGeom>
          <a:noFill/>
          <a:ln w="57150">
            <a:solidFill>
              <a:srgbClr val="5F606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6" name="Line 61"/>
          <p:cNvSpPr>
            <a:spLocks noChangeShapeType="1"/>
          </p:cNvSpPr>
          <p:nvPr/>
        </p:nvSpPr>
        <p:spPr bwMode="auto">
          <a:xfrm>
            <a:off x="4459288" y="4076700"/>
            <a:ext cx="0" cy="4318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7" name="Line 62"/>
          <p:cNvSpPr>
            <a:spLocks noChangeShapeType="1"/>
          </p:cNvSpPr>
          <p:nvPr/>
        </p:nvSpPr>
        <p:spPr bwMode="auto">
          <a:xfrm>
            <a:off x="5681663" y="4071938"/>
            <a:ext cx="0" cy="4318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8" name="Line 63"/>
          <p:cNvSpPr>
            <a:spLocks noChangeShapeType="1"/>
          </p:cNvSpPr>
          <p:nvPr/>
        </p:nvSpPr>
        <p:spPr bwMode="auto">
          <a:xfrm>
            <a:off x="4592638" y="4287838"/>
            <a:ext cx="1006475" cy="0"/>
          </a:xfrm>
          <a:prstGeom prst="line">
            <a:avLst/>
          </a:prstGeom>
          <a:noFill/>
          <a:ln w="57150">
            <a:solidFill>
              <a:srgbClr val="B2B2B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9" name="Line 64"/>
          <p:cNvSpPr>
            <a:spLocks noChangeShapeType="1"/>
          </p:cNvSpPr>
          <p:nvPr/>
        </p:nvSpPr>
        <p:spPr bwMode="auto">
          <a:xfrm>
            <a:off x="5757863" y="4292600"/>
            <a:ext cx="1008062" cy="0"/>
          </a:xfrm>
          <a:prstGeom prst="line">
            <a:avLst/>
          </a:prstGeom>
          <a:noFill/>
          <a:ln w="57150">
            <a:solidFill>
              <a:srgbClr val="5F606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0" name="Line 65"/>
          <p:cNvSpPr>
            <a:spLocks noChangeShapeType="1"/>
          </p:cNvSpPr>
          <p:nvPr/>
        </p:nvSpPr>
        <p:spPr bwMode="auto">
          <a:xfrm>
            <a:off x="6892925" y="4076700"/>
            <a:ext cx="0" cy="4318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1" name="Line 66"/>
          <p:cNvSpPr>
            <a:spLocks noChangeShapeType="1"/>
          </p:cNvSpPr>
          <p:nvPr/>
        </p:nvSpPr>
        <p:spPr bwMode="auto">
          <a:xfrm>
            <a:off x="8089900" y="4076700"/>
            <a:ext cx="0" cy="431800"/>
          </a:xfrm>
          <a:prstGeom prst="line">
            <a:avLst/>
          </a:prstGeom>
          <a:noFill/>
          <a:ln w="28575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2" name="Line 67"/>
          <p:cNvSpPr>
            <a:spLocks noChangeShapeType="1"/>
          </p:cNvSpPr>
          <p:nvPr/>
        </p:nvSpPr>
        <p:spPr bwMode="auto">
          <a:xfrm>
            <a:off x="6964363" y="4292600"/>
            <a:ext cx="1008062" cy="0"/>
          </a:xfrm>
          <a:prstGeom prst="line">
            <a:avLst/>
          </a:prstGeom>
          <a:noFill/>
          <a:ln w="57150">
            <a:solidFill>
              <a:srgbClr val="B2B2B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3" name="Line 68"/>
          <p:cNvSpPr>
            <a:spLocks noChangeShapeType="1"/>
          </p:cNvSpPr>
          <p:nvPr/>
        </p:nvSpPr>
        <p:spPr bwMode="auto">
          <a:xfrm>
            <a:off x="8140700" y="4292600"/>
            <a:ext cx="1008063" cy="0"/>
          </a:xfrm>
          <a:prstGeom prst="line">
            <a:avLst/>
          </a:prstGeom>
          <a:noFill/>
          <a:ln w="57150">
            <a:solidFill>
              <a:srgbClr val="5F606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4" name="Rectangle 29"/>
          <p:cNvSpPr>
            <a:spLocks noChangeArrowheads="1"/>
          </p:cNvSpPr>
          <p:nvPr/>
        </p:nvSpPr>
        <p:spPr bwMode="gray">
          <a:xfrm>
            <a:off x="782638" y="6462713"/>
            <a:ext cx="56483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GB" sz="700" b="0">
                <a:solidFill>
                  <a:srgbClr val="000000"/>
                </a:solidFill>
              </a:rPr>
              <a:t>© 201</a:t>
            </a:r>
            <a:r>
              <a:rPr lang="pl-PL" sz="700" b="0">
                <a:solidFill>
                  <a:srgbClr val="000000"/>
                </a:solidFill>
              </a:rPr>
              <a:t>2</a:t>
            </a:r>
            <a:r>
              <a:rPr lang="en-GB" sz="700" b="0">
                <a:solidFill>
                  <a:srgbClr val="000000"/>
                </a:solidFill>
              </a:rPr>
              <a:t> IFRS Foundation.  30 Cannon Street  |  London EC4M 6XH  |  UK.  www.ifrs.org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5">
      <a:dk1>
        <a:srgbClr val="5F6062"/>
      </a:dk1>
      <a:lt1>
        <a:srgbClr val="FFFFFF"/>
      </a:lt1>
      <a:dk2>
        <a:srgbClr val="1D3766"/>
      </a:dk2>
      <a:lt2>
        <a:srgbClr val="B31E3B"/>
      </a:lt2>
      <a:accent1>
        <a:srgbClr val="4184A9"/>
      </a:accent1>
      <a:accent2>
        <a:srgbClr val="B3AA7E"/>
      </a:accent2>
      <a:accent3>
        <a:srgbClr val="FFFFFF"/>
      </a:accent3>
      <a:accent4>
        <a:srgbClr val="505153"/>
      </a:accent4>
      <a:accent5>
        <a:srgbClr val="B0C2D1"/>
      </a:accent5>
      <a:accent6>
        <a:srgbClr val="A29A72"/>
      </a:accent6>
      <a:hlink>
        <a:srgbClr val="CE7019"/>
      </a:hlink>
      <a:folHlink>
        <a:srgbClr val="8DA38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5F6062"/>
        </a:dk1>
        <a:lt1>
          <a:srgbClr val="FFFFFF"/>
        </a:lt1>
        <a:dk2>
          <a:srgbClr val="1D3766"/>
        </a:dk2>
        <a:lt2>
          <a:srgbClr val="B31E3B"/>
        </a:lt2>
        <a:accent1>
          <a:srgbClr val="4F7033"/>
        </a:accent1>
        <a:accent2>
          <a:srgbClr val="7EB0CD"/>
        </a:accent2>
        <a:accent3>
          <a:srgbClr val="FFFFFF"/>
        </a:accent3>
        <a:accent4>
          <a:srgbClr val="505153"/>
        </a:accent4>
        <a:accent5>
          <a:srgbClr val="B2BBAD"/>
        </a:accent5>
        <a:accent6>
          <a:srgbClr val="729FBA"/>
        </a:accent6>
        <a:hlink>
          <a:srgbClr val="B3AA7E"/>
        </a:hlink>
        <a:folHlink>
          <a:srgbClr val="CE70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5F6062"/>
        </a:dk1>
        <a:lt1>
          <a:srgbClr val="FFFFFF"/>
        </a:lt1>
        <a:dk2>
          <a:srgbClr val="78496A"/>
        </a:dk2>
        <a:lt2>
          <a:srgbClr val="B31E3B"/>
        </a:lt2>
        <a:accent1>
          <a:srgbClr val="4F7033"/>
        </a:accent1>
        <a:accent2>
          <a:srgbClr val="7EB0CD"/>
        </a:accent2>
        <a:accent3>
          <a:srgbClr val="FFFFFF"/>
        </a:accent3>
        <a:accent4>
          <a:srgbClr val="505153"/>
        </a:accent4>
        <a:accent5>
          <a:srgbClr val="B2BBAD"/>
        </a:accent5>
        <a:accent6>
          <a:srgbClr val="729FBA"/>
        </a:accent6>
        <a:hlink>
          <a:srgbClr val="B3AA7E"/>
        </a:hlink>
        <a:folHlink>
          <a:srgbClr val="CE70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5F6062"/>
        </a:dk1>
        <a:lt1>
          <a:srgbClr val="FFFFFF"/>
        </a:lt1>
        <a:dk2>
          <a:srgbClr val="1D3766"/>
        </a:dk2>
        <a:lt2>
          <a:srgbClr val="B31E3B"/>
        </a:lt2>
        <a:accent1>
          <a:srgbClr val="4184A9"/>
        </a:accent1>
        <a:accent2>
          <a:srgbClr val="B3AA7E"/>
        </a:accent2>
        <a:accent3>
          <a:srgbClr val="FFFFFF"/>
        </a:accent3>
        <a:accent4>
          <a:srgbClr val="505153"/>
        </a:accent4>
        <a:accent5>
          <a:srgbClr val="B0C2D1"/>
        </a:accent5>
        <a:accent6>
          <a:srgbClr val="A29A72"/>
        </a:accent6>
        <a:hlink>
          <a:srgbClr val="CE7019"/>
        </a:hlink>
        <a:folHlink>
          <a:srgbClr val="8DA38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Custom Design">
  <a:themeElements>
    <a:clrScheme name="Default Design 15">
      <a:dk1>
        <a:srgbClr val="5F6062"/>
      </a:dk1>
      <a:lt1>
        <a:srgbClr val="FFFFFF"/>
      </a:lt1>
      <a:dk2>
        <a:srgbClr val="1D3766"/>
      </a:dk2>
      <a:lt2>
        <a:srgbClr val="B31E3B"/>
      </a:lt2>
      <a:accent1>
        <a:srgbClr val="4184A9"/>
      </a:accent1>
      <a:accent2>
        <a:srgbClr val="B3AA7E"/>
      </a:accent2>
      <a:accent3>
        <a:srgbClr val="FFFFFF"/>
      </a:accent3>
      <a:accent4>
        <a:srgbClr val="505153"/>
      </a:accent4>
      <a:accent5>
        <a:srgbClr val="B0C2D1"/>
      </a:accent5>
      <a:accent6>
        <a:srgbClr val="A29A72"/>
      </a:accent6>
      <a:hlink>
        <a:srgbClr val="CE7019"/>
      </a:hlink>
      <a:folHlink>
        <a:srgbClr val="8DA381"/>
      </a:folHlink>
    </a:clrScheme>
    <a:fontScheme name="4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XBRL 2010 Template">
  <a:themeElements>
    <a:clrScheme name="XBRL 2010 Template 15">
      <a:dk1>
        <a:srgbClr val="5F6062"/>
      </a:dk1>
      <a:lt1>
        <a:srgbClr val="FFFFFF"/>
      </a:lt1>
      <a:dk2>
        <a:srgbClr val="1D3766"/>
      </a:dk2>
      <a:lt2>
        <a:srgbClr val="B31E3B"/>
      </a:lt2>
      <a:accent1>
        <a:srgbClr val="4184A9"/>
      </a:accent1>
      <a:accent2>
        <a:srgbClr val="B3AA7E"/>
      </a:accent2>
      <a:accent3>
        <a:srgbClr val="FFFFFF"/>
      </a:accent3>
      <a:accent4>
        <a:srgbClr val="505153"/>
      </a:accent4>
      <a:accent5>
        <a:srgbClr val="B0C2D1"/>
      </a:accent5>
      <a:accent6>
        <a:srgbClr val="A29A72"/>
      </a:accent6>
      <a:hlink>
        <a:srgbClr val="CE7019"/>
      </a:hlink>
      <a:folHlink>
        <a:srgbClr val="8DA381"/>
      </a:folHlink>
    </a:clrScheme>
    <a:fontScheme name="XBRL 2010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XBRL 2010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BRL 2010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BRL 2010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BRL 2010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BRL 2010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BRL 2010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BRL 2010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BRL 2010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BRL 2010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BRL 2010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BRL 2010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BRL 2010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BRL 2010 Template 13">
        <a:dk1>
          <a:srgbClr val="5F6062"/>
        </a:dk1>
        <a:lt1>
          <a:srgbClr val="FFFFFF"/>
        </a:lt1>
        <a:dk2>
          <a:srgbClr val="1D3766"/>
        </a:dk2>
        <a:lt2>
          <a:srgbClr val="B31E3B"/>
        </a:lt2>
        <a:accent1>
          <a:srgbClr val="4F7033"/>
        </a:accent1>
        <a:accent2>
          <a:srgbClr val="7EB0CD"/>
        </a:accent2>
        <a:accent3>
          <a:srgbClr val="FFFFFF"/>
        </a:accent3>
        <a:accent4>
          <a:srgbClr val="505153"/>
        </a:accent4>
        <a:accent5>
          <a:srgbClr val="B2BBAD"/>
        </a:accent5>
        <a:accent6>
          <a:srgbClr val="729FBA"/>
        </a:accent6>
        <a:hlink>
          <a:srgbClr val="B3AA7E"/>
        </a:hlink>
        <a:folHlink>
          <a:srgbClr val="CE70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BRL 2010 Template 14">
        <a:dk1>
          <a:srgbClr val="5F6062"/>
        </a:dk1>
        <a:lt1>
          <a:srgbClr val="FFFFFF"/>
        </a:lt1>
        <a:dk2>
          <a:srgbClr val="78496A"/>
        </a:dk2>
        <a:lt2>
          <a:srgbClr val="B31E3B"/>
        </a:lt2>
        <a:accent1>
          <a:srgbClr val="4F7033"/>
        </a:accent1>
        <a:accent2>
          <a:srgbClr val="7EB0CD"/>
        </a:accent2>
        <a:accent3>
          <a:srgbClr val="FFFFFF"/>
        </a:accent3>
        <a:accent4>
          <a:srgbClr val="505153"/>
        </a:accent4>
        <a:accent5>
          <a:srgbClr val="B2BBAD"/>
        </a:accent5>
        <a:accent6>
          <a:srgbClr val="729FBA"/>
        </a:accent6>
        <a:hlink>
          <a:srgbClr val="B3AA7E"/>
        </a:hlink>
        <a:folHlink>
          <a:srgbClr val="CE70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BRL 2010 Template 15">
        <a:dk1>
          <a:srgbClr val="5F6062"/>
        </a:dk1>
        <a:lt1>
          <a:srgbClr val="FFFFFF"/>
        </a:lt1>
        <a:dk2>
          <a:srgbClr val="1D3766"/>
        </a:dk2>
        <a:lt2>
          <a:srgbClr val="B31E3B"/>
        </a:lt2>
        <a:accent1>
          <a:srgbClr val="4184A9"/>
        </a:accent1>
        <a:accent2>
          <a:srgbClr val="B3AA7E"/>
        </a:accent2>
        <a:accent3>
          <a:srgbClr val="FFFFFF"/>
        </a:accent3>
        <a:accent4>
          <a:srgbClr val="505153"/>
        </a:accent4>
        <a:accent5>
          <a:srgbClr val="B0C2D1"/>
        </a:accent5>
        <a:accent6>
          <a:srgbClr val="A29A72"/>
        </a:accent6>
        <a:hlink>
          <a:srgbClr val="CE7019"/>
        </a:hlink>
        <a:folHlink>
          <a:srgbClr val="8DA38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XBRL 2010 Template">
  <a:themeElements>
    <a:clrScheme name="3_XBRL 2010 Template 15">
      <a:dk1>
        <a:srgbClr val="5F6062"/>
      </a:dk1>
      <a:lt1>
        <a:srgbClr val="FFFFFF"/>
      </a:lt1>
      <a:dk2>
        <a:srgbClr val="1D3766"/>
      </a:dk2>
      <a:lt2>
        <a:srgbClr val="B31E3B"/>
      </a:lt2>
      <a:accent1>
        <a:srgbClr val="4184A9"/>
      </a:accent1>
      <a:accent2>
        <a:srgbClr val="B3AA7E"/>
      </a:accent2>
      <a:accent3>
        <a:srgbClr val="FFFFFF"/>
      </a:accent3>
      <a:accent4>
        <a:srgbClr val="505153"/>
      </a:accent4>
      <a:accent5>
        <a:srgbClr val="B0C2D1"/>
      </a:accent5>
      <a:accent6>
        <a:srgbClr val="A29A72"/>
      </a:accent6>
      <a:hlink>
        <a:srgbClr val="CE7019"/>
      </a:hlink>
      <a:folHlink>
        <a:srgbClr val="8DA381"/>
      </a:folHlink>
    </a:clrScheme>
    <a:fontScheme name="3_XBRL 2010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XBRL 2010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XBRL 2010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XBRL 2010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XBRL 2010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XBRL 2010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XBRL 2010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XBRL 2010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XBRL 2010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XBRL 2010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XBRL 2010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XBRL 2010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XBRL 2010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XBRL 2010 Template 13">
        <a:dk1>
          <a:srgbClr val="5F6062"/>
        </a:dk1>
        <a:lt1>
          <a:srgbClr val="FFFFFF"/>
        </a:lt1>
        <a:dk2>
          <a:srgbClr val="1D3766"/>
        </a:dk2>
        <a:lt2>
          <a:srgbClr val="B31E3B"/>
        </a:lt2>
        <a:accent1>
          <a:srgbClr val="4F7033"/>
        </a:accent1>
        <a:accent2>
          <a:srgbClr val="7EB0CD"/>
        </a:accent2>
        <a:accent3>
          <a:srgbClr val="FFFFFF"/>
        </a:accent3>
        <a:accent4>
          <a:srgbClr val="505153"/>
        </a:accent4>
        <a:accent5>
          <a:srgbClr val="B2BBAD"/>
        </a:accent5>
        <a:accent6>
          <a:srgbClr val="729FBA"/>
        </a:accent6>
        <a:hlink>
          <a:srgbClr val="B3AA7E"/>
        </a:hlink>
        <a:folHlink>
          <a:srgbClr val="CE70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XBRL 2010 Template 14">
        <a:dk1>
          <a:srgbClr val="5F6062"/>
        </a:dk1>
        <a:lt1>
          <a:srgbClr val="FFFFFF"/>
        </a:lt1>
        <a:dk2>
          <a:srgbClr val="78496A"/>
        </a:dk2>
        <a:lt2>
          <a:srgbClr val="B31E3B"/>
        </a:lt2>
        <a:accent1>
          <a:srgbClr val="4F7033"/>
        </a:accent1>
        <a:accent2>
          <a:srgbClr val="7EB0CD"/>
        </a:accent2>
        <a:accent3>
          <a:srgbClr val="FFFFFF"/>
        </a:accent3>
        <a:accent4>
          <a:srgbClr val="505153"/>
        </a:accent4>
        <a:accent5>
          <a:srgbClr val="B2BBAD"/>
        </a:accent5>
        <a:accent6>
          <a:srgbClr val="729FBA"/>
        </a:accent6>
        <a:hlink>
          <a:srgbClr val="B3AA7E"/>
        </a:hlink>
        <a:folHlink>
          <a:srgbClr val="CE70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XBRL 2010 Template 15">
        <a:dk1>
          <a:srgbClr val="5F6062"/>
        </a:dk1>
        <a:lt1>
          <a:srgbClr val="FFFFFF"/>
        </a:lt1>
        <a:dk2>
          <a:srgbClr val="1D3766"/>
        </a:dk2>
        <a:lt2>
          <a:srgbClr val="B31E3B"/>
        </a:lt2>
        <a:accent1>
          <a:srgbClr val="4184A9"/>
        </a:accent1>
        <a:accent2>
          <a:srgbClr val="B3AA7E"/>
        </a:accent2>
        <a:accent3>
          <a:srgbClr val="FFFFFF"/>
        </a:accent3>
        <a:accent4>
          <a:srgbClr val="505153"/>
        </a:accent4>
        <a:accent5>
          <a:srgbClr val="B0C2D1"/>
        </a:accent5>
        <a:accent6>
          <a:srgbClr val="A29A72"/>
        </a:accent6>
        <a:hlink>
          <a:srgbClr val="CE7019"/>
        </a:hlink>
        <a:folHlink>
          <a:srgbClr val="8DA38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PT-template-2010">
  <a:themeElements>
    <a:clrScheme name="Office Theme 15">
      <a:dk1>
        <a:srgbClr val="5F6062"/>
      </a:dk1>
      <a:lt1>
        <a:srgbClr val="FFFFFF"/>
      </a:lt1>
      <a:dk2>
        <a:srgbClr val="1D3766"/>
      </a:dk2>
      <a:lt2>
        <a:srgbClr val="B31E3B"/>
      </a:lt2>
      <a:accent1>
        <a:srgbClr val="4184A9"/>
      </a:accent1>
      <a:accent2>
        <a:srgbClr val="B3AA7E"/>
      </a:accent2>
      <a:accent3>
        <a:srgbClr val="FFFFFF"/>
      </a:accent3>
      <a:accent4>
        <a:srgbClr val="505153"/>
      </a:accent4>
      <a:accent5>
        <a:srgbClr val="B0C2D1"/>
      </a:accent5>
      <a:accent6>
        <a:srgbClr val="A29A72"/>
      </a:accent6>
      <a:hlink>
        <a:srgbClr val="CE7019"/>
      </a:hlink>
      <a:folHlink>
        <a:srgbClr val="8DA381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5F6062"/>
        </a:dk1>
        <a:lt1>
          <a:srgbClr val="FFFFFF"/>
        </a:lt1>
        <a:dk2>
          <a:srgbClr val="1D3766"/>
        </a:dk2>
        <a:lt2>
          <a:srgbClr val="B31E3B"/>
        </a:lt2>
        <a:accent1>
          <a:srgbClr val="4F7033"/>
        </a:accent1>
        <a:accent2>
          <a:srgbClr val="7EB0CD"/>
        </a:accent2>
        <a:accent3>
          <a:srgbClr val="FFFFFF"/>
        </a:accent3>
        <a:accent4>
          <a:srgbClr val="505153"/>
        </a:accent4>
        <a:accent5>
          <a:srgbClr val="B2BBAD"/>
        </a:accent5>
        <a:accent6>
          <a:srgbClr val="729FBA"/>
        </a:accent6>
        <a:hlink>
          <a:srgbClr val="B3AA7E"/>
        </a:hlink>
        <a:folHlink>
          <a:srgbClr val="CE70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5F6062"/>
        </a:dk1>
        <a:lt1>
          <a:srgbClr val="FFFFFF"/>
        </a:lt1>
        <a:dk2>
          <a:srgbClr val="78496A"/>
        </a:dk2>
        <a:lt2>
          <a:srgbClr val="B31E3B"/>
        </a:lt2>
        <a:accent1>
          <a:srgbClr val="4F7033"/>
        </a:accent1>
        <a:accent2>
          <a:srgbClr val="7EB0CD"/>
        </a:accent2>
        <a:accent3>
          <a:srgbClr val="FFFFFF"/>
        </a:accent3>
        <a:accent4>
          <a:srgbClr val="505153"/>
        </a:accent4>
        <a:accent5>
          <a:srgbClr val="B2BBAD"/>
        </a:accent5>
        <a:accent6>
          <a:srgbClr val="729FBA"/>
        </a:accent6>
        <a:hlink>
          <a:srgbClr val="B3AA7E"/>
        </a:hlink>
        <a:folHlink>
          <a:srgbClr val="CE70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5">
        <a:dk1>
          <a:srgbClr val="5F6062"/>
        </a:dk1>
        <a:lt1>
          <a:srgbClr val="FFFFFF"/>
        </a:lt1>
        <a:dk2>
          <a:srgbClr val="1D3766"/>
        </a:dk2>
        <a:lt2>
          <a:srgbClr val="B31E3B"/>
        </a:lt2>
        <a:accent1>
          <a:srgbClr val="4184A9"/>
        </a:accent1>
        <a:accent2>
          <a:srgbClr val="B3AA7E"/>
        </a:accent2>
        <a:accent3>
          <a:srgbClr val="FFFFFF"/>
        </a:accent3>
        <a:accent4>
          <a:srgbClr val="505153"/>
        </a:accent4>
        <a:accent5>
          <a:srgbClr val="B0C2D1"/>
        </a:accent5>
        <a:accent6>
          <a:srgbClr val="A29A72"/>
        </a:accent6>
        <a:hlink>
          <a:srgbClr val="CE7019"/>
        </a:hlink>
        <a:folHlink>
          <a:srgbClr val="8DA38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FRS Colour Scheme">
    <a:dk1>
      <a:srgbClr val="5F6062"/>
    </a:dk1>
    <a:lt1>
      <a:srgbClr val="FFFFFF"/>
    </a:lt1>
    <a:dk2>
      <a:srgbClr val="1D3766"/>
    </a:dk2>
    <a:lt2>
      <a:srgbClr val="B31E3B"/>
    </a:lt2>
    <a:accent1>
      <a:srgbClr val="4184A9"/>
    </a:accent1>
    <a:accent2>
      <a:srgbClr val="B3AA7E"/>
    </a:accent2>
    <a:accent3>
      <a:srgbClr val="FFFFFF"/>
    </a:accent3>
    <a:accent4>
      <a:srgbClr val="505153"/>
    </a:accent4>
    <a:accent5>
      <a:srgbClr val="B0C2D1"/>
    </a:accent5>
    <a:accent6>
      <a:srgbClr val="A29A72"/>
    </a:accent6>
    <a:hlink>
      <a:srgbClr val="CE7019"/>
    </a:hlink>
    <a:folHlink>
      <a:srgbClr val="8DA381"/>
    </a:folHlink>
  </a:clrScheme>
</a:themeOverride>
</file>

<file path=ppt/theme/themeOverride2.xml><?xml version="1.0" encoding="utf-8"?>
<a:themeOverride xmlns:a="http://schemas.openxmlformats.org/drawingml/2006/main">
  <a:clrScheme name="IFRS Colour Scheme">
    <a:dk1>
      <a:srgbClr val="5F6062"/>
    </a:dk1>
    <a:lt1>
      <a:srgbClr val="FFFFFF"/>
    </a:lt1>
    <a:dk2>
      <a:srgbClr val="1D3766"/>
    </a:dk2>
    <a:lt2>
      <a:srgbClr val="B31E3B"/>
    </a:lt2>
    <a:accent1>
      <a:srgbClr val="4184A9"/>
    </a:accent1>
    <a:accent2>
      <a:srgbClr val="B3AA7E"/>
    </a:accent2>
    <a:accent3>
      <a:srgbClr val="FFFFFF"/>
    </a:accent3>
    <a:accent4>
      <a:srgbClr val="505153"/>
    </a:accent4>
    <a:accent5>
      <a:srgbClr val="B0C2D1"/>
    </a:accent5>
    <a:accent6>
      <a:srgbClr val="A29A72"/>
    </a:accent6>
    <a:hlink>
      <a:srgbClr val="CE7019"/>
    </a:hlink>
    <a:folHlink>
      <a:srgbClr val="8DA381"/>
    </a:folHlink>
  </a:clrScheme>
</a:themeOverride>
</file>

<file path=ppt/theme/themeOverride3.xml><?xml version="1.0" encoding="utf-8"?>
<a:themeOverride xmlns:a="http://schemas.openxmlformats.org/drawingml/2006/main">
  <a:clrScheme name="IFRS Colour Scheme">
    <a:dk1>
      <a:srgbClr val="5F6062"/>
    </a:dk1>
    <a:lt1>
      <a:srgbClr val="FFFFFF"/>
    </a:lt1>
    <a:dk2>
      <a:srgbClr val="1D3766"/>
    </a:dk2>
    <a:lt2>
      <a:srgbClr val="B31E3B"/>
    </a:lt2>
    <a:accent1>
      <a:srgbClr val="4184A9"/>
    </a:accent1>
    <a:accent2>
      <a:srgbClr val="B3AA7E"/>
    </a:accent2>
    <a:accent3>
      <a:srgbClr val="FFFFFF"/>
    </a:accent3>
    <a:accent4>
      <a:srgbClr val="505153"/>
    </a:accent4>
    <a:accent5>
      <a:srgbClr val="B0C2D1"/>
    </a:accent5>
    <a:accent6>
      <a:srgbClr val="A29A72"/>
    </a:accent6>
    <a:hlink>
      <a:srgbClr val="CE7019"/>
    </a:hlink>
    <a:folHlink>
      <a:srgbClr val="8DA381"/>
    </a:folHlink>
  </a:clrScheme>
</a:themeOverride>
</file>

<file path=ppt/theme/themeOverride4.xml><?xml version="1.0" encoding="utf-8"?>
<a:themeOverride xmlns:a="http://schemas.openxmlformats.org/drawingml/2006/main">
  <a:clrScheme name="IFRS Colour Scheme">
    <a:dk1>
      <a:srgbClr val="5F6062"/>
    </a:dk1>
    <a:lt1>
      <a:srgbClr val="FFFFFF"/>
    </a:lt1>
    <a:dk2>
      <a:srgbClr val="1D3766"/>
    </a:dk2>
    <a:lt2>
      <a:srgbClr val="B31E3B"/>
    </a:lt2>
    <a:accent1>
      <a:srgbClr val="4184A9"/>
    </a:accent1>
    <a:accent2>
      <a:srgbClr val="B3AA7E"/>
    </a:accent2>
    <a:accent3>
      <a:srgbClr val="FFFFFF"/>
    </a:accent3>
    <a:accent4>
      <a:srgbClr val="505153"/>
    </a:accent4>
    <a:accent5>
      <a:srgbClr val="B0C2D1"/>
    </a:accent5>
    <a:accent6>
      <a:srgbClr val="A29A72"/>
    </a:accent6>
    <a:hlink>
      <a:srgbClr val="CE7019"/>
    </a:hlink>
    <a:folHlink>
      <a:srgbClr val="8DA38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12083</TotalTime>
  <Words>839</Words>
  <Application>Microsoft Office PowerPoint</Application>
  <PresentationFormat>A4 Paper (210x297 mm)</PresentationFormat>
  <Paragraphs>175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Default Design</vt:lpstr>
      <vt:lpstr>4_Custom Design</vt:lpstr>
      <vt:lpstr>XBRL 2010 Template</vt:lpstr>
      <vt:lpstr>3_XBRL 2010 Template</vt:lpstr>
      <vt:lpstr>5_Custom Design</vt:lpstr>
      <vt:lpstr>6_Custom Design</vt:lpstr>
      <vt:lpstr>7_Custom Design</vt:lpstr>
      <vt:lpstr>PPT-template-2010</vt:lpstr>
      <vt:lpstr>PowerPoint Presentation</vt:lpstr>
      <vt:lpstr>Agenda</vt:lpstr>
      <vt:lpstr>The IFRS Taxonomy</vt:lpstr>
      <vt:lpstr>The IFRS Taxonomy: Building Blocks for Preparers</vt:lpstr>
      <vt:lpstr>What to disclose?</vt:lpstr>
      <vt:lpstr>Process and challenges for content</vt:lpstr>
      <vt:lpstr>IFRS Taxonomy Due Process</vt:lpstr>
      <vt:lpstr>Some statistics</vt:lpstr>
      <vt:lpstr>IFRS Taxonomy:  Development Timeline</vt:lpstr>
      <vt:lpstr>Adoption of the IFRS taxonomy</vt:lpstr>
      <vt:lpstr>Activities for 2012</vt:lpstr>
      <vt:lpstr>The future of XBRL</vt:lpstr>
      <vt:lpstr>Trends in …</vt:lpstr>
      <vt:lpstr>Questions or comments?</vt:lpstr>
    </vt:vector>
  </TitlesOfParts>
  <Company>Living Designs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Duncan Shaw</dc:creator>
  <cp:lastModifiedBy>Servais Olivier</cp:lastModifiedBy>
  <cp:revision>430</cp:revision>
  <cp:lastPrinted>2012-05-21T10:02:29Z</cp:lastPrinted>
  <dcterms:created xsi:type="dcterms:W3CDTF">2008-05-29T16:21:21Z</dcterms:created>
  <dcterms:modified xsi:type="dcterms:W3CDTF">2012-05-22T16:02:55Z</dcterms:modified>
</cp:coreProperties>
</file>