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22"/>
  </p:notesMasterIdLst>
  <p:handoutMasterIdLst>
    <p:handoutMasterId r:id="rId23"/>
  </p:handoutMasterIdLst>
  <p:sldIdLst>
    <p:sldId id="270" r:id="rId2"/>
    <p:sldId id="271" r:id="rId3"/>
    <p:sldId id="283" r:id="rId4"/>
    <p:sldId id="288" r:id="rId5"/>
    <p:sldId id="273" r:id="rId6"/>
    <p:sldId id="289" r:id="rId7"/>
    <p:sldId id="274" r:id="rId8"/>
    <p:sldId id="275" r:id="rId9"/>
    <p:sldId id="284" r:id="rId10"/>
    <p:sldId id="285" r:id="rId11"/>
    <p:sldId id="298" r:id="rId12"/>
    <p:sldId id="287" r:id="rId13"/>
    <p:sldId id="299" r:id="rId14"/>
    <p:sldId id="300" r:id="rId15"/>
    <p:sldId id="301" r:id="rId16"/>
    <p:sldId id="302" r:id="rId17"/>
    <p:sldId id="297" r:id="rId18"/>
    <p:sldId id="304" r:id="rId19"/>
    <p:sldId id="305" r:id="rId20"/>
    <p:sldId id="303" r:id="rId21"/>
  </p:sldIdLst>
  <p:sldSz cx="10693400" cy="7561263"/>
  <p:notesSz cx="7315200" cy="9601200"/>
  <p:defaultTextStyle>
    <a:defPPr>
      <a:defRPr lang="en-US"/>
    </a:defPPr>
    <a:lvl1pPr marL="0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855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709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564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3418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4274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5128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5983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6838" algn="l" defTabSz="9817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099"/>
    <a:srgbClr val="9D60A2"/>
    <a:srgbClr val="7FD6F7"/>
    <a:srgbClr val="96ACBF"/>
    <a:srgbClr val="A0CA9C"/>
    <a:srgbClr val="8CA829"/>
    <a:srgbClr val="FFD200"/>
    <a:srgbClr val="FEE3C7"/>
    <a:srgbClr val="F99D3E"/>
    <a:srgbClr val="4874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384" autoAdjust="0"/>
  </p:normalViewPr>
  <p:slideViewPr>
    <p:cSldViewPr snapToGrid="0" showGuides="1">
      <p:cViewPr varScale="1">
        <p:scale>
          <a:sx n="121" d="100"/>
          <a:sy n="121" d="100"/>
        </p:scale>
        <p:origin x="-1026" y="-96"/>
      </p:cViewPr>
      <p:guideLst>
        <p:guide orient="horz" pos="4253"/>
        <p:guide orient="horz" pos="894"/>
        <p:guide orient="horz" pos="4083"/>
        <p:guide orient="horz" pos="578"/>
        <p:guide orient="horz" pos="249"/>
        <p:guide orient="horz" pos="2740"/>
        <p:guide orient="horz" pos="316"/>
        <p:guide orient="horz" pos="980"/>
        <p:guide pos="6441"/>
        <p:guide pos="2866"/>
        <p:guide pos="311"/>
        <p:guide pos="3368"/>
        <p:guide pos="31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-1932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96C58-D5BA-4A0E-9C90-5FBC42FCDA3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B12440-DD98-4D15-8DDB-DCBF40F7897A}">
      <dgm:prSet phldrT="[Texto]" custT="1"/>
      <dgm:spPr/>
      <dgm:t>
        <a:bodyPr/>
        <a:lstStyle/>
        <a:p>
          <a:r>
            <a:rPr lang="en-GB" sz="1100" b="1" noProof="0" dirty="0" smtClean="0"/>
            <a:t>ETL</a:t>
          </a:r>
          <a:endParaRPr lang="en-GB" sz="1100" b="1" noProof="0" dirty="0"/>
        </a:p>
      </dgm:t>
    </dgm:pt>
    <dgm:pt modelId="{651C6FD1-C678-4217-B0EF-05CD0C8C9F4D}" type="parTrans" cxnId="{A7B54CE8-ED8D-4194-9FDF-78A04BF6AACA}">
      <dgm:prSet/>
      <dgm:spPr/>
      <dgm:t>
        <a:bodyPr/>
        <a:lstStyle/>
        <a:p>
          <a:endParaRPr lang="es-ES" sz="1800" b="1"/>
        </a:p>
      </dgm:t>
    </dgm:pt>
    <dgm:pt modelId="{83314682-BF9C-4C77-B599-2F1F51A0C97E}" type="sibTrans" cxnId="{A7B54CE8-ED8D-4194-9FDF-78A04BF6AACA}">
      <dgm:prSet/>
      <dgm:spPr/>
      <dgm:t>
        <a:bodyPr/>
        <a:lstStyle/>
        <a:p>
          <a:endParaRPr lang="es-ES" sz="1800" b="1"/>
        </a:p>
      </dgm:t>
    </dgm:pt>
    <dgm:pt modelId="{5FA64597-F699-4318-B4DE-B48F81464C4A}">
      <dgm:prSet phldrT="[Texto]" custT="1"/>
      <dgm:spPr/>
      <dgm:t>
        <a:bodyPr/>
        <a:lstStyle/>
        <a:p>
          <a:r>
            <a:rPr lang="en-GB" sz="1100" b="1" noProof="0" dirty="0" smtClean="0"/>
            <a:t>Validation</a:t>
          </a:r>
          <a:endParaRPr lang="en-GB" sz="1100" b="1" noProof="0" dirty="0"/>
        </a:p>
      </dgm:t>
    </dgm:pt>
    <dgm:pt modelId="{4B30809C-5E0D-4682-B27B-111F5622DE3C}" type="parTrans" cxnId="{90EBAADC-40EB-458D-ADCA-634F8A2399B3}">
      <dgm:prSet/>
      <dgm:spPr/>
      <dgm:t>
        <a:bodyPr/>
        <a:lstStyle/>
        <a:p>
          <a:endParaRPr lang="es-ES" sz="1800" b="1"/>
        </a:p>
      </dgm:t>
    </dgm:pt>
    <dgm:pt modelId="{8A1B6695-4F47-4119-A11F-827FC17C63BF}" type="sibTrans" cxnId="{90EBAADC-40EB-458D-ADCA-634F8A2399B3}">
      <dgm:prSet/>
      <dgm:spPr/>
      <dgm:t>
        <a:bodyPr/>
        <a:lstStyle/>
        <a:p>
          <a:endParaRPr lang="es-ES" sz="1800" b="1"/>
        </a:p>
      </dgm:t>
    </dgm:pt>
    <dgm:pt modelId="{5DE6C799-D21F-4287-BF8A-4F921DA36505}">
      <dgm:prSet phldrT="[Texto]" custT="1"/>
      <dgm:spPr/>
      <dgm:t>
        <a:bodyPr/>
        <a:lstStyle/>
        <a:p>
          <a:r>
            <a:rPr lang="en-GB" sz="1100" b="1" noProof="0" dirty="0" smtClean="0"/>
            <a:t>Submission / reception</a:t>
          </a:r>
          <a:endParaRPr lang="en-GB" sz="1100" b="1" noProof="0" dirty="0"/>
        </a:p>
      </dgm:t>
    </dgm:pt>
    <dgm:pt modelId="{966AEF16-2545-445A-9A8B-09174E0192E1}" type="parTrans" cxnId="{01D1EB8A-527E-4513-979F-A71749A0B312}">
      <dgm:prSet/>
      <dgm:spPr/>
      <dgm:t>
        <a:bodyPr/>
        <a:lstStyle/>
        <a:p>
          <a:endParaRPr lang="es-ES" sz="1800" b="1"/>
        </a:p>
      </dgm:t>
    </dgm:pt>
    <dgm:pt modelId="{8DD69410-0B62-4B82-A897-5E08716E35DA}" type="sibTrans" cxnId="{01D1EB8A-527E-4513-979F-A71749A0B312}">
      <dgm:prSet/>
      <dgm:spPr/>
      <dgm:t>
        <a:bodyPr/>
        <a:lstStyle/>
        <a:p>
          <a:endParaRPr lang="es-ES" sz="1800" b="1"/>
        </a:p>
      </dgm:t>
    </dgm:pt>
    <dgm:pt modelId="{4EA8B177-A895-45FD-8F7B-6D5F101FC42E}">
      <dgm:prSet phldrT="[Texto]" custT="1"/>
      <dgm:spPr/>
      <dgm:t>
        <a:bodyPr/>
        <a:lstStyle/>
        <a:p>
          <a:r>
            <a:rPr lang="en-GB" sz="1100" b="1" noProof="0" dirty="0" smtClean="0"/>
            <a:t>Validation</a:t>
          </a:r>
          <a:endParaRPr lang="en-GB" sz="1100" b="1" noProof="0" dirty="0"/>
        </a:p>
      </dgm:t>
    </dgm:pt>
    <dgm:pt modelId="{E1404CE3-4D77-4EF2-87AE-FA9641686255}" type="parTrans" cxnId="{A0781189-EFF9-4113-A4FD-C8FD492374C6}">
      <dgm:prSet/>
      <dgm:spPr/>
      <dgm:t>
        <a:bodyPr/>
        <a:lstStyle/>
        <a:p>
          <a:endParaRPr lang="es-ES" sz="1800" b="1"/>
        </a:p>
      </dgm:t>
    </dgm:pt>
    <dgm:pt modelId="{A9E7EEB4-0E8A-4A56-83E5-8F1125E523A2}" type="sibTrans" cxnId="{A0781189-EFF9-4113-A4FD-C8FD492374C6}">
      <dgm:prSet/>
      <dgm:spPr/>
      <dgm:t>
        <a:bodyPr/>
        <a:lstStyle/>
        <a:p>
          <a:endParaRPr lang="es-ES" sz="1800" b="1"/>
        </a:p>
      </dgm:t>
    </dgm:pt>
    <dgm:pt modelId="{FFE981DD-E708-4175-90E2-E956DEF869A4}">
      <dgm:prSet phldrT="[Texto]" custT="1"/>
      <dgm:spPr/>
      <dgm:t>
        <a:bodyPr/>
        <a:lstStyle/>
        <a:p>
          <a:r>
            <a:rPr lang="en-GB" sz="1100" b="1" noProof="0" dirty="0" smtClean="0"/>
            <a:t>ETL</a:t>
          </a:r>
          <a:endParaRPr lang="en-GB" sz="1100" b="1" noProof="0" dirty="0"/>
        </a:p>
      </dgm:t>
    </dgm:pt>
    <dgm:pt modelId="{C66471A7-CEFB-49F4-BE5A-34B6B4FD4F49}" type="parTrans" cxnId="{892EC7BF-2493-4184-B4F2-F3EDEECCBC97}">
      <dgm:prSet/>
      <dgm:spPr/>
      <dgm:t>
        <a:bodyPr/>
        <a:lstStyle/>
        <a:p>
          <a:endParaRPr lang="es-ES" sz="1800" b="1"/>
        </a:p>
      </dgm:t>
    </dgm:pt>
    <dgm:pt modelId="{FE16DD1A-5A85-47F4-9C5C-BDB403038196}" type="sibTrans" cxnId="{892EC7BF-2493-4184-B4F2-F3EDEECCBC97}">
      <dgm:prSet/>
      <dgm:spPr/>
      <dgm:t>
        <a:bodyPr/>
        <a:lstStyle/>
        <a:p>
          <a:endParaRPr lang="es-ES" sz="1800" b="1"/>
        </a:p>
      </dgm:t>
    </dgm:pt>
    <dgm:pt modelId="{87FF89DB-3FCC-47B3-8214-517E05C0CCF5}">
      <dgm:prSet phldrT="[Texto]" custT="1"/>
      <dgm:spPr/>
      <dgm:t>
        <a:bodyPr/>
        <a:lstStyle/>
        <a:p>
          <a:r>
            <a:rPr lang="en-GB" sz="1100" b="1" noProof="0" dirty="0" smtClean="0"/>
            <a:t>Query &amp; report</a:t>
          </a:r>
          <a:endParaRPr lang="en-GB" sz="1100" b="1" noProof="0" dirty="0"/>
        </a:p>
      </dgm:t>
    </dgm:pt>
    <dgm:pt modelId="{30E352F1-4781-451B-B353-D0B86F4292BD}" type="parTrans" cxnId="{AAEA184F-6393-4E1A-877B-63C9C33D770C}">
      <dgm:prSet/>
      <dgm:spPr/>
      <dgm:t>
        <a:bodyPr/>
        <a:lstStyle/>
        <a:p>
          <a:endParaRPr lang="es-ES" sz="1800" b="1"/>
        </a:p>
      </dgm:t>
    </dgm:pt>
    <dgm:pt modelId="{F4CF849B-60DB-466F-9C4D-BD2EB2DC9053}" type="sibTrans" cxnId="{AAEA184F-6393-4E1A-877B-63C9C33D770C}">
      <dgm:prSet/>
      <dgm:spPr/>
      <dgm:t>
        <a:bodyPr/>
        <a:lstStyle/>
        <a:p>
          <a:endParaRPr lang="es-ES" sz="1800" b="1"/>
        </a:p>
      </dgm:t>
    </dgm:pt>
    <dgm:pt modelId="{E2E4544E-E294-451F-942B-8178CBF8269A}" type="pres">
      <dgm:prSet presAssocID="{34B96C58-D5BA-4A0E-9C90-5FBC42FCDA3A}" presName="Name0" presStyleCnt="0">
        <dgm:presLayoutVars>
          <dgm:dir/>
          <dgm:animLvl val="lvl"/>
          <dgm:resizeHandles val="exact"/>
        </dgm:presLayoutVars>
      </dgm:prSet>
      <dgm:spPr/>
    </dgm:pt>
    <dgm:pt modelId="{897B860A-33EA-46DD-B8FE-6D9BFB826EC3}" type="pres">
      <dgm:prSet presAssocID="{80B12440-DD98-4D15-8DDB-DCBF40F7897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048EF-0072-43C8-A3A3-83509B6FF47F}" type="pres">
      <dgm:prSet presAssocID="{83314682-BF9C-4C77-B599-2F1F51A0C97E}" presName="parTxOnlySpace" presStyleCnt="0"/>
      <dgm:spPr/>
    </dgm:pt>
    <dgm:pt modelId="{4A7ADCB6-7B6D-46C6-A3A1-4B7DDFA93995}" type="pres">
      <dgm:prSet presAssocID="{5FA64597-F699-4318-B4DE-B48F81464C4A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6E239-C434-41CE-9E9F-456FC310CEBD}" type="pres">
      <dgm:prSet presAssocID="{8A1B6695-4F47-4119-A11F-827FC17C63BF}" presName="parTxOnlySpace" presStyleCnt="0"/>
      <dgm:spPr/>
    </dgm:pt>
    <dgm:pt modelId="{750DA6EC-D9FF-4B7C-96EC-54C616D029C0}" type="pres">
      <dgm:prSet presAssocID="{5DE6C799-D21F-4287-BF8A-4F921DA36505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6EAC8A-E741-4D60-BBA8-DCF040629B44}" type="pres">
      <dgm:prSet presAssocID="{8DD69410-0B62-4B82-A897-5E08716E35DA}" presName="parTxOnlySpace" presStyleCnt="0"/>
      <dgm:spPr/>
    </dgm:pt>
    <dgm:pt modelId="{3A6F6273-2804-460F-B20B-5037C1BE4209}" type="pres">
      <dgm:prSet presAssocID="{4EA8B177-A895-45FD-8F7B-6D5F101FC42E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5D2711-5EDA-44BA-8B56-E0F8BA4A6BF2}" type="pres">
      <dgm:prSet presAssocID="{A9E7EEB4-0E8A-4A56-83E5-8F1125E523A2}" presName="parTxOnlySpace" presStyleCnt="0"/>
      <dgm:spPr/>
    </dgm:pt>
    <dgm:pt modelId="{95AB7982-0782-4309-9EC8-4A6FC02E2CF5}" type="pres">
      <dgm:prSet presAssocID="{FFE981DD-E708-4175-90E2-E956DEF869A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1DA7B8-9915-455B-9D79-F2DDBFA292D5}" type="pres">
      <dgm:prSet presAssocID="{FE16DD1A-5A85-47F4-9C5C-BDB403038196}" presName="parTxOnlySpace" presStyleCnt="0"/>
      <dgm:spPr/>
    </dgm:pt>
    <dgm:pt modelId="{B23E2E18-FAFF-4C91-BF9A-35ED571E96BD}" type="pres">
      <dgm:prSet presAssocID="{87FF89DB-3FCC-47B3-8214-517E05C0CCF5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48E04BE-A631-4698-AA2B-BB23FB244F7F}" type="presOf" srcId="{FFE981DD-E708-4175-90E2-E956DEF869A4}" destId="{95AB7982-0782-4309-9EC8-4A6FC02E2CF5}" srcOrd="0" destOrd="0" presId="urn:microsoft.com/office/officeart/2005/8/layout/chevron1"/>
    <dgm:cxn modelId="{63ED9F63-DDCB-43B2-97D1-31D441141A35}" type="presOf" srcId="{87FF89DB-3FCC-47B3-8214-517E05C0CCF5}" destId="{B23E2E18-FAFF-4C91-BF9A-35ED571E96BD}" srcOrd="0" destOrd="0" presId="urn:microsoft.com/office/officeart/2005/8/layout/chevron1"/>
    <dgm:cxn modelId="{E459CF69-7107-472F-9506-C30EFF37505B}" type="presOf" srcId="{34B96C58-D5BA-4A0E-9C90-5FBC42FCDA3A}" destId="{E2E4544E-E294-451F-942B-8178CBF8269A}" srcOrd="0" destOrd="0" presId="urn:microsoft.com/office/officeart/2005/8/layout/chevron1"/>
    <dgm:cxn modelId="{D84CA3DA-F23D-4479-824E-81B12512E105}" type="presOf" srcId="{5DE6C799-D21F-4287-BF8A-4F921DA36505}" destId="{750DA6EC-D9FF-4B7C-96EC-54C616D029C0}" srcOrd="0" destOrd="0" presId="urn:microsoft.com/office/officeart/2005/8/layout/chevron1"/>
    <dgm:cxn modelId="{892EC7BF-2493-4184-B4F2-F3EDEECCBC97}" srcId="{34B96C58-D5BA-4A0E-9C90-5FBC42FCDA3A}" destId="{FFE981DD-E708-4175-90E2-E956DEF869A4}" srcOrd="4" destOrd="0" parTransId="{C66471A7-CEFB-49F4-BE5A-34B6B4FD4F49}" sibTransId="{FE16DD1A-5A85-47F4-9C5C-BDB403038196}"/>
    <dgm:cxn modelId="{DD97993F-D21E-4914-8017-A42D18C3F72F}" type="presOf" srcId="{4EA8B177-A895-45FD-8F7B-6D5F101FC42E}" destId="{3A6F6273-2804-460F-B20B-5037C1BE4209}" srcOrd="0" destOrd="0" presId="urn:microsoft.com/office/officeart/2005/8/layout/chevron1"/>
    <dgm:cxn modelId="{F1A2240A-9B88-44E9-ADF2-81A03AC95D88}" type="presOf" srcId="{5FA64597-F699-4318-B4DE-B48F81464C4A}" destId="{4A7ADCB6-7B6D-46C6-A3A1-4B7DDFA93995}" srcOrd="0" destOrd="0" presId="urn:microsoft.com/office/officeart/2005/8/layout/chevron1"/>
    <dgm:cxn modelId="{01D1EB8A-527E-4513-979F-A71749A0B312}" srcId="{34B96C58-D5BA-4A0E-9C90-5FBC42FCDA3A}" destId="{5DE6C799-D21F-4287-BF8A-4F921DA36505}" srcOrd="2" destOrd="0" parTransId="{966AEF16-2545-445A-9A8B-09174E0192E1}" sibTransId="{8DD69410-0B62-4B82-A897-5E08716E35DA}"/>
    <dgm:cxn modelId="{AAEA184F-6393-4E1A-877B-63C9C33D770C}" srcId="{34B96C58-D5BA-4A0E-9C90-5FBC42FCDA3A}" destId="{87FF89DB-3FCC-47B3-8214-517E05C0CCF5}" srcOrd="5" destOrd="0" parTransId="{30E352F1-4781-451B-B353-D0B86F4292BD}" sibTransId="{F4CF849B-60DB-466F-9C4D-BD2EB2DC9053}"/>
    <dgm:cxn modelId="{90EBAADC-40EB-458D-ADCA-634F8A2399B3}" srcId="{34B96C58-D5BA-4A0E-9C90-5FBC42FCDA3A}" destId="{5FA64597-F699-4318-B4DE-B48F81464C4A}" srcOrd="1" destOrd="0" parTransId="{4B30809C-5E0D-4682-B27B-111F5622DE3C}" sibTransId="{8A1B6695-4F47-4119-A11F-827FC17C63BF}"/>
    <dgm:cxn modelId="{1AE630B9-AE44-4BB5-ADA7-109A84ECD2D5}" type="presOf" srcId="{80B12440-DD98-4D15-8DDB-DCBF40F7897A}" destId="{897B860A-33EA-46DD-B8FE-6D9BFB826EC3}" srcOrd="0" destOrd="0" presId="urn:microsoft.com/office/officeart/2005/8/layout/chevron1"/>
    <dgm:cxn modelId="{A7B54CE8-ED8D-4194-9FDF-78A04BF6AACA}" srcId="{34B96C58-D5BA-4A0E-9C90-5FBC42FCDA3A}" destId="{80B12440-DD98-4D15-8DDB-DCBF40F7897A}" srcOrd="0" destOrd="0" parTransId="{651C6FD1-C678-4217-B0EF-05CD0C8C9F4D}" sibTransId="{83314682-BF9C-4C77-B599-2F1F51A0C97E}"/>
    <dgm:cxn modelId="{A0781189-EFF9-4113-A4FD-C8FD492374C6}" srcId="{34B96C58-D5BA-4A0E-9C90-5FBC42FCDA3A}" destId="{4EA8B177-A895-45FD-8F7B-6D5F101FC42E}" srcOrd="3" destOrd="0" parTransId="{E1404CE3-4D77-4EF2-87AE-FA9641686255}" sibTransId="{A9E7EEB4-0E8A-4A56-83E5-8F1125E523A2}"/>
    <dgm:cxn modelId="{711412AE-0AB6-4CA5-BF1F-60D15769D4F5}" type="presParOf" srcId="{E2E4544E-E294-451F-942B-8178CBF8269A}" destId="{897B860A-33EA-46DD-B8FE-6D9BFB826EC3}" srcOrd="0" destOrd="0" presId="urn:microsoft.com/office/officeart/2005/8/layout/chevron1"/>
    <dgm:cxn modelId="{6D91787F-AEBD-4823-B7D0-2B13573E101D}" type="presParOf" srcId="{E2E4544E-E294-451F-942B-8178CBF8269A}" destId="{A4D048EF-0072-43C8-A3A3-83509B6FF47F}" srcOrd="1" destOrd="0" presId="urn:microsoft.com/office/officeart/2005/8/layout/chevron1"/>
    <dgm:cxn modelId="{372A0C7F-2708-4624-A31F-E1C015E66300}" type="presParOf" srcId="{E2E4544E-E294-451F-942B-8178CBF8269A}" destId="{4A7ADCB6-7B6D-46C6-A3A1-4B7DDFA93995}" srcOrd="2" destOrd="0" presId="urn:microsoft.com/office/officeart/2005/8/layout/chevron1"/>
    <dgm:cxn modelId="{253385F4-D657-4FFB-87F7-9DB2CC4DB981}" type="presParOf" srcId="{E2E4544E-E294-451F-942B-8178CBF8269A}" destId="{A8A6E239-C434-41CE-9E9F-456FC310CEBD}" srcOrd="3" destOrd="0" presId="urn:microsoft.com/office/officeart/2005/8/layout/chevron1"/>
    <dgm:cxn modelId="{176BCA5B-6BA6-4678-B043-3FFD76C09A84}" type="presParOf" srcId="{E2E4544E-E294-451F-942B-8178CBF8269A}" destId="{750DA6EC-D9FF-4B7C-96EC-54C616D029C0}" srcOrd="4" destOrd="0" presId="urn:microsoft.com/office/officeart/2005/8/layout/chevron1"/>
    <dgm:cxn modelId="{B79F1B1B-AC89-4D8F-BC60-1EEAA758689D}" type="presParOf" srcId="{E2E4544E-E294-451F-942B-8178CBF8269A}" destId="{5B6EAC8A-E741-4D60-BBA8-DCF040629B44}" srcOrd="5" destOrd="0" presId="urn:microsoft.com/office/officeart/2005/8/layout/chevron1"/>
    <dgm:cxn modelId="{1268CD62-AFDF-4F08-9D1F-135C2CADA31A}" type="presParOf" srcId="{E2E4544E-E294-451F-942B-8178CBF8269A}" destId="{3A6F6273-2804-460F-B20B-5037C1BE4209}" srcOrd="6" destOrd="0" presId="urn:microsoft.com/office/officeart/2005/8/layout/chevron1"/>
    <dgm:cxn modelId="{8156A1C6-BA16-4ED5-9DC7-29A620A4A18B}" type="presParOf" srcId="{E2E4544E-E294-451F-942B-8178CBF8269A}" destId="{825D2711-5EDA-44BA-8B56-E0F8BA4A6BF2}" srcOrd="7" destOrd="0" presId="urn:microsoft.com/office/officeart/2005/8/layout/chevron1"/>
    <dgm:cxn modelId="{D3A95866-BC01-4233-A795-6F9DAA3326EC}" type="presParOf" srcId="{E2E4544E-E294-451F-942B-8178CBF8269A}" destId="{95AB7982-0782-4309-9EC8-4A6FC02E2CF5}" srcOrd="8" destOrd="0" presId="urn:microsoft.com/office/officeart/2005/8/layout/chevron1"/>
    <dgm:cxn modelId="{85AE97FC-D86C-461A-A847-398A54741ADA}" type="presParOf" srcId="{E2E4544E-E294-451F-942B-8178CBF8269A}" destId="{C51DA7B8-9915-455B-9D79-F2DDBFA292D5}" srcOrd="9" destOrd="0" presId="urn:microsoft.com/office/officeart/2005/8/layout/chevron1"/>
    <dgm:cxn modelId="{3558152F-31CA-4A49-983B-F1F92782BB94}" type="presParOf" srcId="{E2E4544E-E294-451F-942B-8178CBF8269A}" destId="{B23E2E18-FAFF-4C91-BF9A-35ED571E96B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96C58-D5BA-4A0E-9C90-5FBC42FCDA3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B12440-DD98-4D15-8DDB-DCBF40F7897A}">
      <dgm:prSet phldrT="[Texto]" custT="1"/>
      <dgm:spPr/>
      <dgm:t>
        <a:bodyPr/>
        <a:lstStyle/>
        <a:p>
          <a:r>
            <a:rPr lang="en-GB" sz="1100" b="1" noProof="0" dirty="0" smtClean="0"/>
            <a:t>ETL</a:t>
          </a:r>
          <a:endParaRPr lang="en-GB" sz="1100" b="1" noProof="0" dirty="0"/>
        </a:p>
      </dgm:t>
    </dgm:pt>
    <dgm:pt modelId="{651C6FD1-C678-4217-B0EF-05CD0C8C9F4D}" type="parTrans" cxnId="{A7B54CE8-ED8D-4194-9FDF-78A04BF6AACA}">
      <dgm:prSet/>
      <dgm:spPr/>
      <dgm:t>
        <a:bodyPr/>
        <a:lstStyle/>
        <a:p>
          <a:endParaRPr lang="es-ES" sz="1800" b="1"/>
        </a:p>
      </dgm:t>
    </dgm:pt>
    <dgm:pt modelId="{83314682-BF9C-4C77-B599-2F1F51A0C97E}" type="sibTrans" cxnId="{A7B54CE8-ED8D-4194-9FDF-78A04BF6AACA}">
      <dgm:prSet/>
      <dgm:spPr/>
      <dgm:t>
        <a:bodyPr/>
        <a:lstStyle/>
        <a:p>
          <a:endParaRPr lang="es-ES" sz="1800" b="1"/>
        </a:p>
      </dgm:t>
    </dgm:pt>
    <dgm:pt modelId="{5FA64597-F699-4318-B4DE-B48F81464C4A}">
      <dgm:prSet phldrT="[Texto]" custT="1"/>
      <dgm:spPr/>
      <dgm:t>
        <a:bodyPr/>
        <a:lstStyle/>
        <a:p>
          <a:r>
            <a:rPr lang="en-GB" sz="1100" b="1" noProof="0" dirty="0" smtClean="0"/>
            <a:t>Validation</a:t>
          </a:r>
          <a:endParaRPr lang="en-GB" sz="1100" b="1" noProof="0" dirty="0"/>
        </a:p>
      </dgm:t>
    </dgm:pt>
    <dgm:pt modelId="{4B30809C-5E0D-4682-B27B-111F5622DE3C}" type="parTrans" cxnId="{90EBAADC-40EB-458D-ADCA-634F8A2399B3}">
      <dgm:prSet/>
      <dgm:spPr/>
      <dgm:t>
        <a:bodyPr/>
        <a:lstStyle/>
        <a:p>
          <a:endParaRPr lang="es-ES" sz="1800" b="1"/>
        </a:p>
      </dgm:t>
    </dgm:pt>
    <dgm:pt modelId="{8A1B6695-4F47-4119-A11F-827FC17C63BF}" type="sibTrans" cxnId="{90EBAADC-40EB-458D-ADCA-634F8A2399B3}">
      <dgm:prSet/>
      <dgm:spPr/>
      <dgm:t>
        <a:bodyPr/>
        <a:lstStyle/>
        <a:p>
          <a:endParaRPr lang="es-ES" sz="1800" b="1"/>
        </a:p>
      </dgm:t>
    </dgm:pt>
    <dgm:pt modelId="{5DE6C799-D21F-4287-BF8A-4F921DA36505}">
      <dgm:prSet phldrT="[Texto]" custT="1"/>
      <dgm:spPr/>
      <dgm:t>
        <a:bodyPr/>
        <a:lstStyle/>
        <a:p>
          <a:r>
            <a:rPr lang="en-GB" sz="1100" b="1" noProof="0" dirty="0" smtClean="0"/>
            <a:t>Submission / reception</a:t>
          </a:r>
          <a:endParaRPr lang="en-GB" sz="1100" b="1" noProof="0" dirty="0"/>
        </a:p>
      </dgm:t>
    </dgm:pt>
    <dgm:pt modelId="{966AEF16-2545-445A-9A8B-09174E0192E1}" type="parTrans" cxnId="{01D1EB8A-527E-4513-979F-A71749A0B312}">
      <dgm:prSet/>
      <dgm:spPr/>
      <dgm:t>
        <a:bodyPr/>
        <a:lstStyle/>
        <a:p>
          <a:endParaRPr lang="es-ES" sz="1800" b="1"/>
        </a:p>
      </dgm:t>
    </dgm:pt>
    <dgm:pt modelId="{8DD69410-0B62-4B82-A897-5E08716E35DA}" type="sibTrans" cxnId="{01D1EB8A-527E-4513-979F-A71749A0B312}">
      <dgm:prSet/>
      <dgm:spPr/>
      <dgm:t>
        <a:bodyPr/>
        <a:lstStyle/>
        <a:p>
          <a:endParaRPr lang="es-ES" sz="1800" b="1"/>
        </a:p>
      </dgm:t>
    </dgm:pt>
    <dgm:pt modelId="{4EA8B177-A895-45FD-8F7B-6D5F101FC42E}">
      <dgm:prSet phldrT="[Texto]" custT="1"/>
      <dgm:spPr/>
      <dgm:t>
        <a:bodyPr/>
        <a:lstStyle/>
        <a:p>
          <a:r>
            <a:rPr lang="en-GB" sz="1100" b="1" noProof="0" dirty="0" smtClean="0"/>
            <a:t>Validation</a:t>
          </a:r>
          <a:endParaRPr lang="en-GB" sz="1100" b="1" noProof="0" dirty="0"/>
        </a:p>
      </dgm:t>
    </dgm:pt>
    <dgm:pt modelId="{E1404CE3-4D77-4EF2-87AE-FA9641686255}" type="parTrans" cxnId="{A0781189-EFF9-4113-A4FD-C8FD492374C6}">
      <dgm:prSet/>
      <dgm:spPr/>
      <dgm:t>
        <a:bodyPr/>
        <a:lstStyle/>
        <a:p>
          <a:endParaRPr lang="es-ES" sz="1800" b="1"/>
        </a:p>
      </dgm:t>
    </dgm:pt>
    <dgm:pt modelId="{A9E7EEB4-0E8A-4A56-83E5-8F1125E523A2}" type="sibTrans" cxnId="{A0781189-EFF9-4113-A4FD-C8FD492374C6}">
      <dgm:prSet/>
      <dgm:spPr/>
      <dgm:t>
        <a:bodyPr/>
        <a:lstStyle/>
        <a:p>
          <a:endParaRPr lang="es-ES" sz="1800" b="1"/>
        </a:p>
      </dgm:t>
    </dgm:pt>
    <dgm:pt modelId="{FFE981DD-E708-4175-90E2-E956DEF869A4}">
      <dgm:prSet phldrT="[Texto]" custT="1"/>
      <dgm:spPr/>
      <dgm:t>
        <a:bodyPr/>
        <a:lstStyle/>
        <a:p>
          <a:r>
            <a:rPr lang="en-GB" sz="1100" b="1" noProof="0" dirty="0" smtClean="0"/>
            <a:t>ETL</a:t>
          </a:r>
          <a:endParaRPr lang="en-GB" sz="1100" b="1" noProof="0" dirty="0"/>
        </a:p>
      </dgm:t>
    </dgm:pt>
    <dgm:pt modelId="{C66471A7-CEFB-49F4-BE5A-34B6B4FD4F49}" type="parTrans" cxnId="{892EC7BF-2493-4184-B4F2-F3EDEECCBC97}">
      <dgm:prSet/>
      <dgm:spPr/>
      <dgm:t>
        <a:bodyPr/>
        <a:lstStyle/>
        <a:p>
          <a:endParaRPr lang="es-ES" sz="1800" b="1"/>
        </a:p>
      </dgm:t>
    </dgm:pt>
    <dgm:pt modelId="{FE16DD1A-5A85-47F4-9C5C-BDB403038196}" type="sibTrans" cxnId="{892EC7BF-2493-4184-B4F2-F3EDEECCBC97}">
      <dgm:prSet/>
      <dgm:spPr/>
      <dgm:t>
        <a:bodyPr/>
        <a:lstStyle/>
        <a:p>
          <a:endParaRPr lang="es-ES" sz="1800" b="1"/>
        </a:p>
      </dgm:t>
    </dgm:pt>
    <dgm:pt modelId="{87FF89DB-3FCC-47B3-8214-517E05C0CCF5}">
      <dgm:prSet phldrT="[Texto]" custT="1"/>
      <dgm:spPr/>
      <dgm:t>
        <a:bodyPr/>
        <a:lstStyle/>
        <a:p>
          <a:r>
            <a:rPr lang="en-GB" sz="1100" b="1" noProof="0" dirty="0" smtClean="0"/>
            <a:t>Query &amp; report</a:t>
          </a:r>
          <a:endParaRPr lang="en-GB" sz="1100" b="1" noProof="0" dirty="0"/>
        </a:p>
      </dgm:t>
    </dgm:pt>
    <dgm:pt modelId="{30E352F1-4781-451B-B353-D0B86F4292BD}" type="parTrans" cxnId="{AAEA184F-6393-4E1A-877B-63C9C33D770C}">
      <dgm:prSet/>
      <dgm:spPr/>
      <dgm:t>
        <a:bodyPr/>
        <a:lstStyle/>
        <a:p>
          <a:endParaRPr lang="es-ES" sz="1800" b="1"/>
        </a:p>
      </dgm:t>
    </dgm:pt>
    <dgm:pt modelId="{F4CF849B-60DB-466F-9C4D-BD2EB2DC9053}" type="sibTrans" cxnId="{AAEA184F-6393-4E1A-877B-63C9C33D770C}">
      <dgm:prSet/>
      <dgm:spPr/>
      <dgm:t>
        <a:bodyPr/>
        <a:lstStyle/>
        <a:p>
          <a:endParaRPr lang="es-ES" sz="1800" b="1"/>
        </a:p>
      </dgm:t>
    </dgm:pt>
    <dgm:pt modelId="{E2E4544E-E294-451F-942B-8178CBF8269A}" type="pres">
      <dgm:prSet presAssocID="{34B96C58-D5BA-4A0E-9C90-5FBC42FCDA3A}" presName="Name0" presStyleCnt="0">
        <dgm:presLayoutVars>
          <dgm:dir/>
          <dgm:animLvl val="lvl"/>
          <dgm:resizeHandles val="exact"/>
        </dgm:presLayoutVars>
      </dgm:prSet>
      <dgm:spPr/>
    </dgm:pt>
    <dgm:pt modelId="{897B860A-33EA-46DD-B8FE-6D9BFB826EC3}" type="pres">
      <dgm:prSet presAssocID="{80B12440-DD98-4D15-8DDB-DCBF40F7897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048EF-0072-43C8-A3A3-83509B6FF47F}" type="pres">
      <dgm:prSet presAssocID="{83314682-BF9C-4C77-B599-2F1F51A0C97E}" presName="parTxOnlySpace" presStyleCnt="0"/>
      <dgm:spPr/>
    </dgm:pt>
    <dgm:pt modelId="{4A7ADCB6-7B6D-46C6-A3A1-4B7DDFA93995}" type="pres">
      <dgm:prSet presAssocID="{5FA64597-F699-4318-B4DE-B48F81464C4A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6E239-C434-41CE-9E9F-456FC310CEBD}" type="pres">
      <dgm:prSet presAssocID="{8A1B6695-4F47-4119-A11F-827FC17C63BF}" presName="parTxOnlySpace" presStyleCnt="0"/>
      <dgm:spPr/>
    </dgm:pt>
    <dgm:pt modelId="{750DA6EC-D9FF-4B7C-96EC-54C616D029C0}" type="pres">
      <dgm:prSet presAssocID="{5DE6C799-D21F-4287-BF8A-4F921DA36505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6EAC8A-E741-4D60-BBA8-DCF040629B44}" type="pres">
      <dgm:prSet presAssocID="{8DD69410-0B62-4B82-A897-5E08716E35DA}" presName="parTxOnlySpace" presStyleCnt="0"/>
      <dgm:spPr/>
    </dgm:pt>
    <dgm:pt modelId="{3A6F6273-2804-460F-B20B-5037C1BE4209}" type="pres">
      <dgm:prSet presAssocID="{4EA8B177-A895-45FD-8F7B-6D5F101FC42E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5D2711-5EDA-44BA-8B56-E0F8BA4A6BF2}" type="pres">
      <dgm:prSet presAssocID="{A9E7EEB4-0E8A-4A56-83E5-8F1125E523A2}" presName="parTxOnlySpace" presStyleCnt="0"/>
      <dgm:spPr/>
    </dgm:pt>
    <dgm:pt modelId="{95AB7982-0782-4309-9EC8-4A6FC02E2CF5}" type="pres">
      <dgm:prSet presAssocID="{FFE981DD-E708-4175-90E2-E956DEF869A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1DA7B8-9915-455B-9D79-F2DDBFA292D5}" type="pres">
      <dgm:prSet presAssocID="{FE16DD1A-5A85-47F4-9C5C-BDB403038196}" presName="parTxOnlySpace" presStyleCnt="0"/>
      <dgm:spPr/>
    </dgm:pt>
    <dgm:pt modelId="{B23E2E18-FAFF-4C91-BF9A-35ED571E96BD}" type="pres">
      <dgm:prSet presAssocID="{87FF89DB-3FCC-47B3-8214-517E05C0CCF5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EC10D9C-8A76-4012-95C3-AE1BF7427CA7}" type="presOf" srcId="{4EA8B177-A895-45FD-8F7B-6D5F101FC42E}" destId="{3A6F6273-2804-460F-B20B-5037C1BE4209}" srcOrd="0" destOrd="0" presId="urn:microsoft.com/office/officeart/2005/8/layout/chevron1"/>
    <dgm:cxn modelId="{94BC0AF1-A8FA-4B05-AE6A-0D03228AE469}" type="presOf" srcId="{80B12440-DD98-4D15-8DDB-DCBF40F7897A}" destId="{897B860A-33EA-46DD-B8FE-6D9BFB826EC3}" srcOrd="0" destOrd="0" presId="urn:microsoft.com/office/officeart/2005/8/layout/chevron1"/>
    <dgm:cxn modelId="{892EC7BF-2493-4184-B4F2-F3EDEECCBC97}" srcId="{34B96C58-D5BA-4A0E-9C90-5FBC42FCDA3A}" destId="{FFE981DD-E708-4175-90E2-E956DEF869A4}" srcOrd="4" destOrd="0" parTransId="{C66471A7-CEFB-49F4-BE5A-34B6B4FD4F49}" sibTransId="{FE16DD1A-5A85-47F4-9C5C-BDB403038196}"/>
    <dgm:cxn modelId="{3838E681-78D2-4FDA-925C-FB59DCB9C645}" type="presOf" srcId="{FFE981DD-E708-4175-90E2-E956DEF869A4}" destId="{95AB7982-0782-4309-9EC8-4A6FC02E2CF5}" srcOrd="0" destOrd="0" presId="urn:microsoft.com/office/officeart/2005/8/layout/chevron1"/>
    <dgm:cxn modelId="{0CCF5CA7-6F0A-42DB-8F68-705D67C667CB}" type="presOf" srcId="{87FF89DB-3FCC-47B3-8214-517E05C0CCF5}" destId="{B23E2E18-FAFF-4C91-BF9A-35ED571E96BD}" srcOrd="0" destOrd="0" presId="urn:microsoft.com/office/officeart/2005/8/layout/chevron1"/>
    <dgm:cxn modelId="{01D1EB8A-527E-4513-979F-A71749A0B312}" srcId="{34B96C58-D5BA-4A0E-9C90-5FBC42FCDA3A}" destId="{5DE6C799-D21F-4287-BF8A-4F921DA36505}" srcOrd="2" destOrd="0" parTransId="{966AEF16-2545-445A-9A8B-09174E0192E1}" sibTransId="{8DD69410-0B62-4B82-A897-5E08716E35DA}"/>
    <dgm:cxn modelId="{AAEA184F-6393-4E1A-877B-63C9C33D770C}" srcId="{34B96C58-D5BA-4A0E-9C90-5FBC42FCDA3A}" destId="{87FF89DB-3FCC-47B3-8214-517E05C0CCF5}" srcOrd="5" destOrd="0" parTransId="{30E352F1-4781-451B-B353-D0B86F4292BD}" sibTransId="{F4CF849B-60DB-466F-9C4D-BD2EB2DC9053}"/>
    <dgm:cxn modelId="{90EBAADC-40EB-458D-ADCA-634F8A2399B3}" srcId="{34B96C58-D5BA-4A0E-9C90-5FBC42FCDA3A}" destId="{5FA64597-F699-4318-B4DE-B48F81464C4A}" srcOrd="1" destOrd="0" parTransId="{4B30809C-5E0D-4682-B27B-111F5622DE3C}" sibTransId="{8A1B6695-4F47-4119-A11F-827FC17C63BF}"/>
    <dgm:cxn modelId="{72C7C8B7-1591-4D75-9ABE-4639468B0A24}" type="presOf" srcId="{5DE6C799-D21F-4287-BF8A-4F921DA36505}" destId="{750DA6EC-D9FF-4B7C-96EC-54C616D029C0}" srcOrd="0" destOrd="0" presId="urn:microsoft.com/office/officeart/2005/8/layout/chevron1"/>
    <dgm:cxn modelId="{E82FDDBE-7126-4ED3-BED8-C541BDEACEDE}" type="presOf" srcId="{34B96C58-D5BA-4A0E-9C90-5FBC42FCDA3A}" destId="{E2E4544E-E294-451F-942B-8178CBF8269A}" srcOrd="0" destOrd="0" presId="urn:microsoft.com/office/officeart/2005/8/layout/chevron1"/>
    <dgm:cxn modelId="{A7B54CE8-ED8D-4194-9FDF-78A04BF6AACA}" srcId="{34B96C58-D5BA-4A0E-9C90-5FBC42FCDA3A}" destId="{80B12440-DD98-4D15-8DDB-DCBF40F7897A}" srcOrd="0" destOrd="0" parTransId="{651C6FD1-C678-4217-B0EF-05CD0C8C9F4D}" sibTransId="{83314682-BF9C-4C77-B599-2F1F51A0C97E}"/>
    <dgm:cxn modelId="{A0781189-EFF9-4113-A4FD-C8FD492374C6}" srcId="{34B96C58-D5BA-4A0E-9C90-5FBC42FCDA3A}" destId="{4EA8B177-A895-45FD-8F7B-6D5F101FC42E}" srcOrd="3" destOrd="0" parTransId="{E1404CE3-4D77-4EF2-87AE-FA9641686255}" sibTransId="{A9E7EEB4-0E8A-4A56-83E5-8F1125E523A2}"/>
    <dgm:cxn modelId="{69F97C30-ED0A-4DF3-8A98-A94EEADBB421}" type="presOf" srcId="{5FA64597-F699-4318-B4DE-B48F81464C4A}" destId="{4A7ADCB6-7B6D-46C6-A3A1-4B7DDFA93995}" srcOrd="0" destOrd="0" presId="urn:microsoft.com/office/officeart/2005/8/layout/chevron1"/>
    <dgm:cxn modelId="{56086BC0-6519-43C4-B0CB-B0F2AC3202F6}" type="presParOf" srcId="{E2E4544E-E294-451F-942B-8178CBF8269A}" destId="{897B860A-33EA-46DD-B8FE-6D9BFB826EC3}" srcOrd="0" destOrd="0" presId="urn:microsoft.com/office/officeart/2005/8/layout/chevron1"/>
    <dgm:cxn modelId="{D6A0D694-1D75-4CE6-A04B-8ED6132A6DB3}" type="presParOf" srcId="{E2E4544E-E294-451F-942B-8178CBF8269A}" destId="{A4D048EF-0072-43C8-A3A3-83509B6FF47F}" srcOrd="1" destOrd="0" presId="urn:microsoft.com/office/officeart/2005/8/layout/chevron1"/>
    <dgm:cxn modelId="{84948E1B-EF1A-4B8E-96DF-9FD59AFE5B85}" type="presParOf" srcId="{E2E4544E-E294-451F-942B-8178CBF8269A}" destId="{4A7ADCB6-7B6D-46C6-A3A1-4B7DDFA93995}" srcOrd="2" destOrd="0" presId="urn:microsoft.com/office/officeart/2005/8/layout/chevron1"/>
    <dgm:cxn modelId="{5FFEC2BE-0A03-4BD5-A723-BEA51D80915F}" type="presParOf" srcId="{E2E4544E-E294-451F-942B-8178CBF8269A}" destId="{A8A6E239-C434-41CE-9E9F-456FC310CEBD}" srcOrd="3" destOrd="0" presId="urn:microsoft.com/office/officeart/2005/8/layout/chevron1"/>
    <dgm:cxn modelId="{460F14D5-D010-4177-9C7F-ED946315C647}" type="presParOf" srcId="{E2E4544E-E294-451F-942B-8178CBF8269A}" destId="{750DA6EC-D9FF-4B7C-96EC-54C616D029C0}" srcOrd="4" destOrd="0" presId="urn:microsoft.com/office/officeart/2005/8/layout/chevron1"/>
    <dgm:cxn modelId="{16EA1938-5D25-4030-852E-7F918533EFE3}" type="presParOf" srcId="{E2E4544E-E294-451F-942B-8178CBF8269A}" destId="{5B6EAC8A-E741-4D60-BBA8-DCF040629B44}" srcOrd="5" destOrd="0" presId="urn:microsoft.com/office/officeart/2005/8/layout/chevron1"/>
    <dgm:cxn modelId="{64FC0374-398B-4364-AC57-FA8DCD826746}" type="presParOf" srcId="{E2E4544E-E294-451F-942B-8178CBF8269A}" destId="{3A6F6273-2804-460F-B20B-5037C1BE4209}" srcOrd="6" destOrd="0" presId="urn:microsoft.com/office/officeart/2005/8/layout/chevron1"/>
    <dgm:cxn modelId="{DC078A57-ABDD-4AC5-9BD3-A8A659C4B018}" type="presParOf" srcId="{E2E4544E-E294-451F-942B-8178CBF8269A}" destId="{825D2711-5EDA-44BA-8B56-E0F8BA4A6BF2}" srcOrd="7" destOrd="0" presId="urn:microsoft.com/office/officeart/2005/8/layout/chevron1"/>
    <dgm:cxn modelId="{D805DDC0-18C5-42C8-A5B9-626CAD3C386F}" type="presParOf" srcId="{E2E4544E-E294-451F-942B-8178CBF8269A}" destId="{95AB7982-0782-4309-9EC8-4A6FC02E2CF5}" srcOrd="8" destOrd="0" presId="urn:microsoft.com/office/officeart/2005/8/layout/chevron1"/>
    <dgm:cxn modelId="{E77E991E-E792-4CAB-9D1E-C96B18AEBF43}" type="presParOf" srcId="{E2E4544E-E294-451F-942B-8178CBF8269A}" destId="{C51DA7B8-9915-455B-9D79-F2DDBFA292D5}" srcOrd="9" destOrd="0" presId="urn:microsoft.com/office/officeart/2005/8/layout/chevron1"/>
    <dgm:cxn modelId="{CD55F783-A0E4-41D1-813B-2DF77E0532B1}" type="presParOf" srcId="{E2E4544E-E294-451F-942B-8178CBF8269A}" destId="{B23E2E18-FAFF-4C91-BF9A-35ED571E96B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B860A-33EA-46DD-B8FE-6D9BFB826EC3}">
      <dsp:nvSpPr>
        <dsp:cNvPr id="0" name=""/>
        <dsp:cNvSpPr/>
      </dsp:nvSpPr>
      <dsp:spPr>
        <a:xfrm>
          <a:off x="3836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ETL</a:t>
          </a:r>
          <a:endParaRPr lang="en-GB" sz="1100" b="1" kern="1200" noProof="0" dirty="0"/>
        </a:p>
      </dsp:txBody>
      <dsp:txXfrm>
        <a:off x="3836" y="393189"/>
        <a:ext cx="1427358" cy="570943"/>
      </dsp:txXfrm>
    </dsp:sp>
    <dsp:sp modelId="{4A7ADCB6-7B6D-46C6-A3A1-4B7DDFA93995}">
      <dsp:nvSpPr>
        <dsp:cNvPr id="0" name=""/>
        <dsp:cNvSpPr/>
      </dsp:nvSpPr>
      <dsp:spPr>
        <a:xfrm>
          <a:off x="1288460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Validation</a:t>
          </a:r>
          <a:endParaRPr lang="en-GB" sz="1100" b="1" kern="1200" noProof="0" dirty="0"/>
        </a:p>
      </dsp:txBody>
      <dsp:txXfrm>
        <a:off x="1288460" y="393189"/>
        <a:ext cx="1427358" cy="570943"/>
      </dsp:txXfrm>
    </dsp:sp>
    <dsp:sp modelId="{750DA6EC-D9FF-4B7C-96EC-54C616D029C0}">
      <dsp:nvSpPr>
        <dsp:cNvPr id="0" name=""/>
        <dsp:cNvSpPr/>
      </dsp:nvSpPr>
      <dsp:spPr>
        <a:xfrm>
          <a:off x="2573083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Submission / reception</a:t>
          </a:r>
          <a:endParaRPr lang="en-GB" sz="1100" b="1" kern="1200" noProof="0" dirty="0"/>
        </a:p>
      </dsp:txBody>
      <dsp:txXfrm>
        <a:off x="2573083" y="393189"/>
        <a:ext cx="1427358" cy="570943"/>
      </dsp:txXfrm>
    </dsp:sp>
    <dsp:sp modelId="{3A6F6273-2804-460F-B20B-5037C1BE4209}">
      <dsp:nvSpPr>
        <dsp:cNvPr id="0" name=""/>
        <dsp:cNvSpPr/>
      </dsp:nvSpPr>
      <dsp:spPr>
        <a:xfrm>
          <a:off x="3857706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Validation</a:t>
          </a:r>
          <a:endParaRPr lang="en-GB" sz="1100" b="1" kern="1200" noProof="0" dirty="0"/>
        </a:p>
      </dsp:txBody>
      <dsp:txXfrm>
        <a:off x="3857706" y="393189"/>
        <a:ext cx="1427358" cy="570943"/>
      </dsp:txXfrm>
    </dsp:sp>
    <dsp:sp modelId="{95AB7982-0782-4309-9EC8-4A6FC02E2CF5}">
      <dsp:nvSpPr>
        <dsp:cNvPr id="0" name=""/>
        <dsp:cNvSpPr/>
      </dsp:nvSpPr>
      <dsp:spPr>
        <a:xfrm>
          <a:off x="5142329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ETL</a:t>
          </a:r>
          <a:endParaRPr lang="en-GB" sz="1100" b="1" kern="1200" noProof="0" dirty="0"/>
        </a:p>
      </dsp:txBody>
      <dsp:txXfrm>
        <a:off x="5142329" y="393189"/>
        <a:ext cx="1427358" cy="570943"/>
      </dsp:txXfrm>
    </dsp:sp>
    <dsp:sp modelId="{B23E2E18-FAFF-4C91-BF9A-35ED571E96BD}">
      <dsp:nvSpPr>
        <dsp:cNvPr id="0" name=""/>
        <dsp:cNvSpPr/>
      </dsp:nvSpPr>
      <dsp:spPr>
        <a:xfrm>
          <a:off x="6426952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Query &amp; report</a:t>
          </a:r>
          <a:endParaRPr lang="en-GB" sz="1100" b="1" kern="1200" noProof="0" dirty="0"/>
        </a:p>
      </dsp:txBody>
      <dsp:txXfrm>
        <a:off x="6426952" y="393189"/>
        <a:ext cx="1427358" cy="5709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B860A-33EA-46DD-B8FE-6D9BFB826EC3}">
      <dsp:nvSpPr>
        <dsp:cNvPr id="0" name=""/>
        <dsp:cNvSpPr/>
      </dsp:nvSpPr>
      <dsp:spPr>
        <a:xfrm>
          <a:off x="3836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ETL</a:t>
          </a:r>
          <a:endParaRPr lang="en-GB" sz="1100" b="1" kern="1200" noProof="0" dirty="0"/>
        </a:p>
      </dsp:txBody>
      <dsp:txXfrm>
        <a:off x="3836" y="393189"/>
        <a:ext cx="1427358" cy="570943"/>
      </dsp:txXfrm>
    </dsp:sp>
    <dsp:sp modelId="{4A7ADCB6-7B6D-46C6-A3A1-4B7DDFA93995}">
      <dsp:nvSpPr>
        <dsp:cNvPr id="0" name=""/>
        <dsp:cNvSpPr/>
      </dsp:nvSpPr>
      <dsp:spPr>
        <a:xfrm>
          <a:off x="1288460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Validation</a:t>
          </a:r>
          <a:endParaRPr lang="en-GB" sz="1100" b="1" kern="1200" noProof="0" dirty="0"/>
        </a:p>
      </dsp:txBody>
      <dsp:txXfrm>
        <a:off x="1288460" y="393189"/>
        <a:ext cx="1427358" cy="570943"/>
      </dsp:txXfrm>
    </dsp:sp>
    <dsp:sp modelId="{750DA6EC-D9FF-4B7C-96EC-54C616D029C0}">
      <dsp:nvSpPr>
        <dsp:cNvPr id="0" name=""/>
        <dsp:cNvSpPr/>
      </dsp:nvSpPr>
      <dsp:spPr>
        <a:xfrm>
          <a:off x="2573083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Submission / reception</a:t>
          </a:r>
          <a:endParaRPr lang="en-GB" sz="1100" b="1" kern="1200" noProof="0" dirty="0"/>
        </a:p>
      </dsp:txBody>
      <dsp:txXfrm>
        <a:off x="2573083" y="393189"/>
        <a:ext cx="1427358" cy="570943"/>
      </dsp:txXfrm>
    </dsp:sp>
    <dsp:sp modelId="{3A6F6273-2804-460F-B20B-5037C1BE4209}">
      <dsp:nvSpPr>
        <dsp:cNvPr id="0" name=""/>
        <dsp:cNvSpPr/>
      </dsp:nvSpPr>
      <dsp:spPr>
        <a:xfrm>
          <a:off x="3857706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Validation</a:t>
          </a:r>
          <a:endParaRPr lang="en-GB" sz="1100" b="1" kern="1200" noProof="0" dirty="0"/>
        </a:p>
      </dsp:txBody>
      <dsp:txXfrm>
        <a:off x="3857706" y="393189"/>
        <a:ext cx="1427358" cy="570943"/>
      </dsp:txXfrm>
    </dsp:sp>
    <dsp:sp modelId="{95AB7982-0782-4309-9EC8-4A6FC02E2CF5}">
      <dsp:nvSpPr>
        <dsp:cNvPr id="0" name=""/>
        <dsp:cNvSpPr/>
      </dsp:nvSpPr>
      <dsp:spPr>
        <a:xfrm>
          <a:off x="5142329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ETL</a:t>
          </a:r>
          <a:endParaRPr lang="en-GB" sz="1100" b="1" kern="1200" noProof="0" dirty="0"/>
        </a:p>
      </dsp:txBody>
      <dsp:txXfrm>
        <a:off x="5142329" y="393189"/>
        <a:ext cx="1427358" cy="570943"/>
      </dsp:txXfrm>
    </dsp:sp>
    <dsp:sp modelId="{B23E2E18-FAFF-4C91-BF9A-35ED571E96BD}">
      <dsp:nvSpPr>
        <dsp:cNvPr id="0" name=""/>
        <dsp:cNvSpPr/>
      </dsp:nvSpPr>
      <dsp:spPr>
        <a:xfrm>
          <a:off x="6426952" y="393189"/>
          <a:ext cx="1427358" cy="5709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Query &amp; report</a:t>
          </a:r>
          <a:endParaRPr lang="en-GB" sz="1100" b="1" kern="1200" noProof="0" dirty="0"/>
        </a:p>
      </dsp:txBody>
      <dsp:txXfrm>
        <a:off x="6426952" y="393189"/>
        <a:ext cx="1427358" cy="5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7719C-42C0-46D9-9692-594163397DDC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9C95F-A14F-419E-BF78-57E20A6387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9E641DA-B6F6-4C77-AA0C-B40FBC3FC38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720725"/>
            <a:ext cx="50895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7DDFD8-1095-47FE-B3EE-C372BD8144B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97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608" y="3270605"/>
            <a:ext cx="7723641" cy="838816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08" y="4285201"/>
            <a:ext cx="5581196" cy="11581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100"/>
              </a:lnSpc>
              <a:buNone/>
              <a:defRPr sz="1800" b="0" baseline="0">
                <a:solidFill>
                  <a:schemeClr val="accent2"/>
                </a:solidFill>
                <a:latin typeface="+mj-lt"/>
              </a:defRPr>
            </a:lvl1pPr>
            <a:lvl2pPr marL="4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93930" y="7126693"/>
            <a:ext cx="3157724" cy="1312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 smtClean="0">
                <a:solidFill>
                  <a:schemeClr val="accent2"/>
                </a:solidFill>
              </a:rPr>
              <a:t>© 2012 </a:t>
            </a:r>
            <a:r>
              <a:rPr lang="en-US" sz="1200" b="1" dirty="0" smtClean="0">
                <a:solidFill>
                  <a:srgbClr val="F99D3E"/>
                </a:solidFill>
              </a:rPr>
              <a:t>|</a:t>
            </a:r>
            <a:r>
              <a:rPr lang="en-US" sz="1200" b="1" dirty="0" smtClean="0">
                <a:solidFill>
                  <a:schemeClr val="accent2"/>
                </a:solidFill>
              </a:rPr>
              <a:t> EBA </a:t>
            </a:r>
            <a:r>
              <a:rPr lang="en-US" sz="1200" b="1" dirty="0" smtClean="0">
                <a:solidFill>
                  <a:srgbClr val="F99D3E"/>
                </a:solidFill>
              </a:rPr>
              <a:t>|</a:t>
            </a:r>
            <a:r>
              <a:rPr lang="en-US" sz="1200" b="1" dirty="0" smtClean="0">
                <a:solidFill>
                  <a:schemeClr val="accent2"/>
                </a:solidFill>
              </a:rPr>
              <a:t> European Banking Authority</a:t>
            </a:r>
          </a:p>
        </p:txBody>
      </p:sp>
      <p:pic>
        <p:nvPicPr>
          <p:cNvPr id="11" name="Picture 10" descr="Picture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067" y="590485"/>
            <a:ext cx="3657600" cy="17251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48346" y="4184937"/>
            <a:ext cx="4862512" cy="25699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000" b="1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European</a:t>
            </a:r>
            <a:r>
              <a:rPr lang="en-US" sz="2000" b="1" kern="1200" baseline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Banking Authority</a:t>
            </a: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2000" b="1" kern="1200" dirty="0" smtClean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Floor 18 </a:t>
            </a:r>
            <a:r>
              <a:rPr lang="en-US" sz="1800" b="0" kern="1200" baseline="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|</a:t>
            </a:r>
            <a:r>
              <a:rPr lang="en-US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Tower 42 </a:t>
            </a:r>
            <a:r>
              <a:rPr lang="en-US" sz="1800" b="0" kern="1200" baseline="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|</a:t>
            </a:r>
            <a:r>
              <a:rPr lang="en-US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25 Old Broad Street</a:t>
            </a: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London EC2N 1HQ </a:t>
            </a:r>
            <a:r>
              <a:rPr lang="en-US" sz="1800" b="0" kern="1200" baseline="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|</a:t>
            </a:r>
            <a:r>
              <a:rPr lang="en-US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United Kingdom</a:t>
            </a: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 +44 (0)20 7933 9900</a:t>
            </a: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fr-FR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 +44 (0)</a:t>
            </a:r>
            <a:r>
              <a:rPr lang="en-GB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20 7382 1771</a:t>
            </a:r>
            <a:endParaRPr lang="fr-FR" sz="1800" b="0" kern="1200" dirty="0" smtClean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info@eba.europa.eu</a:t>
            </a:r>
          </a:p>
          <a:p>
            <a:pPr marL="6349" lvl="1" indent="-6349" algn="r" defTabSz="98170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sz="1800" b="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www.eba.europa.eu</a:t>
            </a:r>
          </a:p>
          <a:p>
            <a:pPr algn="r"/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095558" y="1812810"/>
            <a:ext cx="5103812" cy="1138238"/>
          </a:xfrm>
        </p:spPr>
        <p:txBody>
          <a:bodyPr/>
          <a:lstStyle/>
          <a:p>
            <a:pPr lvl="1" algn="r"/>
            <a:r>
              <a:rPr lang="fr-FR" sz="2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First </a:t>
            </a:r>
            <a:r>
              <a:rPr lang="fr-FR" sz="2200" b="0" kern="12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name</a:t>
            </a:r>
            <a:r>
              <a:rPr lang="fr-FR" sz="2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last </a:t>
            </a:r>
            <a:r>
              <a:rPr lang="fr-FR" sz="2200" b="0" kern="120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name</a:t>
            </a:r>
            <a:endParaRPr lang="fr-FR" sz="2200" b="0" kern="120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lvl="1" algn="r"/>
            <a:r>
              <a:rPr lang="fr-FR" sz="2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Firstname.lastname@eba.europa.eu</a:t>
            </a:r>
          </a:p>
          <a:p>
            <a:pPr lvl="1" algn="r"/>
            <a:r>
              <a:rPr lang="fr-FR" sz="2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+44 XXXXXXXXXX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88172" y="463605"/>
            <a:ext cx="9620104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81709" rtl="0" eaLnBrk="1" latinLnBrk="0" hangingPunct="1">
              <a:lnSpc>
                <a:spcPts val="2700"/>
              </a:lnSpc>
              <a:spcBef>
                <a:spcPct val="0"/>
              </a:spcBef>
              <a:buNone/>
            </a:pPr>
            <a:r>
              <a:rPr lang="fr-FR" sz="27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Contact information</a:t>
            </a:r>
            <a:endParaRPr lang="en-GB" sz="27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ar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4564062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473088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356225" y="1419225"/>
            <a:ext cx="485810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hori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5486400" y="1419225"/>
            <a:ext cx="4738688" cy="5062538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v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13885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93713" y="2807746"/>
            <a:ext cx="7875587" cy="367401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icture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3972" y="6499177"/>
            <a:ext cx="9942576" cy="10302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93713" y="1415357"/>
            <a:ext cx="9623425" cy="4991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831596" y="6924128"/>
            <a:ext cx="372474" cy="193840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marL="0" marR="0" lvl="0" indent="0" algn="r" defTabSz="981709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5A6BD5-9AA9-447B-8DD3-99E1CD3230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81709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9831596" y="6924128"/>
            <a:ext cx="372474" cy="193840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marL="0" marR="0" lvl="0" indent="0" algn="r" defTabSz="981709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5A6BD5-9AA9-447B-8DD3-99E1CD3230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81709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56" r:id="rId11"/>
  </p:sldLayoutIdLst>
  <p:hf hdr="0" ftr="0" dt="0"/>
  <p:txStyles>
    <p:titleStyle>
      <a:lvl1pPr algn="l" defTabSz="981709" rtl="0" eaLnBrk="1" latinLnBrk="0" hangingPunct="1">
        <a:lnSpc>
          <a:spcPts val="27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8170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tabLst/>
        <a:defRPr lang="en-US" sz="2400" b="1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  <a:lvl2pPr marL="6349" indent="-6349" algn="l" defTabSz="981709" rtl="0" eaLnBrk="1" latinLnBrk="0" hangingPunct="1">
        <a:lnSpc>
          <a:spcPct val="100000"/>
        </a:lnSpc>
        <a:spcBef>
          <a:spcPts val="0"/>
        </a:spcBef>
        <a:buFontTx/>
        <a:buNone/>
        <a:defRPr lang="en-US" sz="2400" b="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82563" indent="-182563" algn="l" defTabSz="981709" rtl="0" eaLnBrk="1" latinLnBrk="0" hangingPunct="1">
        <a:lnSpc>
          <a:spcPct val="100000"/>
        </a:lnSpc>
        <a:spcBef>
          <a:spcPct val="20000"/>
        </a:spcBef>
        <a:buClr>
          <a:srgbClr val="F99D3E"/>
        </a:buClr>
        <a:buFont typeface="Arial" pitchFamily="34" charset="0"/>
        <a:buChar char="&gt;"/>
        <a:defRPr lang="en-US" sz="2400" b="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355600" indent="-173038" algn="l" defTabSz="981709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–"/>
        <a:defRPr lang="en-US" sz="2200" b="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538163" indent="-182563" algn="l" defTabSz="981709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∙"/>
        <a:defRPr lang="en-GB" sz="2000" b="0" kern="1200" baseline="0" dirty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699700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0556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1411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65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855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709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56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41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27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12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5983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683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eurofiling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608" y="3019097"/>
            <a:ext cx="7723641" cy="1090324"/>
          </a:xfrm>
        </p:spPr>
        <p:txBody>
          <a:bodyPr/>
          <a:lstStyle/>
          <a:p>
            <a:pPr lvl="0"/>
            <a:r>
              <a:rPr lang="en-US" dirty="0" smtClean="0"/>
              <a:t>The European Banking Authority:</a:t>
            </a:r>
            <a:br>
              <a:rPr lang="en-US" dirty="0" smtClean="0"/>
            </a:br>
            <a:r>
              <a:rPr lang="en-US" dirty="0" smtClean="0"/>
              <a:t>Update on XBRL Architecture, Taxonomies and  DPM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08" y="4285201"/>
            <a:ext cx="5581196" cy="1452869"/>
          </a:xfrm>
        </p:spPr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Eurofiling Workshop</a:t>
            </a:r>
          </a:p>
          <a:p>
            <a:r>
              <a:rPr dirty="0" smtClean="0"/>
              <a:t>12 December 2012 </a:t>
            </a:r>
            <a:r>
              <a:rPr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Frankfurt am Main</a:t>
            </a:r>
            <a:endParaRPr lang="en-GB" dirty="0" smtClean="0"/>
          </a:p>
          <a:p>
            <a:endParaRPr lang="en-US" dirty="0" smtClean="0"/>
          </a:p>
          <a:p>
            <a:r>
              <a:rPr dirty="0" smtClean="0"/>
              <a:t>Andreas Weller </a:t>
            </a:r>
            <a:r>
              <a:rPr lang="en-GB"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Head of IT, 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XBRL standards and the reporting 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>
          <a:xfrm>
            <a:off x="501596" y="1206063"/>
            <a:ext cx="9722342" cy="851338"/>
          </a:xfrm>
        </p:spPr>
        <p:txBody>
          <a:bodyPr/>
          <a:lstStyle/>
          <a:p>
            <a:pPr lvl="2"/>
            <a:r>
              <a:rPr lang="en-GB" dirty="0" smtClean="0"/>
              <a:t>Modelling of primary items: Decision on Option B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473088" y="1419225"/>
            <a:ext cx="4752000" cy="13885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5 Rectángulo"/>
          <p:cNvSpPr/>
          <p:nvPr/>
        </p:nvSpPr>
        <p:spPr bwMode="auto">
          <a:xfrm>
            <a:off x="5567692" y="2162339"/>
            <a:ext cx="3929062" cy="45005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Consumer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4 Rectángulo"/>
          <p:cNvSpPr/>
          <p:nvPr/>
        </p:nvSpPr>
        <p:spPr bwMode="auto">
          <a:xfrm>
            <a:off x="995692" y="2162339"/>
            <a:ext cx="3500437" cy="45005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Filer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19 Rectángulo"/>
          <p:cNvSpPr/>
          <p:nvPr/>
        </p:nvSpPr>
        <p:spPr bwMode="auto">
          <a:xfrm>
            <a:off x="2781629" y="5734214"/>
            <a:ext cx="4714875" cy="928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XBRL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API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TF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1" name="16 Rectángulo"/>
          <p:cNvSpPr/>
          <p:nvPr/>
        </p:nvSpPr>
        <p:spPr bwMode="auto">
          <a:xfrm>
            <a:off x="2853067" y="5805651"/>
            <a:ext cx="1714500" cy="785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2.1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XDT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</a:t>
            </a:r>
            <a:r>
              <a:rPr lang="en-GB" sz="1400" dirty="0">
                <a:solidFill>
                  <a:schemeClr val="bg1"/>
                </a:solidFill>
              </a:rPr>
              <a:t>Formulae</a:t>
            </a:r>
          </a:p>
        </p:txBody>
      </p:sp>
      <p:sp>
        <p:nvSpPr>
          <p:cNvPr id="12" name="6 Cilindro"/>
          <p:cNvSpPr>
            <a:spLocks noChangeArrowheads="1"/>
          </p:cNvSpPr>
          <p:nvPr/>
        </p:nvSpPr>
        <p:spPr bwMode="auto">
          <a:xfrm>
            <a:off x="1210004" y="3662526"/>
            <a:ext cx="1143000" cy="7858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" name="7 Cilindro"/>
          <p:cNvSpPr>
            <a:spLocks noChangeArrowheads="1"/>
          </p:cNvSpPr>
          <p:nvPr/>
        </p:nvSpPr>
        <p:spPr bwMode="auto">
          <a:xfrm>
            <a:off x="6282067" y="3305339"/>
            <a:ext cx="1000125" cy="78581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Staging DB</a:t>
            </a:r>
          </a:p>
        </p:txBody>
      </p:sp>
      <p:sp>
        <p:nvSpPr>
          <p:cNvPr id="14" name="8 Cilindro"/>
          <p:cNvSpPr>
            <a:spLocks noChangeArrowheads="1"/>
          </p:cNvSpPr>
          <p:nvPr/>
        </p:nvSpPr>
        <p:spPr bwMode="auto">
          <a:xfrm>
            <a:off x="1352879" y="3948276"/>
            <a:ext cx="1143000" cy="7858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" name="9 Cilindro"/>
          <p:cNvSpPr>
            <a:spLocks noChangeArrowheads="1"/>
          </p:cNvSpPr>
          <p:nvPr/>
        </p:nvSpPr>
        <p:spPr bwMode="auto">
          <a:xfrm>
            <a:off x="8353754" y="3591089"/>
            <a:ext cx="1000125" cy="78581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Analysis</a:t>
            </a:r>
          </a:p>
          <a:p>
            <a:pPr algn="ctr"/>
            <a:r>
              <a:rPr lang="en-GB" sz="1600"/>
              <a:t>DB</a:t>
            </a:r>
          </a:p>
        </p:txBody>
      </p:sp>
      <p:sp>
        <p:nvSpPr>
          <p:cNvPr id="16" name="10 Esquina doblada"/>
          <p:cNvSpPr/>
          <p:nvPr/>
        </p:nvSpPr>
        <p:spPr bwMode="auto">
          <a:xfrm>
            <a:off x="3281692" y="3805401"/>
            <a:ext cx="1071562" cy="5715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Instance document</a:t>
            </a:r>
          </a:p>
        </p:txBody>
      </p:sp>
      <p:sp>
        <p:nvSpPr>
          <p:cNvPr id="18" name="11 Esquina doblada"/>
          <p:cNvSpPr/>
          <p:nvPr/>
        </p:nvSpPr>
        <p:spPr bwMode="auto">
          <a:xfrm>
            <a:off x="6282067" y="4019714"/>
            <a:ext cx="1071562" cy="5715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Instance document</a:t>
            </a:r>
          </a:p>
        </p:txBody>
      </p:sp>
      <p:sp>
        <p:nvSpPr>
          <p:cNvPr id="19" name="12 Flecha derecha"/>
          <p:cNvSpPr>
            <a:spLocks noChangeArrowheads="1"/>
          </p:cNvSpPr>
          <p:nvPr/>
        </p:nvSpPr>
        <p:spPr bwMode="auto">
          <a:xfrm>
            <a:off x="2567317" y="3805401"/>
            <a:ext cx="642937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" name="13 Flecha derecha"/>
          <p:cNvSpPr>
            <a:spLocks noChangeArrowheads="1"/>
          </p:cNvSpPr>
          <p:nvPr/>
        </p:nvSpPr>
        <p:spPr bwMode="auto">
          <a:xfrm>
            <a:off x="4424692" y="3805401"/>
            <a:ext cx="1571625" cy="5715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" name="14 Flecha derecha"/>
          <p:cNvSpPr>
            <a:spLocks noChangeArrowheads="1"/>
          </p:cNvSpPr>
          <p:nvPr/>
        </p:nvSpPr>
        <p:spPr bwMode="auto">
          <a:xfrm>
            <a:off x="7496504" y="3805401"/>
            <a:ext cx="714375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22" name="15 Diagrama"/>
          <p:cNvGraphicFramePr/>
          <p:nvPr/>
        </p:nvGraphicFramePr>
        <p:xfrm>
          <a:off x="1924356" y="4734093"/>
          <a:ext cx="7858148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18 Rectángulo"/>
          <p:cNvSpPr/>
          <p:nvPr/>
        </p:nvSpPr>
        <p:spPr bwMode="auto">
          <a:xfrm>
            <a:off x="5782004" y="5805651"/>
            <a:ext cx="1643063" cy="785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2.1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XDT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</a:t>
            </a:r>
            <a:r>
              <a:rPr lang="en-GB" sz="1400" dirty="0">
                <a:solidFill>
                  <a:schemeClr val="bg1"/>
                </a:solidFill>
              </a:rPr>
              <a:t>Formulae</a:t>
            </a:r>
          </a:p>
        </p:txBody>
      </p:sp>
      <p:pic>
        <p:nvPicPr>
          <p:cNvPr id="24" name="Picture 4" descr="C:\Users\infvmp\Archivos temporales de Internet\Content.IE5\JNQA5NOX\MC90038381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1879" y="3019589"/>
            <a:ext cx="53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/>
          <p:cNvSpPr/>
          <p:nvPr/>
        </p:nvSpPr>
        <p:spPr bwMode="auto">
          <a:xfrm>
            <a:off x="4210379" y="2590964"/>
            <a:ext cx="1714500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bg1"/>
                </a:solidFill>
              </a:rPr>
              <a:t>Table Spec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XBRL standards and the reporting 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>
          <a:xfrm>
            <a:off x="501596" y="1206063"/>
            <a:ext cx="9722342" cy="851338"/>
          </a:xfrm>
        </p:spPr>
        <p:txBody>
          <a:bodyPr/>
          <a:lstStyle/>
          <a:p>
            <a:pPr lvl="2"/>
            <a:r>
              <a:rPr lang="en-GB" dirty="0" smtClean="0"/>
              <a:t>Modelling of primary items: Decision on Option B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473088" y="1419225"/>
            <a:ext cx="4752000" cy="13885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5 Rectángulo"/>
          <p:cNvSpPr/>
          <p:nvPr/>
        </p:nvSpPr>
        <p:spPr bwMode="auto">
          <a:xfrm>
            <a:off x="5386388" y="2044098"/>
            <a:ext cx="3929062" cy="45005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Consumer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4 Rectángulo"/>
          <p:cNvSpPr/>
          <p:nvPr/>
        </p:nvSpPr>
        <p:spPr bwMode="auto">
          <a:xfrm>
            <a:off x="814388" y="2044098"/>
            <a:ext cx="3500437" cy="45005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Filer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19 Rectángulo"/>
          <p:cNvSpPr/>
          <p:nvPr/>
        </p:nvSpPr>
        <p:spPr bwMode="auto">
          <a:xfrm>
            <a:off x="2600325" y="5615973"/>
            <a:ext cx="4786313" cy="928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XBRL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API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tx1"/>
                </a:solidFill>
              </a:rPr>
              <a:t>TF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9" name="16 Rectángulo"/>
          <p:cNvSpPr/>
          <p:nvPr/>
        </p:nvSpPr>
        <p:spPr bwMode="auto">
          <a:xfrm>
            <a:off x="2671763" y="5687410"/>
            <a:ext cx="1714500" cy="785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2.1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XDT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</a:t>
            </a:r>
            <a:r>
              <a:rPr lang="en-GB" sz="1400" dirty="0">
                <a:solidFill>
                  <a:schemeClr val="bg1"/>
                </a:solidFill>
              </a:rPr>
              <a:t>Formulae</a:t>
            </a:r>
          </a:p>
        </p:txBody>
      </p:sp>
      <p:sp>
        <p:nvSpPr>
          <p:cNvPr id="30" name="6 Cilindro"/>
          <p:cNvSpPr>
            <a:spLocks noChangeArrowheads="1"/>
          </p:cNvSpPr>
          <p:nvPr/>
        </p:nvSpPr>
        <p:spPr bwMode="auto">
          <a:xfrm>
            <a:off x="1028700" y="3544285"/>
            <a:ext cx="1143000" cy="7858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" name="7 Cilindro"/>
          <p:cNvSpPr>
            <a:spLocks noChangeArrowheads="1"/>
          </p:cNvSpPr>
          <p:nvPr/>
        </p:nvSpPr>
        <p:spPr bwMode="auto">
          <a:xfrm>
            <a:off x="6100763" y="3187098"/>
            <a:ext cx="1000125" cy="78581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Staging DB</a:t>
            </a:r>
          </a:p>
        </p:txBody>
      </p:sp>
      <p:sp>
        <p:nvSpPr>
          <p:cNvPr id="32" name="8 Cilindro"/>
          <p:cNvSpPr>
            <a:spLocks noChangeArrowheads="1"/>
          </p:cNvSpPr>
          <p:nvPr/>
        </p:nvSpPr>
        <p:spPr bwMode="auto">
          <a:xfrm>
            <a:off x="1171575" y="3830035"/>
            <a:ext cx="1143000" cy="7858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" name="9 Cilindro"/>
          <p:cNvSpPr>
            <a:spLocks noChangeArrowheads="1"/>
          </p:cNvSpPr>
          <p:nvPr/>
        </p:nvSpPr>
        <p:spPr bwMode="auto">
          <a:xfrm>
            <a:off x="8172450" y="3472848"/>
            <a:ext cx="1000125" cy="78581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Analysis</a:t>
            </a:r>
          </a:p>
          <a:p>
            <a:pPr algn="ctr"/>
            <a:r>
              <a:rPr lang="en-GB" sz="1600"/>
              <a:t>DB</a:t>
            </a:r>
          </a:p>
        </p:txBody>
      </p:sp>
      <p:sp>
        <p:nvSpPr>
          <p:cNvPr id="34" name="10 Esquina doblada"/>
          <p:cNvSpPr/>
          <p:nvPr/>
        </p:nvSpPr>
        <p:spPr bwMode="auto">
          <a:xfrm>
            <a:off x="3100388" y="3687160"/>
            <a:ext cx="1071562" cy="5715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Instance document</a:t>
            </a:r>
          </a:p>
        </p:txBody>
      </p:sp>
      <p:sp>
        <p:nvSpPr>
          <p:cNvPr id="35" name="11 Esquina doblada"/>
          <p:cNvSpPr/>
          <p:nvPr/>
        </p:nvSpPr>
        <p:spPr bwMode="auto">
          <a:xfrm>
            <a:off x="6100763" y="3901473"/>
            <a:ext cx="1071562" cy="5715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Instance document</a:t>
            </a:r>
          </a:p>
        </p:txBody>
      </p:sp>
      <p:sp>
        <p:nvSpPr>
          <p:cNvPr id="36" name="12 Flecha derecha"/>
          <p:cNvSpPr>
            <a:spLocks noChangeArrowheads="1"/>
          </p:cNvSpPr>
          <p:nvPr/>
        </p:nvSpPr>
        <p:spPr bwMode="auto">
          <a:xfrm>
            <a:off x="2386013" y="3687160"/>
            <a:ext cx="642937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" name="13 Flecha derecha"/>
          <p:cNvSpPr>
            <a:spLocks noChangeArrowheads="1"/>
          </p:cNvSpPr>
          <p:nvPr/>
        </p:nvSpPr>
        <p:spPr bwMode="auto">
          <a:xfrm>
            <a:off x="4243388" y="3687160"/>
            <a:ext cx="1571625" cy="5715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" name="14 Flecha derecha"/>
          <p:cNvSpPr>
            <a:spLocks noChangeArrowheads="1"/>
          </p:cNvSpPr>
          <p:nvPr/>
        </p:nvSpPr>
        <p:spPr bwMode="auto">
          <a:xfrm>
            <a:off x="7315200" y="3687160"/>
            <a:ext cx="714375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39" name="15 Diagrama"/>
          <p:cNvGraphicFramePr/>
          <p:nvPr/>
        </p:nvGraphicFramePr>
        <p:xfrm>
          <a:off x="1743052" y="4615852"/>
          <a:ext cx="7858148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" name="18 Rectángulo"/>
          <p:cNvSpPr/>
          <p:nvPr/>
        </p:nvSpPr>
        <p:spPr bwMode="auto">
          <a:xfrm>
            <a:off x="5600700" y="5687410"/>
            <a:ext cx="1643063" cy="785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2.1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XDT</a:t>
            </a:r>
          </a:p>
          <a:p>
            <a:pPr algn="ctr">
              <a:defRPr/>
            </a:pPr>
            <a:r>
              <a:rPr lang="es-ES_tradnl" sz="1400" dirty="0">
                <a:solidFill>
                  <a:schemeClr val="bg1"/>
                </a:solidFill>
              </a:rPr>
              <a:t>XBRL </a:t>
            </a:r>
            <a:r>
              <a:rPr lang="en-GB" sz="1400" dirty="0">
                <a:solidFill>
                  <a:schemeClr val="bg1"/>
                </a:solidFill>
              </a:rPr>
              <a:t>Formulae</a:t>
            </a:r>
          </a:p>
        </p:txBody>
      </p:sp>
      <p:pic>
        <p:nvPicPr>
          <p:cNvPr id="41" name="Picture 4" descr="C:\Users\infvmp\Archivos temporales de Internet\Content.IE5\JNQA5NOX\MC90038381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00575" y="2901348"/>
            <a:ext cx="53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24 Rectángulo"/>
          <p:cNvSpPr/>
          <p:nvPr/>
        </p:nvSpPr>
        <p:spPr bwMode="auto">
          <a:xfrm>
            <a:off x="4029075" y="2472723"/>
            <a:ext cx="1714500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bg1"/>
                </a:solidFill>
              </a:rPr>
              <a:t>Table Spec</a:t>
            </a:r>
          </a:p>
        </p:txBody>
      </p:sp>
      <p:sp>
        <p:nvSpPr>
          <p:cNvPr id="43" name="20 Rectángulo"/>
          <p:cNvSpPr>
            <a:spLocks noChangeArrowheads="1"/>
          </p:cNvSpPr>
          <p:nvPr/>
        </p:nvSpPr>
        <p:spPr bwMode="auto">
          <a:xfrm>
            <a:off x="2814638" y="5901723"/>
            <a:ext cx="4286250" cy="3571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/>
              <a:t>Option B</a:t>
            </a:r>
          </a:p>
        </p:txBody>
      </p:sp>
      <p:sp>
        <p:nvSpPr>
          <p:cNvPr id="44" name="21 Rectángulo"/>
          <p:cNvSpPr>
            <a:spLocks noChangeArrowheads="1"/>
          </p:cNvSpPr>
          <p:nvPr/>
        </p:nvSpPr>
        <p:spPr bwMode="auto">
          <a:xfrm>
            <a:off x="8029575" y="5901723"/>
            <a:ext cx="1428750" cy="3571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/>
              <a:t>Option C</a:t>
            </a:r>
          </a:p>
        </p:txBody>
      </p:sp>
      <p:grpSp>
        <p:nvGrpSpPr>
          <p:cNvPr id="45" name="Group 2"/>
          <p:cNvGrpSpPr>
            <a:grpSpLocks/>
          </p:cNvGrpSpPr>
          <p:nvPr/>
        </p:nvGrpSpPr>
        <p:grpSpPr bwMode="auto">
          <a:xfrm>
            <a:off x="7100888" y="5330223"/>
            <a:ext cx="785812" cy="785812"/>
            <a:chOff x="1632" y="1248"/>
            <a:chExt cx="2682" cy="2286"/>
          </a:xfrm>
        </p:grpSpPr>
        <p:sp>
          <p:nvSpPr>
            <p:cNvPr id="4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598 w 21600"/>
                <a:gd name="T1" fmla="*/ 0 h 21600"/>
                <a:gd name="T2" fmla="*/ 1195 w 21600"/>
                <a:gd name="T3" fmla="*/ 524 h 21600"/>
                <a:gd name="T4" fmla="*/ 598 w 21600"/>
                <a:gd name="T5" fmla="*/ 1048 h 21600"/>
                <a:gd name="T6" fmla="*/ 0 w 21600"/>
                <a:gd name="T7" fmla="*/ 52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GB"/>
            </a:p>
          </p:txBody>
        </p:sp>
        <p:sp>
          <p:nvSpPr>
            <p:cNvPr id="47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715 w 21600"/>
                <a:gd name="T1" fmla="*/ 0 h 21600"/>
                <a:gd name="T2" fmla="*/ 1429 w 21600"/>
                <a:gd name="T3" fmla="*/ 627 h 21600"/>
                <a:gd name="T4" fmla="*/ 715 w 21600"/>
                <a:gd name="T5" fmla="*/ 1253 h 21600"/>
                <a:gd name="T6" fmla="*/ 0 w 21600"/>
                <a:gd name="T7" fmla="*/ 62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GB"/>
            </a:p>
          </p:txBody>
        </p:sp>
        <p:sp>
          <p:nvSpPr>
            <p:cNvPr id="48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794 w 21600"/>
                <a:gd name="T1" fmla="*/ 0 h 21600"/>
                <a:gd name="T2" fmla="*/ 1588 w 21600"/>
                <a:gd name="T3" fmla="*/ 696 h 21600"/>
                <a:gd name="T4" fmla="*/ 794 w 21600"/>
                <a:gd name="T5" fmla="*/ 1392 h 21600"/>
                <a:gd name="T6" fmla="*/ 0 w 21600"/>
                <a:gd name="T7" fmla="*/ 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from Option B to C</a:t>
            </a:r>
            <a:endParaRPr lang="en-GB" dirty="0"/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4880906" y="3287110"/>
            <a:ext cx="1344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200"/>
              <a:t>mi125</a:t>
            </a:r>
            <a:endParaRPr lang="es-ES" sz="3200"/>
          </a:p>
        </p:txBody>
      </p:sp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2809218" y="2144110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dirty="0"/>
              <a:t>Data </a:t>
            </a:r>
            <a:r>
              <a:rPr lang="es-ES_tradnl" dirty="0" err="1"/>
              <a:t>type</a:t>
            </a:r>
            <a:endParaRPr lang="es-ES" dirty="0"/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4452281" y="2144110"/>
            <a:ext cx="1581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Period type</a:t>
            </a:r>
            <a:endParaRPr lang="es-ES"/>
          </a:p>
        </p:txBody>
      </p:sp>
      <p:sp>
        <p:nvSpPr>
          <p:cNvPr id="7" name="8 CuadroTexto"/>
          <p:cNvSpPr txBox="1">
            <a:spLocks noChangeArrowheads="1"/>
          </p:cNvSpPr>
          <p:nvPr/>
        </p:nvSpPr>
        <p:spPr bwMode="auto">
          <a:xfrm>
            <a:off x="6238218" y="2144110"/>
            <a:ext cx="221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Member number</a:t>
            </a:r>
            <a:endParaRPr lang="es-ES"/>
          </a:p>
        </p:txBody>
      </p:sp>
      <p:cxnSp>
        <p:nvCxnSpPr>
          <p:cNvPr id="8" name="10 Conector recto de flecha"/>
          <p:cNvCxnSpPr>
            <a:cxnSpLocks noChangeShapeType="1"/>
            <a:endCxn id="5" idx="2"/>
          </p:cNvCxnSpPr>
          <p:nvPr/>
        </p:nvCxnSpPr>
        <p:spPr bwMode="auto">
          <a:xfrm flipH="1" flipV="1">
            <a:off x="3488668" y="2544160"/>
            <a:ext cx="1463675" cy="8858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11 Conector recto de flecha"/>
          <p:cNvCxnSpPr>
            <a:cxnSpLocks noChangeShapeType="1"/>
            <a:endCxn id="6" idx="2"/>
          </p:cNvCxnSpPr>
          <p:nvPr/>
        </p:nvCxnSpPr>
        <p:spPr bwMode="auto">
          <a:xfrm flipH="1" flipV="1">
            <a:off x="5242856" y="2544160"/>
            <a:ext cx="138112" cy="8143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14 Conector recto de flecha"/>
          <p:cNvCxnSpPr>
            <a:cxnSpLocks noChangeShapeType="1"/>
            <a:endCxn id="7" idx="2"/>
          </p:cNvCxnSpPr>
          <p:nvPr/>
        </p:nvCxnSpPr>
        <p:spPr bwMode="auto">
          <a:xfrm flipV="1">
            <a:off x="6166781" y="2544160"/>
            <a:ext cx="1177925" cy="8143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17 Flecha abajo"/>
          <p:cNvSpPr>
            <a:spLocks noChangeArrowheads="1"/>
          </p:cNvSpPr>
          <p:nvPr/>
        </p:nvSpPr>
        <p:spPr bwMode="auto">
          <a:xfrm rot="2286691">
            <a:off x="4736443" y="4220560"/>
            <a:ext cx="285750" cy="785813"/>
          </a:xfrm>
          <a:prstGeom prst="down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2" name="18 Flecha abajo"/>
          <p:cNvSpPr>
            <a:spLocks noChangeArrowheads="1"/>
          </p:cNvSpPr>
          <p:nvPr/>
        </p:nvSpPr>
        <p:spPr bwMode="auto">
          <a:xfrm rot="19561277">
            <a:off x="6004856" y="4231673"/>
            <a:ext cx="298450" cy="792162"/>
          </a:xfrm>
          <a:prstGeom prst="downArrow">
            <a:avLst>
              <a:gd name="adj1" fmla="val 50000"/>
              <a:gd name="adj2" fmla="val 499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" name="19 Pentágono"/>
          <p:cNvSpPr/>
          <p:nvPr/>
        </p:nvSpPr>
        <p:spPr bwMode="auto">
          <a:xfrm>
            <a:off x="1666189" y="2929912"/>
            <a:ext cx="1285884" cy="1357322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Option B</a:t>
            </a:r>
          </a:p>
        </p:txBody>
      </p:sp>
      <p:sp>
        <p:nvSpPr>
          <p:cNvPr id="14" name="20 Pentágono"/>
          <p:cNvSpPr/>
          <p:nvPr/>
        </p:nvSpPr>
        <p:spPr bwMode="auto">
          <a:xfrm>
            <a:off x="1666189" y="4572986"/>
            <a:ext cx="1285884" cy="1357322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Option C</a:t>
            </a:r>
          </a:p>
        </p:txBody>
      </p:sp>
      <p:sp>
        <p:nvSpPr>
          <p:cNvPr id="15" name="21 CuadroTexto"/>
          <p:cNvSpPr txBox="1">
            <a:spLocks noChangeArrowheads="1"/>
          </p:cNvSpPr>
          <p:nvPr/>
        </p:nvSpPr>
        <p:spPr bwMode="auto">
          <a:xfrm>
            <a:off x="4666593" y="3787173"/>
            <a:ext cx="173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Primary item</a:t>
            </a:r>
          </a:p>
        </p:txBody>
      </p:sp>
      <p:sp>
        <p:nvSpPr>
          <p:cNvPr id="16" name="22 CuadroTexto"/>
          <p:cNvSpPr txBox="1">
            <a:spLocks noChangeArrowheads="1"/>
          </p:cNvSpPr>
          <p:nvPr/>
        </p:nvSpPr>
        <p:spPr bwMode="auto">
          <a:xfrm>
            <a:off x="3952218" y="5073048"/>
            <a:ext cx="661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200"/>
              <a:t>mi</a:t>
            </a:r>
            <a:endParaRPr lang="es-ES" sz="3200"/>
          </a:p>
        </p:txBody>
      </p:sp>
      <p:sp>
        <p:nvSpPr>
          <p:cNvPr id="17" name="23 CuadroTexto"/>
          <p:cNvSpPr txBox="1">
            <a:spLocks noChangeArrowheads="1"/>
          </p:cNvSpPr>
          <p:nvPr/>
        </p:nvSpPr>
        <p:spPr bwMode="auto">
          <a:xfrm>
            <a:off x="5952468" y="5073048"/>
            <a:ext cx="1087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200"/>
              <a:t>x125</a:t>
            </a:r>
            <a:endParaRPr lang="es-ES" sz="3200"/>
          </a:p>
        </p:txBody>
      </p:sp>
      <p:sp>
        <p:nvSpPr>
          <p:cNvPr id="18" name="24 CuadroTexto"/>
          <p:cNvSpPr txBox="1">
            <a:spLocks noChangeArrowheads="1"/>
          </p:cNvSpPr>
          <p:nvPr/>
        </p:nvSpPr>
        <p:spPr bwMode="auto">
          <a:xfrm>
            <a:off x="3380718" y="5573110"/>
            <a:ext cx="173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Primary item</a:t>
            </a:r>
          </a:p>
        </p:txBody>
      </p:sp>
      <p:sp>
        <p:nvSpPr>
          <p:cNvPr id="19" name="25 CuadroTexto"/>
          <p:cNvSpPr txBox="1">
            <a:spLocks noChangeArrowheads="1"/>
          </p:cNvSpPr>
          <p:nvPr/>
        </p:nvSpPr>
        <p:spPr bwMode="auto">
          <a:xfrm>
            <a:off x="5666718" y="5573110"/>
            <a:ext cx="1871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Dimension 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sz="2400" dirty="0" smtClean="0">
                <a:solidFill>
                  <a:schemeClr val="accent1"/>
                </a:solidFill>
              </a:rPr>
              <a:t>Control of validations: assertion sets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" name="14 Rectángulo"/>
          <p:cNvSpPr/>
          <p:nvPr/>
        </p:nvSpPr>
        <p:spPr bwMode="auto">
          <a:xfrm>
            <a:off x="5629769" y="1623339"/>
            <a:ext cx="4071966" cy="4572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Taxonomy</a:t>
            </a:r>
          </a:p>
        </p:txBody>
      </p:sp>
      <p:sp>
        <p:nvSpPr>
          <p:cNvPr id="5" name="6 Rectángulo"/>
          <p:cNvSpPr/>
          <p:nvPr/>
        </p:nvSpPr>
        <p:spPr bwMode="auto">
          <a:xfrm>
            <a:off x="5844080" y="2194856"/>
            <a:ext cx="3571875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Assertion Set </a:t>
            </a:r>
            <a:r>
              <a:rPr lang="en-GB" sz="1800" i="1" dirty="0"/>
              <a:t>(table A)</a:t>
            </a:r>
            <a:endParaRPr lang="en-GB" sz="1800" i="1" dirty="0">
              <a:solidFill>
                <a:schemeClr val="tx1"/>
              </a:solidFill>
            </a:endParaRPr>
          </a:p>
        </p:txBody>
      </p:sp>
      <p:cxnSp>
        <p:nvCxnSpPr>
          <p:cNvPr id="6" name="8 Conector recto"/>
          <p:cNvCxnSpPr>
            <a:cxnSpLocks noChangeShapeType="1"/>
          </p:cNvCxnSpPr>
          <p:nvPr/>
        </p:nvCxnSpPr>
        <p:spPr bwMode="auto">
          <a:xfrm>
            <a:off x="5201143" y="1551918"/>
            <a:ext cx="0" cy="4786313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7" name="9 CuadroTexto"/>
          <p:cNvSpPr txBox="1">
            <a:spLocks noChangeArrowheads="1"/>
          </p:cNvSpPr>
          <p:nvPr/>
        </p:nvSpPr>
        <p:spPr bwMode="auto">
          <a:xfrm>
            <a:off x="6629893" y="6338231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XBRL Processor</a:t>
            </a:r>
          </a:p>
        </p:txBody>
      </p:sp>
      <p:sp>
        <p:nvSpPr>
          <p:cNvPr id="8" name="10 CuadroTexto"/>
          <p:cNvSpPr txBox="1">
            <a:spLocks noChangeArrowheads="1"/>
          </p:cNvSpPr>
          <p:nvPr/>
        </p:nvSpPr>
        <p:spPr bwMode="auto">
          <a:xfrm>
            <a:off x="1915018" y="6338231"/>
            <a:ext cx="223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Application layer</a:t>
            </a:r>
          </a:p>
        </p:txBody>
      </p:sp>
      <p:grpSp>
        <p:nvGrpSpPr>
          <p:cNvPr id="9" name="68 Grupo"/>
          <p:cNvGrpSpPr>
            <a:grpSpLocks/>
          </p:cNvGrpSpPr>
          <p:nvPr/>
        </p:nvGrpSpPr>
        <p:grpSpPr bwMode="auto">
          <a:xfrm>
            <a:off x="1272080" y="1409043"/>
            <a:ext cx="4572000" cy="642938"/>
            <a:chOff x="428596" y="857232"/>
            <a:chExt cx="4572032" cy="642942"/>
          </a:xfrm>
        </p:grpSpPr>
        <p:cxnSp>
          <p:nvCxnSpPr>
            <p:cNvPr id="10" name="12 Conector recto de flecha"/>
            <p:cNvCxnSpPr>
              <a:cxnSpLocks noChangeShapeType="1"/>
              <a:stCxn id="12" idx="3"/>
            </p:cNvCxnSpPr>
            <p:nvPr/>
          </p:nvCxnSpPr>
          <p:spPr bwMode="auto">
            <a:xfrm>
              <a:off x="1643042" y="1214422"/>
              <a:ext cx="335758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" name="15 CuadroTexto"/>
            <p:cNvSpPr txBox="1">
              <a:spLocks noChangeArrowheads="1"/>
            </p:cNvSpPr>
            <p:nvPr/>
          </p:nvSpPr>
          <p:spPr bwMode="auto">
            <a:xfrm>
              <a:off x="2214546" y="857232"/>
              <a:ext cx="20601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0"/>
                <a:t>Perform validation</a:t>
              </a:r>
            </a:p>
          </p:txBody>
        </p:sp>
        <p:sp>
          <p:nvSpPr>
            <p:cNvPr id="12" name="16 Esquina doblada"/>
            <p:cNvSpPr>
              <a:spLocks noChangeArrowheads="1"/>
            </p:cNvSpPr>
            <p:nvPr/>
          </p:nvSpPr>
          <p:spPr bwMode="auto">
            <a:xfrm>
              <a:off x="428596" y="928670"/>
              <a:ext cx="1214446" cy="571504"/>
            </a:xfrm>
            <a:prstGeom prst="foldedCorner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/>
                <a:t>Instance document</a:t>
              </a:r>
            </a:p>
          </p:txBody>
        </p:sp>
      </p:grpSp>
      <p:grpSp>
        <p:nvGrpSpPr>
          <p:cNvPr id="13" name="69 Grupo"/>
          <p:cNvGrpSpPr>
            <a:grpSpLocks/>
          </p:cNvGrpSpPr>
          <p:nvPr/>
        </p:nvGrpSpPr>
        <p:grpSpPr bwMode="auto">
          <a:xfrm>
            <a:off x="2772268" y="2051981"/>
            <a:ext cx="2928937" cy="369887"/>
            <a:chOff x="1928794" y="1500174"/>
            <a:chExt cx="2928958" cy="369332"/>
          </a:xfrm>
        </p:grpSpPr>
        <p:cxnSp>
          <p:nvCxnSpPr>
            <p:cNvPr id="14" name="17 Conector recto de flecha"/>
            <p:cNvCxnSpPr>
              <a:cxnSpLocks noChangeShapeType="1"/>
            </p:cNvCxnSpPr>
            <p:nvPr/>
          </p:nvCxnSpPr>
          <p:spPr bwMode="auto">
            <a:xfrm flipH="1">
              <a:off x="1928794" y="1857364"/>
              <a:ext cx="292895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24 CuadroTexto"/>
            <p:cNvSpPr txBox="1">
              <a:spLocks noChangeArrowheads="1"/>
            </p:cNvSpPr>
            <p:nvPr/>
          </p:nvSpPr>
          <p:spPr bwMode="auto">
            <a:xfrm>
              <a:off x="2357422" y="1500174"/>
              <a:ext cx="18086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0" dirty="0"/>
                <a:t>Validate Set A ?</a:t>
              </a:r>
            </a:p>
          </p:txBody>
        </p:sp>
      </p:grpSp>
      <p:grpSp>
        <p:nvGrpSpPr>
          <p:cNvPr id="16" name="44 Grupo"/>
          <p:cNvGrpSpPr>
            <a:grpSpLocks/>
          </p:cNvGrpSpPr>
          <p:nvPr/>
        </p:nvGrpSpPr>
        <p:grpSpPr bwMode="auto">
          <a:xfrm>
            <a:off x="2772268" y="4623731"/>
            <a:ext cx="2928937" cy="428625"/>
            <a:chOff x="2000232" y="4000504"/>
            <a:chExt cx="2928958" cy="428628"/>
          </a:xfrm>
        </p:grpSpPr>
        <p:cxnSp>
          <p:nvCxnSpPr>
            <p:cNvPr id="17" name="25 Conector recto de flecha"/>
            <p:cNvCxnSpPr>
              <a:cxnSpLocks noChangeShapeType="1"/>
            </p:cNvCxnSpPr>
            <p:nvPr/>
          </p:nvCxnSpPr>
          <p:spPr bwMode="auto">
            <a:xfrm flipH="1">
              <a:off x="2000232" y="4429132"/>
              <a:ext cx="292895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26 CuadroTexto"/>
            <p:cNvSpPr txBox="1">
              <a:spLocks noChangeArrowheads="1"/>
            </p:cNvSpPr>
            <p:nvPr/>
          </p:nvSpPr>
          <p:spPr bwMode="auto">
            <a:xfrm>
              <a:off x="2428860" y="4000504"/>
              <a:ext cx="18182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0"/>
                <a:t>Validate Set B ?</a:t>
              </a:r>
            </a:p>
          </p:txBody>
        </p:sp>
      </p:grpSp>
      <p:sp>
        <p:nvSpPr>
          <p:cNvPr id="19" name="27 Rectángulo"/>
          <p:cNvSpPr/>
          <p:nvPr/>
        </p:nvSpPr>
        <p:spPr bwMode="auto">
          <a:xfrm>
            <a:off x="5844080" y="4552293"/>
            <a:ext cx="3571875" cy="1500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Assertion Set </a:t>
            </a:r>
            <a:r>
              <a:rPr lang="en-GB" sz="1800" i="1" dirty="0"/>
              <a:t>(table B)</a:t>
            </a:r>
            <a:endParaRPr lang="en-GB" sz="1800" i="1" dirty="0">
              <a:solidFill>
                <a:schemeClr val="tx1"/>
              </a:solidFill>
            </a:endParaRPr>
          </a:p>
        </p:txBody>
      </p:sp>
      <p:sp>
        <p:nvSpPr>
          <p:cNvPr id="20" name="31 Rectángulo"/>
          <p:cNvSpPr/>
          <p:nvPr/>
        </p:nvSpPr>
        <p:spPr bwMode="auto">
          <a:xfrm>
            <a:off x="7058518" y="298066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A.1</a:t>
            </a:r>
          </a:p>
        </p:txBody>
      </p:sp>
      <p:sp>
        <p:nvSpPr>
          <p:cNvPr id="21" name="32 Rectángulo"/>
          <p:cNvSpPr/>
          <p:nvPr/>
        </p:nvSpPr>
        <p:spPr bwMode="auto">
          <a:xfrm>
            <a:off x="7058518" y="3480731"/>
            <a:ext cx="1500187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A.2</a:t>
            </a:r>
          </a:p>
        </p:txBody>
      </p:sp>
      <p:sp>
        <p:nvSpPr>
          <p:cNvPr id="22" name="33 Rectángulo"/>
          <p:cNvSpPr/>
          <p:nvPr/>
        </p:nvSpPr>
        <p:spPr bwMode="auto">
          <a:xfrm>
            <a:off x="7058518" y="3980793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A.3</a:t>
            </a:r>
          </a:p>
        </p:txBody>
      </p:sp>
      <p:sp>
        <p:nvSpPr>
          <p:cNvPr id="23" name="34 Rectángulo"/>
          <p:cNvSpPr/>
          <p:nvPr/>
        </p:nvSpPr>
        <p:spPr bwMode="auto">
          <a:xfrm>
            <a:off x="7058518" y="5123793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B.1</a:t>
            </a:r>
          </a:p>
        </p:txBody>
      </p:sp>
      <p:grpSp>
        <p:nvGrpSpPr>
          <p:cNvPr id="24" name="39 Grupo"/>
          <p:cNvGrpSpPr>
            <a:grpSpLocks/>
          </p:cNvGrpSpPr>
          <p:nvPr/>
        </p:nvGrpSpPr>
        <p:grpSpPr bwMode="auto">
          <a:xfrm>
            <a:off x="2629393" y="2980668"/>
            <a:ext cx="4357687" cy="357188"/>
            <a:chOff x="2081194" y="1795450"/>
            <a:chExt cx="4357718" cy="357190"/>
          </a:xfrm>
        </p:grpSpPr>
        <p:cxnSp>
          <p:nvCxnSpPr>
            <p:cNvPr id="25" name="37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6" name="38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3551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Results of assertion A.1</a:t>
              </a:r>
            </a:p>
          </p:txBody>
        </p:sp>
      </p:grpSp>
      <p:grpSp>
        <p:nvGrpSpPr>
          <p:cNvPr id="27" name="41 Grupo"/>
          <p:cNvGrpSpPr>
            <a:grpSpLocks/>
          </p:cNvGrpSpPr>
          <p:nvPr/>
        </p:nvGrpSpPr>
        <p:grpSpPr bwMode="auto">
          <a:xfrm>
            <a:off x="2629393" y="3480731"/>
            <a:ext cx="4357687" cy="357187"/>
            <a:chOff x="2081194" y="1795450"/>
            <a:chExt cx="4357718" cy="357190"/>
          </a:xfrm>
        </p:grpSpPr>
        <p:cxnSp>
          <p:nvCxnSpPr>
            <p:cNvPr id="28" name="42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" name="43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3551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Results of assertion A.2</a:t>
              </a:r>
            </a:p>
          </p:txBody>
        </p:sp>
      </p:grpSp>
      <p:grpSp>
        <p:nvGrpSpPr>
          <p:cNvPr id="30" name="45 Grupo"/>
          <p:cNvGrpSpPr>
            <a:grpSpLocks/>
          </p:cNvGrpSpPr>
          <p:nvPr/>
        </p:nvGrpSpPr>
        <p:grpSpPr bwMode="auto">
          <a:xfrm>
            <a:off x="2629393" y="3980793"/>
            <a:ext cx="4357687" cy="357188"/>
            <a:chOff x="2081194" y="1795450"/>
            <a:chExt cx="4357718" cy="357190"/>
          </a:xfrm>
        </p:grpSpPr>
        <p:cxnSp>
          <p:nvCxnSpPr>
            <p:cNvPr id="31" name="46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2" name="47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3551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Results of assertion A.3</a:t>
              </a:r>
            </a:p>
          </p:txBody>
        </p:sp>
      </p:grpSp>
      <p:sp>
        <p:nvSpPr>
          <p:cNvPr id="33" name="62 Rectángulo"/>
          <p:cNvSpPr/>
          <p:nvPr/>
        </p:nvSpPr>
        <p:spPr bwMode="auto">
          <a:xfrm>
            <a:off x="7058518" y="555241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B.2</a:t>
            </a:r>
          </a:p>
        </p:txBody>
      </p:sp>
      <p:grpSp>
        <p:nvGrpSpPr>
          <p:cNvPr id="34" name="70 Grupo"/>
          <p:cNvGrpSpPr>
            <a:grpSpLocks/>
          </p:cNvGrpSpPr>
          <p:nvPr/>
        </p:nvGrpSpPr>
        <p:grpSpPr bwMode="auto">
          <a:xfrm>
            <a:off x="1414955" y="2123418"/>
            <a:ext cx="4357688" cy="798513"/>
            <a:chOff x="571472" y="1571612"/>
            <a:chExt cx="4357718" cy="797960"/>
          </a:xfrm>
        </p:grpSpPr>
        <p:grpSp>
          <p:nvGrpSpPr>
            <p:cNvPr id="35" name="59 Grupo"/>
            <p:cNvGrpSpPr>
              <a:grpSpLocks/>
            </p:cNvGrpSpPr>
            <p:nvPr/>
          </p:nvGrpSpPr>
          <p:grpSpPr bwMode="auto">
            <a:xfrm>
              <a:off x="1928794" y="2000240"/>
              <a:ext cx="3000396" cy="369332"/>
              <a:chOff x="1928794" y="2214554"/>
              <a:chExt cx="3000396" cy="369332"/>
            </a:xfrm>
          </p:grpSpPr>
          <p:cxnSp>
            <p:nvCxnSpPr>
              <p:cNvPr id="37" name="60 Conector recto de flecha"/>
              <p:cNvCxnSpPr>
                <a:cxnSpLocks noChangeShapeType="1"/>
              </p:cNvCxnSpPr>
              <p:nvPr/>
            </p:nvCxnSpPr>
            <p:spPr bwMode="auto">
              <a:xfrm>
                <a:off x="1928794" y="2214554"/>
                <a:ext cx="3000396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38" name="61 CuadroTexto"/>
              <p:cNvSpPr txBox="1">
                <a:spLocks noChangeArrowheads="1"/>
              </p:cNvSpPr>
              <p:nvPr/>
            </p:nvSpPr>
            <p:spPr bwMode="auto">
              <a:xfrm>
                <a:off x="2928926" y="2214554"/>
                <a:ext cx="54694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 b="0"/>
                  <a:t>Yes</a:t>
                </a:r>
              </a:p>
            </p:txBody>
          </p:sp>
        </p:grpSp>
        <p:sp>
          <p:nvSpPr>
            <p:cNvPr id="36" name="63 Rectángulo"/>
            <p:cNvSpPr/>
            <p:nvPr/>
          </p:nvSpPr>
          <p:spPr bwMode="auto">
            <a:xfrm>
              <a:off x="571472" y="1571612"/>
              <a:ext cx="1357322" cy="6424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800" i="1" dirty="0">
                  <a:solidFill>
                    <a:schemeClr val="tx1"/>
                  </a:solidFill>
                </a:rPr>
                <a:t>table A reported?</a:t>
              </a:r>
            </a:p>
          </p:txBody>
        </p:sp>
      </p:grpSp>
      <p:grpSp>
        <p:nvGrpSpPr>
          <p:cNvPr id="39" name="71 Grupo"/>
          <p:cNvGrpSpPr>
            <a:grpSpLocks/>
          </p:cNvGrpSpPr>
          <p:nvPr/>
        </p:nvGrpSpPr>
        <p:grpSpPr bwMode="auto">
          <a:xfrm>
            <a:off x="1414955" y="4838043"/>
            <a:ext cx="4357688" cy="727075"/>
            <a:chOff x="571472" y="4286256"/>
            <a:chExt cx="4357718" cy="726522"/>
          </a:xfrm>
        </p:grpSpPr>
        <p:grpSp>
          <p:nvGrpSpPr>
            <p:cNvPr id="40" name="52 Grupo"/>
            <p:cNvGrpSpPr>
              <a:grpSpLocks/>
            </p:cNvGrpSpPr>
            <p:nvPr/>
          </p:nvGrpSpPr>
          <p:grpSpPr bwMode="auto">
            <a:xfrm>
              <a:off x="1928794" y="4643446"/>
              <a:ext cx="3000396" cy="369332"/>
              <a:chOff x="1928794" y="2214554"/>
              <a:chExt cx="3000396" cy="369332"/>
            </a:xfrm>
          </p:grpSpPr>
          <p:cxnSp>
            <p:nvCxnSpPr>
              <p:cNvPr id="42" name="28 Conector recto de flecha"/>
              <p:cNvCxnSpPr>
                <a:cxnSpLocks noChangeShapeType="1"/>
              </p:cNvCxnSpPr>
              <p:nvPr/>
            </p:nvCxnSpPr>
            <p:spPr bwMode="auto">
              <a:xfrm>
                <a:off x="1928794" y="2214554"/>
                <a:ext cx="3000396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43" name="30 CuadroTexto"/>
              <p:cNvSpPr txBox="1">
                <a:spLocks noChangeArrowheads="1"/>
              </p:cNvSpPr>
              <p:nvPr/>
            </p:nvSpPr>
            <p:spPr bwMode="auto">
              <a:xfrm>
                <a:off x="2928926" y="2214554"/>
                <a:ext cx="4844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 b="0"/>
                  <a:t>No</a:t>
                </a:r>
              </a:p>
            </p:txBody>
          </p:sp>
        </p:grpSp>
        <p:sp>
          <p:nvSpPr>
            <p:cNvPr id="41" name="67 Rectángulo"/>
            <p:cNvSpPr/>
            <p:nvPr/>
          </p:nvSpPr>
          <p:spPr bwMode="auto">
            <a:xfrm>
              <a:off x="571472" y="4286256"/>
              <a:ext cx="1357322" cy="64244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800" i="1" dirty="0">
                  <a:solidFill>
                    <a:schemeClr val="tx1"/>
                  </a:solidFill>
                </a:rPr>
                <a:t>table B reported?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sz="2400" dirty="0" smtClean="0">
                <a:solidFill>
                  <a:schemeClr val="accent1"/>
                </a:solidFill>
              </a:rPr>
              <a:t>Control of validations: preconditions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4" name="14 Rectángulo"/>
          <p:cNvSpPr/>
          <p:nvPr/>
        </p:nvSpPr>
        <p:spPr bwMode="auto">
          <a:xfrm>
            <a:off x="5448466" y="1536629"/>
            <a:ext cx="4071966" cy="4572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Taxonomy</a:t>
            </a:r>
          </a:p>
        </p:txBody>
      </p:sp>
      <p:cxnSp>
        <p:nvCxnSpPr>
          <p:cNvPr id="45" name="8 Conector recto"/>
          <p:cNvCxnSpPr>
            <a:cxnSpLocks noChangeShapeType="1"/>
          </p:cNvCxnSpPr>
          <p:nvPr/>
        </p:nvCxnSpPr>
        <p:spPr bwMode="auto">
          <a:xfrm>
            <a:off x="5019840" y="1465208"/>
            <a:ext cx="0" cy="4786313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46" name="9 CuadroTexto"/>
          <p:cNvSpPr txBox="1">
            <a:spLocks noChangeArrowheads="1"/>
          </p:cNvSpPr>
          <p:nvPr/>
        </p:nvSpPr>
        <p:spPr bwMode="auto">
          <a:xfrm>
            <a:off x="6448590" y="6251521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XBRL Processor</a:t>
            </a:r>
          </a:p>
        </p:txBody>
      </p:sp>
      <p:sp>
        <p:nvSpPr>
          <p:cNvPr id="47" name="10 CuadroTexto"/>
          <p:cNvSpPr txBox="1">
            <a:spLocks noChangeArrowheads="1"/>
          </p:cNvSpPr>
          <p:nvPr/>
        </p:nvSpPr>
        <p:spPr bwMode="auto">
          <a:xfrm>
            <a:off x="1733715" y="6251521"/>
            <a:ext cx="223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Application layer</a:t>
            </a:r>
          </a:p>
        </p:txBody>
      </p:sp>
      <p:cxnSp>
        <p:nvCxnSpPr>
          <p:cNvPr id="48" name="12 Conector recto de flecha"/>
          <p:cNvCxnSpPr>
            <a:cxnSpLocks noChangeShapeType="1"/>
          </p:cNvCxnSpPr>
          <p:nvPr/>
        </p:nvCxnSpPr>
        <p:spPr bwMode="auto">
          <a:xfrm>
            <a:off x="2590965" y="1750958"/>
            <a:ext cx="30718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" name="15 CuadroTexto"/>
          <p:cNvSpPr txBox="1">
            <a:spLocks noChangeArrowheads="1"/>
          </p:cNvSpPr>
          <p:nvPr/>
        </p:nvSpPr>
        <p:spPr bwMode="auto">
          <a:xfrm>
            <a:off x="2876715" y="1393771"/>
            <a:ext cx="2060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0"/>
              <a:t>Perform validation</a:t>
            </a:r>
          </a:p>
        </p:txBody>
      </p:sp>
      <p:sp>
        <p:nvSpPr>
          <p:cNvPr id="50" name="16 Esquina doblada"/>
          <p:cNvSpPr>
            <a:spLocks noChangeArrowheads="1"/>
          </p:cNvSpPr>
          <p:nvPr/>
        </p:nvSpPr>
        <p:spPr bwMode="auto">
          <a:xfrm>
            <a:off x="1019340" y="1393771"/>
            <a:ext cx="1714500" cy="1643062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/>
              <a:t>Instance document</a:t>
            </a:r>
          </a:p>
        </p:txBody>
      </p:sp>
      <p:sp>
        <p:nvSpPr>
          <p:cNvPr id="51" name="31 Rectángulo"/>
          <p:cNvSpPr/>
          <p:nvPr/>
        </p:nvSpPr>
        <p:spPr bwMode="auto">
          <a:xfrm>
            <a:off x="5877090" y="2465333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A.1</a:t>
            </a:r>
          </a:p>
        </p:txBody>
      </p:sp>
      <p:sp>
        <p:nvSpPr>
          <p:cNvPr id="52" name="32 Rectángulo"/>
          <p:cNvSpPr/>
          <p:nvPr/>
        </p:nvSpPr>
        <p:spPr bwMode="auto">
          <a:xfrm>
            <a:off x="5877090" y="2965396"/>
            <a:ext cx="1500187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A.2</a:t>
            </a:r>
          </a:p>
        </p:txBody>
      </p:sp>
      <p:sp>
        <p:nvSpPr>
          <p:cNvPr id="53" name="33 Rectángulo"/>
          <p:cNvSpPr/>
          <p:nvPr/>
        </p:nvSpPr>
        <p:spPr bwMode="auto">
          <a:xfrm>
            <a:off x="5877090" y="346545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A.3</a:t>
            </a:r>
          </a:p>
        </p:txBody>
      </p:sp>
      <p:sp>
        <p:nvSpPr>
          <p:cNvPr id="54" name="34 Rectángulo"/>
          <p:cNvSpPr/>
          <p:nvPr/>
        </p:nvSpPr>
        <p:spPr bwMode="auto">
          <a:xfrm>
            <a:off x="5877090" y="4394146"/>
            <a:ext cx="1500187" cy="357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B.1</a:t>
            </a:r>
          </a:p>
        </p:txBody>
      </p:sp>
      <p:grpSp>
        <p:nvGrpSpPr>
          <p:cNvPr id="55" name="39 Grupo"/>
          <p:cNvGrpSpPr>
            <a:grpSpLocks/>
          </p:cNvGrpSpPr>
          <p:nvPr/>
        </p:nvGrpSpPr>
        <p:grpSpPr bwMode="auto">
          <a:xfrm>
            <a:off x="2448090" y="2322458"/>
            <a:ext cx="3286125" cy="357188"/>
            <a:chOff x="2081194" y="1795450"/>
            <a:chExt cx="4357718" cy="357190"/>
          </a:xfrm>
        </p:grpSpPr>
        <p:cxnSp>
          <p:nvCxnSpPr>
            <p:cNvPr id="56" name="37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7" name="38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2525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 of assertion A.1</a:t>
              </a:r>
            </a:p>
          </p:txBody>
        </p:sp>
      </p:grpSp>
      <p:grpSp>
        <p:nvGrpSpPr>
          <p:cNvPr id="58" name="41 Grupo"/>
          <p:cNvGrpSpPr>
            <a:grpSpLocks/>
          </p:cNvGrpSpPr>
          <p:nvPr/>
        </p:nvGrpSpPr>
        <p:grpSpPr bwMode="auto">
          <a:xfrm>
            <a:off x="2448090" y="2822521"/>
            <a:ext cx="3286125" cy="357187"/>
            <a:chOff x="2081194" y="1795450"/>
            <a:chExt cx="4357718" cy="357190"/>
          </a:xfrm>
        </p:grpSpPr>
        <p:cxnSp>
          <p:nvCxnSpPr>
            <p:cNvPr id="59" name="42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0" name="43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2525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 of assertion A.2</a:t>
              </a:r>
            </a:p>
          </p:txBody>
        </p:sp>
      </p:grpSp>
      <p:grpSp>
        <p:nvGrpSpPr>
          <p:cNvPr id="61" name="45 Grupo"/>
          <p:cNvGrpSpPr>
            <a:grpSpLocks/>
          </p:cNvGrpSpPr>
          <p:nvPr/>
        </p:nvGrpSpPr>
        <p:grpSpPr bwMode="auto">
          <a:xfrm>
            <a:off x="2448090" y="3322583"/>
            <a:ext cx="3286125" cy="357188"/>
            <a:chOff x="2081194" y="1795450"/>
            <a:chExt cx="4357718" cy="357190"/>
          </a:xfrm>
        </p:grpSpPr>
        <p:cxnSp>
          <p:nvCxnSpPr>
            <p:cNvPr id="62" name="46 Conector recto de flecha"/>
            <p:cNvCxnSpPr>
              <a:cxnSpLocks noChangeShapeType="1"/>
            </p:cNvCxnSpPr>
            <p:nvPr/>
          </p:nvCxnSpPr>
          <p:spPr bwMode="auto">
            <a:xfrm flipH="1">
              <a:off x="2081194" y="2152640"/>
              <a:ext cx="435771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3" name="47 CuadroTexto"/>
            <p:cNvSpPr txBox="1">
              <a:spLocks noChangeArrowheads="1"/>
            </p:cNvSpPr>
            <p:nvPr/>
          </p:nvSpPr>
          <p:spPr bwMode="auto">
            <a:xfrm>
              <a:off x="2366946" y="1795450"/>
              <a:ext cx="22525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0"/>
                <a:t>Result of assertion A.3</a:t>
              </a:r>
            </a:p>
          </p:txBody>
        </p:sp>
      </p:grpSp>
      <p:sp>
        <p:nvSpPr>
          <p:cNvPr id="64" name="39 Rectángulo"/>
          <p:cNvSpPr/>
          <p:nvPr/>
        </p:nvSpPr>
        <p:spPr bwMode="auto">
          <a:xfrm>
            <a:off x="5877090" y="4894208"/>
            <a:ext cx="1500187" cy="357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i="1" dirty="0">
                <a:solidFill>
                  <a:schemeClr val="tx1"/>
                </a:solidFill>
              </a:rPr>
              <a:t>Assertion B.1</a:t>
            </a:r>
          </a:p>
        </p:txBody>
      </p:sp>
      <p:sp>
        <p:nvSpPr>
          <p:cNvPr id="65" name="41 Rectángulo"/>
          <p:cNvSpPr/>
          <p:nvPr/>
        </p:nvSpPr>
        <p:spPr bwMode="auto">
          <a:xfrm>
            <a:off x="7805902" y="2251021"/>
            <a:ext cx="2286000" cy="6429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Precondition</a:t>
            </a:r>
          </a:p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(table A reported?)</a:t>
            </a:r>
          </a:p>
        </p:txBody>
      </p:sp>
      <p:sp>
        <p:nvSpPr>
          <p:cNvPr id="66" name="44 Rectángulo"/>
          <p:cNvSpPr/>
          <p:nvPr/>
        </p:nvSpPr>
        <p:spPr bwMode="auto">
          <a:xfrm>
            <a:off x="7663027" y="4036958"/>
            <a:ext cx="2286000" cy="6429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Precondition</a:t>
            </a:r>
          </a:p>
          <a:p>
            <a:pPr algn="ctr">
              <a:defRPr/>
            </a:pPr>
            <a:r>
              <a:rPr lang="en-GB" sz="1800" i="1" dirty="0">
                <a:solidFill>
                  <a:schemeClr val="tx1"/>
                </a:solidFill>
              </a:rPr>
              <a:t>(table B reported?)</a:t>
            </a:r>
          </a:p>
        </p:txBody>
      </p:sp>
      <p:cxnSp>
        <p:nvCxnSpPr>
          <p:cNvPr id="67" name="48 Conector recto de flecha"/>
          <p:cNvCxnSpPr>
            <a:cxnSpLocks noChangeShapeType="1"/>
            <a:stCxn id="51" idx="3"/>
            <a:endCxn id="65" idx="1"/>
          </p:cNvCxnSpPr>
          <p:nvPr/>
        </p:nvCxnSpPr>
        <p:spPr bwMode="auto">
          <a:xfrm flipV="1">
            <a:off x="7377277" y="2571696"/>
            <a:ext cx="428625" cy="71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8" name="49 Conector recto de flecha"/>
          <p:cNvCxnSpPr>
            <a:cxnSpLocks noChangeShapeType="1"/>
            <a:stCxn id="52" idx="3"/>
            <a:endCxn id="65" idx="1"/>
          </p:cNvCxnSpPr>
          <p:nvPr/>
        </p:nvCxnSpPr>
        <p:spPr bwMode="auto">
          <a:xfrm flipV="1">
            <a:off x="7377277" y="2571696"/>
            <a:ext cx="42862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" name="52 Conector recto de flecha"/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7377277" y="2571696"/>
            <a:ext cx="428625" cy="1071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0" name="55 Conector recto de flecha"/>
          <p:cNvCxnSpPr>
            <a:cxnSpLocks noChangeShapeType="1"/>
            <a:stCxn id="54" idx="3"/>
            <a:endCxn id="66" idx="1"/>
          </p:cNvCxnSpPr>
          <p:nvPr/>
        </p:nvCxnSpPr>
        <p:spPr bwMode="auto">
          <a:xfrm flipV="1">
            <a:off x="7377277" y="4359221"/>
            <a:ext cx="285750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1" name="62 Conector recto de flecha"/>
          <p:cNvCxnSpPr>
            <a:cxnSpLocks noChangeShapeType="1"/>
            <a:stCxn id="64" idx="3"/>
            <a:endCxn id="66" idx="1"/>
          </p:cNvCxnSpPr>
          <p:nvPr/>
        </p:nvCxnSpPr>
        <p:spPr bwMode="auto">
          <a:xfrm flipV="1">
            <a:off x="7377277" y="4359221"/>
            <a:ext cx="285750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2" name="65 Rectángulo"/>
          <p:cNvSpPr/>
          <p:nvPr/>
        </p:nvSpPr>
        <p:spPr bwMode="auto">
          <a:xfrm>
            <a:off x="1090777" y="1893833"/>
            <a:ext cx="1357313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600" i="1" dirty="0">
                <a:solidFill>
                  <a:schemeClr val="tx1"/>
                </a:solidFill>
              </a:rPr>
              <a:t>table A reported?</a:t>
            </a:r>
          </a:p>
          <a:p>
            <a:pPr algn="ctr">
              <a:defRPr/>
            </a:pPr>
            <a:r>
              <a:rPr lang="en-GB" sz="1600" i="1" dirty="0">
                <a:solidFill>
                  <a:schemeClr val="tx1"/>
                </a:solidFill>
              </a:rPr>
              <a:t>table B reported?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deliverables: Quality Handbook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8145" y="1253359"/>
            <a:ext cx="956966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spcBef>
                <a:spcPts val="600"/>
              </a:spcBef>
              <a:spcAft>
                <a:spcPts val="0"/>
              </a:spcAft>
              <a:buClr>
                <a:srgbClr val="F29100"/>
              </a:buClr>
              <a:buFont typeface="Wingdings" pitchFamily="2" charset="2"/>
              <a:buChar char="Ø"/>
            </a:pP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This document summarizes the European Banking Authority (EBA) Due Process Handbook for the EBA Taxonomy Review.</a:t>
            </a:r>
          </a:p>
          <a:p>
            <a:pPr marL="285750" lvl="0" indent="-285750" defTabSz="914400">
              <a:spcBef>
                <a:spcPts val="600"/>
              </a:spcBef>
              <a:spcAft>
                <a:spcPts val="0"/>
              </a:spcAft>
              <a:buClr>
                <a:srgbClr val="F29100"/>
              </a:buClr>
              <a:buFont typeface="Wingdings" pitchFamily="2" charset="2"/>
              <a:buChar char="Ø"/>
            </a:pP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In order to achieve the necessary level of quality, a substantial effort has been devoted to reviewing and defining a proper due process. The due process of the EBA for reviewing the EBA Data Point Model (DPM) based taxonomies is a formal approach to insure delivery of a set of high quality XBRL taxonomies.</a:t>
            </a:r>
          </a:p>
          <a:p>
            <a:pPr marL="285750" indent="-285750" defTabSz="914400">
              <a:spcBef>
                <a:spcPts val="600"/>
              </a:spcBef>
              <a:buClr>
                <a:srgbClr val="F29100"/>
              </a:buClr>
              <a:buFont typeface="Wingdings" pitchFamily="2" charset="2"/>
              <a:buChar char="Ø"/>
            </a:pP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The taxonomies developed by the EBA Taxonomy Team are the XBRL representations of the DPMs published as a part of the Implementing Technical Standards (ITSs). The taxonomies are developed by the EBA Taxonomy Team according to the DPMs approved by EBA business experts.</a:t>
            </a:r>
          </a:p>
          <a:p>
            <a:pPr marL="285750" lvl="0" indent="-285750" defTabSz="914400">
              <a:spcBef>
                <a:spcPts val="600"/>
              </a:spcBef>
              <a:spcAft>
                <a:spcPts val="0"/>
              </a:spcAft>
              <a:buClr>
                <a:srgbClr val="F29100"/>
              </a:buClr>
              <a:buFont typeface="Wingdings" pitchFamily="2" charset="2"/>
              <a:buChar char="Ø"/>
            </a:pP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This document focuses primarily on the quality assurance activities of the Taxonomy Review Group and their interaction with other groups.</a:t>
            </a:r>
          </a:p>
          <a:p>
            <a:pPr marL="285750" lvl="0" indent="-285750" defTabSz="914400">
              <a:spcBef>
                <a:spcPts val="600"/>
              </a:spcBef>
              <a:spcAft>
                <a:spcPts val="0"/>
              </a:spcAft>
              <a:buClr>
                <a:srgbClr val="F29100"/>
              </a:buClr>
              <a:buFont typeface="Wingdings" pitchFamily="2" charset="2"/>
              <a:buChar char="Ø"/>
            </a:pP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The objective of the taxonomy review is specifically to review the developed taxonomies for syntactical compliance to the XBRL standard and </a:t>
            </a:r>
            <a:r>
              <a:rPr lang="en-US" sz="2000" kern="0" dirty="0" err="1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semantical</a:t>
            </a:r>
            <a:r>
              <a:rPr lang="en-US" sz="2000" kern="0" dirty="0" smtClean="0">
                <a:solidFill>
                  <a:srgbClr val="6F6F6F"/>
                </a:solidFill>
                <a:latin typeface="Arial" pitchFamily="34" charset="0"/>
                <a:cs typeface="Arial" pitchFamily="34" charset="0"/>
              </a:rPr>
              <a:t> compliance against the DPM as defined by the EBA as well as to track of non-compliance and follow-up.</a:t>
            </a:r>
          </a:p>
          <a:p>
            <a:pPr marL="285750" lvl="0" indent="-285750" defTabSz="914400">
              <a:spcBef>
                <a:spcPts val="600"/>
              </a:spcBef>
              <a:spcAft>
                <a:spcPts val="0"/>
              </a:spcAft>
              <a:buClr>
                <a:srgbClr val="F291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6F6F6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Review: </a:t>
            </a:r>
            <a:r>
              <a:rPr lang="en-US" dirty="0" smtClean="0"/>
              <a:t>The stages of the due process </a:t>
            </a:r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0592" y="1419225"/>
            <a:ext cx="8157617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 Release Taxonomy FINREP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What is the Beta Release of FINREP?: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+/- 95 % business content of future FINREP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+/- 98% of the Taxonomy of the future architecture</a:t>
            </a:r>
            <a:endParaRPr lang="en-GB" dirty="0"/>
          </a:p>
          <a:p>
            <a:r>
              <a:rPr lang="en-GB" dirty="0" smtClean="0">
                <a:solidFill>
                  <a:srgbClr val="F99D3E"/>
                </a:solidFill>
              </a:rPr>
              <a:t>What can you do with it?:</a:t>
            </a:r>
            <a:endParaRPr lang="en-GB" dirty="0">
              <a:solidFill>
                <a:srgbClr val="F99D3E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Check your systems if you are able to process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Check the performance of your systems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Come up with creative ideas for your customer how to fill in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Use it for demos with your customer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Feel free to inform us, when your system is compatible to the Beta Taxonomy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Feel free to inform us about any non </a:t>
            </a:r>
            <a:r>
              <a:rPr lang="en-GB" dirty="0" err="1" smtClean="0"/>
              <a:t>compatibilty</a:t>
            </a:r>
            <a:r>
              <a:rPr lang="en-GB" dirty="0" smtClean="0"/>
              <a:t> to the XBRL Standard 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 Release Taxonomy FINREP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What can you not do with it?:</a:t>
            </a:r>
          </a:p>
          <a:p>
            <a:endParaRPr lang="en-GB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The business content is not finalised, do not start to hardcode on the base of this Taxonomy when you are a system integrator.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Do not analyse the content of the data points.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Do not make a gap analysis with the Beta Taxonomy on your business data. Use the DPM, the first final release for FINREP and COREP will be a DPM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Get test data with the Beta Release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Take an assumption on the open point in the architecture document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See the Beta Taxonomy in isolation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 Release Taxonomy FINREP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You can find it from the 12/12/12 on </a:t>
            </a:r>
            <a:r>
              <a:rPr lang="en-GB" dirty="0" smtClean="0">
                <a:hlinkClick r:id="rId2"/>
              </a:rPr>
              <a:t>www.eurofiling.info</a:t>
            </a:r>
            <a:r>
              <a:rPr lang="en-GB" dirty="0" smtClean="0"/>
              <a:t> with some supporting documents.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924" y="2517775"/>
            <a:ext cx="86106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Eurofiling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2"/>
            <a:r>
              <a:rPr lang="en-US" dirty="0" smtClean="0"/>
              <a:t>The 16</a:t>
            </a:r>
            <a:r>
              <a:rPr lang="en-US" baseline="30000" dirty="0" smtClean="0"/>
              <a:t>th</a:t>
            </a:r>
            <a:r>
              <a:rPr lang="en-US" dirty="0" smtClean="0"/>
              <a:t> Eurofiling Workshop and what it mean for EBA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6" name="Picture 5" descr="01-dj_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573" y="2490723"/>
            <a:ext cx="2892972" cy="3202617"/>
          </a:xfrm>
          <a:prstGeom prst="rect">
            <a:avLst/>
          </a:prstGeom>
        </p:spPr>
      </p:pic>
      <p:pic>
        <p:nvPicPr>
          <p:cNvPr id="7" name="Picture 6" descr="photolibrary_rf_photo_of_runway_work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00" y="2429560"/>
            <a:ext cx="4695825" cy="31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Andreas Weller</a:t>
            </a:r>
          </a:p>
          <a:p>
            <a:r>
              <a:rPr lang="en-GB" dirty="0" smtClean="0"/>
              <a:t>Head of IT</a:t>
            </a:r>
          </a:p>
          <a:p>
            <a:r>
              <a:rPr lang="en-GB" dirty="0" smtClean="0"/>
              <a:t>andreas.weller@eba.europa.eu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year 2012 the year of awareness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659280" cy="5062538"/>
          </a:xfrm>
        </p:spPr>
        <p:txBody>
          <a:bodyPr/>
          <a:lstStyle/>
          <a:p>
            <a:pPr lvl="2"/>
            <a:r>
              <a:rPr lang="en-US" dirty="0" smtClean="0"/>
              <a:t>DPM, Taxonomy and XBRL is more as to write a regulation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The difference are the data points, the full description of the data points and the technology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 To agree on data points in a European level is a challenge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The description to make it crystal clear for everybody is a challenge (DPM) as the content is very complex.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The technology XBRL is not more a challenge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the EBA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Business side: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r>
              <a:rPr lang="en-US" dirty="0" smtClean="0"/>
              <a:t>Several committees or subgroups</a:t>
            </a:r>
          </a:p>
          <a:p>
            <a:pPr lvl="2">
              <a:buFontTx/>
              <a:buChar char="-"/>
            </a:pPr>
            <a:r>
              <a:rPr lang="en-US" dirty="0" err="1" smtClean="0"/>
              <a:t>Scara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…..</a:t>
            </a:r>
          </a:p>
          <a:p>
            <a:pPr lvl="2">
              <a:buFontTx/>
              <a:buChar char="-"/>
            </a:pPr>
            <a:r>
              <a:rPr lang="en-US" dirty="0" smtClean="0"/>
              <a:t>FINREP</a:t>
            </a:r>
          </a:p>
          <a:p>
            <a:pPr lvl="2">
              <a:buFontTx/>
              <a:buChar char="-"/>
            </a:pPr>
            <a:r>
              <a:rPr lang="en-US" dirty="0" smtClean="0"/>
              <a:t>COREP</a:t>
            </a:r>
            <a:endParaRPr lang="en-US" dirty="0"/>
          </a:p>
          <a:p>
            <a:pPr lvl="2">
              <a:buNone/>
            </a:pPr>
            <a:r>
              <a:rPr lang="en-US" dirty="0" smtClean="0"/>
              <a:t>to build different parts of the DPM (</a:t>
            </a:r>
            <a:r>
              <a:rPr lang="en-US" dirty="0" err="1" smtClean="0"/>
              <a:t>datapoints</a:t>
            </a:r>
            <a:r>
              <a:rPr lang="en-US" dirty="0" smtClean="0"/>
              <a:t> and data points description,…)</a:t>
            </a:r>
          </a:p>
          <a:p>
            <a:pPr lvl="2">
              <a:buNone/>
            </a:pPr>
            <a:r>
              <a:rPr lang="en-US" dirty="0" smtClean="0"/>
              <a:t>EBA and taskforces ensure consistency of all groups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2">
              <a:buNone/>
            </a:pPr>
            <a:r>
              <a:rPr lang="en-GB" dirty="0" smtClean="0">
                <a:solidFill>
                  <a:srgbClr val="F99D3E"/>
                </a:solidFill>
              </a:rPr>
              <a:t>IT side</a:t>
            </a:r>
          </a:p>
          <a:p>
            <a:pPr lvl="2"/>
            <a:endParaRPr lang="en-GB" dirty="0" smtClean="0">
              <a:solidFill>
                <a:srgbClr val="F99D3E"/>
              </a:solidFill>
            </a:endParaRPr>
          </a:p>
          <a:p>
            <a:pPr lvl="2">
              <a:buNone/>
            </a:pPr>
            <a:r>
              <a:rPr lang="en-GB" dirty="0" smtClean="0">
                <a:solidFill>
                  <a:srgbClr val="F99D3E"/>
                </a:solidFill>
              </a:rPr>
              <a:t>- IT of EBA</a:t>
            </a:r>
          </a:p>
          <a:p>
            <a:pPr lvl="2">
              <a:buFontTx/>
              <a:buChar char="-"/>
            </a:pPr>
            <a:r>
              <a:rPr lang="en-GB" dirty="0" smtClean="0">
                <a:solidFill>
                  <a:srgbClr val="F99D3E"/>
                </a:solidFill>
              </a:rPr>
              <a:t>XBRL subgroup of ITSB</a:t>
            </a:r>
          </a:p>
          <a:p>
            <a:pPr lvl="2">
              <a:buFontTx/>
              <a:buChar char="-"/>
            </a:pPr>
            <a:r>
              <a:rPr lang="en-GB" dirty="0" smtClean="0">
                <a:solidFill>
                  <a:srgbClr val="F99D3E"/>
                </a:solidFill>
              </a:rPr>
              <a:t>project teams from EBA</a:t>
            </a:r>
          </a:p>
          <a:p>
            <a:pPr lvl="2">
              <a:buNone/>
            </a:pPr>
            <a:endParaRPr lang="en-GB" dirty="0">
              <a:solidFill>
                <a:srgbClr val="F99D3E"/>
              </a:solidFill>
            </a:endParaRPr>
          </a:p>
          <a:p>
            <a:pPr lvl="2">
              <a:buNone/>
            </a:pPr>
            <a:endParaRPr lang="en-GB" dirty="0" smtClean="0">
              <a:solidFill>
                <a:srgbClr val="F99D3E"/>
              </a:solidFill>
            </a:endParaRPr>
          </a:p>
          <a:p>
            <a:pPr lvl="2">
              <a:buNone/>
            </a:pPr>
            <a:r>
              <a:rPr lang="en-GB" dirty="0" smtClean="0">
                <a:solidFill>
                  <a:srgbClr val="F99D3E"/>
                </a:solidFill>
              </a:rPr>
              <a:t>to build the architecture and the Taxonomy of FINREP and COREP.</a:t>
            </a:r>
          </a:p>
          <a:p>
            <a:r>
              <a:rPr lang="en-GB" b="0" dirty="0" smtClean="0">
                <a:solidFill>
                  <a:srgbClr val="F99D3E"/>
                </a:solidFill>
              </a:rPr>
              <a:t>Eurofiling members give a helping hand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 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047750" y="4457700"/>
            <a:ext cx="1584325" cy="6064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pt-PT" sz="1100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Business representation of reporting requirements </a:t>
            </a: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08338" y="4457700"/>
            <a:ext cx="1584325" cy="6064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pt-PT" sz="1100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Dimensional categorisation of template data elements</a:t>
            </a: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40363" y="4457700"/>
            <a:ext cx="1584325" cy="6064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pt-PT" sz="1100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DPM representation in a formal metamodel</a:t>
            </a: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00950" y="4457700"/>
            <a:ext cx="1584325" cy="6064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pt-PT" sz="1100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Technical format for data  exchange</a:t>
            </a: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  <a:p>
            <a:pPr marL="171450" indent="-171450" defTabSz="981709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endParaRPr lang="pt-PT" sz="11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1100138" y="2511425"/>
            <a:ext cx="1330325" cy="971550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1100138" y="2057400"/>
            <a:ext cx="1330325" cy="427038"/>
          </a:xfrm>
          <a:custGeom>
            <a:avLst/>
            <a:gdLst>
              <a:gd name="connsiteX0" fmla="*/ 0 w 1329305"/>
              <a:gd name="connsiteY0" fmla="*/ 0 h 426688"/>
              <a:gd name="connsiteX1" fmla="*/ 1329305 w 1329305"/>
              <a:gd name="connsiteY1" fmla="*/ 0 h 426688"/>
              <a:gd name="connsiteX2" fmla="*/ 1329305 w 1329305"/>
              <a:gd name="connsiteY2" fmla="*/ 426688 h 426688"/>
              <a:gd name="connsiteX3" fmla="*/ 0 w 1329305"/>
              <a:gd name="connsiteY3" fmla="*/ 426688 h 426688"/>
              <a:gd name="connsiteX4" fmla="*/ 0 w 1329305"/>
              <a:gd name="connsiteY4" fmla="*/ 0 h 42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305" h="426688">
                <a:moveTo>
                  <a:pt x="0" y="0"/>
                </a:moveTo>
                <a:lnTo>
                  <a:pt x="1329305" y="0"/>
                </a:lnTo>
                <a:lnTo>
                  <a:pt x="1329305" y="426688"/>
                </a:lnTo>
                <a:lnTo>
                  <a:pt x="0" y="426688"/>
                </a:lnTo>
                <a:lnTo>
                  <a:pt x="0" y="0"/>
                </a:lnTo>
                <a:close/>
              </a:path>
            </a:pathLst>
          </a:custGeom>
          <a:solidFill>
            <a:srgbClr val="083C54"/>
          </a:solidFill>
          <a:ln>
            <a:solidFill>
              <a:srgbClr val="00669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150" tIns="0" rIns="412225" bIns="0" spcCol="1270" anchor="ctr"/>
          <a:lstStyle/>
          <a:p>
            <a:pPr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t-PT" sz="1200" b="1" dirty="0"/>
              <a:t>Reporting Templates</a:t>
            </a:r>
          </a:p>
        </p:txBody>
      </p:sp>
      <p:sp>
        <p:nvSpPr>
          <p:cNvPr id="13" name="Oval 12"/>
          <p:cNvSpPr/>
          <p:nvPr/>
        </p:nvSpPr>
        <p:spPr>
          <a:xfrm>
            <a:off x="2074863" y="1900238"/>
            <a:ext cx="465137" cy="465137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/>
              <a:t>1</a:t>
            </a:r>
          </a:p>
        </p:txBody>
      </p:sp>
      <p:sp>
        <p:nvSpPr>
          <p:cNvPr id="14" name="Round Same Side Corner Rectangle 13"/>
          <p:cNvSpPr/>
          <p:nvPr/>
        </p:nvSpPr>
        <p:spPr>
          <a:xfrm>
            <a:off x="7610475" y="2511425"/>
            <a:ext cx="1331913" cy="971550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654925" y="2057400"/>
            <a:ext cx="1328738" cy="427038"/>
          </a:xfrm>
          <a:custGeom>
            <a:avLst/>
            <a:gdLst>
              <a:gd name="connsiteX0" fmla="*/ 0 w 1329305"/>
              <a:gd name="connsiteY0" fmla="*/ 0 h 426688"/>
              <a:gd name="connsiteX1" fmla="*/ 1329305 w 1329305"/>
              <a:gd name="connsiteY1" fmla="*/ 0 h 426688"/>
              <a:gd name="connsiteX2" fmla="*/ 1329305 w 1329305"/>
              <a:gd name="connsiteY2" fmla="*/ 426688 h 426688"/>
              <a:gd name="connsiteX3" fmla="*/ 0 w 1329305"/>
              <a:gd name="connsiteY3" fmla="*/ 426688 h 426688"/>
              <a:gd name="connsiteX4" fmla="*/ 0 w 1329305"/>
              <a:gd name="connsiteY4" fmla="*/ 0 h 42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305" h="426688">
                <a:moveTo>
                  <a:pt x="0" y="0"/>
                </a:moveTo>
                <a:lnTo>
                  <a:pt x="1329305" y="0"/>
                </a:lnTo>
                <a:lnTo>
                  <a:pt x="1329305" y="426688"/>
                </a:lnTo>
                <a:lnTo>
                  <a:pt x="0" y="426688"/>
                </a:lnTo>
                <a:lnTo>
                  <a:pt x="0" y="0"/>
                </a:lnTo>
                <a:close/>
              </a:path>
            </a:pathLst>
          </a:custGeom>
          <a:solidFill>
            <a:srgbClr val="083C54"/>
          </a:solidFill>
          <a:ln>
            <a:solidFill>
              <a:srgbClr val="00669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150" tIns="0" rIns="412225" bIns="0" spcCol="1270" anchor="ctr"/>
          <a:lstStyle/>
          <a:p>
            <a:pPr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t-PT" sz="1200" b="1" dirty="0"/>
              <a:t>XBRL Taxonomy</a:t>
            </a:r>
          </a:p>
        </p:txBody>
      </p:sp>
      <p:sp>
        <p:nvSpPr>
          <p:cNvPr id="16" name="Oval 15"/>
          <p:cNvSpPr/>
          <p:nvPr/>
        </p:nvSpPr>
        <p:spPr>
          <a:xfrm>
            <a:off x="8628063" y="1900238"/>
            <a:ext cx="465137" cy="465137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/>
              <a:t>4</a:t>
            </a:r>
          </a:p>
        </p:txBody>
      </p:sp>
      <p:sp>
        <p:nvSpPr>
          <p:cNvPr id="17" name="Freeform 16"/>
          <p:cNvSpPr/>
          <p:nvPr/>
        </p:nvSpPr>
        <p:spPr>
          <a:xfrm>
            <a:off x="3284538" y="2057400"/>
            <a:ext cx="1330325" cy="427038"/>
          </a:xfrm>
          <a:custGeom>
            <a:avLst/>
            <a:gdLst>
              <a:gd name="connsiteX0" fmla="*/ 0 w 1329305"/>
              <a:gd name="connsiteY0" fmla="*/ 0 h 426688"/>
              <a:gd name="connsiteX1" fmla="*/ 1329305 w 1329305"/>
              <a:gd name="connsiteY1" fmla="*/ 0 h 426688"/>
              <a:gd name="connsiteX2" fmla="*/ 1329305 w 1329305"/>
              <a:gd name="connsiteY2" fmla="*/ 426688 h 426688"/>
              <a:gd name="connsiteX3" fmla="*/ 0 w 1329305"/>
              <a:gd name="connsiteY3" fmla="*/ 426688 h 426688"/>
              <a:gd name="connsiteX4" fmla="*/ 0 w 1329305"/>
              <a:gd name="connsiteY4" fmla="*/ 0 h 42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305" h="426688">
                <a:moveTo>
                  <a:pt x="0" y="0"/>
                </a:moveTo>
                <a:lnTo>
                  <a:pt x="1329305" y="0"/>
                </a:lnTo>
                <a:lnTo>
                  <a:pt x="1329305" y="426688"/>
                </a:lnTo>
                <a:lnTo>
                  <a:pt x="0" y="426688"/>
                </a:lnTo>
                <a:lnTo>
                  <a:pt x="0" y="0"/>
                </a:lnTo>
                <a:close/>
              </a:path>
            </a:pathLst>
          </a:custGeom>
          <a:solidFill>
            <a:srgbClr val="083C54"/>
          </a:solidFill>
          <a:ln>
            <a:solidFill>
              <a:srgbClr val="00669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150" tIns="0" rIns="412225" bIns="0" spcCol="1270" anchor="ctr"/>
          <a:lstStyle/>
          <a:p>
            <a:pPr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t-PT" sz="1200" b="1" dirty="0"/>
              <a:t>Analysis Matrix</a:t>
            </a:r>
          </a:p>
        </p:txBody>
      </p:sp>
      <p:sp>
        <p:nvSpPr>
          <p:cNvPr id="18" name="Oval 17"/>
          <p:cNvSpPr/>
          <p:nvPr/>
        </p:nvSpPr>
        <p:spPr>
          <a:xfrm>
            <a:off x="4259263" y="1900238"/>
            <a:ext cx="465137" cy="465137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/>
              <a:t>2</a:t>
            </a:r>
          </a:p>
        </p:txBody>
      </p:sp>
      <p:grpSp>
        <p:nvGrpSpPr>
          <p:cNvPr id="19" name="Group 22"/>
          <p:cNvGrpSpPr/>
          <p:nvPr/>
        </p:nvGrpSpPr>
        <p:grpSpPr>
          <a:xfrm>
            <a:off x="4855072" y="2534894"/>
            <a:ext cx="493706" cy="423350"/>
            <a:chOff x="2195736" y="3047890"/>
            <a:chExt cx="493706" cy="30040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Pentagon 19"/>
            <p:cNvSpPr/>
            <p:nvPr/>
          </p:nvSpPr>
          <p:spPr bwMode="auto">
            <a:xfrm>
              <a:off x="21957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Pentagon 20"/>
            <p:cNvSpPr/>
            <p:nvPr/>
          </p:nvSpPr>
          <p:spPr bwMode="auto">
            <a:xfrm>
              <a:off x="23481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22" name="Pentagon 21"/>
            <p:cNvSpPr/>
            <p:nvPr/>
          </p:nvSpPr>
          <p:spPr bwMode="auto">
            <a:xfrm>
              <a:off x="25005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 bwMode="auto">
          <a:xfrm>
            <a:off x="5470525" y="2057400"/>
            <a:ext cx="1328738" cy="427038"/>
          </a:xfrm>
          <a:custGeom>
            <a:avLst/>
            <a:gdLst>
              <a:gd name="connsiteX0" fmla="*/ 0 w 1329305"/>
              <a:gd name="connsiteY0" fmla="*/ 0 h 426688"/>
              <a:gd name="connsiteX1" fmla="*/ 1329305 w 1329305"/>
              <a:gd name="connsiteY1" fmla="*/ 0 h 426688"/>
              <a:gd name="connsiteX2" fmla="*/ 1329305 w 1329305"/>
              <a:gd name="connsiteY2" fmla="*/ 426688 h 426688"/>
              <a:gd name="connsiteX3" fmla="*/ 0 w 1329305"/>
              <a:gd name="connsiteY3" fmla="*/ 426688 h 426688"/>
              <a:gd name="connsiteX4" fmla="*/ 0 w 1329305"/>
              <a:gd name="connsiteY4" fmla="*/ 0 h 42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305" h="426688">
                <a:moveTo>
                  <a:pt x="0" y="0"/>
                </a:moveTo>
                <a:lnTo>
                  <a:pt x="1329305" y="0"/>
                </a:lnTo>
                <a:lnTo>
                  <a:pt x="1329305" y="426688"/>
                </a:lnTo>
                <a:lnTo>
                  <a:pt x="0" y="426688"/>
                </a:lnTo>
                <a:lnTo>
                  <a:pt x="0" y="0"/>
                </a:lnTo>
                <a:close/>
              </a:path>
            </a:pathLst>
          </a:custGeom>
          <a:solidFill>
            <a:srgbClr val="083C54"/>
          </a:solidFill>
          <a:ln>
            <a:solidFill>
              <a:srgbClr val="00669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150" tIns="0" rIns="412225" bIns="0" spcCol="1270" anchor="ctr"/>
          <a:lstStyle/>
          <a:p>
            <a:pPr defTabSz="666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t-PT" sz="1200" b="1" dirty="0"/>
              <a:t>DPM Database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6443663" y="1900238"/>
            <a:ext cx="465137" cy="465137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/>
              <a:t>3</a:t>
            </a:r>
          </a:p>
        </p:txBody>
      </p:sp>
      <p:pic>
        <p:nvPicPr>
          <p:cNvPr id="25" name="Picture 8" descr="http://t1.gstatic.com/images?q=tbn:ANd9GcRDA1DGZtlcDbtt8DWo4f9NWLmsBCn9t6fj48G96AmhYBkzKKdb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0525" y="2528888"/>
            <a:ext cx="1331913" cy="9540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Chevron 25"/>
          <p:cNvSpPr/>
          <p:nvPr/>
        </p:nvSpPr>
        <p:spPr bwMode="auto">
          <a:xfrm>
            <a:off x="1100138" y="5235575"/>
            <a:ext cx="4095750" cy="360363"/>
          </a:xfrm>
          <a:prstGeom prst="chevron">
            <a:avLst/>
          </a:prstGeom>
          <a:noFill/>
          <a:ln w="127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 anchorCtr="1"/>
          <a:lstStyle/>
          <a:p>
            <a:pPr marL="206375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pt-PT" sz="1200" dirty="0">
                <a:latin typeface="+mn-lt"/>
                <a:cs typeface="+mn-cs"/>
              </a:rPr>
              <a:t>Business experts</a:t>
            </a:r>
          </a:p>
        </p:txBody>
      </p:sp>
      <p:sp>
        <p:nvSpPr>
          <p:cNvPr id="27" name="Chevron 26"/>
          <p:cNvSpPr/>
          <p:nvPr/>
        </p:nvSpPr>
        <p:spPr bwMode="auto">
          <a:xfrm>
            <a:off x="5073650" y="5235575"/>
            <a:ext cx="4019550" cy="360363"/>
          </a:xfrm>
          <a:prstGeom prst="chevron">
            <a:avLst/>
          </a:prstGeom>
          <a:noFill/>
          <a:ln w="127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 anchorCtr="1"/>
          <a:lstStyle/>
          <a:p>
            <a:pPr marL="206375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pt-PT" sz="1200" spc="120" dirty="0">
                <a:latin typeface="+mn-lt"/>
                <a:cs typeface="+mn-cs"/>
              </a:rPr>
              <a:t>IT</a:t>
            </a:r>
            <a:r>
              <a:rPr lang="pt-PT" sz="1200" dirty="0">
                <a:latin typeface="+mn-lt"/>
                <a:cs typeface="+mn-cs"/>
              </a:rPr>
              <a:t> experts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/>
          <a:srcRect t="5931" b="6483"/>
          <a:stretch>
            <a:fillRect/>
          </a:stretch>
        </p:blipFill>
        <p:spPr bwMode="auto">
          <a:xfrm>
            <a:off x="3286125" y="2535238"/>
            <a:ext cx="1331913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Rounded Rectangle 33"/>
          <p:cNvSpPr>
            <a:spLocks noChangeArrowheads="1"/>
          </p:cNvSpPr>
          <p:nvPr/>
        </p:nvSpPr>
        <p:spPr bwMode="auto">
          <a:xfrm>
            <a:off x="2930525" y="1460500"/>
            <a:ext cx="4168775" cy="3603625"/>
          </a:xfrm>
          <a:prstGeom prst="roundRect">
            <a:avLst>
              <a:gd name="adj" fmla="val 8037"/>
            </a:avLst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lIns="126000" tIns="0" rIns="90000" bIns="90000"/>
          <a:lstStyle/>
          <a:p>
            <a:pPr marL="206375" algn="ctr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pt-PT" sz="1400" b="1" dirty="0">
                <a:solidFill>
                  <a:srgbClr val="083C54"/>
                </a:solidFill>
                <a:latin typeface="+mn-lt"/>
                <a:cs typeface="+mn-cs"/>
              </a:rPr>
              <a:t>DPM process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4597400" y="3773488"/>
            <a:ext cx="984250" cy="6889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144000" rIns="0" bIns="144000" anchor="ctr" anchorCtr="1"/>
          <a:lstStyle/>
          <a:p>
            <a:pPr algn="ctr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pt-PT" sz="1100" b="1" dirty="0">
                <a:solidFill>
                  <a:schemeClr val="bg1"/>
                </a:solidFill>
              </a:rPr>
              <a:t>Quality  checks</a:t>
            </a:r>
          </a:p>
        </p:txBody>
      </p:sp>
      <p:sp>
        <p:nvSpPr>
          <p:cNvPr id="31" name="Bent Arrow 30"/>
          <p:cNvSpPr/>
          <p:nvPr/>
        </p:nvSpPr>
        <p:spPr bwMode="auto">
          <a:xfrm rot="10800000">
            <a:off x="5770563" y="3516313"/>
            <a:ext cx="503237" cy="765175"/>
          </a:xfrm>
          <a:prstGeom prst="bentArrow">
            <a:avLst>
              <a:gd name="adj1" fmla="val 39383"/>
              <a:gd name="adj2" fmla="val 43697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6000" tIns="270000" rIns="90000" bIns="90000"/>
          <a:lstStyle/>
          <a:p>
            <a:pPr marL="395288" indent="-188913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endParaRPr lang="pt-PT" sz="2400">
              <a:latin typeface="+mn-lt"/>
              <a:cs typeface="+mn-cs"/>
            </a:endParaRPr>
          </a:p>
        </p:txBody>
      </p:sp>
      <p:sp>
        <p:nvSpPr>
          <p:cNvPr id="32" name="Bent Arrow 31"/>
          <p:cNvSpPr/>
          <p:nvPr/>
        </p:nvSpPr>
        <p:spPr bwMode="auto">
          <a:xfrm rot="16200000">
            <a:off x="3742531" y="3593307"/>
            <a:ext cx="701675" cy="576262"/>
          </a:xfrm>
          <a:prstGeom prst="bentArrow">
            <a:avLst>
              <a:gd name="adj1" fmla="val 34243"/>
              <a:gd name="adj2" fmla="val 43697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6000" tIns="270000" rIns="90000" bIns="90000"/>
          <a:lstStyle/>
          <a:p>
            <a:pPr marL="395288" indent="-188913" defTabSz="981709" eaLnBrk="0" fontAlgn="auto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endParaRPr lang="pt-PT" sz="2400">
              <a:latin typeface="+mn-lt"/>
              <a:cs typeface="+mn-cs"/>
            </a:endParaRPr>
          </a:p>
        </p:txBody>
      </p:sp>
      <p:grpSp>
        <p:nvGrpSpPr>
          <p:cNvPr id="33" name="Group 19"/>
          <p:cNvGrpSpPr/>
          <p:nvPr/>
        </p:nvGrpSpPr>
        <p:grpSpPr>
          <a:xfrm>
            <a:off x="2684482" y="2534894"/>
            <a:ext cx="493706" cy="423350"/>
            <a:chOff x="2195736" y="3047890"/>
            <a:chExt cx="493706" cy="30040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4" name="Pentagon 33"/>
            <p:cNvSpPr/>
            <p:nvPr/>
          </p:nvSpPr>
          <p:spPr bwMode="auto">
            <a:xfrm>
              <a:off x="21957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Pentagon 34"/>
            <p:cNvSpPr/>
            <p:nvPr/>
          </p:nvSpPr>
          <p:spPr bwMode="auto">
            <a:xfrm>
              <a:off x="23481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Pentagon 35"/>
            <p:cNvSpPr/>
            <p:nvPr/>
          </p:nvSpPr>
          <p:spPr bwMode="auto">
            <a:xfrm>
              <a:off x="25005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26"/>
          <p:cNvGrpSpPr/>
          <p:nvPr/>
        </p:nvGrpSpPr>
        <p:grpSpPr>
          <a:xfrm>
            <a:off x="7004962" y="2534894"/>
            <a:ext cx="493706" cy="423350"/>
            <a:chOff x="2195736" y="3047890"/>
            <a:chExt cx="493706" cy="30040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8" name="Pentagon 37"/>
            <p:cNvSpPr/>
            <p:nvPr/>
          </p:nvSpPr>
          <p:spPr bwMode="auto">
            <a:xfrm>
              <a:off x="21957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39" name="Pentagon 38"/>
            <p:cNvSpPr/>
            <p:nvPr/>
          </p:nvSpPr>
          <p:spPr bwMode="auto">
            <a:xfrm>
              <a:off x="23481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Pentagon 39"/>
            <p:cNvSpPr/>
            <p:nvPr/>
          </p:nvSpPr>
          <p:spPr bwMode="auto">
            <a:xfrm>
              <a:off x="2500536" y="3047890"/>
              <a:ext cx="188906" cy="300404"/>
            </a:xfrm>
            <a:prstGeom prst="homePlat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6000" tIns="270000" rIns="90000" bIns="90000"/>
            <a:lstStyle/>
            <a:p>
              <a:pPr marL="206375" defTabSz="981709" eaLnBrk="0" fontAlgn="auto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endParaRPr lang="pt-PT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>
                <a:solidFill>
                  <a:schemeClr val="accent4"/>
                </a:solidFill>
              </a:rPr>
              <a:t>Who is participating?</a:t>
            </a:r>
          </a:p>
          <a:p>
            <a:pPr lvl="2"/>
            <a:r>
              <a:rPr lang="en-US" dirty="0" smtClean="0"/>
              <a:t>6 working groups and committees</a:t>
            </a:r>
          </a:p>
          <a:p>
            <a:pPr lvl="2"/>
            <a:r>
              <a:rPr lang="en-US" dirty="0" smtClean="0"/>
              <a:t>EBA staff</a:t>
            </a:r>
          </a:p>
          <a:p>
            <a:pPr lvl="2"/>
            <a:r>
              <a:rPr lang="en-US" dirty="0" smtClean="0"/>
              <a:t>IT support </a:t>
            </a:r>
          </a:p>
          <a:p>
            <a:pPr lvl="2"/>
            <a:r>
              <a:rPr lang="en-US" dirty="0" smtClean="0"/>
              <a:t>30 countries</a:t>
            </a:r>
          </a:p>
          <a:p>
            <a:pPr lvl="2"/>
            <a:r>
              <a:rPr lang="en-US" dirty="0" smtClean="0"/>
              <a:t>+/- 50 active contributors</a:t>
            </a:r>
          </a:p>
          <a:p>
            <a:pPr lvl="2"/>
            <a:r>
              <a:rPr lang="en-US" dirty="0" smtClean="0"/>
              <a:t>+/- 200 voting contributors</a:t>
            </a:r>
          </a:p>
          <a:p>
            <a:pPr lvl="2"/>
            <a:r>
              <a:rPr lang="en-US" dirty="0" smtClean="0"/>
              <a:t>In Public consultations: +/- 1000 market participants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2"/>
            <a:endParaRPr dirty="0" smtClean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>
                <a:solidFill>
                  <a:schemeClr val="accent4"/>
                </a:solidFill>
              </a:rPr>
              <a:t>What was done in 2012:</a:t>
            </a:r>
          </a:p>
          <a:p>
            <a:pPr lvl="2"/>
            <a:r>
              <a:rPr dirty="0" smtClean="0">
                <a:solidFill>
                  <a:schemeClr val="accent2"/>
                </a:solidFill>
              </a:rPr>
              <a:t>Solid Base for DPM from most of the groups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Modeling in the DPM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+/- 40 rounds to harmonize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Alignment pre CRDIV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Basic validation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Definition of specific features for the taxonomies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Basic relation ship regulation DPM</a:t>
            </a:r>
          </a:p>
          <a:p>
            <a:pPr lvl="2"/>
            <a:endParaRPr lang="en-US" dirty="0" smtClean="0">
              <a:solidFill>
                <a:schemeClr val="accent2"/>
              </a:solidFill>
            </a:endParaRPr>
          </a:p>
          <a:p>
            <a:pPr lvl="2"/>
            <a:endParaRPr dirty="0" smtClean="0">
              <a:solidFill>
                <a:schemeClr val="accent2"/>
              </a:solidFill>
            </a:endParaRPr>
          </a:p>
          <a:p>
            <a:pPr lvl="2"/>
            <a:endParaRPr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part for COREP and FINREP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DPM: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GB" dirty="0" smtClean="0"/>
              <a:t>Support in executing the Quality checks in the DPM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Tune the quality checks for the DPM</a:t>
            </a:r>
          </a:p>
          <a:p>
            <a:pPr lvl="2"/>
            <a:endParaRPr lang="en-GB" dirty="0"/>
          </a:p>
          <a:p>
            <a:pPr lvl="2"/>
            <a:r>
              <a:rPr lang="en-GB" dirty="0" smtClean="0"/>
              <a:t>Build a database Meta-model to support the complexity of the DPM (UK FSA and EBA)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3 Rectángulo redondeado"/>
          <p:cNvSpPr/>
          <p:nvPr/>
        </p:nvSpPr>
        <p:spPr>
          <a:xfrm>
            <a:off x="5307505" y="2204315"/>
            <a:ext cx="2143140" cy="13573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Meta-model</a:t>
            </a:r>
          </a:p>
          <a:p>
            <a:pPr algn="ctr"/>
            <a:r>
              <a:rPr lang="en-GB" dirty="0" smtClean="0"/>
              <a:t>(DP formal model)</a:t>
            </a:r>
            <a:endParaRPr lang="en-GB" dirty="0"/>
          </a:p>
        </p:txBody>
      </p:sp>
      <p:sp>
        <p:nvSpPr>
          <p:cNvPr id="8" name="4 Rectángulo redondeado"/>
          <p:cNvSpPr/>
          <p:nvPr/>
        </p:nvSpPr>
        <p:spPr>
          <a:xfrm>
            <a:off x="8039393" y="2338322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Data model</a:t>
            </a:r>
          </a:p>
          <a:p>
            <a:pPr algn="ctr"/>
            <a:r>
              <a:rPr lang="en-GB" dirty="0" smtClean="0"/>
              <a:t>Metadata</a:t>
            </a:r>
          </a:p>
          <a:p>
            <a:pPr algn="ctr"/>
            <a:r>
              <a:rPr lang="en-GB" dirty="0" smtClean="0"/>
              <a:t>DPM</a:t>
            </a:r>
            <a:endParaRPr lang="en-GB" dirty="0"/>
          </a:p>
        </p:txBody>
      </p:sp>
      <p:sp>
        <p:nvSpPr>
          <p:cNvPr id="12" name="7 Rectángulo redondeado"/>
          <p:cNvSpPr/>
          <p:nvPr/>
        </p:nvSpPr>
        <p:spPr>
          <a:xfrm>
            <a:off x="8070925" y="4748489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XBRL Taxonomy</a:t>
            </a:r>
          </a:p>
          <a:p>
            <a:pPr algn="ctr"/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14" name="9 Flecha derecha"/>
          <p:cNvSpPr/>
          <p:nvPr/>
        </p:nvSpPr>
        <p:spPr>
          <a:xfrm>
            <a:off x="7496503" y="2632943"/>
            <a:ext cx="703012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Describes</a:t>
            </a:r>
            <a:endParaRPr lang="en-GB" dirty="0"/>
          </a:p>
        </p:txBody>
      </p:sp>
      <p:grpSp>
        <p:nvGrpSpPr>
          <p:cNvPr id="17" name="18 Grupo"/>
          <p:cNvGrpSpPr/>
          <p:nvPr/>
        </p:nvGrpSpPr>
        <p:grpSpPr>
          <a:xfrm>
            <a:off x="7580787" y="3726189"/>
            <a:ext cx="1927273" cy="1000132"/>
            <a:chOff x="7043823" y="2963424"/>
            <a:chExt cx="1927273" cy="1000132"/>
          </a:xfrm>
        </p:grpSpPr>
        <p:sp>
          <p:nvSpPr>
            <p:cNvPr id="21" name="19 Flecha a la derecha con bandas"/>
            <p:cNvSpPr/>
            <p:nvPr/>
          </p:nvSpPr>
          <p:spPr>
            <a:xfrm rot="5400000">
              <a:off x="8078121" y="3070581"/>
              <a:ext cx="1000132" cy="7858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22" name="20 CuadroTexto"/>
            <p:cNvSpPr txBox="1"/>
            <p:nvPr/>
          </p:nvSpPr>
          <p:spPr>
            <a:xfrm>
              <a:off x="7043823" y="2989428"/>
              <a:ext cx="1329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/>
                <a:t>Published in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deliverable Architecture document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>
              <a:buNone/>
            </a:pPr>
            <a:r>
              <a:rPr lang="en-GB" dirty="0" smtClean="0">
                <a:solidFill>
                  <a:schemeClr val="accent4"/>
                </a:solidFill>
              </a:rPr>
              <a:t>Architecture document :</a:t>
            </a:r>
          </a:p>
          <a:p>
            <a:pPr lvl="2">
              <a:buNone/>
            </a:pPr>
            <a:r>
              <a:rPr lang="en-GB" dirty="0" smtClean="0">
                <a:solidFill>
                  <a:schemeClr val="accent1"/>
                </a:solidFill>
              </a:rPr>
              <a:t>Open points:</a:t>
            </a:r>
          </a:p>
          <a:p>
            <a:pPr lvl="2">
              <a:buNone/>
            </a:pPr>
            <a:endParaRPr lang="en-GB" dirty="0" smtClean="0">
              <a:solidFill>
                <a:schemeClr val="accent4"/>
              </a:solidFill>
            </a:endParaRPr>
          </a:p>
          <a:p>
            <a:pPr lvl="2"/>
            <a:r>
              <a:rPr lang="en-GB" dirty="0"/>
              <a:t>Control of validations: assertion sets or preconditions</a:t>
            </a:r>
          </a:p>
          <a:p>
            <a:pPr lvl="2"/>
            <a:endParaRPr lang="en-GB" dirty="0" smtClean="0"/>
          </a:p>
          <a:p>
            <a:pPr lvl="2">
              <a:buNone/>
            </a:pPr>
            <a:r>
              <a:rPr lang="en-GB" dirty="0" smtClean="0">
                <a:solidFill>
                  <a:schemeClr val="accent1"/>
                </a:solidFill>
              </a:rPr>
              <a:t>Closed discussions:</a:t>
            </a:r>
          </a:p>
          <a:p>
            <a:pPr lvl="2">
              <a:buNone/>
            </a:pPr>
            <a:endParaRPr lang="en-GB" dirty="0"/>
          </a:p>
          <a:p>
            <a:pPr lvl="2"/>
            <a:r>
              <a:rPr lang="en-GB" dirty="0" smtClean="0"/>
              <a:t>General topics</a:t>
            </a:r>
          </a:p>
          <a:p>
            <a:pPr lvl="2"/>
            <a:endParaRPr lang="en-GB" dirty="0"/>
          </a:p>
          <a:p>
            <a:pPr lvl="2"/>
            <a:r>
              <a:rPr lang="en-GB" dirty="0"/>
              <a:t>Modelling of primary items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473088" y="1419225"/>
            <a:ext cx="4752000" cy="21258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sz="2400" dirty="0" smtClean="0">
                <a:solidFill>
                  <a:schemeClr val="accent1"/>
                </a:solidFill>
              </a:rPr>
              <a:t>Modelling of primary items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Option B</a:t>
            </a:r>
          </a:p>
          <a:p>
            <a:endParaRPr lang="en-GB" dirty="0"/>
          </a:p>
          <a:p>
            <a:pPr lvl="1"/>
            <a:r>
              <a:rPr lang="en-GB" dirty="0"/>
              <a:t>AT dimension determines:</a:t>
            </a:r>
          </a:p>
          <a:p>
            <a:pPr lvl="2"/>
            <a:r>
              <a:rPr lang="en-GB" dirty="0"/>
              <a:t>Data type (monetary, date…)</a:t>
            </a:r>
          </a:p>
          <a:p>
            <a:pPr lvl="2"/>
            <a:r>
              <a:rPr lang="en-GB" dirty="0"/>
              <a:t>Period type (instant / duration)</a:t>
            </a:r>
          </a:p>
          <a:p>
            <a:pPr lvl="1"/>
            <a:r>
              <a:rPr lang="en-GB" dirty="0"/>
              <a:t>Base dimension determines:</a:t>
            </a:r>
          </a:p>
          <a:p>
            <a:pPr lvl="2"/>
            <a:r>
              <a:rPr lang="en-GB" dirty="0"/>
              <a:t>Sign convention (credit / debit)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Primary items are used to model the AT dimension.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Around 350 primary items</a:t>
            </a:r>
            <a:endParaRPr lang="en-GB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3300"/>
              </a:buClr>
              <a:defRPr/>
            </a:pPr>
            <a:endParaRPr lang="en-GB" sz="18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rgbClr val="993300"/>
              </a:buClr>
              <a:defRPr/>
            </a:pPr>
            <a:endParaRPr lang="en-GB" sz="18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rgbClr val="993300"/>
              </a:buClr>
              <a:defRPr/>
            </a:pPr>
            <a:endParaRPr lang="en-GB" sz="1800" kern="0" dirty="0"/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473088" y="1419225"/>
            <a:ext cx="4752000" cy="18303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marR="0" lvl="2" indent="-182563" algn="l" defTabSz="981709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99D3E"/>
              </a:buClr>
              <a:buSzTx/>
              <a:buFont typeface="Arial" pitchFamily="34" charset="0"/>
              <a:buChar char="&gt;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99D3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doors-op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690" y="1773620"/>
            <a:ext cx="4776951" cy="4591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A_for presentations_large_fonts">
  <a:themeElements>
    <a:clrScheme name="EBA">
      <a:dk1>
        <a:sysClr val="windowText" lastClr="000000"/>
      </a:dk1>
      <a:lt1>
        <a:sysClr val="window" lastClr="FFFFFF"/>
      </a:lt1>
      <a:dk2>
        <a:srgbClr val="005596"/>
      </a:dk2>
      <a:lt2>
        <a:srgbClr val="00AEEF"/>
      </a:lt2>
      <a:accent1>
        <a:srgbClr val="48748F"/>
      </a:accent1>
      <a:accent2>
        <a:srgbClr val="807F83"/>
      </a:accent2>
      <a:accent3>
        <a:srgbClr val="A30134"/>
      </a:accent3>
      <a:accent4>
        <a:srgbClr val="D9531E"/>
      </a:accent4>
      <a:accent5>
        <a:srgbClr val="439539"/>
      </a:accent5>
      <a:accent6>
        <a:srgbClr val="7C2B83"/>
      </a:accent6>
      <a:hlink>
        <a:srgbClr val="005596"/>
      </a:hlink>
      <a:folHlink>
        <a:srgbClr val="00AEEF"/>
      </a:folHlink>
    </a:clrScheme>
    <a:fontScheme name="E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r">
          <a:defRPr sz="2200" b="0" kern="1200" dirty="0" smtClean="0">
            <a:solidFill>
              <a:schemeClr val="accent2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Black">
      <a:srgbClr val="000000"/>
    </a:custClr>
    <a:custClr name="Mid Grey">
      <a:srgbClr val="BEC0C2"/>
    </a:custClr>
    <a:custClr name="Light Grey">
      <a:srgbClr val="E6E7E8"/>
    </a:custClr>
    <a:custClr name="Gold">
      <a:srgbClr val="F99D3E"/>
    </a:custClr>
    <a:custClr name="Pale Gold">
      <a:srgbClr val="FEE3C7"/>
    </a:custClr>
    <a:custClr name="Yellow">
      <a:srgbClr val="FFD200"/>
    </a:custClr>
    <a:custClr name="Mid Green">
      <a:srgbClr val="8CA829"/>
    </a:custClr>
    <a:custClr name="Pale Green">
      <a:srgbClr val="A0CA9C"/>
    </a:custClr>
    <a:custClr name="Mid Grey-Blue">
      <a:srgbClr val="96ACBF"/>
    </a:custClr>
    <a:custClr name="Pale Blue">
      <a:srgbClr val="7FD6F7"/>
    </a:custClr>
    <a:custClr name="Mid Purple">
      <a:srgbClr val="9D60A2"/>
    </a:custClr>
    <a:custClr name="Pale Purple">
      <a:srgbClr val="D180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EBA_for presentations_large_fonts</Template>
  <TotalTime>351</TotalTime>
  <Words>1079</Words>
  <Application>Microsoft Office PowerPoint</Application>
  <PresentationFormat>Custom</PresentationFormat>
  <Paragraphs>253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EBA_for presentations_large_fonts</vt:lpstr>
      <vt:lpstr>The European Banking Authority: Update on XBRL Architecture, Taxonomies and  DPM</vt:lpstr>
      <vt:lpstr>Eurofiling</vt:lpstr>
      <vt:lpstr>The year 2012 the year of awareness</vt:lpstr>
      <vt:lpstr>The role of the EBA</vt:lpstr>
      <vt:lpstr>Build Process</vt:lpstr>
      <vt:lpstr>Business Process</vt:lpstr>
      <vt:lpstr>Technical part for COREP and FINREP</vt:lpstr>
      <vt:lpstr>IT deliverable Architecture document</vt:lpstr>
      <vt:lpstr>Modelling of primary items</vt:lpstr>
      <vt:lpstr>XBRL standards and the reporting process</vt:lpstr>
      <vt:lpstr>XBRL standards and the reporting process</vt:lpstr>
      <vt:lpstr>Transformation from Option B to C</vt:lpstr>
      <vt:lpstr>Control of validations: assertion sets</vt:lpstr>
      <vt:lpstr>Control of validations: preconditions</vt:lpstr>
      <vt:lpstr>IT deliverables: Quality Handbook </vt:lpstr>
      <vt:lpstr>Quality Review: The stages of the due process </vt:lpstr>
      <vt:lpstr>Beta Release Taxonomy FINREP</vt:lpstr>
      <vt:lpstr>Beta Release Taxonomy FINREP</vt:lpstr>
      <vt:lpstr>Beta Release Taxonomy FINREP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Banking Authority: Update on XBRL Architecture, Taxonomies and  DPM</dc:title>
  <dc:creator>aweller</dc:creator>
  <cp:lastModifiedBy>aweller</cp:lastModifiedBy>
  <cp:revision>28</cp:revision>
  <dcterms:created xsi:type="dcterms:W3CDTF">2012-12-05T17:38:01Z</dcterms:created>
  <dcterms:modified xsi:type="dcterms:W3CDTF">2012-12-11T15:39:07Z</dcterms:modified>
</cp:coreProperties>
</file>