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handoutMasterIdLst>
    <p:handoutMasterId r:id="rId14"/>
  </p:handoutMasterIdLst>
  <p:sldIdLst>
    <p:sldId id="277" r:id="rId3"/>
    <p:sldId id="289" r:id="rId4"/>
    <p:sldId id="281" r:id="rId5"/>
    <p:sldId id="283" r:id="rId6"/>
    <p:sldId id="284" r:id="rId7"/>
    <p:sldId id="292" r:id="rId8"/>
    <p:sldId id="293" r:id="rId9"/>
    <p:sldId id="295" r:id="rId10"/>
    <p:sldId id="294" r:id="rId11"/>
    <p:sldId id="269" r:id="rId12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Lucida Sans Unicode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Lucida Sans Unicode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Lucida Sans Unicode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Lucida Sans Unicode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0487" autoAdjust="0"/>
    <p:restoredTop sz="84709" autoAdjust="0"/>
  </p:normalViewPr>
  <p:slideViewPr>
    <p:cSldViewPr>
      <p:cViewPr varScale="1">
        <p:scale>
          <a:sx n="74" d="100"/>
          <a:sy n="74" d="100"/>
        </p:scale>
        <p:origin x="-6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66" y="-84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239FF3-70EF-4B8A-9A3C-3DF73409FADE}" type="datetimeFigureOut">
              <a:rPr lang="fr-FR"/>
              <a:pPr>
                <a:defRPr/>
              </a:pPr>
              <a:t>19/06/2013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644BF8-7CF9-4C1F-A3A7-9E29C93010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01EDBA9-C5F2-436E-87A8-0EC066AA2190}" type="datetimeFigureOut">
              <a:rPr lang="fr-FR"/>
              <a:pPr>
                <a:defRPr/>
              </a:pPr>
              <a:t>19/06/2013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9" tIns="46045" rIns="92089" bIns="46045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2089" tIns="46045" rIns="92089" bIns="46045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B13D3D-92AF-4DD7-A548-FD7BEE67E5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8B4FC-1633-4543-AFBC-B028722B54D9}" type="datetime1">
              <a:rPr lang="fr-FR"/>
              <a:pPr>
                <a:defRPr/>
              </a:pPr>
              <a:t>19/06/2013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2F3AE-2AC6-4E0A-A7B5-BAB3A0FB83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DFEDA-701C-4A75-A2FA-979CB4AEE231}" type="datetime1">
              <a:rPr lang="fr-FR"/>
              <a:pPr>
                <a:defRPr/>
              </a:pPr>
              <a:t>19/06/2013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ADF30-E428-4557-A6BD-4960B5D9B5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D36C2-218F-4D37-8F7B-C1F1773BA781}" type="datetime1">
              <a:rPr lang="fr-FR"/>
              <a:pPr>
                <a:defRPr/>
              </a:pPr>
              <a:t>19/06/2013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3F84C-EB81-4434-A410-1DF6DA416E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29/04/11</a:t>
            </a:r>
            <a:endParaRPr lang="en-GB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6350"/>
            <a:ext cx="2130425" cy="3619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BFB6E53-3DA0-4FF8-BFFC-3219A5F4A9D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29/04/11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6350"/>
            <a:ext cx="2130425" cy="3619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9CE90ED-7639-4314-AE3F-35DCFAD5934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29/04/11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6350"/>
            <a:ext cx="2130425" cy="3619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3F55721-CD7D-4A6A-876B-B44DED2927D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29/04/11</a:t>
            </a: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6350"/>
            <a:ext cx="2130425" cy="3619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C18E42A-A971-4DA2-A848-BEFE2C90DC1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29/04/11</a:t>
            </a:r>
            <a:endParaRPr lang="en-GB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6350"/>
            <a:ext cx="2130425" cy="3619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71B8072-FAAE-4914-A9D7-3B5500ED4C0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29/04/11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6350"/>
            <a:ext cx="2130425" cy="3619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662B784-E1A9-457D-A025-E471DD1ED96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29/04/11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6350"/>
            <a:ext cx="2130425" cy="3619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9CBBED-4E94-48F8-95C6-324BB98C895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29/04/11</a:t>
            </a: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6350"/>
            <a:ext cx="2130425" cy="3619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8D29234-05D3-415A-84C3-BA12280657C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68339-739D-4644-B673-DEAC77F3C381}" type="datetime1">
              <a:rPr lang="fr-FR"/>
              <a:pPr>
                <a:defRPr/>
              </a:pPr>
              <a:t>19/06/2013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47002-B1FD-4C20-BD84-E2BFE74423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29/04/11</a:t>
            </a: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6350"/>
            <a:ext cx="2130425" cy="3619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C16251-0A89-48E5-9E01-4841B77CF2D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29/04/11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6350"/>
            <a:ext cx="2130425" cy="3619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2DF9664-F38B-491F-AC1E-3887B7762F1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29/04/11</a:t>
            </a:r>
            <a:endParaRPr lang="en-GB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6350"/>
            <a:ext cx="2130425" cy="3619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53D15F7-33F9-4F4D-99CF-932E648A58D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08071-08FD-4866-B884-6BD36A990CB2}" type="datetime1">
              <a:rPr lang="fr-FR"/>
              <a:pPr>
                <a:defRPr/>
              </a:pPr>
              <a:t>19/06/2013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21D26-7F28-4276-9138-3257A5B0FF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2988E-9671-49EC-B2C6-8FAD240411DD}" type="datetime1">
              <a:rPr lang="fr-FR"/>
              <a:pPr>
                <a:defRPr/>
              </a:pPr>
              <a:t>19/06/2013</a:t>
            </a:fld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24A7F-4E52-482C-B642-B03F530624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FBF91-36B7-4779-8743-98A3D5719DAF}" type="datetime1">
              <a:rPr lang="fr-FR"/>
              <a:pPr>
                <a:defRPr/>
              </a:pPr>
              <a:t>19/06/2013</a:t>
            </a:fld>
            <a:endParaRPr lang="fr-F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CED70-D908-48C8-A24D-C4CA99D0C3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CEBE4-6084-43BB-965E-299B3DB322FE}" type="datetime1">
              <a:rPr lang="fr-FR"/>
              <a:pPr>
                <a:defRPr/>
              </a:pPr>
              <a:t>19/06/2013</a:t>
            </a:fld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DA7B0-4D3A-4D51-A2BF-8D433715FE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E1188-4FC9-44CF-8CA1-5ACF8A798CD4}" type="datetime1">
              <a:rPr lang="fr-FR"/>
              <a:pPr>
                <a:defRPr/>
              </a:pPr>
              <a:t>19/06/2013</a:t>
            </a:fld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DB282-1C26-40D0-8ADE-630C005349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E2004-DF71-4C2C-9E6B-AE94470ACF2D}" type="datetime1">
              <a:rPr lang="fr-FR"/>
              <a:pPr>
                <a:defRPr/>
              </a:pPr>
              <a:t>19/06/2013</a:t>
            </a:fld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A8067-07BD-4D84-B90D-2CF2CCBEF3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91A43-DF42-44B6-B62E-8AD4B20B6BD8}" type="datetime1">
              <a:rPr lang="fr-FR"/>
              <a:pPr>
                <a:defRPr/>
              </a:pPr>
              <a:t>19/06/2013</a:t>
            </a:fld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B025B-5ADF-4CA6-9F7B-5BF7692380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0F2C25-7D88-42F2-B6E9-D0A413DF3C5A}" type="datetime1">
              <a:rPr lang="fr-FR"/>
              <a:pPr>
                <a:defRPr/>
              </a:pPr>
              <a:t>19/06/2013</a:t>
            </a:fld>
            <a:endParaRPr lang="fr-FR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14B9A5-9760-4333-9A11-338AF7C972B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76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hf hdr="0" ftr="0" dt="0"/>
  <p:txStyles>
    <p:titleStyle>
      <a:lvl1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cs typeface="Lucida Sans Unicode" pitchFamily="32" charset="0"/>
        </a:defRPr>
      </a:lvl2pPr>
      <a:lvl3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cs typeface="Lucida Sans Unicode" pitchFamily="32" charset="0"/>
        </a:defRPr>
      </a:lvl3pPr>
      <a:lvl4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cs typeface="Lucida Sans Unicode" pitchFamily="32" charset="0"/>
        </a:defRPr>
      </a:lvl4pPr>
      <a:lvl5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cs typeface="Lucida Sans Unicode" pitchFamily="32" charset="0"/>
        </a:defRPr>
      </a:lvl5pPr>
      <a:lvl6pPr marL="457200" algn="ctr" defTabSz="449263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cs typeface="Lucida Sans Unicode" pitchFamily="32" charset="0"/>
        </a:defRPr>
      </a:lvl6pPr>
      <a:lvl7pPr marL="914400" algn="ctr" defTabSz="449263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cs typeface="Lucida Sans Unicode" pitchFamily="32" charset="0"/>
        </a:defRPr>
      </a:lvl7pPr>
      <a:lvl8pPr marL="1371600" algn="ctr" defTabSz="449263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cs typeface="Lucida Sans Unicode" pitchFamily="32" charset="0"/>
        </a:defRPr>
      </a:lvl8pPr>
      <a:lvl9pPr marL="1828800" algn="ctr" defTabSz="449263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cs typeface="Lucida Sans Unicode" pitchFamily="32" charset="0"/>
        </a:defRPr>
      </a:lvl9pPr>
    </p:titleStyle>
    <p:bodyStyle>
      <a:lvl1pPr marL="339725" indent="-339725" algn="l" defTabSz="449263" rtl="0" eaLnBrk="0" fontAlgn="base" hangingPunct="0">
        <a:lnSpc>
          <a:spcPct val="104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lnSpc>
          <a:spcPct val="104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104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76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6372225" y="5445125"/>
            <a:ext cx="1588" cy="1412875"/>
          </a:xfrm>
          <a:prstGeom prst="line">
            <a:avLst/>
          </a:prstGeom>
          <a:noFill/>
          <a:ln w="34920">
            <a:solidFill>
              <a:srgbClr val="F9B641"/>
            </a:solidFill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+mn-lt"/>
              <a:cs typeface="+mn-cs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516688" y="5445125"/>
            <a:ext cx="2232025" cy="1171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400" dirty="0">
                <a:solidFill>
                  <a:srgbClr val="000066"/>
                </a:solidFill>
                <a:latin typeface="+mn-lt"/>
                <a:cs typeface="Arial" charset="0"/>
              </a:rPr>
              <a:t>Paris,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400" dirty="0">
                <a:solidFill>
                  <a:srgbClr val="000066"/>
                </a:solidFill>
                <a:latin typeface="+mn-lt"/>
                <a:cs typeface="Arial" charset="0"/>
              </a:rPr>
              <a:t>29 </a:t>
            </a:r>
            <a:r>
              <a:rPr lang="en-GB" sz="1400" dirty="0" err="1">
                <a:solidFill>
                  <a:srgbClr val="000066"/>
                </a:solidFill>
                <a:latin typeface="+mn-lt"/>
                <a:cs typeface="Arial" charset="0"/>
              </a:rPr>
              <a:t>Avril</a:t>
            </a:r>
            <a:r>
              <a:rPr lang="en-GB" sz="1400" dirty="0">
                <a:solidFill>
                  <a:srgbClr val="000066"/>
                </a:solidFill>
                <a:latin typeface="+mn-lt"/>
                <a:cs typeface="Arial" charset="0"/>
              </a:rPr>
              <a:t> 2011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400" dirty="0">
              <a:solidFill>
                <a:srgbClr val="000066"/>
              </a:solidFill>
              <a:latin typeface="+mn-lt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400" dirty="0">
                <a:solidFill>
                  <a:srgbClr val="000066"/>
                </a:solidFill>
                <a:latin typeface="+mn-lt"/>
                <a:cs typeface="Arial" charset="0"/>
              </a:rPr>
              <a:t>Adeline Bachellerie,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400" dirty="0">
                <a:solidFill>
                  <a:srgbClr val="000066"/>
                </a:solidFill>
                <a:latin typeface="+mn-lt"/>
                <a:cs typeface="Arial" charset="0"/>
              </a:rPr>
              <a:t>Omar </a:t>
            </a:r>
            <a:r>
              <a:rPr lang="en-GB" sz="1400" dirty="0" err="1">
                <a:solidFill>
                  <a:srgbClr val="000066"/>
                </a:solidFill>
                <a:latin typeface="+mn-lt"/>
                <a:cs typeface="Arial" charset="0"/>
              </a:rPr>
              <a:t>Birouk</a:t>
            </a:r>
            <a:endParaRPr lang="en-GB" sz="1400" dirty="0">
              <a:solidFill>
                <a:srgbClr val="000066"/>
              </a:solidFill>
              <a:latin typeface="+mn-lt"/>
              <a:cs typeface="Arial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5288" y="2133600"/>
            <a:ext cx="8424862" cy="1368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dirty="0" err="1">
                <a:solidFill>
                  <a:srgbClr val="333399"/>
                </a:solidFill>
                <a:latin typeface="+mn-lt"/>
                <a:cs typeface="Arial" charset="0"/>
              </a:rPr>
              <a:t>Groupe</a:t>
            </a:r>
            <a:r>
              <a:rPr lang="en-GB" sz="2800" dirty="0">
                <a:solidFill>
                  <a:srgbClr val="333399"/>
                </a:solidFill>
                <a:latin typeface="+mn-lt"/>
                <a:cs typeface="Arial" charset="0"/>
              </a:rPr>
              <a:t> </a:t>
            </a:r>
            <a:r>
              <a:rPr lang="en-GB" sz="2800" dirty="0" err="1">
                <a:solidFill>
                  <a:srgbClr val="333399"/>
                </a:solidFill>
                <a:latin typeface="+mn-lt"/>
                <a:cs typeface="Arial" charset="0"/>
              </a:rPr>
              <a:t>Méthodologique</a:t>
            </a:r>
            <a:r>
              <a:rPr lang="en-GB" sz="2800" dirty="0">
                <a:solidFill>
                  <a:srgbClr val="333399"/>
                </a:solidFill>
                <a:latin typeface="+mn-lt"/>
                <a:cs typeface="Arial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dirty="0" err="1">
                <a:solidFill>
                  <a:srgbClr val="333399"/>
                </a:solidFill>
                <a:latin typeface="+mn-lt"/>
                <a:cs typeface="Arial" charset="0"/>
              </a:rPr>
              <a:t>Thème</a:t>
            </a:r>
            <a:r>
              <a:rPr lang="en-GB" sz="2800" dirty="0">
                <a:solidFill>
                  <a:srgbClr val="333399"/>
                </a:solidFill>
                <a:latin typeface="+mn-lt"/>
                <a:cs typeface="Arial" charset="0"/>
              </a:rPr>
              <a:t> 1 : La correction des variations </a:t>
            </a:r>
            <a:r>
              <a:rPr lang="en-GB" sz="2800" dirty="0" err="1">
                <a:solidFill>
                  <a:srgbClr val="333399"/>
                </a:solidFill>
                <a:latin typeface="+mn-lt"/>
                <a:cs typeface="Arial" charset="0"/>
              </a:rPr>
              <a:t>saisonnières</a:t>
            </a:r>
            <a:endParaRPr lang="en-GB" sz="2800" dirty="0">
              <a:solidFill>
                <a:srgbClr val="333399"/>
              </a:solidFill>
              <a:latin typeface="+mn-lt"/>
              <a:cs typeface="Arial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07950" y="4149725"/>
            <a:ext cx="6192838" cy="1355725"/>
          </a:xfrm>
          <a:prstGeom prst="rect">
            <a:avLst/>
          </a:prstGeom>
          <a:solidFill>
            <a:srgbClr val="000066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dirty="0">
                <a:solidFill>
                  <a:srgbClr val="FFFFFF"/>
                </a:solidFill>
                <a:latin typeface="+mn-lt"/>
                <a:cs typeface="Arial" charset="0"/>
              </a:rPr>
              <a:t> </a:t>
            </a:r>
            <a:r>
              <a:rPr lang="en-GB" sz="2400" dirty="0" err="1">
                <a:solidFill>
                  <a:srgbClr val="FFFFFF"/>
                </a:solidFill>
                <a:latin typeface="+mn-lt"/>
                <a:cs typeface="Arial" charset="0"/>
              </a:rPr>
              <a:t>Méthodologie</a:t>
            </a:r>
            <a:r>
              <a:rPr lang="en-GB" sz="2400" dirty="0">
                <a:solidFill>
                  <a:srgbClr val="FFFFFF"/>
                </a:solidFill>
                <a:latin typeface="+mn-lt"/>
                <a:cs typeface="Arial" charset="0"/>
              </a:rPr>
              <a:t> des </a:t>
            </a:r>
            <a:r>
              <a:rPr lang="en-GB" sz="2400" dirty="0" err="1">
                <a:solidFill>
                  <a:srgbClr val="FFFFFF"/>
                </a:solidFill>
                <a:latin typeface="+mn-lt"/>
                <a:cs typeface="Arial" charset="0"/>
              </a:rPr>
              <a:t>comptes</a:t>
            </a:r>
            <a:r>
              <a:rPr lang="en-GB" sz="2400" dirty="0">
                <a:solidFill>
                  <a:srgbClr val="FFFFFF"/>
                </a:solidFill>
                <a:latin typeface="+mn-lt"/>
                <a:cs typeface="Arial" charset="0"/>
              </a:rPr>
              <a:t> financiers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1000" dirty="0">
              <a:solidFill>
                <a:srgbClr val="FFFFFF"/>
              </a:solidFill>
              <a:latin typeface="+mn-lt"/>
              <a:cs typeface="Arial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dirty="0">
                <a:solidFill>
                  <a:srgbClr val="FFFFFF"/>
                </a:solidFill>
                <a:latin typeface="+mn-lt"/>
                <a:cs typeface="Arial" charset="0"/>
              </a:rPr>
              <a:t> Propositions pour les </a:t>
            </a:r>
            <a:r>
              <a:rPr lang="en-GB" sz="2400" dirty="0" err="1">
                <a:solidFill>
                  <a:srgbClr val="FFFFFF"/>
                </a:solidFill>
                <a:latin typeface="+mn-lt"/>
                <a:cs typeface="Arial" charset="0"/>
              </a:rPr>
              <a:t>secteurs</a:t>
            </a:r>
            <a:r>
              <a:rPr lang="en-GB" sz="2400" dirty="0">
                <a:solidFill>
                  <a:srgbClr val="FFFFFF"/>
                </a:solidFill>
                <a:latin typeface="+mn-lt"/>
                <a:cs typeface="Arial" charset="0"/>
              </a:rPr>
              <a:t> des institutions </a:t>
            </a:r>
            <a:r>
              <a:rPr lang="en-GB" sz="2400" dirty="0" err="1">
                <a:solidFill>
                  <a:srgbClr val="FFFFFF"/>
                </a:solidFill>
                <a:latin typeface="+mn-lt"/>
                <a:cs typeface="Arial" charset="0"/>
              </a:rPr>
              <a:t>financières</a:t>
            </a:r>
            <a:endParaRPr lang="en-GB" sz="2400" dirty="0">
              <a:solidFill>
                <a:srgbClr val="FFFFFF"/>
              </a:solidFill>
              <a:latin typeface="+mn-lt"/>
              <a:cs typeface="Arial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979613" y="260350"/>
            <a:ext cx="7164387" cy="309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  <a:defRPr/>
            </a:pPr>
            <a:r>
              <a:rPr lang="en-GB" sz="1400" dirty="0">
                <a:solidFill>
                  <a:srgbClr val="FFFFFF"/>
                </a:solidFill>
                <a:latin typeface="+mn-lt"/>
                <a:cs typeface="Arial" charset="0"/>
              </a:rPr>
              <a:t>Direction </a:t>
            </a:r>
            <a:r>
              <a:rPr lang="en-GB" sz="1400" dirty="0" err="1">
                <a:solidFill>
                  <a:srgbClr val="FFFFFF"/>
                </a:solidFill>
                <a:latin typeface="+mn-lt"/>
                <a:cs typeface="Arial" charset="0"/>
              </a:rPr>
              <a:t>Générale</a:t>
            </a:r>
            <a:r>
              <a:rPr lang="en-GB" sz="1400" dirty="0">
                <a:solidFill>
                  <a:srgbClr val="FFFFFF"/>
                </a:solidFill>
                <a:latin typeface="+mn-lt"/>
                <a:cs typeface="Arial" charset="0"/>
              </a:rPr>
              <a:t> des </a:t>
            </a:r>
            <a:r>
              <a:rPr lang="en-GB" sz="1400" dirty="0" err="1">
                <a:solidFill>
                  <a:srgbClr val="FFFFFF"/>
                </a:solidFill>
                <a:latin typeface="+mn-lt"/>
                <a:cs typeface="Arial" charset="0"/>
              </a:rPr>
              <a:t>Statistiques</a:t>
            </a:r>
            <a:r>
              <a:rPr lang="en-GB" sz="1400" dirty="0">
                <a:solidFill>
                  <a:srgbClr val="FFFFFF"/>
                </a:solidFill>
                <a:latin typeface="+mn-lt"/>
                <a:cs typeface="Arial" charset="0"/>
              </a:rPr>
              <a:t>               	</a:t>
            </a:r>
            <a:r>
              <a:rPr lang="en-GB" sz="1400" dirty="0" err="1">
                <a:solidFill>
                  <a:srgbClr val="FFFFFF"/>
                </a:solidFill>
                <a:latin typeface="+mn-lt"/>
                <a:cs typeface="Arial" charset="0"/>
              </a:rPr>
              <a:t>Groupe</a:t>
            </a:r>
            <a:r>
              <a:rPr lang="en-GB" sz="1400" dirty="0">
                <a:solidFill>
                  <a:srgbClr val="FFFFFF"/>
                </a:solidFill>
                <a:latin typeface="+mn-lt"/>
                <a:cs typeface="Arial" charset="0"/>
              </a:rPr>
              <a:t> </a:t>
            </a:r>
            <a:r>
              <a:rPr lang="en-GB" sz="1400" dirty="0" err="1">
                <a:solidFill>
                  <a:srgbClr val="FFFFFF"/>
                </a:solidFill>
                <a:latin typeface="+mn-lt"/>
                <a:cs typeface="Arial" charset="0"/>
              </a:rPr>
              <a:t>méthodologique</a:t>
            </a:r>
            <a:endParaRPr lang="en-GB" sz="1400" dirty="0">
              <a:solidFill>
                <a:srgbClr val="FFFFFF"/>
              </a:solidFill>
              <a:latin typeface="+mn-lt"/>
              <a:cs typeface="Arial" charset="0"/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V="1">
            <a:off x="5508625" y="-3175"/>
            <a:ext cx="1588" cy="842963"/>
          </a:xfrm>
          <a:prstGeom prst="line">
            <a:avLst/>
          </a:prstGeom>
          <a:noFill/>
          <a:ln w="255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0425" cy="361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 pitchFamily="32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/>
              <a:t>29/04/11</a:t>
            </a:r>
            <a:endParaRPr lang="en-GB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ftr="0"/>
  <p:txStyles>
    <p:titleStyle>
      <a:lvl1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cs typeface="Lucida Sans Unicode" pitchFamily="32" charset="0"/>
        </a:defRPr>
      </a:lvl2pPr>
      <a:lvl3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cs typeface="Lucida Sans Unicode" pitchFamily="32" charset="0"/>
        </a:defRPr>
      </a:lvl3pPr>
      <a:lvl4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cs typeface="Lucida Sans Unicode" pitchFamily="32" charset="0"/>
        </a:defRPr>
      </a:lvl4pPr>
      <a:lvl5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4" charset="0"/>
        <a:defRPr sz="4400">
          <a:solidFill>
            <a:srgbClr val="000000"/>
          </a:solidFill>
          <a:latin typeface="Calibri" pitchFamily="32" charset="0"/>
          <a:cs typeface="Lucida Sans Unicode" pitchFamily="32" charset="0"/>
        </a:defRPr>
      </a:lvl5pPr>
      <a:lvl6pPr marL="457200" algn="ctr" defTabSz="449263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cs typeface="Lucida Sans Unicode" pitchFamily="32" charset="0"/>
        </a:defRPr>
      </a:lvl6pPr>
      <a:lvl7pPr marL="914400" algn="ctr" defTabSz="449263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cs typeface="Lucida Sans Unicode" pitchFamily="32" charset="0"/>
        </a:defRPr>
      </a:lvl7pPr>
      <a:lvl8pPr marL="1371600" algn="ctr" defTabSz="449263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cs typeface="Lucida Sans Unicode" pitchFamily="32" charset="0"/>
        </a:defRPr>
      </a:lvl8pPr>
      <a:lvl9pPr marL="1828800" algn="ctr" defTabSz="449263" rtl="0" eaLnBrk="1" fontAlgn="base" hangingPunct="1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Calibri" pitchFamily="32" charset="0"/>
        <a:defRPr sz="4400">
          <a:solidFill>
            <a:srgbClr val="000000"/>
          </a:solidFill>
          <a:latin typeface="Calibri" pitchFamily="32" charset="0"/>
          <a:cs typeface="Lucida Sans Unicode" pitchFamily="32" charset="0"/>
        </a:defRPr>
      </a:lvl9pPr>
    </p:titleStyle>
    <p:bodyStyle>
      <a:lvl1pPr marL="339725" indent="-339725" algn="l" defTabSz="449263" rtl="0" eaLnBrk="0" fontAlgn="base" hangingPunct="0">
        <a:lnSpc>
          <a:spcPct val="104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lnSpc>
          <a:spcPct val="104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104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ctrTitle"/>
          </p:nvPr>
        </p:nvSpPr>
        <p:spPr bwMode="auto">
          <a:xfrm>
            <a:off x="107950" y="1412875"/>
            <a:ext cx="8928100" cy="34559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3600" dirty="0" smtClean="0">
                <a:latin typeface="+mn-lt"/>
                <a:cs typeface="Arial" charset="0"/>
              </a:rPr>
              <a:t/>
            </a:r>
            <a:br>
              <a:rPr lang="fr-FR" sz="3600" dirty="0" smtClean="0">
                <a:latin typeface="+mn-lt"/>
                <a:cs typeface="Arial" charset="0"/>
              </a:rPr>
            </a:br>
            <a:r>
              <a:rPr lang="fr-FR" sz="3600" dirty="0" err="1" smtClean="0">
                <a:latin typeface="+mn-lt"/>
                <a:cs typeface="Arial" charset="0"/>
              </a:rPr>
              <a:t>Implementing</a:t>
            </a:r>
            <a:r>
              <a:rPr lang="fr-FR" sz="3600" dirty="0" smtClean="0">
                <a:latin typeface="+mn-lt"/>
                <a:cs typeface="Arial" charset="0"/>
              </a:rPr>
              <a:t> XBRL in </a:t>
            </a:r>
            <a:br>
              <a:rPr lang="fr-FR" sz="3600" dirty="0" smtClean="0">
                <a:latin typeface="+mn-lt"/>
                <a:cs typeface="Arial" charset="0"/>
              </a:rPr>
            </a:br>
            <a:r>
              <a:rPr lang="fr-FR" sz="3600" dirty="0" smtClean="0">
                <a:latin typeface="+mn-lt"/>
                <a:cs typeface="Arial" charset="0"/>
              </a:rPr>
              <a:t>cross-</a:t>
            </a:r>
            <a:r>
              <a:rPr lang="fr-FR" sz="3600" dirty="0" err="1" smtClean="0">
                <a:latin typeface="+mn-lt"/>
                <a:cs typeface="Arial" charset="0"/>
              </a:rPr>
              <a:t>sector</a:t>
            </a:r>
            <a:r>
              <a:rPr lang="fr-FR" sz="3600" dirty="0" smtClean="0">
                <a:latin typeface="+mn-lt"/>
                <a:cs typeface="Arial" charset="0"/>
              </a:rPr>
              <a:t> supervision</a:t>
            </a:r>
            <a:br>
              <a:rPr lang="fr-FR" sz="3600" dirty="0" smtClean="0">
                <a:latin typeface="+mn-lt"/>
                <a:cs typeface="Arial" charset="0"/>
              </a:rPr>
            </a:br>
            <a:r>
              <a:rPr lang="fr-FR" sz="3600" dirty="0" smtClean="0">
                <a:latin typeface="+mn-lt"/>
                <a:cs typeface="Arial" charset="0"/>
              </a:rPr>
              <a:t>_____________</a:t>
            </a:r>
            <a:br>
              <a:rPr lang="fr-FR" sz="3600" dirty="0" smtClean="0">
                <a:latin typeface="+mn-lt"/>
                <a:cs typeface="Arial" charset="0"/>
              </a:rPr>
            </a:br>
            <a:r>
              <a:rPr lang="fr-FR" sz="3600" dirty="0" smtClean="0">
                <a:latin typeface="+mn-lt"/>
                <a:cs typeface="Arial" charset="0"/>
              </a:rPr>
              <a:t/>
            </a:r>
            <a:br>
              <a:rPr lang="fr-FR" sz="3600" dirty="0" smtClean="0">
                <a:latin typeface="+mn-lt"/>
                <a:cs typeface="Arial" charset="0"/>
              </a:rPr>
            </a:br>
            <a:endParaRPr lang="fr-FR" sz="3600" dirty="0" smtClean="0">
              <a:latin typeface="+mn-lt"/>
              <a:cs typeface="Arial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2731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fr-FR" sz="1600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Eric JARRY – Banque de France</a:t>
            </a:r>
          </a:p>
          <a:p>
            <a:pPr eaLnBrk="1" hangingPunct="1">
              <a:defRPr/>
            </a:pPr>
            <a:r>
              <a:rPr lang="fr-FR" sz="16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eric.jarry@banque-france.fr</a:t>
            </a:r>
          </a:p>
        </p:txBody>
      </p:sp>
      <p:sp>
        <p:nvSpPr>
          <p:cNvPr id="14340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None/>
            </a:pPr>
            <a:fld id="{C424D822-54A8-4AD4-B387-4169AB399DDC}" type="slidenum">
              <a:rPr lang="fr-FR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Calibri" pitchFamily="34" charset="0"/>
                <a:buNone/>
              </a:pPr>
              <a:t>1</a:t>
            </a:fld>
            <a:endParaRPr lang="fr-FR" smtClean="0">
              <a:latin typeface="Arial" charset="0"/>
              <a:cs typeface="Arial" charset="0"/>
            </a:endParaRPr>
          </a:p>
        </p:txBody>
      </p:sp>
      <p:pic>
        <p:nvPicPr>
          <p:cNvPr id="5" name="Image 4" descr="logo-city_london.png"/>
          <p:cNvPicPr>
            <a:picLocks noChangeAspect="1"/>
          </p:cNvPicPr>
          <p:nvPr/>
        </p:nvPicPr>
        <p:blipFill>
          <a:blip r:embed="rId3" cstate="print"/>
          <a:srcRect l="29525"/>
          <a:stretch>
            <a:fillRect/>
          </a:stretch>
        </p:blipFill>
        <p:spPr>
          <a:xfrm>
            <a:off x="2627784" y="5445224"/>
            <a:ext cx="5976664" cy="121122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67544" y="5590981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Eurofiling</a:t>
            </a:r>
            <a:br>
              <a:rPr lang="fr-FR" dirty="0" smtClean="0"/>
            </a:br>
            <a:r>
              <a:rPr lang="fr-FR" dirty="0" smtClean="0"/>
              <a:t>2013-06-19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numéro de diapositive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None/>
            </a:pPr>
            <a:fld id="{47EF9957-D1AB-45C0-8FA0-12D276B3F0F4}" type="slidenum">
              <a:rPr lang="fr-FR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Calibri" pitchFamily="34" charset="0"/>
                <a:buNone/>
              </a:pPr>
              <a:t>10</a:t>
            </a:fld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6" name="ZoneTexte 4"/>
          <p:cNvSpPr txBox="1">
            <a:spLocks noGrp="1" noChangeArrowheads="1"/>
          </p:cNvSpPr>
          <p:nvPr>
            <p:ph idx="1"/>
          </p:nvPr>
        </p:nvSpPr>
        <p:spPr bwMode="auto">
          <a:xfrm>
            <a:off x="250825" y="1341438"/>
            <a:ext cx="8785225" cy="4113242"/>
          </a:xfrm>
          <a:ln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71550" lvl="1" indent="-514350" algn="just"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endParaRPr lang="fr-FR" sz="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just"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endParaRPr lang="fr-FR" sz="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just"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endParaRPr lang="fr-FR" sz="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just"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endParaRPr lang="fr-FR" sz="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just"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endParaRPr lang="fr-FR" sz="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just"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endParaRPr lang="fr-FR" sz="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just"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endParaRPr lang="fr-FR" sz="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just"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endParaRPr lang="fr-FR" sz="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ctr" eaLnBrk="1" hangingPunct="1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r>
              <a:rPr lang="fr-FR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Thank</a:t>
            </a:r>
            <a:r>
              <a:rPr lang="fr-F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you</a:t>
            </a:r>
            <a:r>
              <a:rPr lang="fr-F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971550" lvl="1" indent="-514350" algn="ctr" eaLnBrk="1" hangingPunct="1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fr-FR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ctr" eaLnBrk="1" hangingPunct="1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r>
              <a:rPr lang="fr-F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Questions ?</a:t>
            </a:r>
          </a:p>
          <a:p>
            <a:pPr marL="971550" lvl="1" indent="-514350" algn="ctr" eaLnBrk="1" hangingPunct="1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endParaRPr lang="fr-FR" sz="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ctr" eaLnBrk="1" hangingPunct="1">
              <a:spcBef>
                <a:spcPct val="20000"/>
              </a:spcBef>
              <a:buClr>
                <a:schemeClr val="tx2"/>
              </a:buClr>
              <a:buFont typeface="Arial" charset="0"/>
              <a:buNone/>
              <a:defRPr/>
            </a:pPr>
            <a:r>
              <a:rPr 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eric.jarry@banque-france.fr</a:t>
            </a:r>
          </a:p>
          <a:p>
            <a:pPr marL="971550" lvl="1" indent="-514350" algn="just"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endParaRPr lang="fr-FR" sz="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just"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endParaRPr lang="fr-FR" sz="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just"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ü"/>
              <a:defRPr/>
            </a:pPr>
            <a:endParaRPr lang="fr-FR" sz="8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r="2916"/>
          <a:stretch>
            <a:fillRect/>
          </a:stretch>
        </p:blipFill>
        <p:spPr bwMode="auto">
          <a:xfrm>
            <a:off x="2522538" y="3300239"/>
            <a:ext cx="2317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Line 70"/>
          <p:cNvSpPr>
            <a:spLocks noChangeShapeType="1"/>
          </p:cNvSpPr>
          <p:nvPr/>
        </p:nvSpPr>
        <p:spPr bwMode="auto">
          <a:xfrm>
            <a:off x="3587750" y="3231976"/>
            <a:ext cx="1698625" cy="2106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" name="Rectangle 71"/>
          <p:cNvSpPr>
            <a:spLocks noChangeArrowheads="1"/>
          </p:cNvSpPr>
          <p:nvPr/>
        </p:nvSpPr>
        <p:spPr bwMode="auto">
          <a:xfrm>
            <a:off x="2533650" y="3603451"/>
            <a:ext cx="1498600" cy="163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solidFill>
                <a:schemeClr val="tx1"/>
              </a:solidFill>
              <a:ea typeface="ＭＳ Ｐゴシック"/>
              <a:cs typeface="ＭＳ Ｐゴシック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054350" y="6203776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400" b="1">
                <a:solidFill>
                  <a:schemeClr val="tx1"/>
                </a:solidFill>
                <a:ea typeface="ＭＳ Ｐゴシック"/>
                <a:cs typeface="ＭＳ Ｐゴシック"/>
              </a:rPr>
              <a:t>…</a:t>
            </a:r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447675" y="5544964"/>
            <a:ext cx="369888" cy="284162"/>
            <a:chOff x="897" y="2659"/>
            <a:chExt cx="1145" cy="839"/>
          </a:xfrm>
        </p:grpSpPr>
        <p:pic>
          <p:nvPicPr>
            <p:cNvPr id="10" name="Picture 4" descr="MCj0279998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7" y="2659"/>
              <a:ext cx="114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1351" y="2678"/>
              <a:ext cx="136" cy="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1800" b="1">
                <a:solidFill>
                  <a:schemeClr val="tx1"/>
                </a:solidFill>
                <a:ea typeface="ＭＳ Ｐゴシック"/>
                <a:cs typeface="Times New Roman" pitchFamily="18" charset="0"/>
              </a:endParaRPr>
            </a:p>
          </p:txBody>
        </p:sp>
      </p:grp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447675" y="5078239"/>
            <a:ext cx="369888" cy="284162"/>
            <a:chOff x="897" y="2659"/>
            <a:chExt cx="1145" cy="839"/>
          </a:xfrm>
        </p:grpSpPr>
        <p:pic>
          <p:nvPicPr>
            <p:cNvPr id="13" name="Picture 4" descr="MCj0279998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7" y="2659"/>
              <a:ext cx="114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1351" y="2678"/>
              <a:ext cx="136" cy="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1800" b="1">
                <a:solidFill>
                  <a:schemeClr val="tx1"/>
                </a:solidFill>
                <a:ea typeface="ＭＳ Ｐゴシック"/>
                <a:cs typeface="Times New Roman" pitchFamily="18" charset="0"/>
              </a:endParaRPr>
            </a:p>
          </p:txBody>
        </p:sp>
      </p:grpSp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447675" y="4611514"/>
            <a:ext cx="369888" cy="284162"/>
            <a:chOff x="897" y="2659"/>
            <a:chExt cx="1145" cy="839"/>
          </a:xfrm>
        </p:grpSpPr>
        <p:pic>
          <p:nvPicPr>
            <p:cNvPr id="16" name="Picture 4" descr="MCj0279998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7" y="2659"/>
              <a:ext cx="114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1351" y="2678"/>
              <a:ext cx="136" cy="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1800" b="1">
                <a:solidFill>
                  <a:schemeClr val="tx1"/>
                </a:solidFill>
                <a:ea typeface="ＭＳ Ｐゴシック"/>
                <a:cs typeface="Times New Roman" pitchFamily="18" charset="0"/>
              </a:endParaRPr>
            </a:p>
          </p:txBody>
        </p:sp>
      </p:grpSp>
      <p:grpSp>
        <p:nvGrpSpPr>
          <p:cNvPr id="18" name="Group 3"/>
          <p:cNvGrpSpPr>
            <a:grpSpLocks/>
          </p:cNvGrpSpPr>
          <p:nvPr/>
        </p:nvGrpSpPr>
        <p:grpSpPr bwMode="auto">
          <a:xfrm>
            <a:off x="447675" y="3678064"/>
            <a:ext cx="369888" cy="284162"/>
            <a:chOff x="897" y="2659"/>
            <a:chExt cx="1145" cy="839"/>
          </a:xfrm>
        </p:grpSpPr>
        <p:pic>
          <p:nvPicPr>
            <p:cNvPr id="19" name="Picture 4" descr="MCj0279998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7" y="2659"/>
              <a:ext cx="114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Rectangle 5"/>
            <p:cNvSpPr>
              <a:spLocks noChangeArrowheads="1"/>
            </p:cNvSpPr>
            <p:nvPr/>
          </p:nvSpPr>
          <p:spPr bwMode="auto">
            <a:xfrm>
              <a:off x="1351" y="2678"/>
              <a:ext cx="136" cy="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1800" b="1">
                <a:solidFill>
                  <a:schemeClr val="tx1"/>
                </a:solidFill>
                <a:ea typeface="ＭＳ Ｐゴシック"/>
                <a:cs typeface="Times New Roman" pitchFamily="18" charset="0"/>
              </a:endParaRPr>
            </a:p>
          </p:txBody>
        </p:sp>
      </p:grpSp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447675" y="3211339"/>
            <a:ext cx="369888" cy="284162"/>
            <a:chOff x="897" y="2659"/>
            <a:chExt cx="1145" cy="839"/>
          </a:xfrm>
        </p:grpSpPr>
        <p:pic>
          <p:nvPicPr>
            <p:cNvPr id="22" name="Picture 4" descr="MCj0279998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7" y="2659"/>
              <a:ext cx="114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351" y="2678"/>
              <a:ext cx="136" cy="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1800" b="1">
                <a:solidFill>
                  <a:schemeClr val="tx1"/>
                </a:solidFill>
                <a:ea typeface="ＭＳ Ｐゴシック"/>
                <a:cs typeface="Times New Roman" pitchFamily="18" charset="0"/>
              </a:endParaRPr>
            </a:p>
          </p:txBody>
        </p:sp>
      </p:grpSp>
      <p:grpSp>
        <p:nvGrpSpPr>
          <p:cNvPr id="24" name="Group 3"/>
          <p:cNvGrpSpPr>
            <a:grpSpLocks/>
          </p:cNvGrpSpPr>
          <p:nvPr/>
        </p:nvGrpSpPr>
        <p:grpSpPr bwMode="auto">
          <a:xfrm>
            <a:off x="447675" y="2744614"/>
            <a:ext cx="369888" cy="284162"/>
            <a:chOff x="897" y="2659"/>
            <a:chExt cx="1145" cy="839"/>
          </a:xfrm>
        </p:grpSpPr>
        <p:pic>
          <p:nvPicPr>
            <p:cNvPr id="25" name="Picture 4" descr="MCj0279998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7" y="2659"/>
              <a:ext cx="114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Rectangle 5"/>
            <p:cNvSpPr>
              <a:spLocks noChangeArrowheads="1"/>
            </p:cNvSpPr>
            <p:nvPr/>
          </p:nvSpPr>
          <p:spPr bwMode="auto">
            <a:xfrm>
              <a:off x="1351" y="2678"/>
              <a:ext cx="136" cy="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1800" b="1">
                <a:solidFill>
                  <a:schemeClr val="tx1"/>
                </a:solidFill>
                <a:ea typeface="ＭＳ Ｐゴシック"/>
                <a:cs typeface="Times New Roman" pitchFamily="18" charset="0"/>
              </a:endParaRPr>
            </a:p>
          </p:txBody>
        </p:sp>
      </p:grpSp>
      <p:sp>
        <p:nvSpPr>
          <p:cNvPr id="27" name="Text Box 42"/>
          <p:cNvSpPr txBox="1">
            <a:spLocks noChangeArrowheads="1"/>
          </p:cNvSpPr>
          <p:nvPr/>
        </p:nvSpPr>
        <p:spPr bwMode="auto">
          <a:xfrm>
            <a:off x="387350" y="6213301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400" b="1">
                <a:solidFill>
                  <a:schemeClr val="tx1"/>
                </a:solidFill>
                <a:ea typeface="ＭＳ Ｐゴシック"/>
                <a:cs typeface="ＭＳ Ｐゴシック"/>
              </a:rPr>
              <a:t>…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155700" y="1531764"/>
            <a:ext cx="1691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 err="1" smtClean="0">
                <a:latin typeface="Lucida Sans" pitchFamily="34" charset="0"/>
                <a:ea typeface="ＭＳ Ｐゴシック"/>
                <a:cs typeface="ＭＳ Ｐゴシック"/>
              </a:rPr>
              <a:t>J</a:t>
            </a:r>
            <a:r>
              <a:rPr lang="fr-FR" sz="1800" b="1" dirty="0" err="1" smtClean="0">
                <a:solidFill>
                  <a:schemeClr val="tx1"/>
                </a:solidFill>
                <a:latin typeface="Lucida Sans" pitchFamily="34" charset="0"/>
                <a:ea typeface="ＭＳ Ｐゴシック"/>
                <a:cs typeface="ＭＳ Ｐゴシック"/>
              </a:rPr>
              <a:t>urisdictions</a:t>
            </a:r>
            <a:endParaRPr lang="fr-FR" sz="1800" b="1" dirty="0">
              <a:solidFill>
                <a:schemeClr val="tx1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9" name="Line 50"/>
          <p:cNvSpPr>
            <a:spLocks noChangeShapeType="1"/>
          </p:cNvSpPr>
          <p:nvPr/>
        </p:nvSpPr>
        <p:spPr bwMode="auto">
          <a:xfrm>
            <a:off x="3663950" y="2546176"/>
            <a:ext cx="1828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0" name="Line 55"/>
          <p:cNvSpPr>
            <a:spLocks noChangeShapeType="1"/>
          </p:cNvSpPr>
          <p:nvPr/>
        </p:nvSpPr>
        <p:spPr bwMode="auto">
          <a:xfrm>
            <a:off x="3663950" y="4298776"/>
            <a:ext cx="1579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1" name="Line 56"/>
          <p:cNvSpPr>
            <a:spLocks noChangeShapeType="1"/>
          </p:cNvSpPr>
          <p:nvPr/>
        </p:nvSpPr>
        <p:spPr bwMode="auto">
          <a:xfrm>
            <a:off x="3663950" y="2546176"/>
            <a:ext cx="1703388" cy="425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2" name="Line 57"/>
          <p:cNvSpPr>
            <a:spLocks noChangeShapeType="1"/>
          </p:cNvSpPr>
          <p:nvPr/>
        </p:nvSpPr>
        <p:spPr bwMode="auto">
          <a:xfrm flipV="1">
            <a:off x="3511550" y="4844876"/>
            <a:ext cx="1636713" cy="128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3" name="Line 58"/>
          <p:cNvSpPr>
            <a:spLocks noChangeShapeType="1"/>
          </p:cNvSpPr>
          <p:nvPr/>
        </p:nvSpPr>
        <p:spPr bwMode="auto">
          <a:xfrm flipV="1">
            <a:off x="3511550" y="5889451"/>
            <a:ext cx="1636713" cy="31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4" name="Line 59"/>
          <p:cNvSpPr>
            <a:spLocks noChangeShapeType="1"/>
          </p:cNvSpPr>
          <p:nvPr/>
        </p:nvSpPr>
        <p:spPr bwMode="auto">
          <a:xfrm>
            <a:off x="3511550" y="4984576"/>
            <a:ext cx="1774825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5" name="Line 60"/>
          <p:cNvSpPr>
            <a:spLocks noChangeShapeType="1"/>
          </p:cNvSpPr>
          <p:nvPr/>
        </p:nvSpPr>
        <p:spPr bwMode="auto">
          <a:xfrm flipV="1">
            <a:off x="3511550" y="3384376"/>
            <a:ext cx="20574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6" name="Text Box 61"/>
          <p:cNvSpPr txBox="1">
            <a:spLocks noChangeArrowheads="1"/>
          </p:cNvSpPr>
          <p:nvPr/>
        </p:nvSpPr>
        <p:spPr bwMode="auto">
          <a:xfrm>
            <a:off x="66011" y="1909589"/>
            <a:ext cx="10903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sz="1400" b="1" dirty="0" smtClean="0">
                <a:latin typeface="Lucida Sans" pitchFamily="34" charset="0"/>
                <a:ea typeface="ＭＳ Ｐゴシック"/>
                <a:cs typeface="ＭＳ Ｐゴシック"/>
              </a:rPr>
              <a:t>Reporters</a:t>
            </a:r>
            <a:endParaRPr lang="fr-FR" sz="1400" b="1" dirty="0">
              <a:solidFill>
                <a:schemeClr val="tx1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7" name="Text Box 62"/>
          <p:cNvSpPr txBox="1">
            <a:spLocks noChangeArrowheads="1"/>
          </p:cNvSpPr>
          <p:nvPr/>
        </p:nvSpPr>
        <p:spPr bwMode="auto">
          <a:xfrm>
            <a:off x="2913063" y="1909589"/>
            <a:ext cx="6524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Lucida Sans" pitchFamily="34" charset="0"/>
                <a:ea typeface="ＭＳ Ｐゴシック"/>
                <a:cs typeface="ＭＳ Ｐゴシック"/>
              </a:rPr>
              <a:t>NSAs</a:t>
            </a:r>
          </a:p>
        </p:txBody>
      </p: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5583238" y="1909589"/>
            <a:ext cx="622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sz="1400" b="1" dirty="0" err="1">
                <a:solidFill>
                  <a:schemeClr val="tx1"/>
                </a:solidFill>
                <a:latin typeface="Lucida Sans" pitchFamily="34" charset="0"/>
                <a:ea typeface="ＭＳ Ｐゴシック"/>
                <a:cs typeface="ＭＳ Ｐゴシック"/>
              </a:rPr>
              <a:t>ESAs</a:t>
            </a:r>
            <a:endParaRPr lang="fr-FR" sz="1400" b="1" dirty="0">
              <a:solidFill>
                <a:schemeClr val="tx1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9" name="Line 64"/>
          <p:cNvSpPr>
            <a:spLocks noChangeShapeType="1"/>
          </p:cNvSpPr>
          <p:nvPr/>
        </p:nvSpPr>
        <p:spPr bwMode="auto">
          <a:xfrm>
            <a:off x="920750" y="2393776"/>
            <a:ext cx="199231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0" name="Line 65"/>
          <p:cNvSpPr>
            <a:spLocks noChangeShapeType="1"/>
          </p:cNvSpPr>
          <p:nvPr/>
        </p:nvSpPr>
        <p:spPr bwMode="auto">
          <a:xfrm>
            <a:off x="920750" y="2546176"/>
            <a:ext cx="2057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2" name="Rectangle 71"/>
          <p:cNvSpPr>
            <a:spLocks noChangeArrowheads="1"/>
          </p:cNvSpPr>
          <p:nvPr/>
        </p:nvSpPr>
        <p:spPr bwMode="auto">
          <a:xfrm>
            <a:off x="2533650" y="2317576"/>
            <a:ext cx="1498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solidFill>
                <a:schemeClr val="tx1"/>
              </a:solidFill>
              <a:ea typeface="ＭＳ Ｐゴシック"/>
              <a:cs typeface="ＭＳ Ｐゴシック"/>
            </a:endParaRPr>
          </a:p>
        </p:txBody>
      </p:sp>
      <p:sp>
        <p:nvSpPr>
          <p:cNvPr id="43" name="Line 73"/>
          <p:cNvSpPr>
            <a:spLocks noChangeShapeType="1"/>
          </p:cNvSpPr>
          <p:nvPr/>
        </p:nvSpPr>
        <p:spPr bwMode="auto">
          <a:xfrm>
            <a:off x="844550" y="4298776"/>
            <a:ext cx="183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pic>
        <p:nvPicPr>
          <p:cNvPr id="44" name="Picture 80"/>
          <p:cNvPicPr>
            <a:picLocks noChangeAspect="1" noChangeArrowheads="1"/>
          </p:cNvPicPr>
          <p:nvPr/>
        </p:nvPicPr>
        <p:blipFill>
          <a:blip r:embed="rId4" cstate="print"/>
          <a:srcRect l="37898"/>
          <a:stretch>
            <a:fillRect/>
          </a:stretch>
        </p:blipFill>
        <p:spPr bwMode="auto">
          <a:xfrm>
            <a:off x="5367338" y="2698576"/>
            <a:ext cx="10699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9" descr="eiopa_RG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43513" y="3841576"/>
            <a:ext cx="1323975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8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9075" y="5194126"/>
            <a:ext cx="128746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6437313" y="1517476"/>
            <a:ext cx="1004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800" b="1">
                <a:solidFill>
                  <a:schemeClr val="tx1"/>
                </a:solidFill>
                <a:latin typeface="Lucida Sans" pitchFamily="34" charset="0"/>
                <a:ea typeface="ＭＳ Ｐゴシック"/>
                <a:cs typeface="ＭＳ Ｐゴシック"/>
              </a:rPr>
              <a:t>Europe</a:t>
            </a:r>
          </a:p>
        </p:txBody>
      </p:sp>
      <p:pic>
        <p:nvPicPr>
          <p:cNvPr id="48" name="Picture 4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23150" y="4452764"/>
            <a:ext cx="142081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5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99288" y="3643139"/>
            <a:ext cx="214471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" name="Line 51"/>
          <p:cNvSpPr>
            <a:spLocks noChangeShapeType="1"/>
          </p:cNvSpPr>
          <p:nvPr/>
        </p:nvSpPr>
        <p:spPr bwMode="auto">
          <a:xfrm>
            <a:off x="6702425" y="2622376"/>
            <a:ext cx="0" cy="3810000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5851525" y="6508576"/>
            <a:ext cx="1673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sz="1400" b="1">
                <a:solidFill>
                  <a:srgbClr val="333399"/>
                </a:solidFill>
                <a:latin typeface="Lucida Sans" pitchFamily="34" charset="0"/>
                <a:ea typeface="ＭＳ Ｐゴシック"/>
                <a:cs typeface="ＭＳ Ｐゴシック"/>
              </a:rPr>
              <a:t>Joint Committee</a:t>
            </a:r>
          </a:p>
        </p:txBody>
      </p:sp>
      <p:sp>
        <p:nvSpPr>
          <p:cNvPr id="52" name="Text Box 63"/>
          <p:cNvSpPr txBox="1">
            <a:spLocks noChangeArrowheads="1"/>
          </p:cNvSpPr>
          <p:nvPr/>
        </p:nvSpPr>
        <p:spPr bwMode="auto">
          <a:xfrm>
            <a:off x="8162925" y="5362401"/>
            <a:ext cx="6953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sz="1400" b="1">
                <a:solidFill>
                  <a:srgbClr val="333399"/>
                </a:solidFill>
                <a:latin typeface="Lucida Sans" pitchFamily="34" charset="0"/>
                <a:ea typeface="ＭＳ Ｐゴシック"/>
                <a:cs typeface="ＭＳ Ｐゴシック"/>
              </a:rPr>
              <a:t>CSDB</a:t>
            </a:r>
          </a:p>
          <a:p>
            <a:pPr algn="ctr"/>
            <a:r>
              <a:rPr lang="fr-FR" sz="800" b="1">
                <a:solidFill>
                  <a:srgbClr val="333399"/>
                </a:solidFill>
                <a:latin typeface="Lucida Sans" pitchFamily="34" charset="0"/>
                <a:ea typeface="ＭＳ Ｐゴシック"/>
                <a:cs typeface="ＭＳ Ｐゴシック"/>
              </a:rPr>
              <a:t>Central</a:t>
            </a:r>
            <a:br>
              <a:rPr lang="fr-FR" sz="800" b="1">
                <a:solidFill>
                  <a:srgbClr val="333399"/>
                </a:solidFill>
                <a:latin typeface="Lucida Sans" pitchFamily="34" charset="0"/>
                <a:ea typeface="ＭＳ Ｐゴシック"/>
                <a:cs typeface="ＭＳ Ｐゴシック"/>
              </a:rPr>
            </a:br>
            <a:r>
              <a:rPr lang="fr-FR" sz="800" b="1">
                <a:solidFill>
                  <a:srgbClr val="333399"/>
                </a:solidFill>
                <a:latin typeface="Lucida Sans" pitchFamily="34" charset="0"/>
                <a:ea typeface="ＭＳ Ｐゴシック"/>
                <a:cs typeface="ＭＳ Ｐゴシック"/>
              </a:rPr>
              <a:t>Securities</a:t>
            </a:r>
          </a:p>
          <a:p>
            <a:pPr algn="ctr"/>
            <a:r>
              <a:rPr lang="fr-FR" sz="800" b="1">
                <a:solidFill>
                  <a:srgbClr val="333399"/>
                </a:solidFill>
                <a:latin typeface="Lucida Sans" pitchFamily="34" charset="0"/>
                <a:ea typeface="ＭＳ Ｐゴシック"/>
                <a:cs typeface="ＭＳ Ｐゴシック"/>
              </a:rPr>
              <a:t>DataBase</a:t>
            </a:r>
          </a:p>
        </p:txBody>
      </p:sp>
      <p:pic>
        <p:nvPicPr>
          <p:cNvPr id="53" name="Picture 5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13063" y="2373139"/>
            <a:ext cx="8159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5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24188" y="3028776"/>
            <a:ext cx="487362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5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54350" y="4717876"/>
            <a:ext cx="4572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" name="Line 73"/>
          <p:cNvSpPr>
            <a:spLocks noChangeShapeType="1"/>
          </p:cNvSpPr>
          <p:nvPr/>
        </p:nvSpPr>
        <p:spPr bwMode="auto">
          <a:xfrm>
            <a:off x="844550" y="4349576"/>
            <a:ext cx="2068513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pic>
        <p:nvPicPr>
          <p:cNvPr id="57" name="Picture 6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676525" y="3643139"/>
            <a:ext cx="1235075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" name="Picture 62"/>
          <p:cNvPicPr>
            <a:picLocks noChangeAspect="1" noChangeArrowheads="1"/>
          </p:cNvPicPr>
          <p:nvPr/>
        </p:nvPicPr>
        <p:blipFill>
          <a:blip r:embed="rId13" cstate="print"/>
          <a:srcRect t="15248" r="3590"/>
          <a:stretch>
            <a:fillRect/>
          </a:stretch>
        </p:blipFill>
        <p:spPr bwMode="auto">
          <a:xfrm>
            <a:off x="2832100" y="4073351"/>
            <a:ext cx="89535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9" name="Line 73"/>
          <p:cNvSpPr>
            <a:spLocks noChangeShapeType="1"/>
          </p:cNvSpPr>
          <p:nvPr/>
        </p:nvSpPr>
        <p:spPr bwMode="auto">
          <a:xfrm flipV="1">
            <a:off x="827088" y="3708226"/>
            <a:ext cx="1849437" cy="561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" name="Line 73"/>
          <p:cNvSpPr>
            <a:spLocks noChangeShapeType="1"/>
          </p:cNvSpPr>
          <p:nvPr/>
        </p:nvSpPr>
        <p:spPr bwMode="auto">
          <a:xfrm flipV="1">
            <a:off x="817563" y="2698576"/>
            <a:ext cx="2014537" cy="1525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1" name="Line 65"/>
          <p:cNvSpPr>
            <a:spLocks noChangeShapeType="1"/>
          </p:cNvSpPr>
          <p:nvPr/>
        </p:nvSpPr>
        <p:spPr bwMode="auto">
          <a:xfrm flipV="1">
            <a:off x="3911600" y="3155776"/>
            <a:ext cx="137477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2" name="Line 67"/>
          <p:cNvSpPr>
            <a:spLocks noChangeShapeType="1"/>
          </p:cNvSpPr>
          <p:nvPr/>
        </p:nvSpPr>
        <p:spPr bwMode="auto">
          <a:xfrm flipV="1">
            <a:off x="1042988" y="4349576"/>
            <a:ext cx="1633537" cy="1720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3" name="Line 68"/>
          <p:cNvSpPr>
            <a:spLocks noChangeShapeType="1"/>
          </p:cNvSpPr>
          <p:nvPr/>
        </p:nvSpPr>
        <p:spPr bwMode="auto">
          <a:xfrm flipV="1">
            <a:off x="992188" y="2622376"/>
            <a:ext cx="1920875" cy="3346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pic>
        <p:nvPicPr>
          <p:cNvPr id="64" name="Picture 69"/>
          <p:cNvPicPr>
            <a:picLocks noChangeAspect="1" noChangeArrowheads="1"/>
          </p:cNvPicPr>
          <p:nvPr/>
        </p:nvPicPr>
        <p:blipFill>
          <a:blip r:embed="rId14" cstate="print"/>
          <a:srcRect l="2484" r="2484"/>
          <a:stretch>
            <a:fillRect/>
          </a:stretch>
        </p:blipFill>
        <p:spPr bwMode="auto">
          <a:xfrm>
            <a:off x="2522538" y="6275214"/>
            <a:ext cx="231775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" name="Picture 70"/>
          <p:cNvPicPr>
            <a:picLocks noChangeAspect="1" noChangeArrowheads="1"/>
          </p:cNvPicPr>
          <p:nvPr/>
        </p:nvPicPr>
        <p:blipFill>
          <a:blip r:embed="rId15" cstate="print"/>
          <a:srcRect l="2916" r="2916"/>
          <a:stretch>
            <a:fillRect/>
          </a:stretch>
        </p:blipFill>
        <p:spPr bwMode="auto">
          <a:xfrm>
            <a:off x="2533650" y="5084589"/>
            <a:ext cx="219075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6" name="Line 64"/>
          <p:cNvSpPr>
            <a:spLocks noChangeShapeType="1"/>
          </p:cNvSpPr>
          <p:nvPr/>
        </p:nvSpPr>
        <p:spPr bwMode="auto">
          <a:xfrm>
            <a:off x="920750" y="2458864"/>
            <a:ext cx="199231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844550" y="6041851"/>
            <a:ext cx="2133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9" name="Line 54"/>
          <p:cNvSpPr>
            <a:spLocks noChangeShapeType="1"/>
          </p:cNvSpPr>
          <p:nvPr/>
        </p:nvSpPr>
        <p:spPr bwMode="auto">
          <a:xfrm>
            <a:off x="3663950" y="2622376"/>
            <a:ext cx="1703388" cy="145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70" name="Group 3"/>
          <p:cNvGrpSpPr>
            <a:grpSpLocks/>
          </p:cNvGrpSpPr>
          <p:nvPr/>
        </p:nvGrpSpPr>
        <p:grpSpPr bwMode="auto">
          <a:xfrm>
            <a:off x="447675" y="2277889"/>
            <a:ext cx="369888" cy="284162"/>
            <a:chOff x="897" y="2659"/>
            <a:chExt cx="1145" cy="839"/>
          </a:xfrm>
        </p:grpSpPr>
        <p:pic>
          <p:nvPicPr>
            <p:cNvPr id="71" name="Picture 4" descr="MCj0279998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7" y="2659"/>
              <a:ext cx="114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" name="Rectangle 5"/>
            <p:cNvSpPr>
              <a:spLocks noChangeArrowheads="1"/>
            </p:cNvSpPr>
            <p:nvPr/>
          </p:nvSpPr>
          <p:spPr bwMode="auto">
            <a:xfrm>
              <a:off x="1351" y="2678"/>
              <a:ext cx="136" cy="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1800" b="1">
                <a:solidFill>
                  <a:schemeClr val="tx1"/>
                </a:solidFill>
                <a:ea typeface="ＭＳ Ｐゴシック"/>
                <a:cs typeface="Times New Roman" pitchFamily="18" charset="0"/>
              </a:endParaRPr>
            </a:p>
          </p:txBody>
        </p:sp>
      </p:grpSp>
      <p:grpSp>
        <p:nvGrpSpPr>
          <p:cNvPr id="73" name="Group 3"/>
          <p:cNvGrpSpPr>
            <a:grpSpLocks/>
          </p:cNvGrpSpPr>
          <p:nvPr/>
        </p:nvGrpSpPr>
        <p:grpSpPr bwMode="auto">
          <a:xfrm>
            <a:off x="447675" y="4149551"/>
            <a:ext cx="369888" cy="284163"/>
            <a:chOff x="897" y="2659"/>
            <a:chExt cx="1145" cy="839"/>
          </a:xfrm>
        </p:grpSpPr>
        <p:pic>
          <p:nvPicPr>
            <p:cNvPr id="74" name="Picture 4" descr="MCj0279998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7" y="2659"/>
              <a:ext cx="114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5" name="Rectangle 5"/>
            <p:cNvSpPr>
              <a:spLocks noChangeArrowheads="1"/>
            </p:cNvSpPr>
            <p:nvPr/>
          </p:nvSpPr>
          <p:spPr bwMode="auto">
            <a:xfrm>
              <a:off x="1351" y="2678"/>
              <a:ext cx="136" cy="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1800" b="1">
                <a:solidFill>
                  <a:schemeClr val="tx1"/>
                </a:solidFill>
                <a:ea typeface="ＭＳ Ｐゴシック"/>
                <a:cs typeface="Times New Roman" pitchFamily="18" charset="0"/>
              </a:endParaRPr>
            </a:p>
          </p:txBody>
        </p:sp>
      </p:grpSp>
      <p:grpSp>
        <p:nvGrpSpPr>
          <p:cNvPr id="76" name="Group 3"/>
          <p:cNvGrpSpPr>
            <a:grpSpLocks/>
          </p:cNvGrpSpPr>
          <p:nvPr/>
        </p:nvGrpSpPr>
        <p:grpSpPr bwMode="auto">
          <a:xfrm>
            <a:off x="447675" y="5949776"/>
            <a:ext cx="369888" cy="284163"/>
            <a:chOff x="897" y="2659"/>
            <a:chExt cx="1145" cy="839"/>
          </a:xfrm>
        </p:grpSpPr>
        <p:pic>
          <p:nvPicPr>
            <p:cNvPr id="77" name="Picture 4" descr="MCj0279998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7" y="2659"/>
              <a:ext cx="1145" cy="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8" name="Rectangle 5"/>
            <p:cNvSpPr>
              <a:spLocks noChangeArrowheads="1"/>
            </p:cNvSpPr>
            <p:nvPr/>
          </p:nvSpPr>
          <p:spPr bwMode="auto">
            <a:xfrm>
              <a:off x="1351" y="2678"/>
              <a:ext cx="136" cy="7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fr-FR" sz="1800" b="1">
                <a:solidFill>
                  <a:schemeClr val="tx1"/>
                </a:solidFill>
                <a:ea typeface="ＭＳ Ｐゴシック"/>
                <a:cs typeface="Times New Roman" pitchFamily="18" charset="0"/>
              </a:endParaRPr>
            </a:p>
          </p:txBody>
        </p:sp>
      </p:grpSp>
      <p:sp>
        <p:nvSpPr>
          <p:cNvPr id="79" name="Text Box 63"/>
          <p:cNvSpPr txBox="1">
            <a:spLocks noChangeArrowheads="1"/>
          </p:cNvSpPr>
          <p:nvPr/>
        </p:nvSpPr>
        <p:spPr bwMode="auto">
          <a:xfrm>
            <a:off x="6020983" y="3357587"/>
            <a:ext cx="6046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Lucida Sans" pitchFamily="34" charset="0"/>
                <a:ea typeface="ＭＳ Ｐゴシック"/>
                <a:cs typeface="ＭＳ Ｐゴシック"/>
              </a:rPr>
              <a:t>CEBS</a:t>
            </a:r>
            <a:endParaRPr lang="fr-FR" sz="1400" dirty="0">
              <a:solidFill>
                <a:schemeClr val="tx1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  <p:grpSp>
        <p:nvGrpSpPr>
          <p:cNvPr id="80" name="Groupe 164"/>
          <p:cNvGrpSpPr/>
          <p:nvPr/>
        </p:nvGrpSpPr>
        <p:grpSpPr>
          <a:xfrm>
            <a:off x="6071281" y="3403463"/>
            <a:ext cx="504056" cy="216024"/>
            <a:chOff x="7308304" y="1700808"/>
            <a:chExt cx="504056" cy="504056"/>
          </a:xfrm>
        </p:grpSpPr>
        <p:cxnSp>
          <p:nvCxnSpPr>
            <p:cNvPr id="81" name="Connecteur droit 80"/>
            <p:cNvCxnSpPr/>
            <p:nvPr/>
          </p:nvCxnSpPr>
          <p:spPr>
            <a:xfrm>
              <a:off x="7308304" y="1700808"/>
              <a:ext cx="504056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81"/>
            <p:cNvCxnSpPr/>
            <p:nvPr/>
          </p:nvCxnSpPr>
          <p:spPr>
            <a:xfrm flipH="1">
              <a:off x="7308304" y="1700808"/>
              <a:ext cx="504056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 Box 63"/>
          <p:cNvSpPr txBox="1">
            <a:spLocks noChangeArrowheads="1"/>
          </p:cNvSpPr>
          <p:nvPr/>
        </p:nvSpPr>
        <p:spPr bwMode="auto">
          <a:xfrm>
            <a:off x="6015372" y="6165899"/>
            <a:ext cx="6158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/>
                </a:solidFill>
                <a:latin typeface="Lucida Sans" pitchFamily="34" charset="0"/>
                <a:ea typeface="ＭＳ Ｐゴシック"/>
                <a:cs typeface="ＭＳ Ｐゴシック"/>
              </a:rPr>
              <a:t>CESR</a:t>
            </a:r>
            <a:endParaRPr lang="fr-FR" sz="1400" dirty="0">
              <a:solidFill>
                <a:schemeClr val="tx1"/>
              </a:solidFill>
              <a:latin typeface="Lucida Sans" pitchFamily="34" charset="0"/>
              <a:ea typeface="ＭＳ Ｐゴシック"/>
              <a:cs typeface="ＭＳ Ｐゴシック"/>
            </a:endParaRPr>
          </a:p>
        </p:txBody>
      </p:sp>
      <p:grpSp>
        <p:nvGrpSpPr>
          <p:cNvPr id="84" name="Groupe 175"/>
          <p:cNvGrpSpPr/>
          <p:nvPr/>
        </p:nvGrpSpPr>
        <p:grpSpPr>
          <a:xfrm>
            <a:off x="5927208" y="4751871"/>
            <a:ext cx="792205" cy="307777"/>
            <a:chOff x="5927208" y="4247220"/>
            <a:chExt cx="792205" cy="307777"/>
          </a:xfrm>
        </p:grpSpPr>
        <p:sp>
          <p:nvSpPr>
            <p:cNvPr id="85" name="Text Box 63"/>
            <p:cNvSpPr txBox="1">
              <a:spLocks noChangeArrowheads="1"/>
            </p:cNvSpPr>
            <p:nvPr/>
          </p:nvSpPr>
          <p:spPr bwMode="auto">
            <a:xfrm>
              <a:off x="5927208" y="4247220"/>
              <a:ext cx="79220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  <a:latin typeface="Lucida Sans" pitchFamily="34" charset="0"/>
                  <a:ea typeface="ＭＳ Ｐゴシック"/>
                  <a:cs typeface="ＭＳ Ｐゴシック"/>
                </a:rPr>
                <a:t>CEIOPS</a:t>
              </a:r>
              <a:endParaRPr lang="fr-FR" sz="1400" dirty="0">
                <a:solidFill>
                  <a:schemeClr val="tx1"/>
                </a:solidFill>
                <a:latin typeface="Lucida Sans" pitchFamily="34" charset="0"/>
                <a:ea typeface="ＭＳ Ｐゴシック"/>
                <a:cs typeface="ＭＳ Ｐゴシック"/>
              </a:endParaRPr>
            </a:p>
          </p:txBody>
        </p:sp>
        <p:cxnSp>
          <p:nvCxnSpPr>
            <p:cNvPr id="86" name="Connecteur droit 85"/>
            <p:cNvCxnSpPr/>
            <p:nvPr/>
          </p:nvCxnSpPr>
          <p:spPr>
            <a:xfrm>
              <a:off x="6071281" y="4293096"/>
              <a:ext cx="50405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>
            <a:xfrm flipH="1">
              <a:off x="6071281" y="4293096"/>
              <a:ext cx="504056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Connecteur droit 87"/>
          <p:cNvCxnSpPr/>
          <p:nvPr/>
        </p:nvCxnSpPr>
        <p:spPr>
          <a:xfrm>
            <a:off x="6071281" y="6212029"/>
            <a:ext cx="50405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 flipH="1">
            <a:off x="6071281" y="6212029"/>
            <a:ext cx="50405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059832" y="5877867"/>
            <a:ext cx="422920" cy="211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915817" y="6165899"/>
            <a:ext cx="1125630" cy="227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" name="Rectangle 77"/>
          <p:cNvSpPr>
            <a:spLocks noChangeArrowheads="1"/>
          </p:cNvSpPr>
          <p:nvPr/>
        </p:nvSpPr>
        <p:spPr bwMode="auto">
          <a:xfrm>
            <a:off x="2533650" y="5822776"/>
            <a:ext cx="1498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solidFill>
                <a:schemeClr val="tx1"/>
              </a:solidFill>
              <a:ea typeface="ＭＳ Ｐゴシック"/>
              <a:cs typeface="ＭＳ Ｐゴシック"/>
            </a:endParaRPr>
          </a:p>
        </p:txBody>
      </p:sp>
      <p:sp>
        <p:nvSpPr>
          <p:cNvPr id="93" name="Titre 1"/>
          <p:cNvSpPr>
            <a:spLocks noGrp="1"/>
          </p:cNvSpPr>
          <p:nvPr>
            <p:ph type="title"/>
          </p:nvPr>
        </p:nvSpPr>
        <p:spPr bwMode="auto">
          <a:xfrm>
            <a:off x="421704" y="260648"/>
            <a:ext cx="8686800" cy="936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fr-FR" sz="30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European</a:t>
            </a:r>
            <a:r>
              <a:rPr lang="fr-FR" sz="30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System of Financial Reporting</a:t>
            </a:r>
          </a:p>
        </p:txBody>
      </p:sp>
      <p:sp>
        <p:nvSpPr>
          <p:cNvPr id="41" name="Line 66"/>
          <p:cNvSpPr>
            <a:spLocks noChangeShapeType="1"/>
          </p:cNvSpPr>
          <p:nvPr/>
        </p:nvSpPr>
        <p:spPr bwMode="auto">
          <a:xfrm>
            <a:off x="844550" y="6127576"/>
            <a:ext cx="2133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8" name="Line 66"/>
          <p:cNvSpPr>
            <a:spLocks noChangeShapeType="1"/>
          </p:cNvSpPr>
          <p:nvPr/>
        </p:nvSpPr>
        <p:spPr bwMode="auto">
          <a:xfrm>
            <a:off x="844550" y="6199014"/>
            <a:ext cx="2133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94" name="ZoneTexte 93"/>
          <p:cNvSpPr txBox="1"/>
          <p:nvPr/>
        </p:nvSpPr>
        <p:spPr>
          <a:xfrm>
            <a:off x="4355976" y="2852936"/>
            <a:ext cx="78739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XBRL</a:t>
            </a:r>
            <a:endParaRPr lang="en-GB" dirty="0"/>
          </a:p>
        </p:txBody>
      </p:sp>
      <p:sp>
        <p:nvSpPr>
          <p:cNvPr id="95" name="ZoneTexte 94"/>
          <p:cNvSpPr txBox="1"/>
          <p:nvPr/>
        </p:nvSpPr>
        <p:spPr>
          <a:xfrm>
            <a:off x="4355976" y="4077072"/>
            <a:ext cx="78739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XBRL</a:t>
            </a:r>
            <a:endParaRPr lang="en-GB" dirty="0"/>
          </a:p>
        </p:txBody>
      </p:sp>
      <p:sp>
        <p:nvSpPr>
          <p:cNvPr id="96" name="ZoneTexte 95"/>
          <p:cNvSpPr txBox="1"/>
          <p:nvPr/>
        </p:nvSpPr>
        <p:spPr>
          <a:xfrm>
            <a:off x="1331640" y="3789040"/>
            <a:ext cx="78739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b="1" dirty="0" smtClean="0"/>
              <a:t>X</a:t>
            </a:r>
            <a:r>
              <a:rPr lang="fr-FR" dirty="0" smtClean="0"/>
              <a:t>BRL</a:t>
            </a:r>
            <a:endParaRPr lang="en-GB" dirty="0"/>
          </a:p>
        </p:txBody>
      </p:sp>
      <p:sp>
        <p:nvSpPr>
          <p:cNvPr id="97" name="ZoneTexte 96"/>
          <p:cNvSpPr txBox="1"/>
          <p:nvPr/>
        </p:nvSpPr>
        <p:spPr>
          <a:xfrm>
            <a:off x="1331640" y="5733256"/>
            <a:ext cx="78739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XBRL</a:t>
            </a:r>
            <a:endParaRPr lang="en-GB" dirty="0"/>
          </a:p>
        </p:txBody>
      </p:sp>
      <p:sp>
        <p:nvSpPr>
          <p:cNvPr id="98" name="ZoneTexte 97"/>
          <p:cNvSpPr txBox="1"/>
          <p:nvPr/>
        </p:nvSpPr>
        <p:spPr>
          <a:xfrm>
            <a:off x="1331640" y="2276872"/>
            <a:ext cx="78739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XBRL</a:t>
            </a:r>
            <a:endParaRPr lang="en-GB" dirty="0"/>
          </a:p>
        </p:txBody>
      </p:sp>
      <p:sp>
        <p:nvSpPr>
          <p:cNvPr id="99" name="ZoneTexte 98"/>
          <p:cNvSpPr txBox="1"/>
          <p:nvPr/>
        </p:nvSpPr>
        <p:spPr>
          <a:xfrm>
            <a:off x="1331640" y="4509120"/>
            <a:ext cx="78739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b="1" dirty="0" smtClean="0"/>
              <a:t>X</a:t>
            </a:r>
            <a:r>
              <a:rPr lang="fr-FR" dirty="0" smtClean="0"/>
              <a:t>BRL</a:t>
            </a:r>
            <a:endParaRPr lang="en-GB" dirty="0"/>
          </a:p>
        </p:txBody>
      </p:sp>
      <p:cxnSp>
        <p:nvCxnSpPr>
          <p:cNvPr id="103" name="Connecteur droit 102"/>
          <p:cNvCxnSpPr/>
          <p:nvPr/>
        </p:nvCxnSpPr>
        <p:spPr bwMode="auto">
          <a:xfrm>
            <a:off x="5148064" y="2492896"/>
            <a:ext cx="0" cy="10081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Connecteur droit 103"/>
          <p:cNvCxnSpPr/>
          <p:nvPr/>
        </p:nvCxnSpPr>
        <p:spPr bwMode="auto">
          <a:xfrm>
            <a:off x="5148064" y="3789040"/>
            <a:ext cx="0" cy="10081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 bwMode="auto">
          <a:xfrm>
            <a:off x="734888" y="116111"/>
            <a:ext cx="8229600" cy="936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fr-FR" sz="3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XBRL in ACP / Banque de France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0425" cy="361950"/>
          </a:xfrm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Calibri" pitchFamily="34" charset="0"/>
              <a:buNone/>
            </a:pPr>
            <a:fld id="{E8B18CF1-D8D1-4ABC-9BEF-92EC32D5E0B4}" type="slidenum">
              <a:rPr lang="fr-FR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Font typeface="Calibri" pitchFamily="34" charset="0"/>
                <a:buNone/>
              </a:pPr>
              <a:t>3</a:t>
            </a:fld>
            <a:endParaRPr lang="fr-FR" smtClean="0">
              <a:latin typeface="Arial" charset="0"/>
              <a:cs typeface="Arial" charset="0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179388" y="1700808"/>
            <a:ext cx="8964612" cy="4896544"/>
          </a:xfrm>
          <a:noFill/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GB" sz="2400" dirty="0" smtClean="0"/>
              <a:t>Before 2007: the French banking regulator, Commission bancaire, bound to Banque de France, used a proprietary format for the French banking reporting since 1993, BAFI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2005-2006: CEBS (now EBA) has chosen XBRL for the Basel II / CRD and Financial reporting: COREP and FINREP taxonomies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2006: Banque de France has decided that XBRL will be the only format accepted for COREP and FINREP data, a new application is developed: COFINREP. Reception of XBRL reports in 2007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2008: New French regulations, </a:t>
            </a:r>
            <a:r>
              <a:rPr lang="en-US" sz="2400" dirty="0" smtClean="0"/>
              <a:t>complete  change of the reporting system : SURFI (Unified </a:t>
            </a:r>
            <a:r>
              <a:rPr lang="en-US" sz="2400" dirty="0" err="1" smtClean="0"/>
              <a:t>FInancial</a:t>
            </a:r>
            <a:r>
              <a:rPr lang="en-US" sz="2400" dirty="0" smtClean="0"/>
              <a:t> Reporting System), all banking reporting for prudential and statistical needs of Banque de France, will be done in XBRL, the SURFI taxonomy and SURFI application are developed</a:t>
            </a:r>
          </a:p>
          <a:p>
            <a:pPr algn="just">
              <a:buNone/>
            </a:pPr>
            <a:r>
              <a:rPr lang="fr-FR" sz="2400" dirty="0" smtClean="0">
                <a:cs typeface="Arial" pitchFamily="34" charset="0"/>
              </a:rPr>
              <a:t> </a:t>
            </a:r>
            <a:endParaRPr lang="fr-FR" sz="2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 eaLnBrk="1" hangingPunct="1"/>
            <a:endParaRPr lang="fr-FR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179388" y="1700808"/>
            <a:ext cx="8964612" cy="4896544"/>
          </a:xfrm>
          <a:noFill/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GB" sz="2400" dirty="0" smtClean="0"/>
              <a:t>2010: The French authorities for Banking and Insurance supervision have been merged, giving ACP (Prudential Supervisory Authority), bound to Banque de France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EBA uses another implementation of the SURFI </a:t>
            </a:r>
            <a:r>
              <a:rPr lang="en-GB" sz="2400" dirty="0" err="1" smtClean="0"/>
              <a:t>sytem</a:t>
            </a:r>
            <a:r>
              <a:rPr lang="en-GB" sz="2400" dirty="0" smtClean="0"/>
              <a:t>, IPEBA – IT Platform for EBA. EBA accepts XBRL, XML and CSV reports for KRI (Key Risk Indicators) data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2011:  Decision of EIOPA to use XBRL for the reporting, from undertakings to NSAs and from NSAs to EIOPA</a:t>
            </a:r>
          </a:p>
          <a:p>
            <a:pPr>
              <a:lnSpc>
                <a:spcPct val="90000"/>
              </a:lnSpc>
            </a:pPr>
            <a:r>
              <a:rPr lang="fr-FR" sz="2400" dirty="0" smtClean="0"/>
              <a:t>2012-2013: SURFI application </a:t>
            </a:r>
            <a:r>
              <a:rPr lang="fr-FR" sz="2400" dirty="0" err="1" smtClean="0"/>
              <a:t>adapted</a:t>
            </a:r>
            <a:r>
              <a:rPr lang="fr-FR" sz="2400" dirty="0" smtClean="0"/>
              <a:t> to support Solvency II and new EBA taxonomies</a:t>
            </a:r>
          </a:p>
          <a:p>
            <a:pPr>
              <a:lnSpc>
                <a:spcPct val="90000"/>
              </a:lnSpc>
            </a:pPr>
            <a:r>
              <a:rPr lang="fr-FR" sz="2400" dirty="0" smtClean="0"/>
              <a:t>2014: First </a:t>
            </a:r>
            <a:r>
              <a:rPr lang="fr-FR" sz="2400" dirty="0" err="1" smtClean="0"/>
              <a:t>filings</a:t>
            </a:r>
            <a:r>
              <a:rPr lang="fr-FR" sz="2400" dirty="0" smtClean="0"/>
              <a:t> of COREP, COREP_LE and FINREP data</a:t>
            </a:r>
          </a:p>
          <a:p>
            <a:pPr>
              <a:lnSpc>
                <a:spcPct val="90000"/>
              </a:lnSpc>
            </a:pPr>
            <a:r>
              <a:rPr lang="fr-FR" sz="2400" dirty="0" smtClean="0"/>
              <a:t>2014: First </a:t>
            </a:r>
            <a:r>
              <a:rPr lang="fr-FR" sz="2400" dirty="0" err="1" smtClean="0"/>
              <a:t>filings</a:t>
            </a:r>
            <a:r>
              <a:rPr lang="fr-FR" sz="2400" dirty="0" smtClean="0"/>
              <a:t> of Solvency II data (in XBRL, </a:t>
            </a:r>
            <a:r>
              <a:rPr lang="fr-FR" sz="2400" dirty="0" err="1" smtClean="0"/>
              <a:t>voluntary</a:t>
            </a:r>
            <a:r>
              <a:rPr lang="fr-FR" sz="2400" dirty="0" smtClean="0"/>
              <a:t> reporting, </a:t>
            </a:r>
            <a:r>
              <a:rPr lang="fr-FR" sz="2400" dirty="0" err="1" smtClean="0"/>
              <a:t>specific</a:t>
            </a:r>
            <a:r>
              <a:rPr lang="fr-FR" sz="2400" dirty="0" smtClean="0"/>
              <a:t> to France)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 bwMode="auto">
          <a:xfrm>
            <a:off x="734888" y="116111"/>
            <a:ext cx="8229600" cy="936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fr-FR" sz="3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XBRL in ACP / Banque de France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14425" y="1643905"/>
            <a:ext cx="2952750" cy="453707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endParaRPr lang="en-US" sz="1000" b="1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722313" y="2677368"/>
            <a:ext cx="393700" cy="0"/>
          </a:xfrm>
          <a:prstGeom prst="line">
            <a:avLst/>
          </a:prstGeom>
          <a:noFill/>
          <a:ln w="76200">
            <a:solidFill>
              <a:srgbClr val="DDDDDD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en-GB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 rot="16200000">
            <a:off x="42069" y="4243437"/>
            <a:ext cx="2952750" cy="63341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GB"/>
          </a:p>
        </p:txBody>
      </p: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180975" y="2488455"/>
            <a:ext cx="600075" cy="477838"/>
            <a:chOff x="114" y="890"/>
            <a:chExt cx="378" cy="301"/>
          </a:xfrm>
        </p:grpSpPr>
        <p:grpSp>
          <p:nvGrpSpPr>
            <p:cNvPr id="9" name="Group 16"/>
            <p:cNvGrpSpPr>
              <a:grpSpLocks/>
            </p:cNvGrpSpPr>
            <p:nvPr/>
          </p:nvGrpSpPr>
          <p:grpSpPr bwMode="auto">
            <a:xfrm>
              <a:off x="204" y="879"/>
              <a:ext cx="288" cy="252"/>
              <a:chOff x="568" y="1047"/>
              <a:chExt cx="505" cy="449"/>
            </a:xfrm>
          </p:grpSpPr>
          <p:grpSp>
            <p:nvGrpSpPr>
              <p:cNvPr id="233" name="Group 17"/>
              <p:cNvGrpSpPr>
                <a:grpSpLocks/>
              </p:cNvGrpSpPr>
              <p:nvPr/>
            </p:nvGrpSpPr>
            <p:grpSpPr bwMode="auto">
              <a:xfrm>
                <a:off x="568" y="1432"/>
                <a:ext cx="505" cy="64"/>
                <a:chOff x="568" y="1432"/>
                <a:chExt cx="505" cy="64"/>
              </a:xfrm>
            </p:grpSpPr>
            <p:sp>
              <p:nvSpPr>
                <p:cNvPr id="422" name="Freeform 18"/>
                <p:cNvSpPr>
                  <a:spLocks/>
                </p:cNvSpPr>
                <p:nvPr/>
              </p:nvSpPr>
              <p:spPr bwMode="auto">
                <a:xfrm>
                  <a:off x="568" y="1432"/>
                  <a:ext cx="505" cy="54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465" y="0"/>
                    </a:cxn>
                    <a:cxn ang="0">
                      <a:pos x="504" y="53"/>
                    </a:cxn>
                    <a:cxn ang="0">
                      <a:pos x="0" y="53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505" h="54">
                      <a:moveTo>
                        <a:pt x="32" y="0"/>
                      </a:moveTo>
                      <a:lnTo>
                        <a:pt x="465" y="0"/>
                      </a:lnTo>
                      <a:lnTo>
                        <a:pt x="504" y="53"/>
                      </a:lnTo>
                      <a:lnTo>
                        <a:pt x="0" y="53"/>
                      </a:lnTo>
                      <a:lnTo>
                        <a:pt x="32" y="0"/>
                      </a:lnTo>
                    </a:path>
                  </a:pathLst>
                </a:custGeom>
                <a:solidFill>
                  <a:srgbClr val="E0E0E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23" name="Freeform 19"/>
                <p:cNvSpPr>
                  <a:spLocks/>
                </p:cNvSpPr>
                <p:nvPr/>
              </p:nvSpPr>
              <p:spPr bwMode="auto">
                <a:xfrm>
                  <a:off x="568" y="1487"/>
                  <a:ext cx="505" cy="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04" y="0"/>
                    </a:cxn>
                    <a:cxn ang="0">
                      <a:pos x="504" y="8"/>
                    </a:cxn>
                    <a:cxn ang="0">
                      <a:pos x="0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5" h="9">
                      <a:moveTo>
                        <a:pt x="0" y="0"/>
                      </a:moveTo>
                      <a:lnTo>
                        <a:pt x="504" y="0"/>
                      </a:lnTo>
                      <a:lnTo>
                        <a:pt x="504" y="8"/>
                      </a:lnTo>
                      <a:lnTo>
                        <a:pt x="0" y="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24" name="Freeform 20"/>
                <p:cNvSpPr>
                  <a:spLocks/>
                </p:cNvSpPr>
                <p:nvPr/>
              </p:nvSpPr>
              <p:spPr bwMode="auto">
                <a:xfrm>
                  <a:off x="614" y="1438"/>
                  <a:ext cx="79" cy="5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15" y="0"/>
                    </a:cxn>
                    <a:cxn ang="0">
                      <a:pos x="16" y="2"/>
                    </a:cxn>
                    <a:cxn ang="0">
                      <a:pos x="18" y="0"/>
                    </a:cxn>
                    <a:cxn ang="0">
                      <a:pos x="30" y="0"/>
                    </a:cxn>
                    <a:cxn ang="0">
                      <a:pos x="30" y="2"/>
                    </a:cxn>
                    <a:cxn ang="0">
                      <a:pos x="32" y="0"/>
                    </a:cxn>
                    <a:cxn ang="0">
                      <a:pos x="45" y="0"/>
                    </a:cxn>
                    <a:cxn ang="0">
                      <a:pos x="47" y="2"/>
                    </a:cxn>
                    <a:cxn ang="0">
                      <a:pos x="48" y="0"/>
                    </a:cxn>
                    <a:cxn ang="0">
                      <a:pos x="61" y="0"/>
                    </a:cxn>
                    <a:cxn ang="0">
                      <a:pos x="62" y="2"/>
                    </a:cxn>
                    <a:cxn ang="0">
                      <a:pos x="64" y="0"/>
                    </a:cxn>
                    <a:cxn ang="0">
                      <a:pos x="78" y="0"/>
                    </a:cxn>
                    <a:cxn ang="0">
                      <a:pos x="78" y="4"/>
                    </a:cxn>
                    <a:cxn ang="0">
                      <a:pos x="0" y="4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79" h="5">
                      <a:moveTo>
                        <a:pt x="3" y="0"/>
                      </a:moveTo>
                      <a:lnTo>
                        <a:pt x="15" y="0"/>
                      </a:lnTo>
                      <a:lnTo>
                        <a:pt x="16" y="2"/>
                      </a:lnTo>
                      <a:lnTo>
                        <a:pt x="18" y="0"/>
                      </a:lnTo>
                      <a:lnTo>
                        <a:pt x="30" y="0"/>
                      </a:lnTo>
                      <a:lnTo>
                        <a:pt x="30" y="2"/>
                      </a:lnTo>
                      <a:lnTo>
                        <a:pt x="32" y="0"/>
                      </a:lnTo>
                      <a:lnTo>
                        <a:pt x="45" y="0"/>
                      </a:lnTo>
                      <a:lnTo>
                        <a:pt x="47" y="2"/>
                      </a:lnTo>
                      <a:lnTo>
                        <a:pt x="48" y="0"/>
                      </a:lnTo>
                      <a:lnTo>
                        <a:pt x="61" y="0"/>
                      </a:lnTo>
                      <a:lnTo>
                        <a:pt x="62" y="2"/>
                      </a:lnTo>
                      <a:lnTo>
                        <a:pt x="64" y="0"/>
                      </a:lnTo>
                      <a:lnTo>
                        <a:pt x="78" y="0"/>
                      </a:lnTo>
                      <a:lnTo>
                        <a:pt x="78" y="4"/>
                      </a:lnTo>
                      <a:lnTo>
                        <a:pt x="0" y="4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25" name="Freeform 21"/>
                <p:cNvSpPr>
                  <a:spLocks/>
                </p:cNvSpPr>
                <p:nvPr/>
              </p:nvSpPr>
              <p:spPr bwMode="auto">
                <a:xfrm>
                  <a:off x="625" y="1448"/>
                  <a:ext cx="11" cy="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0" y="0"/>
                    </a:cxn>
                    <a:cxn ang="0">
                      <a:pos x="10" y="1"/>
                    </a:cxn>
                    <a:cxn ang="0">
                      <a:pos x="0" y="1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1" h="2">
                      <a:moveTo>
                        <a:pt x="1" y="0"/>
                      </a:moveTo>
                      <a:lnTo>
                        <a:pt x="10" y="0"/>
                      </a:lnTo>
                      <a:lnTo>
                        <a:pt x="10" y="1"/>
                      </a:lnTo>
                      <a:lnTo>
                        <a:pt x="0" y="1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26" name="Freeform 22"/>
                <p:cNvSpPr>
                  <a:spLocks/>
                </p:cNvSpPr>
                <p:nvPr/>
              </p:nvSpPr>
              <p:spPr bwMode="auto">
                <a:xfrm>
                  <a:off x="604" y="1460"/>
                  <a:ext cx="14" cy="2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1" y="0"/>
                    </a:cxn>
                    <a:cxn ang="0">
                      <a:pos x="13" y="1"/>
                    </a:cxn>
                    <a:cxn ang="0">
                      <a:pos x="0" y="1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14" h="2">
                      <a:moveTo>
                        <a:pt x="2" y="0"/>
                      </a:moveTo>
                      <a:lnTo>
                        <a:pt x="11" y="0"/>
                      </a:lnTo>
                      <a:lnTo>
                        <a:pt x="13" y="1"/>
                      </a:lnTo>
                      <a:lnTo>
                        <a:pt x="0" y="1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27" name="Freeform 23"/>
                <p:cNvSpPr>
                  <a:spLocks/>
                </p:cNvSpPr>
                <p:nvPr/>
              </p:nvSpPr>
              <p:spPr bwMode="auto">
                <a:xfrm>
                  <a:off x="600" y="1467"/>
                  <a:ext cx="51" cy="14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29" y="0"/>
                    </a:cxn>
                    <a:cxn ang="0">
                      <a:pos x="31" y="3"/>
                    </a:cxn>
                    <a:cxn ang="0">
                      <a:pos x="23" y="3"/>
                    </a:cxn>
                    <a:cxn ang="0">
                      <a:pos x="23" y="7"/>
                    </a:cxn>
                    <a:cxn ang="0">
                      <a:pos x="49" y="7"/>
                    </a:cxn>
                    <a:cxn ang="0">
                      <a:pos x="50" y="13"/>
                    </a:cxn>
                    <a:cxn ang="0">
                      <a:pos x="19" y="13"/>
                    </a:cxn>
                    <a:cxn ang="0">
                      <a:pos x="20" y="5"/>
                    </a:cxn>
                    <a:cxn ang="0">
                      <a:pos x="0" y="5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51" h="14">
                      <a:moveTo>
                        <a:pt x="3" y="0"/>
                      </a:moveTo>
                      <a:lnTo>
                        <a:pt x="29" y="0"/>
                      </a:lnTo>
                      <a:lnTo>
                        <a:pt x="31" y="3"/>
                      </a:lnTo>
                      <a:lnTo>
                        <a:pt x="23" y="3"/>
                      </a:lnTo>
                      <a:lnTo>
                        <a:pt x="23" y="7"/>
                      </a:lnTo>
                      <a:lnTo>
                        <a:pt x="49" y="7"/>
                      </a:lnTo>
                      <a:lnTo>
                        <a:pt x="50" y="13"/>
                      </a:lnTo>
                      <a:lnTo>
                        <a:pt x="19" y="13"/>
                      </a:lnTo>
                      <a:lnTo>
                        <a:pt x="20" y="5"/>
                      </a:lnTo>
                      <a:lnTo>
                        <a:pt x="0" y="5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28" name="Freeform 24"/>
                <p:cNvSpPr>
                  <a:spLocks/>
                </p:cNvSpPr>
                <p:nvPr/>
              </p:nvSpPr>
              <p:spPr bwMode="auto">
                <a:xfrm>
                  <a:off x="621" y="1448"/>
                  <a:ext cx="37" cy="22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30" y="0"/>
                    </a:cxn>
                    <a:cxn ang="0">
                      <a:pos x="31" y="3"/>
                    </a:cxn>
                    <a:cxn ang="0">
                      <a:pos x="26" y="3"/>
                    </a:cxn>
                    <a:cxn ang="0">
                      <a:pos x="25" y="6"/>
                    </a:cxn>
                    <a:cxn ang="0">
                      <a:pos x="36" y="6"/>
                    </a:cxn>
                    <a:cxn ang="0">
                      <a:pos x="36" y="9"/>
                    </a:cxn>
                    <a:cxn ang="0">
                      <a:pos x="28" y="9"/>
                    </a:cxn>
                    <a:cxn ang="0">
                      <a:pos x="26" y="12"/>
                    </a:cxn>
                    <a:cxn ang="0">
                      <a:pos x="23" y="9"/>
                    </a:cxn>
                    <a:cxn ang="0">
                      <a:pos x="5" y="9"/>
                    </a:cxn>
                    <a:cxn ang="0">
                      <a:pos x="3" y="12"/>
                    </a:cxn>
                    <a:cxn ang="0">
                      <a:pos x="21" y="12"/>
                    </a:cxn>
                    <a:cxn ang="0">
                      <a:pos x="22" y="15"/>
                    </a:cxn>
                    <a:cxn ang="0">
                      <a:pos x="17" y="15"/>
                    </a:cxn>
                    <a:cxn ang="0">
                      <a:pos x="17" y="17"/>
                    </a:cxn>
                    <a:cxn ang="0">
                      <a:pos x="25" y="17"/>
                    </a:cxn>
                    <a:cxn ang="0">
                      <a:pos x="27" y="21"/>
                    </a:cxn>
                    <a:cxn ang="0">
                      <a:pos x="13" y="21"/>
                    </a:cxn>
                    <a:cxn ang="0">
                      <a:pos x="15" y="17"/>
                    </a:cxn>
                    <a:cxn ang="0">
                      <a:pos x="12" y="15"/>
                    </a:cxn>
                    <a:cxn ang="0">
                      <a:pos x="2" y="15"/>
                    </a:cxn>
                    <a:cxn ang="0">
                      <a:pos x="2" y="12"/>
                    </a:cxn>
                    <a:cxn ang="0">
                      <a:pos x="0" y="9"/>
                    </a:cxn>
                    <a:cxn ang="0">
                      <a:pos x="1" y="6"/>
                    </a:cxn>
                    <a:cxn ang="0">
                      <a:pos x="21" y="6"/>
                    </a:cxn>
                    <a:cxn ang="0">
                      <a:pos x="23" y="3"/>
                    </a:cxn>
                    <a:cxn ang="0">
                      <a:pos x="18" y="3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37" h="22">
                      <a:moveTo>
                        <a:pt x="19" y="0"/>
                      </a:moveTo>
                      <a:lnTo>
                        <a:pt x="30" y="0"/>
                      </a:lnTo>
                      <a:lnTo>
                        <a:pt x="31" y="3"/>
                      </a:lnTo>
                      <a:lnTo>
                        <a:pt x="26" y="3"/>
                      </a:lnTo>
                      <a:lnTo>
                        <a:pt x="25" y="6"/>
                      </a:lnTo>
                      <a:lnTo>
                        <a:pt x="36" y="6"/>
                      </a:lnTo>
                      <a:lnTo>
                        <a:pt x="36" y="9"/>
                      </a:lnTo>
                      <a:lnTo>
                        <a:pt x="28" y="9"/>
                      </a:lnTo>
                      <a:lnTo>
                        <a:pt x="26" y="12"/>
                      </a:lnTo>
                      <a:lnTo>
                        <a:pt x="23" y="9"/>
                      </a:lnTo>
                      <a:lnTo>
                        <a:pt x="5" y="9"/>
                      </a:lnTo>
                      <a:lnTo>
                        <a:pt x="3" y="12"/>
                      </a:lnTo>
                      <a:lnTo>
                        <a:pt x="21" y="12"/>
                      </a:lnTo>
                      <a:lnTo>
                        <a:pt x="22" y="15"/>
                      </a:lnTo>
                      <a:lnTo>
                        <a:pt x="17" y="15"/>
                      </a:lnTo>
                      <a:lnTo>
                        <a:pt x="17" y="17"/>
                      </a:lnTo>
                      <a:lnTo>
                        <a:pt x="25" y="17"/>
                      </a:lnTo>
                      <a:lnTo>
                        <a:pt x="27" y="21"/>
                      </a:lnTo>
                      <a:lnTo>
                        <a:pt x="13" y="21"/>
                      </a:lnTo>
                      <a:lnTo>
                        <a:pt x="15" y="17"/>
                      </a:lnTo>
                      <a:lnTo>
                        <a:pt x="12" y="15"/>
                      </a:lnTo>
                      <a:lnTo>
                        <a:pt x="2" y="15"/>
                      </a:lnTo>
                      <a:lnTo>
                        <a:pt x="2" y="12"/>
                      </a:lnTo>
                      <a:lnTo>
                        <a:pt x="0" y="9"/>
                      </a:lnTo>
                      <a:lnTo>
                        <a:pt x="1" y="6"/>
                      </a:lnTo>
                      <a:lnTo>
                        <a:pt x="21" y="6"/>
                      </a:lnTo>
                      <a:lnTo>
                        <a:pt x="23" y="3"/>
                      </a:lnTo>
                      <a:lnTo>
                        <a:pt x="18" y="3"/>
                      </a:lnTo>
                      <a:lnTo>
                        <a:pt x="19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29" name="Freeform 25"/>
                <p:cNvSpPr>
                  <a:spLocks/>
                </p:cNvSpPr>
                <p:nvPr/>
              </p:nvSpPr>
              <p:spPr bwMode="auto">
                <a:xfrm>
                  <a:off x="650" y="1460"/>
                  <a:ext cx="169" cy="2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1" y="0"/>
                    </a:cxn>
                    <a:cxn ang="0">
                      <a:pos x="12" y="3"/>
                    </a:cxn>
                    <a:cxn ang="0">
                      <a:pos x="6" y="3"/>
                    </a:cxn>
                    <a:cxn ang="0">
                      <a:pos x="6" y="6"/>
                    </a:cxn>
                    <a:cxn ang="0">
                      <a:pos x="17" y="6"/>
                    </a:cxn>
                    <a:cxn ang="0">
                      <a:pos x="20" y="10"/>
                    </a:cxn>
                    <a:cxn ang="0">
                      <a:pos x="10" y="10"/>
                    </a:cxn>
                    <a:cxn ang="0">
                      <a:pos x="14" y="13"/>
                    </a:cxn>
                    <a:cxn ang="0">
                      <a:pos x="164" y="13"/>
                    </a:cxn>
                    <a:cxn ang="0">
                      <a:pos x="168" y="20"/>
                    </a:cxn>
                    <a:cxn ang="0">
                      <a:pos x="6" y="20"/>
                    </a:cxn>
                    <a:cxn ang="0">
                      <a:pos x="7" y="13"/>
                    </a:cxn>
                    <a:cxn ang="0">
                      <a:pos x="3" y="10"/>
                    </a:cxn>
                    <a:cxn ang="0">
                      <a:pos x="4" y="6"/>
                    </a:cxn>
                    <a:cxn ang="0">
                      <a:pos x="1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9" h="21">
                      <a:moveTo>
                        <a:pt x="1" y="0"/>
                      </a:moveTo>
                      <a:lnTo>
                        <a:pt x="11" y="0"/>
                      </a:lnTo>
                      <a:lnTo>
                        <a:pt x="12" y="3"/>
                      </a:lnTo>
                      <a:lnTo>
                        <a:pt x="6" y="3"/>
                      </a:lnTo>
                      <a:lnTo>
                        <a:pt x="6" y="6"/>
                      </a:lnTo>
                      <a:lnTo>
                        <a:pt x="17" y="6"/>
                      </a:lnTo>
                      <a:lnTo>
                        <a:pt x="20" y="10"/>
                      </a:lnTo>
                      <a:lnTo>
                        <a:pt x="10" y="10"/>
                      </a:lnTo>
                      <a:lnTo>
                        <a:pt x="14" y="13"/>
                      </a:lnTo>
                      <a:lnTo>
                        <a:pt x="164" y="13"/>
                      </a:lnTo>
                      <a:lnTo>
                        <a:pt x="168" y="20"/>
                      </a:lnTo>
                      <a:lnTo>
                        <a:pt x="6" y="20"/>
                      </a:lnTo>
                      <a:lnTo>
                        <a:pt x="7" y="13"/>
                      </a:lnTo>
                      <a:lnTo>
                        <a:pt x="3" y="10"/>
                      </a:lnTo>
                      <a:lnTo>
                        <a:pt x="4" y="6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30" name="Freeform 26"/>
                <p:cNvSpPr>
                  <a:spLocks/>
                </p:cNvSpPr>
                <p:nvPr/>
              </p:nvSpPr>
              <p:spPr bwMode="auto">
                <a:xfrm>
                  <a:off x="659" y="1448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9" y="0"/>
                    </a:cxn>
                    <a:cxn ang="0">
                      <a:pos x="10" y="3"/>
                    </a:cxn>
                    <a:cxn ang="0">
                      <a:pos x="7" y="3"/>
                    </a:cxn>
                    <a:cxn ang="0">
                      <a:pos x="5" y="6"/>
                    </a:cxn>
                    <a:cxn ang="0">
                      <a:pos x="15" y="6"/>
                    </a:cxn>
                    <a:cxn ang="0">
                      <a:pos x="15" y="9"/>
                    </a:cxn>
                    <a:cxn ang="0">
                      <a:pos x="9" y="9"/>
                    </a:cxn>
                    <a:cxn ang="0">
                      <a:pos x="8" y="12"/>
                    </a:cxn>
                    <a:cxn ang="0">
                      <a:pos x="16" y="12"/>
                    </a:cxn>
                    <a:cxn ang="0">
                      <a:pos x="18" y="15"/>
                    </a:cxn>
                    <a:cxn ang="0">
                      <a:pos x="13" y="15"/>
                    </a:cxn>
                    <a:cxn ang="0">
                      <a:pos x="12" y="17"/>
                    </a:cxn>
                    <a:cxn ang="0">
                      <a:pos x="22" y="17"/>
                    </a:cxn>
                    <a:cxn ang="0">
                      <a:pos x="24" y="21"/>
                    </a:cxn>
                    <a:cxn ang="0">
                      <a:pos x="12" y="21"/>
                    </a:cxn>
                    <a:cxn ang="0">
                      <a:pos x="12" y="19"/>
                    </a:cxn>
                    <a:cxn ang="0">
                      <a:pos x="9" y="15"/>
                    </a:cxn>
                    <a:cxn ang="0">
                      <a:pos x="7" y="15"/>
                    </a:cxn>
                    <a:cxn ang="0">
                      <a:pos x="4" y="10"/>
                    </a:cxn>
                    <a:cxn ang="0">
                      <a:pos x="5" y="7"/>
                    </a:cxn>
                    <a:cxn ang="0">
                      <a:pos x="2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5" h="22">
                      <a:moveTo>
                        <a:pt x="1" y="0"/>
                      </a:moveTo>
                      <a:lnTo>
                        <a:pt x="9" y="0"/>
                      </a:lnTo>
                      <a:lnTo>
                        <a:pt x="10" y="3"/>
                      </a:lnTo>
                      <a:lnTo>
                        <a:pt x="7" y="3"/>
                      </a:lnTo>
                      <a:lnTo>
                        <a:pt x="5" y="6"/>
                      </a:lnTo>
                      <a:lnTo>
                        <a:pt x="15" y="6"/>
                      </a:lnTo>
                      <a:lnTo>
                        <a:pt x="15" y="9"/>
                      </a:lnTo>
                      <a:lnTo>
                        <a:pt x="9" y="9"/>
                      </a:lnTo>
                      <a:lnTo>
                        <a:pt x="8" y="12"/>
                      </a:lnTo>
                      <a:lnTo>
                        <a:pt x="16" y="12"/>
                      </a:lnTo>
                      <a:lnTo>
                        <a:pt x="18" y="15"/>
                      </a:lnTo>
                      <a:lnTo>
                        <a:pt x="13" y="15"/>
                      </a:lnTo>
                      <a:lnTo>
                        <a:pt x="12" y="17"/>
                      </a:lnTo>
                      <a:lnTo>
                        <a:pt x="22" y="17"/>
                      </a:lnTo>
                      <a:lnTo>
                        <a:pt x="24" y="21"/>
                      </a:lnTo>
                      <a:lnTo>
                        <a:pt x="12" y="21"/>
                      </a:lnTo>
                      <a:lnTo>
                        <a:pt x="12" y="19"/>
                      </a:lnTo>
                      <a:lnTo>
                        <a:pt x="9" y="15"/>
                      </a:lnTo>
                      <a:lnTo>
                        <a:pt x="7" y="15"/>
                      </a:lnTo>
                      <a:lnTo>
                        <a:pt x="4" y="10"/>
                      </a:lnTo>
                      <a:lnTo>
                        <a:pt x="5" y="7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31" name="Freeform 27"/>
                <p:cNvSpPr>
                  <a:spLocks/>
                </p:cNvSpPr>
                <p:nvPr/>
              </p:nvSpPr>
              <p:spPr bwMode="auto">
                <a:xfrm>
                  <a:off x="675" y="1448"/>
                  <a:ext cx="27" cy="2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2" y="0"/>
                    </a:cxn>
                    <a:cxn ang="0">
                      <a:pos x="12" y="3"/>
                    </a:cxn>
                    <a:cxn ang="0">
                      <a:pos x="7" y="3"/>
                    </a:cxn>
                    <a:cxn ang="0">
                      <a:pos x="7" y="6"/>
                    </a:cxn>
                    <a:cxn ang="0">
                      <a:pos x="17" y="6"/>
                    </a:cxn>
                    <a:cxn ang="0">
                      <a:pos x="18" y="9"/>
                    </a:cxn>
                    <a:cxn ang="0">
                      <a:pos x="10" y="9"/>
                    </a:cxn>
                    <a:cxn ang="0">
                      <a:pos x="9" y="12"/>
                    </a:cxn>
                    <a:cxn ang="0">
                      <a:pos x="19" y="12"/>
                    </a:cxn>
                    <a:cxn ang="0">
                      <a:pos x="20" y="15"/>
                    </a:cxn>
                    <a:cxn ang="0">
                      <a:pos x="16" y="15"/>
                    </a:cxn>
                    <a:cxn ang="0">
                      <a:pos x="14" y="17"/>
                    </a:cxn>
                    <a:cxn ang="0">
                      <a:pos x="25" y="17"/>
                    </a:cxn>
                    <a:cxn ang="0">
                      <a:pos x="26" y="21"/>
                    </a:cxn>
                    <a:cxn ang="0">
                      <a:pos x="14" y="21"/>
                    </a:cxn>
                    <a:cxn ang="0">
                      <a:pos x="14" y="19"/>
                    </a:cxn>
                    <a:cxn ang="0">
                      <a:pos x="10" y="15"/>
                    </a:cxn>
                    <a:cxn ang="0">
                      <a:pos x="7" y="15"/>
                    </a:cxn>
                    <a:cxn ang="0">
                      <a:pos x="5" y="9"/>
                    </a:cxn>
                    <a:cxn ang="0">
                      <a:pos x="5" y="6"/>
                    </a:cxn>
                    <a:cxn ang="0">
                      <a:pos x="3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7" h="22">
                      <a:moveTo>
                        <a:pt x="1" y="0"/>
                      </a:moveTo>
                      <a:lnTo>
                        <a:pt x="12" y="0"/>
                      </a:lnTo>
                      <a:lnTo>
                        <a:pt x="12" y="3"/>
                      </a:lnTo>
                      <a:lnTo>
                        <a:pt x="7" y="3"/>
                      </a:lnTo>
                      <a:lnTo>
                        <a:pt x="7" y="6"/>
                      </a:lnTo>
                      <a:lnTo>
                        <a:pt x="17" y="6"/>
                      </a:lnTo>
                      <a:lnTo>
                        <a:pt x="18" y="9"/>
                      </a:lnTo>
                      <a:lnTo>
                        <a:pt x="10" y="9"/>
                      </a:lnTo>
                      <a:lnTo>
                        <a:pt x="9" y="12"/>
                      </a:lnTo>
                      <a:lnTo>
                        <a:pt x="19" y="12"/>
                      </a:lnTo>
                      <a:lnTo>
                        <a:pt x="20" y="15"/>
                      </a:lnTo>
                      <a:lnTo>
                        <a:pt x="16" y="15"/>
                      </a:lnTo>
                      <a:lnTo>
                        <a:pt x="14" y="17"/>
                      </a:lnTo>
                      <a:lnTo>
                        <a:pt x="25" y="17"/>
                      </a:lnTo>
                      <a:lnTo>
                        <a:pt x="26" y="21"/>
                      </a:lnTo>
                      <a:lnTo>
                        <a:pt x="14" y="21"/>
                      </a:lnTo>
                      <a:lnTo>
                        <a:pt x="14" y="19"/>
                      </a:lnTo>
                      <a:lnTo>
                        <a:pt x="10" y="15"/>
                      </a:lnTo>
                      <a:lnTo>
                        <a:pt x="7" y="15"/>
                      </a:lnTo>
                      <a:lnTo>
                        <a:pt x="5" y="9"/>
                      </a:lnTo>
                      <a:lnTo>
                        <a:pt x="5" y="6"/>
                      </a:lnTo>
                      <a:lnTo>
                        <a:pt x="3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32" name="Freeform 28"/>
                <p:cNvSpPr>
                  <a:spLocks/>
                </p:cNvSpPr>
                <p:nvPr/>
              </p:nvSpPr>
              <p:spPr bwMode="auto">
                <a:xfrm>
                  <a:off x="692" y="1448"/>
                  <a:ext cx="11" cy="6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0" y="0"/>
                    </a:cxn>
                    <a:cxn ang="0">
                      <a:pos x="10" y="2"/>
                    </a:cxn>
                    <a:cxn ang="0">
                      <a:pos x="6" y="2"/>
                    </a:cxn>
                    <a:cxn ang="0">
                      <a:pos x="5" y="5"/>
                    </a:cxn>
                    <a:cxn ang="0">
                      <a:pos x="2" y="2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1" h="6">
                      <a:moveTo>
                        <a:pt x="1" y="0"/>
                      </a:moveTo>
                      <a:lnTo>
                        <a:pt x="10" y="0"/>
                      </a:lnTo>
                      <a:lnTo>
                        <a:pt x="10" y="2"/>
                      </a:lnTo>
                      <a:lnTo>
                        <a:pt x="6" y="2"/>
                      </a:lnTo>
                      <a:lnTo>
                        <a:pt x="5" y="5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33" name="Freeform 29"/>
                <p:cNvSpPr>
                  <a:spLocks/>
                </p:cNvSpPr>
                <p:nvPr/>
              </p:nvSpPr>
              <p:spPr bwMode="auto">
                <a:xfrm>
                  <a:off x="698" y="1454"/>
                  <a:ext cx="21" cy="16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1" y="0"/>
                    </a:cxn>
                    <a:cxn ang="0">
                      <a:pos x="12" y="3"/>
                    </a:cxn>
                    <a:cxn ang="0">
                      <a:pos x="5" y="3"/>
                    </a:cxn>
                    <a:cxn ang="0">
                      <a:pos x="4" y="4"/>
                    </a:cxn>
                    <a:cxn ang="0">
                      <a:pos x="4" y="5"/>
                    </a:cxn>
                    <a:cxn ang="0">
                      <a:pos x="14" y="5"/>
                    </a:cxn>
                    <a:cxn ang="0">
                      <a:pos x="15" y="9"/>
                    </a:cxn>
                    <a:cxn ang="0">
                      <a:pos x="10" y="9"/>
                    </a:cxn>
                    <a:cxn ang="0">
                      <a:pos x="9" y="10"/>
                    </a:cxn>
                    <a:cxn ang="0">
                      <a:pos x="10" y="12"/>
                    </a:cxn>
                    <a:cxn ang="0">
                      <a:pos x="19" y="12"/>
                    </a:cxn>
                    <a:cxn ang="0">
                      <a:pos x="20" y="15"/>
                    </a:cxn>
                    <a:cxn ang="0">
                      <a:pos x="9" y="15"/>
                    </a:cxn>
                    <a:cxn ang="0">
                      <a:pos x="9" y="14"/>
                    </a:cxn>
                    <a:cxn ang="0">
                      <a:pos x="5" y="9"/>
                    </a:cxn>
                    <a:cxn ang="0">
                      <a:pos x="2" y="6"/>
                    </a:cxn>
                    <a:cxn ang="0">
                      <a:pos x="0" y="3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1" h="16">
                      <a:moveTo>
                        <a:pt x="2" y="0"/>
                      </a:moveTo>
                      <a:lnTo>
                        <a:pt x="11" y="0"/>
                      </a:lnTo>
                      <a:lnTo>
                        <a:pt x="12" y="3"/>
                      </a:lnTo>
                      <a:lnTo>
                        <a:pt x="5" y="3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14" y="5"/>
                      </a:lnTo>
                      <a:lnTo>
                        <a:pt x="15" y="9"/>
                      </a:lnTo>
                      <a:lnTo>
                        <a:pt x="10" y="9"/>
                      </a:lnTo>
                      <a:lnTo>
                        <a:pt x="9" y="10"/>
                      </a:lnTo>
                      <a:lnTo>
                        <a:pt x="10" y="12"/>
                      </a:lnTo>
                      <a:lnTo>
                        <a:pt x="19" y="12"/>
                      </a:lnTo>
                      <a:lnTo>
                        <a:pt x="20" y="15"/>
                      </a:lnTo>
                      <a:lnTo>
                        <a:pt x="9" y="15"/>
                      </a:lnTo>
                      <a:lnTo>
                        <a:pt x="9" y="14"/>
                      </a:lnTo>
                      <a:lnTo>
                        <a:pt x="5" y="9"/>
                      </a:lnTo>
                      <a:lnTo>
                        <a:pt x="2" y="6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34" name="Freeform 30"/>
                <p:cNvSpPr>
                  <a:spLocks/>
                </p:cNvSpPr>
                <p:nvPr/>
              </p:nvSpPr>
              <p:spPr bwMode="auto">
                <a:xfrm>
                  <a:off x="708" y="1448"/>
                  <a:ext cx="31" cy="22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2" y="0"/>
                    </a:cxn>
                    <a:cxn ang="0">
                      <a:pos x="13" y="3"/>
                    </a:cxn>
                    <a:cxn ang="0">
                      <a:pos x="8" y="3"/>
                    </a:cxn>
                    <a:cxn ang="0">
                      <a:pos x="7" y="6"/>
                    </a:cxn>
                    <a:cxn ang="0">
                      <a:pos x="9" y="6"/>
                    </a:cxn>
                    <a:cxn ang="0">
                      <a:pos x="18" y="6"/>
                    </a:cxn>
                    <a:cxn ang="0">
                      <a:pos x="19" y="9"/>
                    </a:cxn>
                    <a:cxn ang="0">
                      <a:pos x="12" y="9"/>
                    </a:cxn>
                    <a:cxn ang="0">
                      <a:pos x="12" y="12"/>
                    </a:cxn>
                    <a:cxn ang="0">
                      <a:pos x="22" y="12"/>
                    </a:cxn>
                    <a:cxn ang="0">
                      <a:pos x="23" y="15"/>
                    </a:cxn>
                    <a:cxn ang="0">
                      <a:pos x="18" y="15"/>
                    </a:cxn>
                    <a:cxn ang="0">
                      <a:pos x="16" y="18"/>
                    </a:cxn>
                    <a:cxn ang="0">
                      <a:pos x="29" y="18"/>
                    </a:cxn>
                    <a:cxn ang="0">
                      <a:pos x="30" y="21"/>
                    </a:cxn>
                    <a:cxn ang="0">
                      <a:pos x="16" y="21"/>
                    </a:cxn>
                    <a:cxn ang="0">
                      <a:pos x="16" y="19"/>
                    </a:cxn>
                    <a:cxn ang="0">
                      <a:pos x="13" y="15"/>
                    </a:cxn>
                    <a:cxn ang="0">
                      <a:pos x="9" y="15"/>
                    </a:cxn>
                    <a:cxn ang="0">
                      <a:pos x="7" y="10"/>
                    </a:cxn>
                    <a:cxn ang="0">
                      <a:pos x="7" y="8"/>
                    </a:cxn>
                    <a:cxn ang="0">
                      <a:pos x="5" y="7"/>
                    </a:cxn>
                    <a:cxn ang="0">
                      <a:pos x="3" y="3"/>
                    </a:cxn>
                    <a:cxn ang="0">
                      <a:pos x="0" y="3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1" h="22">
                      <a:moveTo>
                        <a:pt x="2" y="0"/>
                      </a:moveTo>
                      <a:lnTo>
                        <a:pt x="12" y="0"/>
                      </a:lnTo>
                      <a:lnTo>
                        <a:pt x="13" y="3"/>
                      </a:lnTo>
                      <a:lnTo>
                        <a:pt x="8" y="3"/>
                      </a:lnTo>
                      <a:lnTo>
                        <a:pt x="7" y="6"/>
                      </a:lnTo>
                      <a:lnTo>
                        <a:pt x="9" y="6"/>
                      </a:lnTo>
                      <a:lnTo>
                        <a:pt x="18" y="6"/>
                      </a:lnTo>
                      <a:lnTo>
                        <a:pt x="19" y="9"/>
                      </a:lnTo>
                      <a:lnTo>
                        <a:pt x="12" y="9"/>
                      </a:lnTo>
                      <a:lnTo>
                        <a:pt x="12" y="12"/>
                      </a:lnTo>
                      <a:lnTo>
                        <a:pt x="22" y="12"/>
                      </a:lnTo>
                      <a:lnTo>
                        <a:pt x="23" y="15"/>
                      </a:lnTo>
                      <a:lnTo>
                        <a:pt x="18" y="15"/>
                      </a:lnTo>
                      <a:lnTo>
                        <a:pt x="16" y="18"/>
                      </a:lnTo>
                      <a:lnTo>
                        <a:pt x="29" y="18"/>
                      </a:lnTo>
                      <a:lnTo>
                        <a:pt x="30" y="21"/>
                      </a:lnTo>
                      <a:lnTo>
                        <a:pt x="16" y="21"/>
                      </a:lnTo>
                      <a:lnTo>
                        <a:pt x="16" y="19"/>
                      </a:lnTo>
                      <a:lnTo>
                        <a:pt x="13" y="15"/>
                      </a:lnTo>
                      <a:lnTo>
                        <a:pt x="9" y="15"/>
                      </a:lnTo>
                      <a:lnTo>
                        <a:pt x="7" y="10"/>
                      </a:lnTo>
                      <a:lnTo>
                        <a:pt x="7" y="8"/>
                      </a:lnTo>
                      <a:lnTo>
                        <a:pt x="5" y="7"/>
                      </a:lnTo>
                      <a:lnTo>
                        <a:pt x="3" y="3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35" name="Freeform 31"/>
                <p:cNvSpPr>
                  <a:spLocks/>
                </p:cNvSpPr>
                <p:nvPr/>
              </p:nvSpPr>
              <p:spPr bwMode="auto">
                <a:xfrm>
                  <a:off x="726" y="1448"/>
                  <a:ext cx="30" cy="2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1" y="0"/>
                    </a:cxn>
                    <a:cxn ang="0">
                      <a:pos x="13" y="3"/>
                    </a:cxn>
                    <a:cxn ang="0">
                      <a:pos x="8" y="3"/>
                    </a:cxn>
                    <a:cxn ang="0">
                      <a:pos x="6" y="5"/>
                    </a:cxn>
                    <a:cxn ang="0">
                      <a:pos x="8" y="6"/>
                    </a:cxn>
                    <a:cxn ang="0">
                      <a:pos x="17" y="6"/>
                    </a:cxn>
                    <a:cxn ang="0">
                      <a:pos x="18" y="9"/>
                    </a:cxn>
                    <a:cxn ang="0">
                      <a:pos x="13" y="9"/>
                    </a:cxn>
                    <a:cxn ang="0">
                      <a:pos x="11" y="11"/>
                    </a:cxn>
                    <a:cxn ang="0">
                      <a:pos x="12" y="12"/>
                    </a:cxn>
                    <a:cxn ang="0">
                      <a:pos x="21" y="12"/>
                    </a:cxn>
                    <a:cxn ang="0">
                      <a:pos x="22" y="15"/>
                    </a:cxn>
                    <a:cxn ang="0">
                      <a:pos x="18" y="15"/>
                    </a:cxn>
                    <a:cxn ang="0">
                      <a:pos x="17" y="17"/>
                    </a:cxn>
                    <a:cxn ang="0">
                      <a:pos x="18" y="18"/>
                    </a:cxn>
                    <a:cxn ang="0">
                      <a:pos x="28" y="18"/>
                    </a:cxn>
                    <a:cxn ang="0">
                      <a:pos x="29" y="21"/>
                    </a:cxn>
                    <a:cxn ang="0">
                      <a:pos x="16" y="21"/>
                    </a:cxn>
                    <a:cxn ang="0">
                      <a:pos x="15" y="18"/>
                    </a:cxn>
                    <a:cxn ang="0">
                      <a:pos x="13" y="15"/>
                    </a:cxn>
                    <a:cxn ang="0">
                      <a:pos x="10" y="15"/>
                    </a:cxn>
                    <a:cxn ang="0">
                      <a:pos x="7" y="9"/>
                    </a:cxn>
                    <a:cxn ang="0">
                      <a:pos x="5" y="5"/>
                    </a:cxn>
                    <a:cxn ang="0">
                      <a:pos x="3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30" h="22">
                      <a:moveTo>
                        <a:pt x="1" y="0"/>
                      </a:moveTo>
                      <a:lnTo>
                        <a:pt x="11" y="0"/>
                      </a:lnTo>
                      <a:lnTo>
                        <a:pt x="13" y="3"/>
                      </a:lnTo>
                      <a:lnTo>
                        <a:pt x="8" y="3"/>
                      </a:lnTo>
                      <a:lnTo>
                        <a:pt x="6" y="5"/>
                      </a:ln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18" y="9"/>
                      </a:lnTo>
                      <a:lnTo>
                        <a:pt x="13" y="9"/>
                      </a:lnTo>
                      <a:lnTo>
                        <a:pt x="11" y="11"/>
                      </a:lnTo>
                      <a:lnTo>
                        <a:pt x="12" y="12"/>
                      </a:lnTo>
                      <a:lnTo>
                        <a:pt x="21" y="12"/>
                      </a:lnTo>
                      <a:lnTo>
                        <a:pt x="22" y="15"/>
                      </a:lnTo>
                      <a:lnTo>
                        <a:pt x="18" y="15"/>
                      </a:lnTo>
                      <a:lnTo>
                        <a:pt x="17" y="17"/>
                      </a:lnTo>
                      <a:lnTo>
                        <a:pt x="18" y="18"/>
                      </a:lnTo>
                      <a:lnTo>
                        <a:pt x="28" y="18"/>
                      </a:lnTo>
                      <a:lnTo>
                        <a:pt x="29" y="21"/>
                      </a:lnTo>
                      <a:lnTo>
                        <a:pt x="16" y="21"/>
                      </a:lnTo>
                      <a:lnTo>
                        <a:pt x="15" y="18"/>
                      </a:lnTo>
                      <a:lnTo>
                        <a:pt x="13" y="15"/>
                      </a:lnTo>
                      <a:lnTo>
                        <a:pt x="10" y="15"/>
                      </a:lnTo>
                      <a:lnTo>
                        <a:pt x="7" y="9"/>
                      </a:lnTo>
                      <a:lnTo>
                        <a:pt x="5" y="5"/>
                      </a:lnTo>
                      <a:lnTo>
                        <a:pt x="3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36" name="Freeform 32"/>
                <p:cNvSpPr>
                  <a:spLocks/>
                </p:cNvSpPr>
                <p:nvPr/>
              </p:nvSpPr>
              <p:spPr bwMode="auto">
                <a:xfrm>
                  <a:off x="744" y="1448"/>
                  <a:ext cx="31" cy="2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1" y="0"/>
                    </a:cxn>
                    <a:cxn ang="0">
                      <a:pos x="12" y="3"/>
                    </a:cxn>
                    <a:cxn ang="0">
                      <a:pos x="7" y="3"/>
                    </a:cxn>
                    <a:cxn ang="0">
                      <a:pos x="7" y="6"/>
                    </a:cxn>
                    <a:cxn ang="0">
                      <a:pos x="7" y="6"/>
                    </a:cxn>
                    <a:cxn ang="0">
                      <a:pos x="17" y="6"/>
                    </a:cxn>
                    <a:cxn ang="0">
                      <a:pos x="18" y="9"/>
                    </a:cxn>
                    <a:cxn ang="0">
                      <a:pos x="12" y="9"/>
                    </a:cxn>
                    <a:cxn ang="0">
                      <a:pos x="11" y="12"/>
                    </a:cxn>
                    <a:cxn ang="0">
                      <a:pos x="21" y="12"/>
                    </a:cxn>
                    <a:cxn ang="0">
                      <a:pos x="22" y="15"/>
                    </a:cxn>
                    <a:cxn ang="0">
                      <a:pos x="18" y="15"/>
                    </a:cxn>
                    <a:cxn ang="0">
                      <a:pos x="17" y="18"/>
                    </a:cxn>
                    <a:cxn ang="0">
                      <a:pos x="18" y="18"/>
                    </a:cxn>
                    <a:cxn ang="0">
                      <a:pos x="29" y="18"/>
                    </a:cxn>
                    <a:cxn ang="0">
                      <a:pos x="30" y="21"/>
                    </a:cxn>
                    <a:cxn ang="0">
                      <a:pos x="16" y="21"/>
                    </a:cxn>
                    <a:cxn ang="0">
                      <a:pos x="15" y="18"/>
                    </a:cxn>
                    <a:cxn ang="0">
                      <a:pos x="12" y="15"/>
                    </a:cxn>
                    <a:cxn ang="0">
                      <a:pos x="9" y="15"/>
                    </a:cxn>
                    <a:cxn ang="0">
                      <a:pos x="6" y="8"/>
                    </a:cxn>
                    <a:cxn ang="0">
                      <a:pos x="2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31" h="22">
                      <a:moveTo>
                        <a:pt x="1" y="0"/>
                      </a:moveTo>
                      <a:lnTo>
                        <a:pt x="11" y="0"/>
                      </a:lnTo>
                      <a:lnTo>
                        <a:pt x="12" y="3"/>
                      </a:lnTo>
                      <a:lnTo>
                        <a:pt x="7" y="3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17" y="6"/>
                      </a:lnTo>
                      <a:lnTo>
                        <a:pt x="18" y="9"/>
                      </a:lnTo>
                      <a:lnTo>
                        <a:pt x="12" y="9"/>
                      </a:lnTo>
                      <a:lnTo>
                        <a:pt x="11" y="12"/>
                      </a:lnTo>
                      <a:lnTo>
                        <a:pt x="21" y="12"/>
                      </a:lnTo>
                      <a:lnTo>
                        <a:pt x="22" y="15"/>
                      </a:lnTo>
                      <a:lnTo>
                        <a:pt x="18" y="15"/>
                      </a:lnTo>
                      <a:lnTo>
                        <a:pt x="17" y="18"/>
                      </a:lnTo>
                      <a:lnTo>
                        <a:pt x="18" y="18"/>
                      </a:lnTo>
                      <a:lnTo>
                        <a:pt x="29" y="18"/>
                      </a:lnTo>
                      <a:lnTo>
                        <a:pt x="30" y="21"/>
                      </a:lnTo>
                      <a:lnTo>
                        <a:pt x="16" y="21"/>
                      </a:lnTo>
                      <a:lnTo>
                        <a:pt x="15" y="18"/>
                      </a:lnTo>
                      <a:lnTo>
                        <a:pt x="12" y="15"/>
                      </a:lnTo>
                      <a:lnTo>
                        <a:pt x="9" y="15"/>
                      </a:lnTo>
                      <a:lnTo>
                        <a:pt x="6" y="8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37" name="Freeform 33"/>
                <p:cNvSpPr>
                  <a:spLocks/>
                </p:cNvSpPr>
                <p:nvPr/>
              </p:nvSpPr>
              <p:spPr bwMode="auto">
                <a:xfrm>
                  <a:off x="761" y="1448"/>
                  <a:ext cx="31" cy="22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1" y="0"/>
                    </a:cxn>
                    <a:cxn ang="0">
                      <a:pos x="11" y="3"/>
                    </a:cxn>
                    <a:cxn ang="0">
                      <a:pos x="7" y="3"/>
                    </a:cxn>
                    <a:cxn ang="0">
                      <a:pos x="7" y="6"/>
                    </a:cxn>
                    <a:cxn ang="0">
                      <a:pos x="7" y="6"/>
                    </a:cxn>
                    <a:cxn ang="0">
                      <a:pos x="18" y="6"/>
                    </a:cxn>
                    <a:cxn ang="0">
                      <a:pos x="18" y="9"/>
                    </a:cxn>
                    <a:cxn ang="0">
                      <a:pos x="12" y="9"/>
                    </a:cxn>
                    <a:cxn ang="0">
                      <a:pos x="10" y="12"/>
                    </a:cxn>
                    <a:cxn ang="0">
                      <a:pos x="21" y="12"/>
                    </a:cxn>
                    <a:cxn ang="0">
                      <a:pos x="22" y="15"/>
                    </a:cxn>
                    <a:cxn ang="0">
                      <a:pos x="18" y="15"/>
                    </a:cxn>
                    <a:cxn ang="0">
                      <a:pos x="17" y="16"/>
                    </a:cxn>
                    <a:cxn ang="0">
                      <a:pos x="19" y="18"/>
                    </a:cxn>
                    <a:cxn ang="0">
                      <a:pos x="29" y="18"/>
                    </a:cxn>
                    <a:cxn ang="0">
                      <a:pos x="30" y="21"/>
                    </a:cxn>
                    <a:cxn ang="0">
                      <a:pos x="17" y="21"/>
                    </a:cxn>
                    <a:cxn ang="0">
                      <a:pos x="16" y="17"/>
                    </a:cxn>
                    <a:cxn ang="0">
                      <a:pos x="12" y="15"/>
                    </a:cxn>
                    <a:cxn ang="0">
                      <a:pos x="9" y="15"/>
                    </a:cxn>
                    <a:cxn ang="0">
                      <a:pos x="5" y="6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1" h="22">
                      <a:moveTo>
                        <a:pt x="2" y="0"/>
                      </a:moveTo>
                      <a:lnTo>
                        <a:pt x="11" y="0"/>
                      </a:lnTo>
                      <a:lnTo>
                        <a:pt x="11" y="3"/>
                      </a:lnTo>
                      <a:lnTo>
                        <a:pt x="7" y="3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18" y="6"/>
                      </a:lnTo>
                      <a:lnTo>
                        <a:pt x="18" y="9"/>
                      </a:lnTo>
                      <a:lnTo>
                        <a:pt x="12" y="9"/>
                      </a:lnTo>
                      <a:lnTo>
                        <a:pt x="10" y="12"/>
                      </a:lnTo>
                      <a:lnTo>
                        <a:pt x="21" y="12"/>
                      </a:lnTo>
                      <a:lnTo>
                        <a:pt x="22" y="15"/>
                      </a:lnTo>
                      <a:lnTo>
                        <a:pt x="18" y="15"/>
                      </a:lnTo>
                      <a:lnTo>
                        <a:pt x="17" y="16"/>
                      </a:lnTo>
                      <a:lnTo>
                        <a:pt x="19" y="18"/>
                      </a:lnTo>
                      <a:lnTo>
                        <a:pt x="29" y="18"/>
                      </a:lnTo>
                      <a:lnTo>
                        <a:pt x="30" y="21"/>
                      </a:lnTo>
                      <a:lnTo>
                        <a:pt x="17" y="21"/>
                      </a:lnTo>
                      <a:lnTo>
                        <a:pt x="16" y="17"/>
                      </a:lnTo>
                      <a:lnTo>
                        <a:pt x="12" y="15"/>
                      </a:lnTo>
                      <a:lnTo>
                        <a:pt x="9" y="15"/>
                      </a:lnTo>
                      <a:lnTo>
                        <a:pt x="5" y="6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38" name="Freeform 34"/>
                <p:cNvSpPr>
                  <a:spLocks/>
                </p:cNvSpPr>
                <p:nvPr/>
              </p:nvSpPr>
              <p:spPr bwMode="auto">
                <a:xfrm>
                  <a:off x="778" y="1448"/>
                  <a:ext cx="32" cy="2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0" y="0"/>
                    </a:cxn>
                    <a:cxn ang="0">
                      <a:pos x="11" y="3"/>
                    </a:cxn>
                    <a:cxn ang="0">
                      <a:pos x="7" y="3"/>
                    </a:cxn>
                    <a:cxn ang="0">
                      <a:pos x="6" y="3"/>
                    </a:cxn>
                    <a:cxn ang="0">
                      <a:pos x="8" y="6"/>
                    </a:cxn>
                    <a:cxn ang="0">
                      <a:pos x="17" y="6"/>
                    </a:cxn>
                    <a:cxn ang="0">
                      <a:pos x="19" y="9"/>
                    </a:cxn>
                    <a:cxn ang="0">
                      <a:pos x="12" y="9"/>
                    </a:cxn>
                    <a:cxn ang="0">
                      <a:pos x="11" y="12"/>
                    </a:cxn>
                    <a:cxn ang="0">
                      <a:pos x="23" y="12"/>
                    </a:cxn>
                    <a:cxn ang="0">
                      <a:pos x="24" y="15"/>
                    </a:cxn>
                    <a:cxn ang="0">
                      <a:pos x="20" y="15"/>
                    </a:cxn>
                    <a:cxn ang="0">
                      <a:pos x="18" y="16"/>
                    </a:cxn>
                    <a:cxn ang="0">
                      <a:pos x="21" y="18"/>
                    </a:cxn>
                    <a:cxn ang="0">
                      <a:pos x="30" y="18"/>
                    </a:cxn>
                    <a:cxn ang="0">
                      <a:pos x="31" y="21"/>
                    </a:cxn>
                    <a:cxn ang="0">
                      <a:pos x="19" y="21"/>
                    </a:cxn>
                    <a:cxn ang="0">
                      <a:pos x="16" y="18"/>
                    </a:cxn>
                    <a:cxn ang="0">
                      <a:pos x="13" y="15"/>
                    </a:cxn>
                    <a:cxn ang="0">
                      <a:pos x="9" y="15"/>
                    </a:cxn>
                    <a:cxn ang="0">
                      <a:pos x="4" y="6"/>
                    </a:cxn>
                    <a:cxn ang="0">
                      <a:pos x="2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32" h="22">
                      <a:moveTo>
                        <a:pt x="1" y="0"/>
                      </a:moveTo>
                      <a:lnTo>
                        <a:pt x="10" y="0"/>
                      </a:lnTo>
                      <a:lnTo>
                        <a:pt x="11" y="3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19" y="9"/>
                      </a:lnTo>
                      <a:lnTo>
                        <a:pt x="12" y="9"/>
                      </a:lnTo>
                      <a:lnTo>
                        <a:pt x="11" y="12"/>
                      </a:lnTo>
                      <a:lnTo>
                        <a:pt x="23" y="12"/>
                      </a:lnTo>
                      <a:lnTo>
                        <a:pt x="24" y="15"/>
                      </a:lnTo>
                      <a:lnTo>
                        <a:pt x="20" y="15"/>
                      </a:lnTo>
                      <a:lnTo>
                        <a:pt x="18" y="16"/>
                      </a:lnTo>
                      <a:lnTo>
                        <a:pt x="21" y="18"/>
                      </a:lnTo>
                      <a:lnTo>
                        <a:pt x="30" y="18"/>
                      </a:lnTo>
                      <a:lnTo>
                        <a:pt x="31" y="21"/>
                      </a:lnTo>
                      <a:lnTo>
                        <a:pt x="19" y="21"/>
                      </a:lnTo>
                      <a:lnTo>
                        <a:pt x="16" y="18"/>
                      </a:lnTo>
                      <a:lnTo>
                        <a:pt x="13" y="15"/>
                      </a:lnTo>
                      <a:lnTo>
                        <a:pt x="9" y="15"/>
                      </a:lnTo>
                      <a:lnTo>
                        <a:pt x="4" y="6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39" name="Freeform 35"/>
                <p:cNvSpPr>
                  <a:spLocks/>
                </p:cNvSpPr>
                <p:nvPr/>
              </p:nvSpPr>
              <p:spPr bwMode="auto">
                <a:xfrm>
                  <a:off x="795" y="1448"/>
                  <a:ext cx="24" cy="18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2" y="0"/>
                    </a:cxn>
                    <a:cxn ang="0">
                      <a:pos x="12" y="3"/>
                    </a:cxn>
                    <a:cxn ang="0">
                      <a:pos x="7" y="3"/>
                    </a:cxn>
                    <a:cxn ang="0">
                      <a:pos x="7" y="6"/>
                    </a:cxn>
                    <a:cxn ang="0">
                      <a:pos x="8" y="6"/>
                    </a:cxn>
                    <a:cxn ang="0">
                      <a:pos x="16" y="6"/>
                    </a:cxn>
                    <a:cxn ang="0">
                      <a:pos x="18" y="10"/>
                    </a:cxn>
                    <a:cxn ang="0">
                      <a:pos x="12" y="10"/>
                    </a:cxn>
                    <a:cxn ang="0">
                      <a:pos x="10" y="12"/>
                    </a:cxn>
                    <a:cxn ang="0">
                      <a:pos x="21" y="12"/>
                    </a:cxn>
                    <a:cxn ang="0">
                      <a:pos x="22" y="13"/>
                    </a:cxn>
                    <a:cxn ang="0">
                      <a:pos x="23" y="15"/>
                    </a:cxn>
                    <a:cxn ang="0">
                      <a:pos x="19" y="15"/>
                    </a:cxn>
                    <a:cxn ang="0">
                      <a:pos x="16" y="17"/>
                    </a:cxn>
                    <a:cxn ang="0">
                      <a:pos x="14" y="15"/>
                    </a:cxn>
                    <a:cxn ang="0">
                      <a:pos x="9" y="15"/>
                    </a:cxn>
                    <a:cxn ang="0">
                      <a:pos x="7" y="9"/>
                    </a:cxn>
                    <a:cxn ang="0">
                      <a:pos x="5" y="7"/>
                    </a:cxn>
                    <a:cxn ang="0">
                      <a:pos x="2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4" h="18">
                      <a:moveTo>
                        <a:pt x="1" y="0"/>
                      </a:moveTo>
                      <a:lnTo>
                        <a:pt x="12" y="0"/>
                      </a:lnTo>
                      <a:lnTo>
                        <a:pt x="12" y="3"/>
                      </a:lnTo>
                      <a:lnTo>
                        <a:pt x="7" y="3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16" y="6"/>
                      </a:lnTo>
                      <a:lnTo>
                        <a:pt x="18" y="10"/>
                      </a:lnTo>
                      <a:lnTo>
                        <a:pt x="12" y="10"/>
                      </a:lnTo>
                      <a:lnTo>
                        <a:pt x="10" y="12"/>
                      </a:lnTo>
                      <a:lnTo>
                        <a:pt x="21" y="12"/>
                      </a:lnTo>
                      <a:lnTo>
                        <a:pt x="22" y="13"/>
                      </a:lnTo>
                      <a:lnTo>
                        <a:pt x="23" y="15"/>
                      </a:lnTo>
                      <a:lnTo>
                        <a:pt x="19" y="15"/>
                      </a:lnTo>
                      <a:lnTo>
                        <a:pt x="16" y="17"/>
                      </a:lnTo>
                      <a:lnTo>
                        <a:pt x="14" y="15"/>
                      </a:lnTo>
                      <a:lnTo>
                        <a:pt x="9" y="15"/>
                      </a:lnTo>
                      <a:lnTo>
                        <a:pt x="7" y="9"/>
                      </a:lnTo>
                      <a:lnTo>
                        <a:pt x="5" y="7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0" name="Freeform 36"/>
                <p:cNvSpPr>
                  <a:spLocks/>
                </p:cNvSpPr>
                <p:nvPr/>
              </p:nvSpPr>
              <p:spPr bwMode="auto">
                <a:xfrm>
                  <a:off x="812" y="1448"/>
                  <a:ext cx="22" cy="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" y="0"/>
                    </a:cxn>
                    <a:cxn ang="0">
                      <a:pos x="10" y="3"/>
                    </a:cxn>
                    <a:cxn ang="0">
                      <a:pos x="6" y="3"/>
                    </a:cxn>
                    <a:cxn ang="0">
                      <a:pos x="6" y="6"/>
                    </a:cxn>
                    <a:cxn ang="0">
                      <a:pos x="13" y="6"/>
                    </a:cxn>
                    <a:cxn ang="0">
                      <a:pos x="15" y="10"/>
                    </a:cxn>
                    <a:cxn ang="0">
                      <a:pos x="13" y="10"/>
                    </a:cxn>
                    <a:cxn ang="0">
                      <a:pos x="11" y="10"/>
                    </a:cxn>
                    <a:cxn ang="0">
                      <a:pos x="10" y="12"/>
                    </a:cxn>
                    <a:cxn ang="0">
                      <a:pos x="21" y="12"/>
                    </a:cxn>
                    <a:cxn ang="0">
                      <a:pos x="21" y="15"/>
                    </a:cxn>
                    <a:cxn ang="0">
                      <a:pos x="18" y="15"/>
                    </a:cxn>
                    <a:cxn ang="0">
                      <a:pos x="16" y="19"/>
                    </a:cxn>
                    <a:cxn ang="0">
                      <a:pos x="13" y="15"/>
                    </a:cxn>
                    <a:cxn ang="0">
                      <a:pos x="8" y="15"/>
                    </a:cxn>
                    <a:cxn ang="0">
                      <a:pos x="6" y="10"/>
                    </a:cxn>
                    <a:cxn ang="0">
                      <a:pos x="3" y="8"/>
                    </a:cxn>
                    <a:cxn ang="0">
                      <a:pos x="2" y="3"/>
                    </a:cxn>
                    <a:cxn ang="0">
                      <a:pos x="0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" h="20">
                      <a:moveTo>
                        <a:pt x="0" y="0"/>
                      </a:moveTo>
                      <a:lnTo>
                        <a:pt x="9" y="0"/>
                      </a:lnTo>
                      <a:lnTo>
                        <a:pt x="10" y="3"/>
                      </a:lnTo>
                      <a:lnTo>
                        <a:pt x="6" y="3"/>
                      </a:lnTo>
                      <a:lnTo>
                        <a:pt x="6" y="6"/>
                      </a:lnTo>
                      <a:lnTo>
                        <a:pt x="13" y="6"/>
                      </a:lnTo>
                      <a:lnTo>
                        <a:pt x="15" y="10"/>
                      </a:lnTo>
                      <a:lnTo>
                        <a:pt x="13" y="10"/>
                      </a:lnTo>
                      <a:lnTo>
                        <a:pt x="11" y="10"/>
                      </a:lnTo>
                      <a:lnTo>
                        <a:pt x="10" y="12"/>
                      </a:lnTo>
                      <a:lnTo>
                        <a:pt x="21" y="12"/>
                      </a:lnTo>
                      <a:lnTo>
                        <a:pt x="21" y="15"/>
                      </a:lnTo>
                      <a:lnTo>
                        <a:pt x="18" y="15"/>
                      </a:lnTo>
                      <a:lnTo>
                        <a:pt x="16" y="19"/>
                      </a:lnTo>
                      <a:lnTo>
                        <a:pt x="13" y="15"/>
                      </a:lnTo>
                      <a:lnTo>
                        <a:pt x="8" y="15"/>
                      </a:lnTo>
                      <a:lnTo>
                        <a:pt x="6" y="10"/>
                      </a:lnTo>
                      <a:lnTo>
                        <a:pt x="3" y="8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1" name="Freeform 37"/>
                <p:cNvSpPr>
                  <a:spLocks/>
                </p:cNvSpPr>
                <p:nvPr/>
              </p:nvSpPr>
              <p:spPr bwMode="auto">
                <a:xfrm>
                  <a:off x="828" y="1448"/>
                  <a:ext cx="24" cy="14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0" y="0"/>
                    </a:cxn>
                    <a:cxn ang="0">
                      <a:pos x="11" y="2"/>
                    </a:cxn>
                    <a:cxn ang="0">
                      <a:pos x="7" y="2"/>
                    </a:cxn>
                    <a:cxn ang="0">
                      <a:pos x="7" y="5"/>
                    </a:cxn>
                    <a:cxn ang="0">
                      <a:pos x="11" y="5"/>
                    </a:cxn>
                    <a:cxn ang="0">
                      <a:pos x="18" y="5"/>
                    </a:cxn>
                    <a:cxn ang="0">
                      <a:pos x="20" y="8"/>
                    </a:cxn>
                    <a:cxn ang="0">
                      <a:pos x="12" y="8"/>
                    </a:cxn>
                    <a:cxn ang="0">
                      <a:pos x="11" y="10"/>
                    </a:cxn>
                    <a:cxn ang="0">
                      <a:pos x="23" y="10"/>
                    </a:cxn>
                    <a:cxn ang="0">
                      <a:pos x="23" y="13"/>
                    </a:cxn>
                    <a:cxn ang="0">
                      <a:pos x="12" y="13"/>
                    </a:cxn>
                    <a:cxn ang="0">
                      <a:pos x="9" y="11"/>
                    </a:cxn>
                    <a:cxn ang="0">
                      <a:pos x="7" y="8"/>
                    </a:cxn>
                    <a:cxn ang="0">
                      <a:pos x="5" y="6"/>
                    </a:cxn>
                    <a:cxn ang="0">
                      <a:pos x="2" y="2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4" h="14">
                      <a:moveTo>
                        <a:pt x="1" y="0"/>
                      </a:moveTo>
                      <a:lnTo>
                        <a:pt x="10" y="0"/>
                      </a:lnTo>
                      <a:lnTo>
                        <a:pt x="11" y="2"/>
                      </a:lnTo>
                      <a:lnTo>
                        <a:pt x="7" y="2"/>
                      </a:lnTo>
                      <a:lnTo>
                        <a:pt x="7" y="5"/>
                      </a:lnTo>
                      <a:lnTo>
                        <a:pt x="11" y="5"/>
                      </a:lnTo>
                      <a:lnTo>
                        <a:pt x="18" y="5"/>
                      </a:lnTo>
                      <a:lnTo>
                        <a:pt x="20" y="8"/>
                      </a:lnTo>
                      <a:lnTo>
                        <a:pt x="12" y="8"/>
                      </a:lnTo>
                      <a:lnTo>
                        <a:pt x="11" y="10"/>
                      </a:lnTo>
                      <a:lnTo>
                        <a:pt x="23" y="10"/>
                      </a:lnTo>
                      <a:lnTo>
                        <a:pt x="23" y="13"/>
                      </a:lnTo>
                      <a:lnTo>
                        <a:pt x="12" y="13"/>
                      </a:lnTo>
                      <a:lnTo>
                        <a:pt x="9" y="11"/>
                      </a:lnTo>
                      <a:lnTo>
                        <a:pt x="7" y="8"/>
                      </a:lnTo>
                      <a:lnTo>
                        <a:pt x="5" y="6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2" name="Freeform 38"/>
                <p:cNvSpPr>
                  <a:spLocks/>
                </p:cNvSpPr>
                <p:nvPr/>
              </p:nvSpPr>
              <p:spPr bwMode="auto">
                <a:xfrm>
                  <a:off x="814" y="1448"/>
                  <a:ext cx="60" cy="29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48" y="0"/>
                    </a:cxn>
                    <a:cxn ang="0">
                      <a:pos x="48" y="3"/>
                    </a:cxn>
                    <a:cxn ang="0">
                      <a:pos x="38" y="3"/>
                    </a:cxn>
                    <a:cxn ang="0">
                      <a:pos x="39" y="6"/>
                    </a:cxn>
                    <a:cxn ang="0">
                      <a:pos x="41" y="6"/>
                    </a:cxn>
                    <a:cxn ang="0">
                      <a:pos x="43" y="12"/>
                    </a:cxn>
                    <a:cxn ang="0">
                      <a:pos x="53" y="12"/>
                    </a:cxn>
                    <a:cxn ang="0">
                      <a:pos x="56" y="7"/>
                    </a:cxn>
                    <a:cxn ang="0">
                      <a:pos x="59" y="18"/>
                    </a:cxn>
                    <a:cxn ang="0">
                      <a:pos x="49" y="18"/>
                    </a:cxn>
                    <a:cxn ang="0">
                      <a:pos x="49" y="26"/>
                    </a:cxn>
                    <a:cxn ang="0">
                      <a:pos x="6" y="26"/>
                    </a:cxn>
                    <a:cxn ang="0">
                      <a:pos x="4" y="28"/>
                    </a:cxn>
                    <a:cxn ang="0">
                      <a:pos x="0" y="22"/>
                    </a:cxn>
                    <a:cxn ang="0">
                      <a:pos x="3" y="18"/>
                    </a:cxn>
                    <a:cxn ang="0">
                      <a:pos x="13" y="18"/>
                    </a:cxn>
                    <a:cxn ang="0">
                      <a:pos x="17" y="22"/>
                    </a:cxn>
                    <a:cxn ang="0">
                      <a:pos x="19" y="18"/>
                    </a:cxn>
                    <a:cxn ang="0">
                      <a:pos x="46" y="18"/>
                    </a:cxn>
                    <a:cxn ang="0">
                      <a:pos x="45" y="15"/>
                    </a:cxn>
                    <a:cxn ang="0">
                      <a:pos x="39" y="11"/>
                    </a:cxn>
                    <a:cxn ang="0">
                      <a:pos x="38" y="10"/>
                    </a:cxn>
                    <a:cxn ang="0">
                      <a:pos x="34" y="6"/>
                    </a:cxn>
                    <a:cxn ang="0">
                      <a:pos x="32" y="3"/>
                    </a:cxn>
                    <a:cxn ang="0">
                      <a:pos x="28" y="3"/>
                    </a:cxn>
                    <a:cxn ang="0">
                      <a:pos x="30" y="0"/>
                    </a:cxn>
                  </a:cxnLst>
                  <a:rect l="0" t="0" r="r" b="b"/>
                  <a:pathLst>
                    <a:path w="60" h="29">
                      <a:moveTo>
                        <a:pt x="30" y="0"/>
                      </a:moveTo>
                      <a:lnTo>
                        <a:pt x="48" y="0"/>
                      </a:lnTo>
                      <a:lnTo>
                        <a:pt x="48" y="3"/>
                      </a:lnTo>
                      <a:lnTo>
                        <a:pt x="38" y="3"/>
                      </a:lnTo>
                      <a:lnTo>
                        <a:pt x="39" y="6"/>
                      </a:lnTo>
                      <a:lnTo>
                        <a:pt x="41" y="6"/>
                      </a:lnTo>
                      <a:lnTo>
                        <a:pt x="43" y="12"/>
                      </a:lnTo>
                      <a:lnTo>
                        <a:pt x="53" y="12"/>
                      </a:lnTo>
                      <a:lnTo>
                        <a:pt x="56" y="7"/>
                      </a:lnTo>
                      <a:lnTo>
                        <a:pt x="59" y="18"/>
                      </a:lnTo>
                      <a:lnTo>
                        <a:pt x="49" y="18"/>
                      </a:lnTo>
                      <a:lnTo>
                        <a:pt x="49" y="26"/>
                      </a:lnTo>
                      <a:lnTo>
                        <a:pt x="6" y="26"/>
                      </a:lnTo>
                      <a:lnTo>
                        <a:pt x="4" y="28"/>
                      </a:lnTo>
                      <a:lnTo>
                        <a:pt x="0" y="22"/>
                      </a:lnTo>
                      <a:lnTo>
                        <a:pt x="3" y="18"/>
                      </a:lnTo>
                      <a:lnTo>
                        <a:pt x="13" y="18"/>
                      </a:lnTo>
                      <a:lnTo>
                        <a:pt x="17" y="22"/>
                      </a:lnTo>
                      <a:lnTo>
                        <a:pt x="19" y="18"/>
                      </a:lnTo>
                      <a:lnTo>
                        <a:pt x="46" y="18"/>
                      </a:lnTo>
                      <a:lnTo>
                        <a:pt x="45" y="15"/>
                      </a:lnTo>
                      <a:lnTo>
                        <a:pt x="39" y="11"/>
                      </a:lnTo>
                      <a:lnTo>
                        <a:pt x="38" y="10"/>
                      </a:lnTo>
                      <a:lnTo>
                        <a:pt x="34" y="6"/>
                      </a:lnTo>
                      <a:lnTo>
                        <a:pt x="32" y="3"/>
                      </a:lnTo>
                      <a:lnTo>
                        <a:pt x="28" y="3"/>
                      </a:lnTo>
                      <a:lnTo>
                        <a:pt x="30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3" name="Freeform 39"/>
                <p:cNvSpPr>
                  <a:spLocks/>
                </p:cNvSpPr>
                <p:nvPr/>
              </p:nvSpPr>
              <p:spPr bwMode="auto">
                <a:xfrm>
                  <a:off x="899" y="1448"/>
                  <a:ext cx="43" cy="5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2" y="0"/>
                    </a:cxn>
                    <a:cxn ang="0">
                      <a:pos x="15" y="1"/>
                    </a:cxn>
                    <a:cxn ang="0">
                      <a:pos x="16" y="0"/>
                    </a:cxn>
                    <a:cxn ang="0">
                      <a:pos x="29" y="0"/>
                    </a:cxn>
                    <a:cxn ang="0">
                      <a:pos x="31" y="2"/>
                    </a:cxn>
                    <a:cxn ang="0">
                      <a:pos x="32" y="0"/>
                    </a:cxn>
                    <a:cxn ang="0">
                      <a:pos x="42" y="0"/>
                    </a:cxn>
                    <a:cxn ang="0">
                      <a:pos x="42" y="2"/>
                    </a:cxn>
                    <a:cxn ang="0">
                      <a:pos x="33" y="2"/>
                    </a:cxn>
                    <a:cxn ang="0">
                      <a:pos x="31" y="4"/>
                    </a:cxn>
                    <a:cxn ang="0">
                      <a:pos x="27" y="2"/>
                    </a:cxn>
                    <a:cxn ang="0">
                      <a:pos x="17" y="2"/>
                    </a:cxn>
                    <a:cxn ang="0">
                      <a:pos x="15" y="4"/>
                    </a:cxn>
                    <a:cxn ang="0">
                      <a:pos x="11" y="2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43" h="5">
                      <a:moveTo>
                        <a:pt x="1" y="0"/>
                      </a:moveTo>
                      <a:lnTo>
                        <a:pt x="12" y="0"/>
                      </a:lnTo>
                      <a:lnTo>
                        <a:pt x="15" y="1"/>
                      </a:lnTo>
                      <a:lnTo>
                        <a:pt x="16" y="0"/>
                      </a:lnTo>
                      <a:lnTo>
                        <a:pt x="29" y="0"/>
                      </a:lnTo>
                      <a:lnTo>
                        <a:pt x="31" y="2"/>
                      </a:lnTo>
                      <a:lnTo>
                        <a:pt x="32" y="0"/>
                      </a:lnTo>
                      <a:lnTo>
                        <a:pt x="42" y="0"/>
                      </a:lnTo>
                      <a:lnTo>
                        <a:pt x="42" y="2"/>
                      </a:lnTo>
                      <a:lnTo>
                        <a:pt x="33" y="2"/>
                      </a:lnTo>
                      <a:lnTo>
                        <a:pt x="31" y="4"/>
                      </a:lnTo>
                      <a:lnTo>
                        <a:pt x="27" y="2"/>
                      </a:lnTo>
                      <a:lnTo>
                        <a:pt x="17" y="2"/>
                      </a:lnTo>
                      <a:lnTo>
                        <a:pt x="15" y="4"/>
                      </a:lnTo>
                      <a:lnTo>
                        <a:pt x="11" y="2"/>
                      </a:lnTo>
                      <a:lnTo>
                        <a:pt x="0" y="2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4" name="Freeform 40"/>
                <p:cNvSpPr>
                  <a:spLocks/>
                </p:cNvSpPr>
                <p:nvPr/>
              </p:nvSpPr>
              <p:spPr bwMode="auto">
                <a:xfrm>
                  <a:off x="899" y="1454"/>
                  <a:ext cx="46" cy="4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1" y="0"/>
                    </a:cxn>
                    <a:cxn ang="0">
                      <a:pos x="13" y="0"/>
                    </a:cxn>
                    <a:cxn ang="0">
                      <a:pos x="16" y="2"/>
                    </a:cxn>
                    <a:cxn ang="0">
                      <a:pos x="15" y="2"/>
                    </a:cxn>
                    <a:cxn ang="0">
                      <a:pos x="18" y="0"/>
                    </a:cxn>
                    <a:cxn ang="0">
                      <a:pos x="29" y="0"/>
                    </a:cxn>
                    <a:cxn ang="0">
                      <a:pos x="31" y="2"/>
                    </a:cxn>
                    <a:cxn ang="0">
                      <a:pos x="34" y="0"/>
                    </a:cxn>
                    <a:cxn ang="0">
                      <a:pos x="44" y="0"/>
                    </a:cxn>
                    <a:cxn ang="0">
                      <a:pos x="45" y="3"/>
                    </a:cxn>
                    <a:cxn ang="0">
                      <a:pos x="33" y="3"/>
                    </a:cxn>
                    <a:cxn ang="0">
                      <a:pos x="25" y="3"/>
                    </a:cxn>
                    <a:cxn ang="0">
                      <a:pos x="18" y="3"/>
                    </a:cxn>
                    <a:cxn ang="0">
                      <a:pos x="8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46" h="4">
                      <a:moveTo>
                        <a:pt x="0" y="3"/>
                      </a:moveTo>
                      <a:lnTo>
                        <a:pt x="1" y="0"/>
                      </a:lnTo>
                      <a:lnTo>
                        <a:pt x="13" y="0"/>
                      </a:lnTo>
                      <a:lnTo>
                        <a:pt x="16" y="2"/>
                      </a:lnTo>
                      <a:lnTo>
                        <a:pt x="15" y="2"/>
                      </a:lnTo>
                      <a:lnTo>
                        <a:pt x="18" y="0"/>
                      </a:lnTo>
                      <a:lnTo>
                        <a:pt x="29" y="0"/>
                      </a:lnTo>
                      <a:lnTo>
                        <a:pt x="31" y="2"/>
                      </a:lnTo>
                      <a:lnTo>
                        <a:pt x="34" y="0"/>
                      </a:lnTo>
                      <a:lnTo>
                        <a:pt x="44" y="0"/>
                      </a:lnTo>
                      <a:lnTo>
                        <a:pt x="45" y="3"/>
                      </a:lnTo>
                      <a:lnTo>
                        <a:pt x="33" y="3"/>
                      </a:lnTo>
                      <a:lnTo>
                        <a:pt x="25" y="3"/>
                      </a:lnTo>
                      <a:lnTo>
                        <a:pt x="18" y="3"/>
                      </a:lnTo>
                      <a:lnTo>
                        <a:pt x="8" y="3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5" name="Freeform 41"/>
                <p:cNvSpPr>
                  <a:spLocks/>
                </p:cNvSpPr>
                <p:nvPr/>
              </p:nvSpPr>
              <p:spPr bwMode="auto">
                <a:xfrm>
                  <a:off x="903" y="1460"/>
                  <a:ext cx="49" cy="14"/>
                </a:xfrm>
                <a:custGeom>
                  <a:avLst/>
                  <a:gdLst/>
                  <a:ahLst/>
                  <a:cxnLst>
                    <a:cxn ang="0">
                      <a:pos x="17" y="0"/>
                    </a:cxn>
                    <a:cxn ang="0">
                      <a:pos x="27" y="0"/>
                    </a:cxn>
                    <a:cxn ang="0">
                      <a:pos x="28" y="3"/>
                    </a:cxn>
                    <a:cxn ang="0">
                      <a:pos x="19" y="3"/>
                    </a:cxn>
                    <a:cxn ang="0">
                      <a:pos x="21" y="8"/>
                    </a:cxn>
                    <a:cxn ang="0">
                      <a:pos x="30" y="8"/>
                    </a:cxn>
                    <a:cxn ang="0">
                      <a:pos x="33" y="10"/>
                    </a:cxn>
                    <a:cxn ang="0">
                      <a:pos x="35" y="8"/>
                    </a:cxn>
                    <a:cxn ang="0">
                      <a:pos x="46" y="8"/>
                    </a:cxn>
                    <a:cxn ang="0">
                      <a:pos x="48" y="13"/>
                    </a:cxn>
                    <a:cxn ang="0">
                      <a:pos x="0" y="13"/>
                    </a:cxn>
                    <a:cxn ang="0">
                      <a:pos x="2" y="8"/>
                    </a:cxn>
                    <a:cxn ang="0">
                      <a:pos x="15" y="8"/>
                    </a:cxn>
                    <a:cxn ang="0">
                      <a:pos x="16" y="11"/>
                    </a:cxn>
                    <a:cxn ang="0">
                      <a:pos x="17" y="7"/>
                    </a:cxn>
                    <a:cxn ang="0">
                      <a:pos x="16" y="3"/>
                    </a:cxn>
                    <a:cxn ang="0">
                      <a:pos x="17" y="0"/>
                    </a:cxn>
                  </a:cxnLst>
                  <a:rect l="0" t="0" r="r" b="b"/>
                  <a:pathLst>
                    <a:path w="49" h="14">
                      <a:moveTo>
                        <a:pt x="17" y="0"/>
                      </a:moveTo>
                      <a:lnTo>
                        <a:pt x="27" y="0"/>
                      </a:lnTo>
                      <a:lnTo>
                        <a:pt x="28" y="3"/>
                      </a:lnTo>
                      <a:lnTo>
                        <a:pt x="19" y="3"/>
                      </a:lnTo>
                      <a:lnTo>
                        <a:pt x="21" y="8"/>
                      </a:lnTo>
                      <a:lnTo>
                        <a:pt x="30" y="8"/>
                      </a:lnTo>
                      <a:lnTo>
                        <a:pt x="33" y="10"/>
                      </a:lnTo>
                      <a:lnTo>
                        <a:pt x="35" y="8"/>
                      </a:lnTo>
                      <a:lnTo>
                        <a:pt x="46" y="8"/>
                      </a:lnTo>
                      <a:lnTo>
                        <a:pt x="48" y="13"/>
                      </a:lnTo>
                      <a:lnTo>
                        <a:pt x="0" y="13"/>
                      </a:lnTo>
                      <a:lnTo>
                        <a:pt x="2" y="8"/>
                      </a:lnTo>
                      <a:lnTo>
                        <a:pt x="15" y="8"/>
                      </a:lnTo>
                      <a:lnTo>
                        <a:pt x="16" y="11"/>
                      </a:lnTo>
                      <a:lnTo>
                        <a:pt x="17" y="7"/>
                      </a:lnTo>
                      <a:lnTo>
                        <a:pt x="16" y="3"/>
                      </a:lnTo>
                      <a:lnTo>
                        <a:pt x="17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6" name="Freeform 42"/>
                <p:cNvSpPr>
                  <a:spLocks/>
                </p:cNvSpPr>
                <p:nvPr/>
              </p:nvSpPr>
              <p:spPr bwMode="auto">
                <a:xfrm>
                  <a:off x="965" y="1448"/>
                  <a:ext cx="12" cy="6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0" y="0"/>
                    </a:cxn>
                    <a:cxn ang="0">
                      <a:pos x="11" y="2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12" h="6">
                      <a:moveTo>
                        <a:pt x="2" y="0"/>
                      </a:moveTo>
                      <a:lnTo>
                        <a:pt x="10" y="0"/>
                      </a:lnTo>
                      <a:lnTo>
                        <a:pt x="11" y="2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7" name="Freeform 43"/>
                <p:cNvSpPr>
                  <a:spLocks/>
                </p:cNvSpPr>
                <p:nvPr/>
              </p:nvSpPr>
              <p:spPr bwMode="auto">
                <a:xfrm>
                  <a:off x="982" y="1448"/>
                  <a:ext cx="45" cy="5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2" y="0"/>
                    </a:cxn>
                    <a:cxn ang="0">
                      <a:pos x="16" y="2"/>
                    </a:cxn>
                    <a:cxn ang="0">
                      <a:pos x="17" y="0"/>
                    </a:cxn>
                    <a:cxn ang="0">
                      <a:pos x="27" y="0"/>
                    </a:cxn>
                    <a:cxn ang="0">
                      <a:pos x="31" y="2"/>
                    </a:cxn>
                    <a:cxn ang="0">
                      <a:pos x="32" y="0"/>
                    </a:cxn>
                    <a:cxn ang="0">
                      <a:pos x="43" y="0"/>
                    </a:cxn>
                    <a:cxn ang="0">
                      <a:pos x="44" y="2"/>
                    </a:cxn>
                    <a:cxn ang="0">
                      <a:pos x="33" y="2"/>
                    </a:cxn>
                    <a:cxn ang="0">
                      <a:pos x="28" y="2"/>
                    </a:cxn>
                    <a:cxn ang="0">
                      <a:pos x="27" y="2"/>
                    </a:cxn>
                    <a:cxn ang="0">
                      <a:pos x="17" y="2"/>
                    </a:cxn>
                    <a:cxn ang="0">
                      <a:pos x="15" y="4"/>
                    </a:cxn>
                    <a:cxn ang="0">
                      <a:pos x="11" y="2"/>
                    </a:cxn>
                    <a:cxn ang="0">
                      <a:pos x="3" y="2"/>
                    </a:cxn>
                    <a:cxn ang="0">
                      <a:pos x="0" y="3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45" h="5">
                      <a:moveTo>
                        <a:pt x="5" y="0"/>
                      </a:moveTo>
                      <a:lnTo>
                        <a:pt x="12" y="0"/>
                      </a:lnTo>
                      <a:lnTo>
                        <a:pt x="16" y="2"/>
                      </a:lnTo>
                      <a:lnTo>
                        <a:pt x="17" y="0"/>
                      </a:lnTo>
                      <a:lnTo>
                        <a:pt x="27" y="0"/>
                      </a:lnTo>
                      <a:lnTo>
                        <a:pt x="31" y="2"/>
                      </a:lnTo>
                      <a:lnTo>
                        <a:pt x="32" y="0"/>
                      </a:lnTo>
                      <a:lnTo>
                        <a:pt x="43" y="0"/>
                      </a:lnTo>
                      <a:lnTo>
                        <a:pt x="44" y="2"/>
                      </a:lnTo>
                      <a:lnTo>
                        <a:pt x="33" y="2"/>
                      </a:lnTo>
                      <a:lnTo>
                        <a:pt x="28" y="2"/>
                      </a:lnTo>
                      <a:lnTo>
                        <a:pt x="27" y="2"/>
                      </a:lnTo>
                      <a:lnTo>
                        <a:pt x="17" y="2"/>
                      </a:lnTo>
                      <a:lnTo>
                        <a:pt x="15" y="4"/>
                      </a:lnTo>
                      <a:lnTo>
                        <a:pt x="11" y="2"/>
                      </a:lnTo>
                      <a:lnTo>
                        <a:pt x="3" y="2"/>
                      </a:lnTo>
                      <a:lnTo>
                        <a:pt x="0" y="3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8" name="Freeform 44"/>
                <p:cNvSpPr>
                  <a:spLocks/>
                </p:cNvSpPr>
                <p:nvPr/>
              </p:nvSpPr>
              <p:spPr bwMode="auto">
                <a:xfrm>
                  <a:off x="969" y="1454"/>
                  <a:ext cx="64" cy="4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2" y="0"/>
                    </a:cxn>
                    <a:cxn ang="0">
                      <a:pos x="15" y="2"/>
                    </a:cxn>
                    <a:cxn ang="0">
                      <a:pos x="19" y="0"/>
                    </a:cxn>
                    <a:cxn ang="0">
                      <a:pos x="30" y="0"/>
                    </a:cxn>
                    <a:cxn ang="0">
                      <a:pos x="33" y="2"/>
                    </a:cxn>
                    <a:cxn ang="0">
                      <a:pos x="35" y="0"/>
                    </a:cxn>
                    <a:cxn ang="0">
                      <a:pos x="45" y="0"/>
                    </a:cxn>
                    <a:cxn ang="0">
                      <a:pos x="48" y="2"/>
                    </a:cxn>
                    <a:cxn ang="0">
                      <a:pos x="53" y="0"/>
                    </a:cxn>
                    <a:cxn ang="0">
                      <a:pos x="60" y="0"/>
                    </a:cxn>
                    <a:cxn ang="0">
                      <a:pos x="63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64" h="4">
                      <a:moveTo>
                        <a:pt x="1" y="0"/>
                      </a:moveTo>
                      <a:lnTo>
                        <a:pt x="12" y="0"/>
                      </a:lnTo>
                      <a:lnTo>
                        <a:pt x="15" y="2"/>
                      </a:lnTo>
                      <a:lnTo>
                        <a:pt x="19" y="0"/>
                      </a:lnTo>
                      <a:lnTo>
                        <a:pt x="30" y="0"/>
                      </a:lnTo>
                      <a:lnTo>
                        <a:pt x="33" y="2"/>
                      </a:lnTo>
                      <a:lnTo>
                        <a:pt x="35" y="0"/>
                      </a:lnTo>
                      <a:lnTo>
                        <a:pt x="45" y="0"/>
                      </a:lnTo>
                      <a:lnTo>
                        <a:pt x="48" y="2"/>
                      </a:lnTo>
                      <a:lnTo>
                        <a:pt x="53" y="0"/>
                      </a:lnTo>
                      <a:lnTo>
                        <a:pt x="60" y="0"/>
                      </a:lnTo>
                      <a:lnTo>
                        <a:pt x="63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49" name="Freeform 45"/>
                <p:cNvSpPr>
                  <a:spLocks/>
                </p:cNvSpPr>
                <p:nvPr/>
              </p:nvSpPr>
              <p:spPr bwMode="auto">
                <a:xfrm>
                  <a:off x="972" y="1461"/>
                  <a:ext cx="44" cy="1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3" y="0"/>
                    </a:cxn>
                    <a:cxn ang="0">
                      <a:pos x="17" y="2"/>
                    </a:cxn>
                    <a:cxn ang="0">
                      <a:pos x="21" y="0"/>
                    </a:cxn>
                    <a:cxn ang="0">
                      <a:pos x="30" y="0"/>
                    </a:cxn>
                    <a:cxn ang="0">
                      <a:pos x="34" y="2"/>
                    </a:cxn>
                    <a:cxn ang="0">
                      <a:pos x="38" y="0"/>
                    </a:cxn>
                    <a:cxn ang="0">
                      <a:pos x="43" y="0"/>
                    </a:cxn>
                    <a:cxn ang="0">
                      <a:pos x="43" y="3"/>
                    </a:cxn>
                    <a:cxn ang="0">
                      <a:pos x="34" y="6"/>
                    </a:cxn>
                    <a:cxn ang="0">
                      <a:pos x="38" y="9"/>
                    </a:cxn>
                    <a:cxn ang="0">
                      <a:pos x="5" y="9"/>
                    </a:cxn>
                    <a:cxn ang="0">
                      <a:pos x="0" y="12"/>
                    </a:cxn>
                    <a:cxn ang="0">
                      <a:pos x="5" y="6"/>
                    </a:cxn>
                    <a:cxn ang="0">
                      <a:pos x="17" y="6"/>
                    </a:cxn>
                    <a:cxn ang="0">
                      <a:pos x="21" y="8"/>
                    </a:cxn>
                    <a:cxn ang="0">
                      <a:pos x="25" y="6"/>
                    </a:cxn>
                    <a:cxn ang="0">
                      <a:pos x="34" y="6"/>
                    </a:cxn>
                    <a:cxn ang="0">
                      <a:pos x="30" y="3"/>
                    </a:cxn>
                    <a:cxn ang="0">
                      <a:pos x="0" y="3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44" h="13">
                      <a:moveTo>
                        <a:pt x="5" y="0"/>
                      </a:moveTo>
                      <a:lnTo>
                        <a:pt x="13" y="0"/>
                      </a:lnTo>
                      <a:lnTo>
                        <a:pt x="17" y="2"/>
                      </a:lnTo>
                      <a:lnTo>
                        <a:pt x="21" y="0"/>
                      </a:lnTo>
                      <a:lnTo>
                        <a:pt x="30" y="0"/>
                      </a:lnTo>
                      <a:lnTo>
                        <a:pt x="34" y="2"/>
                      </a:lnTo>
                      <a:lnTo>
                        <a:pt x="38" y="0"/>
                      </a:lnTo>
                      <a:lnTo>
                        <a:pt x="43" y="0"/>
                      </a:lnTo>
                      <a:lnTo>
                        <a:pt x="43" y="3"/>
                      </a:lnTo>
                      <a:lnTo>
                        <a:pt x="34" y="6"/>
                      </a:lnTo>
                      <a:lnTo>
                        <a:pt x="38" y="9"/>
                      </a:lnTo>
                      <a:lnTo>
                        <a:pt x="5" y="9"/>
                      </a:lnTo>
                      <a:lnTo>
                        <a:pt x="0" y="12"/>
                      </a:lnTo>
                      <a:lnTo>
                        <a:pt x="5" y="6"/>
                      </a:lnTo>
                      <a:lnTo>
                        <a:pt x="17" y="6"/>
                      </a:lnTo>
                      <a:lnTo>
                        <a:pt x="21" y="8"/>
                      </a:lnTo>
                      <a:lnTo>
                        <a:pt x="25" y="6"/>
                      </a:lnTo>
                      <a:lnTo>
                        <a:pt x="34" y="6"/>
                      </a:lnTo>
                      <a:lnTo>
                        <a:pt x="30" y="3"/>
                      </a:lnTo>
                      <a:lnTo>
                        <a:pt x="0" y="3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0" name="Freeform 46"/>
                <p:cNvSpPr>
                  <a:spLocks/>
                </p:cNvSpPr>
                <p:nvPr/>
              </p:nvSpPr>
              <p:spPr bwMode="auto">
                <a:xfrm>
                  <a:off x="976" y="1468"/>
                  <a:ext cx="73" cy="13"/>
                </a:xfrm>
                <a:custGeom>
                  <a:avLst/>
                  <a:gdLst/>
                  <a:ahLst/>
                  <a:cxnLst>
                    <a:cxn ang="0">
                      <a:pos x="3" y="6"/>
                    </a:cxn>
                    <a:cxn ang="0">
                      <a:pos x="33" y="6"/>
                    </a:cxn>
                    <a:cxn ang="0">
                      <a:pos x="37" y="3"/>
                    </a:cxn>
                    <a:cxn ang="0">
                      <a:pos x="37" y="0"/>
                    </a:cxn>
                    <a:cxn ang="0">
                      <a:pos x="49" y="0"/>
                    </a:cxn>
                    <a:cxn ang="0">
                      <a:pos x="49" y="3"/>
                    </a:cxn>
                    <a:cxn ang="0">
                      <a:pos x="41" y="3"/>
                    </a:cxn>
                    <a:cxn ang="0">
                      <a:pos x="37" y="6"/>
                    </a:cxn>
                    <a:cxn ang="0">
                      <a:pos x="41" y="11"/>
                    </a:cxn>
                    <a:cxn ang="0">
                      <a:pos x="45" y="6"/>
                    </a:cxn>
                    <a:cxn ang="0">
                      <a:pos x="53" y="6"/>
                    </a:cxn>
                    <a:cxn ang="0">
                      <a:pos x="57" y="11"/>
                    </a:cxn>
                    <a:cxn ang="0">
                      <a:pos x="61" y="6"/>
                    </a:cxn>
                    <a:cxn ang="0">
                      <a:pos x="68" y="6"/>
                    </a:cxn>
                    <a:cxn ang="0">
                      <a:pos x="72" y="12"/>
                    </a:cxn>
                    <a:cxn ang="0">
                      <a:pos x="0" y="12"/>
                    </a:cxn>
                    <a:cxn ang="0">
                      <a:pos x="3" y="6"/>
                    </a:cxn>
                  </a:cxnLst>
                  <a:rect l="0" t="0" r="r" b="b"/>
                  <a:pathLst>
                    <a:path w="73" h="13">
                      <a:moveTo>
                        <a:pt x="3" y="6"/>
                      </a:moveTo>
                      <a:lnTo>
                        <a:pt x="33" y="6"/>
                      </a:lnTo>
                      <a:lnTo>
                        <a:pt x="37" y="3"/>
                      </a:lnTo>
                      <a:lnTo>
                        <a:pt x="37" y="0"/>
                      </a:lnTo>
                      <a:lnTo>
                        <a:pt x="49" y="0"/>
                      </a:lnTo>
                      <a:lnTo>
                        <a:pt x="49" y="3"/>
                      </a:lnTo>
                      <a:lnTo>
                        <a:pt x="41" y="3"/>
                      </a:lnTo>
                      <a:lnTo>
                        <a:pt x="37" y="6"/>
                      </a:lnTo>
                      <a:lnTo>
                        <a:pt x="41" y="11"/>
                      </a:lnTo>
                      <a:lnTo>
                        <a:pt x="45" y="6"/>
                      </a:lnTo>
                      <a:lnTo>
                        <a:pt x="53" y="6"/>
                      </a:lnTo>
                      <a:lnTo>
                        <a:pt x="57" y="11"/>
                      </a:lnTo>
                      <a:lnTo>
                        <a:pt x="61" y="6"/>
                      </a:lnTo>
                      <a:lnTo>
                        <a:pt x="68" y="6"/>
                      </a:lnTo>
                      <a:lnTo>
                        <a:pt x="72" y="12"/>
                      </a:lnTo>
                      <a:lnTo>
                        <a:pt x="0" y="12"/>
                      </a:lnTo>
                      <a:lnTo>
                        <a:pt x="3" y="6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1" name="Freeform 47"/>
                <p:cNvSpPr>
                  <a:spLocks/>
                </p:cNvSpPr>
                <p:nvPr/>
              </p:nvSpPr>
              <p:spPr bwMode="auto">
                <a:xfrm>
                  <a:off x="944" y="1434"/>
                  <a:ext cx="2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0"/>
                    </a:cxn>
                    <a:cxn ang="0">
                      <a:pos x="19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0" h="1">
                      <a:moveTo>
                        <a:pt x="0" y="0"/>
                      </a:moveTo>
                      <a:lnTo>
                        <a:pt x="19" y="0"/>
                      </a:ln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2" name="Freeform 48"/>
                <p:cNvSpPr>
                  <a:spLocks/>
                </p:cNvSpPr>
                <p:nvPr/>
              </p:nvSpPr>
              <p:spPr bwMode="auto">
                <a:xfrm>
                  <a:off x="712" y="1438"/>
                  <a:ext cx="79" cy="5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5" y="0"/>
                    </a:cxn>
                    <a:cxn ang="0">
                      <a:pos x="16" y="2"/>
                    </a:cxn>
                    <a:cxn ang="0">
                      <a:pos x="18" y="0"/>
                    </a:cxn>
                    <a:cxn ang="0">
                      <a:pos x="29" y="0"/>
                    </a:cxn>
                    <a:cxn ang="0">
                      <a:pos x="30" y="2"/>
                    </a:cxn>
                    <a:cxn ang="0">
                      <a:pos x="32" y="0"/>
                    </a:cxn>
                    <a:cxn ang="0">
                      <a:pos x="45" y="0"/>
                    </a:cxn>
                    <a:cxn ang="0">
                      <a:pos x="47" y="2"/>
                    </a:cxn>
                    <a:cxn ang="0">
                      <a:pos x="49" y="0"/>
                    </a:cxn>
                    <a:cxn ang="0">
                      <a:pos x="61" y="0"/>
                    </a:cxn>
                    <a:cxn ang="0">
                      <a:pos x="62" y="2"/>
                    </a:cxn>
                    <a:cxn ang="0">
                      <a:pos x="64" y="0"/>
                    </a:cxn>
                    <a:cxn ang="0">
                      <a:pos x="78" y="0"/>
                    </a:cxn>
                    <a:cxn ang="0">
                      <a:pos x="78" y="4"/>
                    </a:cxn>
                    <a:cxn ang="0">
                      <a:pos x="0" y="4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79" h="5">
                      <a:moveTo>
                        <a:pt x="1" y="0"/>
                      </a:moveTo>
                      <a:lnTo>
                        <a:pt x="15" y="0"/>
                      </a:lnTo>
                      <a:lnTo>
                        <a:pt x="16" y="2"/>
                      </a:lnTo>
                      <a:lnTo>
                        <a:pt x="18" y="0"/>
                      </a:lnTo>
                      <a:lnTo>
                        <a:pt x="29" y="0"/>
                      </a:lnTo>
                      <a:lnTo>
                        <a:pt x="30" y="2"/>
                      </a:lnTo>
                      <a:lnTo>
                        <a:pt x="32" y="0"/>
                      </a:lnTo>
                      <a:lnTo>
                        <a:pt x="45" y="0"/>
                      </a:lnTo>
                      <a:lnTo>
                        <a:pt x="47" y="2"/>
                      </a:lnTo>
                      <a:lnTo>
                        <a:pt x="49" y="0"/>
                      </a:lnTo>
                      <a:lnTo>
                        <a:pt x="61" y="0"/>
                      </a:lnTo>
                      <a:lnTo>
                        <a:pt x="62" y="2"/>
                      </a:lnTo>
                      <a:lnTo>
                        <a:pt x="64" y="0"/>
                      </a:lnTo>
                      <a:lnTo>
                        <a:pt x="78" y="0"/>
                      </a:lnTo>
                      <a:lnTo>
                        <a:pt x="78" y="4"/>
                      </a:lnTo>
                      <a:lnTo>
                        <a:pt x="0" y="4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3" name="Freeform 49"/>
                <p:cNvSpPr>
                  <a:spLocks/>
                </p:cNvSpPr>
                <p:nvPr/>
              </p:nvSpPr>
              <p:spPr bwMode="auto">
                <a:xfrm>
                  <a:off x="807" y="1437"/>
                  <a:ext cx="77" cy="5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5" y="0"/>
                    </a:cxn>
                    <a:cxn ang="0">
                      <a:pos x="16" y="2"/>
                    </a:cxn>
                    <a:cxn ang="0">
                      <a:pos x="18" y="0"/>
                    </a:cxn>
                    <a:cxn ang="0">
                      <a:pos x="29" y="0"/>
                    </a:cxn>
                    <a:cxn ang="0">
                      <a:pos x="29" y="2"/>
                    </a:cxn>
                    <a:cxn ang="0">
                      <a:pos x="31" y="0"/>
                    </a:cxn>
                    <a:cxn ang="0">
                      <a:pos x="44" y="0"/>
                    </a:cxn>
                    <a:cxn ang="0">
                      <a:pos x="45" y="2"/>
                    </a:cxn>
                    <a:cxn ang="0">
                      <a:pos x="47" y="0"/>
                    </a:cxn>
                    <a:cxn ang="0">
                      <a:pos x="59" y="0"/>
                    </a:cxn>
                    <a:cxn ang="0">
                      <a:pos x="61" y="2"/>
                    </a:cxn>
                    <a:cxn ang="0">
                      <a:pos x="62" y="0"/>
                    </a:cxn>
                    <a:cxn ang="0">
                      <a:pos x="73" y="0"/>
                    </a:cxn>
                    <a:cxn ang="0">
                      <a:pos x="76" y="4"/>
                    </a:cxn>
                    <a:cxn ang="0">
                      <a:pos x="0" y="4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77" h="5">
                      <a:moveTo>
                        <a:pt x="1" y="0"/>
                      </a:moveTo>
                      <a:lnTo>
                        <a:pt x="15" y="0"/>
                      </a:lnTo>
                      <a:lnTo>
                        <a:pt x="16" y="2"/>
                      </a:lnTo>
                      <a:lnTo>
                        <a:pt x="18" y="0"/>
                      </a:lnTo>
                      <a:lnTo>
                        <a:pt x="29" y="0"/>
                      </a:lnTo>
                      <a:lnTo>
                        <a:pt x="29" y="2"/>
                      </a:lnTo>
                      <a:lnTo>
                        <a:pt x="31" y="0"/>
                      </a:lnTo>
                      <a:lnTo>
                        <a:pt x="44" y="0"/>
                      </a:lnTo>
                      <a:lnTo>
                        <a:pt x="45" y="2"/>
                      </a:lnTo>
                      <a:lnTo>
                        <a:pt x="47" y="0"/>
                      </a:lnTo>
                      <a:lnTo>
                        <a:pt x="59" y="0"/>
                      </a:lnTo>
                      <a:lnTo>
                        <a:pt x="61" y="2"/>
                      </a:lnTo>
                      <a:lnTo>
                        <a:pt x="62" y="0"/>
                      </a:lnTo>
                      <a:lnTo>
                        <a:pt x="73" y="0"/>
                      </a:lnTo>
                      <a:lnTo>
                        <a:pt x="76" y="4"/>
                      </a:lnTo>
                      <a:lnTo>
                        <a:pt x="0" y="4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54" name="Freeform 50"/>
                <p:cNvSpPr>
                  <a:spLocks/>
                </p:cNvSpPr>
                <p:nvPr/>
              </p:nvSpPr>
              <p:spPr bwMode="auto">
                <a:xfrm>
                  <a:off x="895" y="1437"/>
                  <a:ext cx="48" cy="5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15" y="0"/>
                    </a:cxn>
                    <a:cxn ang="0">
                      <a:pos x="16" y="1"/>
                    </a:cxn>
                    <a:cxn ang="0">
                      <a:pos x="18" y="0"/>
                    </a:cxn>
                    <a:cxn ang="0">
                      <a:pos x="29" y="0"/>
                    </a:cxn>
                    <a:cxn ang="0">
                      <a:pos x="30" y="2"/>
                    </a:cxn>
                    <a:cxn ang="0">
                      <a:pos x="32" y="0"/>
                    </a:cxn>
                    <a:cxn ang="0">
                      <a:pos x="44" y="0"/>
                    </a:cxn>
                    <a:cxn ang="0">
                      <a:pos x="47" y="4"/>
                    </a:cxn>
                    <a:cxn ang="0">
                      <a:pos x="0" y="4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48" h="5">
                      <a:moveTo>
                        <a:pt x="3" y="0"/>
                      </a:moveTo>
                      <a:lnTo>
                        <a:pt x="15" y="0"/>
                      </a:lnTo>
                      <a:lnTo>
                        <a:pt x="16" y="1"/>
                      </a:lnTo>
                      <a:lnTo>
                        <a:pt x="18" y="0"/>
                      </a:lnTo>
                      <a:lnTo>
                        <a:pt x="29" y="0"/>
                      </a:lnTo>
                      <a:lnTo>
                        <a:pt x="30" y="2"/>
                      </a:lnTo>
                      <a:lnTo>
                        <a:pt x="32" y="0"/>
                      </a:lnTo>
                      <a:lnTo>
                        <a:pt x="44" y="0"/>
                      </a:lnTo>
                      <a:lnTo>
                        <a:pt x="47" y="4"/>
                      </a:lnTo>
                      <a:lnTo>
                        <a:pt x="0" y="4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34" name="Oval 51"/>
              <p:cNvSpPr>
                <a:spLocks noChangeArrowheads="1"/>
              </p:cNvSpPr>
              <p:nvPr/>
            </p:nvSpPr>
            <p:spPr bwMode="auto">
              <a:xfrm>
                <a:off x="738" y="1323"/>
                <a:ext cx="168" cy="9"/>
              </a:xfrm>
              <a:prstGeom prst="ellipse">
                <a:avLst/>
              </a:prstGeom>
              <a:solidFill>
                <a:srgbClr val="A0A0A0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5" name="Oval 52"/>
              <p:cNvSpPr>
                <a:spLocks noChangeArrowheads="1"/>
              </p:cNvSpPr>
              <p:nvPr/>
            </p:nvSpPr>
            <p:spPr bwMode="auto">
              <a:xfrm>
                <a:off x="722" y="1303"/>
                <a:ext cx="198" cy="19"/>
              </a:xfrm>
              <a:prstGeom prst="ellipse">
                <a:avLst/>
              </a:prstGeom>
              <a:solidFill>
                <a:srgbClr val="A0A0A0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36" name="Freeform 53"/>
              <p:cNvSpPr>
                <a:spLocks/>
              </p:cNvSpPr>
              <p:nvPr/>
            </p:nvSpPr>
            <p:spPr bwMode="auto">
              <a:xfrm>
                <a:off x="702" y="1330"/>
                <a:ext cx="238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3"/>
                  </a:cxn>
                  <a:cxn ang="0">
                    <a:pos x="237" y="13"/>
                  </a:cxn>
                  <a:cxn ang="0">
                    <a:pos x="237" y="0"/>
                  </a:cxn>
                  <a:cxn ang="0">
                    <a:pos x="0" y="0"/>
                  </a:cxn>
                </a:cxnLst>
                <a:rect l="0" t="0" r="r" b="b"/>
                <a:pathLst>
                  <a:path w="238" h="14">
                    <a:moveTo>
                      <a:pt x="0" y="0"/>
                    </a:moveTo>
                    <a:lnTo>
                      <a:pt x="0" y="13"/>
                    </a:lnTo>
                    <a:lnTo>
                      <a:pt x="237" y="13"/>
                    </a:lnTo>
                    <a:lnTo>
                      <a:pt x="23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0A0A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7" name="Freeform 54"/>
              <p:cNvSpPr>
                <a:spLocks/>
              </p:cNvSpPr>
              <p:nvPr/>
            </p:nvSpPr>
            <p:spPr bwMode="auto">
              <a:xfrm>
                <a:off x="704" y="1275"/>
                <a:ext cx="236" cy="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"/>
                  </a:cxn>
                  <a:cxn ang="0">
                    <a:pos x="235" y="35"/>
                  </a:cxn>
                  <a:cxn ang="0">
                    <a:pos x="235" y="0"/>
                  </a:cxn>
                  <a:cxn ang="0">
                    <a:pos x="0" y="0"/>
                  </a:cxn>
                </a:cxnLst>
                <a:rect l="0" t="0" r="r" b="b"/>
                <a:pathLst>
                  <a:path w="236" h="36">
                    <a:moveTo>
                      <a:pt x="0" y="0"/>
                    </a:moveTo>
                    <a:lnTo>
                      <a:pt x="0" y="35"/>
                    </a:lnTo>
                    <a:lnTo>
                      <a:pt x="235" y="35"/>
                    </a:lnTo>
                    <a:lnTo>
                      <a:pt x="235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0E0E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8" name="Freeform 55"/>
              <p:cNvSpPr>
                <a:spLocks/>
              </p:cNvSpPr>
              <p:nvPr/>
            </p:nvSpPr>
            <p:spPr bwMode="auto">
              <a:xfrm>
                <a:off x="656" y="1047"/>
                <a:ext cx="331" cy="24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"/>
                  </a:cxn>
                  <a:cxn ang="0">
                    <a:pos x="0" y="243"/>
                  </a:cxn>
                  <a:cxn ang="0">
                    <a:pos x="3" y="246"/>
                  </a:cxn>
                  <a:cxn ang="0">
                    <a:pos x="327" y="246"/>
                  </a:cxn>
                  <a:cxn ang="0">
                    <a:pos x="330" y="243"/>
                  </a:cxn>
                  <a:cxn ang="0">
                    <a:pos x="330" y="3"/>
                  </a:cxn>
                  <a:cxn ang="0">
                    <a:pos x="327" y="0"/>
                  </a:cxn>
                  <a:cxn ang="0">
                    <a:pos x="4" y="0"/>
                  </a:cxn>
                </a:cxnLst>
                <a:rect l="0" t="0" r="r" b="b"/>
                <a:pathLst>
                  <a:path w="331" h="247">
                    <a:moveTo>
                      <a:pt x="4" y="0"/>
                    </a:moveTo>
                    <a:lnTo>
                      <a:pt x="0" y="3"/>
                    </a:lnTo>
                    <a:lnTo>
                      <a:pt x="0" y="243"/>
                    </a:lnTo>
                    <a:lnTo>
                      <a:pt x="3" y="246"/>
                    </a:lnTo>
                    <a:lnTo>
                      <a:pt x="327" y="246"/>
                    </a:lnTo>
                    <a:lnTo>
                      <a:pt x="330" y="243"/>
                    </a:lnTo>
                    <a:lnTo>
                      <a:pt x="330" y="3"/>
                    </a:lnTo>
                    <a:lnTo>
                      <a:pt x="327" y="0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E0E0E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9" name="Freeform 56"/>
              <p:cNvSpPr>
                <a:spLocks/>
              </p:cNvSpPr>
              <p:nvPr/>
            </p:nvSpPr>
            <p:spPr bwMode="auto">
              <a:xfrm>
                <a:off x="681" y="1072"/>
                <a:ext cx="278" cy="19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2"/>
                  </a:cxn>
                  <a:cxn ang="0">
                    <a:pos x="0" y="187"/>
                  </a:cxn>
                  <a:cxn ang="0">
                    <a:pos x="3" y="189"/>
                  </a:cxn>
                  <a:cxn ang="0">
                    <a:pos x="274" y="189"/>
                  </a:cxn>
                  <a:cxn ang="0">
                    <a:pos x="277" y="186"/>
                  </a:cxn>
                  <a:cxn ang="0">
                    <a:pos x="277" y="2"/>
                  </a:cxn>
                  <a:cxn ang="0">
                    <a:pos x="275" y="0"/>
                  </a:cxn>
                  <a:cxn ang="0">
                    <a:pos x="1" y="0"/>
                  </a:cxn>
                </a:cxnLst>
                <a:rect l="0" t="0" r="r" b="b"/>
                <a:pathLst>
                  <a:path w="278" h="190">
                    <a:moveTo>
                      <a:pt x="1" y="0"/>
                    </a:moveTo>
                    <a:lnTo>
                      <a:pt x="0" y="2"/>
                    </a:lnTo>
                    <a:lnTo>
                      <a:pt x="0" y="187"/>
                    </a:lnTo>
                    <a:lnTo>
                      <a:pt x="3" y="189"/>
                    </a:lnTo>
                    <a:lnTo>
                      <a:pt x="274" y="189"/>
                    </a:lnTo>
                    <a:lnTo>
                      <a:pt x="277" y="186"/>
                    </a:lnTo>
                    <a:lnTo>
                      <a:pt x="277" y="2"/>
                    </a:lnTo>
                    <a:lnTo>
                      <a:pt x="275" y="0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0" name="Freeform 57"/>
              <p:cNvSpPr>
                <a:spLocks/>
              </p:cNvSpPr>
              <p:nvPr/>
            </p:nvSpPr>
            <p:spPr bwMode="auto">
              <a:xfrm>
                <a:off x="692" y="1078"/>
                <a:ext cx="257" cy="176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"/>
                  </a:cxn>
                  <a:cxn ang="0">
                    <a:pos x="0" y="173"/>
                  </a:cxn>
                  <a:cxn ang="0">
                    <a:pos x="1" y="175"/>
                  </a:cxn>
                  <a:cxn ang="0">
                    <a:pos x="254" y="175"/>
                  </a:cxn>
                  <a:cxn ang="0">
                    <a:pos x="256" y="173"/>
                  </a:cxn>
                  <a:cxn ang="0">
                    <a:pos x="256" y="3"/>
                  </a:cxn>
                  <a:cxn ang="0">
                    <a:pos x="253" y="0"/>
                  </a:cxn>
                  <a:cxn ang="0">
                    <a:pos x="4" y="0"/>
                  </a:cxn>
                </a:cxnLst>
                <a:rect l="0" t="0" r="r" b="b"/>
                <a:pathLst>
                  <a:path w="257" h="176">
                    <a:moveTo>
                      <a:pt x="4" y="0"/>
                    </a:moveTo>
                    <a:lnTo>
                      <a:pt x="0" y="3"/>
                    </a:lnTo>
                    <a:lnTo>
                      <a:pt x="0" y="173"/>
                    </a:lnTo>
                    <a:lnTo>
                      <a:pt x="1" y="175"/>
                    </a:lnTo>
                    <a:lnTo>
                      <a:pt x="254" y="175"/>
                    </a:lnTo>
                    <a:lnTo>
                      <a:pt x="256" y="173"/>
                    </a:lnTo>
                    <a:lnTo>
                      <a:pt x="256" y="3"/>
                    </a:lnTo>
                    <a:lnTo>
                      <a:pt x="253" y="0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60606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1" name="Freeform 58"/>
              <p:cNvSpPr>
                <a:spLocks/>
              </p:cNvSpPr>
              <p:nvPr/>
            </p:nvSpPr>
            <p:spPr bwMode="auto">
              <a:xfrm>
                <a:off x="701" y="1089"/>
                <a:ext cx="235" cy="1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51"/>
                  </a:cxn>
                  <a:cxn ang="0">
                    <a:pos x="234" y="151"/>
                  </a:cxn>
                  <a:cxn ang="0">
                    <a:pos x="234" y="0"/>
                  </a:cxn>
                  <a:cxn ang="0">
                    <a:pos x="0" y="0"/>
                  </a:cxn>
                </a:cxnLst>
                <a:rect l="0" t="0" r="r" b="b"/>
                <a:pathLst>
                  <a:path w="235" h="152">
                    <a:moveTo>
                      <a:pt x="0" y="0"/>
                    </a:moveTo>
                    <a:lnTo>
                      <a:pt x="0" y="151"/>
                    </a:lnTo>
                    <a:lnTo>
                      <a:pt x="234" y="151"/>
                    </a:lnTo>
                    <a:lnTo>
                      <a:pt x="234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CFEB9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2" name="Freeform 59"/>
              <p:cNvSpPr>
                <a:spLocks/>
              </p:cNvSpPr>
              <p:nvPr/>
            </p:nvSpPr>
            <p:spPr bwMode="auto">
              <a:xfrm>
                <a:off x="810" y="1271"/>
                <a:ext cx="15" cy="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14" y="12"/>
                  </a:cxn>
                  <a:cxn ang="0">
                    <a:pos x="14" y="0"/>
                  </a:cxn>
                  <a:cxn ang="0">
                    <a:pos x="0" y="0"/>
                  </a:cxn>
                </a:cxnLst>
                <a:rect l="0" t="0" r="r" b="b"/>
                <a:pathLst>
                  <a:path w="15" h="13">
                    <a:moveTo>
                      <a:pt x="0" y="0"/>
                    </a:moveTo>
                    <a:lnTo>
                      <a:pt x="0" y="12"/>
                    </a:lnTo>
                    <a:lnTo>
                      <a:pt x="14" y="12"/>
                    </a:lnTo>
                    <a:lnTo>
                      <a:pt x="14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8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3" name="Freeform 60"/>
              <p:cNvSpPr>
                <a:spLocks/>
              </p:cNvSpPr>
              <p:nvPr/>
            </p:nvSpPr>
            <p:spPr bwMode="auto">
              <a:xfrm>
                <a:off x="813" y="1274"/>
                <a:ext cx="10" cy="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6" y="0"/>
                  </a:cxn>
                  <a:cxn ang="0">
                    <a:pos x="6" y="1"/>
                  </a:cxn>
                  <a:cxn ang="0">
                    <a:pos x="8" y="2"/>
                  </a:cxn>
                  <a:cxn ang="0">
                    <a:pos x="9" y="5"/>
                  </a:cxn>
                  <a:cxn ang="0">
                    <a:pos x="7" y="6"/>
                  </a:cxn>
                  <a:cxn ang="0">
                    <a:pos x="7" y="7"/>
                  </a:cxn>
                  <a:cxn ang="0">
                    <a:pos x="1" y="7"/>
                  </a:cxn>
                  <a:cxn ang="0">
                    <a:pos x="1" y="6"/>
                  </a:cxn>
                  <a:cxn ang="0">
                    <a:pos x="0" y="5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10" h="8">
                    <a:moveTo>
                      <a:pt x="3" y="0"/>
                    </a:moveTo>
                    <a:lnTo>
                      <a:pt x="6" y="0"/>
                    </a:lnTo>
                    <a:lnTo>
                      <a:pt x="6" y="1"/>
                    </a:lnTo>
                    <a:lnTo>
                      <a:pt x="8" y="2"/>
                    </a:lnTo>
                    <a:lnTo>
                      <a:pt x="9" y="5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00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44" name="Group 61"/>
              <p:cNvGrpSpPr>
                <a:grpSpLocks/>
              </p:cNvGrpSpPr>
              <p:nvPr/>
            </p:nvGrpSpPr>
            <p:grpSpPr bwMode="auto">
              <a:xfrm>
                <a:off x="650" y="1344"/>
                <a:ext cx="345" cy="81"/>
                <a:chOff x="650" y="1344"/>
                <a:chExt cx="345" cy="81"/>
              </a:xfrm>
            </p:grpSpPr>
            <p:grpSp>
              <p:nvGrpSpPr>
                <p:cNvPr id="343" name="Group 62"/>
                <p:cNvGrpSpPr>
                  <a:grpSpLocks/>
                </p:cNvGrpSpPr>
                <p:nvPr/>
              </p:nvGrpSpPr>
              <p:grpSpPr bwMode="auto">
                <a:xfrm>
                  <a:off x="679" y="1410"/>
                  <a:ext cx="285" cy="15"/>
                  <a:chOff x="679" y="1410"/>
                  <a:chExt cx="285" cy="15"/>
                </a:xfrm>
              </p:grpSpPr>
              <p:sp>
                <p:nvSpPr>
                  <p:cNvPr id="359" name="Freeform 63"/>
                  <p:cNvSpPr>
                    <a:spLocks/>
                  </p:cNvSpPr>
                  <p:nvPr/>
                </p:nvSpPr>
                <p:spPr bwMode="auto">
                  <a:xfrm>
                    <a:off x="679" y="1410"/>
                    <a:ext cx="285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4"/>
                      </a:cxn>
                      <a:cxn ang="0">
                        <a:pos x="284" y="14"/>
                      </a:cxn>
                      <a:cxn ang="0">
                        <a:pos x="28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85" h="15">
                        <a:moveTo>
                          <a:pt x="0" y="0"/>
                        </a:moveTo>
                        <a:lnTo>
                          <a:pt x="0" y="14"/>
                        </a:lnTo>
                        <a:lnTo>
                          <a:pt x="284" y="14"/>
                        </a:lnTo>
                        <a:lnTo>
                          <a:pt x="28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0" name="Freeform 64"/>
                  <p:cNvSpPr>
                    <a:spLocks/>
                  </p:cNvSpPr>
                  <p:nvPr/>
                </p:nvSpPr>
                <p:spPr bwMode="auto">
                  <a:xfrm>
                    <a:off x="682" y="1414"/>
                    <a:ext cx="4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1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1" name="Freeform 65"/>
                  <p:cNvSpPr>
                    <a:spLocks/>
                  </p:cNvSpPr>
                  <p:nvPr/>
                </p:nvSpPr>
                <p:spPr bwMode="auto">
                  <a:xfrm>
                    <a:off x="692" y="1414"/>
                    <a:ext cx="2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2" name="Freeform 66"/>
                  <p:cNvSpPr>
                    <a:spLocks/>
                  </p:cNvSpPr>
                  <p:nvPr/>
                </p:nvSpPr>
                <p:spPr bwMode="auto">
                  <a:xfrm>
                    <a:off x="701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3" name="Freeform 67"/>
                  <p:cNvSpPr>
                    <a:spLocks/>
                  </p:cNvSpPr>
                  <p:nvPr/>
                </p:nvSpPr>
                <p:spPr bwMode="auto">
                  <a:xfrm>
                    <a:off x="901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4" name="Freeform 68"/>
                  <p:cNvSpPr>
                    <a:spLocks/>
                  </p:cNvSpPr>
                  <p:nvPr/>
                </p:nvSpPr>
                <p:spPr bwMode="auto">
                  <a:xfrm>
                    <a:off x="909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5" name="Freeform 69"/>
                  <p:cNvSpPr>
                    <a:spLocks/>
                  </p:cNvSpPr>
                  <p:nvPr/>
                </p:nvSpPr>
                <p:spPr bwMode="auto">
                  <a:xfrm>
                    <a:off x="918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6" name="Freeform 70"/>
                  <p:cNvSpPr>
                    <a:spLocks/>
                  </p:cNvSpPr>
                  <p:nvPr/>
                </p:nvSpPr>
                <p:spPr bwMode="auto">
                  <a:xfrm>
                    <a:off x="928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7" name="Freeform 71"/>
                  <p:cNvSpPr>
                    <a:spLocks/>
                  </p:cNvSpPr>
                  <p:nvPr/>
                </p:nvSpPr>
                <p:spPr bwMode="auto">
                  <a:xfrm>
                    <a:off x="938" y="1414"/>
                    <a:ext cx="2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8" name="Freeform 72"/>
                  <p:cNvSpPr>
                    <a:spLocks/>
                  </p:cNvSpPr>
                  <p:nvPr/>
                </p:nvSpPr>
                <p:spPr bwMode="auto">
                  <a:xfrm>
                    <a:off x="946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9" name="Freeform 73"/>
                  <p:cNvSpPr>
                    <a:spLocks/>
                  </p:cNvSpPr>
                  <p:nvPr/>
                </p:nvSpPr>
                <p:spPr bwMode="auto">
                  <a:xfrm>
                    <a:off x="955" y="1414"/>
                    <a:ext cx="4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1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0" name="Freeform 74"/>
                  <p:cNvSpPr>
                    <a:spLocks/>
                  </p:cNvSpPr>
                  <p:nvPr/>
                </p:nvSpPr>
                <p:spPr bwMode="auto">
                  <a:xfrm>
                    <a:off x="710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1" name="Freeform 75"/>
                  <p:cNvSpPr>
                    <a:spLocks/>
                  </p:cNvSpPr>
                  <p:nvPr/>
                </p:nvSpPr>
                <p:spPr bwMode="auto">
                  <a:xfrm>
                    <a:off x="720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2" name="Freeform 76"/>
                  <p:cNvSpPr>
                    <a:spLocks/>
                  </p:cNvSpPr>
                  <p:nvPr/>
                </p:nvSpPr>
                <p:spPr bwMode="auto">
                  <a:xfrm>
                    <a:off x="729" y="1412"/>
                    <a:ext cx="2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1" y="2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3" name="Freeform 77"/>
                  <p:cNvSpPr>
                    <a:spLocks/>
                  </p:cNvSpPr>
                  <p:nvPr/>
                </p:nvSpPr>
                <p:spPr bwMode="auto">
                  <a:xfrm>
                    <a:off x="738" y="1412"/>
                    <a:ext cx="2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1" y="2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4" name="Freeform 78"/>
                  <p:cNvSpPr>
                    <a:spLocks/>
                  </p:cNvSpPr>
                  <p:nvPr/>
                </p:nvSpPr>
                <p:spPr bwMode="auto">
                  <a:xfrm>
                    <a:off x="746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5" name="Freeform 79"/>
                  <p:cNvSpPr>
                    <a:spLocks/>
                  </p:cNvSpPr>
                  <p:nvPr/>
                </p:nvSpPr>
                <p:spPr bwMode="auto">
                  <a:xfrm>
                    <a:off x="755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6" name="Freeform 80"/>
                  <p:cNvSpPr>
                    <a:spLocks/>
                  </p:cNvSpPr>
                  <p:nvPr/>
                </p:nvSpPr>
                <p:spPr bwMode="auto">
                  <a:xfrm>
                    <a:off x="764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7" name="Freeform 81"/>
                  <p:cNvSpPr>
                    <a:spLocks/>
                  </p:cNvSpPr>
                  <p:nvPr/>
                </p:nvSpPr>
                <p:spPr bwMode="auto">
                  <a:xfrm>
                    <a:off x="774" y="1412"/>
                    <a:ext cx="2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1" y="2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8" name="Freeform 82"/>
                  <p:cNvSpPr>
                    <a:spLocks/>
                  </p:cNvSpPr>
                  <p:nvPr/>
                </p:nvSpPr>
                <p:spPr bwMode="auto">
                  <a:xfrm>
                    <a:off x="782" y="1412"/>
                    <a:ext cx="4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3" y="2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79" name="Freeform 83"/>
                  <p:cNvSpPr>
                    <a:spLocks/>
                  </p:cNvSpPr>
                  <p:nvPr/>
                </p:nvSpPr>
                <p:spPr bwMode="auto">
                  <a:xfrm>
                    <a:off x="791" y="1412"/>
                    <a:ext cx="4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3" y="2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80" name="Freeform 84"/>
                  <p:cNvSpPr>
                    <a:spLocks/>
                  </p:cNvSpPr>
                  <p:nvPr/>
                </p:nvSpPr>
                <p:spPr bwMode="auto">
                  <a:xfrm>
                    <a:off x="800" y="1412"/>
                    <a:ext cx="4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3" y="2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81" name="Freeform 85"/>
                  <p:cNvSpPr>
                    <a:spLocks/>
                  </p:cNvSpPr>
                  <p:nvPr/>
                </p:nvSpPr>
                <p:spPr bwMode="auto">
                  <a:xfrm>
                    <a:off x="810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82" name="Freeform 86"/>
                  <p:cNvSpPr>
                    <a:spLocks/>
                  </p:cNvSpPr>
                  <p:nvPr/>
                </p:nvSpPr>
                <p:spPr bwMode="auto">
                  <a:xfrm>
                    <a:off x="819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83" name="Freeform 87"/>
                  <p:cNvSpPr>
                    <a:spLocks/>
                  </p:cNvSpPr>
                  <p:nvPr/>
                </p:nvSpPr>
                <p:spPr bwMode="auto">
                  <a:xfrm>
                    <a:off x="828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84" name="Freeform 88"/>
                  <p:cNvSpPr>
                    <a:spLocks/>
                  </p:cNvSpPr>
                  <p:nvPr/>
                </p:nvSpPr>
                <p:spPr bwMode="auto">
                  <a:xfrm>
                    <a:off x="836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85" name="Freeform 89"/>
                  <p:cNvSpPr>
                    <a:spLocks/>
                  </p:cNvSpPr>
                  <p:nvPr/>
                </p:nvSpPr>
                <p:spPr bwMode="auto">
                  <a:xfrm>
                    <a:off x="845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86" name="Freeform 90"/>
                  <p:cNvSpPr>
                    <a:spLocks/>
                  </p:cNvSpPr>
                  <p:nvPr/>
                </p:nvSpPr>
                <p:spPr bwMode="auto">
                  <a:xfrm>
                    <a:off x="855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87" name="Freeform 91"/>
                  <p:cNvSpPr>
                    <a:spLocks/>
                  </p:cNvSpPr>
                  <p:nvPr/>
                </p:nvSpPr>
                <p:spPr bwMode="auto">
                  <a:xfrm>
                    <a:off x="865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88" name="Freeform 92"/>
                  <p:cNvSpPr>
                    <a:spLocks/>
                  </p:cNvSpPr>
                  <p:nvPr/>
                </p:nvSpPr>
                <p:spPr bwMode="auto">
                  <a:xfrm>
                    <a:off x="873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89" name="Freeform 93"/>
                  <p:cNvSpPr>
                    <a:spLocks/>
                  </p:cNvSpPr>
                  <p:nvPr/>
                </p:nvSpPr>
                <p:spPr bwMode="auto">
                  <a:xfrm>
                    <a:off x="882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90" name="Freeform 94"/>
                  <p:cNvSpPr>
                    <a:spLocks/>
                  </p:cNvSpPr>
                  <p:nvPr/>
                </p:nvSpPr>
                <p:spPr bwMode="auto">
                  <a:xfrm>
                    <a:off x="892" y="1412"/>
                    <a:ext cx="2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1" y="2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91" name="Freeform 95"/>
                  <p:cNvSpPr>
                    <a:spLocks/>
                  </p:cNvSpPr>
                  <p:nvPr/>
                </p:nvSpPr>
                <p:spPr bwMode="auto">
                  <a:xfrm>
                    <a:off x="682" y="1419"/>
                    <a:ext cx="4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1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92" name="Freeform 96"/>
                  <p:cNvSpPr>
                    <a:spLocks/>
                  </p:cNvSpPr>
                  <p:nvPr/>
                </p:nvSpPr>
                <p:spPr bwMode="auto">
                  <a:xfrm>
                    <a:off x="692" y="1419"/>
                    <a:ext cx="2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93" name="Freeform 97"/>
                  <p:cNvSpPr>
                    <a:spLocks/>
                  </p:cNvSpPr>
                  <p:nvPr/>
                </p:nvSpPr>
                <p:spPr bwMode="auto">
                  <a:xfrm>
                    <a:off x="701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94" name="Freeform 98"/>
                  <p:cNvSpPr>
                    <a:spLocks/>
                  </p:cNvSpPr>
                  <p:nvPr/>
                </p:nvSpPr>
                <p:spPr bwMode="auto">
                  <a:xfrm>
                    <a:off x="901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95" name="Freeform 99"/>
                  <p:cNvSpPr>
                    <a:spLocks/>
                  </p:cNvSpPr>
                  <p:nvPr/>
                </p:nvSpPr>
                <p:spPr bwMode="auto">
                  <a:xfrm>
                    <a:off x="909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96" name="Freeform 100"/>
                  <p:cNvSpPr>
                    <a:spLocks/>
                  </p:cNvSpPr>
                  <p:nvPr/>
                </p:nvSpPr>
                <p:spPr bwMode="auto">
                  <a:xfrm>
                    <a:off x="918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97" name="Freeform 101"/>
                  <p:cNvSpPr>
                    <a:spLocks/>
                  </p:cNvSpPr>
                  <p:nvPr/>
                </p:nvSpPr>
                <p:spPr bwMode="auto">
                  <a:xfrm>
                    <a:off x="928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98" name="Freeform 102"/>
                  <p:cNvSpPr>
                    <a:spLocks/>
                  </p:cNvSpPr>
                  <p:nvPr/>
                </p:nvSpPr>
                <p:spPr bwMode="auto">
                  <a:xfrm>
                    <a:off x="938" y="1419"/>
                    <a:ext cx="2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99" name="Freeform 103"/>
                  <p:cNvSpPr>
                    <a:spLocks/>
                  </p:cNvSpPr>
                  <p:nvPr/>
                </p:nvSpPr>
                <p:spPr bwMode="auto">
                  <a:xfrm>
                    <a:off x="946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00" name="Freeform 104"/>
                  <p:cNvSpPr>
                    <a:spLocks/>
                  </p:cNvSpPr>
                  <p:nvPr/>
                </p:nvSpPr>
                <p:spPr bwMode="auto">
                  <a:xfrm>
                    <a:off x="955" y="1419"/>
                    <a:ext cx="4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1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01" name="Freeform 105"/>
                  <p:cNvSpPr>
                    <a:spLocks/>
                  </p:cNvSpPr>
                  <p:nvPr/>
                </p:nvSpPr>
                <p:spPr bwMode="auto">
                  <a:xfrm>
                    <a:off x="710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02" name="Freeform 106"/>
                  <p:cNvSpPr>
                    <a:spLocks/>
                  </p:cNvSpPr>
                  <p:nvPr/>
                </p:nvSpPr>
                <p:spPr bwMode="auto">
                  <a:xfrm>
                    <a:off x="720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03" name="Freeform 107"/>
                  <p:cNvSpPr>
                    <a:spLocks/>
                  </p:cNvSpPr>
                  <p:nvPr/>
                </p:nvSpPr>
                <p:spPr bwMode="auto">
                  <a:xfrm>
                    <a:off x="729" y="1419"/>
                    <a:ext cx="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04" name="Freeform 108"/>
                  <p:cNvSpPr>
                    <a:spLocks/>
                  </p:cNvSpPr>
                  <p:nvPr/>
                </p:nvSpPr>
                <p:spPr bwMode="auto">
                  <a:xfrm>
                    <a:off x="738" y="1419"/>
                    <a:ext cx="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05" name="Freeform 109"/>
                  <p:cNvSpPr>
                    <a:spLocks/>
                  </p:cNvSpPr>
                  <p:nvPr/>
                </p:nvSpPr>
                <p:spPr bwMode="auto">
                  <a:xfrm>
                    <a:off x="746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06" name="Freeform 110"/>
                  <p:cNvSpPr>
                    <a:spLocks/>
                  </p:cNvSpPr>
                  <p:nvPr/>
                </p:nvSpPr>
                <p:spPr bwMode="auto">
                  <a:xfrm>
                    <a:off x="755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07" name="Freeform 111"/>
                  <p:cNvSpPr>
                    <a:spLocks/>
                  </p:cNvSpPr>
                  <p:nvPr/>
                </p:nvSpPr>
                <p:spPr bwMode="auto">
                  <a:xfrm>
                    <a:off x="764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08" name="Freeform 112"/>
                  <p:cNvSpPr>
                    <a:spLocks/>
                  </p:cNvSpPr>
                  <p:nvPr/>
                </p:nvSpPr>
                <p:spPr bwMode="auto">
                  <a:xfrm>
                    <a:off x="774" y="1419"/>
                    <a:ext cx="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09" name="Freeform 113"/>
                  <p:cNvSpPr>
                    <a:spLocks/>
                  </p:cNvSpPr>
                  <p:nvPr/>
                </p:nvSpPr>
                <p:spPr bwMode="auto">
                  <a:xfrm>
                    <a:off x="782" y="1419"/>
                    <a:ext cx="4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3" y="0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0" name="Freeform 114"/>
                  <p:cNvSpPr>
                    <a:spLocks/>
                  </p:cNvSpPr>
                  <p:nvPr/>
                </p:nvSpPr>
                <p:spPr bwMode="auto">
                  <a:xfrm>
                    <a:off x="791" y="1419"/>
                    <a:ext cx="4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3" y="0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1" name="Freeform 115"/>
                  <p:cNvSpPr>
                    <a:spLocks/>
                  </p:cNvSpPr>
                  <p:nvPr/>
                </p:nvSpPr>
                <p:spPr bwMode="auto">
                  <a:xfrm>
                    <a:off x="800" y="1419"/>
                    <a:ext cx="4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3" y="0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2" name="Freeform 116"/>
                  <p:cNvSpPr>
                    <a:spLocks/>
                  </p:cNvSpPr>
                  <p:nvPr/>
                </p:nvSpPr>
                <p:spPr bwMode="auto">
                  <a:xfrm>
                    <a:off x="810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3" name="Freeform 117"/>
                  <p:cNvSpPr>
                    <a:spLocks/>
                  </p:cNvSpPr>
                  <p:nvPr/>
                </p:nvSpPr>
                <p:spPr bwMode="auto">
                  <a:xfrm>
                    <a:off x="819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4" name="Freeform 118"/>
                  <p:cNvSpPr>
                    <a:spLocks/>
                  </p:cNvSpPr>
                  <p:nvPr/>
                </p:nvSpPr>
                <p:spPr bwMode="auto">
                  <a:xfrm>
                    <a:off x="828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5" name="Freeform 119"/>
                  <p:cNvSpPr>
                    <a:spLocks/>
                  </p:cNvSpPr>
                  <p:nvPr/>
                </p:nvSpPr>
                <p:spPr bwMode="auto">
                  <a:xfrm>
                    <a:off x="836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6" name="Freeform 120"/>
                  <p:cNvSpPr>
                    <a:spLocks/>
                  </p:cNvSpPr>
                  <p:nvPr/>
                </p:nvSpPr>
                <p:spPr bwMode="auto">
                  <a:xfrm>
                    <a:off x="845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7" name="Freeform 121"/>
                  <p:cNvSpPr>
                    <a:spLocks/>
                  </p:cNvSpPr>
                  <p:nvPr/>
                </p:nvSpPr>
                <p:spPr bwMode="auto">
                  <a:xfrm>
                    <a:off x="855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8" name="Freeform 122"/>
                  <p:cNvSpPr>
                    <a:spLocks/>
                  </p:cNvSpPr>
                  <p:nvPr/>
                </p:nvSpPr>
                <p:spPr bwMode="auto">
                  <a:xfrm>
                    <a:off x="865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19" name="Freeform 123"/>
                  <p:cNvSpPr>
                    <a:spLocks/>
                  </p:cNvSpPr>
                  <p:nvPr/>
                </p:nvSpPr>
                <p:spPr bwMode="auto">
                  <a:xfrm>
                    <a:off x="873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20" name="Freeform 124"/>
                  <p:cNvSpPr>
                    <a:spLocks/>
                  </p:cNvSpPr>
                  <p:nvPr/>
                </p:nvSpPr>
                <p:spPr bwMode="auto">
                  <a:xfrm>
                    <a:off x="882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421" name="Freeform 125"/>
                  <p:cNvSpPr>
                    <a:spLocks/>
                  </p:cNvSpPr>
                  <p:nvPr/>
                </p:nvSpPr>
                <p:spPr bwMode="auto">
                  <a:xfrm>
                    <a:off x="892" y="1419"/>
                    <a:ext cx="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44" name="Group 126"/>
                <p:cNvGrpSpPr>
                  <a:grpSpLocks/>
                </p:cNvGrpSpPr>
                <p:nvPr/>
              </p:nvGrpSpPr>
              <p:grpSpPr bwMode="auto">
                <a:xfrm>
                  <a:off x="650" y="1344"/>
                  <a:ext cx="345" cy="67"/>
                  <a:chOff x="650" y="1344"/>
                  <a:chExt cx="345" cy="67"/>
                </a:xfrm>
              </p:grpSpPr>
              <p:sp>
                <p:nvSpPr>
                  <p:cNvPr id="345" name="Freeform 127"/>
                  <p:cNvSpPr>
                    <a:spLocks/>
                  </p:cNvSpPr>
                  <p:nvPr/>
                </p:nvSpPr>
                <p:spPr bwMode="auto">
                  <a:xfrm>
                    <a:off x="650" y="1344"/>
                    <a:ext cx="345" cy="6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66"/>
                      </a:cxn>
                      <a:cxn ang="0">
                        <a:pos x="344" y="66"/>
                      </a:cxn>
                      <a:cxn ang="0">
                        <a:pos x="34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45" h="67">
                        <a:moveTo>
                          <a:pt x="0" y="0"/>
                        </a:moveTo>
                        <a:lnTo>
                          <a:pt x="0" y="66"/>
                        </a:lnTo>
                        <a:lnTo>
                          <a:pt x="344" y="66"/>
                        </a:lnTo>
                        <a:lnTo>
                          <a:pt x="34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6" name="Freeform 128"/>
                  <p:cNvSpPr>
                    <a:spLocks/>
                  </p:cNvSpPr>
                  <p:nvPr/>
                </p:nvSpPr>
                <p:spPr bwMode="auto">
                  <a:xfrm>
                    <a:off x="650" y="1344"/>
                    <a:ext cx="114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3" y="33"/>
                      </a:cxn>
                      <a:cxn ang="0">
                        <a:pos x="11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4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3" y="33"/>
                        </a:lnTo>
                        <a:lnTo>
                          <a:pt x="11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7" name="Freeform 129"/>
                  <p:cNvSpPr>
                    <a:spLocks/>
                  </p:cNvSpPr>
                  <p:nvPr/>
                </p:nvSpPr>
                <p:spPr bwMode="auto">
                  <a:xfrm>
                    <a:off x="765" y="1344"/>
                    <a:ext cx="115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4" y="33"/>
                      </a:cxn>
                      <a:cxn ang="0">
                        <a:pos x="11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5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4" y="33"/>
                        </a:lnTo>
                        <a:lnTo>
                          <a:pt x="11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8" name="Freeform 130"/>
                  <p:cNvSpPr>
                    <a:spLocks/>
                  </p:cNvSpPr>
                  <p:nvPr/>
                </p:nvSpPr>
                <p:spPr bwMode="auto">
                  <a:xfrm>
                    <a:off x="880" y="1344"/>
                    <a:ext cx="115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4" y="33"/>
                      </a:cxn>
                      <a:cxn ang="0">
                        <a:pos x="11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5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4" y="33"/>
                        </a:lnTo>
                        <a:lnTo>
                          <a:pt x="11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9" name="Freeform 131"/>
                  <p:cNvSpPr>
                    <a:spLocks/>
                  </p:cNvSpPr>
                  <p:nvPr/>
                </p:nvSpPr>
                <p:spPr bwMode="auto">
                  <a:xfrm>
                    <a:off x="650" y="1377"/>
                    <a:ext cx="114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3" y="33"/>
                      </a:cxn>
                      <a:cxn ang="0">
                        <a:pos x="11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4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3" y="33"/>
                        </a:lnTo>
                        <a:lnTo>
                          <a:pt x="11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50" name="Freeform 132"/>
                  <p:cNvSpPr>
                    <a:spLocks/>
                  </p:cNvSpPr>
                  <p:nvPr/>
                </p:nvSpPr>
                <p:spPr bwMode="auto">
                  <a:xfrm>
                    <a:off x="765" y="1377"/>
                    <a:ext cx="115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4" y="33"/>
                      </a:cxn>
                      <a:cxn ang="0">
                        <a:pos x="11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5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4" y="33"/>
                        </a:lnTo>
                        <a:lnTo>
                          <a:pt x="11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51" name="Freeform 133"/>
                  <p:cNvSpPr>
                    <a:spLocks/>
                  </p:cNvSpPr>
                  <p:nvPr/>
                </p:nvSpPr>
                <p:spPr bwMode="auto">
                  <a:xfrm>
                    <a:off x="880" y="1377"/>
                    <a:ext cx="115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4" y="33"/>
                      </a:cxn>
                      <a:cxn ang="0">
                        <a:pos x="11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5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4" y="33"/>
                        </a:lnTo>
                        <a:lnTo>
                          <a:pt x="11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52" name="Freeform 134"/>
                  <p:cNvSpPr>
                    <a:spLocks/>
                  </p:cNvSpPr>
                  <p:nvPr/>
                </p:nvSpPr>
                <p:spPr bwMode="auto">
                  <a:xfrm>
                    <a:off x="785" y="1388"/>
                    <a:ext cx="76" cy="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4"/>
                      </a:cxn>
                      <a:cxn ang="0">
                        <a:pos x="75" y="4"/>
                      </a:cxn>
                      <a:cxn ang="0">
                        <a:pos x="75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76" h="5">
                        <a:moveTo>
                          <a:pt x="0" y="0"/>
                        </a:moveTo>
                        <a:lnTo>
                          <a:pt x="0" y="4"/>
                        </a:lnTo>
                        <a:lnTo>
                          <a:pt x="75" y="4"/>
                        </a:lnTo>
                        <a:lnTo>
                          <a:pt x="75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53" name="Freeform 135"/>
                  <p:cNvSpPr>
                    <a:spLocks/>
                  </p:cNvSpPr>
                  <p:nvPr/>
                </p:nvSpPr>
                <p:spPr bwMode="auto">
                  <a:xfrm>
                    <a:off x="786" y="1392"/>
                    <a:ext cx="4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3" y="2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54" name="Freeform 136"/>
                  <p:cNvSpPr>
                    <a:spLocks/>
                  </p:cNvSpPr>
                  <p:nvPr/>
                </p:nvSpPr>
                <p:spPr bwMode="auto">
                  <a:xfrm>
                    <a:off x="836" y="1395"/>
                    <a:ext cx="16" cy="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4"/>
                      </a:cxn>
                      <a:cxn ang="0">
                        <a:pos x="15" y="4"/>
                      </a:cxn>
                      <a:cxn ang="0">
                        <a:pos x="15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6" h="5">
                        <a:moveTo>
                          <a:pt x="0" y="0"/>
                        </a:moveTo>
                        <a:lnTo>
                          <a:pt x="0" y="4"/>
                        </a:lnTo>
                        <a:lnTo>
                          <a:pt x="15" y="4"/>
                        </a:lnTo>
                        <a:lnTo>
                          <a:pt x="15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55" name="Freeform 137"/>
                  <p:cNvSpPr>
                    <a:spLocks/>
                  </p:cNvSpPr>
                  <p:nvPr/>
                </p:nvSpPr>
                <p:spPr bwMode="auto">
                  <a:xfrm>
                    <a:off x="939" y="1387"/>
                    <a:ext cx="48" cy="1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0"/>
                      </a:cxn>
                      <a:cxn ang="0">
                        <a:pos x="47" y="10"/>
                      </a:cxn>
                      <a:cxn ang="0">
                        <a:pos x="47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8" h="11">
                        <a:moveTo>
                          <a:pt x="0" y="0"/>
                        </a:moveTo>
                        <a:lnTo>
                          <a:pt x="0" y="10"/>
                        </a:lnTo>
                        <a:lnTo>
                          <a:pt x="47" y="10"/>
                        </a:lnTo>
                        <a:lnTo>
                          <a:pt x="4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80808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grpSp>
                <p:nvGrpSpPr>
                  <p:cNvPr id="356" name="Group 138"/>
                  <p:cNvGrpSpPr>
                    <a:grpSpLocks/>
                  </p:cNvGrpSpPr>
                  <p:nvPr/>
                </p:nvGrpSpPr>
                <p:grpSpPr bwMode="auto">
                  <a:xfrm>
                    <a:off x="812" y="1394"/>
                    <a:ext cx="15" cy="13"/>
                    <a:chOff x="812" y="1394"/>
                    <a:chExt cx="15" cy="13"/>
                  </a:xfrm>
                </p:grpSpPr>
                <p:sp>
                  <p:nvSpPr>
                    <p:cNvPr id="357" name="Freeform 139"/>
                    <p:cNvSpPr>
                      <a:spLocks/>
                    </p:cNvSpPr>
                    <p:nvPr/>
                  </p:nvSpPr>
                  <p:spPr bwMode="auto">
                    <a:xfrm>
                      <a:off x="812" y="1394"/>
                      <a:ext cx="15" cy="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12"/>
                        </a:cxn>
                        <a:cxn ang="0">
                          <a:pos x="14" y="12"/>
                        </a:cxn>
                        <a:cxn ang="0">
                          <a:pos x="14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5" h="13">
                          <a:moveTo>
                            <a:pt x="0" y="0"/>
                          </a:moveTo>
                          <a:lnTo>
                            <a:pt x="0" y="12"/>
                          </a:lnTo>
                          <a:lnTo>
                            <a:pt x="14" y="12"/>
                          </a:lnTo>
                          <a:lnTo>
                            <a:pt x="14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58" name="Freeform 140"/>
                    <p:cNvSpPr>
                      <a:spLocks/>
                    </p:cNvSpPr>
                    <p:nvPr/>
                  </p:nvSpPr>
                  <p:spPr bwMode="auto">
                    <a:xfrm>
                      <a:off x="814" y="1397"/>
                      <a:ext cx="8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0"/>
                        </a:cxn>
                        <a:cxn ang="0">
                          <a:pos x="5" y="0"/>
                        </a:cxn>
                        <a:cxn ang="0">
                          <a:pos x="5" y="1"/>
                        </a:cxn>
                        <a:cxn ang="0">
                          <a:pos x="7" y="2"/>
                        </a:cxn>
                        <a:cxn ang="0">
                          <a:pos x="7" y="3"/>
                        </a:cxn>
                        <a:cxn ang="0">
                          <a:pos x="5" y="4"/>
                        </a:cxn>
                        <a:cxn ang="0">
                          <a:pos x="5" y="5"/>
                        </a:cxn>
                        <a:cxn ang="0">
                          <a:pos x="1" y="5"/>
                        </a:cxn>
                        <a:cxn ang="0">
                          <a:pos x="1" y="4"/>
                        </a:cxn>
                        <a:cxn ang="0">
                          <a:pos x="0" y="3"/>
                        </a:cxn>
                        <a:cxn ang="0">
                          <a:pos x="0" y="1"/>
                        </a:cxn>
                        <a:cxn ang="0">
                          <a:pos x="2" y="0"/>
                        </a:cxn>
                      </a:cxnLst>
                      <a:rect l="0" t="0" r="r" b="b"/>
                      <a:pathLst>
                        <a:path w="8" h="6">
                          <a:moveTo>
                            <a:pt x="2" y="0"/>
                          </a:moveTo>
                          <a:lnTo>
                            <a:pt x="5" y="0"/>
                          </a:lnTo>
                          <a:lnTo>
                            <a:pt x="5" y="1"/>
                          </a:lnTo>
                          <a:lnTo>
                            <a:pt x="7" y="2"/>
                          </a:lnTo>
                          <a:lnTo>
                            <a:pt x="7" y="3"/>
                          </a:lnTo>
                          <a:lnTo>
                            <a:pt x="5" y="4"/>
                          </a:lnTo>
                          <a:lnTo>
                            <a:pt x="5" y="5"/>
                          </a:lnTo>
                          <a:lnTo>
                            <a:pt x="1" y="5"/>
                          </a:lnTo>
                          <a:lnTo>
                            <a:pt x="1" y="4"/>
                          </a:lnTo>
                          <a:lnTo>
                            <a:pt x="0" y="3"/>
                          </a:lnTo>
                          <a:lnTo>
                            <a:pt x="0" y="1"/>
                          </a:lnTo>
                          <a:lnTo>
                            <a:pt x="2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</p:grpSp>
          <p:grpSp>
            <p:nvGrpSpPr>
              <p:cNvPr id="245" name="Group 141"/>
              <p:cNvGrpSpPr>
                <a:grpSpLocks/>
              </p:cNvGrpSpPr>
              <p:nvPr/>
            </p:nvGrpSpPr>
            <p:grpSpPr bwMode="auto">
              <a:xfrm>
                <a:off x="706" y="1096"/>
                <a:ext cx="104" cy="86"/>
                <a:chOff x="706" y="1096"/>
                <a:chExt cx="104" cy="86"/>
              </a:xfrm>
            </p:grpSpPr>
            <p:sp>
              <p:nvSpPr>
                <p:cNvPr id="296" name="Rectangle 142"/>
                <p:cNvSpPr>
                  <a:spLocks noChangeArrowheads="1"/>
                </p:cNvSpPr>
                <p:nvPr/>
              </p:nvSpPr>
              <p:spPr bwMode="auto">
                <a:xfrm>
                  <a:off x="710" y="1100"/>
                  <a:ext cx="96" cy="8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297" name="Group 143"/>
                <p:cNvGrpSpPr>
                  <a:grpSpLocks/>
                </p:cNvGrpSpPr>
                <p:nvPr/>
              </p:nvGrpSpPr>
              <p:grpSpPr bwMode="auto">
                <a:xfrm>
                  <a:off x="706" y="1096"/>
                  <a:ext cx="104" cy="8"/>
                  <a:chOff x="706" y="1096"/>
                  <a:chExt cx="104" cy="8"/>
                </a:xfrm>
              </p:grpSpPr>
              <p:sp>
                <p:nvSpPr>
                  <p:cNvPr id="298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710" y="1100"/>
                    <a:ext cx="96" cy="1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99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706" y="1100"/>
                    <a:ext cx="7" cy="1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300" name="Group 146"/>
                  <p:cNvGrpSpPr>
                    <a:grpSpLocks/>
                  </p:cNvGrpSpPr>
                  <p:nvPr/>
                </p:nvGrpSpPr>
                <p:grpSpPr bwMode="auto">
                  <a:xfrm>
                    <a:off x="803" y="1098"/>
                    <a:ext cx="7" cy="4"/>
                    <a:chOff x="803" y="1098"/>
                    <a:chExt cx="7" cy="4"/>
                  </a:xfrm>
                </p:grpSpPr>
                <p:sp>
                  <p:nvSpPr>
                    <p:cNvPr id="339" name="Rectangle 1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03" y="1100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340" name="Group 1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05" y="1098"/>
                      <a:ext cx="3" cy="4"/>
                      <a:chOff x="805" y="1098"/>
                      <a:chExt cx="3" cy="4"/>
                    </a:xfrm>
                  </p:grpSpPr>
                  <p:sp>
                    <p:nvSpPr>
                      <p:cNvPr id="341" name="Line 1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5" y="1098"/>
                        <a:ext cx="3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42" name="Line 150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05" y="1098"/>
                        <a:ext cx="3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</p:grpSp>
              <p:grpSp>
                <p:nvGrpSpPr>
                  <p:cNvPr id="301" name="Group 151"/>
                  <p:cNvGrpSpPr>
                    <a:grpSpLocks/>
                  </p:cNvGrpSpPr>
                  <p:nvPr/>
                </p:nvGrpSpPr>
                <p:grpSpPr bwMode="auto">
                  <a:xfrm>
                    <a:off x="796" y="1098"/>
                    <a:ext cx="7" cy="4"/>
                    <a:chOff x="796" y="1098"/>
                    <a:chExt cx="7" cy="4"/>
                  </a:xfrm>
                </p:grpSpPr>
                <p:sp>
                  <p:nvSpPr>
                    <p:cNvPr id="337" name="Rectangle 1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6" y="1100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38" name="Rectangle 1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8" y="1098"/>
                      <a:ext cx="4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02" name="Group 154"/>
                  <p:cNvGrpSpPr>
                    <a:grpSpLocks/>
                  </p:cNvGrpSpPr>
                  <p:nvPr/>
                </p:nvGrpSpPr>
                <p:grpSpPr bwMode="auto">
                  <a:xfrm>
                    <a:off x="790" y="1100"/>
                    <a:ext cx="7" cy="2"/>
                    <a:chOff x="790" y="1100"/>
                    <a:chExt cx="7" cy="2"/>
                  </a:xfrm>
                </p:grpSpPr>
                <p:sp>
                  <p:nvSpPr>
                    <p:cNvPr id="335" name="Rectangle 1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0" y="1100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36" name="Line 1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91" y="1102"/>
                      <a:ext cx="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3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713" y="1096"/>
                    <a:ext cx="77" cy="8"/>
                  </a:xfrm>
                  <a:prstGeom prst="rect">
                    <a:avLst/>
                  </a:prstGeom>
                  <a:solidFill>
                    <a:srgbClr val="063DE8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aphicFrame>
                <p:nvGraphicFramePr>
                  <p:cNvPr id="304" name="Object 158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708" y="1098"/>
                  <a:ext cx="4" cy="4"/>
                </p:xfrm>
                <a:graphic>
                  <a:graphicData uri="http://schemas.openxmlformats.org/presentationml/2006/ole">
                    <p:oleObj spid="_x0000_s1026" name="Dessin Microsoft" r:id="rId3" imgW="4362120" imgH="3454200" progId="MSDraw">
                      <p:embed/>
                    </p:oleObj>
                  </a:graphicData>
                </a:graphic>
              </p:graphicFrame>
              <p:grpSp>
                <p:nvGrpSpPr>
                  <p:cNvPr id="305" name="Group 159"/>
                  <p:cNvGrpSpPr>
                    <a:grpSpLocks/>
                  </p:cNvGrpSpPr>
                  <p:nvPr/>
                </p:nvGrpSpPr>
                <p:grpSpPr bwMode="auto">
                  <a:xfrm>
                    <a:off x="734" y="1098"/>
                    <a:ext cx="35" cy="4"/>
                    <a:chOff x="734" y="1098"/>
                    <a:chExt cx="35" cy="4"/>
                  </a:xfrm>
                </p:grpSpPr>
                <p:sp>
                  <p:nvSpPr>
                    <p:cNvPr id="306" name="Line 1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4" y="1098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" name="Line 1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4" y="1100"/>
                      <a:ext cx="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8" name="Line 1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9" y="1098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9" name="Line 1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9" y="1098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0" name="Line 1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9" y="1100"/>
                      <a:ext cx="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1" name="Line 1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9" y="1102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2" name="Line 1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4" y="1098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3" name="Line 1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7" y="1098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14" name="Line 1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4" y="1098"/>
                      <a:ext cx="3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315" name="Group 1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49" y="1098"/>
                      <a:ext cx="3" cy="4"/>
                      <a:chOff x="749" y="1098"/>
                      <a:chExt cx="3" cy="4"/>
                    </a:xfrm>
                  </p:grpSpPr>
                  <p:sp>
                    <p:nvSpPr>
                      <p:cNvPr id="331" name="Line 1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49" y="1098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32" name="Line 1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49" y="1098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33" name="Line 1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49" y="1100"/>
                        <a:ext cx="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34" name="Line 1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49" y="1102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316" name="Group 1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53" y="1098"/>
                      <a:ext cx="5" cy="4"/>
                      <a:chOff x="753" y="1098"/>
                      <a:chExt cx="5" cy="4"/>
                    </a:xfrm>
                  </p:grpSpPr>
                  <p:sp>
                    <p:nvSpPr>
                      <p:cNvPr id="329" name="Line 1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55" y="1098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30" name="Line 1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53" y="1098"/>
                        <a:ext cx="5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317" name="Group 1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6" y="1098"/>
                      <a:ext cx="3" cy="4"/>
                      <a:chOff x="766" y="1098"/>
                      <a:chExt cx="3" cy="4"/>
                    </a:xfrm>
                  </p:grpSpPr>
                  <p:sp>
                    <p:nvSpPr>
                      <p:cNvPr id="325" name="Line 1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" y="1098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26" name="Line 17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" y="1098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27" name="Line 18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" y="1100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28" name="Line 18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" y="1102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318" name="Group 1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0" y="1098"/>
                      <a:ext cx="4" cy="4"/>
                      <a:chOff x="760" y="1098"/>
                      <a:chExt cx="4" cy="4"/>
                    </a:xfrm>
                  </p:grpSpPr>
                  <p:sp>
                    <p:nvSpPr>
                      <p:cNvPr id="320" name="Line 18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0" y="1098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21" name="Line 18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0" y="1100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22" name="Line 1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3" y="1098"/>
                        <a:ext cx="0" cy="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23" name="Line 18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0" y="1098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24" name="Line 18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2" y="1100"/>
                        <a:ext cx="2" cy="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19" name="Line 1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4" y="1098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</p:grpSp>
          <p:grpSp>
            <p:nvGrpSpPr>
              <p:cNvPr id="246" name="Group 189"/>
              <p:cNvGrpSpPr>
                <a:grpSpLocks/>
              </p:cNvGrpSpPr>
              <p:nvPr/>
            </p:nvGrpSpPr>
            <p:grpSpPr bwMode="auto">
              <a:xfrm>
                <a:off x="828" y="1138"/>
                <a:ext cx="104" cy="86"/>
                <a:chOff x="828" y="1138"/>
                <a:chExt cx="104" cy="86"/>
              </a:xfrm>
            </p:grpSpPr>
            <p:sp>
              <p:nvSpPr>
                <p:cNvPr id="249" name="Rectangle 190"/>
                <p:cNvSpPr>
                  <a:spLocks noChangeArrowheads="1"/>
                </p:cNvSpPr>
                <p:nvPr/>
              </p:nvSpPr>
              <p:spPr bwMode="auto">
                <a:xfrm>
                  <a:off x="832" y="1142"/>
                  <a:ext cx="96" cy="8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250" name="Group 191"/>
                <p:cNvGrpSpPr>
                  <a:grpSpLocks/>
                </p:cNvGrpSpPr>
                <p:nvPr/>
              </p:nvGrpSpPr>
              <p:grpSpPr bwMode="auto">
                <a:xfrm>
                  <a:off x="828" y="1138"/>
                  <a:ext cx="104" cy="8"/>
                  <a:chOff x="828" y="1138"/>
                  <a:chExt cx="104" cy="8"/>
                </a:xfrm>
              </p:grpSpPr>
              <p:sp>
                <p:nvSpPr>
                  <p:cNvPr id="251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1142"/>
                    <a:ext cx="96" cy="1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252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828" y="1142"/>
                    <a:ext cx="7" cy="1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253" name="Group 194"/>
                  <p:cNvGrpSpPr>
                    <a:grpSpLocks/>
                  </p:cNvGrpSpPr>
                  <p:nvPr/>
                </p:nvGrpSpPr>
                <p:grpSpPr bwMode="auto">
                  <a:xfrm>
                    <a:off x="925" y="1140"/>
                    <a:ext cx="7" cy="4"/>
                    <a:chOff x="925" y="1140"/>
                    <a:chExt cx="7" cy="4"/>
                  </a:xfrm>
                </p:grpSpPr>
                <p:sp>
                  <p:nvSpPr>
                    <p:cNvPr id="292" name="Rectangle 1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25" y="1142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293" name="Group 19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27" y="1140"/>
                      <a:ext cx="3" cy="4"/>
                      <a:chOff x="927" y="1140"/>
                      <a:chExt cx="3" cy="4"/>
                    </a:xfrm>
                  </p:grpSpPr>
                  <p:sp>
                    <p:nvSpPr>
                      <p:cNvPr id="294" name="Line 1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27" y="1140"/>
                        <a:ext cx="3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295" name="Line 198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927" y="1140"/>
                        <a:ext cx="3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</p:grpSp>
              <p:grpSp>
                <p:nvGrpSpPr>
                  <p:cNvPr id="254" name="Group 199"/>
                  <p:cNvGrpSpPr>
                    <a:grpSpLocks/>
                  </p:cNvGrpSpPr>
                  <p:nvPr/>
                </p:nvGrpSpPr>
                <p:grpSpPr bwMode="auto">
                  <a:xfrm>
                    <a:off x="918" y="1140"/>
                    <a:ext cx="7" cy="4"/>
                    <a:chOff x="918" y="1140"/>
                    <a:chExt cx="7" cy="4"/>
                  </a:xfrm>
                </p:grpSpPr>
                <p:sp>
                  <p:nvSpPr>
                    <p:cNvPr id="290" name="Rectangle 2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18" y="1142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91" name="Rectangle 2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20" y="1140"/>
                      <a:ext cx="4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255" name="Group 202"/>
                  <p:cNvGrpSpPr>
                    <a:grpSpLocks/>
                  </p:cNvGrpSpPr>
                  <p:nvPr/>
                </p:nvGrpSpPr>
                <p:grpSpPr bwMode="auto">
                  <a:xfrm>
                    <a:off x="912" y="1142"/>
                    <a:ext cx="7" cy="2"/>
                    <a:chOff x="912" y="1142"/>
                    <a:chExt cx="7" cy="2"/>
                  </a:xfrm>
                </p:grpSpPr>
                <p:sp>
                  <p:nvSpPr>
                    <p:cNvPr id="288" name="Rectangle 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12" y="1142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89" name="Line 20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13" y="1144"/>
                      <a:ext cx="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256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835" y="1138"/>
                    <a:ext cx="77" cy="8"/>
                  </a:xfrm>
                  <a:prstGeom prst="rect">
                    <a:avLst/>
                  </a:prstGeom>
                  <a:solidFill>
                    <a:srgbClr val="063DE8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aphicFrame>
                <p:nvGraphicFramePr>
                  <p:cNvPr id="257" name="Object 206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830" y="1140"/>
                  <a:ext cx="4" cy="4"/>
                </p:xfrm>
                <a:graphic>
                  <a:graphicData uri="http://schemas.openxmlformats.org/presentationml/2006/ole">
                    <p:oleObj spid="_x0000_s1027" name="Dessin Microsoft" r:id="rId4" imgW="4362120" imgH="3454200" progId="MSDraw">
                      <p:embed/>
                    </p:oleObj>
                  </a:graphicData>
                </a:graphic>
              </p:graphicFrame>
              <p:grpSp>
                <p:nvGrpSpPr>
                  <p:cNvPr id="258" name="Group 207"/>
                  <p:cNvGrpSpPr>
                    <a:grpSpLocks/>
                  </p:cNvGrpSpPr>
                  <p:nvPr/>
                </p:nvGrpSpPr>
                <p:grpSpPr bwMode="auto">
                  <a:xfrm>
                    <a:off x="856" y="1140"/>
                    <a:ext cx="35" cy="4"/>
                    <a:chOff x="856" y="1140"/>
                    <a:chExt cx="35" cy="4"/>
                  </a:xfrm>
                </p:grpSpPr>
                <p:sp>
                  <p:nvSpPr>
                    <p:cNvPr id="259" name="Line 20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6" y="1140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0" name="Line 2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6" y="1142"/>
                      <a:ext cx="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1" name="Line 2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1" y="1140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2" name="Line 2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1" y="1140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3" name="Line 2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1" y="1142"/>
                      <a:ext cx="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4" name="Line 2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1" y="1144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5" name="Line 2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6" y="1140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6" name="Line 2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9" y="1140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267" name="Line 2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6" y="1140"/>
                      <a:ext cx="3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268" name="Group 2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71" y="1140"/>
                      <a:ext cx="3" cy="4"/>
                      <a:chOff x="871" y="1140"/>
                      <a:chExt cx="3" cy="4"/>
                    </a:xfrm>
                  </p:grpSpPr>
                  <p:sp>
                    <p:nvSpPr>
                      <p:cNvPr id="284" name="Line 2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1" y="1140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285" name="Line 2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1" y="1140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286" name="Line 2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1" y="1142"/>
                        <a:ext cx="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287" name="Line 2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1" y="1144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269" name="Group 2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75" y="1140"/>
                      <a:ext cx="5" cy="4"/>
                      <a:chOff x="875" y="1140"/>
                      <a:chExt cx="5" cy="4"/>
                    </a:xfrm>
                  </p:grpSpPr>
                  <p:sp>
                    <p:nvSpPr>
                      <p:cNvPr id="282" name="Line 2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7" y="1140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283" name="Line 2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5" y="1140"/>
                        <a:ext cx="5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270" name="Group 2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88" y="1140"/>
                      <a:ext cx="3" cy="4"/>
                      <a:chOff x="888" y="1140"/>
                      <a:chExt cx="3" cy="4"/>
                    </a:xfrm>
                  </p:grpSpPr>
                  <p:sp>
                    <p:nvSpPr>
                      <p:cNvPr id="278" name="Line 2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8" y="1140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279" name="Line 2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8" y="1140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280" name="Line 2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8" y="1142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281" name="Line 2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8" y="1144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271" name="Group 23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82" y="1140"/>
                      <a:ext cx="4" cy="4"/>
                      <a:chOff x="882" y="1140"/>
                      <a:chExt cx="4" cy="4"/>
                    </a:xfrm>
                  </p:grpSpPr>
                  <p:sp>
                    <p:nvSpPr>
                      <p:cNvPr id="273" name="Line 2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2" y="1140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274" name="Line 23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2" y="1142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275" name="Line 2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5" y="1140"/>
                        <a:ext cx="0" cy="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276" name="Line 2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2" y="1140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277" name="Line 2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4" y="1142"/>
                        <a:ext cx="2" cy="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272" name="Line 2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6" y="1140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</p:grpSp>
          <p:sp>
            <p:nvSpPr>
              <p:cNvPr id="247" name="Rectangle 237"/>
              <p:cNvSpPr>
                <a:spLocks noChangeArrowheads="1"/>
              </p:cNvSpPr>
              <p:nvPr/>
            </p:nvSpPr>
            <p:spPr bwMode="auto">
              <a:xfrm>
                <a:off x="730" y="1119"/>
                <a:ext cx="63" cy="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48" name="Line 238"/>
              <p:cNvSpPr>
                <a:spLocks noChangeShapeType="1"/>
              </p:cNvSpPr>
              <p:nvPr/>
            </p:nvSpPr>
            <p:spPr bwMode="auto">
              <a:xfrm>
                <a:off x="730" y="1136"/>
                <a:ext cx="6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" name="Group 239"/>
            <p:cNvGrpSpPr>
              <a:grpSpLocks/>
            </p:cNvGrpSpPr>
            <p:nvPr/>
          </p:nvGrpSpPr>
          <p:grpSpPr bwMode="auto">
            <a:xfrm>
              <a:off x="114" y="924"/>
              <a:ext cx="288" cy="252"/>
              <a:chOff x="568" y="1047"/>
              <a:chExt cx="505" cy="449"/>
            </a:xfrm>
          </p:grpSpPr>
          <p:grpSp>
            <p:nvGrpSpPr>
              <p:cNvPr id="11" name="Group 240"/>
              <p:cNvGrpSpPr>
                <a:grpSpLocks/>
              </p:cNvGrpSpPr>
              <p:nvPr/>
            </p:nvGrpSpPr>
            <p:grpSpPr bwMode="auto">
              <a:xfrm>
                <a:off x="568" y="1432"/>
                <a:ext cx="505" cy="64"/>
                <a:chOff x="568" y="1432"/>
                <a:chExt cx="505" cy="64"/>
              </a:xfrm>
            </p:grpSpPr>
            <p:sp>
              <p:nvSpPr>
                <p:cNvPr id="200" name="Freeform 241"/>
                <p:cNvSpPr>
                  <a:spLocks/>
                </p:cNvSpPr>
                <p:nvPr/>
              </p:nvSpPr>
              <p:spPr bwMode="auto">
                <a:xfrm>
                  <a:off x="568" y="1432"/>
                  <a:ext cx="505" cy="54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465" y="0"/>
                    </a:cxn>
                    <a:cxn ang="0">
                      <a:pos x="504" y="53"/>
                    </a:cxn>
                    <a:cxn ang="0">
                      <a:pos x="0" y="53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505" h="54">
                      <a:moveTo>
                        <a:pt x="32" y="0"/>
                      </a:moveTo>
                      <a:lnTo>
                        <a:pt x="465" y="0"/>
                      </a:lnTo>
                      <a:lnTo>
                        <a:pt x="504" y="53"/>
                      </a:lnTo>
                      <a:lnTo>
                        <a:pt x="0" y="53"/>
                      </a:lnTo>
                      <a:lnTo>
                        <a:pt x="32" y="0"/>
                      </a:lnTo>
                    </a:path>
                  </a:pathLst>
                </a:custGeom>
                <a:solidFill>
                  <a:srgbClr val="E0E0E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1" name="Freeform 242"/>
                <p:cNvSpPr>
                  <a:spLocks/>
                </p:cNvSpPr>
                <p:nvPr/>
              </p:nvSpPr>
              <p:spPr bwMode="auto">
                <a:xfrm>
                  <a:off x="568" y="1487"/>
                  <a:ext cx="505" cy="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04" y="0"/>
                    </a:cxn>
                    <a:cxn ang="0">
                      <a:pos x="504" y="8"/>
                    </a:cxn>
                    <a:cxn ang="0">
                      <a:pos x="0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5" h="9">
                      <a:moveTo>
                        <a:pt x="0" y="0"/>
                      </a:moveTo>
                      <a:lnTo>
                        <a:pt x="504" y="0"/>
                      </a:lnTo>
                      <a:lnTo>
                        <a:pt x="504" y="8"/>
                      </a:lnTo>
                      <a:lnTo>
                        <a:pt x="0" y="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2" name="Freeform 243"/>
                <p:cNvSpPr>
                  <a:spLocks/>
                </p:cNvSpPr>
                <p:nvPr/>
              </p:nvSpPr>
              <p:spPr bwMode="auto">
                <a:xfrm>
                  <a:off x="614" y="1438"/>
                  <a:ext cx="79" cy="5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15" y="0"/>
                    </a:cxn>
                    <a:cxn ang="0">
                      <a:pos x="16" y="2"/>
                    </a:cxn>
                    <a:cxn ang="0">
                      <a:pos x="18" y="0"/>
                    </a:cxn>
                    <a:cxn ang="0">
                      <a:pos x="30" y="0"/>
                    </a:cxn>
                    <a:cxn ang="0">
                      <a:pos x="30" y="2"/>
                    </a:cxn>
                    <a:cxn ang="0">
                      <a:pos x="32" y="0"/>
                    </a:cxn>
                    <a:cxn ang="0">
                      <a:pos x="45" y="0"/>
                    </a:cxn>
                    <a:cxn ang="0">
                      <a:pos x="47" y="2"/>
                    </a:cxn>
                    <a:cxn ang="0">
                      <a:pos x="48" y="0"/>
                    </a:cxn>
                    <a:cxn ang="0">
                      <a:pos x="61" y="0"/>
                    </a:cxn>
                    <a:cxn ang="0">
                      <a:pos x="62" y="2"/>
                    </a:cxn>
                    <a:cxn ang="0">
                      <a:pos x="64" y="0"/>
                    </a:cxn>
                    <a:cxn ang="0">
                      <a:pos x="78" y="0"/>
                    </a:cxn>
                    <a:cxn ang="0">
                      <a:pos x="78" y="4"/>
                    </a:cxn>
                    <a:cxn ang="0">
                      <a:pos x="0" y="4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79" h="5">
                      <a:moveTo>
                        <a:pt x="3" y="0"/>
                      </a:moveTo>
                      <a:lnTo>
                        <a:pt x="15" y="0"/>
                      </a:lnTo>
                      <a:lnTo>
                        <a:pt x="16" y="2"/>
                      </a:lnTo>
                      <a:lnTo>
                        <a:pt x="18" y="0"/>
                      </a:lnTo>
                      <a:lnTo>
                        <a:pt x="30" y="0"/>
                      </a:lnTo>
                      <a:lnTo>
                        <a:pt x="30" y="2"/>
                      </a:lnTo>
                      <a:lnTo>
                        <a:pt x="32" y="0"/>
                      </a:lnTo>
                      <a:lnTo>
                        <a:pt x="45" y="0"/>
                      </a:lnTo>
                      <a:lnTo>
                        <a:pt x="47" y="2"/>
                      </a:lnTo>
                      <a:lnTo>
                        <a:pt x="48" y="0"/>
                      </a:lnTo>
                      <a:lnTo>
                        <a:pt x="61" y="0"/>
                      </a:lnTo>
                      <a:lnTo>
                        <a:pt x="62" y="2"/>
                      </a:lnTo>
                      <a:lnTo>
                        <a:pt x="64" y="0"/>
                      </a:lnTo>
                      <a:lnTo>
                        <a:pt x="78" y="0"/>
                      </a:lnTo>
                      <a:lnTo>
                        <a:pt x="78" y="4"/>
                      </a:lnTo>
                      <a:lnTo>
                        <a:pt x="0" y="4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3" name="Freeform 244"/>
                <p:cNvSpPr>
                  <a:spLocks/>
                </p:cNvSpPr>
                <p:nvPr/>
              </p:nvSpPr>
              <p:spPr bwMode="auto">
                <a:xfrm>
                  <a:off x="625" y="1448"/>
                  <a:ext cx="11" cy="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0" y="0"/>
                    </a:cxn>
                    <a:cxn ang="0">
                      <a:pos x="10" y="1"/>
                    </a:cxn>
                    <a:cxn ang="0">
                      <a:pos x="0" y="1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1" h="2">
                      <a:moveTo>
                        <a:pt x="1" y="0"/>
                      </a:moveTo>
                      <a:lnTo>
                        <a:pt x="10" y="0"/>
                      </a:lnTo>
                      <a:lnTo>
                        <a:pt x="10" y="1"/>
                      </a:lnTo>
                      <a:lnTo>
                        <a:pt x="0" y="1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4" name="Freeform 245"/>
                <p:cNvSpPr>
                  <a:spLocks/>
                </p:cNvSpPr>
                <p:nvPr/>
              </p:nvSpPr>
              <p:spPr bwMode="auto">
                <a:xfrm>
                  <a:off x="604" y="1460"/>
                  <a:ext cx="14" cy="2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1" y="0"/>
                    </a:cxn>
                    <a:cxn ang="0">
                      <a:pos x="13" y="1"/>
                    </a:cxn>
                    <a:cxn ang="0">
                      <a:pos x="0" y="1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14" h="2">
                      <a:moveTo>
                        <a:pt x="2" y="0"/>
                      </a:moveTo>
                      <a:lnTo>
                        <a:pt x="11" y="0"/>
                      </a:lnTo>
                      <a:lnTo>
                        <a:pt x="13" y="1"/>
                      </a:lnTo>
                      <a:lnTo>
                        <a:pt x="0" y="1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5" name="Freeform 246"/>
                <p:cNvSpPr>
                  <a:spLocks/>
                </p:cNvSpPr>
                <p:nvPr/>
              </p:nvSpPr>
              <p:spPr bwMode="auto">
                <a:xfrm>
                  <a:off x="600" y="1467"/>
                  <a:ext cx="51" cy="14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29" y="0"/>
                    </a:cxn>
                    <a:cxn ang="0">
                      <a:pos x="31" y="3"/>
                    </a:cxn>
                    <a:cxn ang="0">
                      <a:pos x="23" y="3"/>
                    </a:cxn>
                    <a:cxn ang="0">
                      <a:pos x="23" y="7"/>
                    </a:cxn>
                    <a:cxn ang="0">
                      <a:pos x="49" y="7"/>
                    </a:cxn>
                    <a:cxn ang="0">
                      <a:pos x="50" y="13"/>
                    </a:cxn>
                    <a:cxn ang="0">
                      <a:pos x="19" y="13"/>
                    </a:cxn>
                    <a:cxn ang="0">
                      <a:pos x="20" y="5"/>
                    </a:cxn>
                    <a:cxn ang="0">
                      <a:pos x="0" y="5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51" h="14">
                      <a:moveTo>
                        <a:pt x="3" y="0"/>
                      </a:moveTo>
                      <a:lnTo>
                        <a:pt x="29" y="0"/>
                      </a:lnTo>
                      <a:lnTo>
                        <a:pt x="31" y="3"/>
                      </a:lnTo>
                      <a:lnTo>
                        <a:pt x="23" y="3"/>
                      </a:lnTo>
                      <a:lnTo>
                        <a:pt x="23" y="7"/>
                      </a:lnTo>
                      <a:lnTo>
                        <a:pt x="49" y="7"/>
                      </a:lnTo>
                      <a:lnTo>
                        <a:pt x="50" y="13"/>
                      </a:lnTo>
                      <a:lnTo>
                        <a:pt x="19" y="13"/>
                      </a:lnTo>
                      <a:lnTo>
                        <a:pt x="20" y="5"/>
                      </a:lnTo>
                      <a:lnTo>
                        <a:pt x="0" y="5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6" name="Freeform 247"/>
                <p:cNvSpPr>
                  <a:spLocks/>
                </p:cNvSpPr>
                <p:nvPr/>
              </p:nvSpPr>
              <p:spPr bwMode="auto">
                <a:xfrm>
                  <a:off x="621" y="1448"/>
                  <a:ext cx="37" cy="22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30" y="0"/>
                    </a:cxn>
                    <a:cxn ang="0">
                      <a:pos x="31" y="3"/>
                    </a:cxn>
                    <a:cxn ang="0">
                      <a:pos x="26" y="3"/>
                    </a:cxn>
                    <a:cxn ang="0">
                      <a:pos x="25" y="6"/>
                    </a:cxn>
                    <a:cxn ang="0">
                      <a:pos x="36" y="6"/>
                    </a:cxn>
                    <a:cxn ang="0">
                      <a:pos x="36" y="9"/>
                    </a:cxn>
                    <a:cxn ang="0">
                      <a:pos x="28" y="9"/>
                    </a:cxn>
                    <a:cxn ang="0">
                      <a:pos x="26" y="12"/>
                    </a:cxn>
                    <a:cxn ang="0">
                      <a:pos x="23" y="9"/>
                    </a:cxn>
                    <a:cxn ang="0">
                      <a:pos x="5" y="9"/>
                    </a:cxn>
                    <a:cxn ang="0">
                      <a:pos x="3" y="12"/>
                    </a:cxn>
                    <a:cxn ang="0">
                      <a:pos x="21" y="12"/>
                    </a:cxn>
                    <a:cxn ang="0">
                      <a:pos x="22" y="15"/>
                    </a:cxn>
                    <a:cxn ang="0">
                      <a:pos x="17" y="15"/>
                    </a:cxn>
                    <a:cxn ang="0">
                      <a:pos x="17" y="17"/>
                    </a:cxn>
                    <a:cxn ang="0">
                      <a:pos x="25" y="17"/>
                    </a:cxn>
                    <a:cxn ang="0">
                      <a:pos x="27" y="21"/>
                    </a:cxn>
                    <a:cxn ang="0">
                      <a:pos x="13" y="21"/>
                    </a:cxn>
                    <a:cxn ang="0">
                      <a:pos x="15" y="17"/>
                    </a:cxn>
                    <a:cxn ang="0">
                      <a:pos x="12" y="15"/>
                    </a:cxn>
                    <a:cxn ang="0">
                      <a:pos x="2" y="15"/>
                    </a:cxn>
                    <a:cxn ang="0">
                      <a:pos x="2" y="12"/>
                    </a:cxn>
                    <a:cxn ang="0">
                      <a:pos x="0" y="9"/>
                    </a:cxn>
                    <a:cxn ang="0">
                      <a:pos x="1" y="6"/>
                    </a:cxn>
                    <a:cxn ang="0">
                      <a:pos x="21" y="6"/>
                    </a:cxn>
                    <a:cxn ang="0">
                      <a:pos x="23" y="3"/>
                    </a:cxn>
                    <a:cxn ang="0">
                      <a:pos x="18" y="3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37" h="22">
                      <a:moveTo>
                        <a:pt x="19" y="0"/>
                      </a:moveTo>
                      <a:lnTo>
                        <a:pt x="30" y="0"/>
                      </a:lnTo>
                      <a:lnTo>
                        <a:pt x="31" y="3"/>
                      </a:lnTo>
                      <a:lnTo>
                        <a:pt x="26" y="3"/>
                      </a:lnTo>
                      <a:lnTo>
                        <a:pt x="25" y="6"/>
                      </a:lnTo>
                      <a:lnTo>
                        <a:pt x="36" y="6"/>
                      </a:lnTo>
                      <a:lnTo>
                        <a:pt x="36" y="9"/>
                      </a:lnTo>
                      <a:lnTo>
                        <a:pt x="28" y="9"/>
                      </a:lnTo>
                      <a:lnTo>
                        <a:pt x="26" y="12"/>
                      </a:lnTo>
                      <a:lnTo>
                        <a:pt x="23" y="9"/>
                      </a:lnTo>
                      <a:lnTo>
                        <a:pt x="5" y="9"/>
                      </a:lnTo>
                      <a:lnTo>
                        <a:pt x="3" y="12"/>
                      </a:lnTo>
                      <a:lnTo>
                        <a:pt x="21" y="12"/>
                      </a:lnTo>
                      <a:lnTo>
                        <a:pt x="22" y="15"/>
                      </a:lnTo>
                      <a:lnTo>
                        <a:pt x="17" y="15"/>
                      </a:lnTo>
                      <a:lnTo>
                        <a:pt x="17" y="17"/>
                      </a:lnTo>
                      <a:lnTo>
                        <a:pt x="25" y="17"/>
                      </a:lnTo>
                      <a:lnTo>
                        <a:pt x="27" y="21"/>
                      </a:lnTo>
                      <a:lnTo>
                        <a:pt x="13" y="21"/>
                      </a:lnTo>
                      <a:lnTo>
                        <a:pt x="15" y="17"/>
                      </a:lnTo>
                      <a:lnTo>
                        <a:pt x="12" y="15"/>
                      </a:lnTo>
                      <a:lnTo>
                        <a:pt x="2" y="15"/>
                      </a:lnTo>
                      <a:lnTo>
                        <a:pt x="2" y="12"/>
                      </a:lnTo>
                      <a:lnTo>
                        <a:pt x="0" y="9"/>
                      </a:lnTo>
                      <a:lnTo>
                        <a:pt x="1" y="6"/>
                      </a:lnTo>
                      <a:lnTo>
                        <a:pt x="21" y="6"/>
                      </a:lnTo>
                      <a:lnTo>
                        <a:pt x="23" y="3"/>
                      </a:lnTo>
                      <a:lnTo>
                        <a:pt x="18" y="3"/>
                      </a:lnTo>
                      <a:lnTo>
                        <a:pt x="19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7" name="Freeform 248"/>
                <p:cNvSpPr>
                  <a:spLocks/>
                </p:cNvSpPr>
                <p:nvPr/>
              </p:nvSpPr>
              <p:spPr bwMode="auto">
                <a:xfrm>
                  <a:off x="650" y="1460"/>
                  <a:ext cx="169" cy="2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1" y="0"/>
                    </a:cxn>
                    <a:cxn ang="0">
                      <a:pos x="12" y="3"/>
                    </a:cxn>
                    <a:cxn ang="0">
                      <a:pos x="6" y="3"/>
                    </a:cxn>
                    <a:cxn ang="0">
                      <a:pos x="6" y="6"/>
                    </a:cxn>
                    <a:cxn ang="0">
                      <a:pos x="17" y="6"/>
                    </a:cxn>
                    <a:cxn ang="0">
                      <a:pos x="20" y="10"/>
                    </a:cxn>
                    <a:cxn ang="0">
                      <a:pos x="10" y="10"/>
                    </a:cxn>
                    <a:cxn ang="0">
                      <a:pos x="14" y="13"/>
                    </a:cxn>
                    <a:cxn ang="0">
                      <a:pos x="164" y="13"/>
                    </a:cxn>
                    <a:cxn ang="0">
                      <a:pos x="168" y="20"/>
                    </a:cxn>
                    <a:cxn ang="0">
                      <a:pos x="6" y="20"/>
                    </a:cxn>
                    <a:cxn ang="0">
                      <a:pos x="7" y="13"/>
                    </a:cxn>
                    <a:cxn ang="0">
                      <a:pos x="3" y="10"/>
                    </a:cxn>
                    <a:cxn ang="0">
                      <a:pos x="4" y="6"/>
                    </a:cxn>
                    <a:cxn ang="0">
                      <a:pos x="1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9" h="21">
                      <a:moveTo>
                        <a:pt x="1" y="0"/>
                      </a:moveTo>
                      <a:lnTo>
                        <a:pt x="11" y="0"/>
                      </a:lnTo>
                      <a:lnTo>
                        <a:pt x="12" y="3"/>
                      </a:lnTo>
                      <a:lnTo>
                        <a:pt x="6" y="3"/>
                      </a:lnTo>
                      <a:lnTo>
                        <a:pt x="6" y="6"/>
                      </a:lnTo>
                      <a:lnTo>
                        <a:pt x="17" y="6"/>
                      </a:lnTo>
                      <a:lnTo>
                        <a:pt x="20" y="10"/>
                      </a:lnTo>
                      <a:lnTo>
                        <a:pt x="10" y="10"/>
                      </a:lnTo>
                      <a:lnTo>
                        <a:pt x="14" y="13"/>
                      </a:lnTo>
                      <a:lnTo>
                        <a:pt x="164" y="13"/>
                      </a:lnTo>
                      <a:lnTo>
                        <a:pt x="168" y="20"/>
                      </a:lnTo>
                      <a:lnTo>
                        <a:pt x="6" y="20"/>
                      </a:lnTo>
                      <a:lnTo>
                        <a:pt x="7" y="13"/>
                      </a:lnTo>
                      <a:lnTo>
                        <a:pt x="3" y="10"/>
                      </a:lnTo>
                      <a:lnTo>
                        <a:pt x="4" y="6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8" name="Freeform 249"/>
                <p:cNvSpPr>
                  <a:spLocks/>
                </p:cNvSpPr>
                <p:nvPr/>
              </p:nvSpPr>
              <p:spPr bwMode="auto">
                <a:xfrm>
                  <a:off x="659" y="1448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9" y="0"/>
                    </a:cxn>
                    <a:cxn ang="0">
                      <a:pos x="10" y="3"/>
                    </a:cxn>
                    <a:cxn ang="0">
                      <a:pos x="7" y="3"/>
                    </a:cxn>
                    <a:cxn ang="0">
                      <a:pos x="5" y="6"/>
                    </a:cxn>
                    <a:cxn ang="0">
                      <a:pos x="15" y="6"/>
                    </a:cxn>
                    <a:cxn ang="0">
                      <a:pos x="15" y="9"/>
                    </a:cxn>
                    <a:cxn ang="0">
                      <a:pos x="9" y="9"/>
                    </a:cxn>
                    <a:cxn ang="0">
                      <a:pos x="8" y="12"/>
                    </a:cxn>
                    <a:cxn ang="0">
                      <a:pos x="16" y="12"/>
                    </a:cxn>
                    <a:cxn ang="0">
                      <a:pos x="18" y="15"/>
                    </a:cxn>
                    <a:cxn ang="0">
                      <a:pos x="13" y="15"/>
                    </a:cxn>
                    <a:cxn ang="0">
                      <a:pos x="12" y="17"/>
                    </a:cxn>
                    <a:cxn ang="0">
                      <a:pos x="22" y="17"/>
                    </a:cxn>
                    <a:cxn ang="0">
                      <a:pos x="24" y="21"/>
                    </a:cxn>
                    <a:cxn ang="0">
                      <a:pos x="12" y="21"/>
                    </a:cxn>
                    <a:cxn ang="0">
                      <a:pos x="12" y="19"/>
                    </a:cxn>
                    <a:cxn ang="0">
                      <a:pos x="9" y="15"/>
                    </a:cxn>
                    <a:cxn ang="0">
                      <a:pos x="7" y="15"/>
                    </a:cxn>
                    <a:cxn ang="0">
                      <a:pos x="4" y="10"/>
                    </a:cxn>
                    <a:cxn ang="0">
                      <a:pos x="5" y="7"/>
                    </a:cxn>
                    <a:cxn ang="0">
                      <a:pos x="2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5" h="22">
                      <a:moveTo>
                        <a:pt x="1" y="0"/>
                      </a:moveTo>
                      <a:lnTo>
                        <a:pt x="9" y="0"/>
                      </a:lnTo>
                      <a:lnTo>
                        <a:pt x="10" y="3"/>
                      </a:lnTo>
                      <a:lnTo>
                        <a:pt x="7" y="3"/>
                      </a:lnTo>
                      <a:lnTo>
                        <a:pt x="5" y="6"/>
                      </a:lnTo>
                      <a:lnTo>
                        <a:pt x="15" y="6"/>
                      </a:lnTo>
                      <a:lnTo>
                        <a:pt x="15" y="9"/>
                      </a:lnTo>
                      <a:lnTo>
                        <a:pt x="9" y="9"/>
                      </a:lnTo>
                      <a:lnTo>
                        <a:pt x="8" y="12"/>
                      </a:lnTo>
                      <a:lnTo>
                        <a:pt x="16" y="12"/>
                      </a:lnTo>
                      <a:lnTo>
                        <a:pt x="18" y="15"/>
                      </a:lnTo>
                      <a:lnTo>
                        <a:pt x="13" y="15"/>
                      </a:lnTo>
                      <a:lnTo>
                        <a:pt x="12" y="17"/>
                      </a:lnTo>
                      <a:lnTo>
                        <a:pt x="22" y="17"/>
                      </a:lnTo>
                      <a:lnTo>
                        <a:pt x="24" y="21"/>
                      </a:lnTo>
                      <a:lnTo>
                        <a:pt x="12" y="21"/>
                      </a:lnTo>
                      <a:lnTo>
                        <a:pt x="12" y="19"/>
                      </a:lnTo>
                      <a:lnTo>
                        <a:pt x="9" y="15"/>
                      </a:lnTo>
                      <a:lnTo>
                        <a:pt x="7" y="15"/>
                      </a:lnTo>
                      <a:lnTo>
                        <a:pt x="4" y="10"/>
                      </a:lnTo>
                      <a:lnTo>
                        <a:pt x="5" y="7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9" name="Freeform 250"/>
                <p:cNvSpPr>
                  <a:spLocks/>
                </p:cNvSpPr>
                <p:nvPr/>
              </p:nvSpPr>
              <p:spPr bwMode="auto">
                <a:xfrm>
                  <a:off x="675" y="1448"/>
                  <a:ext cx="27" cy="2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2" y="0"/>
                    </a:cxn>
                    <a:cxn ang="0">
                      <a:pos x="12" y="3"/>
                    </a:cxn>
                    <a:cxn ang="0">
                      <a:pos x="7" y="3"/>
                    </a:cxn>
                    <a:cxn ang="0">
                      <a:pos x="7" y="6"/>
                    </a:cxn>
                    <a:cxn ang="0">
                      <a:pos x="17" y="6"/>
                    </a:cxn>
                    <a:cxn ang="0">
                      <a:pos x="18" y="9"/>
                    </a:cxn>
                    <a:cxn ang="0">
                      <a:pos x="10" y="9"/>
                    </a:cxn>
                    <a:cxn ang="0">
                      <a:pos x="9" y="12"/>
                    </a:cxn>
                    <a:cxn ang="0">
                      <a:pos x="19" y="12"/>
                    </a:cxn>
                    <a:cxn ang="0">
                      <a:pos x="20" y="15"/>
                    </a:cxn>
                    <a:cxn ang="0">
                      <a:pos x="16" y="15"/>
                    </a:cxn>
                    <a:cxn ang="0">
                      <a:pos x="14" y="17"/>
                    </a:cxn>
                    <a:cxn ang="0">
                      <a:pos x="25" y="17"/>
                    </a:cxn>
                    <a:cxn ang="0">
                      <a:pos x="26" y="21"/>
                    </a:cxn>
                    <a:cxn ang="0">
                      <a:pos x="14" y="21"/>
                    </a:cxn>
                    <a:cxn ang="0">
                      <a:pos x="14" y="19"/>
                    </a:cxn>
                    <a:cxn ang="0">
                      <a:pos x="10" y="15"/>
                    </a:cxn>
                    <a:cxn ang="0">
                      <a:pos x="7" y="15"/>
                    </a:cxn>
                    <a:cxn ang="0">
                      <a:pos x="5" y="9"/>
                    </a:cxn>
                    <a:cxn ang="0">
                      <a:pos x="5" y="6"/>
                    </a:cxn>
                    <a:cxn ang="0">
                      <a:pos x="3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7" h="22">
                      <a:moveTo>
                        <a:pt x="1" y="0"/>
                      </a:moveTo>
                      <a:lnTo>
                        <a:pt x="12" y="0"/>
                      </a:lnTo>
                      <a:lnTo>
                        <a:pt x="12" y="3"/>
                      </a:lnTo>
                      <a:lnTo>
                        <a:pt x="7" y="3"/>
                      </a:lnTo>
                      <a:lnTo>
                        <a:pt x="7" y="6"/>
                      </a:lnTo>
                      <a:lnTo>
                        <a:pt x="17" y="6"/>
                      </a:lnTo>
                      <a:lnTo>
                        <a:pt x="18" y="9"/>
                      </a:lnTo>
                      <a:lnTo>
                        <a:pt x="10" y="9"/>
                      </a:lnTo>
                      <a:lnTo>
                        <a:pt x="9" y="12"/>
                      </a:lnTo>
                      <a:lnTo>
                        <a:pt x="19" y="12"/>
                      </a:lnTo>
                      <a:lnTo>
                        <a:pt x="20" y="15"/>
                      </a:lnTo>
                      <a:lnTo>
                        <a:pt x="16" y="15"/>
                      </a:lnTo>
                      <a:lnTo>
                        <a:pt x="14" y="17"/>
                      </a:lnTo>
                      <a:lnTo>
                        <a:pt x="25" y="17"/>
                      </a:lnTo>
                      <a:lnTo>
                        <a:pt x="26" y="21"/>
                      </a:lnTo>
                      <a:lnTo>
                        <a:pt x="14" y="21"/>
                      </a:lnTo>
                      <a:lnTo>
                        <a:pt x="14" y="19"/>
                      </a:lnTo>
                      <a:lnTo>
                        <a:pt x="10" y="15"/>
                      </a:lnTo>
                      <a:lnTo>
                        <a:pt x="7" y="15"/>
                      </a:lnTo>
                      <a:lnTo>
                        <a:pt x="5" y="9"/>
                      </a:lnTo>
                      <a:lnTo>
                        <a:pt x="5" y="6"/>
                      </a:lnTo>
                      <a:lnTo>
                        <a:pt x="3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0" name="Freeform 251"/>
                <p:cNvSpPr>
                  <a:spLocks/>
                </p:cNvSpPr>
                <p:nvPr/>
              </p:nvSpPr>
              <p:spPr bwMode="auto">
                <a:xfrm>
                  <a:off x="692" y="1448"/>
                  <a:ext cx="11" cy="6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0" y="0"/>
                    </a:cxn>
                    <a:cxn ang="0">
                      <a:pos x="10" y="2"/>
                    </a:cxn>
                    <a:cxn ang="0">
                      <a:pos x="6" y="2"/>
                    </a:cxn>
                    <a:cxn ang="0">
                      <a:pos x="5" y="5"/>
                    </a:cxn>
                    <a:cxn ang="0">
                      <a:pos x="2" y="2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1" h="6">
                      <a:moveTo>
                        <a:pt x="1" y="0"/>
                      </a:moveTo>
                      <a:lnTo>
                        <a:pt x="10" y="0"/>
                      </a:lnTo>
                      <a:lnTo>
                        <a:pt x="10" y="2"/>
                      </a:lnTo>
                      <a:lnTo>
                        <a:pt x="6" y="2"/>
                      </a:lnTo>
                      <a:lnTo>
                        <a:pt x="5" y="5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1" name="Freeform 252"/>
                <p:cNvSpPr>
                  <a:spLocks/>
                </p:cNvSpPr>
                <p:nvPr/>
              </p:nvSpPr>
              <p:spPr bwMode="auto">
                <a:xfrm>
                  <a:off x="698" y="1454"/>
                  <a:ext cx="21" cy="16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1" y="0"/>
                    </a:cxn>
                    <a:cxn ang="0">
                      <a:pos x="12" y="3"/>
                    </a:cxn>
                    <a:cxn ang="0">
                      <a:pos x="5" y="3"/>
                    </a:cxn>
                    <a:cxn ang="0">
                      <a:pos x="4" y="4"/>
                    </a:cxn>
                    <a:cxn ang="0">
                      <a:pos x="4" y="5"/>
                    </a:cxn>
                    <a:cxn ang="0">
                      <a:pos x="14" y="5"/>
                    </a:cxn>
                    <a:cxn ang="0">
                      <a:pos x="15" y="9"/>
                    </a:cxn>
                    <a:cxn ang="0">
                      <a:pos x="10" y="9"/>
                    </a:cxn>
                    <a:cxn ang="0">
                      <a:pos x="9" y="10"/>
                    </a:cxn>
                    <a:cxn ang="0">
                      <a:pos x="10" y="12"/>
                    </a:cxn>
                    <a:cxn ang="0">
                      <a:pos x="19" y="12"/>
                    </a:cxn>
                    <a:cxn ang="0">
                      <a:pos x="20" y="15"/>
                    </a:cxn>
                    <a:cxn ang="0">
                      <a:pos x="9" y="15"/>
                    </a:cxn>
                    <a:cxn ang="0">
                      <a:pos x="9" y="14"/>
                    </a:cxn>
                    <a:cxn ang="0">
                      <a:pos x="5" y="9"/>
                    </a:cxn>
                    <a:cxn ang="0">
                      <a:pos x="2" y="6"/>
                    </a:cxn>
                    <a:cxn ang="0">
                      <a:pos x="0" y="3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1" h="16">
                      <a:moveTo>
                        <a:pt x="2" y="0"/>
                      </a:moveTo>
                      <a:lnTo>
                        <a:pt x="11" y="0"/>
                      </a:lnTo>
                      <a:lnTo>
                        <a:pt x="12" y="3"/>
                      </a:lnTo>
                      <a:lnTo>
                        <a:pt x="5" y="3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14" y="5"/>
                      </a:lnTo>
                      <a:lnTo>
                        <a:pt x="15" y="9"/>
                      </a:lnTo>
                      <a:lnTo>
                        <a:pt x="10" y="9"/>
                      </a:lnTo>
                      <a:lnTo>
                        <a:pt x="9" y="10"/>
                      </a:lnTo>
                      <a:lnTo>
                        <a:pt x="10" y="12"/>
                      </a:lnTo>
                      <a:lnTo>
                        <a:pt x="19" y="12"/>
                      </a:lnTo>
                      <a:lnTo>
                        <a:pt x="20" y="15"/>
                      </a:lnTo>
                      <a:lnTo>
                        <a:pt x="9" y="15"/>
                      </a:lnTo>
                      <a:lnTo>
                        <a:pt x="9" y="14"/>
                      </a:lnTo>
                      <a:lnTo>
                        <a:pt x="5" y="9"/>
                      </a:lnTo>
                      <a:lnTo>
                        <a:pt x="2" y="6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2" name="Freeform 253"/>
                <p:cNvSpPr>
                  <a:spLocks/>
                </p:cNvSpPr>
                <p:nvPr/>
              </p:nvSpPr>
              <p:spPr bwMode="auto">
                <a:xfrm>
                  <a:off x="708" y="1448"/>
                  <a:ext cx="31" cy="22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2" y="0"/>
                    </a:cxn>
                    <a:cxn ang="0">
                      <a:pos x="13" y="3"/>
                    </a:cxn>
                    <a:cxn ang="0">
                      <a:pos x="8" y="3"/>
                    </a:cxn>
                    <a:cxn ang="0">
                      <a:pos x="7" y="6"/>
                    </a:cxn>
                    <a:cxn ang="0">
                      <a:pos x="9" y="6"/>
                    </a:cxn>
                    <a:cxn ang="0">
                      <a:pos x="18" y="6"/>
                    </a:cxn>
                    <a:cxn ang="0">
                      <a:pos x="19" y="9"/>
                    </a:cxn>
                    <a:cxn ang="0">
                      <a:pos x="12" y="9"/>
                    </a:cxn>
                    <a:cxn ang="0">
                      <a:pos x="12" y="12"/>
                    </a:cxn>
                    <a:cxn ang="0">
                      <a:pos x="22" y="12"/>
                    </a:cxn>
                    <a:cxn ang="0">
                      <a:pos x="23" y="15"/>
                    </a:cxn>
                    <a:cxn ang="0">
                      <a:pos x="18" y="15"/>
                    </a:cxn>
                    <a:cxn ang="0">
                      <a:pos x="16" y="18"/>
                    </a:cxn>
                    <a:cxn ang="0">
                      <a:pos x="29" y="18"/>
                    </a:cxn>
                    <a:cxn ang="0">
                      <a:pos x="30" y="21"/>
                    </a:cxn>
                    <a:cxn ang="0">
                      <a:pos x="16" y="21"/>
                    </a:cxn>
                    <a:cxn ang="0">
                      <a:pos x="16" y="19"/>
                    </a:cxn>
                    <a:cxn ang="0">
                      <a:pos x="13" y="15"/>
                    </a:cxn>
                    <a:cxn ang="0">
                      <a:pos x="9" y="15"/>
                    </a:cxn>
                    <a:cxn ang="0">
                      <a:pos x="7" y="10"/>
                    </a:cxn>
                    <a:cxn ang="0">
                      <a:pos x="7" y="8"/>
                    </a:cxn>
                    <a:cxn ang="0">
                      <a:pos x="5" y="7"/>
                    </a:cxn>
                    <a:cxn ang="0">
                      <a:pos x="3" y="3"/>
                    </a:cxn>
                    <a:cxn ang="0">
                      <a:pos x="0" y="3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1" h="22">
                      <a:moveTo>
                        <a:pt x="2" y="0"/>
                      </a:moveTo>
                      <a:lnTo>
                        <a:pt x="12" y="0"/>
                      </a:lnTo>
                      <a:lnTo>
                        <a:pt x="13" y="3"/>
                      </a:lnTo>
                      <a:lnTo>
                        <a:pt x="8" y="3"/>
                      </a:lnTo>
                      <a:lnTo>
                        <a:pt x="7" y="6"/>
                      </a:lnTo>
                      <a:lnTo>
                        <a:pt x="9" y="6"/>
                      </a:lnTo>
                      <a:lnTo>
                        <a:pt x="18" y="6"/>
                      </a:lnTo>
                      <a:lnTo>
                        <a:pt x="19" y="9"/>
                      </a:lnTo>
                      <a:lnTo>
                        <a:pt x="12" y="9"/>
                      </a:lnTo>
                      <a:lnTo>
                        <a:pt x="12" y="12"/>
                      </a:lnTo>
                      <a:lnTo>
                        <a:pt x="22" y="12"/>
                      </a:lnTo>
                      <a:lnTo>
                        <a:pt x="23" y="15"/>
                      </a:lnTo>
                      <a:lnTo>
                        <a:pt x="18" y="15"/>
                      </a:lnTo>
                      <a:lnTo>
                        <a:pt x="16" y="18"/>
                      </a:lnTo>
                      <a:lnTo>
                        <a:pt x="29" y="18"/>
                      </a:lnTo>
                      <a:lnTo>
                        <a:pt x="30" y="21"/>
                      </a:lnTo>
                      <a:lnTo>
                        <a:pt x="16" y="21"/>
                      </a:lnTo>
                      <a:lnTo>
                        <a:pt x="16" y="19"/>
                      </a:lnTo>
                      <a:lnTo>
                        <a:pt x="13" y="15"/>
                      </a:lnTo>
                      <a:lnTo>
                        <a:pt x="9" y="15"/>
                      </a:lnTo>
                      <a:lnTo>
                        <a:pt x="7" y="10"/>
                      </a:lnTo>
                      <a:lnTo>
                        <a:pt x="7" y="8"/>
                      </a:lnTo>
                      <a:lnTo>
                        <a:pt x="5" y="7"/>
                      </a:lnTo>
                      <a:lnTo>
                        <a:pt x="3" y="3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3" name="Freeform 254"/>
                <p:cNvSpPr>
                  <a:spLocks/>
                </p:cNvSpPr>
                <p:nvPr/>
              </p:nvSpPr>
              <p:spPr bwMode="auto">
                <a:xfrm>
                  <a:off x="726" y="1448"/>
                  <a:ext cx="30" cy="2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1" y="0"/>
                    </a:cxn>
                    <a:cxn ang="0">
                      <a:pos x="13" y="3"/>
                    </a:cxn>
                    <a:cxn ang="0">
                      <a:pos x="8" y="3"/>
                    </a:cxn>
                    <a:cxn ang="0">
                      <a:pos x="6" y="5"/>
                    </a:cxn>
                    <a:cxn ang="0">
                      <a:pos x="8" y="6"/>
                    </a:cxn>
                    <a:cxn ang="0">
                      <a:pos x="17" y="6"/>
                    </a:cxn>
                    <a:cxn ang="0">
                      <a:pos x="18" y="9"/>
                    </a:cxn>
                    <a:cxn ang="0">
                      <a:pos x="13" y="9"/>
                    </a:cxn>
                    <a:cxn ang="0">
                      <a:pos x="11" y="11"/>
                    </a:cxn>
                    <a:cxn ang="0">
                      <a:pos x="12" y="12"/>
                    </a:cxn>
                    <a:cxn ang="0">
                      <a:pos x="21" y="12"/>
                    </a:cxn>
                    <a:cxn ang="0">
                      <a:pos x="22" y="15"/>
                    </a:cxn>
                    <a:cxn ang="0">
                      <a:pos x="18" y="15"/>
                    </a:cxn>
                    <a:cxn ang="0">
                      <a:pos x="17" y="17"/>
                    </a:cxn>
                    <a:cxn ang="0">
                      <a:pos x="18" y="18"/>
                    </a:cxn>
                    <a:cxn ang="0">
                      <a:pos x="28" y="18"/>
                    </a:cxn>
                    <a:cxn ang="0">
                      <a:pos x="29" y="21"/>
                    </a:cxn>
                    <a:cxn ang="0">
                      <a:pos x="16" y="21"/>
                    </a:cxn>
                    <a:cxn ang="0">
                      <a:pos x="15" y="18"/>
                    </a:cxn>
                    <a:cxn ang="0">
                      <a:pos x="13" y="15"/>
                    </a:cxn>
                    <a:cxn ang="0">
                      <a:pos x="10" y="15"/>
                    </a:cxn>
                    <a:cxn ang="0">
                      <a:pos x="7" y="9"/>
                    </a:cxn>
                    <a:cxn ang="0">
                      <a:pos x="5" y="5"/>
                    </a:cxn>
                    <a:cxn ang="0">
                      <a:pos x="3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30" h="22">
                      <a:moveTo>
                        <a:pt x="1" y="0"/>
                      </a:moveTo>
                      <a:lnTo>
                        <a:pt x="11" y="0"/>
                      </a:lnTo>
                      <a:lnTo>
                        <a:pt x="13" y="3"/>
                      </a:lnTo>
                      <a:lnTo>
                        <a:pt x="8" y="3"/>
                      </a:lnTo>
                      <a:lnTo>
                        <a:pt x="6" y="5"/>
                      </a:ln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18" y="9"/>
                      </a:lnTo>
                      <a:lnTo>
                        <a:pt x="13" y="9"/>
                      </a:lnTo>
                      <a:lnTo>
                        <a:pt x="11" y="11"/>
                      </a:lnTo>
                      <a:lnTo>
                        <a:pt x="12" y="12"/>
                      </a:lnTo>
                      <a:lnTo>
                        <a:pt x="21" y="12"/>
                      </a:lnTo>
                      <a:lnTo>
                        <a:pt x="22" y="15"/>
                      </a:lnTo>
                      <a:lnTo>
                        <a:pt x="18" y="15"/>
                      </a:lnTo>
                      <a:lnTo>
                        <a:pt x="17" y="17"/>
                      </a:lnTo>
                      <a:lnTo>
                        <a:pt x="18" y="18"/>
                      </a:lnTo>
                      <a:lnTo>
                        <a:pt x="28" y="18"/>
                      </a:lnTo>
                      <a:lnTo>
                        <a:pt x="29" y="21"/>
                      </a:lnTo>
                      <a:lnTo>
                        <a:pt x="16" y="21"/>
                      </a:lnTo>
                      <a:lnTo>
                        <a:pt x="15" y="18"/>
                      </a:lnTo>
                      <a:lnTo>
                        <a:pt x="13" y="15"/>
                      </a:lnTo>
                      <a:lnTo>
                        <a:pt x="10" y="15"/>
                      </a:lnTo>
                      <a:lnTo>
                        <a:pt x="7" y="9"/>
                      </a:lnTo>
                      <a:lnTo>
                        <a:pt x="5" y="5"/>
                      </a:lnTo>
                      <a:lnTo>
                        <a:pt x="3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4" name="Freeform 255"/>
                <p:cNvSpPr>
                  <a:spLocks/>
                </p:cNvSpPr>
                <p:nvPr/>
              </p:nvSpPr>
              <p:spPr bwMode="auto">
                <a:xfrm>
                  <a:off x="744" y="1448"/>
                  <a:ext cx="31" cy="2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1" y="0"/>
                    </a:cxn>
                    <a:cxn ang="0">
                      <a:pos x="12" y="3"/>
                    </a:cxn>
                    <a:cxn ang="0">
                      <a:pos x="7" y="3"/>
                    </a:cxn>
                    <a:cxn ang="0">
                      <a:pos x="7" y="6"/>
                    </a:cxn>
                    <a:cxn ang="0">
                      <a:pos x="7" y="6"/>
                    </a:cxn>
                    <a:cxn ang="0">
                      <a:pos x="17" y="6"/>
                    </a:cxn>
                    <a:cxn ang="0">
                      <a:pos x="18" y="9"/>
                    </a:cxn>
                    <a:cxn ang="0">
                      <a:pos x="12" y="9"/>
                    </a:cxn>
                    <a:cxn ang="0">
                      <a:pos x="11" y="12"/>
                    </a:cxn>
                    <a:cxn ang="0">
                      <a:pos x="21" y="12"/>
                    </a:cxn>
                    <a:cxn ang="0">
                      <a:pos x="22" y="15"/>
                    </a:cxn>
                    <a:cxn ang="0">
                      <a:pos x="18" y="15"/>
                    </a:cxn>
                    <a:cxn ang="0">
                      <a:pos x="17" y="18"/>
                    </a:cxn>
                    <a:cxn ang="0">
                      <a:pos x="18" y="18"/>
                    </a:cxn>
                    <a:cxn ang="0">
                      <a:pos x="29" y="18"/>
                    </a:cxn>
                    <a:cxn ang="0">
                      <a:pos x="30" y="21"/>
                    </a:cxn>
                    <a:cxn ang="0">
                      <a:pos x="16" y="21"/>
                    </a:cxn>
                    <a:cxn ang="0">
                      <a:pos x="15" y="18"/>
                    </a:cxn>
                    <a:cxn ang="0">
                      <a:pos x="12" y="15"/>
                    </a:cxn>
                    <a:cxn ang="0">
                      <a:pos x="9" y="15"/>
                    </a:cxn>
                    <a:cxn ang="0">
                      <a:pos x="6" y="8"/>
                    </a:cxn>
                    <a:cxn ang="0">
                      <a:pos x="2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31" h="22">
                      <a:moveTo>
                        <a:pt x="1" y="0"/>
                      </a:moveTo>
                      <a:lnTo>
                        <a:pt x="11" y="0"/>
                      </a:lnTo>
                      <a:lnTo>
                        <a:pt x="12" y="3"/>
                      </a:lnTo>
                      <a:lnTo>
                        <a:pt x="7" y="3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17" y="6"/>
                      </a:lnTo>
                      <a:lnTo>
                        <a:pt x="18" y="9"/>
                      </a:lnTo>
                      <a:lnTo>
                        <a:pt x="12" y="9"/>
                      </a:lnTo>
                      <a:lnTo>
                        <a:pt x="11" y="12"/>
                      </a:lnTo>
                      <a:lnTo>
                        <a:pt x="21" y="12"/>
                      </a:lnTo>
                      <a:lnTo>
                        <a:pt x="22" y="15"/>
                      </a:lnTo>
                      <a:lnTo>
                        <a:pt x="18" y="15"/>
                      </a:lnTo>
                      <a:lnTo>
                        <a:pt x="17" y="18"/>
                      </a:lnTo>
                      <a:lnTo>
                        <a:pt x="18" y="18"/>
                      </a:lnTo>
                      <a:lnTo>
                        <a:pt x="29" y="18"/>
                      </a:lnTo>
                      <a:lnTo>
                        <a:pt x="30" y="21"/>
                      </a:lnTo>
                      <a:lnTo>
                        <a:pt x="16" y="21"/>
                      </a:lnTo>
                      <a:lnTo>
                        <a:pt x="15" y="18"/>
                      </a:lnTo>
                      <a:lnTo>
                        <a:pt x="12" y="15"/>
                      </a:lnTo>
                      <a:lnTo>
                        <a:pt x="9" y="15"/>
                      </a:lnTo>
                      <a:lnTo>
                        <a:pt x="6" y="8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5" name="Freeform 256"/>
                <p:cNvSpPr>
                  <a:spLocks/>
                </p:cNvSpPr>
                <p:nvPr/>
              </p:nvSpPr>
              <p:spPr bwMode="auto">
                <a:xfrm>
                  <a:off x="761" y="1448"/>
                  <a:ext cx="31" cy="22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1" y="0"/>
                    </a:cxn>
                    <a:cxn ang="0">
                      <a:pos x="11" y="3"/>
                    </a:cxn>
                    <a:cxn ang="0">
                      <a:pos x="7" y="3"/>
                    </a:cxn>
                    <a:cxn ang="0">
                      <a:pos x="7" y="6"/>
                    </a:cxn>
                    <a:cxn ang="0">
                      <a:pos x="7" y="6"/>
                    </a:cxn>
                    <a:cxn ang="0">
                      <a:pos x="18" y="6"/>
                    </a:cxn>
                    <a:cxn ang="0">
                      <a:pos x="18" y="9"/>
                    </a:cxn>
                    <a:cxn ang="0">
                      <a:pos x="12" y="9"/>
                    </a:cxn>
                    <a:cxn ang="0">
                      <a:pos x="10" y="12"/>
                    </a:cxn>
                    <a:cxn ang="0">
                      <a:pos x="21" y="12"/>
                    </a:cxn>
                    <a:cxn ang="0">
                      <a:pos x="22" y="15"/>
                    </a:cxn>
                    <a:cxn ang="0">
                      <a:pos x="18" y="15"/>
                    </a:cxn>
                    <a:cxn ang="0">
                      <a:pos x="17" y="16"/>
                    </a:cxn>
                    <a:cxn ang="0">
                      <a:pos x="19" y="18"/>
                    </a:cxn>
                    <a:cxn ang="0">
                      <a:pos x="29" y="18"/>
                    </a:cxn>
                    <a:cxn ang="0">
                      <a:pos x="30" y="21"/>
                    </a:cxn>
                    <a:cxn ang="0">
                      <a:pos x="17" y="21"/>
                    </a:cxn>
                    <a:cxn ang="0">
                      <a:pos x="16" y="17"/>
                    </a:cxn>
                    <a:cxn ang="0">
                      <a:pos x="12" y="15"/>
                    </a:cxn>
                    <a:cxn ang="0">
                      <a:pos x="9" y="15"/>
                    </a:cxn>
                    <a:cxn ang="0">
                      <a:pos x="5" y="6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1" h="22">
                      <a:moveTo>
                        <a:pt x="2" y="0"/>
                      </a:moveTo>
                      <a:lnTo>
                        <a:pt x="11" y="0"/>
                      </a:lnTo>
                      <a:lnTo>
                        <a:pt x="11" y="3"/>
                      </a:lnTo>
                      <a:lnTo>
                        <a:pt x="7" y="3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18" y="6"/>
                      </a:lnTo>
                      <a:lnTo>
                        <a:pt x="18" y="9"/>
                      </a:lnTo>
                      <a:lnTo>
                        <a:pt x="12" y="9"/>
                      </a:lnTo>
                      <a:lnTo>
                        <a:pt x="10" y="12"/>
                      </a:lnTo>
                      <a:lnTo>
                        <a:pt x="21" y="12"/>
                      </a:lnTo>
                      <a:lnTo>
                        <a:pt x="22" y="15"/>
                      </a:lnTo>
                      <a:lnTo>
                        <a:pt x="18" y="15"/>
                      </a:lnTo>
                      <a:lnTo>
                        <a:pt x="17" y="16"/>
                      </a:lnTo>
                      <a:lnTo>
                        <a:pt x="19" y="18"/>
                      </a:lnTo>
                      <a:lnTo>
                        <a:pt x="29" y="18"/>
                      </a:lnTo>
                      <a:lnTo>
                        <a:pt x="30" y="21"/>
                      </a:lnTo>
                      <a:lnTo>
                        <a:pt x="17" y="21"/>
                      </a:lnTo>
                      <a:lnTo>
                        <a:pt x="16" y="17"/>
                      </a:lnTo>
                      <a:lnTo>
                        <a:pt x="12" y="15"/>
                      </a:lnTo>
                      <a:lnTo>
                        <a:pt x="9" y="15"/>
                      </a:lnTo>
                      <a:lnTo>
                        <a:pt x="5" y="6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6" name="Freeform 257"/>
                <p:cNvSpPr>
                  <a:spLocks/>
                </p:cNvSpPr>
                <p:nvPr/>
              </p:nvSpPr>
              <p:spPr bwMode="auto">
                <a:xfrm>
                  <a:off x="778" y="1448"/>
                  <a:ext cx="32" cy="2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0" y="0"/>
                    </a:cxn>
                    <a:cxn ang="0">
                      <a:pos x="11" y="3"/>
                    </a:cxn>
                    <a:cxn ang="0">
                      <a:pos x="7" y="3"/>
                    </a:cxn>
                    <a:cxn ang="0">
                      <a:pos x="6" y="3"/>
                    </a:cxn>
                    <a:cxn ang="0">
                      <a:pos x="8" y="6"/>
                    </a:cxn>
                    <a:cxn ang="0">
                      <a:pos x="17" y="6"/>
                    </a:cxn>
                    <a:cxn ang="0">
                      <a:pos x="19" y="9"/>
                    </a:cxn>
                    <a:cxn ang="0">
                      <a:pos x="12" y="9"/>
                    </a:cxn>
                    <a:cxn ang="0">
                      <a:pos x="11" y="12"/>
                    </a:cxn>
                    <a:cxn ang="0">
                      <a:pos x="23" y="12"/>
                    </a:cxn>
                    <a:cxn ang="0">
                      <a:pos x="24" y="15"/>
                    </a:cxn>
                    <a:cxn ang="0">
                      <a:pos x="20" y="15"/>
                    </a:cxn>
                    <a:cxn ang="0">
                      <a:pos x="18" y="16"/>
                    </a:cxn>
                    <a:cxn ang="0">
                      <a:pos x="21" y="18"/>
                    </a:cxn>
                    <a:cxn ang="0">
                      <a:pos x="30" y="18"/>
                    </a:cxn>
                    <a:cxn ang="0">
                      <a:pos x="31" y="21"/>
                    </a:cxn>
                    <a:cxn ang="0">
                      <a:pos x="19" y="21"/>
                    </a:cxn>
                    <a:cxn ang="0">
                      <a:pos x="16" y="18"/>
                    </a:cxn>
                    <a:cxn ang="0">
                      <a:pos x="13" y="15"/>
                    </a:cxn>
                    <a:cxn ang="0">
                      <a:pos x="9" y="15"/>
                    </a:cxn>
                    <a:cxn ang="0">
                      <a:pos x="4" y="6"/>
                    </a:cxn>
                    <a:cxn ang="0">
                      <a:pos x="2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32" h="22">
                      <a:moveTo>
                        <a:pt x="1" y="0"/>
                      </a:moveTo>
                      <a:lnTo>
                        <a:pt x="10" y="0"/>
                      </a:lnTo>
                      <a:lnTo>
                        <a:pt x="11" y="3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19" y="9"/>
                      </a:lnTo>
                      <a:lnTo>
                        <a:pt x="12" y="9"/>
                      </a:lnTo>
                      <a:lnTo>
                        <a:pt x="11" y="12"/>
                      </a:lnTo>
                      <a:lnTo>
                        <a:pt x="23" y="12"/>
                      </a:lnTo>
                      <a:lnTo>
                        <a:pt x="24" y="15"/>
                      </a:lnTo>
                      <a:lnTo>
                        <a:pt x="20" y="15"/>
                      </a:lnTo>
                      <a:lnTo>
                        <a:pt x="18" y="16"/>
                      </a:lnTo>
                      <a:lnTo>
                        <a:pt x="21" y="18"/>
                      </a:lnTo>
                      <a:lnTo>
                        <a:pt x="30" y="18"/>
                      </a:lnTo>
                      <a:lnTo>
                        <a:pt x="31" y="21"/>
                      </a:lnTo>
                      <a:lnTo>
                        <a:pt x="19" y="21"/>
                      </a:lnTo>
                      <a:lnTo>
                        <a:pt x="16" y="18"/>
                      </a:lnTo>
                      <a:lnTo>
                        <a:pt x="13" y="15"/>
                      </a:lnTo>
                      <a:lnTo>
                        <a:pt x="9" y="15"/>
                      </a:lnTo>
                      <a:lnTo>
                        <a:pt x="4" y="6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7" name="Freeform 258"/>
                <p:cNvSpPr>
                  <a:spLocks/>
                </p:cNvSpPr>
                <p:nvPr/>
              </p:nvSpPr>
              <p:spPr bwMode="auto">
                <a:xfrm>
                  <a:off x="795" y="1448"/>
                  <a:ext cx="24" cy="18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2" y="0"/>
                    </a:cxn>
                    <a:cxn ang="0">
                      <a:pos x="12" y="3"/>
                    </a:cxn>
                    <a:cxn ang="0">
                      <a:pos x="7" y="3"/>
                    </a:cxn>
                    <a:cxn ang="0">
                      <a:pos x="7" y="6"/>
                    </a:cxn>
                    <a:cxn ang="0">
                      <a:pos x="8" y="6"/>
                    </a:cxn>
                    <a:cxn ang="0">
                      <a:pos x="16" y="6"/>
                    </a:cxn>
                    <a:cxn ang="0">
                      <a:pos x="18" y="10"/>
                    </a:cxn>
                    <a:cxn ang="0">
                      <a:pos x="12" y="10"/>
                    </a:cxn>
                    <a:cxn ang="0">
                      <a:pos x="10" y="12"/>
                    </a:cxn>
                    <a:cxn ang="0">
                      <a:pos x="21" y="12"/>
                    </a:cxn>
                    <a:cxn ang="0">
                      <a:pos x="22" y="13"/>
                    </a:cxn>
                    <a:cxn ang="0">
                      <a:pos x="23" y="15"/>
                    </a:cxn>
                    <a:cxn ang="0">
                      <a:pos x="19" y="15"/>
                    </a:cxn>
                    <a:cxn ang="0">
                      <a:pos x="16" y="17"/>
                    </a:cxn>
                    <a:cxn ang="0">
                      <a:pos x="14" y="15"/>
                    </a:cxn>
                    <a:cxn ang="0">
                      <a:pos x="9" y="15"/>
                    </a:cxn>
                    <a:cxn ang="0">
                      <a:pos x="7" y="9"/>
                    </a:cxn>
                    <a:cxn ang="0">
                      <a:pos x="5" y="7"/>
                    </a:cxn>
                    <a:cxn ang="0">
                      <a:pos x="2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4" h="18">
                      <a:moveTo>
                        <a:pt x="1" y="0"/>
                      </a:moveTo>
                      <a:lnTo>
                        <a:pt x="12" y="0"/>
                      </a:lnTo>
                      <a:lnTo>
                        <a:pt x="12" y="3"/>
                      </a:lnTo>
                      <a:lnTo>
                        <a:pt x="7" y="3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16" y="6"/>
                      </a:lnTo>
                      <a:lnTo>
                        <a:pt x="18" y="10"/>
                      </a:lnTo>
                      <a:lnTo>
                        <a:pt x="12" y="10"/>
                      </a:lnTo>
                      <a:lnTo>
                        <a:pt x="10" y="12"/>
                      </a:lnTo>
                      <a:lnTo>
                        <a:pt x="21" y="12"/>
                      </a:lnTo>
                      <a:lnTo>
                        <a:pt x="22" y="13"/>
                      </a:lnTo>
                      <a:lnTo>
                        <a:pt x="23" y="15"/>
                      </a:lnTo>
                      <a:lnTo>
                        <a:pt x="19" y="15"/>
                      </a:lnTo>
                      <a:lnTo>
                        <a:pt x="16" y="17"/>
                      </a:lnTo>
                      <a:lnTo>
                        <a:pt x="14" y="15"/>
                      </a:lnTo>
                      <a:lnTo>
                        <a:pt x="9" y="15"/>
                      </a:lnTo>
                      <a:lnTo>
                        <a:pt x="7" y="9"/>
                      </a:lnTo>
                      <a:lnTo>
                        <a:pt x="5" y="7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8" name="Freeform 259"/>
                <p:cNvSpPr>
                  <a:spLocks/>
                </p:cNvSpPr>
                <p:nvPr/>
              </p:nvSpPr>
              <p:spPr bwMode="auto">
                <a:xfrm>
                  <a:off x="812" y="1448"/>
                  <a:ext cx="22" cy="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" y="0"/>
                    </a:cxn>
                    <a:cxn ang="0">
                      <a:pos x="10" y="3"/>
                    </a:cxn>
                    <a:cxn ang="0">
                      <a:pos x="6" y="3"/>
                    </a:cxn>
                    <a:cxn ang="0">
                      <a:pos x="6" y="6"/>
                    </a:cxn>
                    <a:cxn ang="0">
                      <a:pos x="13" y="6"/>
                    </a:cxn>
                    <a:cxn ang="0">
                      <a:pos x="15" y="10"/>
                    </a:cxn>
                    <a:cxn ang="0">
                      <a:pos x="13" y="10"/>
                    </a:cxn>
                    <a:cxn ang="0">
                      <a:pos x="11" y="10"/>
                    </a:cxn>
                    <a:cxn ang="0">
                      <a:pos x="10" y="12"/>
                    </a:cxn>
                    <a:cxn ang="0">
                      <a:pos x="21" y="12"/>
                    </a:cxn>
                    <a:cxn ang="0">
                      <a:pos x="21" y="15"/>
                    </a:cxn>
                    <a:cxn ang="0">
                      <a:pos x="18" y="15"/>
                    </a:cxn>
                    <a:cxn ang="0">
                      <a:pos x="16" y="19"/>
                    </a:cxn>
                    <a:cxn ang="0">
                      <a:pos x="13" y="15"/>
                    </a:cxn>
                    <a:cxn ang="0">
                      <a:pos x="8" y="15"/>
                    </a:cxn>
                    <a:cxn ang="0">
                      <a:pos x="6" y="10"/>
                    </a:cxn>
                    <a:cxn ang="0">
                      <a:pos x="3" y="8"/>
                    </a:cxn>
                    <a:cxn ang="0">
                      <a:pos x="2" y="3"/>
                    </a:cxn>
                    <a:cxn ang="0">
                      <a:pos x="0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" h="20">
                      <a:moveTo>
                        <a:pt x="0" y="0"/>
                      </a:moveTo>
                      <a:lnTo>
                        <a:pt x="9" y="0"/>
                      </a:lnTo>
                      <a:lnTo>
                        <a:pt x="10" y="3"/>
                      </a:lnTo>
                      <a:lnTo>
                        <a:pt x="6" y="3"/>
                      </a:lnTo>
                      <a:lnTo>
                        <a:pt x="6" y="6"/>
                      </a:lnTo>
                      <a:lnTo>
                        <a:pt x="13" y="6"/>
                      </a:lnTo>
                      <a:lnTo>
                        <a:pt x="15" y="10"/>
                      </a:lnTo>
                      <a:lnTo>
                        <a:pt x="13" y="10"/>
                      </a:lnTo>
                      <a:lnTo>
                        <a:pt x="11" y="10"/>
                      </a:lnTo>
                      <a:lnTo>
                        <a:pt x="10" y="12"/>
                      </a:lnTo>
                      <a:lnTo>
                        <a:pt x="21" y="12"/>
                      </a:lnTo>
                      <a:lnTo>
                        <a:pt x="21" y="15"/>
                      </a:lnTo>
                      <a:lnTo>
                        <a:pt x="18" y="15"/>
                      </a:lnTo>
                      <a:lnTo>
                        <a:pt x="16" y="19"/>
                      </a:lnTo>
                      <a:lnTo>
                        <a:pt x="13" y="15"/>
                      </a:lnTo>
                      <a:lnTo>
                        <a:pt x="8" y="15"/>
                      </a:lnTo>
                      <a:lnTo>
                        <a:pt x="6" y="10"/>
                      </a:lnTo>
                      <a:lnTo>
                        <a:pt x="3" y="8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9" name="Freeform 260"/>
                <p:cNvSpPr>
                  <a:spLocks/>
                </p:cNvSpPr>
                <p:nvPr/>
              </p:nvSpPr>
              <p:spPr bwMode="auto">
                <a:xfrm>
                  <a:off x="828" y="1448"/>
                  <a:ext cx="24" cy="14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0" y="0"/>
                    </a:cxn>
                    <a:cxn ang="0">
                      <a:pos x="11" y="2"/>
                    </a:cxn>
                    <a:cxn ang="0">
                      <a:pos x="7" y="2"/>
                    </a:cxn>
                    <a:cxn ang="0">
                      <a:pos x="7" y="5"/>
                    </a:cxn>
                    <a:cxn ang="0">
                      <a:pos x="11" y="5"/>
                    </a:cxn>
                    <a:cxn ang="0">
                      <a:pos x="18" y="5"/>
                    </a:cxn>
                    <a:cxn ang="0">
                      <a:pos x="20" y="8"/>
                    </a:cxn>
                    <a:cxn ang="0">
                      <a:pos x="12" y="8"/>
                    </a:cxn>
                    <a:cxn ang="0">
                      <a:pos x="11" y="10"/>
                    </a:cxn>
                    <a:cxn ang="0">
                      <a:pos x="23" y="10"/>
                    </a:cxn>
                    <a:cxn ang="0">
                      <a:pos x="23" y="13"/>
                    </a:cxn>
                    <a:cxn ang="0">
                      <a:pos x="12" y="13"/>
                    </a:cxn>
                    <a:cxn ang="0">
                      <a:pos x="9" y="11"/>
                    </a:cxn>
                    <a:cxn ang="0">
                      <a:pos x="7" y="8"/>
                    </a:cxn>
                    <a:cxn ang="0">
                      <a:pos x="5" y="6"/>
                    </a:cxn>
                    <a:cxn ang="0">
                      <a:pos x="2" y="2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4" h="14">
                      <a:moveTo>
                        <a:pt x="1" y="0"/>
                      </a:moveTo>
                      <a:lnTo>
                        <a:pt x="10" y="0"/>
                      </a:lnTo>
                      <a:lnTo>
                        <a:pt x="11" y="2"/>
                      </a:lnTo>
                      <a:lnTo>
                        <a:pt x="7" y="2"/>
                      </a:lnTo>
                      <a:lnTo>
                        <a:pt x="7" y="5"/>
                      </a:lnTo>
                      <a:lnTo>
                        <a:pt x="11" y="5"/>
                      </a:lnTo>
                      <a:lnTo>
                        <a:pt x="18" y="5"/>
                      </a:lnTo>
                      <a:lnTo>
                        <a:pt x="20" y="8"/>
                      </a:lnTo>
                      <a:lnTo>
                        <a:pt x="12" y="8"/>
                      </a:lnTo>
                      <a:lnTo>
                        <a:pt x="11" y="10"/>
                      </a:lnTo>
                      <a:lnTo>
                        <a:pt x="23" y="10"/>
                      </a:lnTo>
                      <a:lnTo>
                        <a:pt x="23" y="13"/>
                      </a:lnTo>
                      <a:lnTo>
                        <a:pt x="12" y="13"/>
                      </a:lnTo>
                      <a:lnTo>
                        <a:pt x="9" y="11"/>
                      </a:lnTo>
                      <a:lnTo>
                        <a:pt x="7" y="8"/>
                      </a:lnTo>
                      <a:lnTo>
                        <a:pt x="5" y="6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0" name="Freeform 261"/>
                <p:cNvSpPr>
                  <a:spLocks/>
                </p:cNvSpPr>
                <p:nvPr/>
              </p:nvSpPr>
              <p:spPr bwMode="auto">
                <a:xfrm>
                  <a:off x="814" y="1448"/>
                  <a:ext cx="60" cy="29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48" y="0"/>
                    </a:cxn>
                    <a:cxn ang="0">
                      <a:pos x="48" y="3"/>
                    </a:cxn>
                    <a:cxn ang="0">
                      <a:pos x="38" y="3"/>
                    </a:cxn>
                    <a:cxn ang="0">
                      <a:pos x="39" y="6"/>
                    </a:cxn>
                    <a:cxn ang="0">
                      <a:pos x="41" y="6"/>
                    </a:cxn>
                    <a:cxn ang="0">
                      <a:pos x="43" y="12"/>
                    </a:cxn>
                    <a:cxn ang="0">
                      <a:pos x="53" y="12"/>
                    </a:cxn>
                    <a:cxn ang="0">
                      <a:pos x="56" y="7"/>
                    </a:cxn>
                    <a:cxn ang="0">
                      <a:pos x="59" y="18"/>
                    </a:cxn>
                    <a:cxn ang="0">
                      <a:pos x="49" y="18"/>
                    </a:cxn>
                    <a:cxn ang="0">
                      <a:pos x="49" y="26"/>
                    </a:cxn>
                    <a:cxn ang="0">
                      <a:pos x="6" y="26"/>
                    </a:cxn>
                    <a:cxn ang="0">
                      <a:pos x="4" y="28"/>
                    </a:cxn>
                    <a:cxn ang="0">
                      <a:pos x="0" y="22"/>
                    </a:cxn>
                    <a:cxn ang="0">
                      <a:pos x="3" y="18"/>
                    </a:cxn>
                    <a:cxn ang="0">
                      <a:pos x="13" y="18"/>
                    </a:cxn>
                    <a:cxn ang="0">
                      <a:pos x="17" y="22"/>
                    </a:cxn>
                    <a:cxn ang="0">
                      <a:pos x="19" y="18"/>
                    </a:cxn>
                    <a:cxn ang="0">
                      <a:pos x="46" y="18"/>
                    </a:cxn>
                    <a:cxn ang="0">
                      <a:pos x="45" y="15"/>
                    </a:cxn>
                    <a:cxn ang="0">
                      <a:pos x="39" y="11"/>
                    </a:cxn>
                    <a:cxn ang="0">
                      <a:pos x="38" y="10"/>
                    </a:cxn>
                    <a:cxn ang="0">
                      <a:pos x="34" y="6"/>
                    </a:cxn>
                    <a:cxn ang="0">
                      <a:pos x="32" y="3"/>
                    </a:cxn>
                    <a:cxn ang="0">
                      <a:pos x="28" y="3"/>
                    </a:cxn>
                    <a:cxn ang="0">
                      <a:pos x="30" y="0"/>
                    </a:cxn>
                  </a:cxnLst>
                  <a:rect l="0" t="0" r="r" b="b"/>
                  <a:pathLst>
                    <a:path w="60" h="29">
                      <a:moveTo>
                        <a:pt x="30" y="0"/>
                      </a:moveTo>
                      <a:lnTo>
                        <a:pt x="48" y="0"/>
                      </a:lnTo>
                      <a:lnTo>
                        <a:pt x="48" y="3"/>
                      </a:lnTo>
                      <a:lnTo>
                        <a:pt x="38" y="3"/>
                      </a:lnTo>
                      <a:lnTo>
                        <a:pt x="39" y="6"/>
                      </a:lnTo>
                      <a:lnTo>
                        <a:pt x="41" y="6"/>
                      </a:lnTo>
                      <a:lnTo>
                        <a:pt x="43" y="12"/>
                      </a:lnTo>
                      <a:lnTo>
                        <a:pt x="53" y="12"/>
                      </a:lnTo>
                      <a:lnTo>
                        <a:pt x="56" y="7"/>
                      </a:lnTo>
                      <a:lnTo>
                        <a:pt x="59" y="18"/>
                      </a:lnTo>
                      <a:lnTo>
                        <a:pt x="49" y="18"/>
                      </a:lnTo>
                      <a:lnTo>
                        <a:pt x="49" y="26"/>
                      </a:lnTo>
                      <a:lnTo>
                        <a:pt x="6" y="26"/>
                      </a:lnTo>
                      <a:lnTo>
                        <a:pt x="4" y="28"/>
                      </a:lnTo>
                      <a:lnTo>
                        <a:pt x="0" y="22"/>
                      </a:lnTo>
                      <a:lnTo>
                        <a:pt x="3" y="18"/>
                      </a:lnTo>
                      <a:lnTo>
                        <a:pt x="13" y="18"/>
                      </a:lnTo>
                      <a:lnTo>
                        <a:pt x="17" y="22"/>
                      </a:lnTo>
                      <a:lnTo>
                        <a:pt x="19" y="18"/>
                      </a:lnTo>
                      <a:lnTo>
                        <a:pt x="46" y="18"/>
                      </a:lnTo>
                      <a:lnTo>
                        <a:pt x="45" y="15"/>
                      </a:lnTo>
                      <a:lnTo>
                        <a:pt x="39" y="11"/>
                      </a:lnTo>
                      <a:lnTo>
                        <a:pt x="38" y="10"/>
                      </a:lnTo>
                      <a:lnTo>
                        <a:pt x="34" y="6"/>
                      </a:lnTo>
                      <a:lnTo>
                        <a:pt x="32" y="3"/>
                      </a:lnTo>
                      <a:lnTo>
                        <a:pt x="28" y="3"/>
                      </a:lnTo>
                      <a:lnTo>
                        <a:pt x="30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1" name="Freeform 262"/>
                <p:cNvSpPr>
                  <a:spLocks/>
                </p:cNvSpPr>
                <p:nvPr/>
              </p:nvSpPr>
              <p:spPr bwMode="auto">
                <a:xfrm>
                  <a:off x="899" y="1448"/>
                  <a:ext cx="43" cy="5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2" y="0"/>
                    </a:cxn>
                    <a:cxn ang="0">
                      <a:pos x="15" y="1"/>
                    </a:cxn>
                    <a:cxn ang="0">
                      <a:pos x="16" y="0"/>
                    </a:cxn>
                    <a:cxn ang="0">
                      <a:pos x="29" y="0"/>
                    </a:cxn>
                    <a:cxn ang="0">
                      <a:pos x="31" y="2"/>
                    </a:cxn>
                    <a:cxn ang="0">
                      <a:pos x="32" y="0"/>
                    </a:cxn>
                    <a:cxn ang="0">
                      <a:pos x="42" y="0"/>
                    </a:cxn>
                    <a:cxn ang="0">
                      <a:pos x="42" y="2"/>
                    </a:cxn>
                    <a:cxn ang="0">
                      <a:pos x="33" y="2"/>
                    </a:cxn>
                    <a:cxn ang="0">
                      <a:pos x="31" y="4"/>
                    </a:cxn>
                    <a:cxn ang="0">
                      <a:pos x="27" y="2"/>
                    </a:cxn>
                    <a:cxn ang="0">
                      <a:pos x="17" y="2"/>
                    </a:cxn>
                    <a:cxn ang="0">
                      <a:pos x="15" y="4"/>
                    </a:cxn>
                    <a:cxn ang="0">
                      <a:pos x="11" y="2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43" h="5">
                      <a:moveTo>
                        <a:pt x="1" y="0"/>
                      </a:moveTo>
                      <a:lnTo>
                        <a:pt x="12" y="0"/>
                      </a:lnTo>
                      <a:lnTo>
                        <a:pt x="15" y="1"/>
                      </a:lnTo>
                      <a:lnTo>
                        <a:pt x="16" y="0"/>
                      </a:lnTo>
                      <a:lnTo>
                        <a:pt x="29" y="0"/>
                      </a:lnTo>
                      <a:lnTo>
                        <a:pt x="31" y="2"/>
                      </a:lnTo>
                      <a:lnTo>
                        <a:pt x="32" y="0"/>
                      </a:lnTo>
                      <a:lnTo>
                        <a:pt x="42" y="0"/>
                      </a:lnTo>
                      <a:lnTo>
                        <a:pt x="42" y="2"/>
                      </a:lnTo>
                      <a:lnTo>
                        <a:pt x="33" y="2"/>
                      </a:lnTo>
                      <a:lnTo>
                        <a:pt x="31" y="4"/>
                      </a:lnTo>
                      <a:lnTo>
                        <a:pt x="27" y="2"/>
                      </a:lnTo>
                      <a:lnTo>
                        <a:pt x="17" y="2"/>
                      </a:lnTo>
                      <a:lnTo>
                        <a:pt x="15" y="4"/>
                      </a:lnTo>
                      <a:lnTo>
                        <a:pt x="11" y="2"/>
                      </a:lnTo>
                      <a:lnTo>
                        <a:pt x="0" y="2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2" name="Freeform 263"/>
                <p:cNvSpPr>
                  <a:spLocks/>
                </p:cNvSpPr>
                <p:nvPr/>
              </p:nvSpPr>
              <p:spPr bwMode="auto">
                <a:xfrm>
                  <a:off x="899" y="1454"/>
                  <a:ext cx="46" cy="4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1" y="0"/>
                    </a:cxn>
                    <a:cxn ang="0">
                      <a:pos x="13" y="0"/>
                    </a:cxn>
                    <a:cxn ang="0">
                      <a:pos x="16" y="2"/>
                    </a:cxn>
                    <a:cxn ang="0">
                      <a:pos x="15" y="2"/>
                    </a:cxn>
                    <a:cxn ang="0">
                      <a:pos x="18" y="0"/>
                    </a:cxn>
                    <a:cxn ang="0">
                      <a:pos x="29" y="0"/>
                    </a:cxn>
                    <a:cxn ang="0">
                      <a:pos x="31" y="2"/>
                    </a:cxn>
                    <a:cxn ang="0">
                      <a:pos x="34" y="0"/>
                    </a:cxn>
                    <a:cxn ang="0">
                      <a:pos x="44" y="0"/>
                    </a:cxn>
                    <a:cxn ang="0">
                      <a:pos x="45" y="3"/>
                    </a:cxn>
                    <a:cxn ang="0">
                      <a:pos x="33" y="3"/>
                    </a:cxn>
                    <a:cxn ang="0">
                      <a:pos x="25" y="3"/>
                    </a:cxn>
                    <a:cxn ang="0">
                      <a:pos x="18" y="3"/>
                    </a:cxn>
                    <a:cxn ang="0">
                      <a:pos x="8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46" h="4">
                      <a:moveTo>
                        <a:pt x="0" y="3"/>
                      </a:moveTo>
                      <a:lnTo>
                        <a:pt x="1" y="0"/>
                      </a:lnTo>
                      <a:lnTo>
                        <a:pt x="13" y="0"/>
                      </a:lnTo>
                      <a:lnTo>
                        <a:pt x="16" y="2"/>
                      </a:lnTo>
                      <a:lnTo>
                        <a:pt x="15" y="2"/>
                      </a:lnTo>
                      <a:lnTo>
                        <a:pt x="18" y="0"/>
                      </a:lnTo>
                      <a:lnTo>
                        <a:pt x="29" y="0"/>
                      </a:lnTo>
                      <a:lnTo>
                        <a:pt x="31" y="2"/>
                      </a:lnTo>
                      <a:lnTo>
                        <a:pt x="34" y="0"/>
                      </a:lnTo>
                      <a:lnTo>
                        <a:pt x="44" y="0"/>
                      </a:lnTo>
                      <a:lnTo>
                        <a:pt x="45" y="3"/>
                      </a:lnTo>
                      <a:lnTo>
                        <a:pt x="33" y="3"/>
                      </a:lnTo>
                      <a:lnTo>
                        <a:pt x="25" y="3"/>
                      </a:lnTo>
                      <a:lnTo>
                        <a:pt x="18" y="3"/>
                      </a:lnTo>
                      <a:lnTo>
                        <a:pt x="8" y="3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3" name="Freeform 264"/>
                <p:cNvSpPr>
                  <a:spLocks/>
                </p:cNvSpPr>
                <p:nvPr/>
              </p:nvSpPr>
              <p:spPr bwMode="auto">
                <a:xfrm>
                  <a:off x="903" y="1460"/>
                  <a:ext cx="49" cy="14"/>
                </a:xfrm>
                <a:custGeom>
                  <a:avLst/>
                  <a:gdLst/>
                  <a:ahLst/>
                  <a:cxnLst>
                    <a:cxn ang="0">
                      <a:pos x="17" y="0"/>
                    </a:cxn>
                    <a:cxn ang="0">
                      <a:pos x="27" y="0"/>
                    </a:cxn>
                    <a:cxn ang="0">
                      <a:pos x="28" y="3"/>
                    </a:cxn>
                    <a:cxn ang="0">
                      <a:pos x="19" y="3"/>
                    </a:cxn>
                    <a:cxn ang="0">
                      <a:pos x="21" y="8"/>
                    </a:cxn>
                    <a:cxn ang="0">
                      <a:pos x="30" y="8"/>
                    </a:cxn>
                    <a:cxn ang="0">
                      <a:pos x="33" y="10"/>
                    </a:cxn>
                    <a:cxn ang="0">
                      <a:pos x="35" y="8"/>
                    </a:cxn>
                    <a:cxn ang="0">
                      <a:pos x="46" y="8"/>
                    </a:cxn>
                    <a:cxn ang="0">
                      <a:pos x="48" y="13"/>
                    </a:cxn>
                    <a:cxn ang="0">
                      <a:pos x="0" y="13"/>
                    </a:cxn>
                    <a:cxn ang="0">
                      <a:pos x="2" y="8"/>
                    </a:cxn>
                    <a:cxn ang="0">
                      <a:pos x="15" y="8"/>
                    </a:cxn>
                    <a:cxn ang="0">
                      <a:pos x="16" y="11"/>
                    </a:cxn>
                    <a:cxn ang="0">
                      <a:pos x="17" y="7"/>
                    </a:cxn>
                    <a:cxn ang="0">
                      <a:pos x="16" y="3"/>
                    </a:cxn>
                    <a:cxn ang="0">
                      <a:pos x="17" y="0"/>
                    </a:cxn>
                  </a:cxnLst>
                  <a:rect l="0" t="0" r="r" b="b"/>
                  <a:pathLst>
                    <a:path w="49" h="14">
                      <a:moveTo>
                        <a:pt x="17" y="0"/>
                      </a:moveTo>
                      <a:lnTo>
                        <a:pt x="27" y="0"/>
                      </a:lnTo>
                      <a:lnTo>
                        <a:pt x="28" y="3"/>
                      </a:lnTo>
                      <a:lnTo>
                        <a:pt x="19" y="3"/>
                      </a:lnTo>
                      <a:lnTo>
                        <a:pt x="21" y="8"/>
                      </a:lnTo>
                      <a:lnTo>
                        <a:pt x="30" y="8"/>
                      </a:lnTo>
                      <a:lnTo>
                        <a:pt x="33" y="10"/>
                      </a:lnTo>
                      <a:lnTo>
                        <a:pt x="35" y="8"/>
                      </a:lnTo>
                      <a:lnTo>
                        <a:pt x="46" y="8"/>
                      </a:lnTo>
                      <a:lnTo>
                        <a:pt x="48" y="13"/>
                      </a:lnTo>
                      <a:lnTo>
                        <a:pt x="0" y="13"/>
                      </a:lnTo>
                      <a:lnTo>
                        <a:pt x="2" y="8"/>
                      </a:lnTo>
                      <a:lnTo>
                        <a:pt x="15" y="8"/>
                      </a:lnTo>
                      <a:lnTo>
                        <a:pt x="16" y="11"/>
                      </a:lnTo>
                      <a:lnTo>
                        <a:pt x="17" y="7"/>
                      </a:lnTo>
                      <a:lnTo>
                        <a:pt x="16" y="3"/>
                      </a:lnTo>
                      <a:lnTo>
                        <a:pt x="17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4" name="Freeform 265"/>
                <p:cNvSpPr>
                  <a:spLocks/>
                </p:cNvSpPr>
                <p:nvPr/>
              </p:nvSpPr>
              <p:spPr bwMode="auto">
                <a:xfrm>
                  <a:off x="965" y="1448"/>
                  <a:ext cx="12" cy="6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0" y="0"/>
                    </a:cxn>
                    <a:cxn ang="0">
                      <a:pos x="11" y="2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12" h="6">
                      <a:moveTo>
                        <a:pt x="2" y="0"/>
                      </a:moveTo>
                      <a:lnTo>
                        <a:pt x="10" y="0"/>
                      </a:lnTo>
                      <a:lnTo>
                        <a:pt x="11" y="2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5" name="Freeform 266"/>
                <p:cNvSpPr>
                  <a:spLocks/>
                </p:cNvSpPr>
                <p:nvPr/>
              </p:nvSpPr>
              <p:spPr bwMode="auto">
                <a:xfrm>
                  <a:off x="982" y="1448"/>
                  <a:ext cx="45" cy="5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2" y="0"/>
                    </a:cxn>
                    <a:cxn ang="0">
                      <a:pos x="16" y="2"/>
                    </a:cxn>
                    <a:cxn ang="0">
                      <a:pos x="17" y="0"/>
                    </a:cxn>
                    <a:cxn ang="0">
                      <a:pos x="27" y="0"/>
                    </a:cxn>
                    <a:cxn ang="0">
                      <a:pos x="31" y="2"/>
                    </a:cxn>
                    <a:cxn ang="0">
                      <a:pos x="32" y="0"/>
                    </a:cxn>
                    <a:cxn ang="0">
                      <a:pos x="43" y="0"/>
                    </a:cxn>
                    <a:cxn ang="0">
                      <a:pos x="44" y="2"/>
                    </a:cxn>
                    <a:cxn ang="0">
                      <a:pos x="33" y="2"/>
                    </a:cxn>
                    <a:cxn ang="0">
                      <a:pos x="28" y="2"/>
                    </a:cxn>
                    <a:cxn ang="0">
                      <a:pos x="27" y="2"/>
                    </a:cxn>
                    <a:cxn ang="0">
                      <a:pos x="17" y="2"/>
                    </a:cxn>
                    <a:cxn ang="0">
                      <a:pos x="15" y="4"/>
                    </a:cxn>
                    <a:cxn ang="0">
                      <a:pos x="11" y="2"/>
                    </a:cxn>
                    <a:cxn ang="0">
                      <a:pos x="3" y="2"/>
                    </a:cxn>
                    <a:cxn ang="0">
                      <a:pos x="0" y="3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45" h="5">
                      <a:moveTo>
                        <a:pt x="5" y="0"/>
                      </a:moveTo>
                      <a:lnTo>
                        <a:pt x="12" y="0"/>
                      </a:lnTo>
                      <a:lnTo>
                        <a:pt x="16" y="2"/>
                      </a:lnTo>
                      <a:lnTo>
                        <a:pt x="17" y="0"/>
                      </a:lnTo>
                      <a:lnTo>
                        <a:pt x="27" y="0"/>
                      </a:lnTo>
                      <a:lnTo>
                        <a:pt x="31" y="2"/>
                      </a:lnTo>
                      <a:lnTo>
                        <a:pt x="32" y="0"/>
                      </a:lnTo>
                      <a:lnTo>
                        <a:pt x="43" y="0"/>
                      </a:lnTo>
                      <a:lnTo>
                        <a:pt x="44" y="2"/>
                      </a:lnTo>
                      <a:lnTo>
                        <a:pt x="33" y="2"/>
                      </a:lnTo>
                      <a:lnTo>
                        <a:pt x="28" y="2"/>
                      </a:lnTo>
                      <a:lnTo>
                        <a:pt x="27" y="2"/>
                      </a:lnTo>
                      <a:lnTo>
                        <a:pt x="17" y="2"/>
                      </a:lnTo>
                      <a:lnTo>
                        <a:pt x="15" y="4"/>
                      </a:lnTo>
                      <a:lnTo>
                        <a:pt x="11" y="2"/>
                      </a:lnTo>
                      <a:lnTo>
                        <a:pt x="3" y="2"/>
                      </a:lnTo>
                      <a:lnTo>
                        <a:pt x="0" y="3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6" name="Freeform 267"/>
                <p:cNvSpPr>
                  <a:spLocks/>
                </p:cNvSpPr>
                <p:nvPr/>
              </p:nvSpPr>
              <p:spPr bwMode="auto">
                <a:xfrm>
                  <a:off x="969" y="1454"/>
                  <a:ext cx="64" cy="4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2" y="0"/>
                    </a:cxn>
                    <a:cxn ang="0">
                      <a:pos x="15" y="2"/>
                    </a:cxn>
                    <a:cxn ang="0">
                      <a:pos x="19" y="0"/>
                    </a:cxn>
                    <a:cxn ang="0">
                      <a:pos x="30" y="0"/>
                    </a:cxn>
                    <a:cxn ang="0">
                      <a:pos x="33" y="2"/>
                    </a:cxn>
                    <a:cxn ang="0">
                      <a:pos x="35" y="0"/>
                    </a:cxn>
                    <a:cxn ang="0">
                      <a:pos x="45" y="0"/>
                    </a:cxn>
                    <a:cxn ang="0">
                      <a:pos x="48" y="2"/>
                    </a:cxn>
                    <a:cxn ang="0">
                      <a:pos x="53" y="0"/>
                    </a:cxn>
                    <a:cxn ang="0">
                      <a:pos x="60" y="0"/>
                    </a:cxn>
                    <a:cxn ang="0">
                      <a:pos x="63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64" h="4">
                      <a:moveTo>
                        <a:pt x="1" y="0"/>
                      </a:moveTo>
                      <a:lnTo>
                        <a:pt x="12" y="0"/>
                      </a:lnTo>
                      <a:lnTo>
                        <a:pt x="15" y="2"/>
                      </a:lnTo>
                      <a:lnTo>
                        <a:pt x="19" y="0"/>
                      </a:lnTo>
                      <a:lnTo>
                        <a:pt x="30" y="0"/>
                      </a:lnTo>
                      <a:lnTo>
                        <a:pt x="33" y="2"/>
                      </a:lnTo>
                      <a:lnTo>
                        <a:pt x="35" y="0"/>
                      </a:lnTo>
                      <a:lnTo>
                        <a:pt x="45" y="0"/>
                      </a:lnTo>
                      <a:lnTo>
                        <a:pt x="48" y="2"/>
                      </a:lnTo>
                      <a:lnTo>
                        <a:pt x="53" y="0"/>
                      </a:lnTo>
                      <a:lnTo>
                        <a:pt x="60" y="0"/>
                      </a:lnTo>
                      <a:lnTo>
                        <a:pt x="63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7" name="Freeform 268"/>
                <p:cNvSpPr>
                  <a:spLocks/>
                </p:cNvSpPr>
                <p:nvPr/>
              </p:nvSpPr>
              <p:spPr bwMode="auto">
                <a:xfrm>
                  <a:off x="972" y="1461"/>
                  <a:ext cx="44" cy="1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3" y="0"/>
                    </a:cxn>
                    <a:cxn ang="0">
                      <a:pos x="17" y="2"/>
                    </a:cxn>
                    <a:cxn ang="0">
                      <a:pos x="21" y="0"/>
                    </a:cxn>
                    <a:cxn ang="0">
                      <a:pos x="30" y="0"/>
                    </a:cxn>
                    <a:cxn ang="0">
                      <a:pos x="34" y="2"/>
                    </a:cxn>
                    <a:cxn ang="0">
                      <a:pos x="38" y="0"/>
                    </a:cxn>
                    <a:cxn ang="0">
                      <a:pos x="43" y="0"/>
                    </a:cxn>
                    <a:cxn ang="0">
                      <a:pos x="43" y="3"/>
                    </a:cxn>
                    <a:cxn ang="0">
                      <a:pos x="34" y="6"/>
                    </a:cxn>
                    <a:cxn ang="0">
                      <a:pos x="38" y="9"/>
                    </a:cxn>
                    <a:cxn ang="0">
                      <a:pos x="5" y="9"/>
                    </a:cxn>
                    <a:cxn ang="0">
                      <a:pos x="0" y="12"/>
                    </a:cxn>
                    <a:cxn ang="0">
                      <a:pos x="5" y="6"/>
                    </a:cxn>
                    <a:cxn ang="0">
                      <a:pos x="17" y="6"/>
                    </a:cxn>
                    <a:cxn ang="0">
                      <a:pos x="21" y="8"/>
                    </a:cxn>
                    <a:cxn ang="0">
                      <a:pos x="25" y="6"/>
                    </a:cxn>
                    <a:cxn ang="0">
                      <a:pos x="34" y="6"/>
                    </a:cxn>
                    <a:cxn ang="0">
                      <a:pos x="30" y="3"/>
                    </a:cxn>
                    <a:cxn ang="0">
                      <a:pos x="0" y="3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44" h="13">
                      <a:moveTo>
                        <a:pt x="5" y="0"/>
                      </a:moveTo>
                      <a:lnTo>
                        <a:pt x="13" y="0"/>
                      </a:lnTo>
                      <a:lnTo>
                        <a:pt x="17" y="2"/>
                      </a:lnTo>
                      <a:lnTo>
                        <a:pt x="21" y="0"/>
                      </a:lnTo>
                      <a:lnTo>
                        <a:pt x="30" y="0"/>
                      </a:lnTo>
                      <a:lnTo>
                        <a:pt x="34" y="2"/>
                      </a:lnTo>
                      <a:lnTo>
                        <a:pt x="38" y="0"/>
                      </a:lnTo>
                      <a:lnTo>
                        <a:pt x="43" y="0"/>
                      </a:lnTo>
                      <a:lnTo>
                        <a:pt x="43" y="3"/>
                      </a:lnTo>
                      <a:lnTo>
                        <a:pt x="34" y="6"/>
                      </a:lnTo>
                      <a:lnTo>
                        <a:pt x="38" y="9"/>
                      </a:lnTo>
                      <a:lnTo>
                        <a:pt x="5" y="9"/>
                      </a:lnTo>
                      <a:lnTo>
                        <a:pt x="0" y="12"/>
                      </a:lnTo>
                      <a:lnTo>
                        <a:pt x="5" y="6"/>
                      </a:lnTo>
                      <a:lnTo>
                        <a:pt x="17" y="6"/>
                      </a:lnTo>
                      <a:lnTo>
                        <a:pt x="21" y="8"/>
                      </a:lnTo>
                      <a:lnTo>
                        <a:pt x="25" y="6"/>
                      </a:lnTo>
                      <a:lnTo>
                        <a:pt x="34" y="6"/>
                      </a:lnTo>
                      <a:lnTo>
                        <a:pt x="30" y="3"/>
                      </a:lnTo>
                      <a:lnTo>
                        <a:pt x="0" y="3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8" name="Freeform 269"/>
                <p:cNvSpPr>
                  <a:spLocks/>
                </p:cNvSpPr>
                <p:nvPr/>
              </p:nvSpPr>
              <p:spPr bwMode="auto">
                <a:xfrm>
                  <a:off x="976" y="1468"/>
                  <a:ext cx="73" cy="13"/>
                </a:xfrm>
                <a:custGeom>
                  <a:avLst/>
                  <a:gdLst/>
                  <a:ahLst/>
                  <a:cxnLst>
                    <a:cxn ang="0">
                      <a:pos x="3" y="6"/>
                    </a:cxn>
                    <a:cxn ang="0">
                      <a:pos x="33" y="6"/>
                    </a:cxn>
                    <a:cxn ang="0">
                      <a:pos x="37" y="3"/>
                    </a:cxn>
                    <a:cxn ang="0">
                      <a:pos x="37" y="0"/>
                    </a:cxn>
                    <a:cxn ang="0">
                      <a:pos x="49" y="0"/>
                    </a:cxn>
                    <a:cxn ang="0">
                      <a:pos x="49" y="3"/>
                    </a:cxn>
                    <a:cxn ang="0">
                      <a:pos x="41" y="3"/>
                    </a:cxn>
                    <a:cxn ang="0">
                      <a:pos x="37" y="6"/>
                    </a:cxn>
                    <a:cxn ang="0">
                      <a:pos x="41" y="11"/>
                    </a:cxn>
                    <a:cxn ang="0">
                      <a:pos x="45" y="6"/>
                    </a:cxn>
                    <a:cxn ang="0">
                      <a:pos x="53" y="6"/>
                    </a:cxn>
                    <a:cxn ang="0">
                      <a:pos x="57" y="11"/>
                    </a:cxn>
                    <a:cxn ang="0">
                      <a:pos x="61" y="6"/>
                    </a:cxn>
                    <a:cxn ang="0">
                      <a:pos x="68" y="6"/>
                    </a:cxn>
                    <a:cxn ang="0">
                      <a:pos x="72" y="12"/>
                    </a:cxn>
                    <a:cxn ang="0">
                      <a:pos x="0" y="12"/>
                    </a:cxn>
                    <a:cxn ang="0">
                      <a:pos x="3" y="6"/>
                    </a:cxn>
                  </a:cxnLst>
                  <a:rect l="0" t="0" r="r" b="b"/>
                  <a:pathLst>
                    <a:path w="73" h="13">
                      <a:moveTo>
                        <a:pt x="3" y="6"/>
                      </a:moveTo>
                      <a:lnTo>
                        <a:pt x="33" y="6"/>
                      </a:lnTo>
                      <a:lnTo>
                        <a:pt x="37" y="3"/>
                      </a:lnTo>
                      <a:lnTo>
                        <a:pt x="37" y="0"/>
                      </a:lnTo>
                      <a:lnTo>
                        <a:pt x="49" y="0"/>
                      </a:lnTo>
                      <a:lnTo>
                        <a:pt x="49" y="3"/>
                      </a:lnTo>
                      <a:lnTo>
                        <a:pt x="41" y="3"/>
                      </a:lnTo>
                      <a:lnTo>
                        <a:pt x="37" y="6"/>
                      </a:lnTo>
                      <a:lnTo>
                        <a:pt x="41" y="11"/>
                      </a:lnTo>
                      <a:lnTo>
                        <a:pt x="45" y="6"/>
                      </a:lnTo>
                      <a:lnTo>
                        <a:pt x="53" y="6"/>
                      </a:lnTo>
                      <a:lnTo>
                        <a:pt x="57" y="11"/>
                      </a:lnTo>
                      <a:lnTo>
                        <a:pt x="61" y="6"/>
                      </a:lnTo>
                      <a:lnTo>
                        <a:pt x="68" y="6"/>
                      </a:lnTo>
                      <a:lnTo>
                        <a:pt x="72" y="12"/>
                      </a:lnTo>
                      <a:lnTo>
                        <a:pt x="0" y="12"/>
                      </a:lnTo>
                      <a:lnTo>
                        <a:pt x="3" y="6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9" name="Freeform 270"/>
                <p:cNvSpPr>
                  <a:spLocks/>
                </p:cNvSpPr>
                <p:nvPr/>
              </p:nvSpPr>
              <p:spPr bwMode="auto">
                <a:xfrm>
                  <a:off x="944" y="1434"/>
                  <a:ext cx="2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0"/>
                    </a:cxn>
                    <a:cxn ang="0">
                      <a:pos x="19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0" h="1">
                      <a:moveTo>
                        <a:pt x="0" y="0"/>
                      </a:moveTo>
                      <a:lnTo>
                        <a:pt x="19" y="0"/>
                      </a:ln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0" name="Freeform 271"/>
                <p:cNvSpPr>
                  <a:spLocks/>
                </p:cNvSpPr>
                <p:nvPr/>
              </p:nvSpPr>
              <p:spPr bwMode="auto">
                <a:xfrm>
                  <a:off x="712" y="1438"/>
                  <a:ext cx="79" cy="5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5" y="0"/>
                    </a:cxn>
                    <a:cxn ang="0">
                      <a:pos x="16" y="2"/>
                    </a:cxn>
                    <a:cxn ang="0">
                      <a:pos x="18" y="0"/>
                    </a:cxn>
                    <a:cxn ang="0">
                      <a:pos x="29" y="0"/>
                    </a:cxn>
                    <a:cxn ang="0">
                      <a:pos x="30" y="2"/>
                    </a:cxn>
                    <a:cxn ang="0">
                      <a:pos x="32" y="0"/>
                    </a:cxn>
                    <a:cxn ang="0">
                      <a:pos x="45" y="0"/>
                    </a:cxn>
                    <a:cxn ang="0">
                      <a:pos x="47" y="2"/>
                    </a:cxn>
                    <a:cxn ang="0">
                      <a:pos x="49" y="0"/>
                    </a:cxn>
                    <a:cxn ang="0">
                      <a:pos x="61" y="0"/>
                    </a:cxn>
                    <a:cxn ang="0">
                      <a:pos x="62" y="2"/>
                    </a:cxn>
                    <a:cxn ang="0">
                      <a:pos x="64" y="0"/>
                    </a:cxn>
                    <a:cxn ang="0">
                      <a:pos x="78" y="0"/>
                    </a:cxn>
                    <a:cxn ang="0">
                      <a:pos x="78" y="4"/>
                    </a:cxn>
                    <a:cxn ang="0">
                      <a:pos x="0" y="4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79" h="5">
                      <a:moveTo>
                        <a:pt x="1" y="0"/>
                      </a:moveTo>
                      <a:lnTo>
                        <a:pt x="15" y="0"/>
                      </a:lnTo>
                      <a:lnTo>
                        <a:pt x="16" y="2"/>
                      </a:lnTo>
                      <a:lnTo>
                        <a:pt x="18" y="0"/>
                      </a:lnTo>
                      <a:lnTo>
                        <a:pt x="29" y="0"/>
                      </a:lnTo>
                      <a:lnTo>
                        <a:pt x="30" y="2"/>
                      </a:lnTo>
                      <a:lnTo>
                        <a:pt x="32" y="0"/>
                      </a:lnTo>
                      <a:lnTo>
                        <a:pt x="45" y="0"/>
                      </a:lnTo>
                      <a:lnTo>
                        <a:pt x="47" y="2"/>
                      </a:lnTo>
                      <a:lnTo>
                        <a:pt x="49" y="0"/>
                      </a:lnTo>
                      <a:lnTo>
                        <a:pt x="61" y="0"/>
                      </a:lnTo>
                      <a:lnTo>
                        <a:pt x="62" y="2"/>
                      </a:lnTo>
                      <a:lnTo>
                        <a:pt x="64" y="0"/>
                      </a:lnTo>
                      <a:lnTo>
                        <a:pt x="78" y="0"/>
                      </a:lnTo>
                      <a:lnTo>
                        <a:pt x="78" y="4"/>
                      </a:lnTo>
                      <a:lnTo>
                        <a:pt x="0" y="4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1" name="Freeform 272"/>
                <p:cNvSpPr>
                  <a:spLocks/>
                </p:cNvSpPr>
                <p:nvPr/>
              </p:nvSpPr>
              <p:spPr bwMode="auto">
                <a:xfrm>
                  <a:off x="807" y="1437"/>
                  <a:ext cx="77" cy="5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5" y="0"/>
                    </a:cxn>
                    <a:cxn ang="0">
                      <a:pos x="16" y="2"/>
                    </a:cxn>
                    <a:cxn ang="0">
                      <a:pos x="18" y="0"/>
                    </a:cxn>
                    <a:cxn ang="0">
                      <a:pos x="29" y="0"/>
                    </a:cxn>
                    <a:cxn ang="0">
                      <a:pos x="29" y="2"/>
                    </a:cxn>
                    <a:cxn ang="0">
                      <a:pos x="31" y="0"/>
                    </a:cxn>
                    <a:cxn ang="0">
                      <a:pos x="44" y="0"/>
                    </a:cxn>
                    <a:cxn ang="0">
                      <a:pos x="45" y="2"/>
                    </a:cxn>
                    <a:cxn ang="0">
                      <a:pos x="47" y="0"/>
                    </a:cxn>
                    <a:cxn ang="0">
                      <a:pos x="59" y="0"/>
                    </a:cxn>
                    <a:cxn ang="0">
                      <a:pos x="61" y="2"/>
                    </a:cxn>
                    <a:cxn ang="0">
                      <a:pos x="62" y="0"/>
                    </a:cxn>
                    <a:cxn ang="0">
                      <a:pos x="73" y="0"/>
                    </a:cxn>
                    <a:cxn ang="0">
                      <a:pos x="76" y="4"/>
                    </a:cxn>
                    <a:cxn ang="0">
                      <a:pos x="0" y="4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77" h="5">
                      <a:moveTo>
                        <a:pt x="1" y="0"/>
                      </a:moveTo>
                      <a:lnTo>
                        <a:pt x="15" y="0"/>
                      </a:lnTo>
                      <a:lnTo>
                        <a:pt x="16" y="2"/>
                      </a:lnTo>
                      <a:lnTo>
                        <a:pt x="18" y="0"/>
                      </a:lnTo>
                      <a:lnTo>
                        <a:pt x="29" y="0"/>
                      </a:lnTo>
                      <a:lnTo>
                        <a:pt x="29" y="2"/>
                      </a:lnTo>
                      <a:lnTo>
                        <a:pt x="31" y="0"/>
                      </a:lnTo>
                      <a:lnTo>
                        <a:pt x="44" y="0"/>
                      </a:lnTo>
                      <a:lnTo>
                        <a:pt x="45" y="2"/>
                      </a:lnTo>
                      <a:lnTo>
                        <a:pt x="47" y="0"/>
                      </a:lnTo>
                      <a:lnTo>
                        <a:pt x="59" y="0"/>
                      </a:lnTo>
                      <a:lnTo>
                        <a:pt x="61" y="2"/>
                      </a:lnTo>
                      <a:lnTo>
                        <a:pt x="62" y="0"/>
                      </a:lnTo>
                      <a:lnTo>
                        <a:pt x="73" y="0"/>
                      </a:lnTo>
                      <a:lnTo>
                        <a:pt x="76" y="4"/>
                      </a:lnTo>
                      <a:lnTo>
                        <a:pt x="0" y="4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32" name="Freeform 273"/>
                <p:cNvSpPr>
                  <a:spLocks/>
                </p:cNvSpPr>
                <p:nvPr/>
              </p:nvSpPr>
              <p:spPr bwMode="auto">
                <a:xfrm>
                  <a:off x="895" y="1437"/>
                  <a:ext cx="48" cy="5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15" y="0"/>
                    </a:cxn>
                    <a:cxn ang="0">
                      <a:pos x="16" y="1"/>
                    </a:cxn>
                    <a:cxn ang="0">
                      <a:pos x="18" y="0"/>
                    </a:cxn>
                    <a:cxn ang="0">
                      <a:pos x="29" y="0"/>
                    </a:cxn>
                    <a:cxn ang="0">
                      <a:pos x="30" y="2"/>
                    </a:cxn>
                    <a:cxn ang="0">
                      <a:pos x="32" y="0"/>
                    </a:cxn>
                    <a:cxn ang="0">
                      <a:pos x="44" y="0"/>
                    </a:cxn>
                    <a:cxn ang="0">
                      <a:pos x="47" y="4"/>
                    </a:cxn>
                    <a:cxn ang="0">
                      <a:pos x="0" y="4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48" h="5">
                      <a:moveTo>
                        <a:pt x="3" y="0"/>
                      </a:moveTo>
                      <a:lnTo>
                        <a:pt x="15" y="0"/>
                      </a:lnTo>
                      <a:lnTo>
                        <a:pt x="16" y="1"/>
                      </a:lnTo>
                      <a:lnTo>
                        <a:pt x="18" y="0"/>
                      </a:lnTo>
                      <a:lnTo>
                        <a:pt x="29" y="0"/>
                      </a:lnTo>
                      <a:lnTo>
                        <a:pt x="30" y="2"/>
                      </a:lnTo>
                      <a:lnTo>
                        <a:pt x="32" y="0"/>
                      </a:lnTo>
                      <a:lnTo>
                        <a:pt x="44" y="0"/>
                      </a:lnTo>
                      <a:lnTo>
                        <a:pt x="47" y="4"/>
                      </a:lnTo>
                      <a:lnTo>
                        <a:pt x="0" y="4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2" name="Oval 274"/>
              <p:cNvSpPr>
                <a:spLocks noChangeArrowheads="1"/>
              </p:cNvSpPr>
              <p:nvPr/>
            </p:nvSpPr>
            <p:spPr bwMode="auto">
              <a:xfrm>
                <a:off x="738" y="1323"/>
                <a:ext cx="168" cy="9"/>
              </a:xfrm>
              <a:prstGeom prst="ellipse">
                <a:avLst/>
              </a:prstGeom>
              <a:solidFill>
                <a:srgbClr val="A0A0A0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" name="Oval 275"/>
              <p:cNvSpPr>
                <a:spLocks noChangeArrowheads="1"/>
              </p:cNvSpPr>
              <p:nvPr/>
            </p:nvSpPr>
            <p:spPr bwMode="auto">
              <a:xfrm>
                <a:off x="722" y="1303"/>
                <a:ext cx="198" cy="19"/>
              </a:xfrm>
              <a:prstGeom prst="ellipse">
                <a:avLst/>
              </a:prstGeom>
              <a:solidFill>
                <a:srgbClr val="A0A0A0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" name="Freeform 276"/>
              <p:cNvSpPr>
                <a:spLocks/>
              </p:cNvSpPr>
              <p:nvPr/>
            </p:nvSpPr>
            <p:spPr bwMode="auto">
              <a:xfrm>
                <a:off x="702" y="1330"/>
                <a:ext cx="238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3"/>
                  </a:cxn>
                  <a:cxn ang="0">
                    <a:pos x="237" y="13"/>
                  </a:cxn>
                  <a:cxn ang="0">
                    <a:pos x="237" y="0"/>
                  </a:cxn>
                  <a:cxn ang="0">
                    <a:pos x="0" y="0"/>
                  </a:cxn>
                </a:cxnLst>
                <a:rect l="0" t="0" r="r" b="b"/>
                <a:pathLst>
                  <a:path w="238" h="14">
                    <a:moveTo>
                      <a:pt x="0" y="0"/>
                    </a:moveTo>
                    <a:lnTo>
                      <a:pt x="0" y="13"/>
                    </a:lnTo>
                    <a:lnTo>
                      <a:pt x="237" y="13"/>
                    </a:lnTo>
                    <a:lnTo>
                      <a:pt x="23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0A0A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Freeform 277"/>
              <p:cNvSpPr>
                <a:spLocks/>
              </p:cNvSpPr>
              <p:nvPr/>
            </p:nvSpPr>
            <p:spPr bwMode="auto">
              <a:xfrm>
                <a:off x="704" y="1275"/>
                <a:ext cx="236" cy="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"/>
                  </a:cxn>
                  <a:cxn ang="0">
                    <a:pos x="235" y="35"/>
                  </a:cxn>
                  <a:cxn ang="0">
                    <a:pos x="235" y="0"/>
                  </a:cxn>
                  <a:cxn ang="0">
                    <a:pos x="0" y="0"/>
                  </a:cxn>
                </a:cxnLst>
                <a:rect l="0" t="0" r="r" b="b"/>
                <a:pathLst>
                  <a:path w="236" h="36">
                    <a:moveTo>
                      <a:pt x="0" y="0"/>
                    </a:moveTo>
                    <a:lnTo>
                      <a:pt x="0" y="35"/>
                    </a:lnTo>
                    <a:lnTo>
                      <a:pt x="235" y="35"/>
                    </a:lnTo>
                    <a:lnTo>
                      <a:pt x="235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0E0E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Freeform 278"/>
              <p:cNvSpPr>
                <a:spLocks/>
              </p:cNvSpPr>
              <p:nvPr/>
            </p:nvSpPr>
            <p:spPr bwMode="auto">
              <a:xfrm>
                <a:off x="656" y="1047"/>
                <a:ext cx="331" cy="24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"/>
                  </a:cxn>
                  <a:cxn ang="0">
                    <a:pos x="0" y="243"/>
                  </a:cxn>
                  <a:cxn ang="0">
                    <a:pos x="3" y="246"/>
                  </a:cxn>
                  <a:cxn ang="0">
                    <a:pos x="327" y="246"/>
                  </a:cxn>
                  <a:cxn ang="0">
                    <a:pos x="330" y="243"/>
                  </a:cxn>
                  <a:cxn ang="0">
                    <a:pos x="330" y="3"/>
                  </a:cxn>
                  <a:cxn ang="0">
                    <a:pos x="327" y="0"/>
                  </a:cxn>
                  <a:cxn ang="0">
                    <a:pos x="4" y="0"/>
                  </a:cxn>
                </a:cxnLst>
                <a:rect l="0" t="0" r="r" b="b"/>
                <a:pathLst>
                  <a:path w="331" h="247">
                    <a:moveTo>
                      <a:pt x="4" y="0"/>
                    </a:moveTo>
                    <a:lnTo>
                      <a:pt x="0" y="3"/>
                    </a:lnTo>
                    <a:lnTo>
                      <a:pt x="0" y="243"/>
                    </a:lnTo>
                    <a:lnTo>
                      <a:pt x="3" y="246"/>
                    </a:lnTo>
                    <a:lnTo>
                      <a:pt x="327" y="246"/>
                    </a:lnTo>
                    <a:lnTo>
                      <a:pt x="330" y="243"/>
                    </a:lnTo>
                    <a:lnTo>
                      <a:pt x="330" y="3"/>
                    </a:lnTo>
                    <a:lnTo>
                      <a:pt x="327" y="0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E0E0E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Freeform 279"/>
              <p:cNvSpPr>
                <a:spLocks/>
              </p:cNvSpPr>
              <p:nvPr/>
            </p:nvSpPr>
            <p:spPr bwMode="auto">
              <a:xfrm>
                <a:off x="681" y="1072"/>
                <a:ext cx="278" cy="19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2"/>
                  </a:cxn>
                  <a:cxn ang="0">
                    <a:pos x="0" y="187"/>
                  </a:cxn>
                  <a:cxn ang="0">
                    <a:pos x="3" y="189"/>
                  </a:cxn>
                  <a:cxn ang="0">
                    <a:pos x="274" y="189"/>
                  </a:cxn>
                  <a:cxn ang="0">
                    <a:pos x="277" y="186"/>
                  </a:cxn>
                  <a:cxn ang="0">
                    <a:pos x="277" y="2"/>
                  </a:cxn>
                  <a:cxn ang="0">
                    <a:pos x="275" y="0"/>
                  </a:cxn>
                  <a:cxn ang="0">
                    <a:pos x="1" y="0"/>
                  </a:cxn>
                </a:cxnLst>
                <a:rect l="0" t="0" r="r" b="b"/>
                <a:pathLst>
                  <a:path w="278" h="190">
                    <a:moveTo>
                      <a:pt x="1" y="0"/>
                    </a:moveTo>
                    <a:lnTo>
                      <a:pt x="0" y="2"/>
                    </a:lnTo>
                    <a:lnTo>
                      <a:pt x="0" y="187"/>
                    </a:lnTo>
                    <a:lnTo>
                      <a:pt x="3" y="189"/>
                    </a:lnTo>
                    <a:lnTo>
                      <a:pt x="274" y="189"/>
                    </a:lnTo>
                    <a:lnTo>
                      <a:pt x="277" y="186"/>
                    </a:lnTo>
                    <a:lnTo>
                      <a:pt x="277" y="2"/>
                    </a:lnTo>
                    <a:lnTo>
                      <a:pt x="275" y="0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Freeform 280"/>
              <p:cNvSpPr>
                <a:spLocks/>
              </p:cNvSpPr>
              <p:nvPr/>
            </p:nvSpPr>
            <p:spPr bwMode="auto">
              <a:xfrm>
                <a:off x="692" y="1078"/>
                <a:ext cx="257" cy="176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"/>
                  </a:cxn>
                  <a:cxn ang="0">
                    <a:pos x="0" y="173"/>
                  </a:cxn>
                  <a:cxn ang="0">
                    <a:pos x="1" y="175"/>
                  </a:cxn>
                  <a:cxn ang="0">
                    <a:pos x="254" y="175"/>
                  </a:cxn>
                  <a:cxn ang="0">
                    <a:pos x="256" y="173"/>
                  </a:cxn>
                  <a:cxn ang="0">
                    <a:pos x="256" y="3"/>
                  </a:cxn>
                  <a:cxn ang="0">
                    <a:pos x="253" y="0"/>
                  </a:cxn>
                  <a:cxn ang="0">
                    <a:pos x="4" y="0"/>
                  </a:cxn>
                </a:cxnLst>
                <a:rect l="0" t="0" r="r" b="b"/>
                <a:pathLst>
                  <a:path w="257" h="176">
                    <a:moveTo>
                      <a:pt x="4" y="0"/>
                    </a:moveTo>
                    <a:lnTo>
                      <a:pt x="0" y="3"/>
                    </a:lnTo>
                    <a:lnTo>
                      <a:pt x="0" y="173"/>
                    </a:lnTo>
                    <a:lnTo>
                      <a:pt x="1" y="175"/>
                    </a:lnTo>
                    <a:lnTo>
                      <a:pt x="254" y="175"/>
                    </a:lnTo>
                    <a:lnTo>
                      <a:pt x="256" y="173"/>
                    </a:lnTo>
                    <a:lnTo>
                      <a:pt x="256" y="3"/>
                    </a:lnTo>
                    <a:lnTo>
                      <a:pt x="253" y="0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60606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Freeform 281"/>
              <p:cNvSpPr>
                <a:spLocks/>
              </p:cNvSpPr>
              <p:nvPr/>
            </p:nvSpPr>
            <p:spPr bwMode="auto">
              <a:xfrm>
                <a:off x="701" y="1089"/>
                <a:ext cx="235" cy="1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51"/>
                  </a:cxn>
                  <a:cxn ang="0">
                    <a:pos x="234" y="151"/>
                  </a:cxn>
                  <a:cxn ang="0">
                    <a:pos x="234" y="0"/>
                  </a:cxn>
                  <a:cxn ang="0">
                    <a:pos x="0" y="0"/>
                  </a:cxn>
                </a:cxnLst>
                <a:rect l="0" t="0" r="r" b="b"/>
                <a:pathLst>
                  <a:path w="235" h="152">
                    <a:moveTo>
                      <a:pt x="0" y="0"/>
                    </a:moveTo>
                    <a:lnTo>
                      <a:pt x="0" y="151"/>
                    </a:lnTo>
                    <a:lnTo>
                      <a:pt x="234" y="151"/>
                    </a:lnTo>
                    <a:lnTo>
                      <a:pt x="234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CFEB9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0" name="Freeform 282"/>
              <p:cNvSpPr>
                <a:spLocks/>
              </p:cNvSpPr>
              <p:nvPr/>
            </p:nvSpPr>
            <p:spPr bwMode="auto">
              <a:xfrm>
                <a:off x="810" y="1271"/>
                <a:ext cx="15" cy="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14" y="12"/>
                  </a:cxn>
                  <a:cxn ang="0">
                    <a:pos x="14" y="0"/>
                  </a:cxn>
                  <a:cxn ang="0">
                    <a:pos x="0" y="0"/>
                  </a:cxn>
                </a:cxnLst>
                <a:rect l="0" t="0" r="r" b="b"/>
                <a:pathLst>
                  <a:path w="15" h="13">
                    <a:moveTo>
                      <a:pt x="0" y="0"/>
                    </a:moveTo>
                    <a:lnTo>
                      <a:pt x="0" y="12"/>
                    </a:lnTo>
                    <a:lnTo>
                      <a:pt x="14" y="12"/>
                    </a:lnTo>
                    <a:lnTo>
                      <a:pt x="14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8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Freeform 283"/>
              <p:cNvSpPr>
                <a:spLocks/>
              </p:cNvSpPr>
              <p:nvPr/>
            </p:nvSpPr>
            <p:spPr bwMode="auto">
              <a:xfrm>
                <a:off x="813" y="1274"/>
                <a:ext cx="10" cy="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6" y="0"/>
                  </a:cxn>
                  <a:cxn ang="0">
                    <a:pos x="6" y="1"/>
                  </a:cxn>
                  <a:cxn ang="0">
                    <a:pos x="8" y="2"/>
                  </a:cxn>
                  <a:cxn ang="0">
                    <a:pos x="9" y="5"/>
                  </a:cxn>
                  <a:cxn ang="0">
                    <a:pos x="7" y="6"/>
                  </a:cxn>
                  <a:cxn ang="0">
                    <a:pos x="7" y="7"/>
                  </a:cxn>
                  <a:cxn ang="0">
                    <a:pos x="1" y="7"/>
                  </a:cxn>
                  <a:cxn ang="0">
                    <a:pos x="1" y="6"/>
                  </a:cxn>
                  <a:cxn ang="0">
                    <a:pos x="0" y="5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10" h="8">
                    <a:moveTo>
                      <a:pt x="3" y="0"/>
                    </a:moveTo>
                    <a:lnTo>
                      <a:pt x="6" y="0"/>
                    </a:lnTo>
                    <a:lnTo>
                      <a:pt x="6" y="1"/>
                    </a:lnTo>
                    <a:lnTo>
                      <a:pt x="8" y="2"/>
                    </a:lnTo>
                    <a:lnTo>
                      <a:pt x="9" y="5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00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2" name="Group 284"/>
              <p:cNvGrpSpPr>
                <a:grpSpLocks/>
              </p:cNvGrpSpPr>
              <p:nvPr/>
            </p:nvGrpSpPr>
            <p:grpSpPr bwMode="auto">
              <a:xfrm>
                <a:off x="650" y="1344"/>
                <a:ext cx="345" cy="81"/>
                <a:chOff x="650" y="1344"/>
                <a:chExt cx="345" cy="81"/>
              </a:xfrm>
            </p:grpSpPr>
            <p:grpSp>
              <p:nvGrpSpPr>
                <p:cNvPr id="121" name="Group 285"/>
                <p:cNvGrpSpPr>
                  <a:grpSpLocks/>
                </p:cNvGrpSpPr>
                <p:nvPr/>
              </p:nvGrpSpPr>
              <p:grpSpPr bwMode="auto">
                <a:xfrm>
                  <a:off x="679" y="1410"/>
                  <a:ext cx="285" cy="15"/>
                  <a:chOff x="679" y="1410"/>
                  <a:chExt cx="285" cy="15"/>
                </a:xfrm>
              </p:grpSpPr>
              <p:sp>
                <p:nvSpPr>
                  <p:cNvPr id="137" name="Freeform 286"/>
                  <p:cNvSpPr>
                    <a:spLocks/>
                  </p:cNvSpPr>
                  <p:nvPr/>
                </p:nvSpPr>
                <p:spPr bwMode="auto">
                  <a:xfrm>
                    <a:off x="679" y="1410"/>
                    <a:ext cx="285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4"/>
                      </a:cxn>
                      <a:cxn ang="0">
                        <a:pos x="284" y="14"/>
                      </a:cxn>
                      <a:cxn ang="0">
                        <a:pos x="28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85" h="15">
                        <a:moveTo>
                          <a:pt x="0" y="0"/>
                        </a:moveTo>
                        <a:lnTo>
                          <a:pt x="0" y="14"/>
                        </a:lnTo>
                        <a:lnTo>
                          <a:pt x="284" y="14"/>
                        </a:lnTo>
                        <a:lnTo>
                          <a:pt x="28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8" name="Freeform 287"/>
                  <p:cNvSpPr>
                    <a:spLocks/>
                  </p:cNvSpPr>
                  <p:nvPr/>
                </p:nvSpPr>
                <p:spPr bwMode="auto">
                  <a:xfrm>
                    <a:off x="682" y="1414"/>
                    <a:ext cx="4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1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9" name="Freeform 288"/>
                  <p:cNvSpPr>
                    <a:spLocks/>
                  </p:cNvSpPr>
                  <p:nvPr/>
                </p:nvSpPr>
                <p:spPr bwMode="auto">
                  <a:xfrm>
                    <a:off x="692" y="1414"/>
                    <a:ext cx="2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0" name="Freeform 289"/>
                  <p:cNvSpPr>
                    <a:spLocks/>
                  </p:cNvSpPr>
                  <p:nvPr/>
                </p:nvSpPr>
                <p:spPr bwMode="auto">
                  <a:xfrm>
                    <a:off x="701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1" name="Freeform 290"/>
                  <p:cNvSpPr>
                    <a:spLocks/>
                  </p:cNvSpPr>
                  <p:nvPr/>
                </p:nvSpPr>
                <p:spPr bwMode="auto">
                  <a:xfrm>
                    <a:off x="901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2" name="Freeform 291"/>
                  <p:cNvSpPr>
                    <a:spLocks/>
                  </p:cNvSpPr>
                  <p:nvPr/>
                </p:nvSpPr>
                <p:spPr bwMode="auto">
                  <a:xfrm>
                    <a:off x="909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3" name="Freeform 292"/>
                  <p:cNvSpPr>
                    <a:spLocks/>
                  </p:cNvSpPr>
                  <p:nvPr/>
                </p:nvSpPr>
                <p:spPr bwMode="auto">
                  <a:xfrm>
                    <a:off x="918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4" name="Freeform 293"/>
                  <p:cNvSpPr>
                    <a:spLocks/>
                  </p:cNvSpPr>
                  <p:nvPr/>
                </p:nvSpPr>
                <p:spPr bwMode="auto">
                  <a:xfrm>
                    <a:off x="928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5" name="Freeform 294"/>
                  <p:cNvSpPr>
                    <a:spLocks/>
                  </p:cNvSpPr>
                  <p:nvPr/>
                </p:nvSpPr>
                <p:spPr bwMode="auto">
                  <a:xfrm>
                    <a:off x="938" y="1414"/>
                    <a:ext cx="2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6" name="Freeform 295"/>
                  <p:cNvSpPr>
                    <a:spLocks/>
                  </p:cNvSpPr>
                  <p:nvPr/>
                </p:nvSpPr>
                <p:spPr bwMode="auto">
                  <a:xfrm>
                    <a:off x="946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7" name="Freeform 296"/>
                  <p:cNvSpPr>
                    <a:spLocks/>
                  </p:cNvSpPr>
                  <p:nvPr/>
                </p:nvSpPr>
                <p:spPr bwMode="auto">
                  <a:xfrm>
                    <a:off x="955" y="1414"/>
                    <a:ext cx="4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1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8" name="Freeform 297"/>
                  <p:cNvSpPr>
                    <a:spLocks/>
                  </p:cNvSpPr>
                  <p:nvPr/>
                </p:nvSpPr>
                <p:spPr bwMode="auto">
                  <a:xfrm>
                    <a:off x="710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49" name="Freeform 298"/>
                  <p:cNvSpPr>
                    <a:spLocks/>
                  </p:cNvSpPr>
                  <p:nvPr/>
                </p:nvSpPr>
                <p:spPr bwMode="auto">
                  <a:xfrm>
                    <a:off x="720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50" name="Freeform 299"/>
                  <p:cNvSpPr>
                    <a:spLocks/>
                  </p:cNvSpPr>
                  <p:nvPr/>
                </p:nvSpPr>
                <p:spPr bwMode="auto">
                  <a:xfrm>
                    <a:off x="729" y="1412"/>
                    <a:ext cx="2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1" y="2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51" name="Freeform 300"/>
                  <p:cNvSpPr>
                    <a:spLocks/>
                  </p:cNvSpPr>
                  <p:nvPr/>
                </p:nvSpPr>
                <p:spPr bwMode="auto">
                  <a:xfrm>
                    <a:off x="738" y="1412"/>
                    <a:ext cx="2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1" y="2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52" name="Freeform 301"/>
                  <p:cNvSpPr>
                    <a:spLocks/>
                  </p:cNvSpPr>
                  <p:nvPr/>
                </p:nvSpPr>
                <p:spPr bwMode="auto">
                  <a:xfrm>
                    <a:off x="746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53" name="Freeform 302"/>
                  <p:cNvSpPr>
                    <a:spLocks/>
                  </p:cNvSpPr>
                  <p:nvPr/>
                </p:nvSpPr>
                <p:spPr bwMode="auto">
                  <a:xfrm>
                    <a:off x="755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54" name="Freeform 303"/>
                  <p:cNvSpPr>
                    <a:spLocks/>
                  </p:cNvSpPr>
                  <p:nvPr/>
                </p:nvSpPr>
                <p:spPr bwMode="auto">
                  <a:xfrm>
                    <a:off x="764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55" name="Freeform 304"/>
                  <p:cNvSpPr>
                    <a:spLocks/>
                  </p:cNvSpPr>
                  <p:nvPr/>
                </p:nvSpPr>
                <p:spPr bwMode="auto">
                  <a:xfrm>
                    <a:off x="774" y="1412"/>
                    <a:ext cx="2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1" y="2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56" name="Freeform 305"/>
                  <p:cNvSpPr>
                    <a:spLocks/>
                  </p:cNvSpPr>
                  <p:nvPr/>
                </p:nvSpPr>
                <p:spPr bwMode="auto">
                  <a:xfrm>
                    <a:off x="782" y="1412"/>
                    <a:ext cx="4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3" y="2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57" name="Freeform 306"/>
                  <p:cNvSpPr>
                    <a:spLocks/>
                  </p:cNvSpPr>
                  <p:nvPr/>
                </p:nvSpPr>
                <p:spPr bwMode="auto">
                  <a:xfrm>
                    <a:off x="791" y="1412"/>
                    <a:ext cx="4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3" y="2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58" name="Freeform 307"/>
                  <p:cNvSpPr>
                    <a:spLocks/>
                  </p:cNvSpPr>
                  <p:nvPr/>
                </p:nvSpPr>
                <p:spPr bwMode="auto">
                  <a:xfrm>
                    <a:off x="800" y="1412"/>
                    <a:ext cx="4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3" y="2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59" name="Freeform 308"/>
                  <p:cNvSpPr>
                    <a:spLocks/>
                  </p:cNvSpPr>
                  <p:nvPr/>
                </p:nvSpPr>
                <p:spPr bwMode="auto">
                  <a:xfrm>
                    <a:off x="810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60" name="Freeform 309"/>
                  <p:cNvSpPr>
                    <a:spLocks/>
                  </p:cNvSpPr>
                  <p:nvPr/>
                </p:nvSpPr>
                <p:spPr bwMode="auto">
                  <a:xfrm>
                    <a:off x="819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61" name="Freeform 310"/>
                  <p:cNvSpPr>
                    <a:spLocks/>
                  </p:cNvSpPr>
                  <p:nvPr/>
                </p:nvSpPr>
                <p:spPr bwMode="auto">
                  <a:xfrm>
                    <a:off x="828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62" name="Freeform 311"/>
                  <p:cNvSpPr>
                    <a:spLocks/>
                  </p:cNvSpPr>
                  <p:nvPr/>
                </p:nvSpPr>
                <p:spPr bwMode="auto">
                  <a:xfrm>
                    <a:off x="836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63" name="Freeform 312"/>
                  <p:cNvSpPr>
                    <a:spLocks/>
                  </p:cNvSpPr>
                  <p:nvPr/>
                </p:nvSpPr>
                <p:spPr bwMode="auto">
                  <a:xfrm>
                    <a:off x="845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64" name="Freeform 313"/>
                  <p:cNvSpPr>
                    <a:spLocks/>
                  </p:cNvSpPr>
                  <p:nvPr/>
                </p:nvSpPr>
                <p:spPr bwMode="auto">
                  <a:xfrm>
                    <a:off x="855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65" name="Freeform 314"/>
                  <p:cNvSpPr>
                    <a:spLocks/>
                  </p:cNvSpPr>
                  <p:nvPr/>
                </p:nvSpPr>
                <p:spPr bwMode="auto">
                  <a:xfrm>
                    <a:off x="865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66" name="Freeform 315"/>
                  <p:cNvSpPr>
                    <a:spLocks/>
                  </p:cNvSpPr>
                  <p:nvPr/>
                </p:nvSpPr>
                <p:spPr bwMode="auto">
                  <a:xfrm>
                    <a:off x="873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67" name="Freeform 316"/>
                  <p:cNvSpPr>
                    <a:spLocks/>
                  </p:cNvSpPr>
                  <p:nvPr/>
                </p:nvSpPr>
                <p:spPr bwMode="auto">
                  <a:xfrm>
                    <a:off x="882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68" name="Freeform 317"/>
                  <p:cNvSpPr>
                    <a:spLocks/>
                  </p:cNvSpPr>
                  <p:nvPr/>
                </p:nvSpPr>
                <p:spPr bwMode="auto">
                  <a:xfrm>
                    <a:off x="892" y="1412"/>
                    <a:ext cx="2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1" y="2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69" name="Freeform 318"/>
                  <p:cNvSpPr>
                    <a:spLocks/>
                  </p:cNvSpPr>
                  <p:nvPr/>
                </p:nvSpPr>
                <p:spPr bwMode="auto">
                  <a:xfrm>
                    <a:off x="682" y="1419"/>
                    <a:ext cx="4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1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0" name="Freeform 319"/>
                  <p:cNvSpPr>
                    <a:spLocks/>
                  </p:cNvSpPr>
                  <p:nvPr/>
                </p:nvSpPr>
                <p:spPr bwMode="auto">
                  <a:xfrm>
                    <a:off x="692" y="1419"/>
                    <a:ext cx="2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1" name="Freeform 320"/>
                  <p:cNvSpPr>
                    <a:spLocks/>
                  </p:cNvSpPr>
                  <p:nvPr/>
                </p:nvSpPr>
                <p:spPr bwMode="auto">
                  <a:xfrm>
                    <a:off x="701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2" name="Freeform 321"/>
                  <p:cNvSpPr>
                    <a:spLocks/>
                  </p:cNvSpPr>
                  <p:nvPr/>
                </p:nvSpPr>
                <p:spPr bwMode="auto">
                  <a:xfrm>
                    <a:off x="901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3" name="Freeform 322"/>
                  <p:cNvSpPr>
                    <a:spLocks/>
                  </p:cNvSpPr>
                  <p:nvPr/>
                </p:nvSpPr>
                <p:spPr bwMode="auto">
                  <a:xfrm>
                    <a:off x="909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4" name="Freeform 323"/>
                  <p:cNvSpPr>
                    <a:spLocks/>
                  </p:cNvSpPr>
                  <p:nvPr/>
                </p:nvSpPr>
                <p:spPr bwMode="auto">
                  <a:xfrm>
                    <a:off x="918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5" name="Freeform 324"/>
                  <p:cNvSpPr>
                    <a:spLocks/>
                  </p:cNvSpPr>
                  <p:nvPr/>
                </p:nvSpPr>
                <p:spPr bwMode="auto">
                  <a:xfrm>
                    <a:off x="928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6" name="Freeform 325"/>
                  <p:cNvSpPr>
                    <a:spLocks/>
                  </p:cNvSpPr>
                  <p:nvPr/>
                </p:nvSpPr>
                <p:spPr bwMode="auto">
                  <a:xfrm>
                    <a:off x="938" y="1419"/>
                    <a:ext cx="2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7" name="Freeform 326"/>
                  <p:cNvSpPr>
                    <a:spLocks/>
                  </p:cNvSpPr>
                  <p:nvPr/>
                </p:nvSpPr>
                <p:spPr bwMode="auto">
                  <a:xfrm>
                    <a:off x="946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8" name="Freeform 327"/>
                  <p:cNvSpPr>
                    <a:spLocks/>
                  </p:cNvSpPr>
                  <p:nvPr/>
                </p:nvSpPr>
                <p:spPr bwMode="auto">
                  <a:xfrm>
                    <a:off x="955" y="1419"/>
                    <a:ext cx="4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1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79" name="Freeform 328"/>
                  <p:cNvSpPr>
                    <a:spLocks/>
                  </p:cNvSpPr>
                  <p:nvPr/>
                </p:nvSpPr>
                <p:spPr bwMode="auto">
                  <a:xfrm>
                    <a:off x="710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80" name="Freeform 329"/>
                  <p:cNvSpPr>
                    <a:spLocks/>
                  </p:cNvSpPr>
                  <p:nvPr/>
                </p:nvSpPr>
                <p:spPr bwMode="auto">
                  <a:xfrm>
                    <a:off x="720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81" name="Freeform 330"/>
                  <p:cNvSpPr>
                    <a:spLocks/>
                  </p:cNvSpPr>
                  <p:nvPr/>
                </p:nvSpPr>
                <p:spPr bwMode="auto">
                  <a:xfrm>
                    <a:off x="729" y="1419"/>
                    <a:ext cx="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82" name="Freeform 331"/>
                  <p:cNvSpPr>
                    <a:spLocks/>
                  </p:cNvSpPr>
                  <p:nvPr/>
                </p:nvSpPr>
                <p:spPr bwMode="auto">
                  <a:xfrm>
                    <a:off x="738" y="1419"/>
                    <a:ext cx="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83" name="Freeform 332"/>
                  <p:cNvSpPr>
                    <a:spLocks/>
                  </p:cNvSpPr>
                  <p:nvPr/>
                </p:nvSpPr>
                <p:spPr bwMode="auto">
                  <a:xfrm>
                    <a:off x="746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84" name="Freeform 333"/>
                  <p:cNvSpPr>
                    <a:spLocks/>
                  </p:cNvSpPr>
                  <p:nvPr/>
                </p:nvSpPr>
                <p:spPr bwMode="auto">
                  <a:xfrm>
                    <a:off x="755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85" name="Freeform 334"/>
                  <p:cNvSpPr>
                    <a:spLocks/>
                  </p:cNvSpPr>
                  <p:nvPr/>
                </p:nvSpPr>
                <p:spPr bwMode="auto">
                  <a:xfrm>
                    <a:off x="764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86" name="Freeform 335"/>
                  <p:cNvSpPr>
                    <a:spLocks/>
                  </p:cNvSpPr>
                  <p:nvPr/>
                </p:nvSpPr>
                <p:spPr bwMode="auto">
                  <a:xfrm>
                    <a:off x="774" y="1419"/>
                    <a:ext cx="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87" name="Freeform 336"/>
                  <p:cNvSpPr>
                    <a:spLocks/>
                  </p:cNvSpPr>
                  <p:nvPr/>
                </p:nvSpPr>
                <p:spPr bwMode="auto">
                  <a:xfrm>
                    <a:off x="782" y="1419"/>
                    <a:ext cx="4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3" y="0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88" name="Freeform 337"/>
                  <p:cNvSpPr>
                    <a:spLocks/>
                  </p:cNvSpPr>
                  <p:nvPr/>
                </p:nvSpPr>
                <p:spPr bwMode="auto">
                  <a:xfrm>
                    <a:off x="791" y="1419"/>
                    <a:ext cx="4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3" y="0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89" name="Freeform 338"/>
                  <p:cNvSpPr>
                    <a:spLocks/>
                  </p:cNvSpPr>
                  <p:nvPr/>
                </p:nvSpPr>
                <p:spPr bwMode="auto">
                  <a:xfrm>
                    <a:off x="800" y="1419"/>
                    <a:ext cx="4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3" y="0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90" name="Freeform 339"/>
                  <p:cNvSpPr>
                    <a:spLocks/>
                  </p:cNvSpPr>
                  <p:nvPr/>
                </p:nvSpPr>
                <p:spPr bwMode="auto">
                  <a:xfrm>
                    <a:off x="810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91" name="Freeform 340"/>
                  <p:cNvSpPr>
                    <a:spLocks/>
                  </p:cNvSpPr>
                  <p:nvPr/>
                </p:nvSpPr>
                <p:spPr bwMode="auto">
                  <a:xfrm>
                    <a:off x="819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92" name="Freeform 341"/>
                  <p:cNvSpPr>
                    <a:spLocks/>
                  </p:cNvSpPr>
                  <p:nvPr/>
                </p:nvSpPr>
                <p:spPr bwMode="auto">
                  <a:xfrm>
                    <a:off x="828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93" name="Freeform 342"/>
                  <p:cNvSpPr>
                    <a:spLocks/>
                  </p:cNvSpPr>
                  <p:nvPr/>
                </p:nvSpPr>
                <p:spPr bwMode="auto">
                  <a:xfrm>
                    <a:off x="836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94" name="Freeform 343"/>
                  <p:cNvSpPr>
                    <a:spLocks/>
                  </p:cNvSpPr>
                  <p:nvPr/>
                </p:nvSpPr>
                <p:spPr bwMode="auto">
                  <a:xfrm>
                    <a:off x="845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95" name="Freeform 344"/>
                  <p:cNvSpPr>
                    <a:spLocks/>
                  </p:cNvSpPr>
                  <p:nvPr/>
                </p:nvSpPr>
                <p:spPr bwMode="auto">
                  <a:xfrm>
                    <a:off x="855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96" name="Freeform 345"/>
                  <p:cNvSpPr>
                    <a:spLocks/>
                  </p:cNvSpPr>
                  <p:nvPr/>
                </p:nvSpPr>
                <p:spPr bwMode="auto">
                  <a:xfrm>
                    <a:off x="865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97" name="Freeform 346"/>
                  <p:cNvSpPr>
                    <a:spLocks/>
                  </p:cNvSpPr>
                  <p:nvPr/>
                </p:nvSpPr>
                <p:spPr bwMode="auto">
                  <a:xfrm>
                    <a:off x="873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98" name="Freeform 347"/>
                  <p:cNvSpPr>
                    <a:spLocks/>
                  </p:cNvSpPr>
                  <p:nvPr/>
                </p:nvSpPr>
                <p:spPr bwMode="auto">
                  <a:xfrm>
                    <a:off x="882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99" name="Freeform 348"/>
                  <p:cNvSpPr>
                    <a:spLocks/>
                  </p:cNvSpPr>
                  <p:nvPr/>
                </p:nvSpPr>
                <p:spPr bwMode="auto">
                  <a:xfrm>
                    <a:off x="892" y="1419"/>
                    <a:ext cx="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122" name="Group 349"/>
                <p:cNvGrpSpPr>
                  <a:grpSpLocks/>
                </p:cNvGrpSpPr>
                <p:nvPr/>
              </p:nvGrpSpPr>
              <p:grpSpPr bwMode="auto">
                <a:xfrm>
                  <a:off x="650" y="1344"/>
                  <a:ext cx="345" cy="67"/>
                  <a:chOff x="650" y="1344"/>
                  <a:chExt cx="345" cy="67"/>
                </a:xfrm>
              </p:grpSpPr>
              <p:sp>
                <p:nvSpPr>
                  <p:cNvPr id="123" name="Freeform 350"/>
                  <p:cNvSpPr>
                    <a:spLocks/>
                  </p:cNvSpPr>
                  <p:nvPr/>
                </p:nvSpPr>
                <p:spPr bwMode="auto">
                  <a:xfrm>
                    <a:off x="650" y="1344"/>
                    <a:ext cx="345" cy="6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66"/>
                      </a:cxn>
                      <a:cxn ang="0">
                        <a:pos x="344" y="66"/>
                      </a:cxn>
                      <a:cxn ang="0">
                        <a:pos x="34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45" h="67">
                        <a:moveTo>
                          <a:pt x="0" y="0"/>
                        </a:moveTo>
                        <a:lnTo>
                          <a:pt x="0" y="66"/>
                        </a:lnTo>
                        <a:lnTo>
                          <a:pt x="344" y="66"/>
                        </a:lnTo>
                        <a:lnTo>
                          <a:pt x="34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4" name="Freeform 351"/>
                  <p:cNvSpPr>
                    <a:spLocks/>
                  </p:cNvSpPr>
                  <p:nvPr/>
                </p:nvSpPr>
                <p:spPr bwMode="auto">
                  <a:xfrm>
                    <a:off x="650" y="1344"/>
                    <a:ext cx="114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3" y="33"/>
                      </a:cxn>
                      <a:cxn ang="0">
                        <a:pos x="11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4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3" y="33"/>
                        </a:lnTo>
                        <a:lnTo>
                          <a:pt x="11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5" name="Freeform 352"/>
                  <p:cNvSpPr>
                    <a:spLocks/>
                  </p:cNvSpPr>
                  <p:nvPr/>
                </p:nvSpPr>
                <p:spPr bwMode="auto">
                  <a:xfrm>
                    <a:off x="765" y="1344"/>
                    <a:ext cx="115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4" y="33"/>
                      </a:cxn>
                      <a:cxn ang="0">
                        <a:pos x="11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5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4" y="33"/>
                        </a:lnTo>
                        <a:lnTo>
                          <a:pt x="11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6" name="Freeform 353"/>
                  <p:cNvSpPr>
                    <a:spLocks/>
                  </p:cNvSpPr>
                  <p:nvPr/>
                </p:nvSpPr>
                <p:spPr bwMode="auto">
                  <a:xfrm>
                    <a:off x="880" y="1344"/>
                    <a:ext cx="115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4" y="33"/>
                      </a:cxn>
                      <a:cxn ang="0">
                        <a:pos x="11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5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4" y="33"/>
                        </a:lnTo>
                        <a:lnTo>
                          <a:pt x="11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7" name="Freeform 354"/>
                  <p:cNvSpPr>
                    <a:spLocks/>
                  </p:cNvSpPr>
                  <p:nvPr/>
                </p:nvSpPr>
                <p:spPr bwMode="auto">
                  <a:xfrm>
                    <a:off x="650" y="1377"/>
                    <a:ext cx="114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3" y="33"/>
                      </a:cxn>
                      <a:cxn ang="0">
                        <a:pos x="11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4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3" y="33"/>
                        </a:lnTo>
                        <a:lnTo>
                          <a:pt x="11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8" name="Freeform 355"/>
                  <p:cNvSpPr>
                    <a:spLocks/>
                  </p:cNvSpPr>
                  <p:nvPr/>
                </p:nvSpPr>
                <p:spPr bwMode="auto">
                  <a:xfrm>
                    <a:off x="765" y="1377"/>
                    <a:ext cx="115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4" y="33"/>
                      </a:cxn>
                      <a:cxn ang="0">
                        <a:pos x="11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5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4" y="33"/>
                        </a:lnTo>
                        <a:lnTo>
                          <a:pt x="11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29" name="Freeform 356"/>
                  <p:cNvSpPr>
                    <a:spLocks/>
                  </p:cNvSpPr>
                  <p:nvPr/>
                </p:nvSpPr>
                <p:spPr bwMode="auto">
                  <a:xfrm>
                    <a:off x="880" y="1377"/>
                    <a:ext cx="115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4" y="33"/>
                      </a:cxn>
                      <a:cxn ang="0">
                        <a:pos x="11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5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4" y="33"/>
                        </a:lnTo>
                        <a:lnTo>
                          <a:pt x="11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0" name="Freeform 357"/>
                  <p:cNvSpPr>
                    <a:spLocks/>
                  </p:cNvSpPr>
                  <p:nvPr/>
                </p:nvSpPr>
                <p:spPr bwMode="auto">
                  <a:xfrm>
                    <a:off x="785" y="1388"/>
                    <a:ext cx="76" cy="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4"/>
                      </a:cxn>
                      <a:cxn ang="0">
                        <a:pos x="75" y="4"/>
                      </a:cxn>
                      <a:cxn ang="0">
                        <a:pos x="75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76" h="5">
                        <a:moveTo>
                          <a:pt x="0" y="0"/>
                        </a:moveTo>
                        <a:lnTo>
                          <a:pt x="0" y="4"/>
                        </a:lnTo>
                        <a:lnTo>
                          <a:pt x="75" y="4"/>
                        </a:lnTo>
                        <a:lnTo>
                          <a:pt x="75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1" name="Freeform 358"/>
                  <p:cNvSpPr>
                    <a:spLocks/>
                  </p:cNvSpPr>
                  <p:nvPr/>
                </p:nvSpPr>
                <p:spPr bwMode="auto">
                  <a:xfrm>
                    <a:off x="786" y="1392"/>
                    <a:ext cx="4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3" y="2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2" name="Freeform 359"/>
                  <p:cNvSpPr>
                    <a:spLocks/>
                  </p:cNvSpPr>
                  <p:nvPr/>
                </p:nvSpPr>
                <p:spPr bwMode="auto">
                  <a:xfrm>
                    <a:off x="836" y="1395"/>
                    <a:ext cx="16" cy="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4"/>
                      </a:cxn>
                      <a:cxn ang="0">
                        <a:pos x="15" y="4"/>
                      </a:cxn>
                      <a:cxn ang="0">
                        <a:pos x="15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6" h="5">
                        <a:moveTo>
                          <a:pt x="0" y="0"/>
                        </a:moveTo>
                        <a:lnTo>
                          <a:pt x="0" y="4"/>
                        </a:lnTo>
                        <a:lnTo>
                          <a:pt x="15" y="4"/>
                        </a:lnTo>
                        <a:lnTo>
                          <a:pt x="15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133" name="Freeform 360"/>
                  <p:cNvSpPr>
                    <a:spLocks/>
                  </p:cNvSpPr>
                  <p:nvPr/>
                </p:nvSpPr>
                <p:spPr bwMode="auto">
                  <a:xfrm>
                    <a:off x="939" y="1387"/>
                    <a:ext cx="48" cy="1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0"/>
                      </a:cxn>
                      <a:cxn ang="0">
                        <a:pos x="47" y="10"/>
                      </a:cxn>
                      <a:cxn ang="0">
                        <a:pos x="47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8" h="11">
                        <a:moveTo>
                          <a:pt x="0" y="0"/>
                        </a:moveTo>
                        <a:lnTo>
                          <a:pt x="0" y="10"/>
                        </a:lnTo>
                        <a:lnTo>
                          <a:pt x="47" y="10"/>
                        </a:lnTo>
                        <a:lnTo>
                          <a:pt x="4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80808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grpSp>
                <p:nvGrpSpPr>
                  <p:cNvPr id="134" name="Group 361"/>
                  <p:cNvGrpSpPr>
                    <a:grpSpLocks/>
                  </p:cNvGrpSpPr>
                  <p:nvPr/>
                </p:nvGrpSpPr>
                <p:grpSpPr bwMode="auto">
                  <a:xfrm>
                    <a:off x="812" y="1394"/>
                    <a:ext cx="15" cy="13"/>
                    <a:chOff x="812" y="1394"/>
                    <a:chExt cx="15" cy="13"/>
                  </a:xfrm>
                </p:grpSpPr>
                <p:sp>
                  <p:nvSpPr>
                    <p:cNvPr id="135" name="Freeform 362"/>
                    <p:cNvSpPr>
                      <a:spLocks/>
                    </p:cNvSpPr>
                    <p:nvPr/>
                  </p:nvSpPr>
                  <p:spPr bwMode="auto">
                    <a:xfrm>
                      <a:off x="812" y="1394"/>
                      <a:ext cx="15" cy="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12"/>
                        </a:cxn>
                        <a:cxn ang="0">
                          <a:pos x="14" y="12"/>
                        </a:cxn>
                        <a:cxn ang="0">
                          <a:pos x="14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5" h="13">
                          <a:moveTo>
                            <a:pt x="0" y="0"/>
                          </a:moveTo>
                          <a:lnTo>
                            <a:pt x="0" y="12"/>
                          </a:lnTo>
                          <a:lnTo>
                            <a:pt x="14" y="12"/>
                          </a:lnTo>
                          <a:lnTo>
                            <a:pt x="14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36" name="Freeform 363"/>
                    <p:cNvSpPr>
                      <a:spLocks/>
                    </p:cNvSpPr>
                    <p:nvPr/>
                  </p:nvSpPr>
                  <p:spPr bwMode="auto">
                    <a:xfrm>
                      <a:off x="814" y="1397"/>
                      <a:ext cx="8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0"/>
                        </a:cxn>
                        <a:cxn ang="0">
                          <a:pos x="5" y="0"/>
                        </a:cxn>
                        <a:cxn ang="0">
                          <a:pos x="5" y="1"/>
                        </a:cxn>
                        <a:cxn ang="0">
                          <a:pos x="7" y="2"/>
                        </a:cxn>
                        <a:cxn ang="0">
                          <a:pos x="7" y="3"/>
                        </a:cxn>
                        <a:cxn ang="0">
                          <a:pos x="5" y="4"/>
                        </a:cxn>
                        <a:cxn ang="0">
                          <a:pos x="5" y="5"/>
                        </a:cxn>
                        <a:cxn ang="0">
                          <a:pos x="1" y="5"/>
                        </a:cxn>
                        <a:cxn ang="0">
                          <a:pos x="1" y="4"/>
                        </a:cxn>
                        <a:cxn ang="0">
                          <a:pos x="0" y="3"/>
                        </a:cxn>
                        <a:cxn ang="0">
                          <a:pos x="0" y="1"/>
                        </a:cxn>
                        <a:cxn ang="0">
                          <a:pos x="2" y="0"/>
                        </a:cxn>
                      </a:cxnLst>
                      <a:rect l="0" t="0" r="r" b="b"/>
                      <a:pathLst>
                        <a:path w="8" h="6">
                          <a:moveTo>
                            <a:pt x="2" y="0"/>
                          </a:moveTo>
                          <a:lnTo>
                            <a:pt x="5" y="0"/>
                          </a:lnTo>
                          <a:lnTo>
                            <a:pt x="5" y="1"/>
                          </a:lnTo>
                          <a:lnTo>
                            <a:pt x="7" y="2"/>
                          </a:lnTo>
                          <a:lnTo>
                            <a:pt x="7" y="3"/>
                          </a:lnTo>
                          <a:lnTo>
                            <a:pt x="5" y="4"/>
                          </a:lnTo>
                          <a:lnTo>
                            <a:pt x="5" y="5"/>
                          </a:lnTo>
                          <a:lnTo>
                            <a:pt x="1" y="5"/>
                          </a:lnTo>
                          <a:lnTo>
                            <a:pt x="1" y="4"/>
                          </a:lnTo>
                          <a:lnTo>
                            <a:pt x="0" y="3"/>
                          </a:lnTo>
                          <a:lnTo>
                            <a:pt x="0" y="1"/>
                          </a:lnTo>
                          <a:lnTo>
                            <a:pt x="2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</p:grpSp>
          <p:grpSp>
            <p:nvGrpSpPr>
              <p:cNvPr id="23" name="Group 364"/>
              <p:cNvGrpSpPr>
                <a:grpSpLocks/>
              </p:cNvGrpSpPr>
              <p:nvPr/>
            </p:nvGrpSpPr>
            <p:grpSpPr bwMode="auto">
              <a:xfrm>
                <a:off x="706" y="1096"/>
                <a:ext cx="104" cy="86"/>
                <a:chOff x="706" y="1096"/>
                <a:chExt cx="104" cy="86"/>
              </a:xfrm>
            </p:grpSpPr>
            <p:sp>
              <p:nvSpPr>
                <p:cNvPr id="74" name="Rectangle 365"/>
                <p:cNvSpPr>
                  <a:spLocks noChangeArrowheads="1"/>
                </p:cNvSpPr>
                <p:nvPr/>
              </p:nvSpPr>
              <p:spPr bwMode="auto">
                <a:xfrm>
                  <a:off x="710" y="1100"/>
                  <a:ext cx="96" cy="8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75" name="Group 366"/>
                <p:cNvGrpSpPr>
                  <a:grpSpLocks/>
                </p:cNvGrpSpPr>
                <p:nvPr/>
              </p:nvGrpSpPr>
              <p:grpSpPr bwMode="auto">
                <a:xfrm>
                  <a:off x="706" y="1096"/>
                  <a:ext cx="104" cy="8"/>
                  <a:chOff x="706" y="1096"/>
                  <a:chExt cx="104" cy="8"/>
                </a:xfrm>
              </p:grpSpPr>
              <p:sp>
                <p:nvSpPr>
                  <p:cNvPr id="76" name="Rectangle 367"/>
                  <p:cNvSpPr>
                    <a:spLocks noChangeArrowheads="1"/>
                  </p:cNvSpPr>
                  <p:nvPr/>
                </p:nvSpPr>
                <p:spPr bwMode="auto">
                  <a:xfrm>
                    <a:off x="710" y="1100"/>
                    <a:ext cx="96" cy="1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77" name="Rectangle 368"/>
                  <p:cNvSpPr>
                    <a:spLocks noChangeArrowheads="1"/>
                  </p:cNvSpPr>
                  <p:nvPr/>
                </p:nvSpPr>
                <p:spPr bwMode="auto">
                  <a:xfrm>
                    <a:off x="706" y="1100"/>
                    <a:ext cx="7" cy="1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78" name="Group 369"/>
                  <p:cNvGrpSpPr>
                    <a:grpSpLocks/>
                  </p:cNvGrpSpPr>
                  <p:nvPr/>
                </p:nvGrpSpPr>
                <p:grpSpPr bwMode="auto">
                  <a:xfrm>
                    <a:off x="803" y="1098"/>
                    <a:ext cx="7" cy="4"/>
                    <a:chOff x="803" y="1098"/>
                    <a:chExt cx="7" cy="4"/>
                  </a:xfrm>
                </p:grpSpPr>
                <p:sp>
                  <p:nvSpPr>
                    <p:cNvPr id="117" name="Rectangle 3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03" y="1100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118" name="Group 3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05" y="1098"/>
                      <a:ext cx="3" cy="4"/>
                      <a:chOff x="805" y="1098"/>
                      <a:chExt cx="3" cy="4"/>
                    </a:xfrm>
                  </p:grpSpPr>
                  <p:sp>
                    <p:nvSpPr>
                      <p:cNvPr id="119" name="Line 3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5" y="1098"/>
                        <a:ext cx="3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20" name="Line 373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05" y="1098"/>
                        <a:ext cx="3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</p:grpSp>
              <p:grpSp>
                <p:nvGrpSpPr>
                  <p:cNvPr id="79" name="Group 374"/>
                  <p:cNvGrpSpPr>
                    <a:grpSpLocks/>
                  </p:cNvGrpSpPr>
                  <p:nvPr/>
                </p:nvGrpSpPr>
                <p:grpSpPr bwMode="auto">
                  <a:xfrm>
                    <a:off x="796" y="1098"/>
                    <a:ext cx="7" cy="4"/>
                    <a:chOff x="796" y="1098"/>
                    <a:chExt cx="7" cy="4"/>
                  </a:xfrm>
                </p:grpSpPr>
                <p:sp>
                  <p:nvSpPr>
                    <p:cNvPr id="115" name="Rectangle 3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6" y="1100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16" name="Rectangle 3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8" y="1098"/>
                      <a:ext cx="4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80" name="Group 377"/>
                  <p:cNvGrpSpPr>
                    <a:grpSpLocks/>
                  </p:cNvGrpSpPr>
                  <p:nvPr/>
                </p:nvGrpSpPr>
                <p:grpSpPr bwMode="auto">
                  <a:xfrm>
                    <a:off x="790" y="1100"/>
                    <a:ext cx="7" cy="2"/>
                    <a:chOff x="790" y="1100"/>
                    <a:chExt cx="7" cy="2"/>
                  </a:xfrm>
                </p:grpSpPr>
                <p:sp>
                  <p:nvSpPr>
                    <p:cNvPr id="113" name="Rectangle 3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0" y="1100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114" name="Line 3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91" y="1102"/>
                      <a:ext cx="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81" name="Rectangle 380"/>
                  <p:cNvSpPr>
                    <a:spLocks noChangeArrowheads="1"/>
                  </p:cNvSpPr>
                  <p:nvPr/>
                </p:nvSpPr>
                <p:spPr bwMode="auto">
                  <a:xfrm>
                    <a:off x="713" y="1096"/>
                    <a:ext cx="77" cy="8"/>
                  </a:xfrm>
                  <a:prstGeom prst="rect">
                    <a:avLst/>
                  </a:prstGeom>
                  <a:solidFill>
                    <a:srgbClr val="063DE8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aphicFrame>
                <p:nvGraphicFramePr>
                  <p:cNvPr id="82" name="Object 381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708" y="1098"/>
                  <a:ext cx="4" cy="4"/>
                </p:xfrm>
                <a:graphic>
                  <a:graphicData uri="http://schemas.openxmlformats.org/presentationml/2006/ole">
                    <p:oleObj spid="_x0000_s1028" name="Dessin Microsoft" r:id="rId5" imgW="4362120" imgH="3454200" progId="MSDraw">
                      <p:embed/>
                    </p:oleObj>
                  </a:graphicData>
                </a:graphic>
              </p:graphicFrame>
              <p:grpSp>
                <p:nvGrpSpPr>
                  <p:cNvPr id="83" name="Group 382"/>
                  <p:cNvGrpSpPr>
                    <a:grpSpLocks/>
                  </p:cNvGrpSpPr>
                  <p:nvPr/>
                </p:nvGrpSpPr>
                <p:grpSpPr bwMode="auto">
                  <a:xfrm>
                    <a:off x="734" y="1098"/>
                    <a:ext cx="35" cy="4"/>
                    <a:chOff x="734" y="1098"/>
                    <a:chExt cx="35" cy="4"/>
                  </a:xfrm>
                </p:grpSpPr>
                <p:sp>
                  <p:nvSpPr>
                    <p:cNvPr id="84" name="Line 3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4" y="1098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5" name="Line 3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4" y="1100"/>
                      <a:ext cx="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6" name="Line 3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9" y="1098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7" name="Line 3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9" y="1098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8" name="Line 3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9" y="1100"/>
                      <a:ext cx="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9" name="Line 3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9" y="1102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90" name="Line 3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4" y="1098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91" name="Line 3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7" y="1098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92" name="Line 3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4" y="1098"/>
                      <a:ext cx="3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93" name="Group 39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49" y="1098"/>
                      <a:ext cx="3" cy="4"/>
                      <a:chOff x="749" y="1098"/>
                      <a:chExt cx="3" cy="4"/>
                    </a:xfrm>
                  </p:grpSpPr>
                  <p:sp>
                    <p:nvSpPr>
                      <p:cNvPr id="109" name="Line 39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49" y="1098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10" name="Line 39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49" y="1098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11" name="Line 39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49" y="1100"/>
                        <a:ext cx="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12" name="Line 39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49" y="1102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94" name="Group 39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53" y="1098"/>
                      <a:ext cx="5" cy="4"/>
                      <a:chOff x="753" y="1098"/>
                      <a:chExt cx="5" cy="4"/>
                    </a:xfrm>
                  </p:grpSpPr>
                  <p:sp>
                    <p:nvSpPr>
                      <p:cNvPr id="107" name="Line 39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55" y="1098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08" name="Line 3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53" y="1098"/>
                        <a:ext cx="5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95" name="Group 4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6" y="1098"/>
                      <a:ext cx="3" cy="4"/>
                      <a:chOff x="766" y="1098"/>
                      <a:chExt cx="3" cy="4"/>
                    </a:xfrm>
                  </p:grpSpPr>
                  <p:sp>
                    <p:nvSpPr>
                      <p:cNvPr id="103" name="Line 40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" y="1098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04" name="Line 40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" y="1098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05" name="Line 4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" y="1100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06" name="Line 40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" y="1102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96" name="Group 40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0" y="1098"/>
                      <a:ext cx="4" cy="4"/>
                      <a:chOff x="760" y="1098"/>
                      <a:chExt cx="4" cy="4"/>
                    </a:xfrm>
                  </p:grpSpPr>
                  <p:sp>
                    <p:nvSpPr>
                      <p:cNvPr id="98" name="Line 4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0" y="1098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99" name="Line 40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0" y="1100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00" name="Line 40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3" y="1098"/>
                        <a:ext cx="0" cy="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01" name="Line 40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0" y="1098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102" name="Line 4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2" y="1100"/>
                        <a:ext cx="2" cy="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97" name="Line 4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4" y="1098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</p:grpSp>
          <p:grpSp>
            <p:nvGrpSpPr>
              <p:cNvPr id="24" name="Group 412"/>
              <p:cNvGrpSpPr>
                <a:grpSpLocks/>
              </p:cNvGrpSpPr>
              <p:nvPr/>
            </p:nvGrpSpPr>
            <p:grpSpPr bwMode="auto">
              <a:xfrm>
                <a:off x="828" y="1138"/>
                <a:ext cx="104" cy="86"/>
                <a:chOff x="828" y="1138"/>
                <a:chExt cx="104" cy="86"/>
              </a:xfrm>
            </p:grpSpPr>
            <p:sp>
              <p:nvSpPr>
                <p:cNvPr id="27" name="Rectangle 413"/>
                <p:cNvSpPr>
                  <a:spLocks noChangeArrowheads="1"/>
                </p:cNvSpPr>
                <p:nvPr/>
              </p:nvSpPr>
              <p:spPr bwMode="auto">
                <a:xfrm>
                  <a:off x="832" y="1142"/>
                  <a:ext cx="96" cy="8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28" name="Group 414"/>
                <p:cNvGrpSpPr>
                  <a:grpSpLocks/>
                </p:cNvGrpSpPr>
                <p:nvPr/>
              </p:nvGrpSpPr>
              <p:grpSpPr bwMode="auto">
                <a:xfrm>
                  <a:off x="828" y="1138"/>
                  <a:ext cx="104" cy="8"/>
                  <a:chOff x="828" y="1138"/>
                  <a:chExt cx="104" cy="8"/>
                </a:xfrm>
              </p:grpSpPr>
              <p:sp>
                <p:nvSpPr>
                  <p:cNvPr id="29" name="Rectangle 415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1142"/>
                    <a:ext cx="96" cy="1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" name="Rectangle 416"/>
                  <p:cNvSpPr>
                    <a:spLocks noChangeArrowheads="1"/>
                  </p:cNvSpPr>
                  <p:nvPr/>
                </p:nvSpPr>
                <p:spPr bwMode="auto">
                  <a:xfrm>
                    <a:off x="828" y="1142"/>
                    <a:ext cx="7" cy="1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31" name="Group 417"/>
                  <p:cNvGrpSpPr>
                    <a:grpSpLocks/>
                  </p:cNvGrpSpPr>
                  <p:nvPr/>
                </p:nvGrpSpPr>
                <p:grpSpPr bwMode="auto">
                  <a:xfrm>
                    <a:off x="925" y="1140"/>
                    <a:ext cx="7" cy="4"/>
                    <a:chOff x="925" y="1140"/>
                    <a:chExt cx="7" cy="4"/>
                  </a:xfrm>
                </p:grpSpPr>
                <p:sp>
                  <p:nvSpPr>
                    <p:cNvPr id="70" name="Rectangle 4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25" y="1142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71" name="Group 4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27" y="1140"/>
                      <a:ext cx="3" cy="4"/>
                      <a:chOff x="927" y="1140"/>
                      <a:chExt cx="3" cy="4"/>
                    </a:xfrm>
                  </p:grpSpPr>
                  <p:sp>
                    <p:nvSpPr>
                      <p:cNvPr id="72" name="Line 4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27" y="1140"/>
                        <a:ext cx="3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73" name="Line 421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927" y="1140"/>
                        <a:ext cx="3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</p:grpSp>
              <p:grpSp>
                <p:nvGrpSpPr>
                  <p:cNvPr id="32" name="Group 422"/>
                  <p:cNvGrpSpPr>
                    <a:grpSpLocks/>
                  </p:cNvGrpSpPr>
                  <p:nvPr/>
                </p:nvGrpSpPr>
                <p:grpSpPr bwMode="auto">
                  <a:xfrm>
                    <a:off x="918" y="1140"/>
                    <a:ext cx="7" cy="4"/>
                    <a:chOff x="918" y="1140"/>
                    <a:chExt cx="7" cy="4"/>
                  </a:xfrm>
                </p:grpSpPr>
                <p:sp>
                  <p:nvSpPr>
                    <p:cNvPr id="68" name="Rectangle 4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18" y="1142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9" name="Rectangle 4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20" y="1140"/>
                      <a:ext cx="4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3" name="Group 425"/>
                  <p:cNvGrpSpPr>
                    <a:grpSpLocks/>
                  </p:cNvGrpSpPr>
                  <p:nvPr/>
                </p:nvGrpSpPr>
                <p:grpSpPr bwMode="auto">
                  <a:xfrm>
                    <a:off x="912" y="1142"/>
                    <a:ext cx="7" cy="2"/>
                    <a:chOff x="912" y="1142"/>
                    <a:chExt cx="7" cy="2"/>
                  </a:xfrm>
                </p:grpSpPr>
                <p:sp>
                  <p:nvSpPr>
                    <p:cNvPr id="66" name="Rectangle 4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12" y="1142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7" name="Line 4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13" y="1144"/>
                      <a:ext cx="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4" name="Rectangle 428"/>
                  <p:cNvSpPr>
                    <a:spLocks noChangeArrowheads="1"/>
                  </p:cNvSpPr>
                  <p:nvPr/>
                </p:nvSpPr>
                <p:spPr bwMode="auto">
                  <a:xfrm>
                    <a:off x="835" y="1138"/>
                    <a:ext cx="77" cy="8"/>
                  </a:xfrm>
                  <a:prstGeom prst="rect">
                    <a:avLst/>
                  </a:prstGeom>
                  <a:solidFill>
                    <a:srgbClr val="063DE8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aphicFrame>
                <p:nvGraphicFramePr>
                  <p:cNvPr id="35" name="Object 429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830" y="1140"/>
                  <a:ext cx="4" cy="4"/>
                </p:xfrm>
                <a:graphic>
                  <a:graphicData uri="http://schemas.openxmlformats.org/presentationml/2006/ole">
                    <p:oleObj spid="_x0000_s1029" name="Dessin Microsoft" r:id="rId6" imgW="4362120" imgH="3454200" progId="MSDraw">
                      <p:embed/>
                    </p:oleObj>
                  </a:graphicData>
                </a:graphic>
              </p:graphicFrame>
              <p:grpSp>
                <p:nvGrpSpPr>
                  <p:cNvPr id="36" name="Group 430"/>
                  <p:cNvGrpSpPr>
                    <a:grpSpLocks/>
                  </p:cNvGrpSpPr>
                  <p:nvPr/>
                </p:nvGrpSpPr>
                <p:grpSpPr bwMode="auto">
                  <a:xfrm>
                    <a:off x="856" y="1140"/>
                    <a:ext cx="35" cy="4"/>
                    <a:chOff x="856" y="1140"/>
                    <a:chExt cx="35" cy="4"/>
                  </a:xfrm>
                </p:grpSpPr>
                <p:sp>
                  <p:nvSpPr>
                    <p:cNvPr id="37" name="Line 4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6" y="1140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8" name="Line 4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6" y="1142"/>
                      <a:ext cx="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9" name="Line 4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1" y="1140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40" name="Line 4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1" y="1140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41" name="Line 4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1" y="1142"/>
                      <a:ext cx="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42" name="Line 4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1" y="1144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43" name="Line 4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6" y="1140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44" name="Line 4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9" y="1140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45" name="Line 4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6" y="1140"/>
                      <a:ext cx="3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46" name="Group 44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71" y="1140"/>
                      <a:ext cx="3" cy="4"/>
                      <a:chOff x="871" y="1140"/>
                      <a:chExt cx="3" cy="4"/>
                    </a:xfrm>
                  </p:grpSpPr>
                  <p:sp>
                    <p:nvSpPr>
                      <p:cNvPr id="62" name="Line 44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1" y="1140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3" name="Line 44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1" y="1140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4" name="Line 44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1" y="1142"/>
                        <a:ext cx="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5" name="Line 44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1" y="1144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47" name="Group 4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75" y="1140"/>
                      <a:ext cx="5" cy="4"/>
                      <a:chOff x="875" y="1140"/>
                      <a:chExt cx="5" cy="4"/>
                    </a:xfrm>
                  </p:grpSpPr>
                  <p:sp>
                    <p:nvSpPr>
                      <p:cNvPr id="60" name="Line 44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7" y="1140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1" name="Line 44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5" y="1140"/>
                        <a:ext cx="5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48" name="Group 4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88" y="1140"/>
                      <a:ext cx="3" cy="4"/>
                      <a:chOff x="888" y="1140"/>
                      <a:chExt cx="3" cy="4"/>
                    </a:xfrm>
                  </p:grpSpPr>
                  <p:sp>
                    <p:nvSpPr>
                      <p:cNvPr id="56" name="Line 44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8" y="1140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57" name="Line 4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8" y="1140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58" name="Line 4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8" y="1142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59" name="Line 45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8" y="1144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49" name="Group 45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82" y="1140"/>
                      <a:ext cx="4" cy="4"/>
                      <a:chOff x="882" y="1140"/>
                      <a:chExt cx="4" cy="4"/>
                    </a:xfrm>
                  </p:grpSpPr>
                  <p:sp>
                    <p:nvSpPr>
                      <p:cNvPr id="51" name="Line 4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2" y="1140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52" name="Line 4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2" y="1142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53" name="Line 4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5" y="1140"/>
                        <a:ext cx="0" cy="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54" name="Line 4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2" y="1140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55" name="Line 4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4" y="1142"/>
                        <a:ext cx="2" cy="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50" name="Line 4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6" y="1140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</p:grpSp>
          <p:sp>
            <p:nvSpPr>
              <p:cNvPr id="25" name="Rectangle 460"/>
              <p:cNvSpPr>
                <a:spLocks noChangeArrowheads="1"/>
              </p:cNvSpPr>
              <p:nvPr/>
            </p:nvSpPr>
            <p:spPr bwMode="auto">
              <a:xfrm>
                <a:off x="730" y="1119"/>
                <a:ext cx="63" cy="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" name="Line 461"/>
              <p:cNvSpPr>
                <a:spLocks noChangeShapeType="1"/>
              </p:cNvSpPr>
              <p:nvPr/>
            </p:nvSpPr>
            <p:spPr bwMode="auto">
              <a:xfrm>
                <a:off x="730" y="1136"/>
                <a:ext cx="6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455" name="Group 1737"/>
          <p:cNvGrpSpPr>
            <a:grpSpLocks/>
          </p:cNvGrpSpPr>
          <p:nvPr/>
        </p:nvGrpSpPr>
        <p:grpSpPr bwMode="auto">
          <a:xfrm>
            <a:off x="144463" y="5493593"/>
            <a:ext cx="533400" cy="304800"/>
            <a:chOff x="91" y="2617"/>
            <a:chExt cx="336" cy="192"/>
          </a:xfrm>
        </p:grpSpPr>
        <p:sp>
          <p:nvSpPr>
            <p:cNvPr id="456" name="Rectangle 464"/>
            <p:cNvSpPr>
              <a:spLocks noChangeArrowheads="1"/>
            </p:cNvSpPr>
            <p:nvPr/>
          </p:nvSpPr>
          <p:spPr bwMode="auto">
            <a:xfrm>
              <a:off x="91" y="2617"/>
              <a:ext cx="33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GB"/>
            </a:p>
          </p:txBody>
        </p:sp>
        <p:sp>
          <p:nvSpPr>
            <p:cNvPr id="457" name="Text Box 465"/>
            <p:cNvSpPr txBox="1">
              <a:spLocks noChangeArrowheads="1"/>
            </p:cNvSpPr>
            <p:nvPr/>
          </p:nvSpPr>
          <p:spPr bwMode="auto">
            <a:xfrm>
              <a:off x="168" y="2665"/>
              <a:ext cx="183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fr-FR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SMTP</a:t>
              </a:r>
            </a:p>
          </p:txBody>
        </p:sp>
      </p:grpSp>
      <p:grpSp>
        <p:nvGrpSpPr>
          <p:cNvPr id="458" name="Group 469"/>
          <p:cNvGrpSpPr>
            <a:grpSpLocks/>
          </p:cNvGrpSpPr>
          <p:nvPr/>
        </p:nvGrpSpPr>
        <p:grpSpPr bwMode="auto">
          <a:xfrm>
            <a:off x="144463" y="3575893"/>
            <a:ext cx="533400" cy="304800"/>
            <a:chOff x="2496" y="864"/>
            <a:chExt cx="384" cy="192"/>
          </a:xfrm>
        </p:grpSpPr>
        <p:sp>
          <p:nvSpPr>
            <p:cNvPr id="459" name="Rectangle 470"/>
            <p:cNvSpPr>
              <a:spLocks noChangeArrowheads="1"/>
            </p:cNvSpPr>
            <p:nvPr/>
          </p:nvSpPr>
          <p:spPr bwMode="auto">
            <a:xfrm>
              <a:off x="2496" y="864"/>
              <a:ext cx="384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GB"/>
            </a:p>
          </p:txBody>
        </p:sp>
        <p:sp>
          <p:nvSpPr>
            <p:cNvPr id="460" name="Text Box 471"/>
            <p:cNvSpPr txBox="1">
              <a:spLocks noChangeArrowheads="1"/>
            </p:cNvSpPr>
            <p:nvPr/>
          </p:nvSpPr>
          <p:spPr bwMode="auto">
            <a:xfrm>
              <a:off x="2582" y="907"/>
              <a:ext cx="21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fr-FR" sz="11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HTTP</a:t>
              </a:r>
            </a:p>
          </p:txBody>
        </p:sp>
      </p:grpSp>
      <p:sp>
        <p:nvSpPr>
          <p:cNvPr id="461" name="Rectangle 472"/>
          <p:cNvSpPr>
            <a:spLocks noChangeArrowheads="1"/>
          </p:cNvSpPr>
          <p:nvPr/>
        </p:nvSpPr>
        <p:spPr bwMode="auto">
          <a:xfrm>
            <a:off x="1258888" y="3631455"/>
            <a:ext cx="533400" cy="460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GB"/>
          </a:p>
        </p:txBody>
      </p:sp>
      <p:sp>
        <p:nvSpPr>
          <p:cNvPr id="462" name="Text Box 473" descr="Diagonales larges vers le haut"/>
          <p:cNvSpPr txBox="1">
            <a:spLocks noChangeArrowheads="1"/>
          </p:cNvSpPr>
          <p:nvPr/>
        </p:nvSpPr>
        <p:spPr bwMode="auto">
          <a:xfrm>
            <a:off x="1530350" y="3671143"/>
            <a:ext cx="0" cy="136525"/>
          </a:xfrm>
          <a:prstGeom prst="rect">
            <a:avLst/>
          </a:prstGeom>
          <a:pattFill prst="wdUpDiag">
            <a:fgClr>
              <a:srgbClr val="B3CCEB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endParaRPr lang="en-US" sz="90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463" name="Rectangle 475"/>
          <p:cNvSpPr>
            <a:spLocks noChangeArrowheads="1"/>
          </p:cNvSpPr>
          <p:nvPr/>
        </p:nvSpPr>
        <p:spPr bwMode="auto">
          <a:xfrm>
            <a:off x="1258888" y="5492005"/>
            <a:ext cx="534987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GB"/>
          </a:p>
        </p:txBody>
      </p:sp>
      <p:grpSp>
        <p:nvGrpSpPr>
          <p:cNvPr id="464" name="Group 480"/>
          <p:cNvGrpSpPr>
            <a:grpSpLocks/>
          </p:cNvGrpSpPr>
          <p:nvPr/>
        </p:nvGrpSpPr>
        <p:grpSpPr bwMode="auto">
          <a:xfrm rot="-5400000">
            <a:off x="929482" y="3510011"/>
            <a:ext cx="84138" cy="574675"/>
            <a:chOff x="3714" y="1584"/>
            <a:chExt cx="62" cy="480"/>
          </a:xfrm>
        </p:grpSpPr>
        <p:sp>
          <p:nvSpPr>
            <p:cNvPr id="465" name="Line 481"/>
            <p:cNvSpPr>
              <a:spLocks noChangeShapeType="1"/>
            </p:cNvSpPr>
            <p:nvPr/>
          </p:nvSpPr>
          <p:spPr bwMode="auto">
            <a:xfrm flipV="1">
              <a:off x="3714" y="177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466" name="Line 482"/>
            <p:cNvSpPr>
              <a:spLocks noChangeShapeType="1"/>
            </p:cNvSpPr>
            <p:nvPr/>
          </p:nvSpPr>
          <p:spPr bwMode="auto">
            <a:xfrm flipV="1">
              <a:off x="3776" y="158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467" name="Line 483"/>
            <p:cNvSpPr>
              <a:spLocks noChangeShapeType="1"/>
            </p:cNvSpPr>
            <p:nvPr/>
          </p:nvSpPr>
          <p:spPr bwMode="auto">
            <a:xfrm>
              <a:off x="3718" y="1778"/>
              <a:ext cx="55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lIns="0" tIns="0" rIns="0" bIns="0" anchor="ctr"/>
            <a:lstStyle/>
            <a:p>
              <a:endParaRPr lang="en-GB"/>
            </a:p>
          </p:txBody>
        </p:sp>
      </p:grpSp>
      <p:sp>
        <p:nvSpPr>
          <p:cNvPr id="468" name="Rectangle 487"/>
          <p:cNvSpPr>
            <a:spLocks noChangeArrowheads="1"/>
          </p:cNvSpPr>
          <p:nvPr/>
        </p:nvSpPr>
        <p:spPr bwMode="auto">
          <a:xfrm>
            <a:off x="1258888" y="470143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GB"/>
          </a:p>
        </p:txBody>
      </p:sp>
      <p:grpSp>
        <p:nvGrpSpPr>
          <p:cNvPr id="469" name="Group 489"/>
          <p:cNvGrpSpPr>
            <a:grpSpLocks/>
          </p:cNvGrpSpPr>
          <p:nvPr/>
        </p:nvGrpSpPr>
        <p:grpSpPr bwMode="auto">
          <a:xfrm rot="-5400000">
            <a:off x="929482" y="4567286"/>
            <a:ext cx="84138" cy="574675"/>
            <a:chOff x="3714" y="1584"/>
            <a:chExt cx="62" cy="480"/>
          </a:xfrm>
        </p:grpSpPr>
        <p:sp>
          <p:nvSpPr>
            <p:cNvPr id="470" name="Line 490"/>
            <p:cNvSpPr>
              <a:spLocks noChangeShapeType="1"/>
            </p:cNvSpPr>
            <p:nvPr/>
          </p:nvSpPr>
          <p:spPr bwMode="auto">
            <a:xfrm flipV="1">
              <a:off x="3714" y="177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471" name="Line 491"/>
            <p:cNvSpPr>
              <a:spLocks noChangeShapeType="1"/>
            </p:cNvSpPr>
            <p:nvPr/>
          </p:nvSpPr>
          <p:spPr bwMode="auto">
            <a:xfrm flipV="1">
              <a:off x="3776" y="158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472" name="Line 492"/>
            <p:cNvSpPr>
              <a:spLocks noChangeShapeType="1"/>
            </p:cNvSpPr>
            <p:nvPr/>
          </p:nvSpPr>
          <p:spPr bwMode="auto">
            <a:xfrm>
              <a:off x="3718" y="1778"/>
              <a:ext cx="55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lIns="0" tIns="0" rIns="0" bIns="0" anchor="ctr"/>
            <a:lstStyle/>
            <a:p>
              <a:endParaRPr lang="en-GB"/>
            </a:p>
          </p:txBody>
        </p:sp>
      </p:grpSp>
      <p:sp>
        <p:nvSpPr>
          <p:cNvPr id="473" name="Text Box 493"/>
          <p:cNvSpPr txBox="1">
            <a:spLocks noChangeArrowheads="1"/>
          </p:cNvSpPr>
          <p:nvPr/>
        </p:nvSpPr>
        <p:spPr bwMode="auto">
          <a:xfrm>
            <a:off x="1250950" y="3185368"/>
            <a:ext cx="520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fr-FR" sz="11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Transfer</a:t>
            </a:r>
          </a:p>
          <a:p>
            <a:pPr algn="ctr" eaLnBrk="0" hangingPunct="0"/>
            <a:r>
              <a:rPr lang="fr-FR" sz="11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protocols</a:t>
            </a:r>
          </a:p>
        </p:txBody>
      </p:sp>
      <p:grpSp>
        <p:nvGrpSpPr>
          <p:cNvPr id="474" name="Group 496"/>
          <p:cNvGrpSpPr>
            <a:grpSpLocks/>
          </p:cNvGrpSpPr>
          <p:nvPr/>
        </p:nvGrpSpPr>
        <p:grpSpPr bwMode="auto">
          <a:xfrm rot="-5400000">
            <a:off x="929482" y="5356274"/>
            <a:ext cx="84137" cy="574675"/>
            <a:chOff x="3714" y="1584"/>
            <a:chExt cx="62" cy="480"/>
          </a:xfrm>
        </p:grpSpPr>
        <p:sp>
          <p:nvSpPr>
            <p:cNvPr id="475" name="Line 497"/>
            <p:cNvSpPr>
              <a:spLocks noChangeShapeType="1"/>
            </p:cNvSpPr>
            <p:nvPr/>
          </p:nvSpPr>
          <p:spPr bwMode="auto">
            <a:xfrm flipV="1">
              <a:off x="3714" y="177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476" name="Line 498"/>
            <p:cNvSpPr>
              <a:spLocks noChangeShapeType="1"/>
            </p:cNvSpPr>
            <p:nvPr/>
          </p:nvSpPr>
          <p:spPr bwMode="auto">
            <a:xfrm flipV="1">
              <a:off x="3776" y="1584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477" name="Line 499"/>
            <p:cNvSpPr>
              <a:spLocks noChangeShapeType="1"/>
            </p:cNvSpPr>
            <p:nvPr/>
          </p:nvSpPr>
          <p:spPr bwMode="auto">
            <a:xfrm>
              <a:off x="3718" y="1778"/>
              <a:ext cx="55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GB"/>
            </a:p>
          </p:txBody>
        </p:sp>
      </p:grpSp>
      <p:sp>
        <p:nvSpPr>
          <p:cNvPr id="478" name="AutoShape 1442"/>
          <p:cNvSpPr>
            <a:spLocks noChangeArrowheads="1"/>
          </p:cNvSpPr>
          <p:nvPr/>
        </p:nvSpPr>
        <p:spPr bwMode="auto">
          <a:xfrm rot="16200000">
            <a:off x="641351" y="2596405"/>
            <a:ext cx="482600" cy="187325"/>
          </a:xfrm>
          <a:prstGeom prst="irregularSeal1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GB"/>
          </a:p>
        </p:txBody>
      </p:sp>
      <p:sp>
        <p:nvSpPr>
          <p:cNvPr id="479" name="Text Box 1444"/>
          <p:cNvSpPr txBox="1">
            <a:spLocks noChangeArrowheads="1"/>
          </p:cNvSpPr>
          <p:nvPr/>
        </p:nvSpPr>
        <p:spPr bwMode="auto">
          <a:xfrm>
            <a:off x="304800" y="2966293"/>
            <a:ext cx="488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10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Web data</a:t>
            </a:r>
            <a:br>
              <a:rPr lang="fr-FR" sz="110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fr-FR" sz="110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entry</a:t>
            </a:r>
          </a:p>
        </p:txBody>
      </p:sp>
      <p:sp>
        <p:nvSpPr>
          <p:cNvPr id="480" name="Rectangle 1726"/>
          <p:cNvSpPr>
            <a:spLocks noChangeArrowheads="1"/>
          </p:cNvSpPr>
          <p:nvPr/>
        </p:nvSpPr>
        <p:spPr bwMode="auto">
          <a:xfrm>
            <a:off x="1258888" y="2464643"/>
            <a:ext cx="533400" cy="460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GB"/>
          </a:p>
        </p:txBody>
      </p:sp>
      <p:grpSp>
        <p:nvGrpSpPr>
          <p:cNvPr id="481" name="Group 1728"/>
          <p:cNvGrpSpPr>
            <a:grpSpLocks/>
          </p:cNvGrpSpPr>
          <p:nvPr/>
        </p:nvGrpSpPr>
        <p:grpSpPr bwMode="auto">
          <a:xfrm>
            <a:off x="3044825" y="3733055"/>
            <a:ext cx="1031875" cy="501650"/>
            <a:chOff x="3539" y="2311"/>
            <a:chExt cx="581" cy="316"/>
          </a:xfrm>
        </p:grpSpPr>
        <p:sp>
          <p:nvSpPr>
            <p:cNvPr id="482" name="AutoShape 1729"/>
            <p:cNvSpPr>
              <a:spLocks noChangeArrowheads="1"/>
            </p:cNvSpPr>
            <p:nvPr/>
          </p:nvSpPr>
          <p:spPr bwMode="auto">
            <a:xfrm rot="-21600000">
              <a:off x="3613" y="2311"/>
              <a:ext cx="431" cy="316"/>
            </a:xfrm>
            <a:prstGeom prst="can">
              <a:avLst>
                <a:gd name="adj" fmla="val 2739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b="1"/>
            </a:p>
            <a:p>
              <a:pPr algn="ctr"/>
              <a:endParaRPr lang="fr-FR" b="1"/>
            </a:p>
            <a:p>
              <a:pPr algn="ctr"/>
              <a:endParaRPr lang="fr-FR" b="1"/>
            </a:p>
            <a:p>
              <a:pPr algn="ctr"/>
              <a:endParaRPr lang="fr-FR" b="1"/>
            </a:p>
            <a:p>
              <a:pPr algn="ctr"/>
              <a:endParaRPr lang="fr-FR" b="1"/>
            </a:p>
            <a:p>
              <a:pPr algn="ctr"/>
              <a:endParaRPr lang="fr-FR" b="1"/>
            </a:p>
          </p:txBody>
        </p:sp>
        <p:sp>
          <p:nvSpPr>
            <p:cNvPr id="483" name="Text Box 1730"/>
            <p:cNvSpPr txBox="1">
              <a:spLocks noChangeArrowheads="1"/>
            </p:cNvSpPr>
            <p:nvPr/>
          </p:nvSpPr>
          <p:spPr bwMode="auto">
            <a:xfrm>
              <a:off x="3539" y="2381"/>
              <a:ext cx="58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fr-FR" sz="1000" b="1">
                  <a:solidFill>
                    <a:schemeClr val="accent2"/>
                  </a:solidFill>
                </a:rPr>
                <a:t>Taxonomies</a:t>
              </a:r>
            </a:p>
          </p:txBody>
        </p:sp>
      </p:grpSp>
      <p:grpSp>
        <p:nvGrpSpPr>
          <p:cNvPr id="484" name="Group 1784"/>
          <p:cNvGrpSpPr>
            <a:grpSpLocks/>
          </p:cNvGrpSpPr>
          <p:nvPr/>
        </p:nvGrpSpPr>
        <p:grpSpPr bwMode="auto">
          <a:xfrm>
            <a:off x="3232150" y="4279155"/>
            <a:ext cx="638175" cy="749300"/>
            <a:chOff x="2036" y="2187"/>
            <a:chExt cx="402" cy="472"/>
          </a:xfrm>
        </p:grpSpPr>
        <p:sp>
          <p:nvSpPr>
            <p:cNvPr id="485" name="Rectangle 1732"/>
            <p:cNvSpPr>
              <a:spLocks noChangeArrowheads="1"/>
            </p:cNvSpPr>
            <p:nvPr/>
          </p:nvSpPr>
          <p:spPr bwMode="auto">
            <a:xfrm>
              <a:off x="2036" y="2187"/>
              <a:ext cx="402" cy="472"/>
            </a:xfrm>
            <a:prstGeom prst="rect">
              <a:avLst/>
            </a:prstGeom>
            <a:solidFill>
              <a:srgbClr val="CFFFF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GB"/>
            </a:p>
          </p:txBody>
        </p:sp>
        <p:sp>
          <p:nvSpPr>
            <p:cNvPr id="486" name="Text Box 1733"/>
            <p:cNvSpPr txBox="1">
              <a:spLocks noChangeArrowheads="1"/>
            </p:cNvSpPr>
            <p:nvPr/>
          </p:nvSpPr>
          <p:spPr bwMode="auto">
            <a:xfrm>
              <a:off x="2085" y="2211"/>
              <a:ext cx="304" cy="424"/>
            </a:xfrm>
            <a:prstGeom prst="rect">
              <a:avLst/>
            </a:prstGeom>
            <a:solidFill>
              <a:srgbClr val="CFFFF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fr-FR" sz="11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XBRL</a:t>
              </a:r>
              <a:br>
                <a:rPr lang="fr-FR" sz="11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</a:br>
              <a:r>
                <a:rPr lang="fr-FR" sz="11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validation</a:t>
              </a:r>
            </a:p>
            <a:p>
              <a:pPr algn="ctr" eaLnBrk="0" hangingPunct="0"/>
              <a:r>
                <a:rPr lang="fr-FR" sz="11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(not formula)</a:t>
              </a:r>
            </a:p>
          </p:txBody>
        </p:sp>
      </p:grpSp>
      <p:grpSp>
        <p:nvGrpSpPr>
          <p:cNvPr id="487" name="Group 1734"/>
          <p:cNvGrpSpPr>
            <a:grpSpLocks/>
          </p:cNvGrpSpPr>
          <p:nvPr/>
        </p:nvGrpSpPr>
        <p:grpSpPr bwMode="auto">
          <a:xfrm>
            <a:off x="150813" y="4668093"/>
            <a:ext cx="533400" cy="306387"/>
            <a:chOff x="91" y="2775"/>
            <a:chExt cx="336" cy="193"/>
          </a:xfrm>
        </p:grpSpPr>
        <p:sp>
          <p:nvSpPr>
            <p:cNvPr id="488" name="Rectangle 1735"/>
            <p:cNvSpPr>
              <a:spLocks noChangeArrowheads="1"/>
            </p:cNvSpPr>
            <p:nvPr/>
          </p:nvSpPr>
          <p:spPr bwMode="auto">
            <a:xfrm>
              <a:off x="91" y="2775"/>
              <a:ext cx="33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GB"/>
            </a:p>
          </p:txBody>
        </p:sp>
        <p:sp>
          <p:nvSpPr>
            <p:cNvPr id="489" name="Text Box 1736"/>
            <p:cNvSpPr txBox="1">
              <a:spLocks noChangeArrowheads="1"/>
            </p:cNvSpPr>
            <p:nvPr/>
          </p:nvSpPr>
          <p:spPr bwMode="auto">
            <a:xfrm>
              <a:off x="150" y="2776"/>
              <a:ext cx="2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fr-FR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File</a:t>
              </a:r>
              <a:br>
                <a:rPr lang="fr-FR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</a:br>
              <a:r>
                <a:rPr lang="fr-FR" sz="1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transfer</a:t>
              </a:r>
            </a:p>
          </p:txBody>
        </p:sp>
      </p:grpSp>
      <p:grpSp>
        <p:nvGrpSpPr>
          <p:cNvPr id="490" name="Group 1738"/>
          <p:cNvGrpSpPr>
            <a:grpSpLocks/>
          </p:cNvGrpSpPr>
          <p:nvPr/>
        </p:nvGrpSpPr>
        <p:grpSpPr bwMode="auto">
          <a:xfrm>
            <a:off x="2747963" y="1932830"/>
            <a:ext cx="1031875" cy="508000"/>
            <a:chOff x="3539" y="2311"/>
            <a:chExt cx="581" cy="320"/>
          </a:xfrm>
        </p:grpSpPr>
        <p:sp>
          <p:nvSpPr>
            <p:cNvPr id="491" name="AutoShape 1739"/>
            <p:cNvSpPr>
              <a:spLocks noChangeArrowheads="1"/>
            </p:cNvSpPr>
            <p:nvPr/>
          </p:nvSpPr>
          <p:spPr bwMode="auto">
            <a:xfrm rot="-21600000">
              <a:off x="3613" y="2311"/>
              <a:ext cx="431" cy="316"/>
            </a:xfrm>
            <a:prstGeom prst="can">
              <a:avLst>
                <a:gd name="adj" fmla="val 2739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b="1"/>
            </a:p>
            <a:p>
              <a:pPr algn="ctr"/>
              <a:endParaRPr lang="fr-FR" b="1"/>
            </a:p>
            <a:p>
              <a:pPr algn="ctr"/>
              <a:endParaRPr lang="fr-FR" b="1"/>
            </a:p>
            <a:p>
              <a:pPr algn="ctr"/>
              <a:endParaRPr lang="fr-FR" b="1"/>
            </a:p>
            <a:p>
              <a:pPr algn="ctr"/>
              <a:endParaRPr lang="fr-FR" b="1"/>
            </a:p>
            <a:p>
              <a:pPr algn="ctr"/>
              <a:endParaRPr lang="fr-FR" b="1"/>
            </a:p>
          </p:txBody>
        </p:sp>
        <p:sp>
          <p:nvSpPr>
            <p:cNvPr id="492" name="Text Box 1740"/>
            <p:cNvSpPr txBox="1">
              <a:spLocks noChangeArrowheads="1"/>
            </p:cNvSpPr>
            <p:nvPr/>
          </p:nvSpPr>
          <p:spPr bwMode="auto">
            <a:xfrm>
              <a:off x="3539" y="2381"/>
              <a:ext cx="58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fr-FR" sz="1000" b="1">
                  <a:solidFill>
                    <a:schemeClr val="accent2"/>
                  </a:solidFill>
                </a:rPr>
                <a:t>Web</a:t>
              </a:r>
              <a:br>
                <a:rPr lang="fr-FR" sz="1000" b="1">
                  <a:solidFill>
                    <a:schemeClr val="accent2"/>
                  </a:solidFill>
                </a:rPr>
              </a:br>
              <a:r>
                <a:rPr lang="fr-FR" sz="1000" b="1">
                  <a:solidFill>
                    <a:schemeClr val="accent2"/>
                  </a:solidFill>
                </a:rPr>
                <a:t>forms</a:t>
              </a:r>
            </a:p>
          </p:txBody>
        </p:sp>
      </p:grpSp>
      <p:sp>
        <p:nvSpPr>
          <p:cNvPr id="493" name="Text Box 1741"/>
          <p:cNvSpPr txBox="1">
            <a:spLocks noChangeArrowheads="1"/>
          </p:cNvSpPr>
          <p:nvPr/>
        </p:nvSpPr>
        <p:spPr bwMode="auto">
          <a:xfrm>
            <a:off x="2949575" y="2509093"/>
            <a:ext cx="482600" cy="336550"/>
          </a:xfrm>
          <a:prstGeom prst="rect">
            <a:avLst/>
          </a:prstGeom>
          <a:solidFill>
            <a:srgbClr val="CFFFF2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fr-FR" sz="110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Forms</a:t>
            </a:r>
            <a:br>
              <a:rPr lang="fr-FR" sz="110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</a:br>
            <a:r>
              <a:rPr lang="fr-FR" sz="110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handling</a:t>
            </a:r>
          </a:p>
        </p:txBody>
      </p:sp>
      <p:sp>
        <p:nvSpPr>
          <p:cNvPr id="494" name="Line 1742"/>
          <p:cNvSpPr>
            <a:spLocks noChangeShapeType="1"/>
          </p:cNvSpPr>
          <p:nvPr/>
        </p:nvSpPr>
        <p:spPr bwMode="auto">
          <a:xfrm>
            <a:off x="2771775" y="4596655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95" name="Line 1744"/>
          <p:cNvSpPr>
            <a:spLocks noChangeShapeType="1"/>
          </p:cNvSpPr>
          <p:nvPr/>
        </p:nvSpPr>
        <p:spPr bwMode="auto">
          <a:xfrm>
            <a:off x="3116263" y="2940893"/>
            <a:ext cx="0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96" name="Rectangle 1746"/>
          <p:cNvSpPr>
            <a:spLocks noChangeArrowheads="1"/>
          </p:cNvSpPr>
          <p:nvPr/>
        </p:nvSpPr>
        <p:spPr bwMode="auto">
          <a:xfrm rot="16200000">
            <a:off x="496888" y="3475880"/>
            <a:ext cx="3716338" cy="865187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lIns="0" tIns="0" rIns="0" bIns="0" anchor="ctr"/>
          <a:lstStyle/>
          <a:p>
            <a:pPr algn="ctr" eaLnBrk="0" hangingPunct="0"/>
            <a:endParaRPr lang="en-US" sz="180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</p:txBody>
      </p:sp>
      <p:grpSp>
        <p:nvGrpSpPr>
          <p:cNvPr id="497" name="Group 1747"/>
          <p:cNvGrpSpPr>
            <a:grpSpLocks/>
          </p:cNvGrpSpPr>
          <p:nvPr/>
        </p:nvGrpSpPr>
        <p:grpSpPr bwMode="auto">
          <a:xfrm>
            <a:off x="1987550" y="4066430"/>
            <a:ext cx="735013" cy="304800"/>
            <a:chOff x="3313" y="864"/>
            <a:chExt cx="480" cy="192"/>
          </a:xfrm>
        </p:grpSpPr>
        <p:sp>
          <p:nvSpPr>
            <p:cNvPr id="498" name="Rectangle 1748"/>
            <p:cNvSpPr>
              <a:spLocks noChangeArrowheads="1"/>
            </p:cNvSpPr>
            <p:nvPr/>
          </p:nvSpPr>
          <p:spPr bwMode="auto">
            <a:xfrm>
              <a:off x="3313" y="864"/>
              <a:ext cx="48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GB"/>
            </a:p>
          </p:txBody>
        </p:sp>
        <p:sp>
          <p:nvSpPr>
            <p:cNvPr id="499" name="Text Box 1749"/>
            <p:cNvSpPr txBox="1">
              <a:spLocks noChangeArrowheads="1"/>
            </p:cNvSpPr>
            <p:nvPr/>
          </p:nvSpPr>
          <p:spPr bwMode="auto">
            <a:xfrm>
              <a:off x="3394" y="907"/>
              <a:ext cx="31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fr-FR" sz="11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Signature</a:t>
              </a:r>
            </a:p>
          </p:txBody>
        </p:sp>
      </p:grpSp>
      <p:grpSp>
        <p:nvGrpSpPr>
          <p:cNvPr id="500" name="Group 1750"/>
          <p:cNvGrpSpPr>
            <a:grpSpLocks/>
          </p:cNvGrpSpPr>
          <p:nvPr/>
        </p:nvGrpSpPr>
        <p:grpSpPr bwMode="auto">
          <a:xfrm>
            <a:off x="1987550" y="3234580"/>
            <a:ext cx="735013" cy="304800"/>
            <a:chOff x="3313" y="864"/>
            <a:chExt cx="480" cy="192"/>
          </a:xfrm>
        </p:grpSpPr>
        <p:sp>
          <p:nvSpPr>
            <p:cNvPr id="501" name="Rectangle 1751"/>
            <p:cNvSpPr>
              <a:spLocks noChangeArrowheads="1"/>
            </p:cNvSpPr>
            <p:nvPr/>
          </p:nvSpPr>
          <p:spPr bwMode="auto">
            <a:xfrm>
              <a:off x="3313" y="864"/>
              <a:ext cx="480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GB"/>
            </a:p>
          </p:txBody>
        </p:sp>
        <p:sp>
          <p:nvSpPr>
            <p:cNvPr id="502" name="Text Box 1752"/>
            <p:cNvSpPr txBox="1">
              <a:spLocks noChangeArrowheads="1"/>
            </p:cNvSpPr>
            <p:nvPr/>
          </p:nvSpPr>
          <p:spPr bwMode="auto">
            <a:xfrm>
              <a:off x="3377" y="907"/>
              <a:ext cx="35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fr-FR" sz="11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Encryption</a:t>
              </a:r>
            </a:p>
          </p:txBody>
        </p:sp>
      </p:grpSp>
      <p:grpSp>
        <p:nvGrpSpPr>
          <p:cNvPr id="503" name="Group 1753"/>
          <p:cNvGrpSpPr>
            <a:grpSpLocks/>
          </p:cNvGrpSpPr>
          <p:nvPr/>
        </p:nvGrpSpPr>
        <p:grpSpPr bwMode="auto">
          <a:xfrm>
            <a:off x="1931988" y="2336055"/>
            <a:ext cx="844550" cy="649288"/>
            <a:chOff x="1584" y="2076"/>
            <a:chExt cx="466" cy="480"/>
          </a:xfrm>
        </p:grpSpPr>
        <p:sp>
          <p:nvSpPr>
            <p:cNvPr id="504" name="Rectangle 1754"/>
            <p:cNvSpPr>
              <a:spLocks noChangeArrowheads="1"/>
            </p:cNvSpPr>
            <p:nvPr/>
          </p:nvSpPr>
          <p:spPr bwMode="auto">
            <a:xfrm>
              <a:off x="1584" y="2076"/>
              <a:ext cx="466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GB"/>
            </a:p>
          </p:txBody>
        </p:sp>
        <p:sp>
          <p:nvSpPr>
            <p:cNvPr id="505" name="Text Box 1755"/>
            <p:cNvSpPr txBox="1">
              <a:spLocks noChangeArrowheads="1"/>
            </p:cNvSpPr>
            <p:nvPr/>
          </p:nvSpPr>
          <p:spPr bwMode="auto">
            <a:xfrm>
              <a:off x="1593" y="2105"/>
              <a:ext cx="448" cy="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fr-FR" sz="11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Authentication</a:t>
              </a:r>
            </a:p>
            <a:p>
              <a:pPr algn="ctr" eaLnBrk="0" hangingPunct="0"/>
              <a:r>
                <a:rPr lang="fr-FR" sz="11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Authorization</a:t>
              </a:r>
            </a:p>
            <a:p>
              <a:pPr algn="ctr" eaLnBrk="0" hangingPunct="0"/>
              <a:r>
                <a:rPr lang="fr-FR" sz="11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Certificats mgt</a:t>
              </a:r>
            </a:p>
          </p:txBody>
        </p:sp>
      </p:grpSp>
      <p:sp>
        <p:nvSpPr>
          <p:cNvPr id="506" name="Text Box 1756"/>
          <p:cNvSpPr txBox="1">
            <a:spLocks noChangeArrowheads="1"/>
          </p:cNvSpPr>
          <p:nvPr/>
        </p:nvSpPr>
        <p:spPr bwMode="auto">
          <a:xfrm>
            <a:off x="2128838" y="2110630"/>
            <a:ext cx="4508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1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Security</a:t>
            </a:r>
          </a:p>
        </p:txBody>
      </p:sp>
      <p:grpSp>
        <p:nvGrpSpPr>
          <p:cNvPr id="507" name="Group 1757"/>
          <p:cNvGrpSpPr>
            <a:grpSpLocks/>
          </p:cNvGrpSpPr>
          <p:nvPr/>
        </p:nvGrpSpPr>
        <p:grpSpPr bwMode="auto">
          <a:xfrm>
            <a:off x="1987550" y="5322143"/>
            <a:ext cx="735013" cy="304800"/>
            <a:chOff x="1832" y="3178"/>
            <a:chExt cx="463" cy="192"/>
          </a:xfrm>
        </p:grpSpPr>
        <p:sp>
          <p:nvSpPr>
            <p:cNvPr id="508" name="Rectangle 1758"/>
            <p:cNvSpPr>
              <a:spLocks noChangeArrowheads="1"/>
            </p:cNvSpPr>
            <p:nvPr/>
          </p:nvSpPr>
          <p:spPr bwMode="auto">
            <a:xfrm>
              <a:off x="1832" y="3178"/>
              <a:ext cx="463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GB"/>
            </a:p>
          </p:txBody>
        </p:sp>
        <p:sp>
          <p:nvSpPr>
            <p:cNvPr id="509" name="Text Box 1759"/>
            <p:cNvSpPr txBox="1">
              <a:spLocks noChangeArrowheads="1"/>
            </p:cNvSpPr>
            <p:nvPr/>
          </p:nvSpPr>
          <p:spPr bwMode="auto">
            <a:xfrm>
              <a:off x="1842" y="3215"/>
              <a:ext cx="45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fr-FR" sz="11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Timestamping</a:t>
              </a:r>
            </a:p>
          </p:txBody>
        </p:sp>
      </p:grpSp>
      <p:sp>
        <p:nvSpPr>
          <p:cNvPr id="510" name="Rectangle 1762"/>
          <p:cNvSpPr>
            <a:spLocks noChangeArrowheads="1"/>
          </p:cNvSpPr>
          <p:nvPr/>
        </p:nvSpPr>
        <p:spPr bwMode="auto">
          <a:xfrm>
            <a:off x="3070225" y="5242768"/>
            <a:ext cx="825500" cy="433387"/>
          </a:xfrm>
          <a:prstGeom prst="rect">
            <a:avLst/>
          </a:prstGeom>
          <a:solidFill>
            <a:srgbClr val="CFFFF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GB"/>
          </a:p>
        </p:txBody>
      </p:sp>
      <p:sp>
        <p:nvSpPr>
          <p:cNvPr id="511" name="Text Box 1763"/>
          <p:cNvSpPr txBox="1">
            <a:spLocks noChangeArrowheads="1"/>
          </p:cNvSpPr>
          <p:nvPr/>
        </p:nvSpPr>
        <p:spPr bwMode="auto">
          <a:xfrm>
            <a:off x="3073400" y="5290393"/>
            <a:ext cx="812800" cy="336550"/>
          </a:xfrm>
          <a:prstGeom prst="rect">
            <a:avLst/>
          </a:prstGeom>
          <a:solidFill>
            <a:srgbClr val="CFFFF2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fr-FR" sz="110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Conversions</a:t>
            </a:r>
            <a:br>
              <a:rPr lang="fr-FR" sz="110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</a:br>
            <a:r>
              <a:rPr lang="fr-FR" sz="110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(IPEBA)</a:t>
            </a:r>
          </a:p>
        </p:txBody>
      </p:sp>
      <p:sp>
        <p:nvSpPr>
          <p:cNvPr id="512" name="Text Box 1765"/>
          <p:cNvSpPr txBox="1">
            <a:spLocks noChangeArrowheads="1"/>
          </p:cNvSpPr>
          <p:nvPr/>
        </p:nvSpPr>
        <p:spPr bwMode="auto">
          <a:xfrm>
            <a:off x="1187450" y="1715343"/>
            <a:ext cx="693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OneGate</a:t>
            </a:r>
          </a:p>
        </p:txBody>
      </p:sp>
      <p:sp>
        <p:nvSpPr>
          <p:cNvPr id="513" name="Text Box 1766"/>
          <p:cNvSpPr txBox="1">
            <a:spLocks noChangeArrowheads="1"/>
          </p:cNvSpPr>
          <p:nvPr/>
        </p:nvSpPr>
        <p:spPr bwMode="auto">
          <a:xfrm>
            <a:off x="4949825" y="5361830"/>
            <a:ext cx="16573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fr-FR" sz="1600" b="1">
                <a:solidFill>
                  <a:srgbClr val="77777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Other flows</a:t>
            </a:r>
          </a:p>
        </p:txBody>
      </p:sp>
      <p:sp>
        <p:nvSpPr>
          <p:cNvPr id="514" name="Line 1767"/>
          <p:cNvSpPr>
            <a:spLocks noChangeShapeType="1"/>
          </p:cNvSpPr>
          <p:nvPr/>
        </p:nvSpPr>
        <p:spPr bwMode="auto">
          <a:xfrm rot="10800000">
            <a:off x="3132138" y="4741118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5" name="Line 1768"/>
          <p:cNvSpPr>
            <a:spLocks noChangeShapeType="1"/>
          </p:cNvSpPr>
          <p:nvPr/>
        </p:nvSpPr>
        <p:spPr bwMode="auto">
          <a:xfrm rot="10800000">
            <a:off x="3492500" y="258053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6" name="Line 1778"/>
          <p:cNvSpPr>
            <a:spLocks noChangeShapeType="1"/>
          </p:cNvSpPr>
          <p:nvPr/>
        </p:nvSpPr>
        <p:spPr bwMode="auto">
          <a:xfrm>
            <a:off x="0" y="5099893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7" name="Text Box 1779"/>
          <p:cNvSpPr txBox="1">
            <a:spLocks noChangeArrowheads="1"/>
          </p:cNvSpPr>
          <p:nvPr/>
        </p:nvSpPr>
        <p:spPr bwMode="auto">
          <a:xfrm>
            <a:off x="468313" y="5830143"/>
            <a:ext cx="5699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200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Messages</a:t>
            </a:r>
          </a:p>
        </p:txBody>
      </p:sp>
      <p:sp>
        <p:nvSpPr>
          <p:cNvPr id="518" name="Text Box 1780"/>
          <p:cNvSpPr txBox="1">
            <a:spLocks noChangeArrowheads="1"/>
          </p:cNvSpPr>
          <p:nvPr/>
        </p:nvSpPr>
        <p:spPr bwMode="auto">
          <a:xfrm>
            <a:off x="598488" y="6069855"/>
            <a:ext cx="304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200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Excel</a:t>
            </a:r>
          </a:p>
        </p:txBody>
      </p:sp>
      <p:sp>
        <p:nvSpPr>
          <p:cNvPr id="519" name="Line 1781"/>
          <p:cNvSpPr>
            <a:spLocks noChangeShapeType="1"/>
          </p:cNvSpPr>
          <p:nvPr/>
        </p:nvSpPr>
        <p:spPr bwMode="auto">
          <a:xfrm>
            <a:off x="2786063" y="5460255"/>
            <a:ext cx="287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20" name="Rectangle 1782"/>
          <p:cNvSpPr>
            <a:spLocks noChangeArrowheads="1"/>
          </p:cNvSpPr>
          <p:nvPr/>
        </p:nvSpPr>
        <p:spPr bwMode="auto">
          <a:xfrm>
            <a:off x="4570413" y="1643905"/>
            <a:ext cx="1801812" cy="31686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/>
            <a:endParaRPr lang="en-US" sz="1000" b="1"/>
          </a:p>
        </p:txBody>
      </p:sp>
      <p:sp>
        <p:nvSpPr>
          <p:cNvPr id="521" name="Text Box 1785"/>
          <p:cNvSpPr txBox="1">
            <a:spLocks noChangeArrowheads="1"/>
          </p:cNvSpPr>
          <p:nvPr/>
        </p:nvSpPr>
        <p:spPr bwMode="auto">
          <a:xfrm>
            <a:off x="2801938" y="4369643"/>
            <a:ext cx="3286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200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XBRL</a:t>
            </a:r>
          </a:p>
        </p:txBody>
      </p:sp>
      <p:sp>
        <p:nvSpPr>
          <p:cNvPr id="522" name="Text Box 1786"/>
          <p:cNvSpPr txBox="1">
            <a:spLocks noChangeArrowheads="1"/>
          </p:cNvSpPr>
          <p:nvPr/>
        </p:nvSpPr>
        <p:spPr bwMode="auto">
          <a:xfrm>
            <a:off x="2771775" y="5503118"/>
            <a:ext cx="258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200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XML</a:t>
            </a:r>
          </a:p>
        </p:txBody>
      </p:sp>
      <p:sp>
        <p:nvSpPr>
          <p:cNvPr id="523" name="Text Box 1787"/>
          <p:cNvSpPr txBox="1">
            <a:spLocks noChangeArrowheads="1"/>
          </p:cNvSpPr>
          <p:nvPr/>
        </p:nvSpPr>
        <p:spPr bwMode="auto">
          <a:xfrm>
            <a:off x="2770188" y="5699968"/>
            <a:ext cx="2587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200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CSV</a:t>
            </a:r>
          </a:p>
        </p:txBody>
      </p:sp>
      <p:sp>
        <p:nvSpPr>
          <p:cNvPr id="524" name="Text Box 1790"/>
          <p:cNvSpPr txBox="1">
            <a:spLocks noChangeArrowheads="1"/>
          </p:cNvSpPr>
          <p:nvPr/>
        </p:nvSpPr>
        <p:spPr bwMode="auto">
          <a:xfrm>
            <a:off x="4668838" y="1715343"/>
            <a:ext cx="5000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SURFI</a:t>
            </a:r>
          </a:p>
        </p:txBody>
      </p:sp>
      <p:grpSp>
        <p:nvGrpSpPr>
          <p:cNvPr id="525" name="Group 1791"/>
          <p:cNvGrpSpPr>
            <a:grpSpLocks/>
          </p:cNvGrpSpPr>
          <p:nvPr/>
        </p:nvGrpSpPr>
        <p:grpSpPr bwMode="auto">
          <a:xfrm>
            <a:off x="4672013" y="3340943"/>
            <a:ext cx="638175" cy="749300"/>
            <a:chOff x="2036" y="2187"/>
            <a:chExt cx="402" cy="472"/>
          </a:xfrm>
        </p:grpSpPr>
        <p:sp>
          <p:nvSpPr>
            <p:cNvPr id="526" name="Rectangle 1792"/>
            <p:cNvSpPr>
              <a:spLocks noChangeArrowheads="1"/>
            </p:cNvSpPr>
            <p:nvPr/>
          </p:nvSpPr>
          <p:spPr bwMode="auto">
            <a:xfrm>
              <a:off x="2036" y="2187"/>
              <a:ext cx="402" cy="472"/>
            </a:xfrm>
            <a:prstGeom prst="rect">
              <a:avLst/>
            </a:prstGeom>
            <a:solidFill>
              <a:srgbClr val="CFFFF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GB"/>
            </a:p>
          </p:txBody>
        </p:sp>
        <p:sp>
          <p:nvSpPr>
            <p:cNvPr id="527" name="Text Box 1793"/>
            <p:cNvSpPr txBox="1">
              <a:spLocks noChangeArrowheads="1"/>
            </p:cNvSpPr>
            <p:nvPr/>
          </p:nvSpPr>
          <p:spPr bwMode="auto">
            <a:xfrm>
              <a:off x="2085" y="2211"/>
              <a:ext cx="304" cy="424"/>
            </a:xfrm>
            <a:prstGeom prst="rect">
              <a:avLst/>
            </a:prstGeom>
            <a:solidFill>
              <a:srgbClr val="CFFFF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fr-FR" sz="11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XBRL</a:t>
              </a:r>
              <a:br>
                <a:rPr lang="fr-FR" sz="11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</a:br>
              <a:r>
                <a:rPr lang="fr-FR" sz="11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validation</a:t>
              </a:r>
            </a:p>
            <a:p>
              <a:pPr algn="ctr" eaLnBrk="0" hangingPunct="0"/>
              <a:r>
                <a:rPr lang="fr-FR" sz="11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(with formula)</a:t>
              </a:r>
            </a:p>
          </p:txBody>
        </p:sp>
      </p:grpSp>
      <p:grpSp>
        <p:nvGrpSpPr>
          <p:cNvPr id="528" name="Group 2365"/>
          <p:cNvGrpSpPr>
            <a:grpSpLocks/>
          </p:cNvGrpSpPr>
          <p:nvPr/>
        </p:nvGrpSpPr>
        <p:grpSpPr bwMode="auto">
          <a:xfrm>
            <a:off x="5435600" y="4234705"/>
            <a:ext cx="863600" cy="433388"/>
            <a:chOff x="3424" y="2340"/>
            <a:chExt cx="544" cy="273"/>
          </a:xfrm>
        </p:grpSpPr>
        <p:sp>
          <p:nvSpPr>
            <p:cNvPr id="529" name="Rectangle 1798"/>
            <p:cNvSpPr>
              <a:spLocks noChangeArrowheads="1"/>
            </p:cNvSpPr>
            <p:nvPr/>
          </p:nvSpPr>
          <p:spPr bwMode="auto">
            <a:xfrm>
              <a:off x="3424" y="2340"/>
              <a:ext cx="544" cy="273"/>
            </a:xfrm>
            <a:prstGeom prst="rect">
              <a:avLst/>
            </a:prstGeom>
            <a:solidFill>
              <a:srgbClr val="CFFFF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GB"/>
            </a:p>
          </p:txBody>
        </p:sp>
        <p:sp>
          <p:nvSpPr>
            <p:cNvPr id="530" name="Text Box 1799"/>
            <p:cNvSpPr txBox="1">
              <a:spLocks noChangeArrowheads="1"/>
            </p:cNvSpPr>
            <p:nvPr/>
          </p:nvSpPr>
          <p:spPr bwMode="auto">
            <a:xfrm>
              <a:off x="3466" y="2370"/>
              <a:ext cx="460" cy="212"/>
            </a:xfrm>
            <a:prstGeom prst="rect">
              <a:avLst/>
            </a:prstGeom>
            <a:solidFill>
              <a:srgbClr val="CFFFF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fr-FR" sz="11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Due time</a:t>
              </a:r>
              <a:br>
                <a:rPr lang="fr-FR" sz="11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</a:br>
              <a:r>
                <a:rPr lang="fr-FR" sz="11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management</a:t>
              </a:r>
            </a:p>
          </p:txBody>
        </p:sp>
      </p:grpSp>
      <p:grpSp>
        <p:nvGrpSpPr>
          <p:cNvPr id="531" name="Group 2294"/>
          <p:cNvGrpSpPr>
            <a:grpSpLocks/>
          </p:cNvGrpSpPr>
          <p:nvPr/>
        </p:nvGrpSpPr>
        <p:grpSpPr bwMode="auto">
          <a:xfrm>
            <a:off x="5435600" y="2004268"/>
            <a:ext cx="873125" cy="503237"/>
            <a:chOff x="3606" y="618"/>
            <a:chExt cx="550" cy="317"/>
          </a:xfrm>
        </p:grpSpPr>
        <p:sp>
          <p:nvSpPr>
            <p:cNvPr id="532" name="Rectangle 1801"/>
            <p:cNvSpPr>
              <a:spLocks noChangeArrowheads="1"/>
            </p:cNvSpPr>
            <p:nvPr/>
          </p:nvSpPr>
          <p:spPr bwMode="auto">
            <a:xfrm>
              <a:off x="3606" y="618"/>
              <a:ext cx="550" cy="317"/>
            </a:xfrm>
            <a:prstGeom prst="rect">
              <a:avLst/>
            </a:prstGeom>
            <a:solidFill>
              <a:srgbClr val="CFFFF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GB"/>
            </a:p>
          </p:txBody>
        </p:sp>
        <p:sp>
          <p:nvSpPr>
            <p:cNvPr id="533" name="Text Box 1802"/>
            <p:cNvSpPr txBox="1">
              <a:spLocks noChangeArrowheads="1"/>
            </p:cNvSpPr>
            <p:nvPr/>
          </p:nvSpPr>
          <p:spPr bwMode="auto">
            <a:xfrm>
              <a:off x="3673" y="670"/>
              <a:ext cx="416" cy="212"/>
            </a:xfrm>
            <a:prstGeom prst="rect">
              <a:avLst/>
            </a:prstGeom>
            <a:solidFill>
              <a:srgbClr val="CFFFF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fr-FR" sz="11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Output</a:t>
              </a:r>
              <a:br>
                <a:rPr lang="fr-FR" sz="11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</a:br>
              <a:r>
                <a:rPr lang="fr-FR" sz="11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processing</a:t>
              </a:r>
            </a:p>
          </p:txBody>
        </p:sp>
      </p:grpSp>
      <p:grpSp>
        <p:nvGrpSpPr>
          <p:cNvPr id="534" name="Group 2321"/>
          <p:cNvGrpSpPr>
            <a:grpSpLocks/>
          </p:cNvGrpSpPr>
          <p:nvPr/>
        </p:nvGrpSpPr>
        <p:grpSpPr bwMode="auto">
          <a:xfrm>
            <a:off x="6804025" y="3875930"/>
            <a:ext cx="1036638" cy="1009650"/>
            <a:chOff x="4286" y="2114"/>
            <a:chExt cx="653" cy="636"/>
          </a:xfrm>
        </p:grpSpPr>
        <p:sp>
          <p:nvSpPr>
            <p:cNvPr id="535" name="Rectangle 1806"/>
            <p:cNvSpPr>
              <a:spLocks noChangeArrowheads="1"/>
            </p:cNvSpPr>
            <p:nvPr/>
          </p:nvSpPr>
          <p:spPr bwMode="auto">
            <a:xfrm rot="-5400000">
              <a:off x="4304" y="2115"/>
              <a:ext cx="635" cy="635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GB"/>
            </a:p>
          </p:txBody>
        </p:sp>
        <p:grpSp>
          <p:nvGrpSpPr>
            <p:cNvPr id="536" name="Group 1803"/>
            <p:cNvGrpSpPr>
              <a:grpSpLocks/>
            </p:cNvGrpSpPr>
            <p:nvPr/>
          </p:nvGrpSpPr>
          <p:grpSpPr bwMode="auto">
            <a:xfrm>
              <a:off x="4286" y="2387"/>
              <a:ext cx="650" cy="316"/>
              <a:chOff x="3539" y="2311"/>
              <a:chExt cx="581" cy="316"/>
            </a:xfrm>
          </p:grpSpPr>
          <p:sp>
            <p:nvSpPr>
              <p:cNvPr id="538" name="AutoShape 1804"/>
              <p:cNvSpPr>
                <a:spLocks noChangeArrowheads="1"/>
              </p:cNvSpPr>
              <p:nvPr/>
            </p:nvSpPr>
            <p:spPr bwMode="auto">
              <a:xfrm rot="-21600000">
                <a:off x="3613" y="2311"/>
                <a:ext cx="431" cy="316"/>
              </a:xfrm>
              <a:prstGeom prst="can">
                <a:avLst>
                  <a:gd name="adj" fmla="val 27394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fr-FR" b="1"/>
              </a:p>
              <a:p>
                <a:pPr algn="ctr"/>
                <a:endParaRPr lang="fr-FR" b="1"/>
              </a:p>
              <a:p>
                <a:pPr algn="ctr"/>
                <a:endParaRPr lang="fr-FR" b="1"/>
              </a:p>
              <a:p>
                <a:pPr algn="ctr"/>
                <a:endParaRPr lang="fr-FR" b="1"/>
              </a:p>
              <a:p>
                <a:pPr algn="ctr"/>
                <a:endParaRPr lang="fr-FR" b="1"/>
              </a:p>
              <a:p>
                <a:pPr algn="ctr"/>
                <a:endParaRPr lang="fr-FR" b="1"/>
              </a:p>
            </p:txBody>
          </p:sp>
          <p:sp>
            <p:nvSpPr>
              <p:cNvPr id="539" name="Text Box 1805"/>
              <p:cNvSpPr txBox="1">
                <a:spLocks noChangeArrowheads="1"/>
              </p:cNvSpPr>
              <p:nvPr/>
            </p:nvSpPr>
            <p:spPr bwMode="auto">
              <a:xfrm>
                <a:off x="3539" y="2381"/>
                <a:ext cx="581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fr-FR" sz="1000" b="1">
                    <a:solidFill>
                      <a:schemeClr val="accent2"/>
                    </a:solidFill>
                  </a:rPr>
                  <a:t>Registry</a:t>
                </a:r>
              </a:p>
            </p:txBody>
          </p:sp>
        </p:grpSp>
        <p:sp>
          <p:nvSpPr>
            <p:cNvPr id="537" name="Text Box 1807"/>
            <p:cNvSpPr txBox="1">
              <a:spLocks noChangeArrowheads="1"/>
            </p:cNvSpPr>
            <p:nvPr/>
          </p:nvSpPr>
          <p:spPr bwMode="auto">
            <a:xfrm>
              <a:off x="4388" y="2114"/>
              <a:ext cx="3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fr-FR" sz="11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Registry</a:t>
              </a:r>
              <a:br>
                <a:rPr lang="fr-FR" sz="11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</a:br>
              <a:r>
                <a:rPr lang="fr-FR" sz="11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Application</a:t>
              </a:r>
            </a:p>
          </p:txBody>
        </p:sp>
      </p:grpSp>
      <p:grpSp>
        <p:nvGrpSpPr>
          <p:cNvPr id="540" name="Group 1815"/>
          <p:cNvGrpSpPr>
            <a:grpSpLocks/>
          </p:cNvGrpSpPr>
          <p:nvPr/>
        </p:nvGrpSpPr>
        <p:grpSpPr bwMode="auto">
          <a:xfrm>
            <a:off x="4475163" y="4161680"/>
            <a:ext cx="1031875" cy="501650"/>
            <a:chOff x="3539" y="2311"/>
            <a:chExt cx="581" cy="316"/>
          </a:xfrm>
        </p:grpSpPr>
        <p:sp>
          <p:nvSpPr>
            <p:cNvPr id="541" name="AutoShape 1816"/>
            <p:cNvSpPr>
              <a:spLocks noChangeArrowheads="1"/>
            </p:cNvSpPr>
            <p:nvPr/>
          </p:nvSpPr>
          <p:spPr bwMode="auto">
            <a:xfrm rot="-21600000">
              <a:off x="3613" y="2311"/>
              <a:ext cx="431" cy="316"/>
            </a:xfrm>
            <a:prstGeom prst="can">
              <a:avLst>
                <a:gd name="adj" fmla="val 2739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b="1"/>
            </a:p>
            <a:p>
              <a:pPr algn="ctr"/>
              <a:endParaRPr lang="fr-FR" b="1"/>
            </a:p>
            <a:p>
              <a:pPr algn="ctr"/>
              <a:endParaRPr lang="fr-FR" b="1"/>
            </a:p>
            <a:p>
              <a:pPr algn="ctr"/>
              <a:endParaRPr lang="fr-FR" b="1"/>
            </a:p>
            <a:p>
              <a:pPr algn="ctr"/>
              <a:endParaRPr lang="fr-FR" b="1"/>
            </a:p>
            <a:p>
              <a:pPr algn="ctr"/>
              <a:endParaRPr lang="fr-FR" b="1"/>
            </a:p>
          </p:txBody>
        </p:sp>
        <p:sp>
          <p:nvSpPr>
            <p:cNvPr id="542" name="Text Box 1817"/>
            <p:cNvSpPr txBox="1">
              <a:spLocks noChangeArrowheads="1"/>
            </p:cNvSpPr>
            <p:nvPr/>
          </p:nvSpPr>
          <p:spPr bwMode="auto">
            <a:xfrm>
              <a:off x="3539" y="2381"/>
              <a:ext cx="58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fr-FR" sz="1000" b="1">
                  <a:solidFill>
                    <a:schemeClr val="accent2"/>
                  </a:solidFill>
                </a:rPr>
                <a:t>Taxonomies</a:t>
              </a:r>
            </a:p>
          </p:txBody>
        </p:sp>
      </p:grpSp>
      <p:grpSp>
        <p:nvGrpSpPr>
          <p:cNvPr id="543" name="Group 2364"/>
          <p:cNvGrpSpPr>
            <a:grpSpLocks/>
          </p:cNvGrpSpPr>
          <p:nvPr/>
        </p:nvGrpSpPr>
        <p:grpSpPr bwMode="auto">
          <a:xfrm>
            <a:off x="5518150" y="2602755"/>
            <a:ext cx="784225" cy="700088"/>
            <a:chOff x="3476" y="1312"/>
            <a:chExt cx="494" cy="441"/>
          </a:xfrm>
        </p:grpSpPr>
        <p:sp>
          <p:nvSpPr>
            <p:cNvPr id="544" name="AutoShape 1819"/>
            <p:cNvSpPr>
              <a:spLocks noChangeArrowheads="1"/>
            </p:cNvSpPr>
            <p:nvPr/>
          </p:nvSpPr>
          <p:spPr bwMode="auto">
            <a:xfrm rot="-21600000">
              <a:off x="3502" y="1312"/>
              <a:ext cx="431" cy="441"/>
            </a:xfrm>
            <a:prstGeom prst="can">
              <a:avLst>
                <a:gd name="adj" fmla="val 2018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b="1"/>
            </a:p>
            <a:p>
              <a:pPr algn="ctr"/>
              <a:endParaRPr lang="fr-FR" b="1"/>
            </a:p>
            <a:p>
              <a:pPr algn="ctr"/>
              <a:endParaRPr lang="fr-FR" b="1"/>
            </a:p>
            <a:p>
              <a:pPr algn="ctr"/>
              <a:endParaRPr lang="fr-FR" b="1"/>
            </a:p>
            <a:p>
              <a:pPr algn="ctr"/>
              <a:endParaRPr lang="fr-FR" b="1"/>
            </a:p>
            <a:p>
              <a:pPr algn="ctr"/>
              <a:endParaRPr lang="fr-FR" b="1"/>
            </a:p>
          </p:txBody>
        </p:sp>
        <p:sp>
          <p:nvSpPr>
            <p:cNvPr id="545" name="Text Box 1820"/>
            <p:cNvSpPr txBox="1">
              <a:spLocks noChangeArrowheads="1"/>
            </p:cNvSpPr>
            <p:nvPr/>
          </p:nvSpPr>
          <p:spPr bwMode="auto">
            <a:xfrm>
              <a:off x="3476" y="1394"/>
              <a:ext cx="494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fr-FR" sz="1000" b="1">
                  <a:solidFill>
                    <a:schemeClr val="accent2"/>
                  </a:solidFill>
                </a:rPr>
                <a:t>Reporting</a:t>
              </a:r>
              <a:br>
                <a:rPr lang="fr-FR" sz="1000" b="1">
                  <a:solidFill>
                    <a:schemeClr val="accent2"/>
                  </a:solidFill>
                </a:rPr>
              </a:br>
              <a:r>
                <a:rPr lang="fr-FR" sz="1000" b="1">
                  <a:solidFill>
                    <a:schemeClr val="accent2"/>
                  </a:solidFill>
                </a:rPr>
                <a:t>database</a:t>
              </a:r>
              <a:br>
                <a:rPr lang="fr-FR" sz="1000" b="1">
                  <a:solidFill>
                    <a:schemeClr val="accent2"/>
                  </a:solidFill>
                </a:rPr>
              </a:br>
              <a:r>
                <a:rPr lang="fr-FR" sz="1000" b="1">
                  <a:solidFill>
                    <a:schemeClr val="accent2"/>
                  </a:solidFill>
                </a:rPr>
                <a:t>(XBRL)</a:t>
              </a:r>
            </a:p>
          </p:txBody>
        </p:sp>
      </p:grpSp>
      <p:grpSp>
        <p:nvGrpSpPr>
          <p:cNvPr id="546" name="Group 1827"/>
          <p:cNvGrpSpPr>
            <a:grpSpLocks/>
          </p:cNvGrpSpPr>
          <p:nvPr/>
        </p:nvGrpSpPr>
        <p:grpSpPr bwMode="auto">
          <a:xfrm>
            <a:off x="4643438" y="2707530"/>
            <a:ext cx="873125" cy="360363"/>
            <a:chOff x="2036" y="2187"/>
            <a:chExt cx="402" cy="472"/>
          </a:xfrm>
        </p:grpSpPr>
        <p:sp>
          <p:nvSpPr>
            <p:cNvPr id="547" name="Rectangle 1828"/>
            <p:cNvSpPr>
              <a:spLocks noChangeArrowheads="1"/>
            </p:cNvSpPr>
            <p:nvPr/>
          </p:nvSpPr>
          <p:spPr bwMode="auto">
            <a:xfrm>
              <a:off x="2036" y="2187"/>
              <a:ext cx="402" cy="472"/>
            </a:xfrm>
            <a:prstGeom prst="rect">
              <a:avLst/>
            </a:prstGeom>
            <a:solidFill>
              <a:srgbClr val="CFFFF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GB"/>
            </a:p>
          </p:txBody>
        </p:sp>
        <p:sp>
          <p:nvSpPr>
            <p:cNvPr id="548" name="Text Box 1829"/>
            <p:cNvSpPr txBox="1">
              <a:spLocks noChangeArrowheads="1"/>
            </p:cNvSpPr>
            <p:nvPr/>
          </p:nvSpPr>
          <p:spPr bwMode="auto">
            <a:xfrm>
              <a:off x="2085" y="2212"/>
              <a:ext cx="304" cy="441"/>
            </a:xfrm>
            <a:prstGeom prst="rect">
              <a:avLst/>
            </a:prstGeom>
            <a:solidFill>
              <a:srgbClr val="CFFFF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fr-FR" sz="11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Views</a:t>
              </a:r>
            </a:p>
            <a:p>
              <a:pPr algn="ctr" eaLnBrk="0" hangingPunct="0"/>
              <a:r>
                <a:rPr lang="fr-FR" sz="11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generation</a:t>
              </a:r>
            </a:p>
          </p:txBody>
        </p:sp>
      </p:grpSp>
      <p:sp>
        <p:nvSpPr>
          <p:cNvPr id="549" name="Text Box 1838"/>
          <p:cNvSpPr txBox="1">
            <a:spLocks noChangeArrowheads="1"/>
          </p:cNvSpPr>
          <p:nvPr/>
        </p:nvSpPr>
        <p:spPr bwMode="auto">
          <a:xfrm>
            <a:off x="4141788" y="2509093"/>
            <a:ext cx="3048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200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Excel</a:t>
            </a:r>
          </a:p>
        </p:txBody>
      </p:sp>
      <p:sp>
        <p:nvSpPr>
          <p:cNvPr id="550" name="Text Box 1840"/>
          <p:cNvSpPr txBox="1">
            <a:spLocks noChangeArrowheads="1"/>
          </p:cNvSpPr>
          <p:nvPr/>
        </p:nvSpPr>
        <p:spPr bwMode="auto">
          <a:xfrm>
            <a:off x="4154488" y="3517155"/>
            <a:ext cx="3286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200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XBRL</a:t>
            </a:r>
          </a:p>
        </p:txBody>
      </p:sp>
      <p:grpSp>
        <p:nvGrpSpPr>
          <p:cNvPr id="551" name="Group 1842"/>
          <p:cNvGrpSpPr>
            <a:grpSpLocks/>
          </p:cNvGrpSpPr>
          <p:nvPr/>
        </p:nvGrpSpPr>
        <p:grpSpPr bwMode="auto">
          <a:xfrm>
            <a:off x="4787900" y="2074118"/>
            <a:ext cx="600075" cy="477837"/>
            <a:chOff x="114" y="890"/>
            <a:chExt cx="378" cy="301"/>
          </a:xfrm>
        </p:grpSpPr>
        <p:grpSp>
          <p:nvGrpSpPr>
            <p:cNvPr id="552" name="Group 1843"/>
            <p:cNvGrpSpPr>
              <a:grpSpLocks/>
            </p:cNvGrpSpPr>
            <p:nvPr/>
          </p:nvGrpSpPr>
          <p:grpSpPr bwMode="auto">
            <a:xfrm>
              <a:off x="204" y="879"/>
              <a:ext cx="288" cy="252"/>
              <a:chOff x="568" y="1047"/>
              <a:chExt cx="505" cy="449"/>
            </a:xfrm>
          </p:grpSpPr>
          <p:grpSp>
            <p:nvGrpSpPr>
              <p:cNvPr id="776" name="Group 1844"/>
              <p:cNvGrpSpPr>
                <a:grpSpLocks/>
              </p:cNvGrpSpPr>
              <p:nvPr/>
            </p:nvGrpSpPr>
            <p:grpSpPr bwMode="auto">
              <a:xfrm>
                <a:off x="568" y="1432"/>
                <a:ext cx="505" cy="64"/>
                <a:chOff x="568" y="1432"/>
                <a:chExt cx="505" cy="64"/>
              </a:xfrm>
            </p:grpSpPr>
            <p:sp>
              <p:nvSpPr>
                <p:cNvPr id="965" name="Freeform 1845"/>
                <p:cNvSpPr>
                  <a:spLocks/>
                </p:cNvSpPr>
                <p:nvPr/>
              </p:nvSpPr>
              <p:spPr bwMode="auto">
                <a:xfrm>
                  <a:off x="568" y="1432"/>
                  <a:ext cx="505" cy="54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465" y="0"/>
                    </a:cxn>
                    <a:cxn ang="0">
                      <a:pos x="504" y="53"/>
                    </a:cxn>
                    <a:cxn ang="0">
                      <a:pos x="0" y="53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505" h="54">
                      <a:moveTo>
                        <a:pt x="32" y="0"/>
                      </a:moveTo>
                      <a:lnTo>
                        <a:pt x="465" y="0"/>
                      </a:lnTo>
                      <a:lnTo>
                        <a:pt x="504" y="53"/>
                      </a:lnTo>
                      <a:lnTo>
                        <a:pt x="0" y="53"/>
                      </a:lnTo>
                      <a:lnTo>
                        <a:pt x="32" y="0"/>
                      </a:lnTo>
                    </a:path>
                  </a:pathLst>
                </a:custGeom>
                <a:solidFill>
                  <a:srgbClr val="E0E0E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66" name="Freeform 1846"/>
                <p:cNvSpPr>
                  <a:spLocks/>
                </p:cNvSpPr>
                <p:nvPr/>
              </p:nvSpPr>
              <p:spPr bwMode="auto">
                <a:xfrm>
                  <a:off x="568" y="1487"/>
                  <a:ext cx="505" cy="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04" y="0"/>
                    </a:cxn>
                    <a:cxn ang="0">
                      <a:pos x="504" y="8"/>
                    </a:cxn>
                    <a:cxn ang="0">
                      <a:pos x="0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5" h="9">
                      <a:moveTo>
                        <a:pt x="0" y="0"/>
                      </a:moveTo>
                      <a:lnTo>
                        <a:pt x="504" y="0"/>
                      </a:lnTo>
                      <a:lnTo>
                        <a:pt x="504" y="8"/>
                      </a:lnTo>
                      <a:lnTo>
                        <a:pt x="0" y="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67" name="Freeform 1847"/>
                <p:cNvSpPr>
                  <a:spLocks/>
                </p:cNvSpPr>
                <p:nvPr/>
              </p:nvSpPr>
              <p:spPr bwMode="auto">
                <a:xfrm>
                  <a:off x="614" y="1438"/>
                  <a:ext cx="79" cy="5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15" y="0"/>
                    </a:cxn>
                    <a:cxn ang="0">
                      <a:pos x="16" y="2"/>
                    </a:cxn>
                    <a:cxn ang="0">
                      <a:pos x="18" y="0"/>
                    </a:cxn>
                    <a:cxn ang="0">
                      <a:pos x="30" y="0"/>
                    </a:cxn>
                    <a:cxn ang="0">
                      <a:pos x="30" y="2"/>
                    </a:cxn>
                    <a:cxn ang="0">
                      <a:pos x="32" y="0"/>
                    </a:cxn>
                    <a:cxn ang="0">
                      <a:pos x="45" y="0"/>
                    </a:cxn>
                    <a:cxn ang="0">
                      <a:pos x="47" y="2"/>
                    </a:cxn>
                    <a:cxn ang="0">
                      <a:pos x="48" y="0"/>
                    </a:cxn>
                    <a:cxn ang="0">
                      <a:pos x="61" y="0"/>
                    </a:cxn>
                    <a:cxn ang="0">
                      <a:pos x="62" y="2"/>
                    </a:cxn>
                    <a:cxn ang="0">
                      <a:pos x="64" y="0"/>
                    </a:cxn>
                    <a:cxn ang="0">
                      <a:pos x="78" y="0"/>
                    </a:cxn>
                    <a:cxn ang="0">
                      <a:pos x="78" y="4"/>
                    </a:cxn>
                    <a:cxn ang="0">
                      <a:pos x="0" y="4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79" h="5">
                      <a:moveTo>
                        <a:pt x="3" y="0"/>
                      </a:moveTo>
                      <a:lnTo>
                        <a:pt x="15" y="0"/>
                      </a:lnTo>
                      <a:lnTo>
                        <a:pt x="16" y="2"/>
                      </a:lnTo>
                      <a:lnTo>
                        <a:pt x="18" y="0"/>
                      </a:lnTo>
                      <a:lnTo>
                        <a:pt x="30" y="0"/>
                      </a:lnTo>
                      <a:lnTo>
                        <a:pt x="30" y="2"/>
                      </a:lnTo>
                      <a:lnTo>
                        <a:pt x="32" y="0"/>
                      </a:lnTo>
                      <a:lnTo>
                        <a:pt x="45" y="0"/>
                      </a:lnTo>
                      <a:lnTo>
                        <a:pt x="47" y="2"/>
                      </a:lnTo>
                      <a:lnTo>
                        <a:pt x="48" y="0"/>
                      </a:lnTo>
                      <a:lnTo>
                        <a:pt x="61" y="0"/>
                      </a:lnTo>
                      <a:lnTo>
                        <a:pt x="62" y="2"/>
                      </a:lnTo>
                      <a:lnTo>
                        <a:pt x="64" y="0"/>
                      </a:lnTo>
                      <a:lnTo>
                        <a:pt x="78" y="0"/>
                      </a:lnTo>
                      <a:lnTo>
                        <a:pt x="78" y="4"/>
                      </a:lnTo>
                      <a:lnTo>
                        <a:pt x="0" y="4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68" name="Freeform 1848"/>
                <p:cNvSpPr>
                  <a:spLocks/>
                </p:cNvSpPr>
                <p:nvPr/>
              </p:nvSpPr>
              <p:spPr bwMode="auto">
                <a:xfrm>
                  <a:off x="625" y="1448"/>
                  <a:ext cx="11" cy="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0" y="0"/>
                    </a:cxn>
                    <a:cxn ang="0">
                      <a:pos x="10" y="1"/>
                    </a:cxn>
                    <a:cxn ang="0">
                      <a:pos x="0" y="1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1" h="2">
                      <a:moveTo>
                        <a:pt x="1" y="0"/>
                      </a:moveTo>
                      <a:lnTo>
                        <a:pt x="10" y="0"/>
                      </a:lnTo>
                      <a:lnTo>
                        <a:pt x="10" y="1"/>
                      </a:lnTo>
                      <a:lnTo>
                        <a:pt x="0" y="1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69" name="Freeform 1849"/>
                <p:cNvSpPr>
                  <a:spLocks/>
                </p:cNvSpPr>
                <p:nvPr/>
              </p:nvSpPr>
              <p:spPr bwMode="auto">
                <a:xfrm>
                  <a:off x="604" y="1460"/>
                  <a:ext cx="14" cy="2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1" y="0"/>
                    </a:cxn>
                    <a:cxn ang="0">
                      <a:pos x="13" y="1"/>
                    </a:cxn>
                    <a:cxn ang="0">
                      <a:pos x="0" y="1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14" h="2">
                      <a:moveTo>
                        <a:pt x="2" y="0"/>
                      </a:moveTo>
                      <a:lnTo>
                        <a:pt x="11" y="0"/>
                      </a:lnTo>
                      <a:lnTo>
                        <a:pt x="13" y="1"/>
                      </a:lnTo>
                      <a:lnTo>
                        <a:pt x="0" y="1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70" name="Freeform 1850"/>
                <p:cNvSpPr>
                  <a:spLocks/>
                </p:cNvSpPr>
                <p:nvPr/>
              </p:nvSpPr>
              <p:spPr bwMode="auto">
                <a:xfrm>
                  <a:off x="600" y="1467"/>
                  <a:ext cx="51" cy="14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29" y="0"/>
                    </a:cxn>
                    <a:cxn ang="0">
                      <a:pos x="31" y="3"/>
                    </a:cxn>
                    <a:cxn ang="0">
                      <a:pos x="23" y="3"/>
                    </a:cxn>
                    <a:cxn ang="0">
                      <a:pos x="23" y="7"/>
                    </a:cxn>
                    <a:cxn ang="0">
                      <a:pos x="49" y="7"/>
                    </a:cxn>
                    <a:cxn ang="0">
                      <a:pos x="50" y="13"/>
                    </a:cxn>
                    <a:cxn ang="0">
                      <a:pos x="19" y="13"/>
                    </a:cxn>
                    <a:cxn ang="0">
                      <a:pos x="20" y="5"/>
                    </a:cxn>
                    <a:cxn ang="0">
                      <a:pos x="0" y="5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51" h="14">
                      <a:moveTo>
                        <a:pt x="3" y="0"/>
                      </a:moveTo>
                      <a:lnTo>
                        <a:pt x="29" y="0"/>
                      </a:lnTo>
                      <a:lnTo>
                        <a:pt x="31" y="3"/>
                      </a:lnTo>
                      <a:lnTo>
                        <a:pt x="23" y="3"/>
                      </a:lnTo>
                      <a:lnTo>
                        <a:pt x="23" y="7"/>
                      </a:lnTo>
                      <a:lnTo>
                        <a:pt x="49" y="7"/>
                      </a:lnTo>
                      <a:lnTo>
                        <a:pt x="50" y="13"/>
                      </a:lnTo>
                      <a:lnTo>
                        <a:pt x="19" y="13"/>
                      </a:lnTo>
                      <a:lnTo>
                        <a:pt x="20" y="5"/>
                      </a:lnTo>
                      <a:lnTo>
                        <a:pt x="0" y="5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71" name="Freeform 1851"/>
                <p:cNvSpPr>
                  <a:spLocks/>
                </p:cNvSpPr>
                <p:nvPr/>
              </p:nvSpPr>
              <p:spPr bwMode="auto">
                <a:xfrm>
                  <a:off x="621" y="1448"/>
                  <a:ext cx="37" cy="22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30" y="0"/>
                    </a:cxn>
                    <a:cxn ang="0">
                      <a:pos x="31" y="3"/>
                    </a:cxn>
                    <a:cxn ang="0">
                      <a:pos x="26" y="3"/>
                    </a:cxn>
                    <a:cxn ang="0">
                      <a:pos x="25" y="6"/>
                    </a:cxn>
                    <a:cxn ang="0">
                      <a:pos x="36" y="6"/>
                    </a:cxn>
                    <a:cxn ang="0">
                      <a:pos x="36" y="9"/>
                    </a:cxn>
                    <a:cxn ang="0">
                      <a:pos x="28" y="9"/>
                    </a:cxn>
                    <a:cxn ang="0">
                      <a:pos x="26" y="12"/>
                    </a:cxn>
                    <a:cxn ang="0">
                      <a:pos x="23" y="9"/>
                    </a:cxn>
                    <a:cxn ang="0">
                      <a:pos x="5" y="9"/>
                    </a:cxn>
                    <a:cxn ang="0">
                      <a:pos x="3" y="12"/>
                    </a:cxn>
                    <a:cxn ang="0">
                      <a:pos x="21" y="12"/>
                    </a:cxn>
                    <a:cxn ang="0">
                      <a:pos x="22" y="15"/>
                    </a:cxn>
                    <a:cxn ang="0">
                      <a:pos x="17" y="15"/>
                    </a:cxn>
                    <a:cxn ang="0">
                      <a:pos x="17" y="17"/>
                    </a:cxn>
                    <a:cxn ang="0">
                      <a:pos x="25" y="17"/>
                    </a:cxn>
                    <a:cxn ang="0">
                      <a:pos x="27" y="21"/>
                    </a:cxn>
                    <a:cxn ang="0">
                      <a:pos x="13" y="21"/>
                    </a:cxn>
                    <a:cxn ang="0">
                      <a:pos x="15" y="17"/>
                    </a:cxn>
                    <a:cxn ang="0">
                      <a:pos x="12" y="15"/>
                    </a:cxn>
                    <a:cxn ang="0">
                      <a:pos x="2" y="15"/>
                    </a:cxn>
                    <a:cxn ang="0">
                      <a:pos x="2" y="12"/>
                    </a:cxn>
                    <a:cxn ang="0">
                      <a:pos x="0" y="9"/>
                    </a:cxn>
                    <a:cxn ang="0">
                      <a:pos x="1" y="6"/>
                    </a:cxn>
                    <a:cxn ang="0">
                      <a:pos x="21" y="6"/>
                    </a:cxn>
                    <a:cxn ang="0">
                      <a:pos x="23" y="3"/>
                    </a:cxn>
                    <a:cxn ang="0">
                      <a:pos x="18" y="3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37" h="22">
                      <a:moveTo>
                        <a:pt x="19" y="0"/>
                      </a:moveTo>
                      <a:lnTo>
                        <a:pt x="30" y="0"/>
                      </a:lnTo>
                      <a:lnTo>
                        <a:pt x="31" y="3"/>
                      </a:lnTo>
                      <a:lnTo>
                        <a:pt x="26" y="3"/>
                      </a:lnTo>
                      <a:lnTo>
                        <a:pt x="25" y="6"/>
                      </a:lnTo>
                      <a:lnTo>
                        <a:pt x="36" y="6"/>
                      </a:lnTo>
                      <a:lnTo>
                        <a:pt x="36" y="9"/>
                      </a:lnTo>
                      <a:lnTo>
                        <a:pt x="28" y="9"/>
                      </a:lnTo>
                      <a:lnTo>
                        <a:pt x="26" y="12"/>
                      </a:lnTo>
                      <a:lnTo>
                        <a:pt x="23" y="9"/>
                      </a:lnTo>
                      <a:lnTo>
                        <a:pt x="5" y="9"/>
                      </a:lnTo>
                      <a:lnTo>
                        <a:pt x="3" y="12"/>
                      </a:lnTo>
                      <a:lnTo>
                        <a:pt x="21" y="12"/>
                      </a:lnTo>
                      <a:lnTo>
                        <a:pt x="22" y="15"/>
                      </a:lnTo>
                      <a:lnTo>
                        <a:pt x="17" y="15"/>
                      </a:lnTo>
                      <a:lnTo>
                        <a:pt x="17" y="17"/>
                      </a:lnTo>
                      <a:lnTo>
                        <a:pt x="25" y="17"/>
                      </a:lnTo>
                      <a:lnTo>
                        <a:pt x="27" y="21"/>
                      </a:lnTo>
                      <a:lnTo>
                        <a:pt x="13" y="21"/>
                      </a:lnTo>
                      <a:lnTo>
                        <a:pt x="15" y="17"/>
                      </a:lnTo>
                      <a:lnTo>
                        <a:pt x="12" y="15"/>
                      </a:lnTo>
                      <a:lnTo>
                        <a:pt x="2" y="15"/>
                      </a:lnTo>
                      <a:lnTo>
                        <a:pt x="2" y="12"/>
                      </a:lnTo>
                      <a:lnTo>
                        <a:pt x="0" y="9"/>
                      </a:lnTo>
                      <a:lnTo>
                        <a:pt x="1" y="6"/>
                      </a:lnTo>
                      <a:lnTo>
                        <a:pt x="21" y="6"/>
                      </a:lnTo>
                      <a:lnTo>
                        <a:pt x="23" y="3"/>
                      </a:lnTo>
                      <a:lnTo>
                        <a:pt x="18" y="3"/>
                      </a:lnTo>
                      <a:lnTo>
                        <a:pt x="19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72" name="Freeform 1852"/>
                <p:cNvSpPr>
                  <a:spLocks/>
                </p:cNvSpPr>
                <p:nvPr/>
              </p:nvSpPr>
              <p:spPr bwMode="auto">
                <a:xfrm>
                  <a:off x="650" y="1460"/>
                  <a:ext cx="169" cy="2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1" y="0"/>
                    </a:cxn>
                    <a:cxn ang="0">
                      <a:pos x="12" y="3"/>
                    </a:cxn>
                    <a:cxn ang="0">
                      <a:pos x="6" y="3"/>
                    </a:cxn>
                    <a:cxn ang="0">
                      <a:pos x="6" y="6"/>
                    </a:cxn>
                    <a:cxn ang="0">
                      <a:pos x="17" y="6"/>
                    </a:cxn>
                    <a:cxn ang="0">
                      <a:pos x="20" y="10"/>
                    </a:cxn>
                    <a:cxn ang="0">
                      <a:pos x="10" y="10"/>
                    </a:cxn>
                    <a:cxn ang="0">
                      <a:pos x="14" y="13"/>
                    </a:cxn>
                    <a:cxn ang="0">
                      <a:pos x="164" y="13"/>
                    </a:cxn>
                    <a:cxn ang="0">
                      <a:pos x="168" y="20"/>
                    </a:cxn>
                    <a:cxn ang="0">
                      <a:pos x="6" y="20"/>
                    </a:cxn>
                    <a:cxn ang="0">
                      <a:pos x="7" y="13"/>
                    </a:cxn>
                    <a:cxn ang="0">
                      <a:pos x="3" y="10"/>
                    </a:cxn>
                    <a:cxn ang="0">
                      <a:pos x="4" y="6"/>
                    </a:cxn>
                    <a:cxn ang="0">
                      <a:pos x="1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9" h="21">
                      <a:moveTo>
                        <a:pt x="1" y="0"/>
                      </a:moveTo>
                      <a:lnTo>
                        <a:pt x="11" y="0"/>
                      </a:lnTo>
                      <a:lnTo>
                        <a:pt x="12" y="3"/>
                      </a:lnTo>
                      <a:lnTo>
                        <a:pt x="6" y="3"/>
                      </a:lnTo>
                      <a:lnTo>
                        <a:pt x="6" y="6"/>
                      </a:lnTo>
                      <a:lnTo>
                        <a:pt x="17" y="6"/>
                      </a:lnTo>
                      <a:lnTo>
                        <a:pt x="20" y="10"/>
                      </a:lnTo>
                      <a:lnTo>
                        <a:pt x="10" y="10"/>
                      </a:lnTo>
                      <a:lnTo>
                        <a:pt x="14" y="13"/>
                      </a:lnTo>
                      <a:lnTo>
                        <a:pt x="164" y="13"/>
                      </a:lnTo>
                      <a:lnTo>
                        <a:pt x="168" y="20"/>
                      </a:lnTo>
                      <a:lnTo>
                        <a:pt x="6" y="20"/>
                      </a:lnTo>
                      <a:lnTo>
                        <a:pt x="7" y="13"/>
                      </a:lnTo>
                      <a:lnTo>
                        <a:pt x="3" y="10"/>
                      </a:lnTo>
                      <a:lnTo>
                        <a:pt x="4" y="6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73" name="Freeform 1853"/>
                <p:cNvSpPr>
                  <a:spLocks/>
                </p:cNvSpPr>
                <p:nvPr/>
              </p:nvSpPr>
              <p:spPr bwMode="auto">
                <a:xfrm>
                  <a:off x="659" y="1448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9" y="0"/>
                    </a:cxn>
                    <a:cxn ang="0">
                      <a:pos x="10" y="3"/>
                    </a:cxn>
                    <a:cxn ang="0">
                      <a:pos x="7" y="3"/>
                    </a:cxn>
                    <a:cxn ang="0">
                      <a:pos x="5" y="6"/>
                    </a:cxn>
                    <a:cxn ang="0">
                      <a:pos x="15" y="6"/>
                    </a:cxn>
                    <a:cxn ang="0">
                      <a:pos x="15" y="9"/>
                    </a:cxn>
                    <a:cxn ang="0">
                      <a:pos x="9" y="9"/>
                    </a:cxn>
                    <a:cxn ang="0">
                      <a:pos x="8" y="12"/>
                    </a:cxn>
                    <a:cxn ang="0">
                      <a:pos x="16" y="12"/>
                    </a:cxn>
                    <a:cxn ang="0">
                      <a:pos x="18" y="15"/>
                    </a:cxn>
                    <a:cxn ang="0">
                      <a:pos x="13" y="15"/>
                    </a:cxn>
                    <a:cxn ang="0">
                      <a:pos x="12" y="17"/>
                    </a:cxn>
                    <a:cxn ang="0">
                      <a:pos x="22" y="17"/>
                    </a:cxn>
                    <a:cxn ang="0">
                      <a:pos x="24" y="21"/>
                    </a:cxn>
                    <a:cxn ang="0">
                      <a:pos x="12" y="21"/>
                    </a:cxn>
                    <a:cxn ang="0">
                      <a:pos x="12" y="19"/>
                    </a:cxn>
                    <a:cxn ang="0">
                      <a:pos x="9" y="15"/>
                    </a:cxn>
                    <a:cxn ang="0">
                      <a:pos x="7" y="15"/>
                    </a:cxn>
                    <a:cxn ang="0">
                      <a:pos x="4" y="10"/>
                    </a:cxn>
                    <a:cxn ang="0">
                      <a:pos x="5" y="7"/>
                    </a:cxn>
                    <a:cxn ang="0">
                      <a:pos x="2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5" h="22">
                      <a:moveTo>
                        <a:pt x="1" y="0"/>
                      </a:moveTo>
                      <a:lnTo>
                        <a:pt x="9" y="0"/>
                      </a:lnTo>
                      <a:lnTo>
                        <a:pt x="10" y="3"/>
                      </a:lnTo>
                      <a:lnTo>
                        <a:pt x="7" y="3"/>
                      </a:lnTo>
                      <a:lnTo>
                        <a:pt x="5" y="6"/>
                      </a:lnTo>
                      <a:lnTo>
                        <a:pt x="15" y="6"/>
                      </a:lnTo>
                      <a:lnTo>
                        <a:pt x="15" y="9"/>
                      </a:lnTo>
                      <a:lnTo>
                        <a:pt x="9" y="9"/>
                      </a:lnTo>
                      <a:lnTo>
                        <a:pt x="8" y="12"/>
                      </a:lnTo>
                      <a:lnTo>
                        <a:pt x="16" y="12"/>
                      </a:lnTo>
                      <a:lnTo>
                        <a:pt x="18" y="15"/>
                      </a:lnTo>
                      <a:lnTo>
                        <a:pt x="13" y="15"/>
                      </a:lnTo>
                      <a:lnTo>
                        <a:pt x="12" y="17"/>
                      </a:lnTo>
                      <a:lnTo>
                        <a:pt x="22" y="17"/>
                      </a:lnTo>
                      <a:lnTo>
                        <a:pt x="24" y="21"/>
                      </a:lnTo>
                      <a:lnTo>
                        <a:pt x="12" y="21"/>
                      </a:lnTo>
                      <a:lnTo>
                        <a:pt x="12" y="19"/>
                      </a:lnTo>
                      <a:lnTo>
                        <a:pt x="9" y="15"/>
                      </a:lnTo>
                      <a:lnTo>
                        <a:pt x="7" y="15"/>
                      </a:lnTo>
                      <a:lnTo>
                        <a:pt x="4" y="10"/>
                      </a:lnTo>
                      <a:lnTo>
                        <a:pt x="5" y="7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74" name="Freeform 1854"/>
                <p:cNvSpPr>
                  <a:spLocks/>
                </p:cNvSpPr>
                <p:nvPr/>
              </p:nvSpPr>
              <p:spPr bwMode="auto">
                <a:xfrm>
                  <a:off x="675" y="1448"/>
                  <a:ext cx="27" cy="2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2" y="0"/>
                    </a:cxn>
                    <a:cxn ang="0">
                      <a:pos x="12" y="3"/>
                    </a:cxn>
                    <a:cxn ang="0">
                      <a:pos x="7" y="3"/>
                    </a:cxn>
                    <a:cxn ang="0">
                      <a:pos x="7" y="6"/>
                    </a:cxn>
                    <a:cxn ang="0">
                      <a:pos x="17" y="6"/>
                    </a:cxn>
                    <a:cxn ang="0">
                      <a:pos x="18" y="9"/>
                    </a:cxn>
                    <a:cxn ang="0">
                      <a:pos x="10" y="9"/>
                    </a:cxn>
                    <a:cxn ang="0">
                      <a:pos x="9" y="12"/>
                    </a:cxn>
                    <a:cxn ang="0">
                      <a:pos x="19" y="12"/>
                    </a:cxn>
                    <a:cxn ang="0">
                      <a:pos x="20" y="15"/>
                    </a:cxn>
                    <a:cxn ang="0">
                      <a:pos x="16" y="15"/>
                    </a:cxn>
                    <a:cxn ang="0">
                      <a:pos x="14" y="17"/>
                    </a:cxn>
                    <a:cxn ang="0">
                      <a:pos x="25" y="17"/>
                    </a:cxn>
                    <a:cxn ang="0">
                      <a:pos x="26" y="21"/>
                    </a:cxn>
                    <a:cxn ang="0">
                      <a:pos x="14" y="21"/>
                    </a:cxn>
                    <a:cxn ang="0">
                      <a:pos x="14" y="19"/>
                    </a:cxn>
                    <a:cxn ang="0">
                      <a:pos x="10" y="15"/>
                    </a:cxn>
                    <a:cxn ang="0">
                      <a:pos x="7" y="15"/>
                    </a:cxn>
                    <a:cxn ang="0">
                      <a:pos x="5" y="9"/>
                    </a:cxn>
                    <a:cxn ang="0">
                      <a:pos x="5" y="6"/>
                    </a:cxn>
                    <a:cxn ang="0">
                      <a:pos x="3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7" h="22">
                      <a:moveTo>
                        <a:pt x="1" y="0"/>
                      </a:moveTo>
                      <a:lnTo>
                        <a:pt x="12" y="0"/>
                      </a:lnTo>
                      <a:lnTo>
                        <a:pt x="12" y="3"/>
                      </a:lnTo>
                      <a:lnTo>
                        <a:pt x="7" y="3"/>
                      </a:lnTo>
                      <a:lnTo>
                        <a:pt x="7" y="6"/>
                      </a:lnTo>
                      <a:lnTo>
                        <a:pt x="17" y="6"/>
                      </a:lnTo>
                      <a:lnTo>
                        <a:pt x="18" y="9"/>
                      </a:lnTo>
                      <a:lnTo>
                        <a:pt x="10" y="9"/>
                      </a:lnTo>
                      <a:lnTo>
                        <a:pt x="9" y="12"/>
                      </a:lnTo>
                      <a:lnTo>
                        <a:pt x="19" y="12"/>
                      </a:lnTo>
                      <a:lnTo>
                        <a:pt x="20" y="15"/>
                      </a:lnTo>
                      <a:lnTo>
                        <a:pt x="16" y="15"/>
                      </a:lnTo>
                      <a:lnTo>
                        <a:pt x="14" y="17"/>
                      </a:lnTo>
                      <a:lnTo>
                        <a:pt x="25" y="17"/>
                      </a:lnTo>
                      <a:lnTo>
                        <a:pt x="26" y="21"/>
                      </a:lnTo>
                      <a:lnTo>
                        <a:pt x="14" y="21"/>
                      </a:lnTo>
                      <a:lnTo>
                        <a:pt x="14" y="19"/>
                      </a:lnTo>
                      <a:lnTo>
                        <a:pt x="10" y="15"/>
                      </a:lnTo>
                      <a:lnTo>
                        <a:pt x="7" y="15"/>
                      </a:lnTo>
                      <a:lnTo>
                        <a:pt x="5" y="9"/>
                      </a:lnTo>
                      <a:lnTo>
                        <a:pt x="5" y="6"/>
                      </a:lnTo>
                      <a:lnTo>
                        <a:pt x="3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75" name="Freeform 1855"/>
                <p:cNvSpPr>
                  <a:spLocks/>
                </p:cNvSpPr>
                <p:nvPr/>
              </p:nvSpPr>
              <p:spPr bwMode="auto">
                <a:xfrm>
                  <a:off x="692" y="1448"/>
                  <a:ext cx="11" cy="6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0" y="0"/>
                    </a:cxn>
                    <a:cxn ang="0">
                      <a:pos x="10" y="2"/>
                    </a:cxn>
                    <a:cxn ang="0">
                      <a:pos x="6" y="2"/>
                    </a:cxn>
                    <a:cxn ang="0">
                      <a:pos x="5" y="5"/>
                    </a:cxn>
                    <a:cxn ang="0">
                      <a:pos x="2" y="2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1" h="6">
                      <a:moveTo>
                        <a:pt x="1" y="0"/>
                      </a:moveTo>
                      <a:lnTo>
                        <a:pt x="10" y="0"/>
                      </a:lnTo>
                      <a:lnTo>
                        <a:pt x="10" y="2"/>
                      </a:lnTo>
                      <a:lnTo>
                        <a:pt x="6" y="2"/>
                      </a:lnTo>
                      <a:lnTo>
                        <a:pt x="5" y="5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76" name="Freeform 1856"/>
                <p:cNvSpPr>
                  <a:spLocks/>
                </p:cNvSpPr>
                <p:nvPr/>
              </p:nvSpPr>
              <p:spPr bwMode="auto">
                <a:xfrm>
                  <a:off x="698" y="1454"/>
                  <a:ext cx="21" cy="16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1" y="0"/>
                    </a:cxn>
                    <a:cxn ang="0">
                      <a:pos x="12" y="3"/>
                    </a:cxn>
                    <a:cxn ang="0">
                      <a:pos x="5" y="3"/>
                    </a:cxn>
                    <a:cxn ang="0">
                      <a:pos x="4" y="4"/>
                    </a:cxn>
                    <a:cxn ang="0">
                      <a:pos x="4" y="5"/>
                    </a:cxn>
                    <a:cxn ang="0">
                      <a:pos x="14" y="5"/>
                    </a:cxn>
                    <a:cxn ang="0">
                      <a:pos x="15" y="9"/>
                    </a:cxn>
                    <a:cxn ang="0">
                      <a:pos x="10" y="9"/>
                    </a:cxn>
                    <a:cxn ang="0">
                      <a:pos x="9" y="10"/>
                    </a:cxn>
                    <a:cxn ang="0">
                      <a:pos x="10" y="12"/>
                    </a:cxn>
                    <a:cxn ang="0">
                      <a:pos x="19" y="12"/>
                    </a:cxn>
                    <a:cxn ang="0">
                      <a:pos x="20" y="15"/>
                    </a:cxn>
                    <a:cxn ang="0">
                      <a:pos x="9" y="15"/>
                    </a:cxn>
                    <a:cxn ang="0">
                      <a:pos x="9" y="14"/>
                    </a:cxn>
                    <a:cxn ang="0">
                      <a:pos x="5" y="9"/>
                    </a:cxn>
                    <a:cxn ang="0">
                      <a:pos x="2" y="6"/>
                    </a:cxn>
                    <a:cxn ang="0">
                      <a:pos x="0" y="3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1" h="16">
                      <a:moveTo>
                        <a:pt x="2" y="0"/>
                      </a:moveTo>
                      <a:lnTo>
                        <a:pt x="11" y="0"/>
                      </a:lnTo>
                      <a:lnTo>
                        <a:pt x="12" y="3"/>
                      </a:lnTo>
                      <a:lnTo>
                        <a:pt x="5" y="3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14" y="5"/>
                      </a:lnTo>
                      <a:lnTo>
                        <a:pt x="15" y="9"/>
                      </a:lnTo>
                      <a:lnTo>
                        <a:pt x="10" y="9"/>
                      </a:lnTo>
                      <a:lnTo>
                        <a:pt x="9" y="10"/>
                      </a:lnTo>
                      <a:lnTo>
                        <a:pt x="10" y="12"/>
                      </a:lnTo>
                      <a:lnTo>
                        <a:pt x="19" y="12"/>
                      </a:lnTo>
                      <a:lnTo>
                        <a:pt x="20" y="15"/>
                      </a:lnTo>
                      <a:lnTo>
                        <a:pt x="9" y="15"/>
                      </a:lnTo>
                      <a:lnTo>
                        <a:pt x="9" y="14"/>
                      </a:lnTo>
                      <a:lnTo>
                        <a:pt x="5" y="9"/>
                      </a:lnTo>
                      <a:lnTo>
                        <a:pt x="2" y="6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77" name="Freeform 1857"/>
                <p:cNvSpPr>
                  <a:spLocks/>
                </p:cNvSpPr>
                <p:nvPr/>
              </p:nvSpPr>
              <p:spPr bwMode="auto">
                <a:xfrm>
                  <a:off x="708" y="1448"/>
                  <a:ext cx="31" cy="22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2" y="0"/>
                    </a:cxn>
                    <a:cxn ang="0">
                      <a:pos x="13" y="3"/>
                    </a:cxn>
                    <a:cxn ang="0">
                      <a:pos x="8" y="3"/>
                    </a:cxn>
                    <a:cxn ang="0">
                      <a:pos x="7" y="6"/>
                    </a:cxn>
                    <a:cxn ang="0">
                      <a:pos x="9" y="6"/>
                    </a:cxn>
                    <a:cxn ang="0">
                      <a:pos x="18" y="6"/>
                    </a:cxn>
                    <a:cxn ang="0">
                      <a:pos x="19" y="9"/>
                    </a:cxn>
                    <a:cxn ang="0">
                      <a:pos x="12" y="9"/>
                    </a:cxn>
                    <a:cxn ang="0">
                      <a:pos x="12" y="12"/>
                    </a:cxn>
                    <a:cxn ang="0">
                      <a:pos x="22" y="12"/>
                    </a:cxn>
                    <a:cxn ang="0">
                      <a:pos x="23" y="15"/>
                    </a:cxn>
                    <a:cxn ang="0">
                      <a:pos x="18" y="15"/>
                    </a:cxn>
                    <a:cxn ang="0">
                      <a:pos x="16" y="18"/>
                    </a:cxn>
                    <a:cxn ang="0">
                      <a:pos x="29" y="18"/>
                    </a:cxn>
                    <a:cxn ang="0">
                      <a:pos x="30" y="21"/>
                    </a:cxn>
                    <a:cxn ang="0">
                      <a:pos x="16" y="21"/>
                    </a:cxn>
                    <a:cxn ang="0">
                      <a:pos x="16" y="19"/>
                    </a:cxn>
                    <a:cxn ang="0">
                      <a:pos x="13" y="15"/>
                    </a:cxn>
                    <a:cxn ang="0">
                      <a:pos x="9" y="15"/>
                    </a:cxn>
                    <a:cxn ang="0">
                      <a:pos x="7" y="10"/>
                    </a:cxn>
                    <a:cxn ang="0">
                      <a:pos x="7" y="8"/>
                    </a:cxn>
                    <a:cxn ang="0">
                      <a:pos x="5" y="7"/>
                    </a:cxn>
                    <a:cxn ang="0">
                      <a:pos x="3" y="3"/>
                    </a:cxn>
                    <a:cxn ang="0">
                      <a:pos x="0" y="3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1" h="22">
                      <a:moveTo>
                        <a:pt x="2" y="0"/>
                      </a:moveTo>
                      <a:lnTo>
                        <a:pt x="12" y="0"/>
                      </a:lnTo>
                      <a:lnTo>
                        <a:pt x="13" y="3"/>
                      </a:lnTo>
                      <a:lnTo>
                        <a:pt x="8" y="3"/>
                      </a:lnTo>
                      <a:lnTo>
                        <a:pt x="7" y="6"/>
                      </a:lnTo>
                      <a:lnTo>
                        <a:pt x="9" y="6"/>
                      </a:lnTo>
                      <a:lnTo>
                        <a:pt x="18" y="6"/>
                      </a:lnTo>
                      <a:lnTo>
                        <a:pt x="19" y="9"/>
                      </a:lnTo>
                      <a:lnTo>
                        <a:pt x="12" y="9"/>
                      </a:lnTo>
                      <a:lnTo>
                        <a:pt x="12" y="12"/>
                      </a:lnTo>
                      <a:lnTo>
                        <a:pt x="22" y="12"/>
                      </a:lnTo>
                      <a:lnTo>
                        <a:pt x="23" y="15"/>
                      </a:lnTo>
                      <a:lnTo>
                        <a:pt x="18" y="15"/>
                      </a:lnTo>
                      <a:lnTo>
                        <a:pt x="16" y="18"/>
                      </a:lnTo>
                      <a:lnTo>
                        <a:pt x="29" y="18"/>
                      </a:lnTo>
                      <a:lnTo>
                        <a:pt x="30" y="21"/>
                      </a:lnTo>
                      <a:lnTo>
                        <a:pt x="16" y="21"/>
                      </a:lnTo>
                      <a:lnTo>
                        <a:pt x="16" y="19"/>
                      </a:lnTo>
                      <a:lnTo>
                        <a:pt x="13" y="15"/>
                      </a:lnTo>
                      <a:lnTo>
                        <a:pt x="9" y="15"/>
                      </a:lnTo>
                      <a:lnTo>
                        <a:pt x="7" y="10"/>
                      </a:lnTo>
                      <a:lnTo>
                        <a:pt x="7" y="8"/>
                      </a:lnTo>
                      <a:lnTo>
                        <a:pt x="5" y="7"/>
                      </a:lnTo>
                      <a:lnTo>
                        <a:pt x="3" y="3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78" name="Freeform 1858"/>
                <p:cNvSpPr>
                  <a:spLocks/>
                </p:cNvSpPr>
                <p:nvPr/>
              </p:nvSpPr>
              <p:spPr bwMode="auto">
                <a:xfrm>
                  <a:off x="726" y="1448"/>
                  <a:ext cx="30" cy="2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1" y="0"/>
                    </a:cxn>
                    <a:cxn ang="0">
                      <a:pos x="13" y="3"/>
                    </a:cxn>
                    <a:cxn ang="0">
                      <a:pos x="8" y="3"/>
                    </a:cxn>
                    <a:cxn ang="0">
                      <a:pos x="6" y="5"/>
                    </a:cxn>
                    <a:cxn ang="0">
                      <a:pos x="8" y="6"/>
                    </a:cxn>
                    <a:cxn ang="0">
                      <a:pos x="17" y="6"/>
                    </a:cxn>
                    <a:cxn ang="0">
                      <a:pos x="18" y="9"/>
                    </a:cxn>
                    <a:cxn ang="0">
                      <a:pos x="13" y="9"/>
                    </a:cxn>
                    <a:cxn ang="0">
                      <a:pos x="11" y="11"/>
                    </a:cxn>
                    <a:cxn ang="0">
                      <a:pos x="12" y="12"/>
                    </a:cxn>
                    <a:cxn ang="0">
                      <a:pos x="21" y="12"/>
                    </a:cxn>
                    <a:cxn ang="0">
                      <a:pos x="22" y="15"/>
                    </a:cxn>
                    <a:cxn ang="0">
                      <a:pos x="18" y="15"/>
                    </a:cxn>
                    <a:cxn ang="0">
                      <a:pos x="17" y="17"/>
                    </a:cxn>
                    <a:cxn ang="0">
                      <a:pos x="18" y="18"/>
                    </a:cxn>
                    <a:cxn ang="0">
                      <a:pos x="28" y="18"/>
                    </a:cxn>
                    <a:cxn ang="0">
                      <a:pos x="29" y="21"/>
                    </a:cxn>
                    <a:cxn ang="0">
                      <a:pos x="16" y="21"/>
                    </a:cxn>
                    <a:cxn ang="0">
                      <a:pos x="15" y="18"/>
                    </a:cxn>
                    <a:cxn ang="0">
                      <a:pos x="13" y="15"/>
                    </a:cxn>
                    <a:cxn ang="0">
                      <a:pos x="10" y="15"/>
                    </a:cxn>
                    <a:cxn ang="0">
                      <a:pos x="7" y="9"/>
                    </a:cxn>
                    <a:cxn ang="0">
                      <a:pos x="5" y="5"/>
                    </a:cxn>
                    <a:cxn ang="0">
                      <a:pos x="3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30" h="22">
                      <a:moveTo>
                        <a:pt x="1" y="0"/>
                      </a:moveTo>
                      <a:lnTo>
                        <a:pt x="11" y="0"/>
                      </a:lnTo>
                      <a:lnTo>
                        <a:pt x="13" y="3"/>
                      </a:lnTo>
                      <a:lnTo>
                        <a:pt x="8" y="3"/>
                      </a:lnTo>
                      <a:lnTo>
                        <a:pt x="6" y="5"/>
                      </a:ln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18" y="9"/>
                      </a:lnTo>
                      <a:lnTo>
                        <a:pt x="13" y="9"/>
                      </a:lnTo>
                      <a:lnTo>
                        <a:pt x="11" y="11"/>
                      </a:lnTo>
                      <a:lnTo>
                        <a:pt x="12" y="12"/>
                      </a:lnTo>
                      <a:lnTo>
                        <a:pt x="21" y="12"/>
                      </a:lnTo>
                      <a:lnTo>
                        <a:pt x="22" y="15"/>
                      </a:lnTo>
                      <a:lnTo>
                        <a:pt x="18" y="15"/>
                      </a:lnTo>
                      <a:lnTo>
                        <a:pt x="17" y="17"/>
                      </a:lnTo>
                      <a:lnTo>
                        <a:pt x="18" y="18"/>
                      </a:lnTo>
                      <a:lnTo>
                        <a:pt x="28" y="18"/>
                      </a:lnTo>
                      <a:lnTo>
                        <a:pt x="29" y="21"/>
                      </a:lnTo>
                      <a:lnTo>
                        <a:pt x="16" y="21"/>
                      </a:lnTo>
                      <a:lnTo>
                        <a:pt x="15" y="18"/>
                      </a:lnTo>
                      <a:lnTo>
                        <a:pt x="13" y="15"/>
                      </a:lnTo>
                      <a:lnTo>
                        <a:pt x="10" y="15"/>
                      </a:lnTo>
                      <a:lnTo>
                        <a:pt x="7" y="9"/>
                      </a:lnTo>
                      <a:lnTo>
                        <a:pt x="5" y="5"/>
                      </a:lnTo>
                      <a:lnTo>
                        <a:pt x="3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79" name="Freeform 1859"/>
                <p:cNvSpPr>
                  <a:spLocks/>
                </p:cNvSpPr>
                <p:nvPr/>
              </p:nvSpPr>
              <p:spPr bwMode="auto">
                <a:xfrm>
                  <a:off x="744" y="1448"/>
                  <a:ext cx="31" cy="2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1" y="0"/>
                    </a:cxn>
                    <a:cxn ang="0">
                      <a:pos x="12" y="3"/>
                    </a:cxn>
                    <a:cxn ang="0">
                      <a:pos x="7" y="3"/>
                    </a:cxn>
                    <a:cxn ang="0">
                      <a:pos x="7" y="6"/>
                    </a:cxn>
                    <a:cxn ang="0">
                      <a:pos x="7" y="6"/>
                    </a:cxn>
                    <a:cxn ang="0">
                      <a:pos x="17" y="6"/>
                    </a:cxn>
                    <a:cxn ang="0">
                      <a:pos x="18" y="9"/>
                    </a:cxn>
                    <a:cxn ang="0">
                      <a:pos x="12" y="9"/>
                    </a:cxn>
                    <a:cxn ang="0">
                      <a:pos x="11" y="12"/>
                    </a:cxn>
                    <a:cxn ang="0">
                      <a:pos x="21" y="12"/>
                    </a:cxn>
                    <a:cxn ang="0">
                      <a:pos x="22" y="15"/>
                    </a:cxn>
                    <a:cxn ang="0">
                      <a:pos x="18" y="15"/>
                    </a:cxn>
                    <a:cxn ang="0">
                      <a:pos x="17" y="18"/>
                    </a:cxn>
                    <a:cxn ang="0">
                      <a:pos x="18" y="18"/>
                    </a:cxn>
                    <a:cxn ang="0">
                      <a:pos x="29" y="18"/>
                    </a:cxn>
                    <a:cxn ang="0">
                      <a:pos x="30" y="21"/>
                    </a:cxn>
                    <a:cxn ang="0">
                      <a:pos x="16" y="21"/>
                    </a:cxn>
                    <a:cxn ang="0">
                      <a:pos x="15" y="18"/>
                    </a:cxn>
                    <a:cxn ang="0">
                      <a:pos x="12" y="15"/>
                    </a:cxn>
                    <a:cxn ang="0">
                      <a:pos x="9" y="15"/>
                    </a:cxn>
                    <a:cxn ang="0">
                      <a:pos x="6" y="8"/>
                    </a:cxn>
                    <a:cxn ang="0">
                      <a:pos x="2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31" h="22">
                      <a:moveTo>
                        <a:pt x="1" y="0"/>
                      </a:moveTo>
                      <a:lnTo>
                        <a:pt x="11" y="0"/>
                      </a:lnTo>
                      <a:lnTo>
                        <a:pt x="12" y="3"/>
                      </a:lnTo>
                      <a:lnTo>
                        <a:pt x="7" y="3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17" y="6"/>
                      </a:lnTo>
                      <a:lnTo>
                        <a:pt x="18" y="9"/>
                      </a:lnTo>
                      <a:lnTo>
                        <a:pt x="12" y="9"/>
                      </a:lnTo>
                      <a:lnTo>
                        <a:pt x="11" y="12"/>
                      </a:lnTo>
                      <a:lnTo>
                        <a:pt x="21" y="12"/>
                      </a:lnTo>
                      <a:lnTo>
                        <a:pt x="22" y="15"/>
                      </a:lnTo>
                      <a:lnTo>
                        <a:pt x="18" y="15"/>
                      </a:lnTo>
                      <a:lnTo>
                        <a:pt x="17" y="18"/>
                      </a:lnTo>
                      <a:lnTo>
                        <a:pt x="18" y="18"/>
                      </a:lnTo>
                      <a:lnTo>
                        <a:pt x="29" y="18"/>
                      </a:lnTo>
                      <a:lnTo>
                        <a:pt x="30" y="21"/>
                      </a:lnTo>
                      <a:lnTo>
                        <a:pt x="16" y="21"/>
                      </a:lnTo>
                      <a:lnTo>
                        <a:pt x="15" y="18"/>
                      </a:lnTo>
                      <a:lnTo>
                        <a:pt x="12" y="15"/>
                      </a:lnTo>
                      <a:lnTo>
                        <a:pt x="9" y="15"/>
                      </a:lnTo>
                      <a:lnTo>
                        <a:pt x="6" y="8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80" name="Freeform 1860"/>
                <p:cNvSpPr>
                  <a:spLocks/>
                </p:cNvSpPr>
                <p:nvPr/>
              </p:nvSpPr>
              <p:spPr bwMode="auto">
                <a:xfrm>
                  <a:off x="761" y="1448"/>
                  <a:ext cx="31" cy="22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1" y="0"/>
                    </a:cxn>
                    <a:cxn ang="0">
                      <a:pos x="11" y="3"/>
                    </a:cxn>
                    <a:cxn ang="0">
                      <a:pos x="7" y="3"/>
                    </a:cxn>
                    <a:cxn ang="0">
                      <a:pos x="7" y="6"/>
                    </a:cxn>
                    <a:cxn ang="0">
                      <a:pos x="7" y="6"/>
                    </a:cxn>
                    <a:cxn ang="0">
                      <a:pos x="18" y="6"/>
                    </a:cxn>
                    <a:cxn ang="0">
                      <a:pos x="18" y="9"/>
                    </a:cxn>
                    <a:cxn ang="0">
                      <a:pos x="12" y="9"/>
                    </a:cxn>
                    <a:cxn ang="0">
                      <a:pos x="10" y="12"/>
                    </a:cxn>
                    <a:cxn ang="0">
                      <a:pos x="21" y="12"/>
                    </a:cxn>
                    <a:cxn ang="0">
                      <a:pos x="22" y="15"/>
                    </a:cxn>
                    <a:cxn ang="0">
                      <a:pos x="18" y="15"/>
                    </a:cxn>
                    <a:cxn ang="0">
                      <a:pos x="17" y="16"/>
                    </a:cxn>
                    <a:cxn ang="0">
                      <a:pos x="19" y="18"/>
                    </a:cxn>
                    <a:cxn ang="0">
                      <a:pos x="29" y="18"/>
                    </a:cxn>
                    <a:cxn ang="0">
                      <a:pos x="30" y="21"/>
                    </a:cxn>
                    <a:cxn ang="0">
                      <a:pos x="17" y="21"/>
                    </a:cxn>
                    <a:cxn ang="0">
                      <a:pos x="16" y="17"/>
                    </a:cxn>
                    <a:cxn ang="0">
                      <a:pos x="12" y="15"/>
                    </a:cxn>
                    <a:cxn ang="0">
                      <a:pos x="9" y="15"/>
                    </a:cxn>
                    <a:cxn ang="0">
                      <a:pos x="5" y="6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1" h="22">
                      <a:moveTo>
                        <a:pt x="2" y="0"/>
                      </a:moveTo>
                      <a:lnTo>
                        <a:pt x="11" y="0"/>
                      </a:lnTo>
                      <a:lnTo>
                        <a:pt x="11" y="3"/>
                      </a:lnTo>
                      <a:lnTo>
                        <a:pt x="7" y="3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18" y="6"/>
                      </a:lnTo>
                      <a:lnTo>
                        <a:pt x="18" y="9"/>
                      </a:lnTo>
                      <a:lnTo>
                        <a:pt x="12" y="9"/>
                      </a:lnTo>
                      <a:lnTo>
                        <a:pt x="10" y="12"/>
                      </a:lnTo>
                      <a:lnTo>
                        <a:pt x="21" y="12"/>
                      </a:lnTo>
                      <a:lnTo>
                        <a:pt x="22" y="15"/>
                      </a:lnTo>
                      <a:lnTo>
                        <a:pt x="18" y="15"/>
                      </a:lnTo>
                      <a:lnTo>
                        <a:pt x="17" y="16"/>
                      </a:lnTo>
                      <a:lnTo>
                        <a:pt x="19" y="18"/>
                      </a:lnTo>
                      <a:lnTo>
                        <a:pt x="29" y="18"/>
                      </a:lnTo>
                      <a:lnTo>
                        <a:pt x="30" y="21"/>
                      </a:lnTo>
                      <a:lnTo>
                        <a:pt x="17" y="21"/>
                      </a:lnTo>
                      <a:lnTo>
                        <a:pt x="16" y="17"/>
                      </a:lnTo>
                      <a:lnTo>
                        <a:pt x="12" y="15"/>
                      </a:lnTo>
                      <a:lnTo>
                        <a:pt x="9" y="15"/>
                      </a:lnTo>
                      <a:lnTo>
                        <a:pt x="5" y="6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81" name="Freeform 1861"/>
                <p:cNvSpPr>
                  <a:spLocks/>
                </p:cNvSpPr>
                <p:nvPr/>
              </p:nvSpPr>
              <p:spPr bwMode="auto">
                <a:xfrm>
                  <a:off x="778" y="1448"/>
                  <a:ext cx="32" cy="2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0" y="0"/>
                    </a:cxn>
                    <a:cxn ang="0">
                      <a:pos x="11" y="3"/>
                    </a:cxn>
                    <a:cxn ang="0">
                      <a:pos x="7" y="3"/>
                    </a:cxn>
                    <a:cxn ang="0">
                      <a:pos x="6" y="3"/>
                    </a:cxn>
                    <a:cxn ang="0">
                      <a:pos x="8" y="6"/>
                    </a:cxn>
                    <a:cxn ang="0">
                      <a:pos x="17" y="6"/>
                    </a:cxn>
                    <a:cxn ang="0">
                      <a:pos x="19" y="9"/>
                    </a:cxn>
                    <a:cxn ang="0">
                      <a:pos x="12" y="9"/>
                    </a:cxn>
                    <a:cxn ang="0">
                      <a:pos x="11" y="12"/>
                    </a:cxn>
                    <a:cxn ang="0">
                      <a:pos x="23" y="12"/>
                    </a:cxn>
                    <a:cxn ang="0">
                      <a:pos x="24" y="15"/>
                    </a:cxn>
                    <a:cxn ang="0">
                      <a:pos x="20" y="15"/>
                    </a:cxn>
                    <a:cxn ang="0">
                      <a:pos x="18" y="16"/>
                    </a:cxn>
                    <a:cxn ang="0">
                      <a:pos x="21" y="18"/>
                    </a:cxn>
                    <a:cxn ang="0">
                      <a:pos x="30" y="18"/>
                    </a:cxn>
                    <a:cxn ang="0">
                      <a:pos x="31" y="21"/>
                    </a:cxn>
                    <a:cxn ang="0">
                      <a:pos x="19" y="21"/>
                    </a:cxn>
                    <a:cxn ang="0">
                      <a:pos x="16" y="18"/>
                    </a:cxn>
                    <a:cxn ang="0">
                      <a:pos x="13" y="15"/>
                    </a:cxn>
                    <a:cxn ang="0">
                      <a:pos x="9" y="15"/>
                    </a:cxn>
                    <a:cxn ang="0">
                      <a:pos x="4" y="6"/>
                    </a:cxn>
                    <a:cxn ang="0">
                      <a:pos x="2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32" h="22">
                      <a:moveTo>
                        <a:pt x="1" y="0"/>
                      </a:moveTo>
                      <a:lnTo>
                        <a:pt x="10" y="0"/>
                      </a:lnTo>
                      <a:lnTo>
                        <a:pt x="11" y="3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19" y="9"/>
                      </a:lnTo>
                      <a:lnTo>
                        <a:pt x="12" y="9"/>
                      </a:lnTo>
                      <a:lnTo>
                        <a:pt x="11" y="12"/>
                      </a:lnTo>
                      <a:lnTo>
                        <a:pt x="23" y="12"/>
                      </a:lnTo>
                      <a:lnTo>
                        <a:pt x="24" y="15"/>
                      </a:lnTo>
                      <a:lnTo>
                        <a:pt x="20" y="15"/>
                      </a:lnTo>
                      <a:lnTo>
                        <a:pt x="18" y="16"/>
                      </a:lnTo>
                      <a:lnTo>
                        <a:pt x="21" y="18"/>
                      </a:lnTo>
                      <a:lnTo>
                        <a:pt x="30" y="18"/>
                      </a:lnTo>
                      <a:lnTo>
                        <a:pt x="31" y="21"/>
                      </a:lnTo>
                      <a:lnTo>
                        <a:pt x="19" y="21"/>
                      </a:lnTo>
                      <a:lnTo>
                        <a:pt x="16" y="18"/>
                      </a:lnTo>
                      <a:lnTo>
                        <a:pt x="13" y="15"/>
                      </a:lnTo>
                      <a:lnTo>
                        <a:pt x="9" y="15"/>
                      </a:lnTo>
                      <a:lnTo>
                        <a:pt x="4" y="6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82" name="Freeform 1862"/>
                <p:cNvSpPr>
                  <a:spLocks/>
                </p:cNvSpPr>
                <p:nvPr/>
              </p:nvSpPr>
              <p:spPr bwMode="auto">
                <a:xfrm>
                  <a:off x="795" y="1448"/>
                  <a:ext cx="24" cy="18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2" y="0"/>
                    </a:cxn>
                    <a:cxn ang="0">
                      <a:pos x="12" y="3"/>
                    </a:cxn>
                    <a:cxn ang="0">
                      <a:pos x="7" y="3"/>
                    </a:cxn>
                    <a:cxn ang="0">
                      <a:pos x="7" y="6"/>
                    </a:cxn>
                    <a:cxn ang="0">
                      <a:pos x="8" y="6"/>
                    </a:cxn>
                    <a:cxn ang="0">
                      <a:pos x="16" y="6"/>
                    </a:cxn>
                    <a:cxn ang="0">
                      <a:pos x="18" y="10"/>
                    </a:cxn>
                    <a:cxn ang="0">
                      <a:pos x="12" y="10"/>
                    </a:cxn>
                    <a:cxn ang="0">
                      <a:pos x="10" y="12"/>
                    </a:cxn>
                    <a:cxn ang="0">
                      <a:pos x="21" y="12"/>
                    </a:cxn>
                    <a:cxn ang="0">
                      <a:pos x="22" y="13"/>
                    </a:cxn>
                    <a:cxn ang="0">
                      <a:pos x="23" y="15"/>
                    </a:cxn>
                    <a:cxn ang="0">
                      <a:pos x="19" y="15"/>
                    </a:cxn>
                    <a:cxn ang="0">
                      <a:pos x="16" y="17"/>
                    </a:cxn>
                    <a:cxn ang="0">
                      <a:pos x="14" y="15"/>
                    </a:cxn>
                    <a:cxn ang="0">
                      <a:pos x="9" y="15"/>
                    </a:cxn>
                    <a:cxn ang="0">
                      <a:pos x="7" y="9"/>
                    </a:cxn>
                    <a:cxn ang="0">
                      <a:pos x="5" y="7"/>
                    </a:cxn>
                    <a:cxn ang="0">
                      <a:pos x="2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4" h="18">
                      <a:moveTo>
                        <a:pt x="1" y="0"/>
                      </a:moveTo>
                      <a:lnTo>
                        <a:pt x="12" y="0"/>
                      </a:lnTo>
                      <a:lnTo>
                        <a:pt x="12" y="3"/>
                      </a:lnTo>
                      <a:lnTo>
                        <a:pt x="7" y="3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16" y="6"/>
                      </a:lnTo>
                      <a:lnTo>
                        <a:pt x="18" y="10"/>
                      </a:lnTo>
                      <a:lnTo>
                        <a:pt x="12" y="10"/>
                      </a:lnTo>
                      <a:lnTo>
                        <a:pt x="10" y="12"/>
                      </a:lnTo>
                      <a:lnTo>
                        <a:pt x="21" y="12"/>
                      </a:lnTo>
                      <a:lnTo>
                        <a:pt x="22" y="13"/>
                      </a:lnTo>
                      <a:lnTo>
                        <a:pt x="23" y="15"/>
                      </a:lnTo>
                      <a:lnTo>
                        <a:pt x="19" y="15"/>
                      </a:lnTo>
                      <a:lnTo>
                        <a:pt x="16" y="17"/>
                      </a:lnTo>
                      <a:lnTo>
                        <a:pt x="14" y="15"/>
                      </a:lnTo>
                      <a:lnTo>
                        <a:pt x="9" y="15"/>
                      </a:lnTo>
                      <a:lnTo>
                        <a:pt x="7" y="9"/>
                      </a:lnTo>
                      <a:lnTo>
                        <a:pt x="5" y="7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83" name="Freeform 1863"/>
                <p:cNvSpPr>
                  <a:spLocks/>
                </p:cNvSpPr>
                <p:nvPr/>
              </p:nvSpPr>
              <p:spPr bwMode="auto">
                <a:xfrm>
                  <a:off x="812" y="1448"/>
                  <a:ext cx="22" cy="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" y="0"/>
                    </a:cxn>
                    <a:cxn ang="0">
                      <a:pos x="10" y="3"/>
                    </a:cxn>
                    <a:cxn ang="0">
                      <a:pos x="6" y="3"/>
                    </a:cxn>
                    <a:cxn ang="0">
                      <a:pos x="6" y="6"/>
                    </a:cxn>
                    <a:cxn ang="0">
                      <a:pos x="13" y="6"/>
                    </a:cxn>
                    <a:cxn ang="0">
                      <a:pos x="15" y="10"/>
                    </a:cxn>
                    <a:cxn ang="0">
                      <a:pos x="13" y="10"/>
                    </a:cxn>
                    <a:cxn ang="0">
                      <a:pos x="11" y="10"/>
                    </a:cxn>
                    <a:cxn ang="0">
                      <a:pos x="10" y="12"/>
                    </a:cxn>
                    <a:cxn ang="0">
                      <a:pos x="21" y="12"/>
                    </a:cxn>
                    <a:cxn ang="0">
                      <a:pos x="21" y="15"/>
                    </a:cxn>
                    <a:cxn ang="0">
                      <a:pos x="18" y="15"/>
                    </a:cxn>
                    <a:cxn ang="0">
                      <a:pos x="16" y="19"/>
                    </a:cxn>
                    <a:cxn ang="0">
                      <a:pos x="13" y="15"/>
                    </a:cxn>
                    <a:cxn ang="0">
                      <a:pos x="8" y="15"/>
                    </a:cxn>
                    <a:cxn ang="0">
                      <a:pos x="6" y="10"/>
                    </a:cxn>
                    <a:cxn ang="0">
                      <a:pos x="3" y="8"/>
                    </a:cxn>
                    <a:cxn ang="0">
                      <a:pos x="2" y="3"/>
                    </a:cxn>
                    <a:cxn ang="0">
                      <a:pos x="0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" h="20">
                      <a:moveTo>
                        <a:pt x="0" y="0"/>
                      </a:moveTo>
                      <a:lnTo>
                        <a:pt x="9" y="0"/>
                      </a:lnTo>
                      <a:lnTo>
                        <a:pt x="10" y="3"/>
                      </a:lnTo>
                      <a:lnTo>
                        <a:pt x="6" y="3"/>
                      </a:lnTo>
                      <a:lnTo>
                        <a:pt x="6" y="6"/>
                      </a:lnTo>
                      <a:lnTo>
                        <a:pt x="13" y="6"/>
                      </a:lnTo>
                      <a:lnTo>
                        <a:pt x="15" y="10"/>
                      </a:lnTo>
                      <a:lnTo>
                        <a:pt x="13" y="10"/>
                      </a:lnTo>
                      <a:lnTo>
                        <a:pt x="11" y="10"/>
                      </a:lnTo>
                      <a:lnTo>
                        <a:pt x="10" y="12"/>
                      </a:lnTo>
                      <a:lnTo>
                        <a:pt x="21" y="12"/>
                      </a:lnTo>
                      <a:lnTo>
                        <a:pt x="21" y="15"/>
                      </a:lnTo>
                      <a:lnTo>
                        <a:pt x="18" y="15"/>
                      </a:lnTo>
                      <a:lnTo>
                        <a:pt x="16" y="19"/>
                      </a:lnTo>
                      <a:lnTo>
                        <a:pt x="13" y="15"/>
                      </a:lnTo>
                      <a:lnTo>
                        <a:pt x="8" y="15"/>
                      </a:lnTo>
                      <a:lnTo>
                        <a:pt x="6" y="10"/>
                      </a:lnTo>
                      <a:lnTo>
                        <a:pt x="3" y="8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84" name="Freeform 1864"/>
                <p:cNvSpPr>
                  <a:spLocks/>
                </p:cNvSpPr>
                <p:nvPr/>
              </p:nvSpPr>
              <p:spPr bwMode="auto">
                <a:xfrm>
                  <a:off x="828" y="1448"/>
                  <a:ext cx="24" cy="14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0" y="0"/>
                    </a:cxn>
                    <a:cxn ang="0">
                      <a:pos x="11" y="2"/>
                    </a:cxn>
                    <a:cxn ang="0">
                      <a:pos x="7" y="2"/>
                    </a:cxn>
                    <a:cxn ang="0">
                      <a:pos x="7" y="5"/>
                    </a:cxn>
                    <a:cxn ang="0">
                      <a:pos x="11" y="5"/>
                    </a:cxn>
                    <a:cxn ang="0">
                      <a:pos x="18" y="5"/>
                    </a:cxn>
                    <a:cxn ang="0">
                      <a:pos x="20" y="8"/>
                    </a:cxn>
                    <a:cxn ang="0">
                      <a:pos x="12" y="8"/>
                    </a:cxn>
                    <a:cxn ang="0">
                      <a:pos x="11" y="10"/>
                    </a:cxn>
                    <a:cxn ang="0">
                      <a:pos x="23" y="10"/>
                    </a:cxn>
                    <a:cxn ang="0">
                      <a:pos x="23" y="13"/>
                    </a:cxn>
                    <a:cxn ang="0">
                      <a:pos x="12" y="13"/>
                    </a:cxn>
                    <a:cxn ang="0">
                      <a:pos x="9" y="11"/>
                    </a:cxn>
                    <a:cxn ang="0">
                      <a:pos x="7" y="8"/>
                    </a:cxn>
                    <a:cxn ang="0">
                      <a:pos x="5" y="6"/>
                    </a:cxn>
                    <a:cxn ang="0">
                      <a:pos x="2" y="2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4" h="14">
                      <a:moveTo>
                        <a:pt x="1" y="0"/>
                      </a:moveTo>
                      <a:lnTo>
                        <a:pt x="10" y="0"/>
                      </a:lnTo>
                      <a:lnTo>
                        <a:pt x="11" y="2"/>
                      </a:lnTo>
                      <a:lnTo>
                        <a:pt x="7" y="2"/>
                      </a:lnTo>
                      <a:lnTo>
                        <a:pt x="7" y="5"/>
                      </a:lnTo>
                      <a:lnTo>
                        <a:pt x="11" y="5"/>
                      </a:lnTo>
                      <a:lnTo>
                        <a:pt x="18" y="5"/>
                      </a:lnTo>
                      <a:lnTo>
                        <a:pt x="20" y="8"/>
                      </a:lnTo>
                      <a:lnTo>
                        <a:pt x="12" y="8"/>
                      </a:lnTo>
                      <a:lnTo>
                        <a:pt x="11" y="10"/>
                      </a:lnTo>
                      <a:lnTo>
                        <a:pt x="23" y="10"/>
                      </a:lnTo>
                      <a:lnTo>
                        <a:pt x="23" y="13"/>
                      </a:lnTo>
                      <a:lnTo>
                        <a:pt x="12" y="13"/>
                      </a:lnTo>
                      <a:lnTo>
                        <a:pt x="9" y="11"/>
                      </a:lnTo>
                      <a:lnTo>
                        <a:pt x="7" y="8"/>
                      </a:lnTo>
                      <a:lnTo>
                        <a:pt x="5" y="6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85" name="Freeform 1865"/>
                <p:cNvSpPr>
                  <a:spLocks/>
                </p:cNvSpPr>
                <p:nvPr/>
              </p:nvSpPr>
              <p:spPr bwMode="auto">
                <a:xfrm>
                  <a:off x="814" y="1448"/>
                  <a:ext cx="60" cy="29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48" y="0"/>
                    </a:cxn>
                    <a:cxn ang="0">
                      <a:pos x="48" y="3"/>
                    </a:cxn>
                    <a:cxn ang="0">
                      <a:pos x="38" y="3"/>
                    </a:cxn>
                    <a:cxn ang="0">
                      <a:pos x="39" y="6"/>
                    </a:cxn>
                    <a:cxn ang="0">
                      <a:pos x="41" y="6"/>
                    </a:cxn>
                    <a:cxn ang="0">
                      <a:pos x="43" y="12"/>
                    </a:cxn>
                    <a:cxn ang="0">
                      <a:pos x="53" y="12"/>
                    </a:cxn>
                    <a:cxn ang="0">
                      <a:pos x="56" y="7"/>
                    </a:cxn>
                    <a:cxn ang="0">
                      <a:pos x="59" y="18"/>
                    </a:cxn>
                    <a:cxn ang="0">
                      <a:pos x="49" y="18"/>
                    </a:cxn>
                    <a:cxn ang="0">
                      <a:pos x="49" y="26"/>
                    </a:cxn>
                    <a:cxn ang="0">
                      <a:pos x="6" y="26"/>
                    </a:cxn>
                    <a:cxn ang="0">
                      <a:pos x="4" y="28"/>
                    </a:cxn>
                    <a:cxn ang="0">
                      <a:pos x="0" y="22"/>
                    </a:cxn>
                    <a:cxn ang="0">
                      <a:pos x="3" y="18"/>
                    </a:cxn>
                    <a:cxn ang="0">
                      <a:pos x="13" y="18"/>
                    </a:cxn>
                    <a:cxn ang="0">
                      <a:pos x="17" y="22"/>
                    </a:cxn>
                    <a:cxn ang="0">
                      <a:pos x="19" y="18"/>
                    </a:cxn>
                    <a:cxn ang="0">
                      <a:pos x="46" y="18"/>
                    </a:cxn>
                    <a:cxn ang="0">
                      <a:pos x="45" y="15"/>
                    </a:cxn>
                    <a:cxn ang="0">
                      <a:pos x="39" y="11"/>
                    </a:cxn>
                    <a:cxn ang="0">
                      <a:pos x="38" y="10"/>
                    </a:cxn>
                    <a:cxn ang="0">
                      <a:pos x="34" y="6"/>
                    </a:cxn>
                    <a:cxn ang="0">
                      <a:pos x="32" y="3"/>
                    </a:cxn>
                    <a:cxn ang="0">
                      <a:pos x="28" y="3"/>
                    </a:cxn>
                    <a:cxn ang="0">
                      <a:pos x="30" y="0"/>
                    </a:cxn>
                  </a:cxnLst>
                  <a:rect l="0" t="0" r="r" b="b"/>
                  <a:pathLst>
                    <a:path w="60" h="29">
                      <a:moveTo>
                        <a:pt x="30" y="0"/>
                      </a:moveTo>
                      <a:lnTo>
                        <a:pt x="48" y="0"/>
                      </a:lnTo>
                      <a:lnTo>
                        <a:pt x="48" y="3"/>
                      </a:lnTo>
                      <a:lnTo>
                        <a:pt x="38" y="3"/>
                      </a:lnTo>
                      <a:lnTo>
                        <a:pt x="39" y="6"/>
                      </a:lnTo>
                      <a:lnTo>
                        <a:pt x="41" y="6"/>
                      </a:lnTo>
                      <a:lnTo>
                        <a:pt x="43" y="12"/>
                      </a:lnTo>
                      <a:lnTo>
                        <a:pt x="53" y="12"/>
                      </a:lnTo>
                      <a:lnTo>
                        <a:pt x="56" y="7"/>
                      </a:lnTo>
                      <a:lnTo>
                        <a:pt x="59" y="18"/>
                      </a:lnTo>
                      <a:lnTo>
                        <a:pt x="49" y="18"/>
                      </a:lnTo>
                      <a:lnTo>
                        <a:pt x="49" y="26"/>
                      </a:lnTo>
                      <a:lnTo>
                        <a:pt x="6" y="26"/>
                      </a:lnTo>
                      <a:lnTo>
                        <a:pt x="4" y="28"/>
                      </a:lnTo>
                      <a:lnTo>
                        <a:pt x="0" y="22"/>
                      </a:lnTo>
                      <a:lnTo>
                        <a:pt x="3" y="18"/>
                      </a:lnTo>
                      <a:lnTo>
                        <a:pt x="13" y="18"/>
                      </a:lnTo>
                      <a:lnTo>
                        <a:pt x="17" y="22"/>
                      </a:lnTo>
                      <a:lnTo>
                        <a:pt x="19" y="18"/>
                      </a:lnTo>
                      <a:lnTo>
                        <a:pt x="46" y="18"/>
                      </a:lnTo>
                      <a:lnTo>
                        <a:pt x="45" y="15"/>
                      </a:lnTo>
                      <a:lnTo>
                        <a:pt x="39" y="11"/>
                      </a:lnTo>
                      <a:lnTo>
                        <a:pt x="38" y="10"/>
                      </a:lnTo>
                      <a:lnTo>
                        <a:pt x="34" y="6"/>
                      </a:lnTo>
                      <a:lnTo>
                        <a:pt x="32" y="3"/>
                      </a:lnTo>
                      <a:lnTo>
                        <a:pt x="28" y="3"/>
                      </a:lnTo>
                      <a:lnTo>
                        <a:pt x="30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86" name="Freeform 1866"/>
                <p:cNvSpPr>
                  <a:spLocks/>
                </p:cNvSpPr>
                <p:nvPr/>
              </p:nvSpPr>
              <p:spPr bwMode="auto">
                <a:xfrm>
                  <a:off x="899" y="1448"/>
                  <a:ext cx="43" cy="5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2" y="0"/>
                    </a:cxn>
                    <a:cxn ang="0">
                      <a:pos x="15" y="1"/>
                    </a:cxn>
                    <a:cxn ang="0">
                      <a:pos x="16" y="0"/>
                    </a:cxn>
                    <a:cxn ang="0">
                      <a:pos x="29" y="0"/>
                    </a:cxn>
                    <a:cxn ang="0">
                      <a:pos x="31" y="2"/>
                    </a:cxn>
                    <a:cxn ang="0">
                      <a:pos x="32" y="0"/>
                    </a:cxn>
                    <a:cxn ang="0">
                      <a:pos x="42" y="0"/>
                    </a:cxn>
                    <a:cxn ang="0">
                      <a:pos x="42" y="2"/>
                    </a:cxn>
                    <a:cxn ang="0">
                      <a:pos x="33" y="2"/>
                    </a:cxn>
                    <a:cxn ang="0">
                      <a:pos x="31" y="4"/>
                    </a:cxn>
                    <a:cxn ang="0">
                      <a:pos x="27" y="2"/>
                    </a:cxn>
                    <a:cxn ang="0">
                      <a:pos x="17" y="2"/>
                    </a:cxn>
                    <a:cxn ang="0">
                      <a:pos x="15" y="4"/>
                    </a:cxn>
                    <a:cxn ang="0">
                      <a:pos x="11" y="2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43" h="5">
                      <a:moveTo>
                        <a:pt x="1" y="0"/>
                      </a:moveTo>
                      <a:lnTo>
                        <a:pt x="12" y="0"/>
                      </a:lnTo>
                      <a:lnTo>
                        <a:pt x="15" y="1"/>
                      </a:lnTo>
                      <a:lnTo>
                        <a:pt x="16" y="0"/>
                      </a:lnTo>
                      <a:lnTo>
                        <a:pt x="29" y="0"/>
                      </a:lnTo>
                      <a:lnTo>
                        <a:pt x="31" y="2"/>
                      </a:lnTo>
                      <a:lnTo>
                        <a:pt x="32" y="0"/>
                      </a:lnTo>
                      <a:lnTo>
                        <a:pt x="42" y="0"/>
                      </a:lnTo>
                      <a:lnTo>
                        <a:pt x="42" y="2"/>
                      </a:lnTo>
                      <a:lnTo>
                        <a:pt x="33" y="2"/>
                      </a:lnTo>
                      <a:lnTo>
                        <a:pt x="31" y="4"/>
                      </a:lnTo>
                      <a:lnTo>
                        <a:pt x="27" y="2"/>
                      </a:lnTo>
                      <a:lnTo>
                        <a:pt x="17" y="2"/>
                      </a:lnTo>
                      <a:lnTo>
                        <a:pt x="15" y="4"/>
                      </a:lnTo>
                      <a:lnTo>
                        <a:pt x="11" y="2"/>
                      </a:lnTo>
                      <a:lnTo>
                        <a:pt x="0" y="2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87" name="Freeform 1867"/>
                <p:cNvSpPr>
                  <a:spLocks/>
                </p:cNvSpPr>
                <p:nvPr/>
              </p:nvSpPr>
              <p:spPr bwMode="auto">
                <a:xfrm>
                  <a:off x="899" y="1454"/>
                  <a:ext cx="46" cy="4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1" y="0"/>
                    </a:cxn>
                    <a:cxn ang="0">
                      <a:pos x="13" y="0"/>
                    </a:cxn>
                    <a:cxn ang="0">
                      <a:pos x="16" y="2"/>
                    </a:cxn>
                    <a:cxn ang="0">
                      <a:pos x="15" y="2"/>
                    </a:cxn>
                    <a:cxn ang="0">
                      <a:pos x="18" y="0"/>
                    </a:cxn>
                    <a:cxn ang="0">
                      <a:pos x="29" y="0"/>
                    </a:cxn>
                    <a:cxn ang="0">
                      <a:pos x="31" y="2"/>
                    </a:cxn>
                    <a:cxn ang="0">
                      <a:pos x="34" y="0"/>
                    </a:cxn>
                    <a:cxn ang="0">
                      <a:pos x="44" y="0"/>
                    </a:cxn>
                    <a:cxn ang="0">
                      <a:pos x="45" y="3"/>
                    </a:cxn>
                    <a:cxn ang="0">
                      <a:pos x="33" y="3"/>
                    </a:cxn>
                    <a:cxn ang="0">
                      <a:pos x="25" y="3"/>
                    </a:cxn>
                    <a:cxn ang="0">
                      <a:pos x="18" y="3"/>
                    </a:cxn>
                    <a:cxn ang="0">
                      <a:pos x="8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46" h="4">
                      <a:moveTo>
                        <a:pt x="0" y="3"/>
                      </a:moveTo>
                      <a:lnTo>
                        <a:pt x="1" y="0"/>
                      </a:lnTo>
                      <a:lnTo>
                        <a:pt x="13" y="0"/>
                      </a:lnTo>
                      <a:lnTo>
                        <a:pt x="16" y="2"/>
                      </a:lnTo>
                      <a:lnTo>
                        <a:pt x="15" y="2"/>
                      </a:lnTo>
                      <a:lnTo>
                        <a:pt x="18" y="0"/>
                      </a:lnTo>
                      <a:lnTo>
                        <a:pt x="29" y="0"/>
                      </a:lnTo>
                      <a:lnTo>
                        <a:pt x="31" y="2"/>
                      </a:lnTo>
                      <a:lnTo>
                        <a:pt x="34" y="0"/>
                      </a:lnTo>
                      <a:lnTo>
                        <a:pt x="44" y="0"/>
                      </a:lnTo>
                      <a:lnTo>
                        <a:pt x="45" y="3"/>
                      </a:lnTo>
                      <a:lnTo>
                        <a:pt x="33" y="3"/>
                      </a:lnTo>
                      <a:lnTo>
                        <a:pt x="25" y="3"/>
                      </a:lnTo>
                      <a:lnTo>
                        <a:pt x="18" y="3"/>
                      </a:lnTo>
                      <a:lnTo>
                        <a:pt x="8" y="3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88" name="Freeform 1868"/>
                <p:cNvSpPr>
                  <a:spLocks/>
                </p:cNvSpPr>
                <p:nvPr/>
              </p:nvSpPr>
              <p:spPr bwMode="auto">
                <a:xfrm>
                  <a:off x="903" y="1460"/>
                  <a:ext cx="49" cy="14"/>
                </a:xfrm>
                <a:custGeom>
                  <a:avLst/>
                  <a:gdLst/>
                  <a:ahLst/>
                  <a:cxnLst>
                    <a:cxn ang="0">
                      <a:pos x="17" y="0"/>
                    </a:cxn>
                    <a:cxn ang="0">
                      <a:pos x="27" y="0"/>
                    </a:cxn>
                    <a:cxn ang="0">
                      <a:pos x="28" y="3"/>
                    </a:cxn>
                    <a:cxn ang="0">
                      <a:pos x="19" y="3"/>
                    </a:cxn>
                    <a:cxn ang="0">
                      <a:pos x="21" y="8"/>
                    </a:cxn>
                    <a:cxn ang="0">
                      <a:pos x="30" y="8"/>
                    </a:cxn>
                    <a:cxn ang="0">
                      <a:pos x="33" y="10"/>
                    </a:cxn>
                    <a:cxn ang="0">
                      <a:pos x="35" y="8"/>
                    </a:cxn>
                    <a:cxn ang="0">
                      <a:pos x="46" y="8"/>
                    </a:cxn>
                    <a:cxn ang="0">
                      <a:pos x="48" y="13"/>
                    </a:cxn>
                    <a:cxn ang="0">
                      <a:pos x="0" y="13"/>
                    </a:cxn>
                    <a:cxn ang="0">
                      <a:pos x="2" y="8"/>
                    </a:cxn>
                    <a:cxn ang="0">
                      <a:pos x="15" y="8"/>
                    </a:cxn>
                    <a:cxn ang="0">
                      <a:pos x="16" y="11"/>
                    </a:cxn>
                    <a:cxn ang="0">
                      <a:pos x="17" y="7"/>
                    </a:cxn>
                    <a:cxn ang="0">
                      <a:pos x="16" y="3"/>
                    </a:cxn>
                    <a:cxn ang="0">
                      <a:pos x="17" y="0"/>
                    </a:cxn>
                  </a:cxnLst>
                  <a:rect l="0" t="0" r="r" b="b"/>
                  <a:pathLst>
                    <a:path w="49" h="14">
                      <a:moveTo>
                        <a:pt x="17" y="0"/>
                      </a:moveTo>
                      <a:lnTo>
                        <a:pt x="27" y="0"/>
                      </a:lnTo>
                      <a:lnTo>
                        <a:pt x="28" y="3"/>
                      </a:lnTo>
                      <a:lnTo>
                        <a:pt x="19" y="3"/>
                      </a:lnTo>
                      <a:lnTo>
                        <a:pt x="21" y="8"/>
                      </a:lnTo>
                      <a:lnTo>
                        <a:pt x="30" y="8"/>
                      </a:lnTo>
                      <a:lnTo>
                        <a:pt x="33" y="10"/>
                      </a:lnTo>
                      <a:lnTo>
                        <a:pt x="35" y="8"/>
                      </a:lnTo>
                      <a:lnTo>
                        <a:pt x="46" y="8"/>
                      </a:lnTo>
                      <a:lnTo>
                        <a:pt x="48" y="13"/>
                      </a:lnTo>
                      <a:lnTo>
                        <a:pt x="0" y="13"/>
                      </a:lnTo>
                      <a:lnTo>
                        <a:pt x="2" y="8"/>
                      </a:lnTo>
                      <a:lnTo>
                        <a:pt x="15" y="8"/>
                      </a:lnTo>
                      <a:lnTo>
                        <a:pt x="16" y="11"/>
                      </a:lnTo>
                      <a:lnTo>
                        <a:pt x="17" y="7"/>
                      </a:lnTo>
                      <a:lnTo>
                        <a:pt x="16" y="3"/>
                      </a:lnTo>
                      <a:lnTo>
                        <a:pt x="17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89" name="Freeform 1869"/>
                <p:cNvSpPr>
                  <a:spLocks/>
                </p:cNvSpPr>
                <p:nvPr/>
              </p:nvSpPr>
              <p:spPr bwMode="auto">
                <a:xfrm>
                  <a:off x="965" y="1448"/>
                  <a:ext cx="12" cy="6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0" y="0"/>
                    </a:cxn>
                    <a:cxn ang="0">
                      <a:pos x="11" y="2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12" h="6">
                      <a:moveTo>
                        <a:pt x="2" y="0"/>
                      </a:moveTo>
                      <a:lnTo>
                        <a:pt x="10" y="0"/>
                      </a:lnTo>
                      <a:lnTo>
                        <a:pt x="11" y="2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90" name="Freeform 1870"/>
                <p:cNvSpPr>
                  <a:spLocks/>
                </p:cNvSpPr>
                <p:nvPr/>
              </p:nvSpPr>
              <p:spPr bwMode="auto">
                <a:xfrm>
                  <a:off x="982" y="1448"/>
                  <a:ext cx="45" cy="5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2" y="0"/>
                    </a:cxn>
                    <a:cxn ang="0">
                      <a:pos x="16" y="2"/>
                    </a:cxn>
                    <a:cxn ang="0">
                      <a:pos x="17" y="0"/>
                    </a:cxn>
                    <a:cxn ang="0">
                      <a:pos x="27" y="0"/>
                    </a:cxn>
                    <a:cxn ang="0">
                      <a:pos x="31" y="2"/>
                    </a:cxn>
                    <a:cxn ang="0">
                      <a:pos x="32" y="0"/>
                    </a:cxn>
                    <a:cxn ang="0">
                      <a:pos x="43" y="0"/>
                    </a:cxn>
                    <a:cxn ang="0">
                      <a:pos x="44" y="2"/>
                    </a:cxn>
                    <a:cxn ang="0">
                      <a:pos x="33" y="2"/>
                    </a:cxn>
                    <a:cxn ang="0">
                      <a:pos x="28" y="2"/>
                    </a:cxn>
                    <a:cxn ang="0">
                      <a:pos x="27" y="2"/>
                    </a:cxn>
                    <a:cxn ang="0">
                      <a:pos x="17" y="2"/>
                    </a:cxn>
                    <a:cxn ang="0">
                      <a:pos x="15" y="4"/>
                    </a:cxn>
                    <a:cxn ang="0">
                      <a:pos x="11" y="2"/>
                    </a:cxn>
                    <a:cxn ang="0">
                      <a:pos x="3" y="2"/>
                    </a:cxn>
                    <a:cxn ang="0">
                      <a:pos x="0" y="3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45" h="5">
                      <a:moveTo>
                        <a:pt x="5" y="0"/>
                      </a:moveTo>
                      <a:lnTo>
                        <a:pt x="12" y="0"/>
                      </a:lnTo>
                      <a:lnTo>
                        <a:pt x="16" y="2"/>
                      </a:lnTo>
                      <a:lnTo>
                        <a:pt x="17" y="0"/>
                      </a:lnTo>
                      <a:lnTo>
                        <a:pt x="27" y="0"/>
                      </a:lnTo>
                      <a:lnTo>
                        <a:pt x="31" y="2"/>
                      </a:lnTo>
                      <a:lnTo>
                        <a:pt x="32" y="0"/>
                      </a:lnTo>
                      <a:lnTo>
                        <a:pt x="43" y="0"/>
                      </a:lnTo>
                      <a:lnTo>
                        <a:pt x="44" y="2"/>
                      </a:lnTo>
                      <a:lnTo>
                        <a:pt x="33" y="2"/>
                      </a:lnTo>
                      <a:lnTo>
                        <a:pt x="28" y="2"/>
                      </a:lnTo>
                      <a:lnTo>
                        <a:pt x="27" y="2"/>
                      </a:lnTo>
                      <a:lnTo>
                        <a:pt x="17" y="2"/>
                      </a:lnTo>
                      <a:lnTo>
                        <a:pt x="15" y="4"/>
                      </a:lnTo>
                      <a:lnTo>
                        <a:pt x="11" y="2"/>
                      </a:lnTo>
                      <a:lnTo>
                        <a:pt x="3" y="2"/>
                      </a:lnTo>
                      <a:lnTo>
                        <a:pt x="0" y="3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91" name="Freeform 1871"/>
                <p:cNvSpPr>
                  <a:spLocks/>
                </p:cNvSpPr>
                <p:nvPr/>
              </p:nvSpPr>
              <p:spPr bwMode="auto">
                <a:xfrm>
                  <a:off x="969" y="1454"/>
                  <a:ext cx="64" cy="4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2" y="0"/>
                    </a:cxn>
                    <a:cxn ang="0">
                      <a:pos x="15" y="2"/>
                    </a:cxn>
                    <a:cxn ang="0">
                      <a:pos x="19" y="0"/>
                    </a:cxn>
                    <a:cxn ang="0">
                      <a:pos x="30" y="0"/>
                    </a:cxn>
                    <a:cxn ang="0">
                      <a:pos x="33" y="2"/>
                    </a:cxn>
                    <a:cxn ang="0">
                      <a:pos x="35" y="0"/>
                    </a:cxn>
                    <a:cxn ang="0">
                      <a:pos x="45" y="0"/>
                    </a:cxn>
                    <a:cxn ang="0">
                      <a:pos x="48" y="2"/>
                    </a:cxn>
                    <a:cxn ang="0">
                      <a:pos x="53" y="0"/>
                    </a:cxn>
                    <a:cxn ang="0">
                      <a:pos x="60" y="0"/>
                    </a:cxn>
                    <a:cxn ang="0">
                      <a:pos x="63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64" h="4">
                      <a:moveTo>
                        <a:pt x="1" y="0"/>
                      </a:moveTo>
                      <a:lnTo>
                        <a:pt x="12" y="0"/>
                      </a:lnTo>
                      <a:lnTo>
                        <a:pt x="15" y="2"/>
                      </a:lnTo>
                      <a:lnTo>
                        <a:pt x="19" y="0"/>
                      </a:lnTo>
                      <a:lnTo>
                        <a:pt x="30" y="0"/>
                      </a:lnTo>
                      <a:lnTo>
                        <a:pt x="33" y="2"/>
                      </a:lnTo>
                      <a:lnTo>
                        <a:pt x="35" y="0"/>
                      </a:lnTo>
                      <a:lnTo>
                        <a:pt x="45" y="0"/>
                      </a:lnTo>
                      <a:lnTo>
                        <a:pt x="48" y="2"/>
                      </a:lnTo>
                      <a:lnTo>
                        <a:pt x="53" y="0"/>
                      </a:lnTo>
                      <a:lnTo>
                        <a:pt x="60" y="0"/>
                      </a:lnTo>
                      <a:lnTo>
                        <a:pt x="63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92" name="Freeform 1872"/>
                <p:cNvSpPr>
                  <a:spLocks/>
                </p:cNvSpPr>
                <p:nvPr/>
              </p:nvSpPr>
              <p:spPr bwMode="auto">
                <a:xfrm>
                  <a:off x="972" y="1461"/>
                  <a:ext cx="44" cy="1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3" y="0"/>
                    </a:cxn>
                    <a:cxn ang="0">
                      <a:pos x="17" y="2"/>
                    </a:cxn>
                    <a:cxn ang="0">
                      <a:pos x="21" y="0"/>
                    </a:cxn>
                    <a:cxn ang="0">
                      <a:pos x="30" y="0"/>
                    </a:cxn>
                    <a:cxn ang="0">
                      <a:pos x="34" y="2"/>
                    </a:cxn>
                    <a:cxn ang="0">
                      <a:pos x="38" y="0"/>
                    </a:cxn>
                    <a:cxn ang="0">
                      <a:pos x="43" y="0"/>
                    </a:cxn>
                    <a:cxn ang="0">
                      <a:pos x="43" y="3"/>
                    </a:cxn>
                    <a:cxn ang="0">
                      <a:pos x="34" y="6"/>
                    </a:cxn>
                    <a:cxn ang="0">
                      <a:pos x="38" y="9"/>
                    </a:cxn>
                    <a:cxn ang="0">
                      <a:pos x="5" y="9"/>
                    </a:cxn>
                    <a:cxn ang="0">
                      <a:pos x="0" y="12"/>
                    </a:cxn>
                    <a:cxn ang="0">
                      <a:pos x="5" y="6"/>
                    </a:cxn>
                    <a:cxn ang="0">
                      <a:pos x="17" y="6"/>
                    </a:cxn>
                    <a:cxn ang="0">
                      <a:pos x="21" y="8"/>
                    </a:cxn>
                    <a:cxn ang="0">
                      <a:pos x="25" y="6"/>
                    </a:cxn>
                    <a:cxn ang="0">
                      <a:pos x="34" y="6"/>
                    </a:cxn>
                    <a:cxn ang="0">
                      <a:pos x="30" y="3"/>
                    </a:cxn>
                    <a:cxn ang="0">
                      <a:pos x="0" y="3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44" h="13">
                      <a:moveTo>
                        <a:pt x="5" y="0"/>
                      </a:moveTo>
                      <a:lnTo>
                        <a:pt x="13" y="0"/>
                      </a:lnTo>
                      <a:lnTo>
                        <a:pt x="17" y="2"/>
                      </a:lnTo>
                      <a:lnTo>
                        <a:pt x="21" y="0"/>
                      </a:lnTo>
                      <a:lnTo>
                        <a:pt x="30" y="0"/>
                      </a:lnTo>
                      <a:lnTo>
                        <a:pt x="34" y="2"/>
                      </a:lnTo>
                      <a:lnTo>
                        <a:pt x="38" y="0"/>
                      </a:lnTo>
                      <a:lnTo>
                        <a:pt x="43" y="0"/>
                      </a:lnTo>
                      <a:lnTo>
                        <a:pt x="43" y="3"/>
                      </a:lnTo>
                      <a:lnTo>
                        <a:pt x="34" y="6"/>
                      </a:lnTo>
                      <a:lnTo>
                        <a:pt x="38" y="9"/>
                      </a:lnTo>
                      <a:lnTo>
                        <a:pt x="5" y="9"/>
                      </a:lnTo>
                      <a:lnTo>
                        <a:pt x="0" y="12"/>
                      </a:lnTo>
                      <a:lnTo>
                        <a:pt x="5" y="6"/>
                      </a:lnTo>
                      <a:lnTo>
                        <a:pt x="17" y="6"/>
                      </a:lnTo>
                      <a:lnTo>
                        <a:pt x="21" y="8"/>
                      </a:lnTo>
                      <a:lnTo>
                        <a:pt x="25" y="6"/>
                      </a:lnTo>
                      <a:lnTo>
                        <a:pt x="34" y="6"/>
                      </a:lnTo>
                      <a:lnTo>
                        <a:pt x="30" y="3"/>
                      </a:lnTo>
                      <a:lnTo>
                        <a:pt x="0" y="3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93" name="Freeform 1873"/>
                <p:cNvSpPr>
                  <a:spLocks/>
                </p:cNvSpPr>
                <p:nvPr/>
              </p:nvSpPr>
              <p:spPr bwMode="auto">
                <a:xfrm>
                  <a:off x="976" y="1468"/>
                  <a:ext cx="73" cy="13"/>
                </a:xfrm>
                <a:custGeom>
                  <a:avLst/>
                  <a:gdLst/>
                  <a:ahLst/>
                  <a:cxnLst>
                    <a:cxn ang="0">
                      <a:pos x="3" y="6"/>
                    </a:cxn>
                    <a:cxn ang="0">
                      <a:pos x="33" y="6"/>
                    </a:cxn>
                    <a:cxn ang="0">
                      <a:pos x="37" y="3"/>
                    </a:cxn>
                    <a:cxn ang="0">
                      <a:pos x="37" y="0"/>
                    </a:cxn>
                    <a:cxn ang="0">
                      <a:pos x="49" y="0"/>
                    </a:cxn>
                    <a:cxn ang="0">
                      <a:pos x="49" y="3"/>
                    </a:cxn>
                    <a:cxn ang="0">
                      <a:pos x="41" y="3"/>
                    </a:cxn>
                    <a:cxn ang="0">
                      <a:pos x="37" y="6"/>
                    </a:cxn>
                    <a:cxn ang="0">
                      <a:pos x="41" y="11"/>
                    </a:cxn>
                    <a:cxn ang="0">
                      <a:pos x="45" y="6"/>
                    </a:cxn>
                    <a:cxn ang="0">
                      <a:pos x="53" y="6"/>
                    </a:cxn>
                    <a:cxn ang="0">
                      <a:pos x="57" y="11"/>
                    </a:cxn>
                    <a:cxn ang="0">
                      <a:pos x="61" y="6"/>
                    </a:cxn>
                    <a:cxn ang="0">
                      <a:pos x="68" y="6"/>
                    </a:cxn>
                    <a:cxn ang="0">
                      <a:pos x="72" y="12"/>
                    </a:cxn>
                    <a:cxn ang="0">
                      <a:pos x="0" y="12"/>
                    </a:cxn>
                    <a:cxn ang="0">
                      <a:pos x="3" y="6"/>
                    </a:cxn>
                  </a:cxnLst>
                  <a:rect l="0" t="0" r="r" b="b"/>
                  <a:pathLst>
                    <a:path w="73" h="13">
                      <a:moveTo>
                        <a:pt x="3" y="6"/>
                      </a:moveTo>
                      <a:lnTo>
                        <a:pt x="33" y="6"/>
                      </a:lnTo>
                      <a:lnTo>
                        <a:pt x="37" y="3"/>
                      </a:lnTo>
                      <a:lnTo>
                        <a:pt x="37" y="0"/>
                      </a:lnTo>
                      <a:lnTo>
                        <a:pt x="49" y="0"/>
                      </a:lnTo>
                      <a:lnTo>
                        <a:pt x="49" y="3"/>
                      </a:lnTo>
                      <a:lnTo>
                        <a:pt x="41" y="3"/>
                      </a:lnTo>
                      <a:lnTo>
                        <a:pt x="37" y="6"/>
                      </a:lnTo>
                      <a:lnTo>
                        <a:pt x="41" y="11"/>
                      </a:lnTo>
                      <a:lnTo>
                        <a:pt x="45" y="6"/>
                      </a:lnTo>
                      <a:lnTo>
                        <a:pt x="53" y="6"/>
                      </a:lnTo>
                      <a:lnTo>
                        <a:pt x="57" y="11"/>
                      </a:lnTo>
                      <a:lnTo>
                        <a:pt x="61" y="6"/>
                      </a:lnTo>
                      <a:lnTo>
                        <a:pt x="68" y="6"/>
                      </a:lnTo>
                      <a:lnTo>
                        <a:pt x="72" y="12"/>
                      </a:lnTo>
                      <a:lnTo>
                        <a:pt x="0" y="12"/>
                      </a:lnTo>
                      <a:lnTo>
                        <a:pt x="3" y="6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94" name="Freeform 1874"/>
                <p:cNvSpPr>
                  <a:spLocks/>
                </p:cNvSpPr>
                <p:nvPr/>
              </p:nvSpPr>
              <p:spPr bwMode="auto">
                <a:xfrm>
                  <a:off x="944" y="1434"/>
                  <a:ext cx="2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0"/>
                    </a:cxn>
                    <a:cxn ang="0">
                      <a:pos x="19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0" h="1">
                      <a:moveTo>
                        <a:pt x="0" y="0"/>
                      </a:moveTo>
                      <a:lnTo>
                        <a:pt x="19" y="0"/>
                      </a:ln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95" name="Freeform 1875"/>
                <p:cNvSpPr>
                  <a:spLocks/>
                </p:cNvSpPr>
                <p:nvPr/>
              </p:nvSpPr>
              <p:spPr bwMode="auto">
                <a:xfrm>
                  <a:off x="712" y="1438"/>
                  <a:ext cx="79" cy="5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5" y="0"/>
                    </a:cxn>
                    <a:cxn ang="0">
                      <a:pos x="16" y="2"/>
                    </a:cxn>
                    <a:cxn ang="0">
                      <a:pos x="18" y="0"/>
                    </a:cxn>
                    <a:cxn ang="0">
                      <a:pos x="29" y="0"/>
                    </a:cxn>
                    <a:cxn ang="0">
                      <a:pos x="30" y="2"/>
                    </a:cxn>
                    <a:cxn ang="0">
                      <a:pos x="32" y="0"/>
                    </a:cxn>
                    <a:cxn ang="0">
                      <a:pos x="45" y="0"/>
                    </a:cxn>
                    <a:cxn ang="0">
                      <a:pos x="47" y="2"/>
                    </a:cxn>
                    <a:cxn ang="0">
                      <a:pos x="49" y="0"/>
                    </a:cxn>
                    <a:cxn ang="0">
                      <a:pos x="61" y="0"/>
                    </a:cxn>
                    <a:cxn ang="0">
                      <a:pos x="62" y="2"/>
                    </a:cxn>
                    <a:cxn ang="0">
                      <a:pos x="64" y="0"/>
                    </a:cxn>
                    <a:cxn ang="0">
                      <a:pos x="78" y="0"/>
                    </a:cxn>
                    <a:cxn ang="0">
                      <a:pos x="78" y="4"/>
                    </a:cxn>
                    <a:cxn ang="0">
                      <a:pos x="0" y="4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79" h="5">
                      <a:moveTo>
                        <a:pt x="1" y="0"/>
                      </a:moveTo>
                      <a:lnTo>
                        <a:pt x="15" y="0"/>
                      </a:lnTo>
                      <a:lnTo>
                        <a:pt x="16" y="2"/>
                      </a:lnTo>
                      <a:lnTo>
                        <a:pt x="18" y="0"/>
                      </a:lnTo>
                      <a:lnTo>
                        <a:pt x="29" y="0"/>
                      </a:lnTo>
                      <a:lnTo>
                        <a:pt x="30" y="2"/>
                      </a:lnTo>
                      <a:lnTo>
                        <a:pt x="32" y="0"/>
                      </a:lnTo>
                      <a:lnTo>
                        <a:pt x="45" y="0"/>
                      </a:lnTo>
                      <a:lnTo>
                        <a:pt x="47" y="2"/>
                      </a:lnTo>
                      <a:lnTo>
                        <a:pt x="49" y="0"/>
                      </a:lnTo>
                      <a:lnTo>
                        <a:pt x="61" y="0"/>
                      </a:lnTo>
                      <a:lnTo>
                        <a:pt x="62" y="2"/>
                      </a:lnTo>
                      <a:lnTo>
                        <a:pt x="64" y="0"/>
                      </a:lnTo>
                      <a:lnTo>
                        <a:pt x="78" y="0"/>
                      </a:lnTo>
                      <a:lnTo>
                        <a:pt x="78" y="4"/>
                      </a:lnTo>
                      <a:lnTo>
                        <a:pt x="0" y="4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96" name="Freeform 1876"/>
                <p:cNvSpPr>
                  <a:spLocks/>
                </p:cNvSpPr>
                <p:nvPr/>
              </p:nvSpPr>
              <p:spPr bwMode="auto">
                <a:xfrm>
                  <a:off x="807" y="1437"/>
                  <a:ext cx="77" cy="5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5" y="0"/>
                    </a:cxn>
                    <a:cxn ang="0">
                      <a:pos x="16" y="2"/>
                    </a:cxn>
                    <a:cxn ang="0">
                      <a:pos x="18" y="0"/>
                    </a:cxn>
                    <a:cxn ang="0">
                      <a:pos x="29" y="0"/>
                    </a:cxn>
                    <a:cxn ang="0">
                      <a:pos x="29" y="2"/>
                    </a:cxn>
                    <a:cxn ang="0">
                      <a:pos x="31" y="0"/>
                    </a:cxn>
                    <a:cxn ang="0">
                      <a:pos x="44" y="0"/>
                    </a:cxn>
                    <a:cxn ang="0">
                      <a:pos x="45" y="2"/>
                    </a:cxn>
                    <a:cxn ang="0">
                      <a:pos x="47" y="0"/>
                    </a:cxn>
                    <a:cxn ang="0">
                      <a:pos x="59" y="0"/>
                    </a:cxn>
                    <a:cxn ang="0">
                      <a:pos x="61" y="2"/>
                    </a:cxn>
                    <a:cxn ang="0">
                      <a:pos x="62" y="0"/>
                    </a:cxn>
                    <a:cxn ang="0">
                      <a:pos x="73" y="0"/>
                    </a:cxn>
                    <a:cxn ang="0">
                      <a:pos x="76" y="4"/>
                    </a:cxn>
                    <a:cxn ang="0">
                      <a:pos x="0" y="4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77" h="5">
                      <a:moveTo>
                        <a:pt x="1" y="0"/>
                      </a:moveTo>
                      <a:lnTo>
                        <a:pt x="15" y="0"/>
                      </a:lnTo>
                      <a:lnTo>
                        <a:pt x="16" y="2"/>
                      </a:lnTo>
                      <a:lnTo>
                        <a:pt x="18" y="0"/>
                      </a:lnTo>
                      <a:lnTo>
                        <a:pt x="29" y="0"/>
                      </a:lnTo>
                      <a:lnTo>
                        <a:pt x="29" y="2"/>
                      </a:lnTo>
                      <a:lnTo>
                        <a:pt x="31" y="0"/>
                      </a:lnTo>
                      <a:lnTo>
                        <a:pt x="44" y="0"/>
                      </a:lnTo>
                      <a:lnTo>
                        <a:pt x="45" y="2"/>
                      </a:lnTo>
                      <a:lnTo>
                        <a:pt x="47" y="0"/>
                      </a:lnTo>
                      <a:lnTo>
                        <a:pt x="59" y="0"/>
                      </a:lnTo>
                      <a:lnTo>
                        <a:pt x="61" y="2"/>
                      </a:lnTo>
                      <a:lnTo>
                        <a:pt x="62" y="0"/>
                      </a:lnTo>
                      <a:lnTo>
                        <a:pt x="73" y="0"/>
                      </a:lnTo>
                      <a:lnTo>
                        <a:pt x="76" y="4"/>
                      </a:lnTo>
                      <a:lnTo>
                        <a:pt x="0" y="4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97" name="Freeform 1877"/>
                <p:cNvSpPr>
                  <a:spLocks/>
                </p:cNvSpPr>
                <p:nvPr/>
              </p:nvSpPr>
              <p:spPr bwMode="auto">
                <a:xfrm>
                  <a:off x="895" y="1437"/>
                  <a:ext cx="48" cy="5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15" y="0"/>
                    </a:cxn>
                    <a:cxn ang="0">
                      <a:pos x="16" y="1"/>
                    </a:cxn>
                    <a:cxn ang="0">
                      <a:pos x="18" y="0"/>
                    </a:cxn>
                    <a:cxn ang="0">
                      <a:pos x="29" y="0"/>
                    </a:cxn>
                    <a:cxn ang="0">
                      <a:pos x="30" y="2"/>
                    </a:cxn>
                    <a:cxn ang="0">
                      <a:pos x="32" y="0"/>
                    </a:cxn>
                    <a:cxn ang="0">
                      <a:pos x="44" y="0"/>
                    </a:cxn>
                    <a:cxn ang="0">
                      <a:pos x="47" y="4"/>
                    </a:cxn>
                    <a:cxn ang="0">
                      <a:pos x="0" y="4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48" h="5">
                      <a:moveTo>
                        <a:pt x="3" y="0"/>
                      </a:moveTo>
                      <a:lnTo>
                        <a:pt x="15" y="0"/>
                      </a:lnTo>
                      <a:lnTo>
                        <a:pt x="16" y="1"/>
                      </a:lnTo>
                      <a:lnTo>
                        <a:pt x="18" y="0"/>
                      </a:lnTo>
                      <a:lnTo>
                        <a:pt x="29" y="0"/>
                      </a:lnTo>
                      <a:lnTo>
                        <a:pt x="30" y="2"/>
                      </a:lnTo>
                      <a:lnTo>
                        <a:pt x="32" y="0"/>
                      </a:lnTo>
                      <a:lnTo>
                        <a:pt x="44" y="0"/>
                      </a:lnTo>
                      <a:lnTo>
                        <a:pt x="47" y="4"/>
                      </a:lnTo>
                      <a:lnTo>
                        <a:pt x="0" y="4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777" name="Oval 1878"/>
              <p:cNvSpPr>
                <a:spLocks noChangeArrowheads="1"/>
              </p:cNvSpPr>
              <p:nvPr/>
            </p:nvSpPr>
            <p:spPr bwMode="auto">
              <a:xfrm>
                <a:off x="738" y="1323"/>
                <a:ext cx="168" cy="9"/>
              </a:xfrm>
              <a:prstGeom prst="ellipse">
                <a:avLst/>
              </a:prstGeom>
              <a:solidFill>
                <a:srgbClr val="A0A0A0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8" name="Oval 1879"/>
              <p:cNvSpPr>
                <a:spLocks noChangeArrowheads="1"/>
              </p:cNvSpPr>
              <p:nvPr/>
            </p:nvSpPr>
            <p:spPr bwMode="auto">
              <a:xfrm>
                <a:off x="722" y="1303"/>
                <a:ext cx="198" cy="19"/>
              </a:xfrm>
              <a:prstGeom prst="ellipse">
                <a:avLst/>
              </a:prstGeom>
              <a:solidFill>
                <a:srgbClr val="A0A0A0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79" name="Freeform 1880"/>
              <p:cNvSpPr>
                <a:spLocks/>
              </p:cNvSpPr>
              <p:nvPr/>
            </p:nvSpPr>
            <p:spPr bwMode="auto">
              <a:xfrm>
                <a:off x="702" y="1330"/>
                <a:ext cx="238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3"/>
                  </a:cxn>
                  <a:cxn ang="0">
                    <a:pos x="237" y="13"/>
                  </a:cxn>
                  <a:cxn ang="0">
                    <a:pos x="237" y="0"/>
                  </a:cxn>
                  <a:cxn ang="0">
                    <a:pos x="0" y="0"/>
                  </a:cxn>
                </a:cxnLst>
                <a:rect l="0" t="0" r="r" b="b"/>
                <a:pathLst>
                  <a:path w="238" h="14">
                    <a:moveTo>
                      <a:pt x="0" y="0"/>
                    </a:moveTo>
                    <a:lnTo>
                      <a:pt x="0" y="13"/>
                    </a:lnTo>
                    <a:lnTo>
                      <a:pt x="237" y="13"/>
                    </a:lnTo>
                    <a:lnTo>
                      <a:pt x="23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0A0A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80" name="Freeform 1881"/>
              <p:cNvSpPr>
                <a:spLocks/>
              </p:cNvSpPr>
              <p:nvPr/>
            </p:nvSpPr>
            <p:spPr bwMode="auto">
              <a:xfrm>
                <a:off x="704" y="1275"/>
                <a:ext cx="236" cy="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"/>
                  </a:cxn>
                  <a:cxn ang="0">
                    <a:pos x="235" y="35"/>
                  </a:cxn>
                  <a:cxn ang="0">
                    <a:pos x="235" y="0"/>
                  </a:cxn>
                  <a:cxn ang="0">
                    <a:pos x="0" y="0"/>
                  </a:cxn>
                </a:cxnLst>
                <a:rect l="0" t="0" r="r" b="b"/>
                <a:pathLst>
                  <a:path w="236" h="36">
                    <a:moveTo>
                      <a:pt x="0" y="0"/>
                    </a:moveTo>
                    <a:lnTo>
                      <a:pt x="0" y="35"/>
                    </a:lnTo>
                    <a:lnTo>
                      <a:pt x="235" y="35"/>
                    </a:lnTo>
                    <a:lnTo>
                      <a:pt x="235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0E0E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81" name="Freeform 1882"/>
              <p:cNvSpPr>
                <a:spLocks/>
              </p:cNvSpPr>
              <p:nvPr/>
            </p:nvSpPr>
            <p:spPr bwMode="auto">
              <a:xfrm>
                <a:off x="656" y="1047"/>
                <a:ext cx="331" cy="24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"/>
                  </a:cxn>
                  <a:cxn ang="0">
                    <a:pos x="0" y="243"/>
                  </a:cxn>
                  <a:cxn ang="0">
                    <a:pos x="3" y="246"/>
                  </a:cxn>
                  <a:cxn ang="0">
                    <a:pos x="327" y="246"/>
                  </a:cxn>
                  <a:cxn ang="0">
                    <a:pos x="330" y="243"/>
                  </a:cxn>
                  <a:cxn ang="0">
                    <a:pos x="330" y="3"/>
                  </a:cxn>
                  <a:cxn ang="0">
                    <a:pos x="327" y="0"/>
                  </a:cxn>
                  <a:cxn ang="0">
                    <a:pos x="4" y="0"/>
                  </a:cxn>
                </a:cxnLst>
                <a:rect l="0" t="0" r="r" b="b"/>
                <a:pathLst>
                  <a:path w="331" h="247">
                    <a:moveTo>
                      <a:pt x="4" y="0"/>
                    </a:moveTo>
                    <a:lnTo>
                      <a:pt x="0" y="3"/>
                    </a:lnTo>
                    <a:lnTo>
                      <a:pt x="0" y="243"/>
                    </a:lnTo>
                    <a:lnTo>
                      <a:pt x="3" y="246"/>
                    </a:lnTo>
                    <a:lnTo>
                      <a:pt x="327" y="246"/>
                    </a:lnTo>
                    <a:lnTo>
                      <a:pt x="330" y="243"/>
                    </a:lnTo>
                    <a:lnTo>
                      <a:pt x="330" y="3"/>
                    </a:lnTo>
                    <a:lnTo>
                      <a:pt x="327" y="0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E0E0E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82" name="Freeform 1883"/>
              <p:cNvSpPr>
                <a:spLocks/>
              </p:cNvSpPr>
              <p:nvPr/>
            </p:nvSpPr>
            <p:spPr bwMode="auto">
              <a:xfrm>
                <a:off x="681" y="1072"/>
                <a:ext cx="278" cy="19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2"/>
                  </a:cxn>
                  <a:cxn ang="0">
                    <a:pos x="0" y="187"/>
                  </a:cxn>
                  <a:cxn ang="0">
                    <a:pos x="3" y="189"/>
                  </a:cxn>
                  <a:cxn ang="0">
                    <a:pos x="274" y="189"/>
                  </a:cxn>
                  <a:cxn ang="0">
                    <a:pos x="277" y="186"/>
                  </a:cxn>
                  <a:cxn ang="0">
                    <a:pos x="277" y="2"/>
                  </a:cxn>
                  <a:cxn ang="0">
                    <a:pos x="275" y="0"/>
                  </a:cxn>
                  <a:cxn ang="0">
                    <a:pos x="1" y="0"/>
                  </a:cxn>
                </a:cxnLst>
                <a:rect l="0" t="0" r="r" b="b"/>
                <a:pathLst>
                  <a:path w="278" h="190">
                    <a:moveTo>
                      <a:pt x="1" y="0"/>
                    </a:moveTo>
                    <a:lnTo>
                      <a:pt x="0" y="2"/>
                    </a:lnTo>
                    <a:lnTo>
                      <a:pt x="0" y="187"/>
                    </a:lnTo>
                    <a:lnTo>
                      <a:pt x="3" y="189"/>
                    </a:lnTo>
                    <a:lnTo>
                      <a:pt x="274" y="189"/>
                    </a:lnTo>
                    <a:lnTo>
                      <a:pt x="277" y="186"/>
                    </a:lnTo>
                    <a:lnTo>
                      <a:pt x="277" y="2"/>
                    </a:lnTo>
                    <a:lnTo>
                      <a:pt x="275" y="0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83" name="Freeform 1884"/>
              <p:cNvSpPr>
                <a:spLocks/>
              </p:cNvSpPr>
              <p:nvPr/>
            </p:nvSpPr>
            <p:spPr bwMode="auto">
              <a:xfrm>
                <a:off x="692" y="1078"/>
                <a:ext cx="257" cy="176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"/>
                  </a:cxn>
                  <a:cxn ang="0">
                    <a:pos x="0" y="173"/>
                  </a:cxn>
                  <a:cxn ang="0">
                    <a:pos x="1" y="175"/>
                  </a:cxn>
                  <a:cxn ang="0">
                    <a:pos x="254" y="175"/>
                  </a:cxn>
                  <a:cxn ang="0">
                    <a:pos x="256" y="173"/>
                  </a:cxn>
                  <a:cxn ang="0">
                    <a:pos x="256" y="3"/>
                  </a:cxn>
                  <a:cxn ang="0">
                    <a:pos x="253" y="0"/>
                  </a:cxn>
                  <a:cxn ang="0">
                    <a:pos x="4" y="0"/>
                  </a:cxn>
                </a:cxnLst>
                <a:rect l="0" t="0" r="r" b="b"/>
                <a:pathLst>
                  <a:path w="257" h="176">
                    <a:moveTo>
                      <a:pt x="4" y="0"/>
                    </a:moveTo>
                    <a:lnTo>
                      <a:pt x="0" y="3"/>
                    </a:lnTo>
                    <a:lnTo>
                      <a:pt x="0" y="173"/>
                    </a:lnTo>
                    <a:lnTo>
                      <a:pt x="1" y="175"/>
                    </a:lnTo>
                    <a:lnTo>
                      <a:pt x="254" y="175"/>
                    </a:lnTo>
                    <a:lnTo>
                      <a:pt x="256" y="173"/>
                    </a:lnTo>
                    <a:lnTo>
                      <a:pt x="256" y="3"/>
                    </a:lnTo>
                    <a:lnTo>
                      <a:pt x="253" y="0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60606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84" name="Freeform 1885"/>
              <p:cNvSpPr>
                <a:spLocks/>
              </p:cNvSpPr>
              <p:nvPr/>
            </p:nvSpPr>
            <p:spPr bwMode="auto">
              <a:xfrm>
                <a:off x="701" y="1089"/>
                <a:ext cx="235" cy="1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51"/>
                  </a:cxn>
                  <a:cxn ang="0">
                    <a:pos x="234" y="151"/>
                  </a:cxn>
                  <a:cxn ang="0">
                    <a:pos x="234" y="0"/>
                  </a:cxn>
                  <a:cxn ang="0">
                    <a:pos x="0" y="0"/>
                  </a:cxn>
                </a:cxnLst>
                <a:rect l="0" t="0" r="r" b="b"/>
                <a:pathLst>
                  <a:path w="235" h="152">
                    <a:moveTo>
                      <a:pt x="0" y="0"/>
                    </a:moveTo>
                    <a:lnTo>
                      <a:pt x="0" y="151"/>
                    </a:lnTo>
                    <a:lnTo>
                      <a:pt x="234" y="151"/>
                    </a:lnTo>
                    <a:lnTo>
                      <a:pt x="234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CFEB9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85" name="Freeform 1886"/>
              <p:cNvSpPr>
                <a:spLocks/>
              </p:cNvSpPr>
              <p:nvPr/>
            </p:nvSpPr>
            <p:spPr bwMode="auto">
              <a:xfrm>
                <a:off x="810" y="1271"/>
                <a:ext cx="15" cy="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14" y="12"/>
                  </a:cxn>
                  <a:cxn ang="0">
                    <a:pos x="14" y="0"/>
                  </a:cxn>
                  <a:cxn ang="0">
                    <a:pos x="0" y="0"/>
                  </a:cxn>
                </a:cxnLst>
                <a:rect l="0" t="0" r="r" b="b"/>
                <a:pathLst>
                  <a:path w="15" h="13">
                    <a:moveTo>
                      <a:pt x="0" y="0"/>
                    </a:moveTo>
                    <a:lnTo>
                      <a:pt x="0" y="12"/>
                    </a:lnTo>
                    <a:lnTo>
                      <a:pt x="14" y="12"/>
                    </a:lnTo>
                    <a:lnTo>
                      <a:pt x="14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8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86" name="Freeform 1887"/>
              <p:cNvSpPr>
                <a:spLocks/>
              </p:cNvSpPr>
              <p:nvPr/>
            </p:nvSpPr>
            <p:spPr bwMode="auto">
              <a:xfrm>
                <a:off x="813" y="1274"/>
                <a:ext cx="10" cy="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6" y="0"/>
                  </a:cxn>
                  <a:cxn ang="0">
                    <a:pos x="6" y="1"/>
                  </a:cxn>
                  <a:cxn ang="0">
                    <a:pos x="8" y="2"/>
                  </a:cxn>
                  <a:cxn ang="0">
                    <a:pos x="9" y="5"/>
                  </a:cxn>
                  <a:cxn ang="0">
                    <a:pos x="7" y="6"/>
                  </a:cxn>
                  <a:cxn ang="0">
                    <a:pos x="7" y="7"/>
                  </a:cxn>
                  <a:cxn ang="0">
                    <a:pos x="1" y="7"/>
                  </a:cxn>
                  <a:cxn ang="0">
                    <a:pos x="1" y="6"/>
                  </a:cxn>
                  <a:cxn ang="0">
                    <a:pos x="0" y="5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10" h="8">
                    <a:moveTo>
                      <a:pt x="3" y="0"/>
                    </a:moveTo>
                    <a:lnTo>
                      <a:pt x="6" y="0"/>
                    </a:lnTo>
                    <a:lnTo>
                      <a:pt x="6" y="1"/>
                    </a:lnTo>
                    <a:lnTo>
                      <a:pt x="8" y="2"/>
                    </a:lnTo>
                    <a:lnTo>
                      <a:pt x="9" y="5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00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787" name="Group 1888"/>
              <p:cNvGrpSpPr>
                <a:grpSpLocks/>
              </p:cNvGrpSpPr>
              <p:nvPr/>
            </p:nvGrpSpPr>
            <p:grpSpPr bwMode="auto">
              <a:xfrm>
                <a:off x="650" y="1344"/>
                <a:ext cx="345" cy="81"/>
                <a:chOff x="650" y="1344"/>
                <a:chExt cx="345" cy="81"/>
              </a:xfrm>
            </p:grpSpPr>
            <p:grpSp>
              <p:nvGrpSpPr>
                <p:cNvPr id="886" name="Group 1889"/>
                <p:cNvGrpSpPr>
                  <a:grpSpLocks/>
                </p:cNvGrpSpPr>
                <p:nvPr/>
              </p:nvGrpSpPr>
              <p:grpSpPr bwMode="auto">
                <a:xfrm>
                  <a:off x="679" y="1410"/>
                  <a:ext cx="285" cy="15"/>
                  <a:chOff x="679" y="1410"/>
                  <a:chExt cx="285" cy="15"/>
                </a:xfrm>
              </p:grpSpPr>
              <p:sp>
                <p:nvSpPr>
                  <p:cNvPr id="902" name="Freeform 1890"/>
                  <p:cNvSpPr>
                    <a:spLocks/>
                  </p:cNvSpPr>
                  <p:nvPr/>
                </p:nvSpPr>
                <p:spPr bwMode="auto">
                  <a:xfrm>
                    <a:off x="679" y="1410"/>
                    <a:ext cx="285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4"/>
                      </a:cxn>
                      <a:cxn ang="0">
                        <a:pos x="284" y="14"/>
                      </a:cxn>
                      <a:cxn ang="0">
                        <a:pos x="28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85" h="15">
                        <a:moveTo>
                          <a:pt x="0" y="0"/>
                        </a:moveTo>
                        <a:lnTo>
                          <a:pt x="0" y="14"/>
                        </a:lnTo>
                        <a:lnTo>
                          <a:pt x="284" y="14"/>
                        </a:lnTo>
                        <a:lnTo>
                          <a:pt x="28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03" name="Freeform 1891"/>
                  <p:cNvSpPr>
                    <a:spLocks/>
                  </p:cNvSpPr>
                  <p:nvPr/>
                </p:nvSpPr>
                <p:spPr bwMode="auto">
                  <a:xfrm>
                    <a:off x="682" y="1414"/>
                    <a:ext cx="4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1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04" name="Freeform 1892"/>
                  <p:cNvSpPr>
                    <a:spLocks/>
                  </p:cNvSpPr>
                  <p:nvPr/>
                </p:nvSpPr>
                <p:spPr bwMode="auto">
                  <a:xfrm>
                    <a:off x="692" y="1414"/>
                    <a:ext cx="2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05" name="Freeform 1893"/>
                  <p:cNvSpPr>
                    <a:spLocks/>
                  </p:cNvSpPr>
                  <p:nvPr/>
                </p:nvSpPr>
                <p:spPr bwMode="auto">
                  <a:xfrm>
                    <a:off x="701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06" name="Freeform 1894"/>
                  <p:cNvSpPr>
                    <a:spLocks/>
                  </p:cNvSpPr>
                  <p:nvPr/>
                </p:nvSpPr>
                <p:spPr bwMode="auto">
                  <a:xfrm>
                    <a:off x="901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07" name="Freeform 1895"/>
                  <p:cNvSpPr>
                    <a:spLocks/>
                  </p:cNvSpPr>
                  <p:nvPr/>
                </p:nvSpPr>
                <p:spPr bwMode="auto">
                  <a:xfrm>
                    <a:off x="909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08" name="Freeform 1896"/>
                  <p:cNvSpPr>
                    <a:spLocks/>
                  </p:cNvSpPr>
                  <p:nvPr/>
                </p:nvSpPr>
                <p:spPr bwMode="auto">
                  <a:xfrm>
                    <a:off x="918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09" name="Freeform 1897"/>
                  <p:cNvSpPr>
                    <a:spLocks/>
                  </p:cNvSpPr>
                  <p:nvPr/>
                </p:nvSpPr>
                <p:spPr bwMode="auto">
                  <a:xfrm>
                    <a:off x="928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10" name="Freeform 1898"/>
                  <p:cNvSpPr>
                    <a:spLocks/>
                  </p:cNvSpPr>
                  <p:nvPr/>
                </p:nvSpPr>
                <p:spPr bwMode="auto">
                  <a:xfrm>
                    <a:off x="938" y="1414"/>
                    <a:ext cx="2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11" name="Freeform 1899"/>
                  <p:cNvSpPr>
                    <a:spLocks/>
                  </p:cNvSpPr>
                  <p:nvPr/>
                </p:nvSpPr>
                <p:spPr bwMode="auto">
                  <a:xfrm>
                    <a:off x="946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12" name="Freeform 1900"/>
                  <p:cNvSpPr>
                    <a:spLocks/>
                  </p:cNvSpPr>
                  <p:nvPr/>
                </p:nvSpPr>
                <p:spPr bwMode="auto">
                  <a:xfrm>
                    <a:off x="955" y="1414"/>
                    <a:ext cx="4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1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13" name="Freeform 1901"/>
                  <p:cNvSpPr>
                    <a:spLocks/>
                  </p:cNvSpPr>
                  <p:nvPr/>
                </p:nvSpPr>
                <p:spPr bwMode="auto">
                  <a:xfrm>
                    <a:off x="710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14" name="Freeform 1902"/>
                  <p:cNvSpPr>
                    <a:spLocks/>
                  </p:cNvSpPr>
                  <p:nvPr/>
                </p:nvSpPr>
                <p:spPr bwMode="auto">
                  <a:xfrm>
                    <a:off x="720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15" name="Freeform 1903"/>
                  <p:cNvSpPr>
                    <a:spLocks/>
                  </p:cNvSpPr>
                  <p:nvPr/>
                </p:nvSpPr>
                <p:spPr bwMode="auto">
                  <a:xfrm>
                    <a:off x="729" y="1412"/>
                    <a:ext cx="2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1" y="2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16" name="Freeform 1904"/>
                  <p:cNvSpPr>
                    <a:spLocks/>
                  </p:cNvSpPr>
                  <p:nvPr/>
                </p:nvSpPr>
                <p:spPr bwMode="auto">
                  <a:xfrm>
                    <a:off x="738" y="1412"/>
                    <a:ext cx="2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1" y="2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17" name="Freeform 1905"/>
                  <p:cNvSpPr>
                    <a:spLocks/>
                  </p:cNvSpPr>
                  <p:nvPr/>
                </p:nvSpPr>
                <p:spPr bwMode="auto">
                  <a:xfrm>
                    <a:off x="746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18" name="Freeform 1906"/>
                  <p:cNvSpPr>
                    <a:spLocks/>
                  </p:cNvSpPr>
                  <p:nvPr/>
                </p:nvSpPr>
                <p:spPr bwMode="auto">
                  <a:xfrm>
                    <a:off x="755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19" name="Freeform 1907"/>
                  <p:cNvSpPr>
                    <a:spLocks/>
                  </p:cNvSpPr>
                  <p:nvPr/>
                </p:nvSpPr>
                <p:spPr bwMode="auto">
                  <a:xfrm>
                    <a:off x="764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0" name="Freeform 1908"/>
                  <p:cNvSpPr>
                    <a:spLocks/>
                  </p:cNvSpPr>
                  <p:nvPr/>
                </p:nvSpPr>
                <p:spPr bwMode="auto">
                  <a:xfrm>
                    <a:off x="774" y="1412"/>
                    <a:ext cx="2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1" y="2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1" name="Freeform 1909"/>
                  <p:cNvSpPr>
                    <a:spLocks/>
                  </p:cNvSpPr>
                  <p:nvPr/>
                </p:nvSpPr>
                <p:spPr bwMode="auto">
                  <a:xfrm>
                    <a:off x="782" y="1412"/>
                    <a:ext cx="4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3" y="2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2" name="Freeform 1910"/>
                  <p:cNvSpPr>
                    <a:spLocks/>
                  </p:cNvSpPr>
                  <p:nvPr/>
                </p:nvSpPr>
                <p:spPr bwMode="auto">
                  <a:xfrm>
                    <a:off x="791" y="1412"/>
                    <a:ext cx="4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3" y="2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3" name="Freeform 1911"/>
                  <p:cNvSpPr>
                    <a:spLocks/>
                  </p:cNvSpPr>
                  <p:nvPr/>
                </p:nvSpPr>
                <p:spPr bwMode="auto">
                  <a:xfrm>
                    <a:off x="800" y="1412"/>
                    <a:ext cx="4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3" y="2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4" name="Freeform 1912"/>
                  <p:cNvSpPr>
                    <a:spLocks/>
                  </p:cNvSpPr>
                  <p:nvPr/>
                </p:nvSpPr>
                <p:spPr bwMode="auto">
                  <a:xfrm>
                    <a:off x="810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5" name="Freeform 1913"/>
                  <p:cNvSpPr>
                    <a:spLocks/>
                  </p:cNvSpPr>
                  <p:nvPr/>
                </p:nvSpPr>
                <p:spPr bwMode="auto">
                  <a:xfrm>
                    <a:off x="819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6" name="Freeform 1914"/>
                  <p:cNvSpPr>
                    <a:spLocks/>
                  </p:cNvSpPr>
                  <p:nvPr/>
                </p:nvSpPr>
                <p:spPr bwMode="auto">
                  <a:xfrm>
                    <a:off x="828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7" name="Freeform 1915"/>
                  <p:cNvSpPr>
                    <a:spLocks/>
                  </p:cNvSpPr>
                  <p:nvPr/>
                </p:nvSpPr>
                <p:spPr bwMode="auto">
                  <a:xfrm>
                    <a:off x="836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8" name="Freeform 1916"/>
                  <p:cNvSpPr>
                    <a:spLocks/>
                  </p:cNvSpPr>
                  <p:nvPr/>
                </p:nvSpPr>
                <p:spPr bwMode="auto">
                  <a:xfrm>
                    <a:off x="845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9" name="Freeform 1917"/>
                  <p:cNvSpPr>
                    <a:spLocks/>
                  </p:cNvSpPr>
                  <p:nvPr/>
                </p:nvSpPr>
                <p:spPr bwMode="auto">
                  <a:xfrm>
                    <a:off x="855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30" name="Freeform 1918"/>
                  <p:cNvSpPr>
                    <a:spLocks/>
                  </p:cNvSpPr>
                  <p:nvPr/>
                </p:nvSpPr>
                <p:spPr bwMode="auto">
                  <a:xfrm>
                    <a:off x="865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31" name="Freeform 1919"/>
                  <p:cNvSpPr>
                    <a:spLocks/>
                  </p:cNvSpPr>
                  <p:nvPr/>
                </p:nvSpPr>
                <p:spPr bwMode="auto">
                  <a:xfrm>
                    <a:off x="873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32" name="Freeform 1920"/>
                  <p:cNvSpPr>
                    <a:spLocks/>
                  </p:cNvSpPr>
                  <p:nvPr/>
                </p:nvSpPr>
                <p:spPr bwMode="auto">
                  <a:xfrm>
                    <a:off x="882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33" name="Freeform 1921"/>
                  <p:cNvSpPr>
                    <a:spLocks/>
                  </p:cNvSpPr>
                  <p:nvPr/>
                </p:nvSpPr>
                <p:spPr bwMode="auto">
                  <a:xfrm>
                    <a:off x="892" y="1412"/>
                    <a:ext cx="2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1" y="2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34" name="Freeform 1922"/>
                  <p:cNvSpPr>
                    <a:spLocks/>
                  </p:cNvSpPr>
                  <p:nvPr/>
                </p:nvSpPr>
                <p:spPr bwMode="auto">
                  <a:xfrm>
                    <a:off x="682" y="1419"/>
                    <a:ext cx="4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1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35" name="Freeform 1923"/>
                  <p:cNvSpPr>
                    <a:spLocks/>
                  </p:cNvSpPr>
                  <p:nvPr/>
                </p:nvSpPr>
                <p:spPr bwMode="auto">
                  <a:xfrm>
                    <a:off x="692" y="1419"/>
                    <a:ext cx="2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36" name="Freeform 1924"/>
                  <p:cNvSpPr>
                    <a:spLocks/>
                  </p:cNvSpPr>
                  <p:nvPr/>
                </p:nvSpPr>
                <p:spPr bwMode="auto">
                  <a:xfrm>
                    <a:off x="701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37" name="Freeform 1925"/>
                  <p:cNvSpPr>
                    <a:spLocks/>
                  </p:cNvSpPr>
                  <p:nvPr/>
                </p:nvSpPr>
                <p:spPr bwMode="auto">
                  <a:xfrm>
                    <a:off x="901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38" name="Freeform 1926"/>
                  <p:cNvSpPr>
                    <a:spLocks/>
                  </p:cNvSpPr>
                  <p:nvPr/>
                </p:nvSpPr>
                <p:spPr bwMode="auto">
                  <a:xfrm>
                    <a:off x="909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39" name="Freeform 1927"/>
                  <p:cNvSpPr>
                    <a:spLocks/>
                  </p:cNvSpPr>
                  <p:nvPr/>
                </p:nvSpPr>
                <p:spPr bwMode="auto">
                  <a:xfrm>
                    <a:off x="918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40" name="Freeform 1928"/>
                  <p:cNvSpPr>
                    <a:spLocks/>
                  </p:cNvSpPr>
                  <p:nvPr/>
                </p:nvSpPr>
                <p:spPr bwMode="auto">
                  <a:xfrm>
                    <a:off x="928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41" name="Freeform 1929"/>
                  <p:cNvSpPr>
                    <a:spLocks/>
                  </p:cNvSpPr>
                  <p:nvPr/>
                </p:nvSpPr>
                <p:spPr bwMode="auto">
                  <a:xfrm>
                    <a:off x="938" y="1419"/>
                    <a:ext cx="2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42" name="Freeform 1930"/>
                  <p:cNvSpPr>
                    <a:spLocks/>
                  </p:cNvSpPr>
                  <p:nvPr/>
                </p:nvSpPr>
                <p:spPr bwMode="auto">
                  <a:xfrm>
                    <a:off x="946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43" name="Freeform 1931"/>
                  <p:cNvSpPr>
                    <a:spLocks/>
                  </p:cNvSpPr>
                  <p:nvPr/>
                </p:nvSpPr>
                <p:spPr bwMode="auto">
                  <a:xfrm>
                    <a:off x="955" y="1419"/>
                    <a:ext cx="4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1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44" name="Freeform 1932"/>
                  <p:cNvSpPr>
                    <a:spLocks/>
                  </p:cNvSpPr>
                  <p:nvPr/>
                </p:nvSpPr>
                <p:spPr bwMode="auto">
                  <a:xfrm>
                    <a:off x="710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45" name="Freeform 1933"/>
                  <p:cNvSpPr>
                    <a:spLocks/>
                  </p:cNvSpPr>
                  <p:nvPr/>
                </p:nvSpPr>
                <p:spPr bwMode="auto">
                  <a:xfrm>
                    <a:off x="720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46" name="Freeform 1934"/>
                  <p:cNvSpPr>
                    <a:spLocks/>
                  </p:cNvSpPr>
                  <p:nvPr/>
                </p:nvSpPr>
                <p:spPr bwMode="auto">
                  <a:xfrm>
                    <a:off x="729" y="1419"/>
                    <a:ext cx="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47" name="Freeform 1935"/>
                  <p:cNvSpPr>
                    <a:spLocks/>
                  </p:cNvSpPr>
                  <p:nvPr/>
                </p:nvSpPr>
                <p:spPr bwMode="auto">
                  <a:xfrm>
                    <a:off x="738" y="1419"/>
                    <a:ext cx="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48" name="Freeform 1936"/>
                  <p:cNvSpPr>
                    <a:spLocks/>
                  </p:cNvSpPr>
                  <p:nvPr/>
                </p:nvSpPr>
                <p:spPr bwMode="auto">
                  <a:xfrm>
                    <a:off x="746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49" name="Freeform 1937"/>
                  <p:cNvSpPr>
                    <a:spLocks/>
                  </p:cNvSpPr>
                  <p:nvPr/>
                </p:nvSpPr>
                <p:spPr bwMode="auto">
                  <a:xfrm>
                    <a:off x="755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50" name="Freeform 1938"/>
                  <p:cNvSpPr>
                    <a:spLocks/>
                  </p:cNvSpPr>
                  <p:nvPr/>
                </p:nvSpPr>
                <p:spPr bwMode="auto">
                  <a:xfrm>
                    <a:off x="764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51" name="Freeform 1939"/>
                  <p:cNvSpPr>
                    <a:spLocks/>
                  </p:cNvSpPr>
                  <p:nvPr/>
                </p:nvSpPr>
                <p:spPr bwMode="auto">
                  <a:xfrm>
                    <a:off x="774" y="1419"/>
                    <a:ext cx="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52" name="Freeform 1940"/>
                  <p:cNvSpPr>
                    <a:spLocks/>
                  </p:cNvSpPr>
                  <p:nvPr/>
                </p:nvSpPr>
                <p:spPr bwMode="auto">
                  <a:xfrm>
                    <a:off x="782" y="1419"/>
                    <a:ext cx="4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3" y="0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53" name="Freeform 1941"/>
                  <p:cNvSpPr>
                    <a:spLocks/>
                  </p:cNvSpPr>
                  <p:nvPr/>
                </p:nvSpPr>
                <p:spPr bwMode="auto">
                  <a:xfrm>
                    <a:off x="791" y="1419"/>
                    <a:ext cx="4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3" y="0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54" name="Freeform 1942"/>
                  <p:cNvSpPr>
                    <a:spLocks/>
                  </p:cNvSpPr>
                  <p:nvPr/>
                </p:nvSpPr>
                <p:spPr bwMode="auto">
                  <a:xfrm>
                    <a:off x="800" y="1419"/>
                    <a:ext cx="4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3" y="0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55" name="Freeform 1943"/>
                  <p:cNvSpPr>
                    <a:spLocks/>
                  </p:cNvSpPr>
                  <p:nvPr/>
                </p:nvSpPr>
                <p:spPr bwMode="auto">
                  <a:xfrm>
                    <a:off x="810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56" name="Freeform 1944"/>
                  <p:cNvSpPr>
                    <a:spLocks/>
                  </p:cNvSpPr>
                  <p:nvPr/>
                </p:nvSpPr>
                <p:spPr bwMode="auto">
                  <a:xfrm>
                    <a:off x="819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57" name="Freeform 1945"/>
                  <p:cNvSpPr>
                    <a:spLocks/>
                  </p:cNvSpPr>
                  <p:nvPr/>
                </p:nvSpPr>
                <p:spPr bwMode="auto">
                  <a:xfrm>
                    <a:off x="828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58" name="Freeform 1946"/>
                  <p:cNvSpPr>
                    <a:spLocks/>
                  </p:cNvSpPr>
                  <p:nvPr/>
                </p:nvSpPr>
                <p:spPr bwMode="auto">
                  <a:xfrm>
                    <a:off x="836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59" name="Freeform 1947"/>
                  <p:cNvSpPr>
                    <a:spLocks/>
                  </p:cNvSpPr>
                  <p:nvPr/>
                </p:nvSpPr>
                <p:spPr bwMode="auto">
                  <a:xfrm>
                    <a:off x="845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60" name="Freeform 1948"/>
                  <p:cNvSpPr>
                    <a:spLocks/>
                  </p:cNvSpPr>
                  <p:nvPr/>
                </p:nvSpPr>
                <p:spPr bwMode="auto">
                  <a:xfrm>
                    <a:off x="855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61" name="Freeform 1949"/>
                  <p:cNvSpPr>
                    <a:spLocks/>
                  </p:cNvSpPr>
                  <p:nvPr/>
                </p:nvSpPr>
                <p:spPr bwMode="auto">
                  <a:xfrm>
                    <a:off x="865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62" name="Freeform 1950"/>
                  <p:cNvSpPr>
                    <a:spLocks/>
                  </p:cNvSpPr>
                  <p:nvPr/>
                </p:nvSpPr>
                <p:spPr bwMode="auto">
                  <a:xfrm>
                    <a:off x="873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63" name="Freeform 1951"/>
                  <p:cNvSpPr>
                    <a:spLocks/>
                  </p:cNvSpPr>
                  <p:nvPr/>
                </p:nvSpPr>
                <p:spPr bwMode="auto">
                  <a:xfrm>
                    <a:off x="882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64" name="Freeform 1952"/>
                  <p:cNvSpPr>
                    <a:spLocks/>
                  </p:cNvSpPr>
                  <p:nvPr/>
                </p:nvSpPr>
                <p:spPr bwMode="auto">
                  <a:xfrm>
                    <a:off x="892" y="1419"/>
                    <a:ext cx="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887" name="Group 1953"/>
                <p:cNvGrpSpPr>
                  <a:grpSpLocks/>
                </p:cNvGrpSpPr>
                <p:nvPr/>
              </p:nvGrpSpPr>
              <p:grpSpPr bwMode="auto">
                <a:xfrm>
                  <a:off x="650" y="1344"/>
                  <a:ext cx="345" cy="67"/>
                  <a:chOff x="650" y="1344"/>
                  <a:chExt cx="345" cy="67"/>
                </a:xfrm>
              </p:grpSpPr>
              <p:sp>
                <p:nvSpPr>
                  <p:cNvPr id="888" name="Freeform 1954"/>
                  <p:cNvSpPr>
                    <a:spLocks/>
                  </p:cNvSpPr>
                  <p:nvPr/>
                </p:nvSpPr>
                <p:spPr bwMode="auto">
                  <a:xfrm>
                    <a:off x="650" y="1344"/>
                    <a:ext cx="345" cy="6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66"/>
                      </a:cxn>
                      <a:cxn ang="0">
                        <a:pos x="344" y="66"/>
                      </a:cxn>
                      <a:cxn ang="0">
                        <a:pos x="34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45" h="67">
                        <a:moveTo>
                          <a:pt x="0" y="0"/>
                        </a:moveTo>
                        <a:lnTo>
                          <a:pt x="0" y="66"/>
                        </a:lnTo>
                        <a:lnTo>
                          <a:pt x="344" y="66"/>
                        </a:lnTo>
                        <a:lnTo>
                          <a:pt x="34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89" name="Freeform 1955"/>
                  <p:cNvSpPr>
                    <a:spLocks/>
                  </p:cNvSpPr>
                  <p:nvPr/>
                </p:nvSpPr>
                <p:spPr bwMode="auto">
                  <a:xfrm>
                    <a:off x="650" y="1344"/>
                    <a:ext cx="114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3" y="33"/>
                      </a:cxn>
                      <a:cxn ang="0">
                        <a:pos x="11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4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3" y="33"/>
                        </a:lnTo>
                        <a:lnTo>
                          <a:pt x="11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90" name="Freeform 1956"/>
                  <p:cNvSpPr>
                    <a:spLocks/>
                  </p:cNvSpPr>
                  <p:nvPr/>
                </p:nvSpPr>
                <p:spPr bwMode="auto">
                  <a:xfrm>
                    <a:off x="765" y="1344"/>
                    <a:ext cx="115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4" y="33"/>
                      </a:cxn>
                      <a:cxn ang="0">
                        <a:pos x="11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5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4" y="33"/>
                        </a:lnTo>
                        <a:lnTo>
                          <a:pt x="11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91" name="Freeform 1957"/>
                  <p:cNvSpPr>
                    <a:spLocks/>
                  </p:cNvSpPr>
                  <p:nvPr/>
                </p:nvSpPr>
                <p:spPr bwMode="auto">
                  <a:xfrm>
                    <a:off x="880" y="1344"/>
                    <a:ext cx="115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4" y="33"/>
                      </a:cxn>
                      <a:cxn ang="0">
                        <a:pos x="11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5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4" y="33"/>
                        </a:lnTo>
                        <a:lnTo>
                          <a:pt x="11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92" name="Freeform 1958"/>
                  <p:cNvSpPr>
                    <a:spLocks/>
                  </p:cNvSpPr>
                  <p:nvPr/>
                </p:nvSpPr>
                <p:spPr bwMode="auto">
                  <a:xfrm>
                    <a:off x="650" y="1377"/>
                    <a:ext cx="114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3" y="33"/>
                      </a:cxn>
                      <a:cxn ang="0">
                        <a:pos x="11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4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3" y="33"/>
                        </a:lnTo>
                        <a:lnTo>
                          <a:pt x="11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93" name="Freeform 1959"/>
                  <p:cNvSpPr>
                    <a:spLocks/>
                  </p:cNvSpPr>
                  <p:nvPr/>
                </p:nvSpPr>
                <p:spPr bwMode="auto">
                  <a:xfrm>
                    <a:off x="765" y="1377"/>
                    <a:ext cx="115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4" y="33"/>
                      </a:cxn>
                      <a:cxn ang="0">
                        <a:pos x="11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5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4" y="33"/>
                        </a:lnTo>
                        <a:lnTo>
                          <a:pt x="11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94" name="Freeform 1960"/>
                  <p:cNvSpPr>
                    <a:spLocks/>
                  </p:cNvSpPr>
                  <p:nvPr/>
                </p:nvSpPr>
                <p:spPr bwMode="auto">
                  <a:xfrm>
                    <a:off x="880" y="1377"/>
                    <a:ext cx="115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4" y="33"/>
                      </a:cxn>
                      <a:cxn ang="0">
                        <a:pos x="11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5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4" y="33"/>
                        </a:lnTo>
                        <a:lnTo>
                          <a:pt x="11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95" name="Freeform 1961"/>
                  <p:cNvSpPr>
                    <a:spLocks/>
                  </p:cNvSpPr>
                  <p:nvPr/>
                </p:nvSpPr>
                <p:spPr bwMode="auto">
                  <a:xfrm>
                    <a:off x="785" y="1388"/>
                    <a:ext cx="76" cy="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4"/>
                      </a:cxn>
                      <a:cxn ang="0">
                        <a:pos x="75" y="4"/>
                      </a:cxn>
                      <a:cxn ang="0">
                        <a:pos x="75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76" h="5">
                        <a:moveTo>
                          <a:pt x="0" y="0"/>
                        </a:moveTo>
                        <a:lnTo>
                          <a:pt x="0" y="4"/>
                        </a:lnTo>
                        <a:lnTo>
                          <a:pt x="75" y="4"/>
                        </a:lnTo>
                        <a:lnTo>
                          <a:pt x="75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96" name="Freeform 1962"/>
                  <p:cNvSpPr>
                    <a:spLocks/>
                  </p:cNvSpPr>
                  <p:nvPr/>
                </p:nvSpPr>
                <p:spPr bwMode="auto">
                  <a:xfrm>
                    <a:off x="786" y="1392"/>
                    <a:ext cx="4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3" y="2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97" name="Freeform 1963"/>
                  <p:cNvSpPr>
                    <a:spLocks/>
                  </p:cNvSpPr>
                  <p:nvPr/>
                </p:nvSpPr>
                <p:spPr bwMode="auto">
                  <a:xfrm>
                    <a:off x="836" y="1395"/>
                    <a:ext cx="16" cy="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4"/>
                      </a:cxn>
                      <a:cxn ang="0">
                        <a:pos x="15" y="4"/>
                      </a:cxn>
                      <a:cxn ang="0">
                        <a:pos x="15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6" h="5">
                        <a:moveTo>
                          <a:pt x="0" y="0"/>
                        </a:moveTo>
                        <a:lnTo>
                          <a:pt x="0" y="4"/>
                        </a:lnTo>
                        <a:lnTo>
                          <a:pt x="15" y="4"/>
                        </a:lnTo>
                        <a:lnTo>
                          <a:pt x="15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898" name="Freeform 1964"/>
                  <p:cNvSpPr>
                    <a:spLocks/>
                  </p:cNvSpPr>
                  <p:nvPr/>
                </p:nvSpPr>
                <p:spPr bwMode="auto">
                  <a:xfrm>
                    <a:off x="939" y="1387"/>
                    <a:ext cx="48" cy="1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0"/>
                      </a:cxn>
                      <a:cxn ang="0">
                        <a:pos x="47" y="10"/>
                      </a:cxn>
                      <a:cxn ang="0">
                        <a:pos x="47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8" h="11">
                        <a:moveTo>
                          <a:pt x="0" y="0"/>
                        </a:moveTo>
                        <a:lnTo>
                          <a:pt x="0" y="10"/>
                        </a:lnTo>
                        <a:lnTo>
                          <a:pt x="47" y="10"/>
                        </a:lnTo>
                        <a:lnTo>
                          <a:pt x="4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80808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grpSp>
                <p:nvGrpSpPr>
                  <p:cNvPr id="899" name="Group 1965"/>
                  <p:cNvGrpSpPr>
                    <a:grpSpLocks/>
                  </p:cNvGrpSpPr>
                  <p:nvPr/>
                </p:nvGrpSpPr>
                <p:grpSpPr bwMode="auto">
                  <a:xfrm>
                    <a:off x="812" y="1394"/>
                    <a:ext cx="15" cy="13"/>
                    <a:chOff x="812" y="1394"/>
                    <a:chExt cx="15" cy="13"/>
                  </a:xfrm>
                </p:grpSpPr>
                <p:sp>
                  <p:nvSpPr>
                    <p:cNvPr id="900" name="Freeform 1966"/>
                    <p:cNvSpPr>
                      <a:spLocks/>
                    </p:cNvSpPr>
                    <p:nvPr/>
                  </p:nvSpPr>
                  <p:spPr bwMode="auto">
                    <a:xfrm>
                      <a:off x="812" y="1394"/>
                      <a:ext cx="15" cy="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12"/>
                        </a:cxn>
                        <a:cxn ang="0">
                          <a:pos x="14" y="12"/>
                        </a:cxn>
                        <a:cxn ang="0">
                          <a:pos x="14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5" h="13">
                          <a:moveTo>
                            <a:pt x="0" y="0"/>
                          </a:moveTo>
                          <a:lnTo>
                            <a:pt x="0" y="12"/>
                          </a:lnTo>
                          <a:lnTo>
                            <a:pt x="14" y="12"/>
                          </a:lnTo>
                          <a:lnTo>
                            <a:pt x="14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901" name="Freeform 1967"/>
                    <p:cNvSpPr>
                      <a:spLocks/>
                    </p:cNvSpPr>
                    <p:nvPr/>
                  </p:nvSpPr>
                  <p:spPr bwMode="auto">
                    <a:xfrm>
                      <a:off x="814" y="1397"/>
                      <a:ext cx="8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0"/>
                        </a:cxn>
                        <a:cxn ang="0">
                          <a:pos x="5" y="0"/>
                        </a:cxn>
                        <a:cxn ang="0">
                          <a:pos x="5" y="1"/>
                        </a:cxn>
                        <a:cxn ang="0">
                          <a:pos x="7" y="2"/>
                        </a:cxn>
                        <a:cxn ang="0">
                          <a:pos x="7" y="3"/>
                        </a:cxn>
                        <a:cxn ang="0">
                          <a:pos x="5" y="4"/>
                        </a:cxn>
                        <a:cxn ang="0">
                          <a:pos x="5" y="5"/>
                        </a:cxn>
                        <a:cxn ang="0">
                          <a:pos x="1" y="5"/>
                        </a:cxn>
                        <a:cxn ang="0">
                          <a:pos x="1" y="4"/>
                        </a:cxn>
                        <a:cxn ang="0">
                          <a:pos x="0" y="3"/>
                        </a:cxn>
                        <a:cxn ang="0">
                          <a:pos x="0" y="1"/>
                        </a:cxn>
                        <a:cxn ang="0">
                          <a:pos x="2" y="0"/>
                        </a:cxn>
                      </a:cxnLst>
                      <a:rect l="0" t="0" r="r" b="b"/>
                      <a:pathLst>
                        <a:path w="8" h="6">
                          <a:moveTo>
                            <a:pt x="2" y="0"/>
                          </a:moveTo>
                          <a:lnTo>
                            <a:pt x="5" y="0"/>
                          </a:lnTo>
                          <a:lnTo>
                            <a:pt x="5" y="1"/>
                          </a:lnTo>
                          <a:lnTo>
                            <a:pt x="7" y="2"/>
                          </a:lnTo>
                          <a:lnTo>
                            <a:pt x="7" y="3"/>
                          </a:lnTo>
                          <a:lnTo>
                            <a:pt x="5" y="4"/>
                          </a:lnTo>
                          <a:lnTo>
                            <a:pt x="5" y="5"/>
                          </a:lnTo>
                          <a:lnTo>
                            <a:pt x="1" y="5"/>
                          </a:lnTo>
                          <a:lnTo>
                            <a:pt x="1" y="4"/>
                          </a:lnTo>
                          <a:lnTo>
                            <a:pt x="0" y="3"/>
                          </a:lnTo>
                          <a:lnTo>
                            <a:pt x="0" y="1"/>
                          </a:lnTo>
                          <a:lnTo>
                            <a:pt x="2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</p:grpSp>
          <p:grpSp>
            <p:nvGrpSpPr>
              <p:cNvPr id="788" name="Group 1968"/>
              <p:cNvGrpSpPr>
                <a:grpSpLocks/>
              </p:cNvGrpSpPr>
              <p:nvPr/>
            </p:nvGrpSpPr>
            <p:grpSpPr bwMode="auto">
              <a:xfrm>
                <a:off x="706" y="1096"/>
                <a:ext cx="104" cy="86"/>
                <a:chOff x="706" y="1096"/>
                <a:chExt cx="104" cy="86"/>
              </a:xfrm>
            </p:grpSpPr>
            <p:sp>
              <p:nvSpPr>
                <p:cNvPr id="839" name="Rectangle 1969"/>
                <p:cNvSpPr>
                  <a:spLocks noChangeArrowheads="1"/>
                </p:cNvSpPr>
                <p:nvPr/>
              </p:nvSpPr>
              <p:spPr bwMode="auto">
                <a:xfrm>
                  <a:off x="710" y="1100"/>
                  <a:ext cx="96" cy="8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840" name="Group 1970"/>
                <p:cNvGrpSpPr>
                  <a:grpSpLocks/>
                </p:cNvGrpSpPr>
                <p:nvPr/>
              </p:nvGrpSpPr>
              <p:grpSpPr bwMode="auto">
                <a:xfrm>
                  <a:off x="706" y="1096"/>
                  <a:ext cx="104" cy="8"/>
                  <a:chOff x="706" y="1096"/>
                  <a:chExt cx="104" cy="8"/>
                </a:xfrm>
              </p:grpSpPr>
              <p:sp>
                <p:nvSpPr>
                  <p:cNvPr id="841" name="Rectangle 1971"/>
                  <p:cNvSpPr>
                    <a:spLocks noChangeArrowheads="1"/>
                  </p:cNvSpPr>
                  <p:nvPr/>
                </p:nvSpPr>
                <p:spPr bwMode="auto">
                  <a:xfrm>
                    <a:off x="710" y="1100"/>
                    <a:ext cx="96" cy="1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842" name="Rectangle 1972"/>
                  <p:cNvSpPr>
                    <a:spLocks noChangeArrowheads="1"/>
                  </p:cNvSpPr>
                  <p:nvPr/>
                </p:nvSpPr>
                <p:spPr bwMode="auto">
                  <a:xfrm>
                    <a:off x="706" y="1100"/>
                    <a:ext cx="7" cy="1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843" name="Group 1973"/>
                  <p:cNvGrpSpPr>
                    <a:grpSpLocks/>
                  </p:cNvGrpSpPr>
                  <p:nvPr/>
                </p:nvGrpSpPr>
                <p:grpSpPr bwMode="auto">
                  <a:xfrm>
                    <a:off x="803" y="1098"/>
                    <a:ext cx="7" cy="4"/>
                    <a:chOff x="803" y="1098"/>
                    <a:chExt cx="7" cy="4"/>
                  </a:xfrm>
                </p:grpSpPr>
                <p:sp>
                  <p:nvSpPr>
                    <p:cNvPr id="882" name="Rectangle 19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03" y="1100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883" name="Group 197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05" y="1098"/>
                      <a:ext cx="3" cy="4"/>
                      <a:chOff x="805" y="1098"/>
                      <a:chExt cx="3" cy="4"/>
                    </a:xfrm>
                  </p:grpSpPr>
                  <p:sp>
                    <p:nvSpPr>
                      <p:cNvPr id="884" name="Line 19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5" y="1098"/>
                        <a:ext cx="3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85" name="Line 1977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05" y="1098"/>
                        <a:ext cx="3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</p:grpSp>
              <p:grpSp>
                <p:nvGrpSpPr>
                  <p:cNvPr id="844" name="Group 1978"/>
                  <p:cNvGrpSpPr>
                    <a:grpSpLocks/>
                  </p:cNvGrpSpPr>
                  <p:nvPr/>
                </p:nvGrpSpPr>
                <p:grpSpPr bwMode="auto">
                  <a:xfrm>
                    <a:off x="796" y="1098"/>
                    <a:ext cx="7" cy="4"/>
                    <a:chOff x="796" y="1098"/>
                    <a:chExt cx="7" cy="4"/>
                  </a:xfrm>
                </p:grpSpPr>
                <p:sp>
                  <p:nvSpPr>
                    <p:cNvPr id="880" name="Rectangle 19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6" y="1100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81" name="Rectangle 19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8" y="1098"/>
                      <a:ext cx="4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845" name="Group 1981"/>
                  <p:cNvGrpSpPr>
                    <a:grpSpLocks/>
                  </p:cNvGrpSpPr>
                  <p:nvPr/>
                </p:nvGrpSpPr>
                <p:grpSpPr bwMode="auto">
                  <a:xfrm>
                    <a:off x="790" y="1100"/>
                    <a:ext cx="7" cy="2"/>
                    <a:chOff x="790" y="1100"/>
                    <a:chExt cx="7" cy="2"/>
                  </a:xfrm>
                </p:grpSpPr>
                <p:sp>
                  <p:nvSpPr>
                    <p:cNvPr id="878" name="Rectangle 19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0" y="1100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79" name="Line 19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91" y="1102"/>
                      <a:ext cx="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846" name="Rectangle 1984"/>
                  <p:cNvSpPr>
                    <a:spLocks noChangeArrowheads="1"/>
                  </p:cNvSpPr>
                  <p:nvPr/>
                </p:nvSpPr>
                <p:spPr bwMode="auto">
                  <a:xfrm>
                    <a:off x="713" y="1096"/>
                    <a:ext cx="77" cy="8"/>
                  </a:xfrm>
                  <a:prstGeom prst="rect">
                    <a:avLst/>
                  </a:prstGeom>
                  <a:solidFill>
                    <a:srgbClr val="063DE8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aphicFrame>
                <p:nvGraphicFramePr>
                  <p:cNvPr id="847" name="Object 1985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708" y="1098"/>
                  <a:ext cx="4" cy="4"/>
                </p:xfrm>
                <a:graphic>
                  <a:graphicData uri="http://schemas.openxmlformats.org/presentationml/2006/ole">
                    <p:oleObj spid="_x0000_s1030" name="Dessin Microsoft" r:id="rId7" imgW="4362120" imgH="3454200" progId="MSDraw">
                      <p:embed/>
                    </p:oleObj>
                  </a:graphicData>
                </a:graphic>
              </p:graphicFrame>
              <p:grpSp>
                <p:nvGrpSpPr>
                  <p:cNvPr id="848" name="Group 1986"/>
                  <p:cNvGrpSpPr>
                    <a:grpSpLocks/>
                  </p:cNvGrpSpPr>
                  <p:nvPr/>
                </p:nvGrpSpPr>
                <p:grpSpPr bwMode="auto">
                  <a:xfrm>
                    <a:off x="734" y="1098"/>
                    <a:ext cx="35" cy="4"/>
                    <a:chOff x="734" y="1098"/>
                    <a:chExt cx="35" cy="4"/>
                  </a:xfrm>
                </p:grpSpPr>
                <p:sp>
                  <p:nvSpPr>
                    <p:cNvPr id="849" name="Line 19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4" y="1098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50" name="Line 19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4" y="1100"/>
                      <a:ext cx="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51" name="Line 19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9" y="1098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52" name="Line 19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9" y="1098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53" name="Line 19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9" y="1100"/>
                      <a:ext cx="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54" name="Line 19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9" y="1102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55" name="Line 19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4" y="1098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56" name="Line 199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7" y="1098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57" name="Line 19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4" y="1098"/>
                      <a:ext cx="3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858" name="Group 199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49" y="1098"/>
                      <a:ext cx="3" cy="4"/>
                      <a:chOff x="749" y="1098"/>
                      <a:chExt cx="3" cy="4"/>
                    </a:xfrm>
                  </p:grpSpPr>
                  <p:sp>
                    <p:nvSpPr>
                      <p:cNvPr id="874" name="Line 199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49" y="1098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75" name="Line 199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49" y="1098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76" name="Line 19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49" y="1100"/>
                        <a:ext cx="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77" name="Line 200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49" y="1102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859" name="Group 20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53" y="1098"/>
                      <a:ext cx="5" cy="4"/>
                      <a:chOff x="753" y="1098"/>
                      <a:chExt cx="5" cy="4"/>
                    </a:xfrm>
                  </p:grpSpPr>
                  <p:sp>
                    <p:nvSpPr>
                      <p:cNvPr id="872" name="Line 200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55" y="1098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73" name="Line 20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53" y="1098"/>
                        <a:ext cx="5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860" name="Group 20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6" y="1098"/>
                      <a:ext cx="3" cy="4"/>
                      <a:chOff x="766" y="1098"/>
                      <a:chExt cx="3" cy="4"/>
                    </a:xfrm>
                  </p:grpSpPr>
                  <p:sp>
                    <p:nvSpPr>
                      <p:cNvPr id="868" name="Line 200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" y="1098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69" name="Line 20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" y="1098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70" name="Line 200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" y="1100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71" name="Line 200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" y="1102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861" name="Group 200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0" y="1098"/>
                      <a:ext cx="4" cy="4"/>
                      <a:chOff x="760" y="1098"/>
                      <a:chExt cx="4" cy="4"/>
                    </a:xfrm>
                  </p:grpSpPr>
                  <p:sp>
                    <p:nvSpPr>
                      <p:cNvPr id="863" name="Line 20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0" y="1098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64" name="Line 20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0" y="1100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65" name="Line 20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3" y="1098"/>
                        <a:ext cx="0" cy="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66" name="Line 20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0" y="1098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67" name="Line 20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2" y="1100"/>
                        <a:ext cx="2" cy="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862" name="Line 20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4" y="1098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</p:grpSp>
          <p:grpSp>
            <p:nvGrpSpPr>
              <p:cNvPr id="789" name="Group 2016"/>
              <p:cNvGrpSpPr>
                <a:grpSpLocks/>
              </p:cNvGrpSpPr>
              <p:nvPr/>
            </p:nvGrpSpPr>
            <p:grpSpPr bwMode="auto">
              <a:xfrm>
                <a:off x="828" y="1138"/>
                <a:ext cx="104" cy="86"/>
                <a:chOff x="828" y="1138"/>
                <a:chExt cx="104" cy="86"/>
              </a:xfrm>
            </p:grpSpPr>
            <p:sp>
              <p:nvSpPr>
                <p:cNvPr id="792" name="Rectangle 2017"/>
                <p:cNvSpPr>
                  <a:spLocks noChangeArrowheads="1"/>
                </p:cNvSpPr>
                <p:nvPr/>
              </p:nvSpPr>
              <p:spPr bwMode="auto">
                <a:xfrm>
                  <a:off x="832" y="1142"/>
                  <a:ext cx="96" cy="8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793" name="Group 2018"/>
                <p:cNvGrpSpPr>
                  <a:grpSpLocks/>
                </p:cNvGrpSpPr>
                <p:nvPr/>
              </p:nvGrpSpPr>
              <p:grpSpPr bwMode="auto">
                <a:xfrm>
                  <a:off x="828" y="1138"/>
                  <a:ext cx="104" cy="8"/>
                  <a:chOff x="828" y="1138"/>
                  <a:chExt cx="104" cy="8"/>
                </a:xfrm>
              </p:grpSpPr>
              <p:sp>
                <p:nvSpPr>
                  <p:cNvPr id="794" name="Rectangle 2019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1142"/>
                    <a:ext cx="96" cy="1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795" name="Rectangle 2020"/>
                  <p:cNvSpPr>
                    <a:spLocks noChangeArrowheads="1"/>
                  </p:cNvSpPr>
                  <p:nvPr/>
                </p:nvSpPr>
                <p:spPr bwMode="auto">
                  <a:xfrm>
                    <a:off x="828" y="1142"/>
                    <a:ext cx="7" cy="1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796" name="Group 2021"/>
                  <p:cNvGrpSpPr>
                    <a:grpSpLocks/>
                  </p:cNvGrpSpPr>
                  <p:nvPr/>
                </p:nvGrpSpPr>
                <p:grpSpPr bwMode="auto">
                  <a:xfrm>
                    <a:off x="925" y="1140"/>
                    <a:ext cx="7" cy="4"/>
                    <a:chOff x="925" y="1140"/>
                    <a:chExt cx="7" cy="4"/>
                  </a:xfrm>
                </p:grpSpPr>
                <p:sp>
                  <p:nvSpPr>
                    <p:cNvPr id="835" name="Rectangle 20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25" y="1142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836" name="Group 20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27" y="1140"/>
                      <a:ext cx="3" cy="4"/>
                      <a:chOff x="927" y="1140"/>
                      <a:chExt cx="3" cy="4"/>
                    </a:xfrm>
                  </p:grpSpPr>
                  <p:sp>
                    <p:nvSpPr>
                      <p:cNvPr id="837" name="Line 20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27" y="1140"/>
                        <a:ext cx="3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38" name="Line 2025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927" y="1140"/>
                        <a:ext cx="3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</p:grpSp>
              <p:grpSp>
                <p:nvGrpSpPr>
                  <p:cNvPr id="797" name="Group 2026"/>
                  <p:cNvGrpSpPr>
                    <a:grpSpLocks/>
                  </p:cNvGrpSpPr>
                  <p:nvPr/>
                </p:nvGrpSpPr>
                <p:grpSpPr bwMode="auto">
                  <a:xfrm>
                    <a:off x="918" y="1140"/>
                    <a:ext cx="7" cy="4"/>
                    <a:chOff x="918" y="1140"/>
                    <a:chExt cx="7" cy="4"/>
                  </a:xfrm>
                </p:grpSpPr>
                <p:sp>
                  <p:nvSpPr>
                    <p:cNvPr id="833" name="Rectangle 20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18" y="1142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34" name="Rectangle 20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20" y="1140"/>
                      <a:ext cx="4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798" name="Group 2029"/>
                  <p:cNvGrpSpPr>
                    <a:grpSpLocks/>
                  </p:cNvGrpSpPr>
                  <p:nvPr/>
                </p:nvGrpSpPr>
                <p:grpSpPr bwMode="auto">
                  <a:xfrm>
                    <a:off x="912" y="1142"/>
                    <a:ext cx="7" cy="2"/>
                    <a:chOff x="912" y="1142"/>
                    <a:chExt cx="7" cy="2"/>
                  </a:xfrm>
                </p:grpSpPr>
                <p:sp>
                  <p:nvSpPr>
                    <p:cNvPr id="831" name="Rectangle 20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12" y="1142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32" name="Line 20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13" y="1144"/>
                      <a:ext cx="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799" name="Rectangle 2032"/>
                  <p:cNvSpPr>
                    <a:spLocks noChangeArrowheads="1"/>
                  </p:cNvSpPr>
                  <p:nvPr/>
                </p:nvSpPr>
                <p:spPr bwMode="auto">
                  <a:xfrm>
                    <a:off x="835" y="1138"/>
                    <a:ext cx="77" cy="8"/>
                  </a:xfrm>
                  <a:prstGeom prst="rect">
                    <a:avLst/>
                  </a:prstGeom>
                  <a:solidFill>
                    <a:srgbClr val="063DE8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aphicFrame>
                <p:nvGraphicFramePr>
                  <p:cNvPr id="800" name="Object 2033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830" y="1140"/>
                  <a:ext cx="4" cy="4"/>
                </p:xfrm>
                <a:graphic>
                  <a:graphicData uri="http://schemas.openxmlformats.org/presentationml/2006/ole">
                    <p:oleObj spid="_x0000_s1031" name="Dessin Microsoft" r:id="rId8" imgW="4362120" imgH="3454200" progId="MSDraw">
                      <p:embed/>
                    </p:oleObj>
                  </a:graphicData>
                </a:graphic>
              </p:graphicFrame>
              <p:grpSp>
                <p:nvGrpSpPr>
                  <p:cNvPr id="801" name="Group 2034"/>
                  <p:cNvGrpSpPr>
                    <a:grpSpLocks/>
                  </p:cNvGrpSpPr>
                  <p:nvPr/>
                </p:nvGrpSpPr>
                <p:grpSpPr bwMode="auto">
                  <a:xfrm>
                    <a:off x="856" y="1140"/>
                    <a:ext cx="35" cy="4"/>
                    <a:chOff x="856" y="1140"/>
                    <a:chExt cx="35" cy="4"/>
                  </a:xfrm>
                </p:grpSpPr>
                <p:sp>
                  <p:nvSpPr>
                    <p:cNvPr id="802" name="Line 20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6" y="1140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03" name="Line 20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6" y="1142"/>
                      <a:ext cx="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04" name="Line 20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1" y="1140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05" name="Line 20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1" y="1140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06" name="Line 20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1" y="1142"/>
                      <a:ext cx="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07" name="Line 20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1" y="1144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08" name="Line 20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6" y="1140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09" name="Line 20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9" y="1140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810" name="Line 20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6" y="1140"/>
                      <a:ext cx="3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811" name="Group 204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71" y="1140"/>
                      <a:ext cx="3" cy="4"/>
                      <a:chOff x="871" y="1140"/>
                      <a:chExt cx="3" cy="4"/>
                    </a:xfrm>
                  </p:grpSpPr>
                  <p:sp>
                    <p:nvSpPr>
                      <p:cNvPr id="827" name="Line 204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1" y="1140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28" name="Line 204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1" y="1140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29" name="Line 204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1" y="1142"/>
                        <a:ext cx="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30" name="Line 204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1" y="1144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812" name="Group 20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75" y="1140"/>
                      <a:ext cx="5" cy="4"/>
                      <a:chOff x="875" y="1140"/>
                      <a:chExt cx="5" cy="4"/>
                    </a:xfrm>
                  </p:grpSpPr>
                  <p:sp>
                    <p:nvSpPr>
                      <p:cNvPr id="825" name="Line 205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7" y="1140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26" name="Line 205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5" y="1140"/>
                        <a:ext cx="5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813" name="Group 20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88" y="1140"/>
                      <a:ext cx="3" cy="4"/>
                      <a:chOff x="888" y="1140"/>
                      <a:chExt cx="3" cy="4"/>
                    </a:xfrm>
                  </p:grpSpPr>
                  <p:sp>
                    <p:nvSpPr>
                      <p:cNvPr id="821" name="Line 20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8" y="1140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22" name="Line 20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8" y="1140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23" name="Line 20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8" y="1142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24" name="Line 20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8" y="1144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814" name="Group 205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82" y="1140"/>
                      <a:ext cx="4" cy="4"/>
                      <a:chOff x="882" y="1140"/>
                      <a:chExt cx="4" cy="4"/>
                    </a:xfrm>
                  </p:grpSpPr>
                  <p:sp>
                    <p:nvSpPr>
                      <p:cNvPr id="816" name="Line 20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2" y="1140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17" name="Line 205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2" y="1142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18" name="Line 20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5" y="1140"/>
                        <a:ext cx="0" cy="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19" name="Line 20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2" y="1140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820" name="Line 206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4" y="1142"/>
                        <a:ext cx="2" cy="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815" name="Line 20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6" y="1140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</p:grpSp>
          <p:sp>
            <p:nvSpPr>
              <p:cNvPr id="790" name="Rectangle 2064"/>
              <p:cNvSpPr>
                <a:spLocks noChangeArrowheads="1"/>
              </p:cNvSpPr>
              <p:nvPr/>
            </p:nvSpPr>
            <p:spPr bwMode="auto">
              <a:xfrm>
                <a:off x="730" y="1119"/>
                <a:ext cx="63" cy="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91" name="Line 2065"/>
              <p:cNvSpPr>
                <a:spLocks noChangeShapeType="1"/>
              </p:cNvSpPr>
              <p:nvPr/>
            </p:nvSpPr>
            <p:spPr bwMode="auto">
              <a:xfrm>
                <a:off x="730" y="1136"/>
                <a:ext cx="6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53" name="Group 2066"/>
            <p:cNvGrpSpPr>
              <a:grpSpLocks/>
            </p:cNvGrpSpPr>
            <p:nvPr/>
          </p:nvGrpSpPr>
          <p:grpSpPr bwMode="auto">
            <a:xfrm>
              <a:off x="114" y="924"/>
              <a:ext cx="288" cy="252"/>
              <a:chOff x="568" y="1047"/>
              <a:chExt cx="505" cy="449"/>
            </a:xfrm>
          </p:grpSpPr>
          <p:grpSp>
            <p:nvGrpSpPr>
              <p:cNvPr id="554" name="Group 2067"/>
              <p:cNvGrpSpPr>
                <a:grpSpLocks/>
              </p:cNvGrpSpPr>
              <p:nvPr/>
            </p:nvGrpSpPr>
            <p:grpSpPr bwMode="auto">
              <a:xfrm>
                <a:off x="568" y="1432"/>
                <a:ext cx="505" cy="64"/>
                <a:chOff x="568" y="1432"/>
                <a:chExt cx="505" cy="64"/>
              </a:xfrm>
            </p:grpSpPr>
            <p:sp>
              <p:nvSpPr>
                <p:cNvPr id="743" name="Freeform 2068"/>
                <p:cNvSpPr>
                  <a:spLocks/>
                </p:cNvSpPr>
                <p:nvPr/>
              </p:nvSpPr>
              <p:spPr bwMode="auto">
                <a:xfrm>
                  <a:off x="568" y="1432"/>
                  <a:ext cx="505" cy="54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465" y="0"/>
                    </a:cxn>
                    <a:cxn ang="0">
                      <a:pos x="504" y="53"/>
                    </a:cxn>
                    <a:cxn ang="0">
                      <a:pos x="0" y="53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505" h="54">
                      <a:moveTo>
                        <a:pt x="32" y="0"/>
                      </a:moveTo>
                      <a:lnTo>
                        <a:pt x="465" y="0"/>
                      </a:lnTo>
                      <a:lnTo>
                        <a:pt x="504" y="53"/>
                      </a:lnTo>
                      <a:lnTo>
                        <a:pt x="0" y="53"/>
                      </a:lnTo>
                      <a:lnTo>
                        <a:pt x="32" y="0"/>
                      </a:lnTo>
                    </a:path>
                  </a:pathLst>
                </a:custGeom>
                <a:solidFill>
                  <a:srgbClr val="E0E0E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44" name="Freeform 2069"/>
                <p:cNvSpPr>
                  <a:spLocks/>
                </p:cNvSpPr>
                <p:nvPr/>
              </p:nvSpPr>
              <p:spPr bwMode="auto">
                <a:xfrm>
                  <a:off x="568" y="1487"/>
                  <a:ext cx="505" cy="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04" y="0"/>
                    </a:cxn>
                    <a:cxn ang="0">
                      <a:pos x="504" y="8"/>
                    </a:cxn>
                    <a:cxn ang="0">
                      <a:pos x="0" y="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5" h="9">
                      <a:moveTo>
                        <a:pt x="0" y="0"/>
                      </a:moveTo>
                      <a:lnTo>
                        <a:pt x="504" y="0"/>
                      </a:lnTo>
                      <a:lnTo>
                        <a:pt x="504" y="8"/>
                      </a:lnTo>
                      <a:lnTo>
                        <a:pt x="0" y="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C0C0C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45" name="Freeform 2070"/>
                <p:cNvSpPr>
                  <a:spLocks/>
                </p:cNvSpPr>
                <p:nvPr/>
              </p:nvSpPr>
              <p:spPr bwMode="auto">
                <a:xfrm>
                  <a:off x="614" y="1438"/>
                  <a:ext cx="79" cy="5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15" y="0"/>
                    </a:cxn>
                    <a:cxn ang="0">
                      <a:pos x="16" y="2"/>
                    </a:cxn>
                    <a:cxn ang="0">
                      <a:pos x="18" y="0"/>
                    </a:cxn>
                    <a:cxn ang="0">
                      <a:pos x="30" y="0"/>
                    </a:cxn>
                    <a:cxn ang="0">
                      <a:pos x="30" y="2"/>
                    </a:cxn>
                    <a:cxn ang="0">
                      <a:pos x="32" y="0"/>
                    </a:cxn>
                    <a:cxn ang="0">
                      <a:pos x="45" y="0"/>
                    </a:cxn>
                    <a:cxn ang="0">
                      <a:pos x="47" y="2"/>
                    </a:cxn>
                    <a:cxn ang="0">
                      <a:pos x="48" y="0"/>
                    </a:cxn>
                    <a:cxn ang="0">
                      <a:pos x="61" y="0"/>
                    </a:cxn>
                    <a:cxn ang="0">
                      <a:pos x="62" y="2"/>
                    </a:cxn>
                    <a:cxn ang="0">
                      <a:pos x="64" y="0"/>
                    </a:cxn>
                    <a:cxn ang="0">
                      <a:pos x="78" y="0"/>
                    </a:cxn>
                    <a:cxn ang="0">
                      <a:pos x="78" y="4"/>
                    </a:cxn>
                    <a:cxn ang="0">
                      <a:pos x="0" y="4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79" h="5">
                      <a:moveTo>
                        <a:pt x="3" y="0"/>
                      </a:moveTo>
                      <a:lnTo>
                        <a:pt x="15" y="0"/>
                      </a:lnTo>
                      <a:lnTo>
                        <a:pt x="16" y="2"/>
                      </a:lnTo>
                      <a:lnTo>
                        <a:pt x="18" y="0"/>
                      </a:lnTo>
                      <a:lnTo>
                        <a:pt x="30" y="0"/>
                      </a:lnTo>
                      <a:lnTo>
                        <a:pt x="30" y="2"/>
                      </a:lnTo>
                      <a:lnTo>
                        <a:pt x="32" y="0"/>
                      </a:lnTo>
                      <a:lnTo>
                        <a:pt x="45" y="0"/>
                      </a:lnTo>
                      <a:lnTo>
                        <a:pt x="47" y="2"/>
                      </a:lnTo>
                      <a:lnTo>
                        <a:pt x="48" y="0"/>
                      </a:lnTo>
                      <a:lnTo>
                        <a:pt x="61" y="0"/>
                      </a:lnTo>
                      <a:lnTo>
                        <a:pt x="62" y="2"/>
                      </a:lnTo>
                      <a:lnTo>
                        <a:pt x="64" y="0"/>
                      </a:lnTo>
                      <a:lnTo>
                        <a:pt x="78" y="0"/>
                      </a:lnTo>
                      <a:lnTo>
                        <a:pt x="78" y="4"/>
                      </a:lnTo>
                      <a:lnTo>
                        <a:pt x="0" y="4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46" name="Freeform 2071"/>
                <p:cNvSpPr>
                  <a:spLocks/>
                </p:cNvSpPr>
                <p:nvPr/>
              </p:nvSpPr>
              <p:spPr bwMode="auto">
                <a:xfrm>
                  <a:off x="625" y="1448"/>
                  <a:ext cx="11" cy="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0" y="0"/>
                    </a:cxn>
                    <a:cxn ang="0">
                      <a:pos x="10" y="1"/>
                    </a:cxn>
                    <a:cxn ang="0">
                      <a:pos x="0" y="1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1" h="2">
                      <a:moveTo>
                        <a:pt x="1" y="0"/>
                      </a:moveTo>
                      <a:lnTo>
                        <a:pt x="10" y="0"/>
                      </a:lnTo>
                      <a:lnTo>
                        <a:pt x="10" y="1"/>
                      </a:lnTo>
                      <a:lnTo>
                        <a:pt x="0" y="1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47" name="Freeform 2072"/>
                <p:cNvSpPr>
                  <a:spLocks/>
                </p:cNvSpPr>
                <p:nvPr/>
              </p:nvSpPr>
              <p:spPr bwMode="auto">
                <a:xfrm>
                  <a:off x="604" y="1460"/>
                  <a:ext cx="14" cy="2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1" y="0"/>
                    </a:cxn>
                    <a:cxn ang="0">
                      <a:pos x="13" y="1"/>
                    </a:cxn>
                    <a:cxn ang="0">
                      <a:pos x="0" y="1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14" h="2">
                      <a:moveTo>
                        <a:pt x="2" y="0"/>
                      </a:moveTo>
                      <a:lnTo>
                        <a:pt x="11" y="0"/>
                      </a:lnTo>
                      <a:lnTo>
                        <a:pt x="13" y="1"/>
                      </a:lnTo>
                      <a:lnTo>
                        <a:pt x="0" y="1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48" name="Freeform 2073"/>
                <p:cNvSpPr>
                  <a:spLocks/>
                </p:cNvSpPr>
                <p:nvPr/>
              </p:nvSpPr>
              <p:spPr bwMode="auto">
                <a:xfrm>
                  <a:off x="600" y="1467"/>
                  <a:ext cx="51" cy="14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29" y="0"/>
                    </a:cxn>
                    <a:cxn ang="0">
                      <a:pos x="31" y="3"/>
                    </a:cxn>
                    <a:cxn ang="0">
                      <a:pos x="23" y="3"/>
                    </a:cxn>
                    <a:cxn ang="0">
                      <a:pos x="23" y="7"/>
                    </a:cxn>
                    <a:cxn ang="0">
                      <a:pos x="49" y="7"/>
                    </a:cxn>
                    <a:cxn ang="0">
                      <a:pos x="50" y="13"/>
                    </a:cxn>
                    <a:cxn ang="0">
                      <a:pos x="19" y="13"/>
                    </a:cxn>
                    <a:cxn ang="0">
                      <a:pos x="20" y="5"/>
                    </a:cxn>
                    <a:cxn ang="0">
                      <a:pos x="0" y="5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51" h="14">
                      <a:moveTo>
                        <a:pt x="3" y="0"/>
                      </a:moveTo>
                      <a:lnTo>
                        <a:pt x="29" y="0"/>
                      </a:lnTo>
                      <a:lnTo>
                        <a:pt x="31" y="3"/>
                      </a:lnTo>
                      <a:lnTo>
                        <a:pt x="23" y="3"/>
                      </a:lnTo>
                      <a:lnTo>
                        <a:pt x="23" y="7"/>
                      </a:lnTo>
                      <a:lnTo>
                        <a:pt x="49" y="7"/>
                      </a:lnTo>
                      <a:lnTo>
                        <a:pt x="50" y="13"/>
                      </a:lnTo>
                      <a:lnTo>
                        <a:pt x="19" y="13"/>
                      </a:lnTo>
                      <a:lnTo>
                        <a:pt x="20" y="5"/>
                      </a:lnTo>
                      <a:lnTo>
                        <a:pt x="0" y="5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49" name="Freeform 2074"/>
                <p:cNvSpPr>
                  <a:spLocks/>
                </p:cNvSpPr>
                <p:nvPr/>
              </p:nvSpPr>
              <p:spPr bwMode="auto">
                <a:xfrm>
                  <a:off x="621" y="1448"/>
                  <a:ext cx="37" cy="22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30" y="0"/>
                    </a:cxn>
                    <a:cxn ang="0">
                      <a:pos x="31" y="3"/>
                    </a:cxn>
                    <a:cxn ang="0">
                      <a:pos x="26" y="3"/>
                    </a:cxn>
                    <a:cxn ang="0">
                      <a:pos x="25" y="6"/>
                    </a:cxn>
                    <a:cxn ang="0">
                      <a:pos x="36" y="6"/>
                    </a:cxn>
                    <a:cxn ang="0">
                      <a:pos x="36" y="9"/>
                    </a:cxn>
                    <a:cxn ang="0">
                      <a:pos x="28" y="9"/>
                    </a:cxn>
                    <a:cxn ang="0">
                      <a:pos x="26" y="12"/>
                    </a:cxn>
                    <a:cxn ang="0">
                      <a:pos x="23" y="9"/>
                    </a:cxn>
                    <a:cxn ang="0">
                      <a:pos x="5" y="9"/>
                    </a:cxn>
                    <a:cxn ang="0">
                      <a:pos x="3" y="12"/>
                    </a:cxn>
                    <a:cxn ang="0">
                      <a:pos x="21" y="12"/>
                    </a:cxn>
                    <a:cxn ang="0">
                      <a:pos x="22" y="15"/>
                    </a:cxn>
                    <a:cxn ang="0">
                      <a:pos x="17" y="15"/>
                    </a:cxn>
                    <a:cxn ang="0">
                      <a:pos x="17" y="17"/>
                    </a:cxn>
                    <a:cxn ang="0">
                      <a:pos x="25" y="17"/>
                    </a:cxn>
                    <a:cxn ang="0">
                      <a:pos x="27" y="21"/>
                    </a:cxn>
                    <a:cxn ang="0">
                      <a:pos x="13" y="21"/>
                    </a:cxn>
                    <a:cxn ang="0">
                      <a:pos x="15" y="17"/>
                    </a:cxn>
                    <a:cxn ang="0">
                      <a:pos x="12" y="15"/>
                    </a:cxn>
                    <a:cxn ang="0">
                      <a:pos x="2" y="15"/>
                    </a:cxn>
                    <a:cxn ang="0">
                      <a:pos x="2" y="12"/>
                    </a:cxn>
                    <a:cxn ang="0">
                      <a:pos x="0" y="9"/>
                    </a:cxn>
                    <a:cxn ang="0">
                      <a:pos x="1" y="6"/>
                    </a:cxn>
                    <a:cxn ang="0">
                      <a:pos x="21" y="6"/>
                    </a:cxn>
                    <a:cxn ang="0">
                      <a:pos x="23" y="3"/>
                    </a:cxn>
                    <a:cxn ang="0">
                      <a:pos x="18" y="3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37" h="22">
                      <a:moveTo>
                        <a:pt x="19" y="0"/>
                      </a:moveTo>
                      <a:lnTo>
                        <a:pt x="30" y="0"/>
                      </a:lnTo>
                      <a:lnTo>
                        <a:pt x="31" y="3"/>
                      </a:lnTo>
                      <a:lnTo>
                        <a:pt x="26" y="3"/>
                      </a:lnTo>
                      <a:lnTo>
                        <a:pt x="25" y="6"/>
                      </a:lnTo>
                      <a:lnTo>
                        <a:pt x="36" y="6"/>
                      </a:lnTo>
                      <a:lnTo>
                        <a:pt x="36" y="9"/>
                      </a:lnTo>
                      <a:lnTo>
                        <a:pt x="28" y="9"/>
                      </a:lnTo>
                      <a:lnTo>
                        <a:pt x="26" y="12"/>
                      </a:lnTo>
                      <a:lnTo>
                        <a:pt x="23" y="9"/>
                      </a:lnTo>
                      <a:lnTo>
                        <a:pt x="5" y="9"/>
                      </a:lnTo>
                      <a:lnTo>
                        <a:pt x="3" y="12"/>
                      </a:lnTo>
                      <a:lnTo>
                        <a:pt x="21" y="12"/>
                      </a:lnTo>
                      <a:lnTo>
                        <a:pt x="22" y="15"/>
                      </a:lnTo>
                      <a:lnTo>
                        <a:pt x="17" y="15"/>
                      </a:lnTo>
                      <a:lnTo>
                        <a:pt x="17" y="17"/>
                      </a:lnTo>
                      <a:lnTo>
                        <a:pt x="25" y="17"/>
                      </a:lnTo>
                      <a:lnTo>
                        <a:pt x="27" y="21"/>
                      </a:lnTo>
                      <a:lnTo>
                        <a:pt x="13" y="21"/>
                      </a:lnTo>
                      <a:lnTo>
                        <a:pt x="15" y="17"/>
                      </a:lnTo>
                      <a:lnTo>
                        <a:pt x="12" y="15"/>
                      </a:lnTo>
                      <a:lnTo>
                        <a:pt x="2" y="15"/>
                      </a:lnTo>
                      <a:lnTo>
                        <a:pt x="2" y="12"/>
                      </a:lnTo>
                      <a:lnTo>
                        <a:pt x="0" y="9"/>
                      </a:lnTo>
                      <a:lnTo>
                        <a:pt x="1" y="6"/>
                      </a:lnTo>
                      <a:lnTo>
                        <a:pt x="21" y="6"/>
                      </a:lnTo>
                      <a:lnTo>
                        <a:pt x="23" y="3"/>
                      </a:lnTo>
                      <a:lnTo>
                        <a:pt x="18" y="3"/>
                      </a:lnTo>
                      <a:lnTo>
                        <a:pt x="19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0" name="Freeform 2075"/>
                <p:cNvSpPr>
                  <a:spLocks/>
                </p:cNvSpPr>
                <p:nvPr/>
              </p:nvSpPr>
              <p:spPr bwMode="auto">
                <a:xfrm>
                  <a:off x="650" y="1460"/>
                  <a:ext cx="169" cy="21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1" y="0"/>
                    </a:cxn>
                    <a:cxn ang="0">
                      <a:pos x="12" y="3"/>
                    </a:cxn>
                    <a:cxn ang="0">
                      <a:pos x="6" y="3"/>
                    </a:cxn>
                    <a:cxn ang="0">
                      <a:pos x="6" y="6"/>
                    </a:cxn>
                    <a:cxn ang="0">
                      <a:pos x="17" y="6"/>
                    </a:cxn>
                    <a:cxn ang="0">
                      <a:pos x="20" y="10"/>
                    </a:cxn>
                    <a:cxn ang="0">
                      <a:pos x="10" y="10"/>
                    </a:cxn>
                    <a:cxn ang="0">
                      <a:pos x="14" y="13"/>
                    </a:cxn>
                    <a:cxn ang="0">
                      <a:pos x="164" y="13"/>
                    </a:cxn>
                    <a:cxn ang="0">
                      <a:pos x="168" y="20"/>
                    </a:cxn>
                    <a:cxn ang="0">
                      <a:pos x="6" y="20"/>
                    </a:cxn>
                    <a:cxn ang="0">
                      <a:pos x="7" y="13"/>
                    </a:cxn>
                    <a:cxn ang="0">
                      <a:pos x="3" y="10"/>
                    </a:cxn>
                    <a:cxn ang="0">
                      <a:pos x="4" y="6"/>
                    </a:cxn>
                    <a:cxn ang="0">
                      <a:pos x="1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69" h="21">
                      <a:moveTo>
                        <a:pt x="1" y="0"/>
                      </a:moveTo>
                      <a:lnTo>
                        <a:pt x="11" y="0"/>
                      </a:lnTo>
                      <a:lnTo>
                        <a:pt x="12" y="3"/>
                      </a:lnTo>
                      <a:lnTo>
                        <a:pt x="6" y="3"/>
                      </a:lnTo>
                      <a:lnTo>
                        <a:pt x="6" y="6"/>
                      </a:lnTo>
                      <a:lnTo>
                        <a:pt x="17" y="6"/>
                      </a:lnTo>
                      <a:lnTo>
                        <a:pt x="20" y="10"/>
                      </a:lnTo>
                      <a:lnTo>
                        <a:pt x="10" y="10"/>
                      </a:lnTo>
                      <a:lnTo>
                        <a:pt x="14" y="13"/>
                      </a:lnTo>
                      <a:lnTo>
                        <a:pt x="164" y="13"/>
                      </a:lnTo>
                      <a:lnTo>
                        <a:pt x="168" y="20"/>
                      </a:lnTo>
                      <a:lnTo>
                        <a:pt x="6" y="20"/>
                      </a:lnTo>
                      <a:lnTo>
                        <a:pt x="7" y="13"/>
                      </a:lnTo>
                      <a:lnTo>
                        <a:pt x="3" y="10"/>
                      </a:lnTo>
                      <a:lnTo>
                        <a:pt x="4" y="6"/>
                      </a:lnTo>
                      <a:lnTo>
                        <a:pt x="1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1" name="Freeform 2076"/>
                <p:cNvSpPr>
                  <a:spLocks/>
                </p:cNvSpPr>
                <p:nvPr/>
              </p:nvSpPr>
              <p:spPr bwMode="auto">
                <a:xfrm>
                  <a:off x="659" y="1448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9" y="0"/>
                    </a:cxn>
                    <a:cxn ang="0">
                      <a:pos x="10" y="3"/>
                    </a:cxn>
                    <a:cxn ang="0">
                      <a:pos x="7" y="3"/>
                    </a:cxn>
                    <a:cxn ang="0">
                      <a:pos x="5" y="6"/>
                    </a:cxn>
                    <a:cxn ang="0">
                      <a:pos x="15" y="6"/>
                    </a:cxn>
                    <a:cxn ang="0">
                      <a:pos x="15" y="9"/>
                    </a:cxn>
                    <a:cxn ang="0">
                      <a:pos x="9" y="9"/>
                    </a:cxn>
                    <a:cxn ang="0">
                      <a:pos x="8" y="12"/>
                    </a:cxn>
                    <a:cxn ang="0">
                      <a:pos x="16" y="12"/>
                    </a:cxn>
                    <a:cxn ang="0">
                      <a:pos x="18" y="15"/>
                    </a:cxn>
                    <a:cxn ang="0">
                      <a:pos x="13" y="15"/>
                    </a:cxn>
                    <a:cxn ang="0">
                      <a:pos x="12" y="17"/>
                    </a:cxn>
                    <a:cxn ang="0">
                      <a:pos x="22" y="17"/>
                    </a:cxn>
                    <a:cxn ang="0">
                      <a:pos x="24" y="21"/>
                    </a:cxn>
                    <a:cxn ang="0">
                      <a:pos x="12" y="21"/>
                    </a:cxn>
                    <a:cxn ang="0">
                      <a:pos x="12" y="19"/>
                    </a:cxn>
                    <a:cxn ang="0">
                      <a:pos x="9" y="15"/>
                    </a:cxn>
                    <a:cxn ang="0">
                      <a:pos x="7" y="15"/>
                    </a:cxn>
                    <a:cxn ang="0">
                      <a:pos x="4" y="10"/>
                    </a:cxn>
                    <a:cxn ang="0">
                      <a:pos x="5" y="7"/>
                    </a:cxn>
                    <a:cxn ang="0">
                      <a:pos x="2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5" h="22">
                      <a:moveTo>
                        <a:pt x="1" y="0"/>
                      </a:moveTo>
                      <a:lnTo>
                        <a:pt x="9" y="0"/>
                      </a:lnTo>
                      <a:lnTo>
                        <a:pt x="10" y="3"/>
                      </a:lnTo>
                      <a:lnTo>
                        <a:pt x="7" y="3"/>
                      </a:lnTo>
                      <a:lnTo>
                        <a:pt x="5" y="6"/>
                      </a:lnTo>
                      <a:lnTo>
                        <a:pt x="15" y="6"/>
                      </a:lnTo>
                      <a:lnTo>
                        <a:pt x="15" y="9"/>
                      </a:lnTo>
                      <a:lnTo>
                        <a:pt x="9" y="9"/>
                      </a:lnTo>
                      <a:lnTo>
                        <a:pt x="8" y="12"/>
                      </a:lnTo>
                      <a:lnTo>
                        <a:pt x="16" y="12"/>
                      </a:lnTo>
                      <a:lnTo>
                        <a:pt x="18" y="15"/>
                      </a:lnTo>
                      <a:lnTo>
                        <a:pt x="13" y="15"/>
                      </a:lnTo>
                      <a:lnTo>
                        <a:pt x="12" y="17"/>
                      </a:lnTo>
                      <a:lnTo>
                        <a:pt x="22" y="17"/>
                      </a:lnTo>
                      <a:lnTo>
                        <a:pt x="24" y="21"/>
                      </a:lnTo>
                      <a:lnTo>
                        <a:pt x="12" y="21"/>
                      </a:lnTo>
                      <a:lnTo>
                        <a:pt x="12" y="19"/>
                      </a:lnTo>
                      <a:lnTo>
                        <a:pt x="9" y="15"/>
                      </a:lnTo>
                      <a:lnTo>
                        <a:pt x="7" y="15"/>
                      </a:lnTo>
                      <a:lnTo>
                        <a:pt x="4" y="10"/>
                      </a:lnTo>
                      <a:lnTo>
                        <a:pt x="5" y="7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2" name="Freeform 2077"/>
                <p:cNvSpPr>
                  <a:spLocks/>
                </p:cNvSpPr>
                <p:nvPr/>
              </p:nvSpPr>
              <p:spPr bwMode="auto">
                <a:xfrm>
                  <a:off x="675" y="1448"/>
                  <a:ext cx="27" cy="2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2" y="0"/>
                    </a:cxn>
                    <a:cxn ang="0">
                      <a:pos x="12" y="3"/>
                    </a:cxn>
                    <a:cxn ang="0">
                      <a:pos x="7" y="3"/>
                    </a:cxn>
                    <a:cxn ang="0">
                      <a:pos x="7" y="6"/>
                    </a:cxn>
                    <a:cxn ang="0">
                      <a:pos x="17" y="6"/>
                    </a:cxn>
                    <a:cxn ang="0">
                      <a:pos x="18" y="9"/>
                    </a:cxn>
                    <a:cxn ang="0">
                      <a:pos x="10" y="9"/>
                    </a:cxn>
                    <a:cxn ang="0">
                      <a:pos x="9" y="12"/>
                    </a:cxn>
                    <a:cxn ang="0">
                      <a:pos x="19" y="12"/>
                    </a:cxn>
                    <a:cxn ang="0">
                      <a:pos x="20" y="15"/>
                    </a:cxn>
                    <a:cxn ang="0">
                      <a:pos x="16" y="15"/>
                    </a:cxn>
                    <a:cxn ang="0">
                      <a:pos x="14" y="17"/>
                    </a:cxn>
                    <a:cxn ang="0">
                      <a:pos x="25" y="17"/>
                    </a:cxn>
                    <a:cxn ang="0">
                      <a:pos x="26" y="21"/>
                    </a:cxn>
                    <a:cxn ang="0">
                      <a:pos x="14" y="21"/>
                    </a:cxn>
                    <a:cxn ang="0">
                      <a:pos x="14" y="19"/>
                    </a:cxn>
                    <a:cxn ang="0">
                      <a:pos x="10" y="15"/>
                    </a:cxn>
                    <a:cxn ang="0">
                      <a:pos x="7" y="15"/>
                    </a:cxn>
                    <a:cxn ang="0">
                      <a:pos x="5" y="9"/>
                    </a:cxn>
                    <a:cxn ang="0">
                      <a:pos x="5" y="6"/>
                    </a:cxn>
                    <a:cxn ang="0">
                      <a:pos x="3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7" h="22">
                      <a:moveTo>
                        <a:pt x="1" y="0"/>
                      </a:moveTo>
                      <a:lnTo>
                        <a:pt x="12" y="0"/>
                      </a:lnTo>
                      <a:lnTo>
                        <a:pt x="12" y="3"/>
                      </a:lnTo>
                      <a:lnTo>
                        <a:pt x="7" y="3"/>
                      </a:lnTo>
                      <a:lnTo>
                        <a:pt x="7" y="6"/>
                      </a:lnTo>
                      <a:lnTo>
                        <a:pt x="17" y="6"/>
                      </a:lnTo>
                      <a:lnTo>
                        <a:pt x="18" y="9"/>
                      </a:lnTo>
                      <a:lnTo>
                        <a:pt x="10" y="9"/>
                      </a:lnTo>
                      <a:lnTo>
                        <a:pt x="9" y="12"/>
                      </a:lnTo>
                      <a:lnTo>
                        <a:pt x="19" y="12"/>
                      </a:lnTo>
                      <a:lnTo>
                        <a:pt x="20" y="15"/>
                      </a:lnTo>
                      <a:lnTo>
                        <a:pt x="16" y="15"/>
                      </a:lnTo>
                      <a:lnTo>
                        <a:pt x="14" y="17"/>
                      </a:lnTo>
                      <a:lnTo>
                        <a:pt x="25" y="17"/>
                      </a:lnTo>
                      <a:lnTo>
                        <a:pt x="26" y="21"/>
                      </a:lnTo>
                      <a:lnTo>
                        <a:pt x="14" y="21"/>
                      </a:lnTo>
                      <a:lnTo>
                        <a:pt x="14" y="19"/>
                      </a:lnTo>
                      <a:lnTo>
                        <a:pt x="10" y="15"/>
                      </a:lnTo>
                      <a:lnTo>
                        <a:pt x="7" y="15"/>
                      </a:lnTo>
                      <a:lnTo>
                        <a:pt x="5" y="9"/>
                      </a:lnTo>
                      <a:lnTo>
                        <a:pt x="5" y="6"/>
                      </a:lnTo>
                      <a:lnTo>
                        <a:pt x="3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3" name="Freeform 2078"/>
                <p:cNvSpPr>
                  <a:spLocks/>
                </p:cNvSpPr>
                <p:nvPr/>
              </p:nvSpPr>
              <p:spPr bwMode="auto">
                <a:xfrm>
                  <a:off x="692" y="1448"/>
                  <a:ext cx="11" cy="6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0" y="0"/>
                    </a:cxn>
                    <a:cxn ang="0">
                      <a:pos x="10" y="2"/>
                    </a:cxn>
                    <a:cxn ang="0">
                      <a:pos x="6" y="2"/>
                    </a:cxn>
                    <a:cxn ang="0">
                      <a:pos x="5" y="5"/>
                    </a:cxn>
                    <a:cxn ang="0">
                      <a:pos x="2" y="2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11" h="6">
                      <a:moveTo>
                        <a:pt x="1" y="0"/>
                      </a:moveTo>
                      <a:lnTo>
                        <a:pt x="10" y="0"/>
                      </a:lnTo>
                      <a:lnTo>
                        <a:pt x="10" y="2"/>
                      </a:lnTo>
                      <a:lnTo>
                        <a:pt x="6" y="2"/>
                      </a:lnTo>
                      <a:lnTo>
                        <a:pt x="5" y="5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4" name="Freeform 2079"/>
                <p:cNvSpPr>
                  <a:spLocks/>
                </p:cNvSpPr>
                <p:nvPr/>
              </p:nvSpPr>
              <p:spPr bwMode="auto">
                <a:xfrm>
                  <a:off x="698" y="1454"/>
                  <a:ext cx="21" cy="16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1" y="0"/>
                    </a:cxn>
                    <a:cxn ang="0">
                      <a:pos x="12" y="3"/>
                    </a:cxn>
                    <a:cxn ang="0">
                      <a:pos x="5" y="3"/>
                    </a:cxn>
                    <a:cxn ang="0">
                      <a:pos x="4" y="4"/>
                    </a:cxn>
                    <a:cxn ang="0">
                      <a:pos x="4" y="5"/>
                    </a:cxn>
                    <a:cxn ang="0">
                      <a:pos x="14" y="5"/>
                    </a:cxn>
                    <a:cxn ang="0">
                      <a:pos x="15" y="9"/>
                    </a:cxn>
                    <a:cxn ang="0">
                      <a:pos x="10" y="9"/>
                    </a:cxn>
                    <a:cxn ang="0">
                      <a:pos x="9" y="10"/>
                    </a:cxn>
                    <a:cxn ang="0">
                      <a:pos x="10" y="12"/>
                    </a:cxn>
                    <a:cxn ang="0">
                      <a:pos x="19" y="12"/>
                    </a:cxn>
                    <a:cxn ang="0">
                      <a:pos x="20" y="15"/>
                    </a:cxn>
                    <a:cxn ang="0">
                      <a:pos x="9" y="15"/>
                    </a:cxn>
                    <a:cxn ang="0">
                      <a:pos x="9" y="14"/>
                    </a:cxn>
                    <a:cxn ang="0">
                      <a:pos x="5" y="9"/>
                    </a:cxn>
                    <a:cxn ang="0">
                      <a:pos x="2" y="6"/>
                    </a:cxn>
                    <a:cxn ang="0">
                      <a:pos x="0" y="3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21" h="16">
                      <a:moveTo>
                        <a:pt x="2" y="0"/>
                      </a:moveTo>
                      <a:lnTo>
                        <a:pt x="11" y="0"/>
                      </a:lnTo>
                      <a:lnTo>
                        <a:pt x="12" y="3"/>
                      </a:lnTo>
                      <a:lnTo>
                        <a:pt x="5" y="3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14" y="5"/>
                      </a:lnTo>
                      <a:lnTo>
                        <a:pt x="15" y="9"/>
                      </a:lnTo>
                      <a:lnTo>
                        <a:pt x="10" y="9"/>
                      </a:lnTo>
                      <a:lnTo>
                        <a:pt x="9" y="10"/>
                      </a:lnTo>
                      <a:lnTo>
                        <a:pt x="10" y="12"/>
                      </a:lnTo>
                      <a:lnTo>
                        <a:pt x="19" y="12"/>
                      </a:lnTo>
                      <a:lnTo>
                        <a:pt x="20" y="15"/>
                      </a:lnTo>
                      <a:lnTo>
                        <a:pt x="9" y="15"/>
                      </a:lnTo>
                      <a:lnTo>
                        <a:pt x="9" y="14"/>
                      </a:lnTo>
                      <a:lnTo>
                        <a:pt x="5" y="9"/>
                      </a:lnTo>
                      <a:lnTo>
                        <a:pt x="2" y="6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5" name="Freeform 2080"/>
                <p:cNvSpPr>
                  <a:spLocks/>
                </p:cNvSpPr>
                <p:nvPr/>
              </p:nvSpPr>
              <p:spPr bwMode="auto">
                <a:xfrm>
                  <a:off x="708" y="1448"/>
                  <a:ext cx="31" cy="22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2" y="0"/>
                    </a:cxn>
                    <a:cxn ang="0">
                      <a:pos x="13" y="3"/>
                    </a:cxn>
                    <a:cxn ang="0">
                      <a:pos x="8" y="3"/>
                    </a:cxn>
                    <a:cxn ang="0">
                      <a:pos x="7" y="6"/>
                    </a:cxn>
                    <a:cxn ang="0">
                      <a:pos x="9" y="6"/>
                    </a:cxn>
                    <a:cxn ang="0">
                      <a:pos x="18" y="6"/>
                    </a:cxn>
                    <a:cxn ang="0">
                      <a:pos x="19" y="9"/>
                    </a:cxn>
                    <a:cxn ang="0">
                      <a:pos x="12" y="9"/>
                    </a:cxn>
                    <a:cxn ang="0">
                      <a:pos x="12" y="12"/>
                    </a:cxn>
                    <a:cxn ang="0">
                      <a:pos x="22" y="12"/>
                    </a:cxn>
                    <a:cxn ang="0">
                      <a:pos x="23" y="15"/>
                    </a:cxn>
                    <a:cxn ang="0">
                      <a:pos x="18" y="15"/>
                    </a:cxn>
                    <a:cxn ang="0">
                      <a:pos x="16" y="18"/>
                    </a:cxn>
                    <a:cxn ang="0">
                      <a:pos x="29" y="18"/>
                    </a:cxn>
                    <a:cxn ang="0">
                      <a:pos x="30" y="21"/>
                    </a:cxn>
                    <a:cxn ang="0">
                      <a:pos x="16" y="21"/>
                    </a:cxn>
                    <a:cxn ang="0">
                      <a:pos x="16" y="19"/>
                    </a:cxn>
                    <a:cxn ang="0">
                      <a:pos x="13" y="15"/>
                    </a:cxn>
                    <a:cxn ang="0">
                      <a:pos x="9" y="15"/>
                    </a:cxn>
                    <a:cxn ang="0">
                      <a:pos x="7" y="10"/>
                    </a:cxn>
                    <a:cxn ang="0">
                      <a:pos x="7" y="8"/>
                    </a:cxn>
                    <a:cxn ang="0">
                      <a:pos x="5" y="7"/>
                    </a:cxn>
                    <a:cxn ang="0">
                      <a:pos x="3" y="3"/>
                    </a:cxn>
                    <a:cxn ang="0">
                      <a:pos x="0" y="3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1" h="22">
                      <a:moveTo>
                        <a:pt x="2" y="0"/>
                      </a:moveTo>
                      <a:lnTo>
                        <a:pt x="12" y="0"/>
                      </a:lnTo>
                      <a:lnTo>
                        <a:pt x="13" y="3"/>
                      </a:lnTo>
                      <a:lnTo>
                        <a:pt x="8" y="3"/>
                      </a:lnTo>
                      <a:lnTo>
                        <a:pt x="7" y="6"/>
                      </a:lnTo>
                      <a:lnTo>
                        <a:pt x="9" y="6"/>
                      </a:lnTo>
                      <a:lnTo>
                        <a:pt x="18" y="6"/>
                      </a:lnTo>
                      <a:lnTo>
                        <a:pt x="19" y="9"/>
                      </a:lnTo>
                      <a:lnTo>
                        <a:pt x="12" y="9"/>
                      </a:lnTo>
                      <a:lnTo>
                        <a:pt x="12" y="12"/>
                      </a:lnTo>
                      <a:lnTo>
                        <a:pt x="22" y="12"/>
                      </a:lnTo>
                      <a:lnTo>
                        <a:pt x="23" y="15"/>
                      </a:lnTo>
                      <a:lnTo>
                        <a:pt x="18" y="15"/>
                      </a:lnTo>
                      <a:lnTo>
                        <a:pt x="16" y="18"/>
                      </a:lnTo>
                      <a:lnTo>
                        <a:pt x="29" y="18"/>
                      </a:lnTo>
                      <a:lnTo>
                        <a:pt x="30" y="21"/>
                      </a:lnTo>
                      <a:lnTo>
                        <a:pt x="16" y="21"/>
                      </a:lnTo>
                      <a:lnTo>
                        <a:pt x="16" y="19"/>
                      </a:lnTo>
                      <a:lnTo>
                        <a:pt x="13" y="15"/>
                      </a:lnTo>
                      <a:lnTo>
                        <a:pt x="9" y="15"/>
                      </a:lnTo>
                      <a:lnTo>
                        <a:pt x="7" y="10"/>
                      </a:lnTo>
                      <a:lnTo>
                        <a:pt x="7" y="8"/>
                      </a:lnTo>
                      <a:lnTo>
                        <a:pt x="5" y="7"/>
                      </a:lnTo>
                      <a:lnTo>
                        <a:pt x="3" y="3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6" name="Freeform 2081"/>
                <p:cNvSpPr>
                  <a:spLocks/>
                </p:cNvSpPr>
                <p:nvPr/>
              </p:nvSpPr>
              <p:spPr bwMode="auto">
                <a:xfrm>
                  <a:off x="726" y="1448"/>
                  <a:ext cx="30" cy="2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1" y="0"/>
                    </a:cxn>
                    <a:cxn ang="0">
                      <a:pos x="13" y="3"/>
                    </a:cxn>
                    <a:cxn ang="0">
                      <a:pos x="8" y="3"/>
                    </a:cxn>
                    <a:cxn ang="0">
                      <a:pos x="6" y="5"/>
                    </a:cxn>
                    <a:cxn ang="0">
                      <a:pos x="8" y="6"/>
                    </a:cxn>
                    <a:cxn ang="0">
                      <a:pos x="17" y="6"/>
                    </a:cxn>
                    <a:cxn ang="0">
                      <a:pos x="18" y="9"/>
                    </a:cxn>
                    <a:cxn ang="0">
                      <a:pos x="13" y="9"/>
                    </a:cxn>
                    <a:cxn ang="0">
                      <a:pos x="11" y="11"/>
                    </a:cxn>
                    <a:cxn ang="0">
                      <a:pos x="12" y="12"/>
                    </a:cxn>
                    <a:cxn ang="0">
                      <a:pos x="21" y="12"/>
                    </a:cxn>
                    <a:cxn ang="0">
                      <a:pos x="22" y="15"/>
                    </a:cxn>
                    <a:cxn ang="0">
                      <a:pos x="18" y="15"/>
                    </a:cxn>
                    <a:cxn ang="0">
                      <a:pos x="17" y="17"/>
                    </a:cxn>
                    <a:cxn ang="0">
                      <a:pos x="18" y="18"/>
                    </a:cxn>
                    <a:cxn ang="0">
                      <a:pos x="28" y="18"/>
                    </a:cxn>
                    <a:cxn ang="0">
                      <a:pos x="29" y="21"/>
                    </a:cxn>
                    <a:cxn ang="0">
                      <a:pos x="16" y="21"/>
                    </a:cxn>
                    <a:cxn ang="0">
                      <a:pos x="15" y="18"/>
                    </a:cxn>
                    <a:cxn ang="0">
                      <a:pos x="13" y="15"/>
                    </a:cxn>
                    <a:cxn ang="0">
                      <a:pos x="10" y="15"/>
                    </a:cxn>
                    <a:cxn ang="0">
                      <a:pos x="7" y="9"/>
                    </a:cxn>
                    <a:cxn ang="0">
                      <a:pos x="5" y="5"/>
                    </a:cxn>
                    <a:cxn ang="0">
                      <a:pos x="3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30" h="22">
                      <a:moveTo>
                        <a:pt x="1" y="0"/>
                      </a:moveTo>
                      <a:lnTo>
                        <a:pt x="11" y="0"/>
                      </a:lnTo>
                      <a:lnTo>
                        <a:pt x="13" y="3"/>
                      </a:lnTo>
                      <a:lnTo>
                        <a:pt x="8" y="3"/>
                      </a:lnTo>
                      <a:lnTo>
                        <a:pt x="6" y="5"/>
                      </a:ln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18" y="9"/>
                      </a:lnTo>
                      <a:lnTo>
                        <a:pt x="13" y="9"/>
                      </a:lnTo>
                      <a:lnTo>
                        <a:pt x="11" y="11"/>
                      </a:lnTo>
                      <a:lnTo>
                        <a:pt x="12" y="12"/>
                      </a:lnTo>
                      <a:lnTo>
                        <a:pt x="21" y="12"/>
                      </a:lnTo>
                      <a:lnTo>
                        <a:pt x="22" y="15"/>
                      </a:lnTo>
                      <a:lnTo>
                        <a:pt x="18" y="15"/>
                      </a:lnTo>
                      <a:lnTo>
                        <a:pt x="17" y="17"/>
                      </a:lnTo>
                      <a:lnTo>
                        <a:pt x="18" y="18"/>
                      </a:lnTo>
                      <a:lnTo>
                        <a:pt x="28" y="18"/>
                      </a:lnTo>
                      <a:lnTo>
                        <a:pt x="29" y="21"/>
                      </a:lnTo>
                      <a:lnTo>
                        <a:pt x="16" y="21"/>
                      </a:lnTo>
                      <a:lnTo>
                        <a:pt x="15" y="18"/>
                      </a:lnTo>
                      <a:lnTo>
                        <a:pt x="13" y="15"/>
                      </a:lnTo>
                      <a:lnTo>
                        <a:pt x="10" y="15"/>
                      </a:lnTo>
                      <a:lnTo>
                        <a:pt x="7" y="9"/>
                      </a:lnTo>
                      <a:lnTo>
                        <a:pt x="5" y="5"/>
                      </a:lnTo>
                      <a:lnTo>
                        <a:pt x="3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7" name="Freeform 2082"/>
                <p:cNvSpPr>
                  <a:spLocks/>
                </p:cNvSpPr>
                <p:nvPr/>
              </p:nvSpPr>
              <p:spPr bwMode="auto">
                <a:xfrm>
                  <a:off x="744" y="1448"/>
                  <a:ext cx="31" cy="2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1" y="0"/>
                    </a:cxn>
                    <a:cxn ang="0">
                      <a:pos x="12" y="3"/>
                    </a:cxn>
                    <a:cxn ang="0">
                      <a:pos x="7" y="3"/>
                    </a:cxn>
                    <a:cxn ang="0">
                      <a:pos x="7" y="6"/>
                    </a:cxn>
                    <a:cxn ang="0">
                      <a:pos x="7" y="6"/>
                    </a:cxn>
                    <a:cxn ang="0">
                      <a:pos x="17" y="6"/>
                    </a:cxn>
                    <a:cxn ang="0">
                      <a:pos x="18" y="9"/>
                    </a:cxn>
                    <a:cxn ang="0">
                      <a:pos x="12" y="9"/>
                    </a:cxn>
                    <a:cxn ang="0">
                      <a:pos x="11" y="12"/>
                    </a:cxn>
                    <a:cxn ang="0">
                      <a:pos x="21" y="12"/>
                    </a:cxn>
                    <a:cxn ang="0">
                      <a:pos x="22" y="15"/>
                    </a:cxn>
                    <a:cxn ang="0">
                      <a:pos x="18" y="15"/>
                    </a:cxn>
                    <a:cxn ang="0">
                      <a:pos x="17" y="18"/>
                    </a:cxn>
                    <a:cxn ang="0">
                      <a:pos x="18" y="18"/>
                    </a:cxn>
                    <a:cxn ang="0">
                      <a:pos x="29" y="18"/>
                    </a:cxn>
                    <a:cxn ang="0">
                      <a:pos x="30" y="21"/>
                    </a:cxn>
                    <a:cxn ang="0">
                      <a:pos x="16" y="21"/>
                    </a:cxn>
                    <a:cxn ang="0">
                      <a:pos x="15" y="18"/>
                    </a:cxn>
                    <a:cxn ang="0">
                      <a:pos x="12" y="15"/>
                    </a:cxn>
                    <a:cxn ang="0">
                      <a:pos x="9" y="15"/>
                    </a:cxn>
                    <a:cxn ang="0">
                      <a:pos x="6" y="8"/>
                    </a:cxn>
                    <a:cxn ang="0">
                      <a:pos x="2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31" h="22">
                      <a:moveTo>
                        <a:pt x="1" y="0"/>
                      </a:moveTo>
                      <a:lnTo>
                        <a:pt x="11" y="0"/>
                      </a:lnTo>
                      <a:lnTo>
                        <a:pt x="12" y="3"/>
                      </a:lnTo>
                      <a:lnTo>
                        <a:pt x="7" y="3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17" y="6"/>
                      </a:lnTo>
                      <a:lnTo>
                        <a:pt x="18" y="9"/>
                      </a:lnTo>
                      <a:lnTo>
                        <a:pt x="12" y="9"/>
                      </a:lnTo>
                      <a:lnTo>
                        <a:pt x="11" y="12"/>
                      </a:lnTo>
                      <a:lnTo>
                        <a:pt x="21" y="12"/>
                      </a:lnTo>
                      <a:lnTo>
                        <a:pt x="22" y="15"/>
                      </a:lnTo>
                      <a:lnTo>
                        <a:pt x="18" y="15"/>
                      </a:lnTo>
                      <a:lnTo>
                        <a:pt x="17" y="18"/>
                      </a:lnTo>
                      <a:lnTo>
                        <a:pt x="18" y="18"/>
                      </a:lnTo>
                      <a:lnTo>
                        <a:pt x="29" y="18"/>
                      </a:lnTo>
                      <a:lnTo>
                        <a:pt x="30" y="21"/>
                      </a:lnTo>
                      <a:lnTo>
                        <a:pt x="16" y="21"/>
                      </a:lnTo>
                      <a:lnTo>
                        <a:pt x="15" y="18"/>
                      </a:lnTo>
                      <a:lnTo>
                        <a:pt x="12" y="15"/>
                      </a:lnTo>
                      <a:lnTo>
                        <a:pt x="9" y="15"/>
                      </a:lnTo>
                      <a:lnTo>
                        <a:pt x="6" y="8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8" name="Freeform 2083"/>
                <p:cNvSpPr>
                  <a:spLocks/>
                </p:cNvSpPr>
                <p:nvPr/>
              </p:nvSpPr>
              <p:spPr bwMode="auto">
                <a:xfrm>
                  <a:off x="761" y="1448"/>
                  <a:ext cx="31" cy="22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1" y="0"/>
                    </a:cxn>
                    <a:cxn ang="0">
                      <a:pos x="11" y="3"/>
                    </a:cxn>
                    <a:cxn ang="0">
                      <a:pos x="7" y="3"/>
                    </a:cxn>
                    <a:cxn ang="0">
                      <a:pos x="7" y="6"/>
                    </a:cxn>
                    <a:cxn ang="0">
                      <a:pos x="7" y="6"/>
                    </a:cxn>
                    <a:cxn ang="0">
                      <a:pos x="18" y="6"/>
                    </a:cxn>
                    <a:cxn ang="0">
                      <a:pos x="18" y="9"/>
                    </a:cxn>
                    <a:cxn ang="0">
                      <a:pos x="12" y="9"/>
                    </a:cxn>
                    <a:cxn ang="0">
                      <a:pos x="10" y="12"/>
                    </a:cxn>
                    <a:cxn ang="0">
                      <a:pos x="21" y="12"/>
                    </a:cxn>
                    <a:cxn ang="0">
                      <a:pos x="22" y="15"/>
                    </a:cxn>
                    <a:cxn ang="0">
                      <a:pos x="18" y="15"/>
                    </a:cxn>
                    <a:cxn ang="0">
                      <a:pos x="17" y="16"/>
                    </a:cxn>
                    <a:cxn ang="0">
                      <a:pos x="19" y="18"/>
                    </a:cxn>
                    <a:cxn ang="0">
                      <a:pos x="29" y="18"/>
                    </a:cxn>
                    <a:cxn ang="0">
                      <a:pos x="30" y="21"/>
                    </a:cxn>
                    <a:cxn ang="0">
                      <a:pos x="17" y="21"/>
                    </a:cxn>
                    <a:cxn ang="0">
                      <a:pos x="16" y="17"/>
                    </a:cxn>
                    <a:cxn ang="0">
                      <a:pos x="12" y="15"/>
                    </a:cxn>
                    <a:cxn ang="0">
                      <a:pos x="9" y="15"/>
                    </a:cxn>
                    <a:cxn ang="0">
                      <a:pos x="5" y="6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1" h="22">
                      <a:moveTo>
                        <a:pt x="2" y="0"/>
                      </a:moveTo>
                      <a:lnTo>
                        <a:pt x="11" y="0"/>
                      </a:lnTo>
                      <a:lnTo>
                        <a:pt x="11" y="3"/>
                      </a:lnTo>
                      <a:lnTo>
                        <a:pt x="7" y="3"/>
                      </a:lnTo>
                      <a:lnTo>
                        <a:pt x="7" y="6"/>
                      </a:lnTo>
                      <a:lnTo>
                        <a:pt x="7" y="6"/>
                      </a:lnTo>
                      <a:lnTo>
                        <a:pt x="18" y="6"/>
                      </a:lnTo>
                      <a:lnTo>
                        <a:pt x="18" y="9"/>
                      </a:lnTo>
                      <a:lnTo>
                        <a:pt x="12" y="9"/>
                      </a:lnTo>
                      <a:lnTo>
                        <a:pt x="10" y="12"/>
                      </a:lnTo>
                      <a:lnTo>
                        <a:pt x="21" y="12"/>
                      </a:lnTo>
                      <a:lnTo>
                        <a:pt x="22" y="15"/>
                      </a:lnTo>
                      <a:lnTo>
                        <a:pt x="18" y="15"/>
                      </a:lnTo>
                      <a:lnTo>
                        <a:pt x="17" y="16"/>
                      </a:lnTo>
                      <a:lnTo>
                        <a:pt x="19" y="18"/>
                      </a:lnTo>
                      <a:lnTo>
                        <a:pt x="29" y="18"/>
                      </a:lnTo>
                      <a:lnTo>
                        <a:pt x="30" y="21"/>
                      </a:lnTo>
                      <a:lnTo>
                        <a:pt x="17" y="21"/>
                      </a:lnTo>
                      <a:lnTo>
                        <a:pt x="16" y="17"/>
                      </a:lnTo>
                      <a:lnTo>
                        <a:pt x="12" y="15"/>
                      </a:lnTo>
                      <a:lnTo>
                        <a:pt x="9" y="15"/>
                      </a:lnTo>
                      <a:lnTo>
                        <a:pt x="5" y="6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59" name="Freeform 2084"/>
                <p:cNvSpPr>
                  <a:spLocks/>
                </p:cNvSpPr>
                <p:nvPr/>
              </p:nvSpPr>
              <p:spPr bwMode="auto">
                <a:xfrm>
                  <a:off x="778" y="1448"/>
                  <a:ext cx="32" cy="22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0" y="0"/>
                    </a:cxn>
                    <a:cxn ang="0">
                      <a:pos x="11" y="3"/>
                    </a:cxn>
                    <a:cxn ang="0">
                      <a:pos x="7" y="3"/>
                    </a:cxn>
                    <a:cxn ang="0">
                      <a:pos x="6" y="3"/>
                    </a:cxn>
                    <a:cxn ang="0">
                      <a:pos x="8" y="6"/>
                    </a:cxn>
                    <a:cxn ang="0">
                      <a:pos x="17" y="6"/>
                    </a:cxn>
                    <a:cxn ang="0">
                      <a:pos x="19" y="9"/>
                    </a:cxn>
                    <a:cxn ang="0">
                      <a:pos x="12" y="9"/>
                    </a:cxn>
                    <a:cxn ang="0">
                      <a:pos x="11" y="12"/>
                    </a:cxn>
                    <a:cxn ang="0">
                      <a:pos x="23" y="12"/>
                    </a:cxn>
                    <a:cxn ang="0">
                      <a:pos x="24" y="15"/>
                    </a:cxn>
                    <a:cxn ang="0">
                      <a:pos x="20" y="15"/>
                    </a:cxn>
                    <a:cxn ang="0">
                      <a:pos x="18" y="16"/>
                    </a:cxn>
                    <a:cxn ang="0">
                      <a:pos x="21" y="18"/>
                    </a:cxn>
                    <a:cxn ang="0">
                      <a:pos x="30" y="18"/>
                    </a:cxn>
                    <a:cxn ang="0">
                      <a:pos x="31" y="21"/>
                    </a:cxn>
                    <a:cxn ang="0">
                      <a:pos x="19" y="21"/>
                    </a:cxn>
                    <a:cxn ang="0">
                      <a:pos x="16" y="18"/>
                    </a:cxn>
                    <a:cxn ang="0">
                      <a:pos x="13" y="15"/>
                    </a:cxn>
                    <a:cxn ang="0">
                      <a:pos x="9" y="15"/>
                    </a:cxn>
                    <a:cxn ang="0">
                      <a:pos x="4" y="6"/>
                    </a:cxn>
                    <a:cxn ang="0">
                      <a:pos x="2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32" h="22">
                      <a:moveTo>
                        <a:pt x="1" y="0"/>
                      </a:moveTo>
                      <a:lnTo>
                        <a:pt x="10" y="0"/>
                      </a:lnTo>
                      <a:lnTo>
                        <a:pt x="11" y="3"/>
                      </a:lnTo>
                      <a:lnTo>
                        <a:pt x="7" y="3"/>
                      </a:lnTo>
                      <a:lnTo>
                        <a:pt x="6" y="3"/>
                      </a:ln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19" y="9"/>
                      </a:lnTo>
                      <a:lnTo>
                        <a:pt x="12" y="9"/>
                      </a:lnTo>
                      <a:lnTo>
                        <a:pt x="11" y="12"/>
                      </a:lnTo>
                      <a:lnTo>
                        <a:pt x="23" y="12"/>
                      </a:lnTo>
                      <a:lnTo>
                        <a:pt x="24" y="15"/>
                      </a:lnTo>
                      <a:lnTo>
                        <a:pt x="20" y="15"/>
                      </a:lnTo>
                      <a:lnTo>
                        <a:pt x="18" y="16"/>
                      </a:lnTo>
                      <a:lnTo>
                        <a:pt x="21" y="18"/>
                      </a:lnTo>
                      <a:lnTo>
                        <a:pt x="30" y="18"/>
                      </a:lnTo>
                      <a:lnTo>
                        <a:pt x="31" y="21"/>
                      </a:lnTo>
                      <a:lnTo>
                        <a:pt x="19" y="21"/>
                      </a:lnTo>
                      <a:lnTo>
                        <a:pt x="16" y="18"/>
                      </a:lnTo>
                      <a:lnTo>
                        <a:pt x="13" y="15"/>
                      </a:lnTo>
                      <a:lnTo>
                        <a:pt x="9" y="15"/>
                      </a:lnTo>
                      <a:lnTo>
                        <a:pt x="4" y="6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60" name="Freeform 2085"/>
                <p:cNvSpPr>
                  <a:spLocks/>
                </p:cNvSpPr>
                <p:nvPr/>
              </p:nvSpPr>
              <p:spPr bwMode="auto">
                <a:xfrm>
                  <a:off x="795" y="1448"/>
                  <a:ext cx="24" cy="18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2" y="0"/>
                    </a:cxn>
                    <a:cxn ang="0">
                      <a:pos x="12" y="3"/>
                    </a:cxn>
                    <a:cxn ang="0">
                      <a:pos x="7" y="3"/>
                    </a:cxn>
                    <a:cxn ang="0">
                      <a:pos x="7" y="6"/>
                    </a:cxn>
                    <a:cxn ang="0">
                      <a:pos x="8" y="6"/>
                    </a:cxn>
                    <a:cxn ang="0">
                      <a:pos x="16" y="6"/>
                    </a:cxn>
                    <a:cxn ang="0">
                      <a:pos x="18" y="10"/>
                    </a:cxn>
                    <a:cxn ang="0">
                      <a:pos x="12" y="10"/>
                    </a:cxn>
                    <a:cxn ang="0">
                      <a:pos x="10" y="12"/>
                    </a:cxn>
                    <a:cxn ang="0">
                      <a:pos x="21" y="12"/>
                    </a:cxn>
                    <a:cxn ang="0">
                      <a:pos x="22" y="13"/>
                    </a:cxn>
                    <a:cxn ang="0">
                      <a:pos x="23" y="15"/>
                    </a:cxn>
                    <a:cxn ang="0">
                      <a:pos x="19" y="15"/>
                    </a:cxn>
                    <a:cxn ang="0">
                      <a:pos x="16" y="17"/>
                    </a:cxn>
                    <a:cxn ang="0">
                      <a:pos x="14" y="15"/>
                    </a:cxn>
                    <a:cxn ang="0">
                      <a:pos x="9" y="15"/>
                    </a:cxn>
                    <a:cxn ang="0">
                      <a:pos x="7" y="9"/>
                    </a:cxn>
                    <a:cxn ang="0">
                      <a:pos x="5" y="7"/>
                    </a:cxn>
                    <a:cxn ang="0">
                      <a:pos x="2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4" h="18">
                      <a:moveTo>
                        <a:pt x="1" y="0"/>
                      </a:moveTo>
                      <a:lnTo>
                        <a:pt x="12" y="0"/>
                      </a:lnTo>
                      <a:lnTo>
                        <a:pt x="12" y="3"/>
                      </a:lnTo>
                      <a:lnTo>
                        <a:pt x="7" y="3"/>
                      </a:lnTo>
                      <a:lnTo>
                        <a:pt x="7" y="6"/>
                      </a:lnTo>
                      <a:lnTo>
                        <a:pt x="8" y="6"/>
                      </a:lnTo>
                      <a:lnTo>
                        <a:pt x="16" y="6"/>
                      </a:lnTo>
                      <a:lnTo>
                        <a:pt x="18" y="10"/>
                      </a:lnTo>
                      <a:lnTo>
                        <a:pt x="12" y="10"/>
                      </a:lnTo>
                      <a:lnTo>
                        <a:pt x="10" y="12"/>
                      </a:lnTo>
                      <a:lnTo>
                        <a:pt x="21" y="12"/>
                      </a:lnTo>
                      <a:lnTo>
                        <a:pt x="22" y="13"/>
                      </a:lnTo>
                      <a:lnTo>
                        <a:pt x="23" y="15"/>
                      </a:lnTo>
                      <a:lnTo>
                        <a:pt x="19" y="15"/>
                      </a:lnTo>
                      <a:lnTo>
                        <a:pt x="16" y="17"/>
                      </a:lnTo>
                      <a:lnTo>
                        <a:pt x="14" y="15"/>
                      </a:lnTo>
                      <a:lnTo>
                        <a:pt x="9" y="15"/>
                      </a:lnTo>
                      <a:lnTo>
                        <a:pt x="7" y="9"/>
                      </a:lnTo>
                      <a:lnTo>
                        <a:pt x="5" y="7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61" name="Freeform 2086"/>
                <p:cNvSpPr>
                  <a:spLocks/>
                </p:cNvSpPr>
                <p:nvPr/>
              </p:nvSpPr>
              <p:spPr bwMode="auto">
                <a:xfrm>
                  <a:off x="812" y="1448"/>
                  <a:ext cx="22" cy="2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" y="0"/>
                    </a:cxn>
                    <a:cxn ang="0">
                      <a:pos x="10" y="3"/>
                    </a:cxn>
                    <a:cxn ang="0">
                      <a:pos x="6" y="3"/>
                    </a:cxn>
                    <a:cxn ang="0">
                      <a:pos x="6" y="6"/>
                    </a:cxn>
                    <a:cxn ang="0">
                      <a:pos x="13" y="6"/>
                    </a:cxn>
                    <a:cxn ang="0">
                      <a:pos x="15" y="10"/>
                    </a:cxn>
                    <a:cxn ang="0">
                      <a:pos x="13" y="10"/>
                    </a:cxn>
                    <a:cxn ang="0">
                      <a:pos x="11" y="10"/>
                    </a:cxn>
                    <a:cxn ang="0">
                      <a:pos x="10" y="12"/>
                    </a:cxn>
                    <a:cxn ang="0">
                      <a:pos x="21" y="12"/>
                    </a:cxn>
                    <a:cxn ang="0">
                      <a:pos x="21" y="15"/>
                    </a:cxn>
                    <a:cxn ang="0">
                      <a:pos x="18" y="15"/>
                    </a:cxn>
                    <a:cxn ang="0">
                      <a:pos x="16" y="19"/>
                    </a:cxn>
                    <a:cxn ang="0">
                      <a:pos x="13" y="15"/>
                    </a:cxn>
                    <a:cxn ang="0">
                      <a:pos x="8" y="15"/>
                    </a:cxn>
                    <a:cxn ang="0">
                      <a:pos x="6" y="10"/>
                    </a:cxn>
                    <a:cxn ang="0">
                      <a:pos x="3" y="8"/>
                    </a:cxn>
                    <a:cxn ang="0">
                      <a:pos x="2" y="3"/>
                    </a:cxn>
                    <a:cxn ang="0">
                      <a:pos x="0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2" h="20">
                      <a:moveTo>
                        <a:pt x="0" y="0"/>
                      </a:moveTo>
                      <a:lnTo>
                        <a:pt x="9" y="0"/>
                      </a:lnTo>
                      <a:lnTo>
                        <a:pt x="10" y="3"/>
                      </a:lnTo>
                      <a:lnTo>
                        <a:pt x="6" y="3"/>
                      </a:lnTo>
                      <a:lnTo>
                        <a:pt x="6" y="6"/>
                      </a:lnTo>
                      <a:lnTo>
                        <a:pt x="13" y="6"/>
                      </a:lnTo>
                      <a:lnTo>
                        <a:pt x="15" y="10"/>
                      </a:lnTo>
                      <a:lnTo>
                        <a:pt x="13" y="10"/>
                      </a:lnTo>
                      <a:lnTo>
                        <a:pt x="11" y="10"/>
                      </a:lnTo>
                      <a:lnTo>
                        <a:pt x="10" y="12"/>
                      </a:lnTo>
                      <a:lnTo>
                        <a:pt x="21" y="12"/>
                      </a:lnTo>
                      <a:lnTo>
                        <a:pt x="21" y="15"/>
                      </a:lnTo>
                      <a:lnTo>
                        <a:pt x="18" y="15"/>
                      </a:lnTo>
                      <a:lnTo>
                        <a:pt x="16" y="19"/>
                      </a:lnTo>
                      <a:lnTo>
                        <a:pt x="13" y="15"/>
                      </a:lnTo>
                      <a:lnTo>
                        <a:pt x="8" y="15"/>
                      </a:lnTo>
                      <a:lnTo>
                        <a:pt x="6" y="10"/>
                      </a:lnTo>
                      <a:lnTo>
                        <a:pt x="3" y="8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62" name="Freeform 2087"/>
                <p:cNvSpPr>
                  <a:spLocks/>
                </p:cNvSpPr>
                <p:nvPr/>
              </p:nvSpPr>
              <p:spPr bwMode="auto">
                <a:xfrm>
                  <a:off x="828" y="1448"/>
                  <a:ext cx="24" cy="14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0" y="0"/>
                    </a:cxn>
                    <a:cxn ang="0">
                      <a:pos x="11" y="2"/>
                    </a:cxn>
                    <a:cxn ang="0">
                      <a:pos x="7" y="2"/>
                    </a:cxn>
                    <a:cxn ang="0">
                      <a:pos x="7" y="5"/>
                    </a:cxn>
                    <a:cxn ang="0">
                      <a:pos x="11" y="5"/>
                    </a:cxn>
                    <a:cxn ang="0">
                      <a:pos x="18" y="5"/>
                    </a:cxn>
                    <a:cxn ang="0">
                      <a:pos x="20" y="8"/>
                    </a:cxn>
                    <a:cxn ang="0">
                      <a:pos x="12" y="8"/>
                    </a:cxn>
                    <a:cxn ang="0">
                      <a:pos x="11" y="10"/>
                    </a:cxn>
                    <a:cxn ang="0">
                      <a:pos x="23" y="10"/>
                    </a:cxn>
                    <a:cxn ang="0">
                      <a:pos x="23" y="13"/>
                    </a:cxn>
                    <a:cxn ang="0">
                      <a:pos x="12" y="13"/>
                    </a:cxn>
                    <a:cxn ang="0">
                      <a:pos x="9" y="11"/>
                    </a:cxn>
                    <a:cxn ang="0">
                      <a:pos x="7" y="8"/>
                    </a:cxn>
                    <a:cxn ang="0">
                      <a:pos x="5" y="6"/>
                    </a:cxn>
                    <a:cxn ang="0">
                      <a:pos x="2" y="2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24" h="14">
                      <a:moveTo>
                        <a:pt x="1" y="0"/>
                      </a:moveTo>
                      <a:lnTo>
                        <a:pt x="10" y="0"/>
                      </a:lnTo>
                      <a:lnTo>
                        <a:pt x="11" y="2"/>
                      </a:lnTo>
                      <a:lnTo>
                        <a:pt x="7" y="2"/>
                      </a:lnTo>
                      <a:lnTo>
                        <a:pt x="7" y="5"/>
                      </a:lnTo>
                      <a:lnTo>
                        <a:pt x="11" y="5"/>
                      </a:lnTo>
                      <a:lnTo>
                        <a:pt x="18" y="5"/>
                      </a:lnTo>
                      <a:lnTo>
                        <a:pt x="20" y="8"/>
                      </a:lnTo>
                      <a:lnTo>
                        <a:pt x="12" y="8"/>
                      </a:lnTo>
                      <a:lnTo>
                        <a:pt x="11" y="10"/>
                      </a:lnTo>
                      <a:lnTo>
                        <a:pt x="23" y="10"/>
                      </a:lnTo>
                      <a:lnTo>
                        <a:pt x="23" y="13"/>
                      </a:lnTo>
                      <a:lnTo>
                        <a:pt x="12" y="13"/>
                      </a:lnTo>
                      <a:lnTo>
                        <a:pt x="9" y="11"/>
                      </a:lnTo>
                      <a:lnTo>
                        <a:pt x="7" y="8"/>
                      </a:lnTo>
                      <a:lnTo>
                        <a:pt x="5" y="6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63" name="Freeform 2088"/>
                <p:cNvSpPr>
                  <a:spLocks/>
                </p:cNvSpPr>
                <p:nvPr/>
              </p:nvSpPr>
              <p:spPr bwMode="auto">
                <a:xfrm>
                  <a:off x="814" y="1448"/>
                  <a:ext cx="60" cy="29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48" y="0"/>
                    </a:cxn>
                    <a:cxn ang="0">
                      <a:pos x="48" y="3"/>
                    </a:cxn>
                    <a:cxn ang="0">
                      <a:pos x="38" y="3"/>
                    </a:cxn>
                    <a:cxn ang="0">
                      <a:pos x="39" y="6"/>
                    </a:cxn>
                    <a:cxn ang="0">
                      <a:pos x="41" y="6"/>
                    </a:cxn>
                    <a:cxn ang="0">
                      <a:pos x="43" y="12"/>
                    </a:cxn>
                    <a:cxn ang="0">
                      <a:pos x="53" y="12"/>
                    </a:cxn>
                    <a:cxn ang="0">
                      <a:pos x="56" y="7"/>
                    </a:cxn>
                    <a:cxn ang="0">
                      <a:pos x="59" y="18"/>
                    </a:cxn>
                    <a:cxn ang="0">
                      <a:pos x="49" y="18"/>
                    </a:cxn>
                    <a:cxn ang="0">
                      <a:pos x="49" y="26"/>
                    </a:cxn>
                    <a:cxn ang="0">
                      <a:pos x="6" y="26"/>
                    </a:cxn>
                    <a:cxn ang="0">
                      <a:pos x="4" y="28"/>
                    </a:cxn>
                    <a:cxn ang="0">
                      <a:pos x="0" y="22"/>
                    </a:cxn>
                    <a:cxn ang="0">
                      <a:pos x="3" y="18"/>
                    </a:cxn>
                    <a:cxn ang="0">
                      <a:pos x="13" y="18"/>
                    </a:cxn>
                    <a:cxn ang="0">
                      <a:pos x="17" y="22"/>
                    </a:cxn>
                    <a:cxn ang="0">
                      <a:pos x="19" y="18"/>
                    </a:cxn>
                    <a:cxn ang="0">
                      <a:pos x="46" y="18"/>
                    </a:cxn>
                    <a:cxn ang="0">
                      <a:pos x="45" y="15"/>
                    </a:cxn>
                    <a:cxn ang="0">
                      <a:pos x="39" y="11"/>
                    </a:cxn>
                    <a:cxn ang="0">
                      <a:pos x="38" y="10"/>
                    </a:cxn>
                    <a:cxn ang="0">
                      <a:pos x="34" y="6"/>
                    </a:cxn>
                    <a:cxn ang="0">
                      <a:pos x="32" y="3"/>
                    </a:cxn>
                    <a:cxn ang="0">
                      <a:pos x="28" y="3"/>
                    </a:cxn>
                    <a:cxn ang="0">
                      <a:pos x="30" y="0"/>
                    </a:cxn>
                  </a:cxnLst>
                  <a:rect l="0" t="0" r="r" b="b"/>
                  <a:pathLst>
                    <a:path w="60" h="29">
                      <a:moveTo>
                        <a:pt x="30" y="0"/>
                      </a:moveTo>
                      <a:lnTo>
                        <a:pt x="48" y="0"/>
                      </a:lnTo>
                      <a:lnTo>
                        <a:pt x="48" y="3"/>
                      </a:lnTo>
                      <a:lnTo>
                        <a:pt x="38" y="3"/>
                      </a:lnTo>
                      <a:lnTo>
                        <a:pt x="39" y="6"/>
                      </a:lnTo>
                      <a:lnTo>
                        <a:pt x="41" y="6"/>
                      </a:lnTo>
                      <a:lnTo>
                        <a:pt x="43" y="12"/>
                      </a:lnTo>
                      <a:lnTo>
                        <a:pt x="53" y="12"/>
                      </a:lnTo>
                      <a:lnTo>
                        <a:pt x="56" y="7"/>
                      </a:lnTo>
                      <a:lnTo>
                        <a:pt x="59" y="18"/>
                      </a:lnTo>
                      <a:lnTo>
                        <a:pt x="49" y="18"/>
                      </a:lnTo>
                      <a:lnTo>
                        <a:pt x="49" y="26"/>
                      </a:lnTo>
                      <a:lnTo>
                        <a:pt x="6" y="26"/>
                      </a:lnTo>
                      <a:lnTo>
                        <a:pt x="4" y="28"/>
                      </a:lnTo>
                      <a:lnTo>
                        <a:pt x="0" y="22"/>
                      </a:lnTo>
                      <a:lnTo>
                        <a:pt x="3" y="18"/>
                      </a:lnTo>
                      <a:lnTo>
                        <a:pt x="13" y="18"/>
                      </a:lnTo>
                      <a:lnTo>
                        <a:pt x="17" y="22"/>
                      </a:lnTo>
                      <a:lnTo>
                        <a:pt x="19" y="18"/>
                      </a:lnTo>
                      <a:lnTo>
                        <a:pt x="46" y="18"/>
                      </a:lnTo>
                      <a:lnTo>
                        <a:pt x="45" y="15"/>
                      </a:lnTo>
                      <a:lnTo>
                        <a:pt x="39" y="11"/>
                      </a:lnTo>
                      <a:lnTo>
                        <a:pt x="38" y="10"/>
                      </a:lnTo>
                      <a:lnTo>
                        <a:pt x="34" y="6"/>
                      </a:lnTo>
                      <a:lnTo>
                        <a:pt x="32" y="3"/>
                      </a:lnTo>
                      <a:lnTo>
                        <a:pt x="28" y="3"/>
                      </a:lnTo>
                      <a:lnTo>
                        <a:pt x="30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64" name="Freeform 2089"/>
                <p:cNvSpPr>
                  <a:spLocks/>
                </p:cNvSpPr>
                <p:nvPr/>
              </p:nvSpPr>
              <p:spPr bwMode="auto">
                <a:xfrm>
                  <a:off x="899" y="1448"/>
                  <a:ext cx="43" cy="5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2" y="0"/>
                    </a:cxn>
                    <a:cxn ang="0">
                      <a:pos x="15" y="1"/>
                    </a:cxn>
                    <a:cxn ang="0">
                      <a:pos x="16" y="0"/>
                    </a:cxn>
                    <a:cxn ang="0">
                      <a:pos x="29" y="0"/>
                    </a:cxn>
                    <a:cxn ang="0">
                      <a:pos x="31" y="2"/>
                    </a:cxn>
                    <a:cxn ang="0">
                      <a:pos x="32" y="0"/>
                    </a:cxn>
                    <a:cxn ang="0">
                      <a:pos x="42" y="0"/>
                    </a:cxn>
                    <a:cxn ang="0">
                      <a:pos x="42" y="2"/>
                    </a:cxn>
                    <a:cxn ang="0">
                      <a:pos x="33" y="2"/>
                    </a:cxn>
                    <a:cxn ang="0">
                      <a:pos x="31" y="4"/>
                    </a:cxn>
                    <a:cxn ang="0">
                      <a:pos x="27" y="2"/>
                    </a:cxn>
                    <a:cxn ang="0">
                      <a:pos x="17" y="2"/>
                    </a:cxn>
                    <a:cxn ang="0">
                      <a:pos x="15" y="4"/>
                    </a:cxn>
                    <a:cxn ang="0">
                      <a:pos x="11" y="2"/>
                    </a:cxn>
                    <a:cxn ang="0">
                      <a:pos x="0" y="2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43" h="5">
                      <a:moveTo>
                        <a:pt x="1" y="0"/>
                      </a:moveTo>
                      <a:lnTo>
                        <a:pt x="12" y="0"/>
                      </a:lnTo>
                      <a:lnTo>
                        <a:pt x="15" y="1"/>
                      </a:lnTo>
                      <a:lnTo>
                        <a:pt x="16" y="0"/>
                      </a:lnTo>
                      <a:lnTo>
                        <a:pt x="29" y="0"/>
                      </a:lnTo>
                      <a:lnTo>
                        <a:pt x="31" y="2"/>
                      </a:lnTo>
                      <a:lnTo>
                        <a:pt x="32" y="0"/>
                      </a:lnTo>
                      <a:lnTo>
                        <a:pt x="42" y="0"/>
                      </a:lnTo>
                      <a:lnTo>
                        <a:pt x="42" y="2"/>
                      </a:lnTo>
                      <a:lnTo>
                        <a:pt x="33" y="2"/>
                      </a:lnTo>
                      <a:lnTo>
                        <a:pt x="31" y="4"/>
                      </a:lnTo>
                      <a:lnTo>
                        <a:pt x="27" y="2"/>
                      </a:lnTo>
                      <a:lnTo>
                        <a:pt x="17" y="2"/>
                      </a:lnTo>
                      <a:lnTo>
                        <a:pt x="15" y="4"/>
                      </a:lnTo>
                      <a:lnTo>
                        <a:pt x="11" y="2"/>
                      </a:lnTo>
                      <a:lnTo>
                        <a:pt x="0" y="2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65" name="Freeform 2090"/>
                <p:cNvSpPr>
                  <a:spLocks/>
                </p:cNvSpPr>
                <p:nvPr/>
              </p:nvSpPr>
              <p:spPr bwMode="auto">
                <a:xfrm>
                  <a:off x="899" y="1454"/>
                  <a:ext cx="46" cy="4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1" y="0"/>
                    </a:cxn>
                    <a:cxn ang="0">
                      <a:pos x="13" y="0"/>
                    </a:cxn>
                    <a:cxn ang="0">
                      <a:pos x="16" y="2"/>
                    </a:cxn>
                    <a:cxn ang="0">
                      <a:pos x="15" y="2"/>
                    </a:cxn>
                    <a:cxn ang="0">
                      <a:pos x="18" y="0"/>
                    </a:cxn>
                    <a:cxn ang="0">
                      <a:pos x="29" y="0"/>
                    </a:cxn>
                    <a:cxn ang="0">
                      <a:pos x="31" y="2"/>
                    </a:cxn>
                    <a:cxn ang="0">
                      <a:pos x="34" y="0"/>
                    </a:cxn>
                    <a:cxn ang="0">
                      <a:pos x="44" y="0"/>
                    </a:cxn>
                    <a:cxn ang="0">
                      <a:pos x="45" y="3"/>
                    </a:cxn>
                    <a:cxn ang="0">
                      <a:pos x="33" y="3"/>
                    </a:cxn>
                    <a:cxn ang="0">
                      <a:pos x="25" y="3"/>
                    </a:cxn>
                    <a:cxn ang="0">
                      <a:pos x="18" y="3"/>
                    </a:cxn>
                    <a:cxn ang="0">
                      <a:pos x="8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46" h="4">
                      <a:moveTo>
                        <a:pt x="0" y="3"/>
                      </a:moveTo>
                      <a:lnTo>
                        <a:pt x="1" y="0"/>
                      </a:lnTo>
                      <a:lnTo>
                        <a:pt x="13" y="0"/>
                      </a:lnTo>
                      <a:lnTo>
                        <a:pt x="16" y="2"/>
                      </a:lnTo>
                      <a:lnTo>
                        <a:pt x="15" y="2"/>
                      </a:lnTo>
                      <a:lnTo>
                        <a:pt x="18" y="0"/>
                      </a:lnTo>
                      <a:lnTo>
                        <a:pt x="29" y="0"/>
                      </a:lnTo>
                      <a:lnTo>
                        <a:pt x="31" y="2"/>
                      </a:lnTo>
                      <a:lnTo>
                        <a:pt x="34" y="0"/>
                      </a:lnTo>
                      <a:lnTo>
                        <a:pt x="44" y="0"/>
                      </a:lnTo>
                      <a:lnTo>
                        <a:pt x="45" y="3"/>
                      </a:lnTo>
                      <a:lnTo>
                        <a:pt x="33" y="3"/>
                      </a:lnTo>
                      <a:lnTo>
                        <a:pt x="25" y="3"/>
                      </a:lnTo>
                      <a:lnTo>
                        <a:pt x="18" y="3"/>
                      </a:lnTo>
                      <a:lnTo>
                        <a:pt x="8" y="3"/>
                      </a:lnTo>
                      <a:lnTo>
                        <a:pt x="0" y="3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66" name="Freeform 2091"/>
                <p:cNvSpPr>
                  <a:spLocks/>
                </p:cNvSpPr>
                <p:nvPr/>
              </p:nvSpPr>
              <p:spPr bwMode="auto">
                <a:xfrm>
                  <a:off x="903" y="1460"/>
                  <a:ext cx="49" cy="14"/>
                </a:xfrm>
                <a:custGeom>
                  <a:avLst/>
                  <a:gdLst/>
                  <a:ahLst/>
                  <a:cxnLst>
                    <a:cxn ang="0">
                      <a:pos x="17" y="0"/>
                    </a:cxn>
                    <a:cxn ang="0">
                      <a:pos x="27" y="0"/>
                    </a:cxn>
                    <a:cxn ang="0">
                      <a:pos x="28" y="3"/>
                    </a:cxn>
                    <a:cxn ang="0">
                      <a:pos x="19" y="3"/>
                    </a:cxn>
                    <a:cxn ang="0">
                      <a:pos x="21" y="8"/>
                    </a:cxn>
                    <a:cxn ang="0">
                      <a:pos x="30" y="8"/>
                    </a:cxn>
                    <a:cxn ang="0">
                      <a:pos x="33" y="10"/>
                    </a:cxn>
                    <a:cxn ang="0">
                      <a:pos x="35" y="8"/>
                    </a:cxn>
                    <a:cxn ang="0">
                      <a:pos x="46" y="8"/>
                    </a:cxn>
                    <a:cxn ang="0">
                      <a:pos x="48" y="13"/>
                    </a:cxn>
                    <a:cxn ang="0">
                      <a:pos x="0" y="13"/>
                    </a:cxn>
                    <a:cxn ang="0">
                      <a:pos x="2" y="8"/>
                    </a:cxn>
                    <a:cxn ang="0">
                      <a:pos x="15" y="8"/>
                    </a:cxn>
                    <a:cxn ang="0">
                      <a:pos x="16" y="11"/>
                    </a:cxn>
                    <a:cxn ang="0">
                      <a:pos x="17" y="7"/>
                    </a:cxn>
                    <a:cxn ang="0">
                      <a:pos x="16" y="3"/>
                    </a:cxn>
                    <a:cxn ang="0">
                      <a:pos x="17" y="0"/>
                    </a:cxn>
                  </a:cxnLst>
                  <a:rect l="0" t="0" r="r" b="b"/>
                  <a:pathLst>
                    <a:path w="49" h="14">
                      <a:moveTo>
                        <a:pt x="17" y="0"/>
                      </a:moveTo>
                      <a:lnTo>
                        <a:pt x="27" y="0"/>
                      </a:lnTo>
                      <a:lnTo>
                        <a:pt x="28" y="3"/>
                      </a:lnTo>
                      <a:lnTo>
                        <a:pt x="19" y="3"/>
                      </a:lnTo>
                      <a:lnTo>
                        <a:pt x="21" y="8"/>
                      </a:lnTo>
                      <a:lnTo>
                        <a:pt x="30" y="8"/>
                      </a:lnTo>
                      <a:lnTo>
                        <a:pt x="33" y="10"/>
                      </a:lnTo>
                      <a:lnTo>
                        <a:pt x="35" y="8"/>
                      </a:lnTo>
                      <a:lnTo>
                        <a:pt x="46" y="8"/>
                      </a:lnTo>
                      <a:lnTo>
                        <a:pt x="48" y="13"/>
                      </a:lnTo>
                      <a:lnTo>
                        <a:pt x="0" y="13"/>
                      </a:lnTo>
                      <a:lnTo>
                        <a:pt x="2" y="8"/>
                      </a:lnTo>
                      <a:lnTo>
                        <a:pt x="15" y="8"/>
                      </a:lnTo>
                      <a:lnTo>
                        <a:pt x="16" y="11"/>
                      </a:lnTo>
                      <a:lnTo>
                        <a:pt x="17" y="7"/>
                      </a:lnTo>
                      <a:lnTo>
                        <a:pt x="16" y="3"/>
                      </a:lnTo>
                      <a:lnTo>
                        <a:pt x="17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67" name="Freeform 2092"/>
                <p:cNvSpPr>
                  <a:spLocks/>
                </p:cNvSpPr>
                <p:nvPr/>
              </p:nvSpPr>
              <p:spPr bwMode="auto">
                <a:xfrm>
                  <a:off x="965" y="1448"/>
                  <a:ext cx="12" cy="6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10" y="0"/>
                    </a:cxn>
                    <a:cxn ang="0">
                      <a:pos x="11" y="2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12" h="6">
                      <a:moveTo>
                        <a:pt x="2" y="0"/>
                      </a:moveTo>
                      <a:lnTo>
                        <a:pt x="10" y="0"/>
                      </a:lnTo>
                      <a:lnTo>
                        <a:pt x="11" y="2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2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68" name="Freeform 2093"/>
                <p:cNvSpPr>
                  <a:spLocks/>
                </p:cNvSpPr>
                <p:nvPr/>
              </p:nvSpPr>
              <p:spPr bwMode="auto">
                <a:xfrm>
                  <a:off x="982" y="1448"/>
                  <a:ext cx="45" cy="5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2" y="0"/>
                    </a:cxn>
                    <a:cxn ang="0">
                      <a:pos x="16" y="2"/>
                    </a:cxn>
                    <a:cxn ang="0">
                      <a:pos x="17" y="0"/>
                    </a:cxn>
                    <a:cxn ang="0">
                      <a:pos x="27" y="0"/>
                    </a:cxn>
                    <a:cxn ang="0">
                      <a:pos x="31" y="2"/>
                    </a:cxn>
                    <a:cxn ang="0">
                      <a:pos x="32" y="0"/>
                    </a:cxn>
                    <a:cxn ang="0">
                      <a:pos x="43" y="0"/>
                    </a:cxn>
                    <a:cxn ang="0">
                      <a:pos x="44" y="2"/>
                    </a:cxn>
                    <a:cxn ang="0">
                      <a:pos x="33" y="2"/>
                    </a:cxn>
                    <a:cxn ang="0">
                      <a:pos x="28" y="2"/>
                    </a:cxn>
                    <a:cxn ang="0">
                      <a:pos x="27" y="2"/>
                    </a:cxn>
                    <a:cxn ang="0">
                      <a:pos x="17" y="2"/>
                    </a:cxn>
                    <a:cxn ang="0">
                      <a:pos x="15" y="4"/>
                    </a:cxn>
                    <a:cxn ang="0">
                      <a:pos x="11" y="2"/>
                    </a:cxn>
                    <a:cxn ang="0">
                      <a:pos x="3" y="2"/>
                    </a:cxn>
                    <a:cxn ang="0">
                      <a:pos x="0" y="3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45" h="5">
                      <a:moveTo>
                        <a:pt x="5" y="0"/>
                      </a:moveTo>
                      <a:lnTo>
                        <a:pt x="12" y="0"/>
                      </a:lnTo>
                      <a:lnTo>
                        <a:pt x="16" y="2"/>
                      </a:lnTo>
                      <a:lnTo>
                        <a:pt x="17" y="0"/>
                      </a:lnTo>
                      <a:lnTo>
                        <a:pt x="27" y="0"/>
                      </a:lnTo>
                      <a:lnTo>
                        <a:pt x="31" y="2"/>
                      </a:lnTo>
                      <a:lnTo>
                        <a:pt x="32" y="0"/>
                      </a:lnTo>
                      <a:lnTo>
                        <a:pt x="43" y="0"/>
                      </a:lnTo>
                      <a:lnTo>
                        <a:pt x="44" y="2"/>
                      </a:lnTo>
                      <a:lnTo>
                        <a:pt x="33" y="2"/>
                      </a:lnTo>
                      <a:lnTo>
                        <a:pt x="28" y="2"/>
                      </a:lnTo>
                      <a:lnTo>
                        <a:pt x="27" y="2"/>
                      </a:lnTo>
                      <a:lnTo>
                        <a:pt x="17" y="2"/>
                      </a:lnTo>
                      <a:lnTo>
                        <a:pt x="15" y="4"/>
                      </a:lnTo>
                      <a:lnTo>
                        <a:pt x="11" y="2"/>
                      </a:lnTo>
                      <a:lnTo>
                        <a:pt x="3" y="2"/>
                      </a:lnTo>
                      <a:lnTo>
                        <a:pt x="0" y="3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69" name="Freeform 2094"/>
                <p:cNvSpPr>
                  <a:spLocks/>
                </p:cNvSpPr>
                <p:nvPr/>
              </p:nvSpPr>
              <p:spPr bwMode="auto">
                <a:xfrm>
                  <a:off x="969" y="1454"/>
                  <a:ext cx="64" cy="4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2" y="0"/>
                    </a:cxn>
                    <a:cxn ang="0">
                      <a:pos x="15" y="2"/>
                    </a:cxn>
                    <a:cxn ang="0">
                      <a:pos x="19" y="0"/>
                    </a:cxn>
                    <a:cxn ang="0">
                      <a:pos x="30" y="0"/>
                    </a:cxn>
                    <a:cxn ang="0">
                      <a:pos x="33" y="2"/>
                    </a:cxn>
                    <a:cxn ang="0">
                      <a:pos x="35" y="0"/>
                    </a:cxn>
                    <a:cxn ang="0">
                      <a:pos x="45" y="0"/>
                    </a:cxn>
                    <a:cxn ang="0">
                      <a:pos x="48" y="2"/>
                    </a:cxn>
                    <a:cxn ang="0">
                      <a:pos x="53" y="0"/>
                    </a:cxn>
                    <a:cxn ang="0">
                      <a:pos x="60" y="0"/>
                    </a:cxn>
                    <a:cxn ang="0">
                      <a:pos x="63" y="3"/>
                    </a:cxn>
                    <a:cxn ang="0">
                      <a:pos x="0" y="3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64" h="4">
                      <a:moveTo>
                        <a:pt x="1" y="0"/>
                      </a:moveTo>
                      <a:lnTo>
                        <a:pt x="12" y="0"/>
                      </a:lnTo>
                      <a:lnTo>
                        <a:pt x="15" y="2"/>
                      </a:lnTo>
                      <a:lnTo>
                        <a:pt x="19" y="0"/>
                      </a:lnTo>
                      <a:lnTo>
                        <a:pt x="30" y="0"/>
                      </a:lnTo>
                      <a:lnTo>
                        <a:pt x="33" y="2"/>
                      </a:lnTo>
                      <a:lnTo>
                        <a:pt x="35" y="0"/>
                      </a:lnTo>
                      <a:lnTo>
                        <a:pt x="45" y="0"/>
                      </a:lnTo>
                      <a:lnTo>
                        <a:pt x="48" y="2"/>
                      </a:lnTo>
                      <a:lnTo>
                        <a:pt x="53" y="0"/>
                      </a:lnTo>
                      <a:lnTo>
                        <a:pt x="60" y="0"/>
                      </a:lnTo>
                      <a:lnTo>
                        <a:pt x="63" y="3"/>
                      </a:lnTo>
                      <a:lnTo>
                        <a:pt x="0" y="3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70" name="Freeform 2095"/>
                <p:cNvSpPr>
                  <a:spLocks/>
                </p:cNvSpPr>
                <p:nvPr/>
              </p:nvSpPr>
              <p:spPr bwMode="auto">
                <a:xfrm>
                  <a:off x="972" y="1461"/>
                  <a:ext cx="44" cy="1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3" y="0"/>
                    </a:cxn>
                    <a:cxn ang="0">
                      <a:pos x="17" y="2"/>
                    </a:cxn>
                    <a:cxn ang="0">
                      <a:pos x="21" y="0"/>
                    </a:cxn>
                    <a:cxn ang="0">
                      <a:pos x="30" y="0"/>
                    </a:cxn>
                    <a:cxn ang="0">
                      <a:pos x="34" y="2"/>
                    </a:cxn>
                    <a:cxn ang="0">
                      <a:pos x="38" y="0"/>
                    </a:cxn>
                    <a:cxn ang="0">
                      <a:pos x="43" y="0"/>
                    </a:cxn>
                    <a:cxn ang="0">
                      <a:pos x="43" y="3"/>
                    </a:cxn>
                    <a:cxn ang="0">
                      <a:pos x="34" y="6"/>
                    </a:cxn>
                    <a:cxn ang="0">
                      <a:pos x="38" y="9"/>
                    </a:cxn>
                    <a:cxn ang="0">
                      <a:pos x="5" y="9"/>
                    </a:cxn>
                    <a:cxn ang="0">
                      <a:pos x="0" y="12"/>
                    </a:cxn>
                    <a:cxn ang="0">
                      <a:pos x="5" y="6"/>
                    </a:cxn>
                    <a:cxn ang="0">
                      <a:pos x="17" y="6"/>
                    </a:cxn>
                    <a:cxn ang="0">
                      <a:pos x="21" y="8"/>
                    </a:cxn>
                    <a:cxn ang="0">
                      <a:pos x="25" y="6"/>
                    </a:cxn>
                    <a:cxn ang="0">
                      <a:pos x="34" y="6"/>
                    </a:cxn>
                    <a:cxn ang="0">
                      <a:pos x="30" y="3"/>
                    </a:cxn>
                    <a:cxn ang="0">
                      <a:pos x="0" y="3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44" h="13">
                      <a:moveTo>
                        <a:pt x="5" y="0"/>
                      </a:moveTo>
                      <a:lnTo>
                        <a:pt x="13" y="0"/>
                      </a:lnTo>
                      <a:lnTo>
                        <a:pt x="17" y="2"/>
                      </a:lnTo>
                      <a:lnTo>
                        <a:pt x="21" y="0"/>
                      </a:lnTo>
                      <a:lnTo>
                        <a:pt x="30" y="0"/>
                      </a:lnTo>
                      <a:lnTo>
                        <a:pt x="34" y="2"/>
                      </a:lnTo>
                      <a:lnTo>
                        <a:pt x="38" y="0"/>
                      </a:lnTo>
                      <a:lnTo>
                        <a:pt x="43" y="0"/>
                      </a:lnTo>
                      <a:lnTo>
                        <a:pt x="43" y="3"/>
                      </a:lnTo>
                      <a:lnTo>
                        <a:pt x="34" y="6"/>
                      </a:lnTo>
                      <a:lnTo>
                        <a:pt x="38" y="9"/>
                      </a:lnTo>
                      <a:lnTo>
                        <a:pt x="5" y="9"/>
                      </a:lnTo>
                      <a:lnTo>
                        <a:pt x="0" y="12"/>
                      </a:lnTo>
                      <a:lnTo>
                        <a:pt x="5" y="6"/>
                      </a:lnTo>
                      <a:lnTo>
                        <a:pt x="17" y="6"/>
                      </a:lnTo>
                      <a:lnTo>
                        <a:pt x="21" y="8"/>
                      </a:lnTo>
                      <a:lnTo>
                        <a:pt x="25" y="6"/>
                      </a:lnTo>
                      <a:lnTo>
                        <a:pt x="34" y="6"/>
                      </a:lnTo>
                      <a:lnTo>
                        <a:pt x="30" y="3"/>
                      </a:lnTo>
                      <a:lnTo>
                        <a:pt x="0" y="3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71" name="Freeform 2096"/>
                <p:cNvSpPr>
                  <a:spLocks/>
                </p:cNvSpPr>
                <p:nvPr/>
              </p:nvSpPr>
              <p:spPr bwMode="auto">
                <a:xfrm>
                  <a:off x="976" y="1468"/>
                  <a:ext cx="73" cy="13"/>
                </a:xfrm>
                <a:custGeom>
                  <a:avLst/>
                  <a:gdLst/>
                  <a:ahLst/>
                  <a:cxnLst>
                    <a:cxn ang="0">
                      <a:pos x="3" y="6"/>
                    </a:cxn>
                    <a:cxn ang="0">
                      <a:pos x="33" y="6"/>
                    </a:cxn>
                    <a:cxn ang="0">
                      <a:pos x="37" y="3"/>
                    </a:cxn>
                    <a:cxn ang="0">
                      <a:pos x="37" y="0"/>
                    </a:cxn>
                    <a:cxn ang="0">
                      <a:pos x="49" y="0"/>
                    </a:cxn>
                    <a:cxn ang="0">
                      <a:pos x="49" y="3"/>
                    </a:cxn>
                    <a:cxn ang="0">
                      <a:pos x="41" y="3"/>
                    </a:cxn>
                    <a:cxn ang="0">
                      <a:pos x="37" y="6"/>
                    </a:cxn>
                    <a:cxn ang="0">
                      <a:pos x="41" y="11"/>
                    </a:cxn>
                    <a:cxn ang="0">
                      <a:pos x="45" y="6"/>
                    </a:cxn>
                    <a:cxn ang="0">
                      <a:pos x="53" y="6"/>
                    </a:cxn>
                    <a:cxn ang="0">
                      <a:pos x="57" y="11"/>
                    </a:cxn>
                    <a:cxn ang="0">
                      <a:pos x="61" y="6"/>
                    </a:cxn>
                    <a:cxn ang="0">
                      <a:pos x="68" y="6"/>
                    </a:cxn>
                    <a:cxn ang="0">
                      <a:pos x="72" y="12"/>
                    </a:cxn>
                    <a:cxn ang="0">
                      <a:pos x="0" y="12"/>
                    </a:cxn>
                    <a:cxn ang="0">
                      <a:pos x="3" y="6"/>
                    </a:cxn>
                  </a:cxnLst>
                  <a:rect l="0" t="0" r="r" b="b"/>
                  <a:pathLst>
                    <a:path w="73" h="13">
                      <a:moveTo>
                        <a:pt x="3" y="6"/>
                      </a:moveTo>
                      <a:lnTo>
                        <a:pt x="33" y="6"/>
                      </a:lnTo>
                      <a:lnTo>
                        <a:pt x="37" y="3"/>
                      </a:lnTo>
                      <a:lnTo>
                        <a:pt x="37" y="0"/>
                      </a:lnTo>
                      <a:lnTo>
                        <a:pt x="49" y="0"/>
                      </a:lnTo>
                      <a:lnTo>
                        <a:pt x="49" y="3"/>
                      </a:lnTo>
                      <a:lnTo>
                        <a:pt x="41" y="3"/>
                      </a:lnTo>
                      <a:lnTo>
                        <a:pt x="37" y="6"/>
                      </a:lnTo>
                      <a:lnTo>
                        <a:pt x="41" y="11"/>
                      </a:lnTo>
                      <a:lnTo>
                        <a:pt x="45" y="6"/>
                      </a:lnTo>
                      <a:lnTo>
                        <a:pt x="53" y="6"/>
                      </a:lnTo>
                      <a:lnTo>
                        <a:pt x="57" y="11"/>
                      </a:lnTo>
                      <a:lnTo>
                        <a:pt x="61" y="6"/>
                      </a:lnTo>
                      <a:lnTo>
                        <a:pt x="68" y="6"/>
                      </a:lnTo>
                      <a:lnTo>
                        <a:pt x="72" y="12"/>
                      </a:lnTo>
                      <a:lnTo>
                        <a:pt x="0" y="12"/>
                      </a:lnTo>
                      <a:lnTo>
                        <a:pt x="3" y="6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72" name="Freeform 2097"/>
                <p:cNvSpPr>
                  <a:spLocks/>
                </p:cNvSpPr>
                <p:nvPr/>
              </p:nvSpPr>
              <p:spPr bwMode="auto">
                <a:xfrm>
                  <a:off x="944" y="1434"/>
                  <a:ext cx="20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0"/>
                    </a:cxn>
                    <a:cxn ang="0">
                      <a:pos x="19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0" h="1">
                      <a:moveTo>
                        <a:pt x="0" y="0"/>
                      </a:moveTo>
                      <a:lnTo>
                        <a:pt x="19" y="0"/>
                      </a:ln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73" name="Freeform 2098"/>
                <p:cNvSpPr>
                  <a:spLocks/>
                </p:cNvSpPr>
                <p:nvPr/>
              </p:nvSpPr>
              <p:spPr bwMode="auto">
                <a:xfrm>
                  <a:off x="712" y="1438"/>
                  <a:ext cx="79" cy="5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5" y="0"/>
                    </a:cxn>
                    <a:cxn ang="0">
                      <a:pos x="16" y="2"/>
                    </a:cxn>
                    <a:cxn ang="0">
                      <a:pos x="18" y="0"/>
                    </a:cxn>
                    <a:cxn ang="0">
                      <a:pos x="29" y="0"/>
                    </a:cxn>
                    <a:cxn ang="0">
                      <a:pos x="30" y="2"/>
                    </a:cxn>
                    <a:cxn ang="0">
                      <a:pos x="32" y="0"/>
                    </a:cxn>
                    <a:cxn ang="0">
                      <a:pos x="45" y="0"/>
                    </a:cxn>
                    <a:cxn ang="0">
                      <a:pos x="47" y="2"/>
                    </a:cxn>
                    <a:cxn ang="0">
                      <a:pos x="49" y="0"/>
                    </a:cxn>
                    <a:cxn ang="0">
                      <a:pos x="61" y="0"/>
                    </a:cxn>
                    <a:cxn ang="0">
                      <a:pos x="62" y="2"/>
                    </a:cxn>
                    <a:cxn ang="0">
                      <a:pos x="64" y="0"/>
                    </a:cxn>
                    <a:cxn ang="0">
                      <a:pos x="78" y="0"/>
                    </a:cxn>
                    <a:cxn ang="0">
                      <a:pos x="78" y="4"/>
                    </a:cxn>
                    <a:cxn ang="0">
                      <a:pos x="0" y="4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79" h="5">
                      <a:moveTo>
                        <a:pt x="1" y="0"/>
                      </a:moveTo>
                      <a:lnTo>
                        <a:pt x="15" y="0"/>
                      </a:lnTo>
                      <a:lnTo>
                        <a:pt x="16" y="2"/>
                      </a:lnTo>
                      <a:lnTo>
                        <a:pt x="18" y="0"/>
                      </a:lnTo>
                      <a:lnTo>
                        <a:pt x="29" y="0"/>
                      </a:lnTo>
                      <a:lnTo>
                        <a:pt x="30" y="2"/>
                      </a:lnTo>
                      <a:lnTo>
                        <a:pt x="32" y="0"/>
                      </a:lnTo>
                      <a:lnTo>
                        <a:pt x="45" y="0"/>
                      </a:lnTo>
                      <a:lnTo>
                        <a:pt x="47" y="2"/>
                      </a:lnTo>
                      <a:lnTo>
                        <a:pt x="49" y="0"/>
                      </a:lnTo>
                      <a:lnTo>
                        <a:pt x="61" y="0"/>
                      </a:lnTo>
                      <a:lnTo>
                        <a:pt x="62" y="2"/>
                      </a:lnTo>
                      <a:lnTo>
                        <a:pt x="64" y="0"/>
                      </a:lnTo>
                      <a:lnTo>
                        <a:pt x="78" y="0"/>
                      </a:lnTo>
                      <a:lnTo>
                        <a:pt x="78" y="4"/>
                      </a:lnTo>
                      <a:lnTo>
                        <a:pt x="0" y="4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74" name="Freeform 2099"/>
                <p:cNvSpPr>
                  <a:spLocks/>
                </p:cNvSpPr>
                <p:nvPr/>
              </p:nvSpPr>
              <p:spPr bwMode="auto">
                <a:xfrm>
                  <a:off x="807" y="1437"/>
                  <a:ext cx="77" cy="5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15" y="0"/>
                    </a:cxn>
                    <a:cxn ang="0">
                      <a:pos x="16" y="2"/>
                    </a:cxn>
                    <a:cxn ang="0">
                      <a:pos x="18" y="0"/>
                    </a:cxn>
                    <a:cxn ang="0">
                      <a:pos x="29" y="0"/>
                    </a:cxn>
                    <a:cxn ang="0">
                      <a:pos x="29" y="2"/>
                    </a:cxn>
                    <a:cxn ang="0">
                      <a:pos x="31" y="0"/>
                    </a:cxn>
                    <a:cxn ang="0">
                      <a:pos x="44" y="0"/>
                    </a:cxn>
                    <a:cxn ang="0">
                      <a:pos x="45" y="2"/>
                    </a:cxn>
                    <a:cxn ang="0">
                      <a:pos x="47" y="0"/>
                    </a:cxn>
                    <a:cxn ang="0">
                      <a:pos x="59" y="0"/>
                    </a:cxn>
                    <a:cxn ang="0">
                      <a:pos x="61" y="2"/>
                    </a:cxn>
                    <a:cxn ang="0">
                      <a:pos x="62" y="0"/>
                    </a:cxn>
                    <a:cxn ang="0">
                      <a:pos x="73" y="0"/>
                    </a:cxn>
                    <a:cxn ang="0">
                      <a:pos x="76" y="4"/>
                    </a:cxn>
                    <a:cxn ang="0">
                      <a:pos x="0" y="4"/>
                    </a:cxn>
                    <a:cxn ang="0">
                      <a:pos x="1" y="0"/>
                    </a:cxn>
                  </a:cxnLst>
                  <a:rect l="0" t="0" r="r" b="b"/>
                  <a:pathLst>
                    <a:path w="77" h="5">
                      <a:moveTo>
                        <a:pt x="1" y="0"/>
                      </a:moveTo>
                      <a:lnTo>
                        <a:pt x="15" y="0"/>
                      </a:lnTo>
                      <a:lnTo>
                        <a:pt x="16" y="2"/>
                      </a:lnTo>
                      <a:lnTo>
                        <a:pt x="18" y="0"/>
                      </a:lnTo>
                      <a:lnTo>
                        <a:pt x="29" y="0"/>
                      </a:lnTo>
                      <a:lnTo>
                        <a:pt x="29" y="2"/>
                      </a:lnTo>
                      <a:lnTo>
                        <a:pt x="31" y="0"/>
                      </a:lnTo>
                      <a:lnTo>
                        <a:pt x="44" y="0"/>
                      </a:lnTo>
                      <a:lnTo>
                        <a:pt x="45" y="2"/>
                      </a:lnTo>
                      <a:lnTo>
                        <a:pt x="47" y="0"/>
                      </a:lnTo>
                      <a:lnTo>
                        <a:pt x="59" y="0"/>
                      </a:lnTo>
                      <a:lnTo>
                        <a:pt x="61" y="2"/>
                      </a:lnTo>
                      <a:lnTo>
                        <a:pt x="62" y="0"/>
                      </a:lnTo>
                      <a:lnTo>
                        <a:pt x="73" y="0"/>
                      </a:lnTo>
                      <a:lnTo>
                        <a:pt x="76" y="4"/>
                      </a:lnTo>
                      <a:lnTo>
                        <a:pt x="0" y="4"/>
                      </a:lnTo>
                      <a:lnTo>
                        <a:pt x="1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75" name="Freeform 2100"/>
                <p:cNvSpPr>
                  <a:spLocks/>
                </p:cNvSpPr>
                <p:nvPr/>
              </p:nvSpPr>
              <p:spPr bwMode="auto">
                <a:xfrm>
                  <a:off x="895" y="1437"/>
                  <a:ext cx="48" cy="5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15" y="0"/>
                    </a:cxn>
                    <a:cxn ang="0">
                      <a:pos x="16" y="1"/>
                    </a:cxn>
                    <a:cxn ang="0">
                      <a:pos x="18" y="0"/>
                    </a:cxn>
                    <a:cxn ang="0">
                      <a:pos x="29" y="0"/>
                    </a:cxn>
                    <a:cxn ang="0">
                      <a:pos x="30" y="2"/>
                    </a:cxn>
                    <a:cxn ang="0">
                      <a:pos x="32" y="0"/>
                    </a:cxn>
                    <a:cxn ang="0">
                      <a:pos x="44" y="0"/>
                    </a:cxn>
                    <a:cxn ang="0">
                      <a:pos x="47" y="4"/>
                    </a:cxn>
                    <a:cxn ang="0">
                      <a:pos x="0" y="4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48" h="5">
                      <a:moveTo>
                        <a:pt x="3" y="0"/>
                      </a:moveTo>
                      <a:lnTo>
                        <a:pt x="15" y="0"/>
                      </a:lnTo>
                      <a:lnTo>
                        <a:pt x="16" y="1"/>
                      </a:lnTo>
                      <a:lnTo>
                        <a:pt x="18" y="0"/>
                      </a:lnTo>
                      <a:lnTo>
                        <a:pt x="29" y="0"/>
                      </a:lnTo>
                      <a:lnTo>
                        <a:pt x="30" y="2"/>
                      </a:lnTo>
                      <a:lnTo>
                        <a:pt x="32" y="0"/>
                      </a:lnTo>
                      <a:lnTo>
                        <a:pt x="44" y="0"/>
                      </a:lnTo>
                      <a:lnTo>
                        <a:pt x="47" y="4"/>
                      </a:lnTo>
                      <a:lnTo>
                        <a:pt x="0" y="4"/>
                      </a:lnTo>
                      <a:lnTo>
                        <a:pt x="3" y="0"/>
                      </a:lnTo>
                    </a:path>
                  </a:pathLst>
                </a:custGeom>
                <a:solidFill>
                  <a:srgbClr val="A0A0A0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55" name="Oval 2101"/>
              <p:cNvSpPr>
                <a:spLocks noChangeArrowheads="1"/>
              </p:cNvSpPr>
              <p:nvPr/>
            </p:nvSpPr>
            <p:spPr bwMode="auto">
              <a:xfrm>
                <a:off x="738" y="1323"/>
                <a:ext cx="168" cy="9"/>
              </a:xfrm>
              <a:prstGeom prst="ellipse">
                <a:avLst/>
              </a:prstGeom>
              <a:solidFill>
                <a:srgbClr val="A0A0A0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6" name="Oval 2102"/>
              <p:cNvSpPr>
                <a:spLocks noChangeArrowheads="1"/>
              </p:cNvSpPr>
              <p:nvPr/>
            </p:nvSpPr>
            <p:spPr bwMode="auto">
              <a:xfrm>
                <a:off x="722" y="1303"/>
                <a:ext cx="198" cy="19"/>
              </a:xfrm>
              <a:prstGeom prst="ellipse">
                <a:avLst/>
              </a:prstGeom>
              <a:solidFill>
                <a:srgbClr val="A0A0A0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7" name="Freeform 2103"/>
              <p:cNvSpPr>
                <a:spLocks/>
              </p:cNvSpPr>
              <p:nvPr/>
            </p:nvSpPr>
            <p:spPr bwMode="auto">
              <a:xfrm>
                <a:off x="702" y="1330"/>
                <a:ext cx="238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3"/>
                  </a:cxn>
                  <a:cxn ang="0">
                    <a:pos x="237" y="13"/>
                  </a:cxn>
                  <a:cxn ang="0">
                    <a:pos x="237" y="0"/>
                  </a:cxn>
                  <a:cxn ang="0">
                    <a:pos x="0" y="0"/>
                  </a:cxn>
                </a:cxnLst>
                <a:rect l="0" t="0" r="r" b="b"/>
                <a:pathLst>
                  <a:path w="238" h="14">
                    <a:moveTo>
                      <a:pt x="0" y="0"/>
                    </a:moveTo>
                    <a:lnTo>
                      <a:pt x="0" y="13"/>
                    </a:lnTo>
                    <a:lnTo>
                      <a:pt x="237" y="13"/>
                    </a:lnTo>
                    <a:lnTo>
                      <a:pt x="23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A0A0A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8" name="Freeform 2104"/>
              <p:cNvSpPr>
                <a:spLocks/>
              </p:cNvSpPr>
              <p:nvPr/>
            </p:nvSpPr>
            <p:spPr bwMode="auto">
              <a:xfrm>
                <a:off x="704" y="1275"/>
                <a:ext cx="236" cy="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5"/>
                  </a:cxn>
                  <a:cxn ang="0">
                    <a:pos x="235" y="35"/>
                  </a:cxn>
                  <a:cxn ang="0">
                    <a:pos x="235" y="0"/>
                  </a:cxn>
                  <a:cxn ang="0">
                    <a:pos x="0" y="0"/>
                  </a:cxn>
                </a:cxnLst>
                <a:rect l="0" t="0" r="r" b="b"/>
                <a:pathLst>
                  <a:path w="236" h="36">
                    <a:moveTo>
                      <a:pt x="0" y="0"/>
                    </a:moveTo>
                    <a:lnTo>
                      <a:pt x="0" y="35"/>
                    </a:lnTo>
                    <a:lnTo>
                      <a:pt x="235" y="35"/>
                    </a:lnTo>
                    <a:lnTo>
                      <a:pt x="235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E0E0E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59" name="Freeform 2105"/>
              <p:cNvSpPr>
                <a:spLocks/>
              </p:cNvSpPr>
              <p:nvPr/>
            </p:nvSpPr>
            <p:spPr bwMode="auto">
              <a:xfrm>
                <a:off x="656" y="1047"/>
                <a:ext cx="331" cy="247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"/>
                  </a:cxn>
                  <a:cxn ang="0">
                    <a:pos x="0" y="243"/>
                  </a:cxn>
                  <a:cxn ang="0">
                    <a:pos x="3" y="246"/>
                  </a:cxn>
                  <a:cxn ang="0">
                    <a:pos x="327" y="246"/>
                  </a:cxn>
                  <a:cxn ang="0">
                    <a:pos x="330" y="243"/>
                  </a:cxn>
                  <a:cxn ang="0">
                    <a:pos x="330" y="3"/>
                  </a:cxn>
                  <a:cxn ang="0">
                    <a:pos x="327" y="0"/>
                  </a:cxn>
                  <a:cxn ang="0">
                    <a:pos x="4" y="0"/>
                  </a:cxn>
                </a:cxnLst>
                <a:rect l="0" t="0" r="r" b="b"/>
                <a:pathLst>
                  <a:path w="331" h="247">
                    <a:moveTo>
                      <a:pt x="4" y="0"/>
                    </a:moveTo>
                    <a:lnTo>
                      <a:pt x="0" y="3"/>
                    </a:lnTo>
                    <a:lnTo>
                      <a:pt x="0" y="243"/>
                    </a:lnTo>
                    <a:lnTo>
                      <a:pt x="3" y="246"/>
                    </a:lnTo>
                    <a:lnTo>
                      <a:pt x="327" y="246"/>
                    </a:lnTo>
                    <a:lnTo>
                      <a:pt x="330" y="243"/>
                    </a:lnTo>
                    <a:lnTo>
                      <a:pt x="330" y="3"/>
                    </a:lnTo>
                    <a:lnTo>
                      <a:pt x="327" y="0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E0E0E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0" name="Freeform 2106"/>
              <p:cNvSpPr>
                <a:spLocks/>
              </p:cNvSpPr>
              <p:nvPr/>
            </p:nvSpPr>
            <p:spPr bwMode="auto">
              <a:xfrm>
                <a:off x="681" y="1072"/>
                <a:ext cx="278" cy="190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2"/>
                  </a:cxn>
                  <a:cxn ang="0">
                    <a:pos x="0" y="187"/>
                  </a:cxn>
                  <a:cxn ang="0">
                    <a:pos x="3" y="189"/>
                  </a:cxn>
                  <a:cxn ang="0">
                    <a:pos x="274" y="189"/>
                  </a:cxn>
                  <a:cxn ang="0">
                    <a:pos x="277" y="186"/>
                  </a:cxn>
                  <a:cxn ang="0">
                    <a:pos x="277" y="2"/>
                  </a:cxn>
                  <a:cxn ang="0">
                    <a:pos x="275" y="0"/>
                  </a:cxn>
                  <a:cxn ang="0">
                    <a:pos x="1" y="0"/>
                  </a:cxn>
                </a:cxnLst>
                <a:rect l="0" t="0" r="r" b="b"/>
                <a:pathLst>
                  <a:path w="278" h="190">
                    <a:moveTo>
                      <a:pt x="1" y="0"/>
                    </a:moveTo>
                    <a:lnTo>
                      <a:pt x="0" y="2"/>
                    </a:lnTo>
                    <a:lnTo>
                      <a:pt x="0" y="187"/>
                    </a:lnTo>
                    <a:lnTo>
                      <a:pt x="3" y="189"/>
                    </a:lnTo>
                    <a:lnTo>
                      <a:pt x="274" y="189"/>
                    </a:lnTo>
                    <a:lnTo>
                      <a:pt x="277" y="186"/>
                    </a:lnTo>
                    <a:lnTo>
                      <a:pt x="277" y="2"/>
                    </a:lnTo>
                    <a:lnTo>
                      <a:pt x="275" y="0"/>
                    </a:lnTo>
                    <a:lnTo>
                      <a:pt x="1" y="0"/>
                    </a:lnTo>
                  </a:path>
                </a:pathLst>
              </a:custGeom>
              <a:solidFill>
                <a:srgbClr val="C0C0C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1" name="Freeform 2107"/>
              <p:cNvSpPr>
                <a:spLocks/>
              </p:cNvSpPr>
              <p:nvPr/>
            </p:nvSpPr>
            <p:spPr bwMode="auto">
              <a:xfrm>
                <a:off x="692" y="1078"/>
                <a:ext cx="257" cy="176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0" y="3"/>
                  </a:cxn>
                  <a:cxn ang="0">
                    <a:pos x="0" y="173"/>
                  </a:cxn>
                  <a:cxn ang="0">
                    <a:pos x="1" y="175"/>
                  </a:cxn>
                  <a:cxn ang="0">
                    <a:pos x="254" y="175"/>
                  </a:cxn>
                  <a:cxn ang="0">
                    <a:pos x="256" y="173"/>
                  </a:cxn>
                  <a:cxn ang="0">
                    <a:pos x="256" y="3"/>
                  </a:cxn>
                  <a:cxn ang="0">
                    <a:pos x="253" y="0"/>
                  </a:cxn>
                  <a:cxn ang="0">
                    <a:pos x="4" y="0"/>
                  </a:cxn>
                </a:cxnLst>
                <a:rect l="0" t="0" r="r" b="b"/>
                <a:pathLst>
                  <a:path w="257" h="176">
                    <a:moveTo>
                      <a:pt x="4" y="0"/>
                    </a:moveTo>
                    <a:lnTo>
                      <a:pt x="0" y="3"/>
                    </a:lnTo>
                    <a:lnTo>
                      <a:pt x="0" y="173"/>
                    </a:lnTo>
                    <a:lnTo>
                      <a:pt x="1" y="175"/>
                    </a:lnTo>
                    <a:lnTo>
                      <a:pt x="254" y="175"/>
                    </a:lnTo>
                    <a:lnTo>
                      <a:pt x="256" y="173"/>
                    </a:lnTo>
                    <a:lnTo>
                      <a:pt x="256" y="3"/>
                    </a:lnTo>
                    <a:lnTo>
                      <a:pt x="253" y="0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60606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2" name="Freeform 2108"/>
              <p:cNvSpPr>
                <a:spLocks/>
              </p:cNvSpPr>
              <p:nvPr/>
            </p:nvSpPr>
            <p:spPr bwMode="auto">
              <a:xfrm>
                <a:off x="701" y="1089"/>
                <a:ext cx="235" cy="15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51"/>
                  </a:cxn>
                  <a:cxn ang="0">
                    <a:pos x="234" y="151"/>
                  </a:cxn>
                  <a:cxn ang="0">
                    <a:pos x="234" y="0"/>
                  </a:cxn>
                  <a:cxn ang="0">
                    <a:pos x="0" y="0"/>
                  </a:cxn>
                </a:cxnLst>
                <a:rect l="0" t="0" r="r" b="b"/>
                <a:pathLst>
                  <a:path w="235" h="152">
                    <a:moveTo>
                      <a:pt x="0" y="0"/>
                    </a:moveTo>
                    <a:lnTo>
                      <a:pt x="0" y="151"/>
                    </a:lnTo>
                    <a:lnTo>
                      <a:pt x="234" y="151"/>
                    </a:lnTo>
                    <a:lnTo>
                      <a:pt x="234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CFEB9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3" name="Freeform 2109"/>
              <p:cNvSpPr>
                <a:spLocks/>
              </p:cNvSpPr>
              <p:nvPr/>
            </p:nvSpPr>
            <p:spPr bwMode="auto">
              <a:xfrm>
                <a:off x="810" y="1271"/>
                <a:ext cx="15" cy="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14" y="12"/>
                  </a:cxn>
                  <a:cxn ang="0">
                    <a:pos x="14" y="0"/>
                  </a:cxn>
                  <a:cxn ang="0">
                    <a:pos x="0" y="0"/>
                  </a:cxn>
                </a:cxnLst>
                <a:rect l="0" t="0" r="r" b="b"/>
                <a:pathLst>
                  <a:path w="15" h="13">
                    <a:moveTo>
                      <a:pt x="0" y="0"/>
                    </a:moveTo>
                    <a:lnTo>
                      <a:pt x="0" y="12"/>
                    </a:lnTo>
                    <a:lnTo>
                      <a:pt x="14" y="12"/>
                    </a:lnTo>
                    <a:lnTo>
                      <a:pt x="14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8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64" name="Freeform 2110"/>
              <p:cNvSpPr>
                <a:spLocks/>
              </p:cNvSpPr>
              <p:nvPr/>
            </p:nvSpPr>
            <p:spPr bwMode="auto">
              <a:xfrm>
                <a:off x="813" y="1274"/>
                <a:ext cx="10" cy="8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6" y="0"/>
                  </a:cxn>
                  <a:cxn ang="0">
                    <a:pos x="6" y="1"/>
                  </a:cxn>
                  <a:cxn ang="0">
                    <a:pos x="8" y="2"/>
                  </a:cxn>
                  <a:cxn ang="0">
                    <a:pos x="9" y="5"/>
                  </a:cxn>
                  <a:cxn ang="0">
                    <a:pos x="7" y="6"/>
                  </a:cxn>
                  <a:cxn ang="0">
                    <a:pos x="7" y="7"/>
                  </a:cxn>
                  <a:cxn ang="0">
                    <a:pos x="1" y="7"/>
                  </a:cxn>
                  <a:cxn ang="0">
                    <a:pos x="1" y="6"/>
                  </a:cxn>
                  <a:cxn ang="0">
                    <a:pos x="0" y="5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10" h="8">
                    <a:moveTo>
                      <a:pt x="3" y="0"/>
                    </a:moveTo>
                    <a:lnTo>
                      <a:pt x="6" y="0"/>
                    </a:lnTo>
                    <a:lnTo>
                      <a:pt x="6" y="1"/>
                    </a:lnTo>
                    <a:lnTo>
                      <a:pt x="8" y="2"/>
                    </a:lnTo>
                    <a:lnTo>
                      <a:pt x="9" y="5"/>
                    </a:lnTo>
                    <a:lnTo>
                      <a:pt x="7" y="6"/>
                    </a:lnTo>
                    <a:lnTo>
                      <a:pt x="7" y="7"/>
                    </a:lnTo>
                    <a:lnTo>
                      <a:pt x="1" y="7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00FF00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565" name="Group 2111"/>
              <p:cNvGrpSpPr>
                <a:grpSpLocks/>
              </p:cNvGrpSpPr>
              <p:nvPr/>
            </p:nvGrpSpPr>
            <p:grpSpPr bwMode="auto">
              <a:xfrm>
                <a:off x="650" y="1344"/>
                <a:ext cx="345" cy="81"/>
                <a:chOff x="650" y="1344"/>
                <a:chExt cx="345" cy="81"/>
              </a:xfrm>
            </p:grpSpPr>
            <p:grpSp>
              <p:nvGrpSpPr>
                <p:cNvPr id="664" name="Group 2112"/>
                <p:cNvGrpSpPr>
                  <a:grpSpLocks/>
                </p:cNvGrpSpPr>
                <p:nvPr/>
              </p:nvGrpSpPr>
              <p:grpSpPr bwMode="auto">
                <a:xfrm>
                  <a:off x="679" y="1410"/>
                  <a:ext cx="285" cy="15"/>
                  <a:chOff x="679" y="1410"/>
                  <a:chExt cx="285" cy="15"/>
                </a:xfrm>
              </p:grpSpPr>
              <p:sp>
                <p:nvSpPr>
                  <p:cNvPr id="680" name="Freeform 2113"/>
                  <p:cNvSpPr>
                    <a:spLocks/>
                  </p:cNvSpPr>
                  <p:nvPr/>
                </p:nvSpPr>
                <p:spPr bwMode="auto">
                  <a:xfrm>
                    <a:off x="679" y="1410"/>
                    <a:ext cx="285" cy="1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4"/>
                      </a:cxn>
                      <a:cxn ang="0">
                        <a:pos x="284" y="14"/>
                      </a:cxn>
                      <a:cxn ang="0">
                        <a:pos x="28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85" h="15">
                        <a:moveTo>
                          <a:pt x="0" y="0"/>
                        </a:moveTo>
                        <a:lnTo>
                          <a:pt x="0" y="14"/>
                        </a:lnTo>
                        <a:lnTo>
                          <a:pt x="284" y="14"/>
                        </a:lnTo>
                        <a:lnTo>
                          <a:pt x="28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81" name="Freeform 2114"/>
                  <p:cNvSpPr>
                    <a:spLocks/>
                  </p:cNvSpPr>
                  <p:nvPr/>
                </p:nvSpPr>
                <p:spPr bwMode="auto">
                  <a:xfrm>
                    <a:off x="682" y="1414"/>
                    <a:ext cx="4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1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82" name="Freeform 2115"/>
                  <p:cNvSpPr>
                    <a:spLocks/>
                  </p:cNvSpPr>
                  <p:nvPr/>
                </p:nvSpPr>
                <p:spPr bwMode="auto">
                  <a:xfrm>
                    <a:off x="692" y="1414"/>
                    <a:ext cx="2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83" name="Freeform 2116"/>
                  <p:cNvSpPr>
                    <a:spLocks/>
                  </p:cNvSpPr>
                  <p:nvPr/>
                </p:nvSpPr>
                <p:spPr bwMode="auto">
                  <a:xfrm>
                    <a:off x="701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84" name="Freeform 2117"/>
                  <p:cNvSpPr>
                    <a:spLocks/>
                  </p:cNvSpPr>
                  <p:nvPr/>
                </p:nvSpPr>
                <p:spPr bwMode="auto">
                  <a:xfrm>
                    <a:off x="901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85" name="Freeform 2118"/>
                  <p:cNvSpPr>
                    <a:spLocks/>
                  </p:cNvSpPr>
                  <p:nvPr/>
                </p:nvSpPr>
                <p:spPr bwMode="auto">
                  <a:xfrm>
                    <a:off x="909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86" name="Freeform 2119"/>
                  <p:cNvSpPr>
                    <a:spLocks/>
                  </p:cNvSpPr>
                  <p:nvPr/>
                </p:nvSpPr>
                <p:spPr bwMode="auto">
                  <a:xfrm>
                    <a:off x="918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87" name="Freeform 2120"/>
                  <p:cNvSpPr>
                    <a:spLocks/>
                  </p:cNvSpPr>
                  <p:nvPr/>
                </p:nvSpPr>
                <p:spPr bwMode="auto">
                  <a:xfrm>
                    <a:off x="928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88" name="Freeform 2121"/>
                  <p:cNvSpPr>
                    <a:spLocks/>
                  </p:cNvSpPr>
                  <p:nvPr/>
                </p:nvSpPr>
                <p:spPr bwMode="auto">
                  <a:xfrm>
                    <a:off x="938" y="1414"/>
                    <a:ext cx="2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89" name="Freeform 2122"/>
                  <p:cNvSpPr>
                    <a:spLocks/>
                  </p:cNvSpPr>
                  <p:nvPr/>
                </p:nvSpPr>
                <p:spPr bwMode="auto">
                  <a:xfrm>
                    <a:off x="946" y="1414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0" name="Freeform 2123"/>
                  <p:cNvSpPr>
                    <a:spLocks/>
                  </p:cNvSpPr>
                  <p:nvPr/>
                </p:nvSpPr>
                <p:spPr bwMode="auto">
                  <a:xfrm>
                    <a:off x="955" y="1414"/>
                    <a:ext cx="4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1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1" name="Freeform 2124"/>
                  <p:cNvSpPr>
                    <a:spLocks/>
                  </p:cNvSpPr>
                  <p:nvPr/>
                </p:nvSpPr>
                <p:spPr bwMode="auto">
                  <a:xfrm>
                    <a:off x="710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2" name="Freeform 2125"/>
                  <p:cNvSpPr>
                    <a:spLocks/>
                  </p:cNvSpPr>
                  <p:nvPr/>
                </p:nvSpPr>
                <p:spPr bwMode="auto">
                  <a:xfrm>
                    <a:off x="720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3" name="Freeform 2126"/>
                  <p:cNvSpPr>
                    <a:spLocks/>
                  </p:cNvSpPr>
                  <p:nvPr/>
                </p:nvSpPr>
                <p:spPr bwMode="auto">
                  <a:xfrm>
                    <a:off x="729" y="1412"/>
                    <a:ext cx="2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1" y="2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4" name="Freeform 2127"/>
                  <p:cNvSpPr>
                    <a:spLocks/>
                  </p:cNvSpPr>
                  <p:nvPr/>
                </p:nvSpPr>
                <p:spPr bwMode="auto">
                  <a:xfrm>
                    <a:off x="738" y="1412"/>
                    <a:ext cx="2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1" y="2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5" name="Freeform 2128"/>
                  <p:cNvSpPr>
                    <a:spLocks/>
                  </p:cNvSpPr>
                  <p:nvPr/>
                </p:nvSpPr>
                <p:spPr bwMode="auto">
                  <a:xfrm>
                    <a:off x="746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6" name="Freeform 2129"/>
                  <p:cNvSpPr>
                    <a:spLocks/>
                  </p:cNvSpPr>
                  <p:nvPr/>
                </p:nvSpPr>
                <p:spPr bwMode="auto">
                  <a:xfrm>
                    <a:off x="755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7" name="Freeform 2130"/>
                  <p:cNvSpPr>
                    <a:spLocks/>
                  </p:cNvSpPr>
                  <p:nvPr/>
                </p:nvSpPr>
                <p:spPr bwMode="auto">
                  <a:xfrm>
                    <a:off x="764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8" name="Freeform 2131"/>
                  <p:cNvSpPr>
                    <a:spLocks/>
                  </p:cNvSpPr>
                  <p:nvPr/>
                </p:nvSpPr>
                <p:spPr bwMode="auto">
                  <a:xfrm>
                    <a:off x="774" y="1412"/>
                    <a:ext cx="2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1" y="2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99" name="Freeform 2132"/>
                  <p:cNvSpPr>
                    <a:spLocks/>
                  </p:cNvSpPr>
                  <p:nvPr/>
                </p:nvSpPr>
                <p:spPr bwMode="auto">
                  <a:xfrm>
                    <a:off x="782" y="1412"/>
                    <a:ext cx="4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3" y="2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00" name="Freeform 2133"/>
                  <p:cNvSpPr>
                    <a:spLocks/>
                  </p:cNvSpPr>
                  <p:nvPr/>
                </p:nvSpPr>
                <p:spPr bwMode="auto">
                  <a:xfrm>
                    <a:off x="791" y="1412"/>
                    <a:ext cx="4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3" y="2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01" name="Freeform 2134"/>
                  <p:cNvSpPr>
                    <a:spLocks/>
                  </p:cNvSpPr>
                  <p:nvPr/>
                </p:nvSpPr>
                <p:spPr bwMode="auto">
                  <a:xfrm>
                    <a:off x="800" y="1412"/>
                    <a:ext cx="4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3" y="2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02" name="Freeform 2135"/>
                  <p:cNvSpPr>
                    <a:spLocks/>
                  </p:cNvSpPr>
                  <p:nvPr/>
                </p:nvSpPr>
                <p:spPr bwMode="auto">
                  <a:xfrm>
                    <a:off x="810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03" name="Freeform 2136"/>
                  <p:cNvSpPr>
                    <a:spLocks/>
                  </p:cNvSpPr>
                  <p:nvPr/>
                </p:nvSpPr>
                <p:spPr bwMode="auto">
                  <a:xfrm>
                    <a:off x="819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04" name="Freeform 2137"/>
                  <p:cNvSpPr>
                    <a:spLocks/>
                  </p:cNvSpPr>
                  <p:nvPr/>
                </p:nvSpPr>
                <p:spPr bwMode="auto">
                  <a:xfrm>
                    <a:off x="828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05" name="Freeform 2138"/>
                  <p:cNvSpPr>
                    <a:spLocks/>
                  </p:cNvSpPr>
                  <p:nvPr/>
                </p:nvSpPr>
                <p:spPr bwMode="auto">
                  <a:xfrm>
                    <a:off x="836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06" name="Freeform 2139"/>
                  <p:cNvSpPr>
                    <a:spLocks/>
                  </p:cNvSpPr>
                  <p:nvPr/>
                </p:nvSpPr>
                <p:spPr bwMode="auto">
                  <a:xfrm>
                    <a:off x="845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07" name="Freeform 2140"/>
                  <p:cNvSpPr>
                    <a:spLocks/>
                  </p:cNvSpPr>
                  <p:nvPr/>
                </p:nvSpPr>
                <p:spPr bwMode="auto">
                  <a:xfrm>
                    <a:off x="855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08" name="Freeform 2141"/>
                  <p:cNvSpPr>
                    <a:spLocks/>
                  </p:cNvSpPr>
                  <p:nvPr/>
                </p:nvSpPr>
                <p:spPr bwMode="auto">
                  <a:xfrm>
                    <a:off x="865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09" name="Freeform 2142"/>
                  <p:cNvSpPr>
                    <a:spLocks/>
                  </p:cNvSpPr>
                  <p:nvPr/>
                </p:nvSpPr>
                <p:spPr bwMode="auto">
                  <a:xfrm>
                    <a:off x="873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10" name="Freeform 2143"/>
                  <p:cNvSpPr>
                    <a:spLocks/>
                  </p:cNvSpPr>
                  <p:nvPr/>
                </p:nvSpPr>
                <p:spPr bwMode="auto">
                  <a:xfrm>
                    <a:off x="882" y="1412"/>
                    <a:ext cx="3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2" y="2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2" y="2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11" name="Freeform 2144"/>
                  <p:cNvSpPr>
                    <a:spLocks/>
                  </p:cNvSpPr>
                  <p:nvPr/>
                </p:nvSpPr>
                <p:spPr bwMode="auto">
                  <a:xfrm>
                    <a:off x="892" y="1412"/>
                    <a:ext cx="2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1" y="2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1" y="2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12" name="Freeform 2145"/>
                  <p:cNvSpPr>
                    <a:spLocks/>
                  </p:cNvSpPr>
                  <p:nvPr/>
                </p:nvSpPr>
                <p:spPr bwMode="auto">
                  <a:xfrm>
                    <a:off x="682" y="1419"/>
                    <a:ext cx="4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1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13" name="Freeform 2146"/>
                  <p:cNvSpPr>
                    <a:spLocks/>
                  </p:cNvSpPr>
                  <p:nvPr/>
                </p:nvSpPr>
                <p:spPr bwMode="auto">
                  <a:xfrm>
                    <a:off x="692" y="1419"/>
                    <a:ext cx="2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14" name="Freeform 2147"/>
                  <p:cNvSpPr>
                    <a:spLocks/>
                  </p:cNvSpPr>
                  <p:nvPr/>
                </p:nvSpPr>
                <p:spPr bwMode="auto">
                  <a:xfrm>
                    <a:off x="701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15" name="Freeform 2148"/>
                  <p:cNvSpPr>
                    <a:spLocks/>
                  </p:cNvSpPr>
                  <p:nvPr/>
                </p:nvSpPr>
                <p:spPr bwMode="auto">
                  <a:xfrm>
                    <a:off x="901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16" name="Freeform 2149"/>
                  <p:cNvSpPr>
                    <a:spLocks/>
                  </p:cNvSpPr>
                  <p:nvPr/>
                </p:nvSpPr>
                <p:spPr bwMode="auto">
                  <a:xfrm>
                    <a:off x="909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17" name="Freeform 2150"/>
                  <p:cNvSpPr>
                    <a:spLocks/>
                  </p:cNvSpPr>
                  <p:nvPr/>
                </p:nvSpPr>
                <p:spPr bwMode="auto">
                  <a:xfrm>
                    <a:off x="918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18" name="Freeform 2151"/>
                  <p:cNvSpPr>
                    <a:spLocks/>
                  </p:cNvSpPr>
                  <p:nvPr/>
                </p:nvSpPr>
                <p:spPr bwMode="auto">
                  <a:xfrm>
                    <a:off x="928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19" name="Freeform 2152"/>
                  <p:cNvSpPr>
                    <a:spLocks/>
                  </p:cNvSpPr>
                  <p:nvPr/>
                </p:nvSpPr>
                <p:spPr bwMode="auto">
                  <a:xfrm>
                    <a:off x="938" y="1419"/>
                    <a:ext cx="2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1" y="1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1" y="1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0" name="Freeform 2153"/>
                  <p:cNvSpPr>
                    <a:spLocks/>
                  </p:cNvSpPr>
                  <p:nvPr/>
                </p:nvSpPr>
                <p:spPr bwMode="auto">
                  <a:xfrm>
                    <a:off x="946" y="1419"/>
                    <a:ext cx="3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2" y="1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2" y="1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1" name="Freeform 2154"/>
                  <p:cNvSpPr>
                    <a:spLocks/>
                  </p:cNvSpPr>
                  <p:nvPr/>
                </p:nvSpPr>
                <p:spPr bwMode="auto">
                  <a:xfrm>
                    <a:off x="955" y="1419"/>
                    <a:ext cx="4" cy="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"/>
                      </a:cxn>
                      <a:cxn ang="0">
                        <a:pos x="3" y="1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2">
                        <a:moveTo>
                          <a:pt x="0" y="0"/>
                        </a:moveTo>
                        <a:lnTo>
                          <a:pt x="0" y="1"/>
                        </a:lnTo>
                        <a:lnTo>
                          <a:pt x="3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2" name="Freeform 2155"/>
                  <p:cNvSpPr>
                    <a:spLocks/>
                  </p:cNvSpPr>
                  <p:nvPr/>
                </p:nvSpPr>
                <p:spPr bwMode="auto">
                  <a:xfrm>
                    <a:off x="710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3" name="Freeform 2156"/>
                  <p:cNvSpPr>
                    <a:spLocks/>
                  </p:cNvSpPr>
                  <p:nvPr/>
                </p:nvSpPr>
                <p:spPr bwMode="auto">
                  <a:xfrm>
                    <a:off x="720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4" name="Freeform 2157"/>
                  <p:cNvSpPr>
                    <a:spLocks/>
                  </p:cNvSpPr>
                  <p:nvPr/>
                </p:nvSpPr>
                <p:spPr bwMode="auto">
                  <a:xfrm>
                    <a:off x="729" y="1419"/>
                    <a:ext cx="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5" name="Freeform 2158"/>
                  <p:cNvSpPr>
                    <a:spLocks/>
                  </p:cNvSpPr>
                  <p:nvPr/>
                </p:nvSpPr>
                <p:spPr bwMode="auto">
                  <a:xfrm>
                    <a:off x="738" y="1419"/>
                    <a:ext cx="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6" name="Freeform 2159"/>
                  <p:cNvSpPr>
                    <a:spLocks/>
                  </p:cNvSpPr>
                  <p:nvPr/>
                </p:nvSpPr>
                <p:spPr bwMode="auto">
                  <a:xfrm>
                    <a:off x="746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7" name="Freeform 2160"/>
                  <p:cNvSpPr>
                    <a:spLocks/>
                  </p:cNvSpPr>
                  <p:nvPr/>
                </p:nvSpPr>
                <p:spPr bwMode="auto">
                  <a:xfrm>
                    <a:off x="755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8" name="Freeform 2161"/>
                  <p:cNvSpPr>
                    <a:spLocks/>
                  </p:cNvSpPr>
                  <p:nvPr/>
                </p:nvSpPr>
                <p:spPr bwMode="auto">
                  <a:xfrm>
                    <a:off x="764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29" name="Freeform 2162"/>
                  <p:cNvSpPr>
                    <a:spLocks/>
                  </p:cNvSpPr>
                  <p:nvPr/>
                </p:nvSpPr>
                <p:spPr bwMode="auto">
                  <a:xfrm>
                    <a:off x="774" y="1419"/>
                    <a:ext cx="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30" name="Freeform 2163"/>
                  <p:cNvSpPr>
                    <a:spLocks/>
                  </p:cNvSpPr>
                  <p:nvPr/>
                </p:nvSpPr>
                <p:spPr bwMode="auto">
                  <a:xfrm>
                    <a:off x="782" y="1419"/>
                    <a:ext cx="4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3" y="0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31" name="Freeform 2164"/>
                  <p:cNvSpPr>
                    <a:spLocks/>
                  </p:cNvSpPr>
                  <p:nvPr/>
                </p:nvSpPr>
                <p:spPr bwMode="auto">
                  <a:xfrm>
                    <a:off x="791" y="1419"/>
                    <a:ext cx="4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3" y="0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32" name="Freeform 2165"/>
                  <p:cNvSpPr>
                    <a:spLocks/>
                  </p:cNvSpPr>
                  <p:nvPr/>
                </p:nvSpPr>
                <p:spPr bwMode="auto">
                  <a:xfrm>
                    <a:off x="800" y="1419"/>
                    <a:ext cx="4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3" y="0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33" name="Freeform 2166"/>
                  <p:cNvSpPr>
                    <a:spLocks/>
                  </p:cNvSpPr>
                  <p:nvPr/>
                </p:nvSpPr>
                <p:spPr bwMode="auto">
                  <a:xfrm>
                    <a:off x="810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34" name="Freeform 2167"/>
                  <p:cNvSpPr>
                    <a:spLocks/>
                  </p:cNvSpPr>
                  <p:nvPr/>
                </p:nvSpPr>
                <p:spPr bwMode="auto">
                  <a:xfrm>
                    <a:off x="819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35" name="Freeform 2168"/>
                  <p:cNvSpPr>
                    <a:spLocks/>
                  </p:cNvSpPr>
                  <p:nvPr/>
                </p:nvSpPr>
                <p:spPr bwMode="auto">
                  <a:xfrm>
                    <a:off x="828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36" name="Freeform 2169"/>
                  <p:cNvSpPr>
                    <a:spLocks/>
                  </p:cNvSpPr>
                  <p:nvPr/>
                </p:nvSpPr>
                <p:spPr bwMode="auto">
                  <a:xfrm>
                    <a:off x="836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37" name="Freeform 2170"/>
                  <p:cNvSpPr>
                    <a:spLocks/>
                  </p:cNvSpPr>
                  <p:nvPr/>
                </p:nvSpPr>
                <p:spPr bwMode="auto">
                  <a:xfrm>
                    <a:off x="845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38" name="Freeform 2171"/>
                  <p:cNvSpPr>
                    <a:spLocks/>
                  </p:cNvSpPr>
                  <p:nvPr/>
                </p:nvSpPr>
                <p:spPr bwMode="auto">
                  <a:xfrm>
                    <a:off x="855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39" name="Freeform 2172"/>
                  <p:cNvSpPr>
                    <a:spLocks/>
                  </p:cNvSpPr>
                  <p:nvPr/>
                </p:nvSpPr>
                <p:spPr bwMode="auto">
                  <a:xfrm>
                    <a:off x="865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40" name="Freeform 2173"/>
                  <p:cNvSpPr>
                    <a:spLocks/>
                  </p:cNvSpPr>
                  <p:nvPr/>
                </p:nvSpPr>
                <p:spPr bwMode="auto">
                  <a:xfrm>
                    <a:off x="873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41" name="Freeform 2174"/>
                  <p:cNvSpPr>
                    <a:spLocks/>
                  </p:cNvSpPr>
                  <p:nvPr/>
                </p:nvSpPr>
                <p:spPr bwMode="auto">
                  <a:xfrm>
                    <a:off x="882" y="1419"/>
                    <a:ext cx="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2" y="0"/>
                      </a:cxn>
                      <a:cxn ang="0">
                        <a:pos x="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2" y="0"/>
                        </a:lnTo>
                        <a:lnTo>
                          <a:pt x="2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742" name="Freeform 2175"/>
                  <p:cNvSpPr>
                    <a:spLocks/>
                  </p:cNvSpPr>
                  <p:nvPr/>
                </p:nvSpPr>
                <p:spPr bwMode="auto">
                  <a:xfrm>
                    <a:off x="892" y="1419"/>
                    <a:ext cx="2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0"/>
                      </a:cxn>
                      <a:cxn ang="0">
                        <a:pos x="1" y="0"/>
                      </a:cxn>
                      <a:cxn ang="0">
                        <a:pos x="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" h="1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0"/>
                        </a:lnTo>
                        <a:lnTo>
                          <a:pt x="1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808080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665" name="Group 2176"/>
                <p:cNvGrpSpPr>
                  <a:grpSpLocks/>
                </p:cNvGrpSpPr>
                <p:nvPr/>
              </p:nvGrpSpPr>
              <p:grpSpPr bwMode="auto">
                <a:xfrm>
                  <a:off x="650" y="1344"/>
                  <a:ext cx="345" cy="67"/>
                  <a:chOff x="650" y="1344"/>
                  <a:chExt cx="345" cy="67"/>
                </a:xfrm>
              </p:grpSpPr>
              <p:sp>
                <p:nvSpPr>
                  <p:cNvPr id="666" name="Freeform 2177"/>
                  <p:cNvSpPr>
                    <a:spLocks/>
                  </p:cNvSpPr>
                  <p:nvPr/>
                </p:nvSpPr>
                <p:spPr bwMode="auto">
                  <a:xfrm>
                    <a:off x="650" y="1344"/>
                    <a:ext cx="345" cy="6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66"/>
                      </a:cxn>
                      <a:cxn ang="0">
                        <a:pos x="344" y="66"/>
                      </a:cxn>
                      <a:cxn ang="0">
                        <a:pos x="34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45" h="67">
                        <a:moveTo>
                          <a:pt x="0" y="0"/>
                        </a:moveTo>
                        <a:lnTo>
                          <a:pt x="0" y="66"/>
                        </a:lnTo>
                        <a:lnTo>
                          <a:pt x="344" y="66"/>
                        </a:lnTo>
                        <a:lnTo>
                          <a:pt x="34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FFFF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67" name="Freeform 2178"/>
                  <p:cNvSpPr>
                    <a:spLocks/>
                  </p:cNvSpPr>
                  <p:nvPr/>
                </p:nvSpPr>
                <p:spPr bwMode="auto">
                  <a:xfrm>
                    <a:off x="650" y="1344"/>
                    <a:ext cx="114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3" y="33"/>
                      </a:cxn>
                      <a:cxn ang="0">
                        <a:pos x="11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4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3" y="33"/>
                        </a:lnTo>
                        <a:lnTo>
                          <a:pt x="11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68" name="Freeform 2179"/>
                  <p:cNvSpPr>
                    <a:spLocks/>
                  </p:cNvSpPr>
                  <p:nvPr/>
                </p:nvSpPr>
                <p:spPr bwMode="auto">
                  <a:xfrm>
                    <a:off x="765" y="1344"/>
                    <a:ext cx="115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4" y="33"/>
                      </a:cxn>
                      <a:cxn ang="0">
                        <a:pos x="11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5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4" y="33"/>
                        </a:lnTo>
                        <a:lnTo>
                          <a:pt x="11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69" name="Freeform 2180"/>
                  <p:cNvSpPr>
                    <a:spLocks/>
                  </p:cNvSpPr>
                  <p:nvPr/>
                </p:nvSpPr>
                <p:spPr bwMode="auto">
                  <a:xfrm>
                    <a:off x="880" y="1344"/>
                    <a:ext cx="115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4" y="33"/>
                      </a:cxn>
                      <a:cxn ang="0">
                        <a:pos x="11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5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4" y="33"/>
                        </a:lnTo>
                        <a:lnTo>
                          <a:pt x="11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70" name="Freeform 2181"/>
                  <p:cNvSpPr>
                    <a:spLocks/>
                  </p:cNvSpPr>
                  <p:nvPr/>
                </p:nvSpPr>
                <p:spPr bwMode="auto">
                  <a:xfrm>
                    <a:off x="650" y="1377"/>
                    <a:ext cx="114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3" y="33"/>
                      </a:cxn>
                      <a:cxn ang="0">
                        <a:pos x="11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4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3" y="33"/>
                        </a:lnTo>
                        <a:lnTo>
                          <a:pt x="11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71" name="Freeform 2182"/>
                  <p:cNvSpPr>
                    <a:spLocks/>
                  </p:cNvSpPr>
                  <p:nvPr/>
                </p:nvSpPr>
                <p:spPr bwMode="auto">
                  <a:xfrm>
                    <a:off x="765" y="1377"/>
                    <a:ext cx="115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4" y="33"/>
                      </a:cxn>
                      <a:cxn ang="0">
                        <a:pos x="11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5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4" y="33"/>
                        </a:lnTo>
                        <a:lnTo>
                          <a:pt x="11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72" name="Freeform 2183"/>
                  <p:cNvSpPr>
                    <a:spLocks/>
                  </p:cNvSpPr>
                  <p:nvPr/>
                </p:nvSpPr>
                <p:spPr bwMode="auto">
                  <a:xfrm>
                    <a:off x="880" y="1377"/>
                    <a:ext cx="115" cy="3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3"/>
                      </a:cxn>
                      <a:cxn ang="0">
                        <a:pos x="114" y="33"/>
                      </a:cxn>
                      <a:cxn ang="0">
                        <a:pos x="11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15" h="34">
                        <a:moveTo>
                          <a:pt x="0" y="0"/>
                        </a:moveTo>
                        <a:lnTo>
                          <a:pt x="0" y="33"/>
                        </a:lnTo>
                        <a:lnTo>
                          <a:pt x="114" y="33"/>
                        </a:lnTo>
                        <a:lnTo>
                          <a:pt x="114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E0E0E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73" name="Freeform 2184"/>
                  <p:cNvSpPr>
                    <a:spLocks/>
                  </p:cNvSpPr>
                  <p:nvPr/>
                </p:nvSpPr>
                <p:spPr bwMode="auto">
                  <a:xfrm>
                    <a:off x="785" y="1388"/>
                    <a:ext cx="76" cy="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4"/>
                      </a:cxn>
                      <a:cxn ang="0">
                        <a:pos x="75" y="4"/>
                      </a:cxn>
                      <a:cxn ang="0">
                        <a:pos x="75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76" h="5">
                        <a:moveTo>
                          <a:pt x="0" y="0"/>
                        </a:moveTo>
                        <a:lnTo>
                          <a:pt x="0" y="4"/>
                        </a:lnTo>
                        <a:lnTo>
                          <a:pt x="75" y="4"/>
                        </a:lnTo>
                        <a:lnTo>
                          <a:pt x="75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74" name="Freeform 2185"/>
                  <p:cNvSpPr>
                    <a:spLocks/>
                  </p:cNvSpPr>
                  <p:nvPr/>
                </p:nvSpPr>
                <p:spPr bwMode="auto">
                  <a:xfrm>
                    <a:off x="786" y="1392"/>
                    <a:ext cx="4" cy="3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"/>
                      </a:cxn>
                      <a:cxn ang="0">
                        <a:pos x="3" y="2"/>
                      </a:cxn>
                      <a:cxn ang="0">
                        <a:pos x="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" h="3">
                        <a:moveTo>
                          <a:pt x="0" y="0"/>
                        </a:moveTo>
                        <a:lnTo>
                          <a:pt x="0" y="2"/>
                        </a:lnTo>
                        <a:lnTo>
                          <a:pt x="3" y="2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000000"/>
                  </a:solidFill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75" name="Freeform 2186"/>
                  <p:cNvSpPr>
                    <a:spLocks/>
                  </p:cNvSpPr>
                  <p:nvPr/>
                </p:nvSpPr>
                <p:spPr bwMode="auto">
                  <a:xfrm>
                    <a:off x="836" y="1395"/>
                    <a:ext cx="16" cy="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4"/>
                      </a:cxn>
                      <a:cxn ang="0">
                        <a:pos x="15" y="4"/>
                      </a:cxn>
                      <a:cxn ang="0">
                        <a:pos x="15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6" h="5">
                        <a:moveTo>
                          <a:pt x="0" y="0"/>
                        </a:moveTo>
                        <a:lnTo>
                          <a:pt x="0" y="4"/>
                        </a:lnTo>
                        <a:lnTo>
                          <a:pt x="15" y="4"/>
                        </a:lnTo>
                        <a:lnTo>
                          <a:pt x="15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676" name="Freeform 2187"/>
                  <p:cNvSpPr>
                    <a:spLocks/>
                  </p:cNvSpPr>
                  <p:nvPr/>
                </p:nvSpPr>
                <p:spPr bwMode="auto">
                  <a:xfrm>
                    <a:off x="939" y="1387"/>
                    <a:ext cx="48" cy="1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0"/>
                      </a:cxn>
                      <a:cxn ang="0">
                        <a:pos x="47" y="10"/>
                      </a:cxn>
                      <a:cxn ang="0">
                        <a:pos x="47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8" h="11">
                        <a:moveTo>
                          <a:pt x="0" y="0"/>
                        </a:moveTo>
                        <a:lnTo>
                          <a:pt x="0" y="10"/>
                        </a:lnTo>
                        <a:lnTo>
                          <a:pt x="47" y="10"/>
                        </a:lnTo>
                        <a:lnTo>
                          <a:pt x="47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rgbClr val="80808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grpSp>
                <p:nvGrpSpPr>
                  <p:cNvPr id="677" name="Group 2188"/>
                  <p:cNvGrpSpPr>
                    <a:grpSpLocks/>
                  </p:cNvGrpSpPr>
                  <p:nvPr/>
                </p:nvGrpSpPr>
                <p:grpSpPr bwMode="auto">
                  <a:xfrm>
                    <a:off x="812" y="1394"/>
                    <a:ext cx="15" cy="13"/>
                    <a:chOff x="812" y="1394"/>
                    <a:chExt cx="15" cy="13"/>
                  </a:xfrm>
                </p:grpSpPr>
                <p:sp>
                  <p:nvSpPr>
                    <p:cNvPr id="678" name="Freeform 2189"/>
                    <p:cNvSpPr>
                      <a:spLocks/>
                    </p:cNvSpPr>
                    <p:nvPr/>
                  </p:nvSpPr>
                  <p:spPr bwMode="auto">
                    <a:xfrm>
                      <a:off x="812" y="1394"/>
                      <a:ext cx="15" cy="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12"/>
                        </a:cxn>
                        <a:cxn ang="0">
                          <a:pos x="14" y="12"/>
                        </a:cxn>
                        <a:cxn ang="0">
                          <a:pos x="14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5" h="13">
                          <a:moveTo>
                            <a:pt x="0" y="0"/>
                          </a:moveTo>
                          <a:lnTo>
                            <a:pt x="0" y="12"/>
                          </a:lnTo>
                          <a:lnTo>
                            <a:pt x="14" y="12"/>
                          </a:lnTo>
                          <a:lnTo>
                            <a:pt x="14" y="0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rgbClr val="000080"/>
                    </a:solidFill>
                    <a:ln w="12700" cap="rnd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79" name="Freeform 2190"/>
                    <p:cNvSpPr>
                      <a:spLocks/>
                    </p:cNvSpPr>
                    <p:nvPr/>
                  </p:nvSpPr>
                  <p:spPr bwMode="auto">
                    <a:xfrm>
                      <a:off x="814" y="1397"/>
                      <a:ext cx="8" cy="6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0"/>
                        </a:cxn>
                        <a:cxn ang="0">
                          <a:pos x="5" y="0"/>
                        </a:cxn>
                        <a:cxn ang="0">
                          <a:pos x="5" y="1"/>
                        </a:cxn>
                        <a:cxn ang="0">
                          <a:pos x="7" y="2"/>
                        </a:cxn>
                        <a:cxn ang="0">
                          <a:pos x="7" y="3"/>
                        </a:cxn>
                        <a:cxn ang="0">
                          <a:pos x="5" y="4"/>
                        </a:cxn>
                        <a:cxn ang="0">
                          <a:pos x="5" y="5"/>
                        </a:cxn>
                        <a:cxn ang="0">
                          <a:pos x="1" y="5"/>
                        </a:cxn>
                        <a:cxn ang="0">
                          <a:pos x="1" y="4"/>
                        </a:cxn>
                        <a:cxn ang="0">
                          <a:pos x="0" y="3"/>
                        </a:cxn>
                        <a:cxn ang="0">
                          <a:pos x="0" y="1"/>
                        </a:cxn>
                        <a:cxn ang="0">
                          <a:pos x="2" y="0"/>
                        </a:cxn>
                      </a:cxnLst>
                      <a:rect l="0" t="0" r="r" b="b"/>
                      <a:pathLst>
                        <a:path w="8" h="6">
                          <a:moveTo>
                            <a:pt x="2" y="0"/>
                          </a:moveTo>
                          <a:lnTo>
                            <a:pt x="5" y="0"/>
                          </a:lnTo>
                          <a:lnTo>
                            <a:pt x="5" y="1"/>
                          </a:lnTo>
                          <a:lnTo>
                            <a:pt x="7" y="2"/>
                          </a:lnTo>
                          <a:lnTo>
                            <a:pt x="7" y="3"/>
                          </a:lnTo>
                          <a:lnTo>
                            <a:pt x="5" y="4"/>
                          </a:lnTo>
                          <a:lnTo>
                            <a:pt x="5" y="5"/>
                          </a:lnTo>
                          <a:lnTo>
                            <a:pt x="1" y="5"/>
                          </a:lnTo>
                          <a:lnTo>
                            <a:pt x="1" y="4"/>
                          </a:lnTo>
                          <a:lnTo>
                            <a:pt x="0" y="3"/>
                          </a:lnTo>
                          <a:lnTo>
                            <a:pt x="0" y="1"/>
                          </a:lnTo>
                          <a:lnTo>
                            <a:pt x="2" y="0"/>
                          </a:lnTo>
                        </a:path>
                      </a:pathLst>
                    </a:custGeom>
                    <a:solidFill>
                      <a:srgbClr val="00FF00"/>
                    </a:solidFill>
                    <a:ln w="12700" cap="rnd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</p:grpSp>
          <p:grpSp>
            <p:nvGrpSpPr>
              <p:cNvPr id="566" name="Group 2191"/>
              <p:cNvGrpSpPr>
                <a:grpSpLocks/>
              </p:cNvGrpSpPr>
              <p:nvPr/>
            </p:nvGrpSpPr>
            <p:grpSpPr bwMode="auto">
              <a:xfrm>
                <a:off x="706" y="1096"/>
                <a:ext cx="104" cy="86"/>
                <a:chOff x="706" y="1096"/>
                <a:chExt cx="104" cy="86"/>
              </a:xfrm>
            </p:grpSpPr>
            <p:sp>
              <p:nvSpPr>
                <p:cNvPr id="617" name="Rectangle 2192"/>
                <p:cNvSpPr>
                  <a:spLocks noChangeArrowheads="1"/>
                </p:cNvSpPr>
                <p:nvPr/>
              </p:nvSpPr>
              <p:spPr bwMode="auto">
                <a:xfrm>
                  <a:off x="710" y="1100"/>
                  <a:ext cx="96" cy="8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618" name="Group 2193"/>
                <p:cNvGrpSpPr>
                  <a:grpSpLocks/>
                </p:cNvGrpSpPr>
                <p:nvPr/>
              </p:nvGrpSpPr>
              <p:grpSpPr bwMode="auto">
                <a:xfrm>
                  <a:off x="706" y="1096"/>
                  <a:ext cx="104" cy="8"/>
                  <a:chOff x="706" y="1096"/>
                  <a:chExt cx="104" cy="8"/>
                </a:xfrm>
              </p:grpSpPr>
              <p:sp>
                <p:nvSpPr>
                  <p:cNvPr id="619" name="Rectangle 2194"/>
                  <p:cNvSpPr>
                    <a:spLocks noChangeArrowheads="1"/>
                  </p:cNvSpPr>
                  <p:nvPr/>
                </p:nvSpPr>
                <p:spPr bwMode="auto">
                  <a:xfrm>
                    <a:off x="710" y="1100"/>
                    <a:ext cx="96" cy="1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620" name="Rectangle 2195"/>
                  <p:cNvSpPr>
                    <a:spLocks noChangeArrowheads="1"/>
                  </p:cNvSpPr>
                  <p:nvPr/>
                </p:nvSpPr>
                <p:spPr bwMode="auto">
                  <a:xfrm>
                    <a:off x="706" y="1100"/>
                    <a:ext cx="7" cy="1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621" name="Group 2196"/>
                  <p:cNvGrpSpPr>
                    <a:grpSpLocks/>
                  </p:cNvGrpSpPr>
                  <p:nvPr/>
                </p:nvGrpSpPr>
                <p:grpSpPr bwMode="auto">
                  <a:xfrm>
                    <a:off x="803" y="1098"/>
                    <a:ext cx="7" cy="4"/>
                    <a:chOff x="803" y="1098"/>
                    <a:chExt cx="7" cy="4"/>
                  </a:xfrm>
                </p:grpSpPr>
                <p:sp>
                  <p:nvSpPr>
                    <p:cNvPr id="660" name="Rectangle 2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03" y="1100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661" name="Group 21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05" y="1098"/>
                      <a:ext cx="3" cy="4"/>
                      <a:chOff x="805" y="1098"/>
                      <a:chExt cx="3" cy="4"/>
                    </a:xfrm>
                  </p:grpSpPr>
                  <p:sp>
                    <p:nvSpPr>
                      <p:cNvPr id="662" name="Line 21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05" y="1098"/>
                        <a:ext cx="3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63" name="Line 2200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805" y="1098"/>
                        <a:ext cx="3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</p:grpSp>
              <p:grpSp>
                <p:nvGrpSpPr>
                  <p:cNvPr id="622" name="Group 2201"/>
                  <p:cNvGrpSpPr>
                    <a:grpSpLocks/>
                  </p:cNvGrpSpPr>
                  <p:nvPr/>
                </p:nvGrpSpPr>
                <p:grpSpPr bwMode="auto">
                  <a:xfrm>
                    <a:off x="796" y="1098"/>
                    <a:ext cx="7" cy="4"/>
                    <a:chOff x="796" y="1098"/>
                    <a:chExt cx="7" cy="4"/>
                  </a:xfrm>
                </p:grpSpPr>
                <p:sp>
                  <p:nvSpPr>
                    <p:cNvPr id="658" name="Rectangle 22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6" y="1100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59" name="Rectangle 22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8" y="1098"/>
                      <a:ext cx="4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623" name="Group 2204"/>
                  <p:cNvGrpSpPr>
                    <a:grpSpLocks/>
                  </p:cNvGrpSpPr>
                  <p:nvPr/>
                </p:nvGrpSpPr>
                <p:grpSpPr bwMode="auto">
                  <a:xfrm>
                    <a:off x="790" y="1100"/>
                    <a:ext cx="7" cy="2"/>
                    <a:chOff x="790" y="1100"/>
                    <a:chExt cx="7" cy="2"/>
                  </a:xfrm>
                </p:grpSpPr>
                <p:sp>
                  <p:nvSpPr>
                    <p:cNvPr id="656" name="Rectangle 2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0" y="1100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57" name="Line 220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91" y="1102"/>
                      <a:ext cx="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624" name="Rectangle 2207"/>
                  <p:cNvSpPr>
                    <a:spLocks noChangeArrowheads="1"/>
                  </p:cNvSpPr>
                  <p:nvPr/>
                </p:nvSpPr>
                <p:spPr bwMode="auto">
                  <a:xfrm>
                    <a:off x="713" y="1096"/>
                    <a:ext cx="77" cy="8"/>
                  </a:xfrm>
                  <a:prstGeom prst="rect">
                    <a:avLst/>
                  </a:prstGeom>
                  <a:solidFill>
                    <a:srgbClr val="063DE8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aphicFrame>
                <p:nvGraphicFramePr>
                  <p:cNvPr id="625" name="Object 2208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708" y="1098"/>
                  <a:ext cx="4" cy="4"/>
                </p:xfrm>
                <a:graphic>
                  <a:graphicData uri="http://schemas.openxmlformats.org/presentationml/2006/ole">
                    <p:oleObj spid="_x0000_s1032" name="Dessin Microsoft" r:id="rId9" imgW="4362120" imgH="3454200" progId="MSDraw">
                      <p:embed/>
                    </p:oleObj>
                  </a:graphicData>
                </a:graphic>
              </p:graphicFrame>
              <p:grpSp>
                <p:nvGrpSpPr>
                  <p:cNvPr id="626" name="Group 2209"/>
                  <p:cNvGrpSpPr>
                    <a:grpSpLocks/>
                  </p:cNvGrpSpPr>
                  <p:nvPr/>
                </p:nvGrpSpPr>
                <p:grpSpPr bwMode="auto">
                  <a:xfrm>
                    <a:off x="734" y="1098"/>
                    <a:ext cx="35" cy="4"/>
                    <a:chOff x="734" y="1098"/>
                    <a:chExt cx="35" cy="4"/>
                  </a:xfrm>
                </p:grpSpPr>
                <p:sp>
                  <p:nvSpPr>
                    <p:cNvPr id="627" name="Line 22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4" y="1098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8" name="Line 22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4" y="1100"/>
                      <a:ext cx="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29" name="Line 22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9" y="1098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30" name="Line 22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9" y="1098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31" name="Line 22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9" y="1100"/>
                      <a:ext cx="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32" name="Line 22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9" y="1102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33" name="Line 22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4" y="1098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34" name="Line 22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7" y="1098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35" name="Line 22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44" y="1098"/>
                      <a:ext cx="3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636" name="Group 22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49" y="1098"/>
                      <a:ext cx="3" cy="4"/>
                      <a:chOff x="749" y="1098"/>
                      <a:chExt cx="3" cy="4"/>
                    </a:xfrm>
                  </p:grpSpPr>
                  <p:sp>
                    <p:nvSpPr>
                      <p:cNvPr id="652" name="Line 22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49" y="1098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53" name="Line 22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49" y="1098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54" name="Line 22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49" y="1100"/>
                        <a:ext cx="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55" name="Line 22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49" y="1102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637" name="Group 22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53" y="1098"/>
                      <a:ext cx="5" cy="4"/>
                      <a:chOff x="753" y="1098"/>
                      <a:chExt cx="5" cy="4"/>
                    </a:xfrm>
                  </p:grpSpPr>
                  <p:sp>
                    <p:nvSpPr>
                      <p:cNvPr id="650" name="Line 22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55" y="1098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51" name="Line 22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53" y="1098"/>
                        <a:ext cx="5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638" name="Group 222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6" y="1098"/>
                      <a:ext cx="3" cy="4"/>
                      <a:chOff x="766" y="1098"/>
                      <a:chExt cx="3" cy="4"/>
                    </a:xfrm>
                  </p:grpSpPr>
                  <p:sp>
                    <p:nvSpPr>
                      <p:cNvPr id="646" name="Line 22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" y="1098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47" name="Line 22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" y="1098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48" name="Line 22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" y="1100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49" name="Line 223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6" y="1102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639" name="Group 223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0" y="1098"/>
                      <a:ext cx="4" cy="4"/>
                      <a:chOff x="760" y="1098"/>
                      <a:chExt cx="4" cy="4"/>
                    </a:xfrm>
                  </p:grpSpPr>
                  <p:sp>
                    <p:nvSpPr>
                      <p:cNvPr id="641" name="Line 223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0" y="1098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42" name="Line 223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0" y="1100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43" name="Line 223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3" y="1098"/>
                        <a:ext cx="0" cy="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44" name="Line 223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0" y="1098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45" name="Line 223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2" y="1100"/>
                        <a:ext cx="2" cy="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640" name="Line 22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34" y="1098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</p:grpSp>
          <p:grpSp>
            <p:nvGrpSpPr>
              <p:cNvPr id="567" name="Group 2239"/>
              <p:cNvGrpSpPr>
                <a:grpSpLocks/>
              </p:cNvGrpSpPr>
              <p:nvPr/>
            </p:nvGrpSpPr>
            <p:grpSpPr bwMode="auto">
              <a:xfrm>
                <a:off x="828" y="1138"/>
                <a:ext cx="104" cy="86"/>
                <a:chOff x="828" y="1138"/>
                <a:chExt cx="104" cy="86"/>
              </a:xfrm>
            </p:grpSpPr>
            <p:sp>
              <p:nvSpPr>
                <p:cNvPr id="570" name="Rectangle 2240"/>
                <p:cNvSpPr>
                  <a:spLocks noChangeArrowheads="1"/>
                </p:cNvSpPr>
                <p:nvPr/>
              </p:nvSpPr>
              <p:spPr bwMode="auto">
                <a:xfrm>
                  <a:off x="832" y="1142"/>
                  <a:ext cx="96" cy="8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571" name="Group 2241"/>
                <p:cNvGrpSpPr>
                  <a:grpSpLocks/>
                </p:cNvGrpSpPr>
                <p:nvPr/>
              </p:nvGrpSpPr>
              <p:grpSpPr bwMode="auto">
                <a:xfrm>
                  <a:off x="828" y="1138"/>
                  <a:ext cx="104" cy="8"/>
                  <a:chOff x="828" y="1138"/>
                  <a:chExt cx="104" cy="8"/>
                </a:xfrm>
              </p:grpSpPr>
              <p:sp>
                <p:nvSpPr>
                  <p:cNvPr id="572" name="Rectangle 2242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1142"/>
                    <a:ext cx="96" cy="1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73" name="Rectangle 2243"/>
                  <p:cNvSpPr>
                    <a:spLocks noChangeArrowheads="1"/>
                  </p:cNvSpPr>
                  <p:nvPr/>
                </p:nvSpPr>
                <p:spPr bwMode="auto">
                  <a:xfrm>
                    <a:off x="828" y="1142"/>
                    <a:ext cx="7" cy="1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574" name="Group 2244"/>
                  <p:cNvGrpSpPr>
                    <a:grpSpLocks/>
                  </p:cNvGrpSpPr>
                  <p:nvPr/>
                </p:nvGrpSpPr>
                <p:grpSpPr bwMode="auto">
                  <a:xfrm>
                    <a:off x="925" y="1140"/>
                    <a:ext cx="7" cy="4"/>
                    <a:chOff x="925" y="1140"/>
                    <a:chExt cx="7" cy="4"/>
                  </a:xfrm>
                </p:grpSpPr>
                <p:sp>
                  <p:nvSpPr>
                    <p:cNvPr id="613" name="Rectangle 22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25" y="1142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614" name="Group 22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27" y="1140"/>
                      <a:ext cx="3" cy="4"/>
                      <a:chOff x="927" y="1140"/>
                      <a:chExt cx="3" cy="4"/>
                    </a:xfrm>
                  </p:grpSpPr>
                  <p:sp>
                    <p:nvSpPr>
                      <p:cNvPr id="615" name="Line 224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27" y="1140"/>
                        <a:ext cx="3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16" name="Line 2248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927" y="1140"/>
                        <a:ext cx="3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</p:grpSp>
              <p:grpSp>
                <p:nvGrpSpPr>
                  <p:cNvPr id="575" name="Group 2249"/>
                  <p:cNvGrpSpPr>
                    <a:grpSpLocks/>
                  </p:cNvGrpSpPr>
                  <p:nvPr/>
                </p:nvGrpSpPr>
                <p:grpSpPr bwMode="auto">
                  <a:xfrm>
                    <a:off x="918" y="1140"/>
                    <a:ext cx="7" cy="4"/>
                    <a:chOff x="918" y="1140"/>
                    <a:chExt cx="7" cy="4"/>
                  </a:xfrm>
                </p:grpSpPr>
                <p:sp>
                  <p:nvSpPr>
                    <p:cNvPr id="611" name="Rectangle 22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18" y="1142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12" name="Rectangle 22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20" y="1140"/>
                      <a:ext cx="4" cy="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76" name="Group 2252"/>
                  <p:cNvGrpSpPr>
                    <a:grpSpLocks/>
                  </p:cNvGrpSpPr>
                  <p:nvPr/>
                </p:nvGrpSpPr>
                <p:grpSpPr bwMode="auto">
                  <a:xfrm>
                    <a:off x="912" y="1142"/>
                    <a:ext cx="7" cy="2"/>
                    <a:chOff x="912" y="1142"/>
                    <a:chExt cx="7" cy="2"/>
                  </a:xfrm>
                </p:grpSpPr>
                <p:sp>
                  <p:nvSpPr>
                    <p:cNvPr id="609" name="Rectangle 22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12" y="1142"/>
                      <a:ext cx="7" cy="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610" name="Line 22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13" y="1144"/>
                      <a:ext cx="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577" name="Rectangle 2255"/>
                  <p:cNvSpPr>
                    <a:spLocks noChangeArrowheads="1"/>
                  </p:cNvSpPr>
                  <p:nvPr/>
                </p:nvSpPr>
                <p:spPr bwMode="auto">
                  <a:xfrm>
                    <a:off x="835" y="1138"/>
                    <a:ext cx="77" cy="8"/>
                  </a:xfrm>
                  <a:prstGeom prst="rect">
                    <a:avLst/>
                  </a:prstGeom>
                  <a:solidFill>
                    <a:srgbClr val="063DE8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aphicFrame>
                <p:nvGraphicFramePr>
                  <p:cNvPr id="578" name="Object 2256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830" y="1140"/>
                  <a:ext cx="4" cy="4"/>
                </p:xfrm>
                <a:graphic>
                  <a:graphicData uri="http://schemas.openxmlformats.org/presentationml/2006/ole">
                    <p:oleObj spid="_x0000_s1033" name="Dessin Microsoft" r:id="rId10" imgW="4362120" imgH="3454200" progId="MSDraw">
                      <p:embed/>
                    </p:oleObj>
                  </a:graphicData>
                </a:graphic>
              </p:graphicFrame>
              <p:grpSp>
                <p:nvGrpSpPr>
                  <p:cNvPr id="579" name="Group 2257"/>
                  <p:cNvGrpSpPr>
                    <a:grpSpLocks/>
                  </p:cNvGrpSpPr>
                  <p:nvPr/>
                </p:nvGrpSpPr>
                <p:grpSpPr bwMode="auto">
                  <a:xfrm>
                    <a:off x="856" y="1140"/>
                    <a:ext cx="35" cy="4"/>
                    <a:chOff x="856" y="1140"/>
                    <a:chExt cx="35" cy="4"/>
                  </a:xfrm>
                </p:grpSpPr>
                <p:sp>
                  <p:nvSpPr>
                    <p:cNvPr id="580" name="Line 22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6" y="1140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81" name="Line 225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6" y="1142"/>
                      <a:ext cx="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82" name="Line 22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1" y="1140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83" name="Line 226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1" y="1140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84" name="Line 226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1" y="1142"/>
                      <a:ext cx="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85" name="Line 22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1" y="1144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86" name="Line 22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6" y="1140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87" name="Line 22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9" y="1140"/>
                      <a:ext cx="0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88" name="Line 22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6" y="1140"/>
                      <a:ext cx="3" cy="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grpSp>
                  <p:nvGrpSpPr>
                    <p:cNvPr id="589" name="Group 22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71" y="1140"/>
                      <a:ext cx="3" cy="4"/>
                      <a:chOff x="871" y="1140"/>
                      <a:chExt cx="3" cy="4"/>
                    </a:xfrm>
                  </p:grpSpPr>
                  <p:sp>
                    <p:nvSpPr>
                      <p:cNvPr id="605" name="Line 22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1" y="1140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06" name="Line 22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1" y="1140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07" name="Line 22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1" y="1142"/>
                        <a:ext cx="2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08" name="Line 22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1" y="1144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590" name="Group 22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75" y="1140"/>
                      <a:ext cx="5" cy="4"/>
                      <a:chOff x="875" y="1140"/>
                      <a:chExt cx="5" cy="4"/>
                    </a:xfrm>
                  </p:grpSpPr>
                  <p:sp>
                    <p:nvSpPr>
                      <p:cNvPr id="603" name="Line 22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7" y="1140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04" name="Line 22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75" y="1140"/>
                        <a:ext cx="5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591" name="Group 227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88" y="1140"/>
                      <a:ext cx="3" cy="4"/>
                      <a:chOff x="888" y="1140"/>
                      <a:chExt cx="3" cy="4"/>
                    </a:xfrm>
                  </p:grpSpPr>
                  <p:sp>
                    <p:nvSpPr>
                      <p:cNvPr id="599" name="Line 22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8" y="1140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00" name="Line 22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8" y="1140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01" name="Line 22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8" y="1142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602" name="Line 227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8" y="1144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592" name="Group 228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82" y="1140"/>
                      <a:ext cx="4" cy="4"/>
                      <a:chOff x="882" y="1140"/>
                      <a:chExt cx="4" cy="4"/>
                    </a:xfrm>
                  </p:grpSpPr>
                  <p:sp>
                    <p:nvSpPr>
                      <p:cNvPr id="594" name="Line 228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2" y="1140"/>
                        <a:ext cx="0" cy="4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595" name="Line 228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2" y="1142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596" name="Line 228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5" y="1140"/>
                        <a:ext cx="0" cy="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597" name="Line 228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2" y="1140"/>
                        <a:ext cx="3" cy="0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598" name="Line 228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84" y="1142"/>
                        <a:ext cx="2" cy="2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chemeClr val="bg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593" name="Line 22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6" y="1140"/>
                      <a:ext cx="3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</p:grpSp>
          <p:sp>
            <p:nvSpPr>
              <p:cNvPr id="568" name="Rectangle 2287"/>
              <p:cNvSpPr>
                <a:spLocks noChangeArrowheads="1"/>
              </p:cNvSpPr>
              <p:nvPr/>
            </p:nvSpPr>
            <p:spPr bwMode="auto">
              <a:xfrm>
                <a:off x="730" y="1119"/>
                <a:ext cx="63" cy="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69" name="Line 2288"/>
              <p:cNvSpPr>
                <a:spLocks noChangeShapeType="1"/>
              </p:cNvSpPr>
              <p:nvPr/>
            </p:nvSpPr>
            <p:spPr bwMode="auto">
              <a:xfrm>
                <a:off x="730" y="1136"/>
                <a:ext cx="6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998" name="Text Box 1841"/>
          <p:cNvSpPr txBox="1">
            <a:spLocks noChangeArrowheads="1"/>
          </p:cNvSpPr>
          <p:nvPr/>
        </p:nvSpPr>
        <p:spPr bwMode="auto">
          <a:xfrm>
            <a:off x="4787900" y="2477343"/>
            <a:ext cx="3714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Excel</a:t>
            </a:r>
          </a:p>
        </p:txBody>
      </p:sp>
      <p:sp>
        <p:nvSpPr>
          <p:cNvPr id="999" name="Text Box 2289"/>
          <p:cNvSpPr txBox="1">
            <a:spLocks noChangeArrowheads="1"/>
          </p:cNvSpPr>
          <p:nvPr/>
        </p:nvSpPr>
        <p:spPr bwMode="auto">
          <a:xfrm>
            <a:off x="4040188" y="2983755"/>
            <a:ext cx="5699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200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Messages</a:t>
            </a:r>
          </a:p>
        </p:txBody>
      </p:sp>
      <p:grpSp>
        <p:nvGrpSpPr>
          <p:cNvPr id="1000" name="Group 2291"/>
          <p:cNvGrpSpPr>
            <a:grpSpLocks/>
          </p:cNvGrpSpPr>
          <p:nvPr/>
        </p:nvGrpSpPr>
        <p:grpSpPr bwMode="auto">
          <a:xfrm>
            <a:off x="5435600" y="3342530"/>
            <a:ext cx="873125" cy="749300"/>
            <a:chOff x="2036" y="2187"/>
            <a:chExt cx="402" cy="472"/>
          </a:xfrm>
        </p:grpSpPr>
        <p:sp>
          <p:nvSpPr>
            <p:cNvPr id="1001" name="Rectangle 2292"/>
            <p:cNvSpPr>
              <a:spLocks noChangeArrowheads="1"/>
            </p:cNvSpPr>
            <p:nvPr/>
          </p:nvSpPr>
          <p:spPr bwMode="auto">
            <a:xfrm>
              <a:off x="2036" y="2187"/>
              <a:ext cx="402" cy="472"/>
            </a:xfrm>
            <a:prstGeom prst="rect">
              <a:avLst/>
            </a:prstGeom>
            <a:solidFill>
              <a:srgbClr val="CFFFF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en-GB"/>
            </a:p>
          </p:txBody>
        </p:sp>
        <p:sp>
          <p:nvSpPr>
            <p:cNvPr id="1002" name="Text Box 2293"/>
            <p:cNvSpPr txBox="1">
              <a:spLocks noChangeArrowheads="1"/>
            </p:cNvSpPr>
            <p:nvPr/>
          </p:nvSpPr>
          <p:spPr bwMode="auto">
            <a:xfrm>
              <a:off x="2085" y="2211"/>
              <a:ext cx="304" cy="318"/>
            </a:xfrm>
            <a:prstGeom prst="rect">
              <a:avLst/>
            </a:prstGeom>
            <a:solidFill>
              <a:srgbClr val="CFFFF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fr-FR" sz="1100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Narrow" pitchFamily="34" charset="0"/>
                </a:rPr>
                <a:t>Instances and errors processing</a:t>
              </a:r>
            </a:p>
          </p:txBody>
        </p:sp>
      </p:grpSp>
      <p:sp>
        <p:nvSpPr>
          <p:cNvPr id="1003" name="Line 2295"/>
          <p:cNvSpPr>
            <a:spLocks noChangeShapeType="1"/>
          </p:cNvSpPr>
          <p:nvPr/>
        </p:nvSpPr>
        <p:spPr bwMode="auto">
          <a:xfrm>
            <a:off x="6372225" y="2220168"/>
            <a:ext cx="16557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04" name="Text Box 2305"/>
          <p:cNvSpPr txBox="1">
            <a:spLocks noChangeArrowheads="1"/>
          </p:cNvSpPr>
          <p:nvPr/>
        </p:nvSpPr>
        <p:spPr bwMode="auto">
          <a:xfrm>
            <a:off x="7164388" y="1677243"/>
            <a:ext cx="2587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200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XML</a:t>
            </a:r>
          </a:p>
        </p:txBody>
      </p:sp>
      <p:sp>
        <p:nvSpPr>
          <p:cNvPr id="1005" name="Text Box 2306"/>
          <p:cNvSpPr txBox="1">
            <a:spLocks noChangeArrowheads="1"/>
          </p:cNvSpPr>
          <p:nvPr/>
        </p:nvSpPr>
        <p:spPr bwMode="auto">
          <a:xfrm>
            <a:off x="7126288" y="1932830"/>
            <a:ext cx="304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200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Excel</a:t>
            </a:r>
          </a:p>
        </p:txBody>
      </p:sp>
      <p:sp>
        <p:nvSpPr>
          <p:cNvPr id="1006" name="Text Box 2307"/>
          <p:cNvSpPr txBox="1">
            <a:spLocks noChangeArrowheads="1"/>
          </p:cNvSpPr>
          <p:nvPr/>
        </p:nvSpPr>
        <p:spPr bwMode="auto">
          <a:xfrm>
            <a:off x="7154863" y="2364630"/>
            <a:ext cx="2508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200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PDF</a:t>
            </a:r>
          </a:p>
        </p:txBody>
      </p:sp>
      <p:sp>
        <p:nvSpPr>
          <p:cNvPr id="1007" name="Line 2309"/>
          <p:cNvSpPr>
            <a:spLocks noChangeShapeType="1"/>
          </p:cNvSpPr>
          <p:nvPr/>
        </p:nvSpPr>
        <p:spPr bwMode="auto">
          <a:xfrm>
            <a:off x="4067175" y="5676155"/>
            <a:ext cx="3960813" cy="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08" name="Line 2310"/>
          <p:cNvSpPr>
            <a:spLocks noChangeShapeType="1"/>
          </p:cNvSpPr>
          <p:nvPr/>
        </p:nvSpPr>
        <p:spPr bwMode="auto">
          <a:xfrm flipH="1">
            <a:off x="4067175" y="2867868"/>
            <a:ext cx="5048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09" name="Line 2312"/>
          <p:cNvSpPr>
            <a:spLocks noChangeShapeType="1"/>
          </p:cNvSpPr>
          <p:nvPr/>
        </p:nvSpPr>
        <p:spPr bwMode="auto">
          <a:xfrm>
            <a:off x="7999413" y="1428005"/>
            <a:ext cx="0" cy="48244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10" name="Text Box 2313"/>
          <p:cNvSpPr txBox="1">
            <a:spLocks noChangeArrowheads="1"/>
          </p:cNvSpPr>
          <p:nvPr/>
        </p:nvSpPr>
        <p:spPr bwMode="auto">
          <a:xfrm>
            <a:off x="381000" y="6252418"/>
            <a:ext cx="43910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fr-FR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Common portal of Banque de France</a:t>
            </a:r>
            <a:br>
              <a:rPr lang="fr-FR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fr-FR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(from National Bank of Belgium)</a:t>
            </a:r>
          </a:p>
        </p:txBody>
      </p:sp>
      <p:sp>
        <p:nvSpPr>
          <p:cNvPr id="1011" name="Text Box 2316"/>
          <p:cNvSpPr txBox="1">
            <a:spLocks noChangeArrowheads="1"/>
          </p:cNvSpPr>
          <p:nvPr/>
        </p:nvSpPr>
        <p:spPr bwMode="auto">
          <a:xfrm>
            <a:off x="671513" y="3866405"/>
            <a:ext cx="3286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200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XBRL</a:t>
            </a:r>
          </a:p>
        </p:txBody>
      </p:sp>
      <p:sp>
        <p:nvSpPr>
          <p:cNvPr id="1012" name="Text Box 2317"/>
          <p:cNvSpPr txBox="1">
            <a:spLocks noChangeArrowheads="1"/>
          </p:cNvSpPr>
          <p:nvPr/>
        </p:nvSpPr>
        <p:spPr bwMode="auto">
          <a:xfrm>
            <a:off x="708025" y="4106118"/>
            <a:ext cx="258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200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XML</a:t>
            </a:r>
          </a:p>
        </p:txBody>
      </p:sp>
      <p:sp>
        <p:nvSpPr>
          <p:cNvPr id="1013" name="Text Box 2318"/>
          <p:cNvSpPr txBox="1">
            <a:spLocks noChangeArrowheads="1"/>
          </p:cNvSpPr>
          <p:nvPr/>
        </p:nvSpPr>
        <p:spPr bwMode="auto">
          <a:xfrm>
            <a:off x="706438" y="4345830"/>
            <a:ext cx="2587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200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CSV</a:t>
            </a:r>
          </a:p>
        </p:txBody>
      </p:sp>
      <p:sp>
        <p:nvSpPr>
          <p:cNvPr id="1014" name="Text Box 2319"/>
          <p:cNvSpPr txBox="1">
            <a:spLocks noChangeArrowheads="1"/>
          </p:cNvSpPr>
          <p:nvPr/>
        </p:nvSpPr>
        <p:spPr bwMode="auto">
          <a:xfrm>
            <a:off x="731838" y="4587130"/>
            <a:ext cx="2095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200" i="1">
                <a:solidFill>
                  <a:srgbClr val="77777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EDI</a:t>
            </a:r>
          </a:p>
        </p:txBody>
      </p:sp>
      <p:sp>
        <p:nvSpPr>
          <p:cNvPr id="1015" name="Text Box 2320"/>
          <p:cNvSpPr txBox="1">
            <a:spLocks noChangeArrowheads="1"/>
          </p:cNvSpPr>
          <p:nvPr/>
        </p:nvSpPr>
        <p:spPr bwMode="auto">
          <a:xfrm>
            <a:off x="3184525" y="3085355"/>
            <a:ext cx="666750" cy="336550"/>
          </a:xfrm>
          <a:prstGeom prst="rect">
            <a:avLst/>
          </a:prstGeom>
          <a:solidFill>
            <a:srgbClr val="CFFFF2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fr-FR" sz="1100" i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Forms</a:t>
            </a:r>
            <a:br>
              <a:rPr lang="fr-FR" sz="1100" i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</a:br>
            <a:r>
              <a:rPr lang="fr-FR" sz="1100" i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generation</a:t>
            </a:r>
          </a:p>
        </p:txBody>
      </p:sp>
      <p:sp>
        <p:nvSpPr>
          <p:cNvPr id="1016" name="Rectangle 2323"/>
          <p:cNvSpPr>
            <a:spLocks noChangeArrowheads="1"/>
          </p:cNvSpPr>
          <p:nvPr/>
        </p:nvSpPr>
        <p:spPr bwMode="auto">
          <a:xfrm rot="16200000">
            <a:off x="6832601" y="2655142"/>
            <a:ext cx="1008062" cy="1008063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GB"/>
          </a:p>
        </p:txBody>
      </p:sp>
      <p:grpSp>
        <p:nvGrpSpPr>
          <p:cNvPr id="1017" name="Group 2324"/>
          <p:cNvGrpSpPr>
            <a:grpSpLocks/>
          </p:cNvGrpSpPr>
          <p:nvPr/>
        </p:nvGrpSpPr>
        <p:grpSpPr bwMode="auto">
          <a:xfrm>
            <a:off x="6804025" y="3086943"/>
            <a:ext cx="1031875" cy="501650"/>
            <a:chOff x="3539" y="2311"/>
            <a:chExt cx="581" cy="316"/>
          </a:xfrm>
        </p:grpSpPr>
        <p:sp>
          <p:nvSpPr>
            <p:cNvPr id="1018" name="AutoShape 2325"/>
            <p:cNvSpPr>
              <a:spLocks noChangeArrowheads="1"/>
            </p:cNvSpPr>
            <p:nvPr/>
          </p:nvSpPr>
          <p:spPr bwMode="auto">
            <a:xfrm rot="-21600000">
              <a:off x="3613" y="2311"/>
              <a:ext cx="431" cy="316"/>
            </a:xfrm>
            <a:prstGeom prst="can">
              <a:avLst>
                <a:gd name="adj" fmla="val 2739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b="1"/>
            </a:p>
            <a:p>
              <a:pPr algn="ctr"/>
              <a:endParaRPr lang="fr-FR" b="1"/>
            </a:p>
            <a:p>
              <a:pPr algn="ctr"/>
              <a:endParaRPr lang="fr-FR" b="1"/>
            </a:p>
            <a:p>
              <a:pPr algn="ctr"/>
              <a:endParaRPr lang="fr-FR" b="1"/>
            </a:p>
            <a:p>
              <a:pPr algn="ctr"/>
              <a:endParaRPr lang="fr-FR" b="1"/>
            </a:p>
            <a:p>
              <a:pPr algn="ctr"/>
              <a:endParaRPr lang="fr-FR" b="1"/>
            </a:p>
          </p:txBody>
        </p:sp>
        <p:sp>
          <p:nvSpPr>
            <p:cNvPr id="1019" name="Text Box 2326"/>
            <p:cNvSpPr txBox="1">
              <a:spLocks noChangeArrowheads="1"/>
            </p:cNvSpPr>
            <p:nvPr/>
          </p:nvSpPr>
          <p:spPr bwMode="auto">
            <a:xfrm>
              <a:off x="3539" y="2381"/>
              <a:ext cx="58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endParaRPr lang="en-US" sz="1000" b="1">
                <a:solidFill>
                  <a:schemeClr val="accent2"/>
                </a:solidFill>
              </a:endParaRPr>
            </a:p>
          </p:txBody>
        </p:sp>
      </p:grpSp>
      <p:sp>
        <p:nvSpPr>
          <p:cNvPr id="1020" name="Text Box 2327"/>
          <p:cNvSpPr txBox="1">
            <a:spLocks noChangeArrowheads="1"/>
          </p:cNvSpPr>
          <p:nvPr/>
        </p:nvSpPr>
        <p:spPr bwMode="auto">
          <a:xfrm>
            <a:off x="6965950" y="2653555"/>
            <a:ext cx="622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1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SAS</a:t>
            </a:r>
            <a:br>
              <a:rPr lang="fr-FR" sz="11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fr-FR" sz="1100" b="1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Application</a:t>
            </a:r>
          </a:p>
        </p:txBody>
      </p:sp>
      <p:sp>
        <p:nvSpPr>
          <p:cNvPr id="1021" name="Line 2328"/>
          <p:cNvSpPr>
            <a:spLocks noChangeShapeType="1"/>
          </p:cNvSpPr>
          <p:nvPr/>
        </p:nvSpPr>
        <p:spPr bwMode="auto">
          <a:xfrm>
            <a:off x="4067175" y="3804493"/>
            <a:ext cx="5048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22" name="Text Box 2329"/>
          <p:cNvSpPr txBox="1">
            <a:spLocks noChangeArrowheads="1"/>
          </p:cNvSpPr>
          <p:nvPr/>
        </p:nvSpPr>
        <p:spPr bwMode="auto">
          <a:xfrm>
            <a:off x="6459538" y="2869455"/>
            <a:ext cx="3286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200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XBRL</a:t>
            </a:r>
          </a:p>
        </p:txBody>
      </p:sp>
      <p:sp>
        <p:nvSpPr>
          <p:cNvPr id="1023" name="Line 2330"/>
          <p:cNvSpPr>
            <a:spLocks noChangeShapeType="1"/>
          </p:cNvSpPr>
          <p:nvPr/>
        </p:nvSpPr>
        <p:spPr bwMode="auto">
          <a:xfrm>
            <a:off x="6372225" y="3156793"/>
            <a:ext cx="5048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24" name="Line 2331"/>
          <p:cNvSpPr>
            <a:spLocks noChangeShapeType="1"/>
          </p:cNvSpPr>
          <p:nvPr/>
        </p:nvSpPr>
        <p:spPr bwMode="auto">
          <a:xfrm>
            <a:off x="6372225" y="4453780"/>
            <a:ext cx="5048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25" name="Text Box 2332"/>
          <p:cNvSpPr txBox="1">
            <a:spLocks noChangeArrowheads="1"/>
          </p:cNvSpPr>
          <p:nvPr/>
        </p:nvSpPr>
        <p:spPr bwMode="auto">
          <a:xfrm>
            <a:off x="6486525" y="4063255"/>
            <a:ext cx="258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200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XML</a:t>
            </a:r>
          </a:p>
        </p:txBody>
      </p:sp>
      <p:grpSp>
        <p:nvGrpSpPr>
          <p:cNvPr id="1026" name="Group 2355"/>
          <p:cNvGrpSpPr>
            <a:grpSpLocks/>
          </p:cNvGrpSpPr>
          <p:nvPr/>
        </p:nvGrpSpPr>
        <p:grpSpPr bwMode="auto">
          <a:xfrm>
            <a:off x="179388" y="1285130"/>
            <a:ext cx="6553200" cy="2290763"/>
            <a:chOff x="113" y="482"/>
            <a:chExt cx="4128" cy="1443"/>
          </a:xfrm>
        </p:grpSpPr>
        <p:sp>
          <p:nvSpPr>
            <p:cNvPr id="1027" name="Text Box 2356"/>
            <p:cNvSpPr txBox="1">
              <a:spLocks noChangeArrowheads="1"/>
            </p:cNvSpPr>
            <p:nvPr/>
          </p:nvSpPr>
          <p:spPr bwMode="auto">
            <a:xfrm>
              <a:off x="1936" y="482"/>
              <a:ext cx="80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fr-FR" sz="12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KRI instances (to EBA)</a:t>
              </a:r>
            </a:p>
          </p:txBody>
        </p:sp>
        <p:grpSp>
          <p:nvGrpSpPr>
            <p:cNvPr id="1028" name="Group 2357"/>
            <p:cNvGrpSpPr>
              <a:grpSpLocks/>
            </p:cNvGrpSpPr>
            <p:nvPr/>
          </p:nvGrpSpPr>
          <p:grpSpPr bwMode="auto">
            <a:xfrm>
              <a:off x="113" y="482"/>
              <a:ext cx="4128" cy="1443"/>
              <a:chOff x="113" y="482"/>
              <a:chExt cx="4128" cy="1443"/>
            </a:xfrm>
          </p:grpSpPr>
          <p:sp>
            <p:nvSpPr>
              <p:cNvPr id="1029" name="Line 2358"/>
              <p:cNvSpPr>
                <a:spLocks noChangeShapeType="1"/>
              </p:cNvSpPr>
              <p:nvPr/>
            </p:nvSpPr>
            <p:spPr bwMode="auto">
              <a:xfrm>
                <a:off x="4014" y="845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0" name="Line 2359"/>
              <p:cNvSpPr>
                <a:spLocks noChangeShapeType="1"/>
              </p:cNvSpPr>
              <p:nvPr/>
            </p:nvSpPr>
            <p:spPr bwMode="auto">
              <a:xfrm flipV="1">
                <a:off x="4241" y="482"/>
                <a:ext cx="0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1" name="Line 2360"/>
              <p:cNvSpPr>
                <a:spLocks noChangeShapeType="1"/>
              </p:cNvSpPr>
              <p:nvPr/>
            </p:nvSpPr>
            <p:spPr bwMode="auto">
              <a:xfrm flipH="1">
                <a:off x="113" y="482"/>
                <a:ext cx="41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2" name="Line 2361"/>
              <p:cNvSpPr>
                <a:spLocks noChangeShapeType="1"/>
              </p:cNvSpPr>
              <p:nvPr/>
            </p:nvSpPr>
            <p:spPr bwMode="auto">
              <a:xfrm>
                <a:off x="113" y="482"/>
                <a:ext cx="0" cy="14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3" name="Text Box 2362"/>
              <p:cNvSpPr txBox="1">
                <a:spLocks noChangeArrowheads="1"/>
              </p:cNvSpPr>
              <p:nvPr/>
            </p:nvSpPr>
            <p:spPr bwMode="auto">
              <a:xfrm>
                <a:off x="4034" y="851"/>
                <a:ext cx="207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/>
                <a:r>
                  <a:rPr lang="fr-FR" sz="120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Narrow" pitchFamily="34" charset="0"/>
                  </a:rPr>
                  <a:t>XBRL</a:t>
                </a:r>
              </a:p>
            </p:txBody>
          </p:sp>
        </p:grpSp>
      </p:grpSp>
      <p:sp>
        <p:nvSpPr>
          <p:cNvPr id="1034" name="Text Box 2363"/>
          <p:cNvSpPr txBox="1">
            <a:spLocks noChangeArrowheads="1"/>
          </p:cNvSpPr>
          <p:nvPr/>
        </p:nvSpPr>
        <p:spPr bwMode="auto">
          <a:xfrm>
            <a:off x="7102475" y="1467693"/>
            <a:ext cx="32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fr-FR" sz="1200" i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XBRL</a:t>
            </a:r>
          </a:p>
        </p:txBody>
      </p:sp>
      <p:sp>
        <p:nvSpPr>
          <p:cNvPr id="1035" name="Titre 1"/>
          <p:cNvSpPr>
            <a:spLocks noGrp="1"/>
          </p:cNvSpPr>
          <p:nvPr>
            <p:ph type="title"/>
          </p:nvPr>
        </p:nvSpPr>
        <p:spPr bwMode="auto">
          <a:xfrm>
            <a:off x="734888" y="116111"/>
            <a:ext cx="8229600" cy="936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fr-FR" sz="3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 SURFI system</a:t>
            </a:r>
          </a:p>
        </p:txBody>
      </p:sp>
      <p:sp>
        <p:nvSpPr>
          <p:cNvPr id="1037" name="Text Box 2311"/>
          <p:cNvSpPr txBox="1">
            <a:spLocks noChangeArrowheads="1"/>
          </p:cNvSpPr>
          <p:nvPr/>
        </p:nvSpPr>
        <p:spPr bwMode="auto">
          <a:xfrm>
            <a:off x="7767638" y="3228082"/>
            <a:ext cx="16573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fr-FR" sz="1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Other</a:t>
            </a:r>
            <a:r>
              <a:rPr lang="fr-FR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/>
            </a:r>
            <a:br>
              <a:rPr lang="fr-FR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</a:br>
            <a:r>
              <a:rPr lang="fr-FR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86247002-B1FD-4C20-BD84-E2BFE744235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09600" y="26064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r>
              <a:rPr kumimoji="0" lang="fr-FR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Appreciated</a:t>
            </a:r>
            <a:r>
              <a:rPr kumimoji="0" lang="fr-F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practices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Symbol zastępczy zawartości 2"/>
          <p:cNvSpPr>
            <a:spLocks/>
          </p:cNvSpPr>
          <p:nvPr/>
        </p:nvSpPr>
        <p:spPr bwMode="auto">
          <a:xfrm>
            <a:off x="457200" y="1667272"/>
            <a:ext cx="84312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fr-FR" sz="1800" b="1" dirty="0" err="1" smtClean="0">
                <a:latin typeface="Calibri" pitchFamily="34" charset="0"/>
                <a:ea typeface="ＭＳ Ｐゴシック" pitchFamily="34" charset="-128"/>
              </a:rPr>
              <a:t>Give</a:t>
            </a:r>
            <a:r>
              <a:rPr lang="fr-FR" sz="1800" b="1" dirty="0" smtClean="0">
                <a:latin typeface="Calibri" pitchFamily="34" charset="0"/>
                <a:ea typeface="ＭＳ Ｐゴシック" pitchFamily="34" charset="-128"/>
              </a:rPr>
              <a:t> to </a:t>
            </a:r>
            <a:r>
              <a:rPr lang="fr-FR" sz="1800" b="1" dirty="0" err="1" smtClean="0">
                <a:latin typeface="Calibri" pitchFamily="34" charset="0"/>
                <a:ea typeface="ＭＳ Ｐゴシック" pitchFamily="34" charset="-128"/>
              </a:rPr>
              <a:t>each</a:t>
            </a:r>
            <a:r>
              <a:rPr lang="fr-FR" sz="1800" b="1" dirty="0" smtClean="0">
                <a:latin typeface="Calibri" pitchFamily="34" charset="0"/>
                <a:ea typeface="ＭＳ Ｐゴシック" pitchFamily="34" charset="-128"/>
              </a:rPr>
              <a:t> assertion: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•"/>
            </a:pPr>
            <a:r>
              <a:rPr lang="fr-FR" sz="1800" b="1" dirty="0" smtClean="0">
                <a:latin typeface="Calibri" pitchFamily="34" charset="0"/>
                <a:ea typeface="ＭＳ Ｐゴシック" pitchFamily="34" charset="-128"/>
              </a:rPr>
              <a:t>A </a:t>
            </a:r>
            <a:r>
              <a:rPr lang="fr-FR" sz="1800" b="1" dirty="0" err="1" smtClean="0">
                <a:latin typeface="Calibri" pitchFamily="34" charset="0"/>
                <a:ea typeface="ＭＳ Ｐゴシック" pitchFamily="34" charset="-128"/>
              </a:rPr>
              <a:t>clear</a:t>
            </a:r>
            <a:r>
              <a:rPr lang="fr-FR" sz="1800" b="1" dirty="0" smtClean="0">
                <a:latin typeface="Calibri" pitchFamily="34" charset="0"/>
                <a:ea typeface="ＭＳ Ｐゴシック" pitchFamily="34" charset="-128"/>
              </a:rPr>
              <a:t> label </a:t>
            </a:r>
            <a:r>
              <a:rPr lang="fr-FR" sz="1800" b="1" dirty="0" err="1" smtClean="0">
                <a:latin typeface="Calibri" pitchFamily="34" charset="0"/>
                <a:ea typeface="ＭＳ Ｐゴシック" pitchFamily="34" charset="-128"/>
              </a:rPr>
              <a:t>expressing</a:t>
            </a:r>
            <a:r>
              <a:rPr lang="fr-FR" sz="1800" b="1" dirty="0" smtClean="0">
                <a:latin typeface="Calibri" pitchFamily="34" charset="0"/>
                <a:ea typeface="ＭＳ Ｐゴシック" pitchFamily="34" charset="-128"/>
              </a:rPr>
              <a:t> the check: </a:t>
            </a:r>
            <a:r>
              <a:rPr lang="fr-FR" sz="1800" b="1" dirty="0" err="1" smtClean="0">
                <a:latin typeface="Calibri" pitchFamily="34" charset="0"/>
                <a:ea typeface="ＭＳ Ｐゴシック" pitchFamily="34" charset="-128"/>
              </a:rPr>
              <a:t>xxxx</a:t>
            </a:r>
            <a:r>
              <a:rPr lang="fr-FR" sz="1800" b="1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fr-FR" sz="1800" b="1" dirty="0" err="1" smtClean="0">
                <a:latin typeface="Calibri" pitchFamily="34" charset="0"/>
                <a:ea typeface="ＭＳ Ｐゴシック" pitchFamily="34" charset="-128"/>
              </a:rPr>
              <a:t>shall</a:t>
            </a:r>
            <a:r>
              <a:rPr lang="fr-FR" sz="1800" b="1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fr-FR" sz="1800" b="1" dirty="0" err="1" smtClean="0">
                <a:latin typeface="Calibri" pitchFamily="34" charset="0"/>
                <a:ea typeface="ＭＳ Ｐゴシック" pitchFamily="34" charset="-128"/>
              </a:rPr>
              <a:t>be</a:t>
            </a:r>
            <a:r>
              <a:rPr lang="fr-FR" sz="1800" b="1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fr-FR" b="1" dirty="0" err="1" smtClean="0">
                <a:latin typeface="Calibri" pitchFamily="34" charset="0"/>
                <a:ea typeface="ＭＳ Ｐゴシック" pitchFamily="34" charset="-128"/>
              </a:rPr>
              <a:t>equal</a:t>
            </a:r>
            <a:r>
              <a:rPr lang="fr-FR" b="1" dirty="0" smtClean="0">
                <a:latin typeface="Calibri" pitchFamily="34" charset="0"/>
                <a:ea typeface="ＭＳ Ｐゴシック" pitchFamily="34" charset="-128"/>
              </a:rPr>
              <a:t> to </a:t>
            </a:r>
            <a:r>
              <a:rPr lang="fr-FR" b="1" dirty="0" err="1" smtClean="0">
                <a:latin typeface="Calibri" pitchFamily="34" charset="0"/>
                <a:ea typeface="ＭＳ Ｐゴシック" pitchFamily="34" charset="-128"/>
              </a:rPr>
              <a:t>yyyyy</a:t>
            </a:r>
            <a:endParaRPr lang="fr-FR" sz="1800" b="1" dirty="0" smtClean="0">
              <a:latin typeface="Calibri" pitchFamily="34" charset="0"/>
              <a:ea typeface="ＭＳ Ｐゴシック" pitchFamily="34" charset="-128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•"/>
            </a:pPr>
            <a:r>
              <a:rPr lang="fr-FR" sz="1800" b="1" dirty="0" smtClean="0">
                <a:latin typeface="Calibri" pitchFamily="34" charset="0"/>
                <a:ea typeface="ＭＳ Ｐゴシック" pitchFamily="34" charset="-128"/>
              </a:rPr>
              <a:t>A code</a:t>
            </a:r>
            <a:endParaRPr lang="fr-FR" sz="1800" b="1" dirty="0">
              <a:latin typeface="Calibri" pitchFamily="34" charset="0"/>
              <a:ea typeface="ＭＳ Ｐゴシック" pitchFamily="34" charset="-128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868191"/>
            <a:ext cx="8686800" cy="351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t="13347" r="7159" b="23970"/>
          <a:stretch>
            <a:fillRect/>
          </a:stretch>
        </p:blipFill>
        <p:spPr bwMode="auto">
          <a:xfrm>
            <a:off x="107950" y="1773064"/>
            <a:ext cx="89979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113486" y="1268760"/>
            <a:ext cx="248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800" dirty="0" err="1"/>
              <a:t>Escaped</a:t>
            </a:r>
            <a:r>
              <a:rPr lang="fr-FR" sz="1800" dirty="0"/>
              <a:t> XML </a:t>
            </a:r>
            <a:r>
              <a:rPr lang="fr-FR" sz="1800" dirty="0" err="1"/>
              <a:t>element</a:t>
            </a:r>
            <a:endParaRPr lang="fr-FR" sz="1800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609600" y="26064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r>
              <a:rPr kumimoji="0" lang="fr-F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Generic messages</a:t>
            </a:r>
            <a:r>
              <a:rPr kumimoji="0" lang="fr-FR" sz="3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/ labels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609600" y="26064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r>
              <a:rPr kumimoji="0" lang="fr-F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Web </a:t>
            </a:r>
            <a:r>
              <a:rPr kumimoji="0" lang="fr-FR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forms</a:t>
            </a:r>
            <a:r>
              <a:rPr kumimoji="0" lang="fr-F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1739404"/>
            <a:ext cx="8229600" cy="5434012"/>
          </a:xfrm>
          <a:prstGeom prst="rect">
            <a:avLst/>
          </a:prstGeom>
          <a:noFill/>
          <a:ln/>
        </p:spPr>
        <p:txBody>
          <a:bodyPr/>
          <a:lstStyle/>
          <a:p>
            <a:pPr marL="339725" marR="0" lvl="0" indent="-339725" algn="l" defTabSz="449263" rtl="0" eaLnBrk="0" fontAlgn="base" latinLnBrk="0" hangingPunct="0">
              <a:lnSpc>
                <a:spcPct val="104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Applicable only to small set of data</a:t>
            </a:r>
          </a:p>
          <a:p>
            <a:pPr marL="739775" marR="0" lvl="1" indent="-282575" algn="l" defTabSz="449263" rtl="0" eaLnBrk="0" fontAlgn="base" latinLnBrk="0" hangingPunct="0">
              <a:lnSpc>
                <a:spcPct val="104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Will certainly not be implemented for Solvency II reporting in ACP</a:t>
            </a:r>
          </a:p>
          <a:p>
            <a:pPr marL="339725" marR="0" lvl="0" indent="-339725" algn="l" defTabSz="449263" rtl="0" eaLnBrk="0" fontAlgn="base" latinLnBrk="0" hangingPunct="0">
              <a:lnSpc>
                <a:spcPct val="104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 be a way to view the data sent to the regulator</a:t>
            </a:r>
          </a:p>
          <a:p>
            <a:pPr marL="739775" marR="0" lvl="1" indent="-282575" algn="l" defTabSz="449263" rtl="0" eaLnBrk="0" fontAlgn="base" latinLnBrk="0" hangingPunct="0">
              <a:lnSpc>
                <a:spcPct val="104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But ACP sends back Excel sheets containing the data and showing the errors</a:t>
            </a:r>
          </a:p>
          <a:p>
            <a:pPr marL="339725" marR="0" lvl="0" indent="-339725" algn="l" defTabSz="449263" rtl="0" eaLnBrk="0" fontAlgn="base" latinLnBrk="0" hangingPunct="0">
              <a:lnSpc>
                <a:spcPct val="104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 be a way to correct (slightly) invalid reports</a:t>
            </a:r>
          </a:p>
          <a:p>
            <a:pPr marL="339725" marR="0" lvl="0" indent="-339725" algn="l" defTabSz="449263" rtl="0" eaLnBrk="0" fontAlgn="base" latinLnBrk="0" hangingPunct="0">
              <a:lnSpc>
                <a:spcPct val="104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449263" rtl="0" eaLnBrk="0" fontAlgn="base" latinLnBrk="0" hangingPunct="0">
              <a:lnSpc>
                <a:spcPct val="104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Imply a cost to create forms from taxonomy / regulatory templates</a:t>
            </a:r>
          </a:p>
          <a:p>
            <a:pPr marL="739775" marR="0" lvl="1" indent="-282575" algn="l" defTabSz="449263" rtl="0" eaLnBrk="0" fontAlgn="base" latinLnBrk="0" hangingPunct="0">
              <a:lnSpc>
                <a:spcPct val="104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The Table linkbase will help</a:t>
            </a:r>
          </a:p>
          <a:p>
            <a:pPr marL="739775" marR="0" lvl="1" indent="-282575" algn="l" defTabSz="449263" rtl="0" eaLnBrk="0" fontAlgn="base" latinLnBrk="0" hangingPunct="0">
              <a:lnSpc>
                <a:spcPct val="104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39725" marR="0" lvl="0" indent="-339725" algn="l" defTabSz="449263" rtl="0" eaLnBrk="0" fontAlgn="base" latinLnBrk="0" hangingPunct="0">
              <a:lnSpc>
                <a:spcPct val="104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 be used for the signature of reports for small filers </a:t>
            </a:r>
            <a:b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(view the reported data, then sign)</a:t>
            </a:r>
          </a:p>
          <a:p>
            <a:pPr marL="339725" marR="0" lvl="0" indent="-339725" algn="l" defTabSz="449263" rtl="0" eaLnBrk="0" fontAlgn="base" latinLnBrk="0" hangingPunct="0">
              <a:lnSpc>
                <a:spcPct val="104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449263" rtl="0" eaLnBrk="0" fontAlgn="base" latinLnBrk="0" hangingPunct="0">
              <a:lnSpc>
                <a:spcPct val="104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449263" rtl="0" eaLnBrk="0" fontAlgn="base" latinLnBrk="0" hangingPunct="0">
              <a:lnSpc>
                <a:spcPct val="104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39725" marR="0" lvl="0" indent="-339725" algn="l" defTabSz="449263" rtl="0" eaLnBrk="0" fontAlgn="base" latinLnBrk="0" hangingPunct="0">
              <a:lnSpc>
                <a:spcPct val="104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609600" y="26064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pitchFamily="34" charset="0"/>
              <a:buNone/>
              <a:tabLst/>
              <a:defRPr/>
            </a:pPr>
            <a:r>
              <a:rPr kumimoji="0" lang="fr-FR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Excel to XBRL conversion</a:t>
            </a:r>
            <a:r>
              <a:rPr kumimoji="0" lang="fr-FR" sz="36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fr-FR" sz="3600" b="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tool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1667396"/>
            <a:ext cx="8229600" cy="5434012"/>
          </a:xfrm>
          <a:prstGeom prst="rect">
            <a:avLst/>
          </a:prstGeom>
          <a:noFill/>
          <a:ln/>
        </p:spPr>
        <p:txBody>
          <a:bodyPr/>
          <a:lstStyle/>
          <a:p>
            <a:pPr marL="339725" marR="0" lvl="0" indent="-339725" algn="l" defTabSz="449263" rtl="0" eaLnBrk="0" fontAlgn="base" latinLnBrk="0" hangingPunct="0">
              <a:lnSpc>
                <a:spcPct val="104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GB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small filers use solutions based on Excel (specially in the insurance sector)</a:t>
            </a:r>
          </a:p>
          <a:p>
            <a:pPr marL="339725" marR="0" lvl="0" indent="-339725" algn="l" defTabSz="449263" rtl="0" eaLnBrk="0" fontAlgn="base" latinLnBrk="0" hangingPunct="0">
              <a:lnSpc>
                <a:spcPct val="104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r>
              <a:rPr kumimoji="0" lang="en-GB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Excel to XBRL conversion tool may be an alternative to Web forms (some offers provide both solutions)</a:t>
            </a:r>
          </a:p>
          <a:p>
            <a:pPr marL="739775" marR="0" lvl="1" indent="-282575" algn="l" defTabSz="449263" rtl="0" eaLnBrk="0" fontAlgn="base" latinLnBrk="0" hangingPunct="0">
              <a:lnSpc>
                <a:spcPct val="104000"/>
              </a:lnSpc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tabLst/>
              <a:defRPr/>
            </a:pPr>
            <a:r>
              <a:rPr kumimoji="0" lang="en-GB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Possibility to fill the forms with Excel API (e.g.: ActiveX)</a:t>
            </a:r>
          </a:p>
          <a:p>
            <a:pPr marL="339725" marR="0" lvl="0" indent="-339725" algn="l" defTabSz="449263" rtl="0" eaLnBrk="0" fontAlgn="base" latinLnBrk="0" hangingPunct="0">
              <a:lnSpc>
                <a:spcPct val="104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endParaRPr kumimoji="0" lang="en-GB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449263" rtl="0" eaLnBrk="0" fontAlgn="base" latinLnBrk="0" hangingPunct="0">
              <a:lnSpc>
                <a:spcPct val="104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endParaRPr kumimoji="0" lang="en-GB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449263" rtl="0" eaLnBrk="0" fontAlgn="base" latinLnBrk="0" hangingPunct="0">
              <a:lnSpc>
                <a:spcPct val="104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39725" marR="0" lvl="0" indent="-339725" algn="l" defTabSz="449263" rtl="0" eaLnBrk="0" fontAlgn="base" latinLnBrk="0" hangingPunct="0">
              <a:lnSpc>
                <a:spcPct val="104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pP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ème Office">
      <a:majorFont>
        <a:latin typeface="Calibri"/>
        <a:ea typeface=""/>
        <a:cs typeface="Lucida Sans Unicode"/>
      </a:majorFont>
      <a:minorFont>
        <a:latin typeface="Calibri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2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Calibri"/>
        <a:ea typeface=""/>
        <a:cs typeface="Lucida Sans Unicode"/>
      </a:majorFont>
      <a:minorFont>
        <a:latin typeface="Calibri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8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2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8237</TotalTime>
  <Words>557</Words>
  <Application>Microsoft Office PowerPoint</Application>
  <PresentationFormat>Affichage à l'écran (4:3)</PresentationFormat>
  <Paragraphs>165</Paragraphs>
  <Slides>10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Thème1</vt:lpstr>
      <vt:lpstr>1_Thème Office</vt:lpstr>
      <vt:lpstr>Dessin Microsoft</vt:lpstr>
      <vt:lpstr> Implementing XBRL in  cross-sector supervision _____________  </vt:lpstr>
      <vt:lpstr>European System of Financial Reporting</vt:lpstr>
      <vt:lpstr>XBRL in ACP / Banque de France</vt:lpstr>
      <vt:lpstr>XBRL in ACP / Banque de France</vt:lpstr>
      <vt:lpstr>The SURFI system</vt:lpstr>
      <vt:lpstr>Diapositive 6</vt:lpstr>
      <vt:lpstr>Diapositive 7</vt:lpstr>
      <vt:lpstr>Diapositive 8</vt:lpstr>
      <vt:lpstr>Diapositive 9</vt:lpstr>
      <vt:lpstr>Diapositive 10</vt:lpstr>
    </vt:vector>
  </TitlesOfParts>
  <Company>Banque de France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Dispositif LEI</dc:title>
  <dc:creator>Julien LE ROUX</dc:creator>
  <cp:lastModifiedBy>Eric JARRY</cp:lastModifiedBy>
  <cp:revision>470</cp:revision>
  <dcterms:created xsi:type="dcterms:W3CDTF">2012-05-21T16:15:04Z</dcterms:created>
  <dcterms:modified xsi:type="dcterms:W3CDTF">2013-06-19T08:57:37Z</dcterms:modified>
</cp:coreProperties>
</file>