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notesMasterIdLst>
    <p:notesMasterId r:id="rId20"/>
  </p:notesMasterIdLst>
  <p:handoutMasterIdLst>
    <p:handoutMasterId r:id="rId21"/>
  </p:handoutMasterIdLst>
  <p:sldIdLst>
    <p:sldId id="778" r:id="rId3"/>
    <p:sldId id="815" r:id="rId4"/>
    <p:sldId id="816" r:id="rId5"/>
    <p:sldId id="782" r:id="rId6"/>
    <p:sldId id="784" r:id="rId7"/>
    <p:sldId id="786" r:id="rId8"/>
    <p:sldId id="781" r:id="rId9"/>
    <p:sldId id="783" r:id="rId10"/>
    <p:sldId id="787" r:id="rId11"/>
    <p:sldId id="788" r:id="rId12"/>
    <p:sldId id="812" r:id="rId13"/>
    <p:sldId id="818" r:id="rId14"/>
    <p:sldId id="817" r:id="rId15"/>
    <p:sldId id="813" r:id="rId16"/>
    <p:sldId id="819" r:id="rId17"/>
    <p:sldId id="814" r:id="rId18"/>
    <p:sldId id="820" r:id="rId19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635"/>
    <a:srgbClr val="000099"/>
    <a:srgbClr val="B7FFB7"/>
    <a:srgbClr val="FFFFCC"/>
    <a:srgbClr val="CC0000"/>
    <a:srgbClr val="6699FF"/>
    <a:srgbClr val="FF0000"/>
    <a:srgbClr val="003366"/>
    <a:srgbClr val="ED8A7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" autoAdjust="0"/>
    <p:restoredTop sz="92943" autoAdjust="0"/>
  </p:normalViewPr>
  <p:slideViewPr>
    <p:cSldViewPr snapToGrid="0">
      <p:cViewPr varScale="1">
        <p:scale>
          <a:sx n="93" d="100"/>
          <a:sy n="93" d="100"/>
        </p:scale>
        <p:origin x="-135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083" y="-8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E1FD788-C901-49BD-9682-E2FC017CBD08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264DF8B-A9F2-4F6B-BA77-1A0EF6ACAF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DF71FB-405D-4CBE-8CF6-44358178F276}" type="datetime1">
              <a:rPr lang="fr-FR"/>
              <a:pPr>
                <a:defRPr/>
              </a:pPr>
              <a:t>14/03/2013</a:t>
            </a:fld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0"/>
            <a:r>
              <a:rPr lang="fr-FR" noProof="0" smtClean="0"/>
              <a:t>Deuxième niveau</a:t>
            </a:r>
          </a:p>
          <a:p>
            <a:pPr lvl="0"/>
            <a:r>
              <a:rPr lang="fr-FR" noProof="0" smtClean="0"/>
              <a:t>Troisième niveau</a:t>
            </a:r>
          </a:p>
          <a:p>
            <a:pPr lvl="0"/>
            <a:r>
              <a:rPr lang="fr-FR" noProof="0" smtClean="0"/>
              <a:t>Quatrième niveau</a:t>
            </a:r>
          </a:p>
          <a:p>
            <a:pPr lvl="0"/>
            <a:r>
              <a:rPr lang="fr-FR" noProof="0" smtClean="0"/>
              <a:t>Cinquième niveau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05E460-FF4F-47B0-889F-6E85E529EF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0673" y="1067322"/>
            <a:ext cx="7886724" cy="456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GB" sz="1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700" b="1" dirty="0" smtClean="0">
                <a:solidFill>
                  <a:srgbClr val="0C479D"/>
                </a:solidFill>
                <a:latin typeface="+mn-lt"/>
              </a:defRPr>
            </a:lvl2pPr>
            <a:lvl3pPr>
              <a:defRPr lang="en-GB" sz="1700" dirty="0" smtClean="0">
                <a:solidFill>
                  <a:srgbClr val="0C479D"/>
                </a:solidFill>
                <a:latin typeface="+mn-lt"/>
              </a:defRPr>
            </a:lvl3pPr>
            <a:lvl4pPr>
              <a:defRPr lang="en-GB" sz="1700" dirty="0" smtClean="0">
                <a:solidFill>
                  <a:srgbClr val="0C479D"/>
                </a:solidFill>
                <a:latin typeface="+mn-lt"/>
              </a:defRPr>
            </a:lvl4pPr>
          </a:lstStyle>
          <a:p>
            <a:pPr lvl="0"/>
            <a:endParaRPr lang="en-GB" noProof="0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35951" y="0"/>
            <a:ext cx="618075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>
    <p:cover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459" y="3299974"/>
            <a:ext cx="7767377" cy="1858867"/>
          </a:xfrm>
        </p:spPr>
        <p:txBody>
          <a:bodyPr/>
          <a:lstStyle>
            <a:lvl1pPr algn="l">
              <a:lnSpc>
                <a:spcPct val="100000"/>
              </a:lnSpc>
              <a:defRPr sz="3600">
                <a:solidFill>
                  <a:srgbClr val="000099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page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638" y="0"/>
            <a:ext cx="924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1066800"/>
            <a:ext cx="78867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156" tIns="34578" rIns="69156" bIns="34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Body</a:t>
            </a:r>
          </a:p>
          <a:p>
            <a:pPr lvl="3"/>
            <a:r>
              <a:rPr lang="en-GB" smtClean="0"/>
              <a:t>Bullet	</a:t>
            </a:r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35288" y="0"/>
            <a:ext cx="61817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156" tIns="34578" rIns="69156" bIns="34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16825" y="5876925"/>
            <a:ext cx="14398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Monnet_Logo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9162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Connecteur droit 6"/>
          <p:cNvCxnSpPr>
            <a:cxnSpLocks noChangeShapeType="1"/>
          </p:cNvCxnSpPr>
          <p:nvPr userDrawn="1"/>
        </p:nvCxnSpPr>
        <p:spPr bwMode="auto">
          <a:xfrm>
            <a:off x="846138" y="5705475"/>
            <a:ext cx="829786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prstDash val="sysDot"/>
            <a:round/>
            <a:headEnd/>
            <a:tailEnd/>
          </a:ln>
        </p:spPr>
      </p:cxnSp>
      <p:sp>
        <p:nvSpPr>
          <p:cNvPr id="9" name="Rectangle 6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0" y="6381750"/>
            <a:ext cx="750888" cy="47625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DF2C-C876-4DC2-AB66-916F996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>
    <p:cover/>
  </p:transition>
  <p:hf hdr="0" ftr="0" dt="0"/>
  <p:txStyles>
    <p:titleStyle>
      <a:lvl1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958850" rtl="0" eaLnBrk="0" fontAlgn="base" hangingPunct="0">
        <a:lnSpc>
          <a:spcPts val="2275"/>
        </a:lnSpc>
        <a:spcBef>
          <a:spcPct val="0"/>
        </a:spcBef>
        <a:spcAft>
          <a:spcPct val="30000"/>
        </a:spcAft>
        <a:tabLst>
          <a:tab pos="338138" algn="l"/>
        </a:tabLst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71463" algn="l" defTabSz="958850" rtl="0" eaLnBrk="0" fontAlgn="base" hangingPunct="0">
        <a:lnSpc>
          <a:spcPts val="2275"/>
        </a:lnSpc>
        <a:spcBef>
          <a:spcPct val="0"/>
        </a:spcBef>
        <a:spcAft>
          <a:spcPct val="30000"/>
        </a:spcAft>
        <a:buFont typeface="Arial" charset="0"/>
        <a:buChar char="•"/>
        <a:tabLst>
          <a:tab pos="338138" algn="l"/>
        </a:tabLst>
        <a:defRPr sz="1700" b="1">
          <a:solidFill>
            <a:srgbClr val="0C479D"/>
          </a:solidFill>
          <a:latin typeface="+mn-lt"/>
        </a:defRPr>
      </a:lvl2pPr>
      <a:lvl3pPr marL="814388" indent="100013" algn="l" defTabSz="958850" rtl="0" eaLnBrk="0" fontAlgn="base" hangingPunct="0">
        <a:lnSpc>
          <a:spcPts val="2275"/>
        </a:lnSpc>
        <a:spcBef>
          <a:spcPct val="0"/>
        </a:spcBef>
        <a:spcAft>
          <a:spcPct val="0"/>
        </a:spcAft>
        <a:tabLst>
          <a:tab pos="338138" algn="l"/>
        </a:tabLst>
        <a:defRPr sz="1700">
          <a:solidFill>
            <a:srgbClr val="0C479D"/>
          </a:solidFill>
          <a:latin typeface="+mn-lt"/>
        </a:defRPr>
      </a:lvl3pPr>
      <a:lvl4pPr marL="1289050" indent="-203200" algn="l" defTabSz="958850" rtl="0" eaLnBrk="0" fontAlgn="base" hangingPunct="0">
        <a:lnSpc>
          <a:spcPts val="2275"/>
        </a:lnSpc>
        <a:spcBef>
          <a:spcPct val="0"/>
        </a:spcBef>
        <a:spcAft>
          <a:spcPct val="0"/>
        </a:spcAft>
        <a:buChar char="–"/>
        <a:tabLst>
          <a:tab pos="338138" algn="l"/>
        </a:tabLst>
        <a:defRPr sz="1700">
          <a:solidFill>
            <a:srgbClr val="0C479D"/>
          </a:solidFill>
          <a:latin typeface="+mn-lt"/>
        </a:defRPr>
      </a:lvl4pPr>
      <a:lvl5pPr marL="2155825" indent="-239713" algn="l" defTabSz="958850" rtl="0" eaLnBrk="0" fontAlgn="base" hangingPunct="0">
        <a:lnSpc>
          <a:spcPts val="2275"/>
        </a:lnSpc>
        <a:spcBef>
          <a:spcPct val="0"/>
        </a:spcBef>
        <a:spcAft>
          <a:spcPct val="0"/>
        </a:spcAft>
        <a:tabLst>
          <a:tab pos="338138" algn="l"/>
        </a:tabLst>
        <a:defRPr sz="1700">
          <a:solidFill>
            <a:srgbClr val="0C479D"/>
          </a:solidFill>
          <a:latin typeface="RotisSansSerif" pitchFamily="2" charset="0"/>
        </a:defRPr>
      </a:lvl5pPr>
      <a:lvl6pPr marL="2613025" indent="-239713" algn="l" defTabSz="958850" rtl="0" fontAlgn="base">
        <a:lnSpc>
          <a:spcPts val="2275"/>
        </a:lnSpc>
        <a:spcBef>
          <a:spcPct val="0"/>
        </a:spcBef>
        <a:spcAft>
          <a:spcPct val="0"/>
        </a:spcAft>
        <a:tabLst>
          <a:tab pos="338138" algn="l"/>
        </a:tabLst>
        <a:defRPr sz="1700">
          <a:solidFill>
            <a:srgbClr val="0C479D"/>
          </a:solidFill>
          <a:latin typeface="RotisSansSerif" pitchFamily="2" charset="0"/>
        </a:defRPr>
      </a:lvl6pPr>
      <a:lvl7pPr marL="3070225" indent="-239713" algn="l" defTabSz="958850" rtl="0" fontAlgn="base">
        <a:lnSpc>
          <a:spcPts val="2275"/>
        </a:lnSpc>
        <a:spcBef>
          <a:spcPct val="0"/>
        </a:spcBef>
        <a:spcAft>
          <a:spcPct val="0"/>
        </a:spcAft>
        <a:tabLst>
          <a:tab pos="338138" algn="l"/>
        </a:tabLst>
        <a:defRPr sz="1700">
          <a:solidFill>
            <a:srgbClr val="0C479D"/>
          </a:solidFill>
          <a:latin typeface="RotisSansSerif" pitchFamily="2" charset="0"/>
        </a:defRPr>
      </a:lvl7pPr>
      <a:lvl8pPr marL="3527425" indent="-239713" algn="l" defTabSz="958850" rtl="0" fontAlgn="base">
        <a:lnSpc>
          <a:spcPts val="2275"/>
        </a:lnSpc>
        <a:spcBef>
          <a:spcPct val="0"/>
        </a:spcBef>
        <a:spcAft>
          <a:spcPct val="0"/>
        </a:spcAft>
        <a:tabLst>
          <a:tab pos="338138" algn="l"/>
        </a:tabLst>
        <a:defRPr sz="1700">
          <a:solidFill>
            <a:srgbClr val="0C479D"/>
          </a:solidFill>
          <a:latin typeface="RotisSansSerif" pitchFamily="2" charset="0"/>
        </a:defRPr>
      </a:lvl8pPr>
      <a:lvl9pPr marL="3984625" indent="-239713" algn="l" defTabSz="958850" rtl="0" fontAlgn="base">
        <a:lnSpc>
          <a:spcPts val="2275"/>
        </a:lnSpc>
        <a:spcBef>
          <a:spcPct val="0"/>
        </a:spcBef>
        <a:spcAft>
          <a:spcPct val="0"/>
        </a:spcAft>
        <a:tabLst>
          <a:tab pos="338138" algn="l"/>
        </a:tabLst>
        <a:defRPr sz="1700">
          <a:solidFill>
            <a:srgbClr val="0C479D"/>
          </a:solidFill>
          <a:latin typeface="RotisSansSerif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3275" y="2071688"/>
            <a:ext cx="42322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156" tIns="34578" rIns="69156" bIns="34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3275" y="3376613"/>
            <a:ext cx="410368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156" tIns="34578" rIns="69156" bIns="34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name(s) of speaker(s)</a:t>
            </a:r>
          </a:p>
          <a:p>
            <a:pPr lvl="0"/>
            <a:endParaRPr lang="en-GB" smtClean="0"/>
          </a:p>
          <a:p>
            <a:pPr lvl="0"/>
            <a:r>
              <a:rPr lang="en-GB" smtClean="0"/>
              <a:t>date/location of presentation</a:t>
            </a:r>
          </a:p>
        </p:txBody>
      </p:sp>
      <p:pic>
        <p:nvPicPr>
          <p:cNvPr id="2052" name="Picture 2" descr="ppt_page2"/>
          <p:cNvPicPr>
            <a:picLocks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638" y="0"/>
            <a:ext cx="924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onnet_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843088"/>
            <a:ext cx="494188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FP7-gen-RGB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15300" y="0"/>
            <a:ext cx="1028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5" name="Connecteur droit 9"/>
          <p:cNvCxnSpPr>
            <a:cxnSpLocks noChangeShapeType="1"/>
          </p:cNvCxnSpPr>
          <p:nvPr userDrawn="1"/>
        </p:nvCxnSpPr>
        <p:spPr bwMode="auto">
          <a:xfrm>
            <a:off x="846138" y="5705475"/>
            <a:ext cx="829786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prstDash val="sysDot"/>
            <a:round/>
            <a:headEnd/>
            <a:tailEnd/>
          </a:ln>
        </p:spPr>
      </p:cxnSp>
      <p:pic>
        <p:nvPicPr>
          <p:cNvPr id="2056" name="Picture 1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16825" y="5876925"/>
            <a:ext cx="14398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cover/>
  </p:transition>
  <p:hf hdr="0" ftr="0" dt="0"/>
  <p:txStyles>
    <p:titleStyle>
      <a:lvl1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2pPr>
      <a:lvl3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3pPr>
      <a:lvl4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4pPr>
      <a:lvl5pPr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5pPr>
      <a:lvl6pPr marL="4572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6pPr>
      <a:lvl7pPr marL="9144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7pPr>
      <a:lvl8pPr marL="13716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8pPr>
      <a:lvl9pPr marL="1828800" algn="l" defTabSz="958850" rtl="0" fontAlgn="base">
        <a:lnSpc>
          <a:spcPts val="265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Lucida Sans Unicode" pitchFamily="34" charset="0"/>
        </a:defRPr>
      </a:lvl9pPr>
    </p:titleStyle>
    <p:bodyStyle>
      <a:lvl1pPr marL="358775" indent="-358775" algn="l" defTabSz="958850" rtl="0" eaLnBrk="0" fontAlgn="base" hangingPunct="0">
        <a:lnSpc>
          <a:spcPts val="265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77875" indent="-298450" algn="l" defTabSz="95885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RotisSemiSerif" pitchFamily="2" charset="0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RotisSemiSerif" pitchFamily="2" charset="0"/>
          <a:cs typeface="+mn-cs"/>
        </a:defRPr>
      </a:lvl3pPr>
      <a:lvl4pPr marL="1676400" indent="-239713" algn="l" defTabSz="95885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RotisSemiSerif" pitchFamily="2" charset="0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RotisSemiSerif" pitchFamily="2" charset="0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RotisSemiSerif" pitchFamily="2" charset="0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RotisSemiSerif" pitchFamily="2" charset="0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RotisSemiSerif" pitchFamily="2" charset="0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RotisSemiSerif" pitchFamily="2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5.png"/><Relationship Id="rId7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2.emf"/><Relationship Id="rId5" Type="http://schemas.openxmlformats.org/officeDocument/2006/relationships/image" Target="../media/image17.png"/><Relationship Id="rId10" Type="http://schemas.openxmlformats.org/officeDocument/2006/relationships/image" Target="../media/image31.emf"/><Relationship Id="rId4" Type="http://schemas.openxmlformats.org/officeDocument/2006/relationships/image" Target="../media/image6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3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image" Target="../media/image9.wmf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030785" y="3473839"/>
            <a:ext cx="7767638" cy="861683"/>
          </a:xfrm>
        </p:spPr>
        <p:txBody>
          <a:bodyPr/>
          <a:lstStyle/>
          <a:p>
            <a:r>
              <a:rPr lang="en-IE" sz="3200" dirty="0" smtClean="0"/>
              <a:t>FINREP translations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000" b="0" dirty="0" smtClean="0"/>
              <a:t>Derek De Brandt, XBRL Europe</a:t>
            </a:r>
            <a:br>
              <a:rPr lang="fr-FR" sz="2000" b="0" dirty="0" smtClean="0"/>
            </a:br>
            <a:r>
              <a:rPr lang="fr-FR" sz="2000" b="0" dirty="0" err="1" smtClean="0"/>
              <a:t>February</a:t>
            </a:r>
            <a:r>
              <a:rPr lang="fr-FR" sz="2000" b="0" dirty="0" smtClean="0"/>
              <a:t> 2013</a:t>
            </a:r>
            <a:endParaRPr lang="fr-FR" sz="3200" b="0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COREP </a:t>
            </a:r>
            <a:r>
              <a:rPr lang="fr-FR" dirty="0" smtClean="0"/>
              <a:t>&amp; FINREP </a:t>
            </a:r>
            <a:r>
              <a:rPr lang="fr-FR" dirty="0" err="1" smtClean="0"/>
              <a:t>Requirements</a:t>
            </a:r>
            <a:endParaRPr lang="fr-FR" dirty="0"/>
          </a:p>
        </p:txBody>
      </p:sp>
      <p:sp>
        <p:nvSpPr>
          <p:cNvPr id="20483" name="ZoneTexte 4"/>
          <p:cNvSpPr txBox="1">
            <a:spLocks noChangeArrowheads="1"/>
          </p:cNvSpPr>
          <p:nvPr/>
        </p:nvSpPr>
        <p:spPr bwMode="auto">
          <a:xfrm>
            <a:off x="1176338" y="2689225"/>
            <a:ext cx="1760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 smtClean="0">
                <a:ea typeface="Verdana" pitchFamily="34" charset="0"/>
                <a:cs typeface="Verdana" pitchFamily="34" charset="0"/>
              </a:rPr>
              <a:t>ANDREAS</a:t>
            </a:r>
            <a:endParaRPr lang="fr-FR" sz="1200" b="1" dirty="0">
              <a:ea typeface="Verdana" pitchFamily="34" charset="0"/>
              <a:cs typeface="Verdana" pitchFamily="34" charset="0"/>
            </a:endParaRPr>
          </a:p>
          <a:p>
            <a:r>
              <a:rPr lang="fr-FR" sz="1200" b="1" dirty="0">
                <a:ea typeface="Verdana" pitchFamily="34" charset="0"/>
                <a:cs typeface="Verdana" pitchFamily="34" charset="0"/>
              </a:rPr>
              <a:t>THE REGULATOR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82663" y="4143375"/>
            <a:ext cx="7847012" cy="14795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58850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z="1600" kern="0" dirty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Having COREP and/or FINREP frameworks available in other languages will significantly increase cross-Europe adoption and enhance transparency</a:t>
            </a:r>
          </a:p>
          <a:p>
            <a:pPr defTabSz="958850">
              <a:lnSpc>
                <a:spcPct val="90000"/>
              </a:lnSpc>
              <a:spcAft>
                <a:spcPct val="30000"/>
              </a:spcAft>
              <a:buFontTx/>
              <a:buChar char="-"/>
              <a:defRPr/>
            </a:pPr>
            <a:r>
              <a:rPr lang="en-US" sz="1200" kern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Translation requirements similar to the IFRS translator</a:t>
            </a:r>
          </a:p>
          <a:p>
            <a:pPr defTabSz="958850">
              <a:lnSpc>
                <a:spcPct val="90000"/>
              </a:lnSpc>
              <a:spcAft>
                <a:spcPct val="30000"/>
              </a:spcAft>
              <a:buFontTx/>
              <a:buChar char="-"/>
              <a:defRPr/>
            </a:pPr>
            <a:r>
              <a:rPr lang="en-US" sz="1200" kern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Additional requirements on  translating the templates</a:t>
            </a:r>
          </a:p>
          <a:p>
            <a:pPr defTabSz="958850">
              <a:lnSpc>
                <a:spcPct val="90000"/>
              </a:lnSpc>
              <a:spcAft>
                <a:spcPct val="30000"/>
              </a:spcAft>
              <a:buFontTx/>
              <a:buChar char="-"/>
              <a:defRPr/>
            </a:pPr>
            <a:r>
              <a:rPr lang="en-US" sz="1200" kern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Additional requirements on translating the documentation : data model, architecture, etc.</a:t>
            </a:r>
          </a:p>
        </p:txBody>
      </p:sp>
      <p:sp>
        <p:nvSpPr>
          <p:cNvPr id="6" name="Bulle ronde 5"/>
          <p:cNvSpPr/>
          <p:nvPr/>
        </p:nvSpPr>
        <p:spPr bwMode="auto">
          <a:xfrm>
            <a:off x="1065213" y="996950"/>
            <a:ext cx="7410450" cy="873125"/>
          </a:xfrm>
          <a:prstGeom prst="wedgeEllipseCallout">
            <a:avLst>
              <a:gd name="adj1" fmla="val -47721"/>
              <a:gd name="adj2" fmla="val 9505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2000" kern="0" dirty="0">
                <a:solidFill>
                  <a:srgbClr val="003366"/>
                </a:solidFill>
                <a:latin typeface="+mn-lt"/>
              </a:rPr>
              <a:t>Both frameworks consist in a set of material</a:t>
            </a:r>
          </a:p>
          <a:p>
            <a:pPr algn="ctr">
              <a:defRPr/>
            </a:pPr>
            <a:r>
              <a:rPr lang="en-US" sz="2000" kern="0" dirty="0">
                <a:solidFill>
                  <a:srgbClr val="003366"/>
                </a:solidFill>
                <a:latin typeface="+mn-lt"/>
              </a:rPr>
              <a:t> in English, which is subject to translation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35400" y="2614613"/>
            <a:ext cx="4899025" cy="8921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-184150" algn="r" defTabSz="958850">
              <a:lnSpc>
                <a:spcPct val="90000"/>
              </a:lnSpc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sz="1400" b="1" i="1" kern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Guidelines and legislation </a:t>
            </a:r>
            <a:endParaRPr lang="fr-FR" sz="1400" b="1" i="1" kern="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indent="-184150" algn="r" defTabSz="958850">
              <a:lnSpc>
                <a:spcPct val="90000"/>
              </a:lnSpc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sz="1400" b="1" i="1" kern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Templates (presentation layer)</a:t>
            </a:r>
          </a:p>
          <a:p>
            <a:pPr indent="-184150" algn="r" defTabSz="958850">
              <a:lnSpc>
                <a:spcPct val="90000"/>
              </a:lnSpc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sz="1400" b="1" i="1" kern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XBRL Taxonomy set and corresponding documentation</a:t>
            </a:r>
          </a:p>
        </p:txBody>
      </p:sp>
      <p:grpSp>
        <p:nvGrpSpPr>
          <p:cNvPr id="20487" name="Group 44"/>
          <p:cNvGrpSpPr>
            <a:grpSpLocks/>
          </p:cNvGrpSpPr>
          <p:nvPr/>
        </p:nvGrpSpPr>
        <p:grpSpPr bwMode="auto">
          <a:xfrm>
            <a:off x="6583363" y="1938338"/>
            <a:ext cx="746125" cy="517525"/>
            <a:chOff x="0" y="5148"/>
            <a:chExt cx="454" cy="273"/>
          </a:xfrm>
        </p:grpSpPr>
        <p:sp>
          <p:nvSpPr>
            <p:cNvPr id="20491" name="Freeform 45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2" name="Freeform 46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3" name="Freeform 47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4" name="Freeform 48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5" name="Freeform 49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6" name="Freeform 50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7" name="Freeform 51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8" name="Freeform 52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499" name="Freeform 53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500" name="Freeform 54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501" name="Freeform 55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502" name="Freeform 56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2" cstate="screen"/>
          <a:srcRect l="78415" t="14063" r="2390"/>
          <a:stretch>
            <a:fillRect/>
          </a:stretch>
        </p:blipFill>
        <p:spPr bwMode="auto">
          <a:xfrm>
            <a:off x="5976938" y="1870075"/>
            <a:ext cx="587375" cy="750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8225" y="1781175"/>
            <a:ext cx="500063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8" y="189865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FINREP, DRAFT XBRL TAXONOMY</a:t>
            </a:r>
            <a:br>
              <a:rPr lang="nl-BE" dirty="0" smtClean="0"/>
            </a:br>
            <a:r>
              <a:rPr lang="nl-BE" dirty="0" smtClean="0"/>
              <a:t>December 2012</a:t>
            </a:r>
            <a:endParaRPr lang="nl-BE" dirty="0"/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970673" y="1359422"/>
            <a:ext cx="7886724" cy="4569204"/>
          </a:xfrm>
        </p:spPr>
        <p:txBody>
          <a:bodyPr/>
          <a:lstStyle/>
          <a:p>
            <a:r>
              <a:rPr lang="nl-BE" b="0" dirty="0" smtClean="0"/>
              <a:t>Step 1: </a:t>
            </a:r>
            <a:r>
              <a:rPr lang="nl-BE" b="0" dirty="0" err="1" smtClean="0"/>
              <a:t>from</a:t>
            </a:r>
            <a:r>
              <a:rPr lang="nl-BE" b="0" dirty="0" smtClean="0"/>
              <a:t> CRD </a:t>
            </a:r>
            <a:r>
              <a:rPr lang="nl-BE" b="0" dirty="0" err="1" smtClean="0"/>
              <a:t>regulation</a:t>
            </a:r>
            <a:r>
              <a:rPr lang="nl-BE" b="0" dirty="0" smtClean="0"/>
              <a:t> and IFRS </a:t>
            </a:r>
            <a:r>
              <a:rPr lang="nl-BE" b="0" dirty="0" err="1" smtClean="0"/>
              <a:t>standards</a:t>
            </a:r>
            <a:r>
              <a:rPr lang="nl-BE" b="0" dirty="0" smtClean="0"/>
              <a:t> to </a:t>
            </a:r>
            <a:r>
              <a:rPr lang="nl-BE" b="0" dirty="0" err="1" smtClean="0"/>
              <a:t>templates</a:t>
            </a:r>
            <a:endParaRPr lang="nl-BE" b="0" dirty="0" smtClean="0"/>
          </a:p>
          <a:p>
            <a:r>
              <a:rPr lang="nl-BE" b="0" dirty="0"/>
              <a:t>Step </a:t>
            </a:r>
            <a:r>
              <a:rPr lang="nl-BE" b="0" dirty="0" smtClean="0"/>
              <a:t>2: </a:t>
            </a:r>
            <a:r>
              <a:rPr lang="nl-BE" b="0" dirty="0" err="1" smtClean="0"/>
              <a:t>from</a:t>
            </a:r>
            <a:r>
              <a:rPr lang="nl-BE" b="0" dirty="0" smtClean="0"/>
              <a:t> </a:t>
            </a:r>
            <a:r>
              <a:rPr lang="nl-BE" b="0" dirty="0" err="1" smtClean="0"/>
              <a:t>templates</a:t>
            </a:r>
            <a:r>
              <a:rPr lang="nl-BE" b="0" dirty="0" smtClean="0"/>
              <a:t> to XBRL </a:t>
            </a:r>
            <a:r>
              <a:rPr lang="nl-BE" b="0" dirty="0" err="1" smtClean="0"/>
              <a:t>Taxonomy</a:t>
            </a:r>
            <a:endParaRPr lang="nl-BE" b="0" dirty="0" smtClean="0"/>
          </a:p>
          <a:p>
            <a:r>
              <a:rPr lang="nl-BE" b="0" dirty="0"/>
              <a:t>	</a:t>
            </a:r>
            <a:r>
              <a:rPr lang="nl-BE" b="0" dirty="0" smtClean="0"/>
              <a:t>- </a:t>
            </a:r>
            <a:r>
              <a:rPr lang="nl-BE" b="0" dirty="0" err="1" smtClean="0"/>
              <a:t>templates</a:t>
            </a:r>
            <a:r>
              <a:rPr lang="nl-BE" b="0" dirty="0" smtClean="0"/>
              <a:t> </a:t>
            </a:r>
            <a:r>
              <a:rPr lang="nl-BE" b="0" dirty="0" err="1" smtClean="0"/>
              <a:t>contain</a:t>
            </a:r>
            <a:r>
              <a:rPr lang="nl-BE" b="0" dirty="0" smtClean="0"/>
              <a:t> </a:t>
            </a:r>
            <a:r>
              <a:rPr lang="nl-BE" b="0" dirty="0" err="1" smtClean="0"/>
              <a:t>text</a:t>
            </a:r>
            <a:r>
              <a:rPr lang="nl-BE" b="0" dirty="0" smtClean="0"/>
              <a:t> labels</a:t>
            </a:r>
          </a:p>
          <a:p>
            <a:r>
              <a:rPr lang="nl-BE" b="0" dirty="0" smtClean="0"/>
              <a:t>	- </a:t>
            </a:r>
            <a:r>
              <a:rPr lang="nl-BE" b="0" dirty="0" err="1" smtClean="0"/>
              <a:t>templates</a:t>
            </a:r>
            <a:r>
              <a:rPr lang="nl-BE" b="0" dirty="0" smtClean="0"/>
              <a:t> </a:t>
            </a:r>
            <a:r>
              <a:rPr lang="nl-BE" b="0" dirty="0" err="1" smtClean="0"/>
              <a:t>contain</a:t>
            </a:r>
            <a:r>
              <a:rPr lang="nl-BE" b="0" dirty="0" smtClean="0"/>
              <a:t> </a:t>
            </a:r>
            <a:r>
              <a:rPr lang="nl-BE" b="0" dirty="0" err="1" smtClean="0"/>
              <a:t>references</a:t>
            </a:r>
            <a:r>
              <a:rPr lang="nl-BE" b="0" dirty="0" smtClean="0"/>
              <a:t> to </a:t>
            </a:r>
            <a:r>
              <a:rPr lang="nl-BE" b="0" dirty="0" err="1" smtClean="0"/>
              <a:t>IFRSs</a:t>
            </a:r>
            <a:r>
              <a:rPr lang="nl-BE" b="0" dirty="0" smtClean="0"/>
              <a:t> and </a:t>
            </a:r>
            <a:r>
              <a:rPr lang="nl-BE" b="0" dirty="0" err="1" smtClean="0"/>
              <a:t>regulation</a:t>
            </a:r>
            <a:endParaRPr lang="nl-BE" b="0" dirty="0" smtClean="0"/>
          </a:p>
          <a:p>
            <a:r>
              <a:rPr lang="nl-BE" b="0" dirty="0"/>
              <a:t>Step </a:t>
            </a:r>
            <a:r>
              <a:rPr lang="nl-BE" b="0" dirty="0" smtClean="0"/>
              <a:t>3: </a:t>
            </a:r>
            <a:r>
              <a:rPr lang="nl-BE" b="0" dirty="0" err="1" smtClean="0"/>
              <a:t>from</a:t>
            </a:r>
            <a:r>
              <a:rPr lang="nl-BE" b="0" dirty="0" smtClean="0"/>
              <a:t> XBRL </a:t>
            </a:r>
            <a:r>
              <a:rPr lang="nl-BE" b="0" dirty="0" err="1" smtClean="0"/>
              <a:t>Taxonomy</a:t>
            </a:r>
            <a:r>
              <a:rPr lang="nl-BE" b="0" dirty="0" smtClean="0"/>
              <a:t> to </a:t>
            </a:r>
            <a:r>
              <a:rPr lang="nl-BE" b="0" dirty="0" err="1" smtClean="0"/>
              <a:t>ontology</a:t>
            </a:r>
            <a:endParaRPr lang="nl-BE" b="0" dirty="0" smtClean="0"/>
          </a:p>
          <a:p>
            <a:r>
              <a:rPr lang="nl-BE" b="0" dirty="0"/>
              <a:t>Step </a:t>
            </a:r>
            <a:r>
              <a:rPr lang="nl-BE" b="0" dirty="0" smtClean="0"/>
              <a:t>4: </a:t>
            </a:r>
            <a:r>
              <a:rPr lang="nl-BE" b="0" dirty="0" err="1" smtClean="0"/>
              <a:t>automatically</a:t>
            </a:r>
            <a:r>
              <a:rPr lang="nl-BE" b="0" dirty="0" smtClean="0"/>
              <a:t> translate </a:t>
            </a:r>
            <a:r>
              <a:rPr lang="nl-BE" b="0" dirty="0" err="1" smtClean="0"/>
              <a:t>with</a:t>
            </a:r>
            <a:r>
              <a:rPr lang="nl-BE" b="0" dirty="0" smtClean="0"/>
              <a:t> </a:t>
            </a:r>
            <a:r>
              <a:rPr lang="nl-BE" b="0" dirty="0" err="1" smtClean="0"/>
              <a:t>Monnet</a:t>
            </a:r>
            <a:r>
              <a:rPr lang="nl-BE" b="0" dirty="0" smtClean="0"/>
              <a:t> </a:t>
            </a:r>
            <a:r>
              <a:rPr lang="nl-BE" b="0" dirty="0" err="1" smtClean="0"/>
              <a:t>Translation</a:t>
            </a:r>
            <a:r>
              <a:rPr lang="nl-BE" b="0" dirty="0" smtClean="0"/>
              <a:t> </a:t>
            </a:r>
            <a:r>
              <a:rPr lang="nl-BE" b="0" dirty="0" err="1" smtClean="0"/>
              <a:t>techniques</a:t>
            </a:r>
            <a:endParaRPr lang="nl-BE" b="0" dirty="0" smtClean="0"/>
          </a:p>
          <a:p>
            <a:r>
              <a:rPr lang="nl-BE" b="0" dirty="0" smtClean="0"/>
              <a:t>Step 5: </a:t>
            </a:r>
            <a:r>
              <a:rPr lang="nl-BE" b="0" dirty="0" err="1" smtClean="0"/>
              <a:t>enrich</a:t>
            </a:r>
            <a:r>
              <a:rPr lang="nl-BE" b="0" dirty="0" smtClean="0"/>
              <a:t> XBRL </a:t>
            </a:r>
            <a:r>
              <a:rPr lang="nl-BE" b="0" dirty="0" err="1" smtClean="0"/>
              <a:t>Taxonomy</a:t>
            </a:r>
            <a:r>
              <a:rPr lang="nl-BE" b="0" dirty="0" smtClean="0"/>
              <a:t> </a:t>
            </a:r>
            <a:r>
              <a:rPr lang="nl-BE" b="0" dirty="0" err="1" smtClean="0"/>
              <a:t>with</a:t>
            </a:r>
            <a:r>
              <a:rPr lang="nl-BE" b="0" dirty="0" smtClean="0"/>
              <a:t> </a:t>
            </a:r>
            <a:r>
              <a:rPr lang="nl-BE" b="0" dirty="0" err="1" smtClean="0"/>
              <a:t>translated</a:t>
            </a:r>
            <a:r>
              <a:rPr lang="nl-BE" b="0" dirty="0" smtClean="0"/>
              <a:t> labels</a:t>
            </a:r>
          </a:p>
          <a:p>
            <a:r>
              <a:rPr lang="nl-BE" b="0" dirty="0"/>
              <a:t>Step </a:t>
            </a:r>
            <a:r>
              <a:rPr lang="nl-BE" b="0" dirty="0" smtClean="0"/>
              <a:t>6: </a:t>
            </a:r>
            <a:r>
              <a:rPr lang="nl-BE" b="0" dirty="0" err="1" smtClean="0"/>
              <a:t>automatically</a:t>
            </a:r>
            <a:r>
              <a:rPr lang="nl-BE" b="0" dirty="0" smtClean="0"/>
              <a:t> </a:t>
            </a:r>
            <a:r>
              <a:rPr lang="nl-BE" b="0" dirty="0" err="1" smtClean="0"/>
              <a:t>render</a:t>
            </a:r>
            <a:r>
              <a:rPr lang="nl-BE" b="0" dirty="0" smtClean="0"/>
              <a:t> </a:t>
            </a:r>
            <a:r>
              <a:rPr lang="nl-BE" b="0" dirty="0" err="1" smtClean="0"/>
              <a:t>templates</a:t>
            </a:r>
            <a:r>
              <a:rPr lang="nl-BE" b="0" dirty="0" smtClean="0"/>
              <a:t> </a:t>
            </a:r>
            <a:r>
              <a:rPr lang="nl-BE" b="0" dirty="0" err="1" smtClean="0"/>
              <a:t>from</a:t>
            </a:r>
            <a:r>
              <a:rPr lang="nl-BE" b="0" dirty="0" smtClean="0"/>
              <a:t> </a:t>
            </a:r>
            <a:r>
              <a:rPr lang="nl-BE" b="0" dirty="0" err="1" smtClean="0"/>
              <a:t>Taxonomy</a:t>
            </a:r>
            <a:r>
              <a:rPr lang="nl-BE" b="0" dirty="0" smtClean="0"/>
              <a:t> in </a:t>
            </a:r>
            <a:r>
              <a:rPr lang="nl-BE" b="0" dirty="0" err="1" smtClean="0"/>
              <a:t>new</a:t>
            </a:r>
            <a:r>
              <a:rPr lang="nl-BE" b="0" dirty="0" smtClean="0"/>
              <a:t> </a:t>
            </a:r>
            <a:r>
              <a:rPr lang="nl-BE" b="0" dirty="0" err="1" smtClean="0"/>
              <a:t>language</a:t>
            </a:r>
            <a:endParaRPr lang="nl-BE" b="0" dirty="0"/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27137" y="3934257"/>
            <a:ext cx="4339116" cy="2009938"/>
          </a:xfrm>
          <a:prstGeom prst="snip2DiagRect">
            <a:avLst>
              <a:gd name="adj1" fmla="val 0"/>
              <a:gd name="adj2" fmla="val 119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wn Arrow 9"/>
          <p:cNvSpPr/>
          <p:nvPr/>
        </p:nvSpPr>
        <p:spPr bwMode="auto">
          <a:xfrm>
            <a:off x="3553435" y="1807539"/>
            <a:ext cx="952500" cy="1727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Step 1: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regulation</a:t>
            </a:r>
            <a:r>
              <a:rPr lang="nl-BE" dirty="0" smtClean="0"/>
              <a:t> to </a:t>
            </a:r>
            <a:r>
              <a:rPr lang="nl-BE" dirty="0" err="1" smtClean="0"/>
              <a:t>templates</a:t>
            </a:r>
            <a:endParaRPr lang="nl-BE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66775" y="2049463"/>
            <a:ext cx="59578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Transcription of IAS/IFRS from IASCF Publications</a:t>
            </a:r>
            <a:endParaRPr lang="fr-FR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880" y="1120775"/>
            <a:ext cx="5610225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31"/>
          <p:cNvSpPr txBox="1">
            <a:spLocks noChangeArrowheads="1"/>
          </p:cNvSpPr>
          <p:nvPr/>
        </p:nvSpPr>
        <p:spPr bwMode="auto">
          <a:xfrm>
            <a:off x="6967538" y="1979613"/>
            <a:ext cx="173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REGULATORY REQUIREMENTS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08081" y="1085850"/>
            <a:ext cx="596900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1768475"/>
            <a:ext cx="12684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3075" y="731838"/>
            <a:ext cx="1247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79943" y="3679469"/>
            <a:ext cx="2944194" cy="2294090"/>
          </a:xfrm>
          <a:prstGeom prst="snip2DiagRect">
            <a:avLst>
              <a:gd name="adj1" fmla="val 2458"/>
              <a:gd name="adj2" fmla="val 560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06018" y="4294768"/>
            <a:ext cx="3189596" cy="1811894"/>
          </a:xfrm>
          <a:prstGeom prst="snip2DiagRect">
            <a:avLst>
              <a:gd name="adj1" fmla="val 0"/>
              <a:gd name="adj2" fmla="val 88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92176" y="5272012"/>
            <a:ext cx="3973164" cy="920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124707" y="5024311"/>
            <a:ext cx="2681570" cy="1148876"/>
          </a:xfrm>
          <a:prstGeom prst="snip2DiagRect">
            <a:avLst>
              <a:gd name="adj1" fmla="val 0"/>
              <a:gd name="adj2" fmla="val 1094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975498" y="5408706"/>
            <a:ext cx="2048688" cy="795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613097" y="2501496"/>
            <a:ext cx="443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The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European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regulator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defines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the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templates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representing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the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information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which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will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be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required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to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be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reported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by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regulated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entities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.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Templates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are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only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available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in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English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27"/>
          <p:cNvSpPr/>
          <p:nvPr/>
        </p:nvSpPr>
        <p:spPr bwMode="auto">
          <a:xfrm>
            <a:off x="4673600" y="3403600"/>
            <a:ext cx="952500" cy="1727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0686" y="1087967"/>
            <a:ext cx="5863113" cy="2715875"/>
          </a:xfrm>
          <a:prstGeom prst="snip2DiagRect">
            <a:avLst>
              <a:gd name="adj1" fmla="val 0"/>
              <a:gd name="adj2" fmla="val 119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5951" y="0"/>
            <a:ext cx="6601749" cy="779462"/>
          </a:xfrm>
        </p:spPr>
        <p:txBody>
          <a:bodyPr/>
          <a:lstStyle/>
          <a:p>
            <a:r>
              <a:rPr lang="nl-BE" dirty="0" smtClean="0"/>
              <a:t>Step 2: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templates</a:t>
            </a:r>
            <a:r>
              <a:rPr lang="nl-BE" dirty="0" smtClean="0"/>
              <a:t> to XBRL </a:t>
            </a:r>
            <a:r>
              <a:rPr lang="nl-BE" dirty="0" err="1" smtClean="0"/>
              <a:t>taxonomy</a:t>
            </a:r>
            <a:endParaRPr lang="nl-B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3609" y="1327810"/>
            <a:ext cx="3978261" cy="3099827"/>
          </a:xfrm>
          <a:prstGeom prst="snip2DiagRect">
            <a:avLst>
              <a:gd name="adj1" fmla="val 2458"/>
              <a:gd name="adj2" fmla="val 560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98483" y="1770934"/>
            <a:ext cx="4309856" cy="2448273"/>
          </a:xfrm>
          <a:prstGeom prst="snip2DiagRect">
            <a:avLst>
              <a:gd name="adj1" fmla="val 0"/>
              <a:gd name="adj2" fmla="val 88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83342" y="3161537"/>
            <a:ext cx="5368631" cy="1244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74493" y="2832669"/>
            <a:ext cx="3623397" cy="1552386"/>
          </a:xfrm>
          <a:prstGeom prst="snip2DiagRect">
            <a:avLst>
              <a:gd name="adj1" fmla="val 0"/>
              <a:gd name="adj2" fmla="val 1094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04625" y="3320158"/>
            <a:ext cx="2768233" cy="1075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13262" y="5164137"/>
            <a:ext cx="1260000" cy="900000"/>
            <a:chOff x="0" y="5148"/>
            <a:chExt cx="454" cy="273"/>
          </a:xfrm>
        </p:grpSpPr>
        <p:sp>
          <p:nvSpPr>
            <p:cNvPr id="13" name="Freeform 45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6" name="ZoneTexte 4"/>
          <p:cNvSpPr txBox="1">
            <a:spLocks noChangeArrowheads="1"/>
          </p:cNvSpPr>
          <p:nvPr/>
        </p:nvSpPr>
        <p:spPr bwMode="auto">
          <a:xfrm>
            <a:off x="4262438" y="6042025"/>
            <a:ext cx="17605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FINREP XBRL TAXONOMY</a:t>
            </a:r>
            <a:endParaRPr lang="fr-FR" sz="11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7395" y="4813300"/>
            <a:ext cx="32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alibri" pitchFamily="34" charset="0"/>
              </a:rPr>
              <a:t>DATA MODELLING</a:t>
            </a:r>
          </a:p>
          <a:p>
            <a:r>
              <a:rPr lang="nl-BE" dirty="0" smtClean="0">
                <a:latin typeface="Calibri" pitchFamily="34" charset="0"/>
              </a:rPr>
              <a:t>FOR XBRL TAXONOMY CREATION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753" y="4506617"/>
            <a:ext cx="3883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The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templates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are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analysed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and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converted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in a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dimensional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datamodel, as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preparation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to the XBRL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taxonomy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,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with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only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nl-BE" i="1" dirty="0" err="1" smtClean="0">
                <a:solidFill>
                  <a:srgbClr val="007635"/>
                </a:solidFill>
                <a:latin typeface="Calibri" pitchFamily="34" charset="0"/>
              </a:rPr>
              <a:t>English</a:t>
            </a:r>
            <a:r>
              <a:rPr lang="nl-BE" i="1" dirty="0" smtClean="0">
                <a:solidFill>
                  <a:srgbClr val="007635"/>
                </a:solidFill>
                <a:latin typeface="Calibri" pitchFamily="34" charset="0"/>
              </a:rPr>
              <a:t> labels.</a:t>
            </a:r>
            <a:endParaRPr lang="nl-BE" i="1" dirty="0">
              <a:solidFill>
                <a:srgbClr val="00763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73445" y="3318860"/>
            <a:ext cx="2276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Down Arrow 37"/>
          <p:cNvSpPr/>
          <p:nvPr/>
        </p:nvSpPr>
        <p:spPr bwMode="auto">
          <a:xfrm>
            <a:off x="1836682" y="2017110"/>
            <a:ext cx="952500" cy="1193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Step 3: </a:t>
            </a:r>
            <a:r>
              <a:rPr lang="nl-BE" dirty="0" err="1" smtClean="0"/>
              <a:t>from</a:t>
            </a:r>
            <a:r>
              <a:rPr lang="nl-BE" dirty="0" smtClean="0"/>
              <a:t> XBRL </a:t>
            </a:r>
            <a:r>
              <a:rPr lang="nl-BE" dirty="0" err="1" smtClean="0"/>
              <a:t>Taxonomy</a:t>
            </a:r>
            <a:r>
              <a:rPr lang="nl-BE" dirty="0" smtClean="0"/>
              <a:t> to </a:t>
            </a:r>
            <a:r>
              <a:rPr lang="nl-BE" dirty="0" err="1" smtClean="0"/>
              <a:t>ontology</a:t>
            </a:r>
            <a:endParaRPr lang="nl-BE" dirty="0"/>
          </a:p>
        </p:txBody>
      </p:sp>
      <p:sp>
        <p:nvSpPr>
          <p:cNvPr id="31" name="ZoneTexte 4"/>
          <p:cNvSpPr txBox="1">
            <a:spLocks noChangeArrowheads="1"/>
          </p:cNvSpPr>
          <p:nvPr/>
        </p:nvSpPr>
        <p:spPr bwMode="auto">
          <a:xfrm>
            <a:off x="1425520" y="2255235"/>
            <a:ext cx="17605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FINREP XBRL TAXONOMY</a:t>
            </a:r>
            <a:endParaRPr lang="fr-FR" sz="11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oup 44"/>
          <p:cNvGrpSpPr>
            <a:grpSpLocks/>
          </p:cNvGrpSpPr>
          <p:nvPr/>
        </p:nvGrpSpPr>
        <p:grpSpPr bwMode="auto">
          <a:xfrm>
            <a:off x="1676344" y="1377347"/>
            <a:ext cx="1260000" cy="900000"/>
            <a:chOff x="0" y="5148"/>
            <a:chExt cx="454" cy="273"/>
          </a:xfrm>
        </p:grpSpPr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49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52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53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54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122682" y="4214210"/>
            <a:ext cx="16658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100" dirty="0" err="1" smtClean="0"/>
              <a:t>Monnet</a:t>
            </a:r>
            <a:r>
              <a:rPr lang="nl-BE" sz="1100" dirty="0" smtClean="0"/>
              <a:t> </a:t>
            </a:r>
            <a:r>
              <a:rPr lang="nl-BE" sz="1100" dirty="0" err="1" smtClean="0"/>
              <a:t>turtle</a:t>
            </a:r>
            <a:r>
              <a:rPr lang="nl-BE" sz="1100" dirty="0" smtClean="0"/>
              <a:t> </a:t>
            </a:r>
            <a:r>
              <a:rPr lang="nl-BE" sz="1100" dirty="0" err="1" smtClean="0"/>
              <a:t>format</a:t>
            </a:r>
            <a:endParaRPr lang="nl-BE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008382" y="1864710"/>
            <a:ext cx="1720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XBRL </a:t>
            </a:r>
            <a:r>
              <a:rPr lang="nl-BE" sz="1100" dirty="0" err="1" smtClean="0"/>
              <a:t>format</a:t>
            </a:r>
            <a:endParaRPr lang="nl-BE" sz="1100" dirty="0" smtClean="0"/>
          </a:p>
          <a:p>
            <a:r>
              <a:rPr lang="nl-BE" sz="1100" dirty="0" smtClean="0"/>
              <a:t>(label, XML linkbase)</a:t>
            </a:r>
            <a:endParaRPr lang="nl-BE" sz="1100" dirty="0"/>
          </a:p>
        </p:txBody>
      </p:sp>
      <p:cxnSp>
        <p:nvCxnSpPr>
          <p:cNvPr id="44" name="Straight Connector 43"/>
          <p:cNvCxnSpPr>
            <a:endCxn id="40" idx="1"/>
          </p:cNvCxnSpPr>
          <p:nvPr/>
        </p:nvCxnSpPr>
        <p:spPr bwMode="auto">
          <a:xfrm>
            <a:off x="3043182" y="2029810"/>
            <a:ext cx="965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170182" y="4366610"/>
            <a:ext cx="965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3033" y="3299810"/>
            <a:ext cx="25112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7" name="TextBox 46"/>
          <p:cNvSpPr txBox="1"/>
          <p:nvPr/>
        </p:nvSpPr>
        <p:spPr>
          <a:xfrm>
            <a:off x="5106259" y="2513429"/>
            <a:ext cx="384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The English label sets are transformed  from the XBRL Taxonomy into the Monnet turtle format.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t2.gstatic.com/images?q=tbn:ANd9GcTVTCsWIClHqxkRvp47zZFmiIMiJwaHEZpwf_lJEsmt746uwGd7h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8960" y="2250039"/>
            <a:ext cx="319657" cy="188969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3000000">
              <a:rot lat="486000" lon="19529999" rev="173999"/>
            </a:camera>
            <a:lightRig rig="harsh" dir="t">
              <a:rot lat="0" lon="0" rev="3000000"/>
            </a:lightRig>
          </a:scene3d>
          <a:sp3d contourW="19050">
            <a:bevelT w="82550" h="44450" prst="cross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2" descr="https://encrypted-tbn1.gstatic.com/images?q=tbn:ANd9GcT29CDAiRi3WO415_vZ_1iOCc7FTS__BXOVBgGjPMFHY91kdnz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697" y="2208967"/>
            <a:ext cx="297594" cy="195756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3000000">
              <a:rot lat="486000" lon="19529999" rev="173999"/>
            </a:camera>
            <a:lightRig rig="harsh" dir="t">
              <a:rot lat="0" lon="0" rev="3000000"/>
            </a:lightRig>
          </a:scene3d>
          <a:sp3d contourW="19050">
            <a:bevelT w="82550" h="44450" prst="cross"/>
            <a:bevelB w="82550" h="44450" prst="angle"/>
            <a:contourClr>
              <a:srgbClr val="FFFFFF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3758634" y="3775435"/>
            <a:ext cx="1388714" cy="307777"/>
          </a:xfrm>
          <a:prstGeom prst="rect">
            <a:avLst/>
          </a:prstGeom>
          <a:noFill/>
          <a:scene3d>
            <a:camera prst="isometricTopUp">
              <a:rot lat="17484391" lon="19031833" rev="3729925"/>
            </a:camera>
            <a:lightRig rig="threePt" dir="t"/>
          </a:scene3d>
        </p:spPr>
        <p:txBody>
          <a:bodyPr wrap="square" rtlCol="0">
            <a:spAutoFit/>
            <a:scene3d>
              <a:camera prst="isometricOffAxis1Top">
                <a:rot lat="16800587" lon="1149422" rev="21260098"/>
              </a:camera>
              <a:lightRig rig="threePt" dir="t"/>
            </a:scene3d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Step 4: translate </a:t>
            </a:r>
            <a:r>
              <a:rPr lang="nl-BE" dirty="0" err="1" smtClean="0"/>
              <a:t>with</a:t>
            </a:r>
            <a:r>
              <a:rPr lang="nl-BE" dirty="0" smtClean="0"/>
              <a:t> MT</a:t>
            </a:r>
            <a:endParaRPr lang="nl-BE" dirty="0"/>
          </a:p>
        </p:txBody>
      </p:sp>
      <p:pic>
        <p:nvPicPr>
          <p:cNvPr id="10242" name="Picture 2" descr="http://www.clker.com/cliparts/1/0/6/3/11954370901568185012JicJac_Rail_Polishing_Machine.svg.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1014" y="1707796"/>
            <a:ext cx="2876550" cy="2349182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2500907" y="3352376"/>
            <a:ext cx="596900" cy="889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141281" y="3051431"/>
            <a:ext cx="1294362" cy="97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497532" y="2301416"/>
            <a:ext cx="1155670" cy="8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5850283" y="2879764"/>
            <a:ext cx="596900" cy="889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9" name="Oval Callout 38"/>
          <p:cNvSpPr/>
          <p:nvPr/>
        </p:nvSpPr>
        <p:spPr bwMode="auto">
          <a:xfrm>
            <a:off x="7726167" y="2095926"/>
            <a:ext cx="924674" cy="534256"/>
          </a:xfrm>
          <a:prstGeom prst="wedgeEllipseCallout">
            <a:avLst>
              <a:gd name="adj1" fmla="val -60416"/>
              <a:gd name="adj2" fmla="val 44318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582" name="Picture 6" descr="http://5starwhales.com/wp-content/uploads/2012/11/german-fla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62018" y="2372956"/>
            <a:ext cx="321736" cy="194316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3000000">
              <a:rot lat="486000" lon="19529999" rev="173999"/>
            </a:camera>
            <a:lightRig rig="harsh" dir="t">
              <a:rot lat="0" lon="0" rev="3000000"/>
            </a:lightRig>
          </a:scene3d>
          <a:sp3d contourW="19050">
            <a:bevelT w="82550" h="44450" prst="cross"/>
            <a:bevelB w="82550" h="44450" prst="angle"/>
            <a:contourClr>
              <a:srgbClr val="FFFFFF"/>
            </a:contourClr>
          </a:sp3d>
        </p:spPr>
      </p:pic>
      <p:pic>
        <p:nvPicPr>
          <p:cNvPr id="40" name="Picture 8" descr="http://t2.gstatic.com/images?q=tbn:ANd9GcTVTCsWIClHqxkRvp47zZFmiIMiJwaHEZpwf_lJEsmt746uwGd7h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3932" y="2948683"/>
            <a:ext cx="319657" cy="188969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3000000">
              <a:rot lat="486000" lon="19529999" rev="173999"/>
            </a:camera>
            <a:lightRig rig="harsh" dir="t">
              <a:rot lat="0" lon="0" rev="3000000"/>
            </a:lightRig>
          </a:scene3d>
          <a:sp3d contourW="19050">
            <a:bevelT w="82550" h="44450" prst="cross"/>
            <a:bevelB w="82550" h="44450" prst="angle"/>
            <a:contourClr>
              <a:srgbClr val="FFFFFF"/>
            </a:contourClr>
          </a:sp3d>
        </p:spPr>
      </p:pic>
      <p:sp>
        <p:nvSpPr>
          <p:cNvPr id="41" name="Oval Callout 40"/>
          <p:cNvSpPr/>
          <p:nvPr/>
        </p:nvSpPr>
        <p:spPr bwMode="auto">
          <a:xfrm>
            <a:off x="2208950" y="2825392"/>
            <a:ext cx="616448" cy="431515"/>
          </a:xfrm>
          <a:prstGeom prst="wedgeEllipseCallout">
            <a:avLst>
              <a:gd name="adj1" fmla="val -28749"/>
              <a:gd name="adj2" fmla="val 59535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0742" y="4486066"/>
            <a:ext cx="384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Automatic handling of turtle by MT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Step 5: </a:t>
            </a:r>
            <a:r>
              <a:rPr lang="nl-BE" dirty="0" err="1" smtClean="0"/>
              <a:t>enrich</a:t>
            </a:r>
            <a:r>
              <a:rPr lang="nl-BE" dirty="0" smtClean="0"/>
              <a:t> </a:t>
            </a:r>
            <a:r>
              <a:rPr lang="nl-BE" dirty="0" err="1" smtClean="0"/>
              <a:t>taxonomy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translations</a:t>
            </a:r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28457" y="1530926"/>
            <a:ext cx="2276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 bwMode="auto">
          <a:xfrm>
            <a:off x="4087439" y="3105913"/>
            <a:ext cx="952500" cy="1193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3683421" y="5255040"/>
            <a:ext cx="17605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FINREP XBRL TAXONOMY</a:t>
            </a:r>
          </a:p>
          <a:p>
            <a:pPr algn="ctr"/>
            <a:r>
              <a:rPr lang="fr-FR" sz="11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** TRANSLATED VERSION</a:t>
            </a:r>
            <a:endParaRPr lang="fr-FR" sz="11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33689" y="4377152"/>
            <a:ext cx="1260000" cy="900000"/>
            <a:chOff x="3263527" y="4551808"/>
            <a:chExt cx="1260000" cy="900000"/>
          </a:xfrm>
        </p:grpSpPr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3682602" y="4551808"/>
              <a:ext cx="210925" cy="300000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3682602" y="4551808"/>
              <a:ext cx="210925" cy="300000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3893527" y="4551808"/>
              <a:ext cx="208150" cy="300000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3893527" y="4551808"/>
              <a:ext cx="208150" cy="300000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3474452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3474452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3893527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3893527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326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326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389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389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77694" y="2426276"/>
            <a:ext cx="16658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100" dirty="0" err="1" smtClean="0"/>
              <a:t>Monnet</a:t>
            </a:r>
            <a:r>
              <a:rPr lang="nl-BE" sz="1100" dirty="0" smtClean="0"/>
              <a:t> </a:t>
            </a:r>
            <a:r>
              <a:rPr lang="nl-BE" sz="1100" dirty="0" err="1" smtClean="0"/>
              <a:t>turtle</a:t>
            </a:r>
            <a:r>
              <a:rPr lang="nl-BE" sz="1100" dirty="0" smtClean="0"/>
              <a:t> </a:t>
            </a:r>
            <a:r>
              <a:rPr lang="nl-BE" sz="1100" dirty="0" err="1" smtClean="0"/>
              <a:t>format</a:t>
            </a:r>
            <a:endParaRPr lang="nl-BE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396958" y="5213831"/>
            <a:ext cx="1720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XBRL </a:t>
            </a:r>
            <a:r>
              <a:rPr lang="nl-BE" sz="1100" dirty="0" err="1" smtClean="0"/>
              <a:t>format</a:t>
            </a:r>
            <a:endParaRPr lang="nl-BE" sz="1100" dirty="0" smtClean="0"/>
          </a:p>
          <a:p>
            <a:r>
              <a:rPr lang="nl-BE" sz="1100" dirty="0" smtClean="0"/>
              <a:t>(label, XML linkbase)</a:t>
            </a:r>
            <a:endParaRPr lang="nl-BE" sz="1100" dirty="0"/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 bwMode="auto">
          <a:xfrm>
            <a:off x="5431758" y="5378931"/>
            <a:ext cx="965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425194" y="2558128"/>
            <a:ext cx="965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08045" y="1326944"/>
            <a:ext cx="25112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6" name="TextBox 25"/>
          <p:cNvSpPr txBox="1"/>
          <p:nvPr/>
        </p:nvSpPr>
        <p:spPr>
          <a:xfrm>
            <a:off x="842493" y="3736053"/>
            <a:ext cx="314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Integration of translated </a:t>
            </a:r>
          </a:p>
          <a:p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labels into the XBRL taxonomy</a:t>
            </a:r>
          </a:p>
        </p:txBody>
      </p:sp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8747" y="986823"/>
            <a:ext cx="3927136" cy="2275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835" y="943545"/>
            <a:ext cx="3205950" cy="2567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04981" y="1876896"/>
            <a:ext cx="3923782" cy="2500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94014" y="3168400"/>
            <a:ext cx="4148666" cy="2503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Down Arrow 21"/>
          <p:cNvSpPr/>
          <p:nvPr/>
        </p:nvSpPr>
        <p:spPr bwMode="auto">
          <a:xfrm flipV="1">
            <a:off x="4087439" y="4801137"/>
            <a:ext cx="952500" cy="1193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Step 6: </a:t>
            </a:r>
            <a:r>
              <a:rPr lang="nl-BE" dirty="0" err="1" smtClean="0"/>
              <a:t>automatic</a:t>
            </a:r>
            <a:r>
              <a:rPr lang="nl-BE" dirty="0" smtClean="0"/>
              <a:t> </a:t>
            </a:r>
            <a:r>
              <a:rPr lang="nl-BE" dirty="0" err="1" smtClean="0"/>
              <a:t>rendering</a:t>
            </a:r>
            <a:r>
              <a:rPr lang="nl-BE" dirty="0" smtClean="0"/>
              <a:t> of tables</a:t>
            </a:r>
            <a:endParaRPr lang="nl-BE" dirty="0"/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683421" y="6169440"/>
            <a:ext cx="17605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FINREP XBRL TAXONOMY</a:t>
            </a:r>
          </a:p>
          <a:p>
            <a:pPr algn="ctr"/>
            <a:r>
              <a:rPr lang="fr-FR" sz="11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** TRANSLATED VERSION</a:t>
            </a:r>
            <a:endParaRPr lang="fr-FR" sz="11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33689" y="5291552"/>
            <a:ext cx="1260000" cy="900000"/>
            <a:chOff x="3263527" y="4551808"/>
            <a:chExt cx="1260000" cy="900000"/>
          </a:xfrm>
        </p:grpSpPr>
        <p:sp>
          <p:nvSpPr>
            <p:cNvPr id="6" name="Freeform 45"/>
            <p:cNvSpPr>
              <a:spLocks/>
            </p:cNvSpPr>
            <p:nvPr/>
          </p:nvSpPr>
          <p:spPr bwMode="auto">
            <a:xfrm>
              <a:off x="3682602" y="4551808"/>
              <a:ext cx="210925" cy="300000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3682602" y="4551808"/>
              <a:ext cx="210925" cy="300000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47"/>
            <p:cNvSpPr>
              <a:spLocks/>
            </p:cNvSpPr>
            <p:nvPr/>
          </p:nvSpPr>
          <p:spPr bwMode="auto">
            <a:xfrm>
              <a:off x="3893527" y="4551808"/>
              <a:ext cx="208150" cy="300000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893527" y="4551808"/>
              <a:ext cx="208150" cy="300000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3474452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3474452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3893527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3893527" y="4775984"/>
              <a:ext cx="419075" cy="37582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326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54"/>
            <p:cNvSpPr>
              <a:spLocks/>
            </p:cNvSpPr>
            <p:nvPr/>
          </p:nvSpPr>
          <p:spPr bwMode="auto">
            <a:xfrm>
              <a:off x="326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389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3893527" y="5000160"/>
              <a:ext cx="630000" cy="451648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24" name="Picture 6" descr="http://5starwhales.com/wp-content/uploads/2012/11/german-flag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1643240" y="3220211"/>
            <a:ext cx="320040" cy="1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8" descr="http://t2.gstatic.com/images?q=tbn:ANd9GcTVTCsWIClHqxkRvp47zZFmiIMiJwaHEZpwf_lJEsmt746uwGd7hQ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175843" y="978541"/>
            <a:ext cx="320040" cy="18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 descr="http://5starwhales.com/wp-content/uploads/2012/11/german-flag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2456323" y="1917047"/>
            <a:ext cx="320040" cy="1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s://encrypted-tbn1.gstatic.com/images?q=tbn:ANd9GcT29CDAiRi3WO415_vZ_1iOCc7FTS__BXOVBgGjPMFHY91kdnzA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5178176" y="1037718"/>
            <a:ext cx="317424" cy="2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6092577" y="4506615"/>
            <a:ext cx="331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XBRL tools automatically </a:t>
            </a:r>
          </a:p>
          <a:p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display tables in the selected </a:t>
            </a:r>
          </a:p>
          <a:p>
            <a:r>
              <a:rPr lang="en-US" i="1" dirty="0" smtClean="0">
                <a:solidFill>
                  <a:srgbClr val="007635"/>
                </a:solidFill>
                <a:latin typeface="Calibri" pitchFamily="34" charset="0"/>
              </a:rPr>
              <a:t>label language role from the translated taxonomy</a:t>
            </a:r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b="0" dirty="0" smtClean="0"/>
          </a:p>
          <a:p>
            <a:r>
              <a:rPr lang="nl-BE" b="0" dirty="0" err="1" smtClean="0"/>
              <a:t>Explain</a:t>
            </a:r>
            <a:r>
              <a:rPr lang="nl-BE" b="0" dirty="0" smtClean="0"/>
              <a:t> the XBRL Case: </a:t>
            </a:r>
            <a:r>
              <a:rPr lang="nl-BE" b="0" dirty="0" err="1" smtClean="0"/>
              <a:t>translating</a:t>
            </a:r>
            <a:r>
              <a:rPr lang="nl-BE" b="0" dirty="0" smtClean="0"/>
              <a:t> the FINREP </a:t>
            </a:r>
            <a:r>
              <a:rPr lang="nl-BE" b="0" dirty="0" err="1" smtClean="0"/>
              <a:t>taxonomy</a:t>
            </a:r>
            <a:endParaRPr lang="nl-BE" b="0" dirty="0" smtClean="0"/>
          </a:p>
          <a:p>
            <a:endParaRPr lang="nl-BE" b="0" dirty="0" smtClean="0"/>
          </a:p>
          <a:p>
            <a:pPr>
              <a:buFont typeface="+mj-lt"/>
              <a:buAutoNum type="arabicPeriod"/>
            </a:pPr>
            <a:r>
              <a:rPr lang="nl-BE" b="0" dirty="0" smtClean="0"/>
              <a:t>Background to the COREP </a:t>
            </a:r>
            <a:r>
              <a:rPr lang="nl-BE" b="0" dirty="0" smtClean="0"/>
              <a:t>case (</a:t>
            </a:r>
            <a:r>
              <a:rPr lang="nl-BE" b="0" dirty="0" err="1" smtClean="0"/>
              <a:t>slide</a:t>
            </a:r>
            <a:r>
              <a:rPr lang="nl-BE" b="0" dirty="0" smtClean="0"/>
              <a:t> 4-6)</a:t>
            </a:r>
            <a:endParaRPr lang="nl-BE" b="0" dirty="0" smtClean="0"/>
          </a:p>
          <a:p>
            <a:pPr>
              <a:buFont typeface="+mj-lt"/>
              <a:buAutoNum type="arabicPeriod"/>
            </a:pPr>
            <a:r>
              <a:rPr lang="nl-BE" b="0" dirty="0" smtClean="0"/>
              <a:t>Background </a:t>
            </a:r>
            <a:r>
              <a:rPr lang="nl-BE" b="0" dirty="0"/>
              <a:t>to the </a:t>
            </a:r>
            <a:r>
              <a:rPr lang="nl-BE" b="0" dirty="0" smtClean="0"/>
              <a:t>FINREP </a:t>
            </a:r>
            <a:r>
              <a:rPr lang="nl-BE" b="0" dirty="0" smtClean="0"/>
              <a:t>case (</a:t>
            </a:r>
            <a:r>
              <a:rPr lang="nl-BE" b="0" dirty="0" err="1" smtClean="0"/>
              <a:t>slide</a:t>
            </a:r>
            <a:r>
              <a:rPr lang="nl-BE" b="0" dirty="0" smtClean="0"/>
              <a:t> 7-10)</a:t>
            </a:r>
            <a:endParaRPr lang="nl-BE" b="0" dirty="0"/>
          </a:p>
          <a:p>
            <a:pPr>
              <a:buFont typeface="+mj-lt"/>
              <a:buAutoNum type="arabicPeriod"/>
            </a:pPr>
            <a:r>
              <a:rPr lang="nl-BE" b="0" dirty="0" smtClean="0"/>
              <a:t>FINREP, December </a:t>
            </a:r>
            <a:r>
              <a:rPr lang="nl-BE" b="0" dirty="0" smtClean="0"/>
              <a:t>2012 (</a:t>
            </a:r>
            <a:r>
              <a:rPr lang="nl-BE" b="0" dirty="0" err="1" smtClean="0"/>
              <a:t>slide</a:t>
            </a:r>
            <a:r>
              <a:rPr lang="nl-BE" b="0" dirty="0" smtClean="0"/>
              <a:t> 11-17)</a:t>
            </a:r>
            <a:endParaRPr lang="nl-BE" b="0" dirty="0" smtClean="0"/>
          </a:p>
          <a:p>
            <a:pPr lvl="1">
              <a:buFontTx/>
              <a:buChar char="-"/>
            </a:pPr>
            <a:r>
              <a:rPr lang="nl-BE" b="0" dirty="0" smtClean="0"/>
              <a:t>Input </a:t>
            </a:r>
            <a:r>
              <a:rPr lang="nl-BE" b="0" dirty="0" err="1" smtClean="0"/>
              <a:t>from</a:t>
            </a:r>
            <a:r>
              <a:rPr lang="nl-BE" b="0" dirty="0" smtClean="0"/>
              <a:t> the </a:t>
            </a:r>
            <a:r>
              <a:rPr lang="nl-BE" b="0" dirty="0" err="1" smtClean="0"/>
              <a:t>draft</a:t>
            </a:r>
            <a:r>
              <a:rPr lang="nl-BE" b="0" dirty="0" smtClean="0"/>
              <a:t> FINREP XBRL </a:t>
            </a:r>
            <a:r>
              <a:rPr lang="nl-BE" b="0" dirty="0" err="1" smtClean="0"/>
              <a:t>taxonomy</a:t>
            </a:r>
            <a:endParaRPr lang="nl-BE" b="0" dirty="0" smtClean="0"/>
          </a:p>
          <a:p>
            <a:pPr lvl="1">
              <a:buFontTx/>
              <a:buChar char="-"/>
            </a:pPr>
            <a:r>
              <a:rPr lang="nl-BE" b="0" dirty="0" err="1" smtClean="0"/>
              <a:t>Result</a:t>
            </a:r>
            <a:r>
              <a:rPr lang="nl-BE" b="0" dirty="0" smtClean="0"/>
              <a:t> </a:t>
            </a:r>
            <a:r>
              <a:rPr lang="nl-BE" b="0" dirty="0" err="1" smtClean="0"/>
              <a:t>with</a:t>
            </a:r>
            <a:r>
              <a:rPr lang="nl-BE" b="0" dirty="0" smtClean="0"/>
              <a:t> </a:t>
            </a:r>
            <a:r>
              <a:rPr lang="nl-BE" b="0" dirty="0" err="1" smtClean="0"/>
              <a:t>language</a:t>
            </a:r>
            <a:r>
              <a:rPr lang="nl-BE" b="0" dirty="0" smtClean="0"/>
              <a:t> pairs </a:t>
            </a:r>
            <a:r>
              <a:rPr lang="nl-BE" b="0" dirty="0" smtClean="0"/>
              <a:t>(</a:t>
            </a:r>
            <a:r>
              <a:rPr lang="nl-BE" b="0" dirty="0" err="1" smtClean="0"/>
              <a:t>en-de-nl</a:t>
            </a:r>
            <a:r>
              <a:rPr lang="nl-BE" b="0" dirty="0" smtClean="0"/>
              <a:t>)</a:t>
            </a:r>
            <a:endParaRPr lang="nl-BE" b="0" dirty="0" smtClean="0"/>
          </a:p>
          <a:p>
            <a:pPr lvl="1">
              <a:buFontTx/>
              <a:buChar char="-"/>
            </a:pPr>
            <a:r>
              <a:rPr lang="nl-BE" b="0" dirty="0" err="1" smtClean="0"/>
              <a:t>Visualisation</a:t>
            </a:r>
            <a:r>
              <a:rPr lang="nl-BE" b="0" dirty="0" smtClean="0"/>
              <a:t> back and </a:t>
            </a:r>
            <a:r>
              <a:rPr lang="nl-BE" b="0" dirty="0" err="1" smtClean="0"/>
              <a:t>from</a:t>
            </a:r>
            <a:r>
              <a:rPr lang="nl-BE" b="0" dirty="0" smtClean="0"/>
              <a:t> the XBRL </a:t>
            </a:r>
            <a:r>
              <a:rPr lang="nl-BE" b="0" dirty="0" err="1" smtClean="0"/>
              <a:t>taxonomy</a:t>
            </a:r>
            <a:endParaRPr lang="nl-BE" b="0" dirty="0"/>
          </a:p>
          <a:p>
            <a:endParaRPr lang="nl-BE" b="0" dirty="0" smtClean="0"/>
          </a:p>
          <a:p>
            <a:endParaRPr lang="nl-BE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Objective</a:t>
            </a:r>
            <a:r>
              <a:rPr lang="nl-BE" dirty="0" smtClean="0"/>
              <a:t> of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presentation</a:t>
            </a:r>
            <a:endParaRPr lang="nl-BE" dirty="0"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 smtClean="0"/>
              <a:t>The COREP / FINREP XBRL case has </a:t>
            </a:r>
            <a:r>
              <a:rPr lang="nl-BE" b="0" dirty="0" err="1" smtClean="0"/>
              <a:t>external</a:t>
            </a:r>
            <a:r>
              <a:rPr lang="nl-BE" b="0" dirty="0" smtClean="0"/>
              <a:t> </a:t>
            </a:r>
            <a:r>
              <a:rPr lang="nl-BE" b="0" dirty="0" err="1" smtClean="0"/>
              <a:t>dependencies</a:t>
            </a:r>
            <a:r>
              <a:rPr lang="nl-BE" b="0" dirty="0" smtClean="0"/>
              <a:t>:</a:t>
            </a:r>
          </a:p>
          <a:p>
            <a:pPr>
              <a:buFontTx/>
              <a:buChar char="-"/>
            </a:pPr>
            <a:r>
              <a:rPr lang="nl-BE" b="0" dirty="0" smtClean="0"/>
              <a:t>Release of the XBRL </a:t>
            </a:r>
            <a:r>
              <a:rPr lang="nl-BE" b="0" dirty="0" err="1" smtClean="0"/>
              <a:t>taxonomies</a:t>
            </a:r>
            <a:r>
              <a:rPr lang="nl-BE" b="0" dirty="0" smtClean="0"/>
              <a:t> by EBA (1 for COREP, 1 for FINREP)</a:t>
            </a:r>
          </a:p>
          <a:p>
            <a:pPr>
              <a:buFontTx/>
              <a:buChar char="-"/>
            </a:pPr>
            <a:r>
              <a:rPr lang="nl-BE" b="0" dirty="0" err="1" smtClean="0"/>
              <a:t>Translation</a:t>
            </a:r>
            <a:r>
              <a:rPr lang="nl-BE" b="0" dirty="0" smtClean="0"/>
              <a:t> of the </a:t>
            </a:r>
            <a:r>
              <a:rPr lang="nl-BE" b="0" dirty="0" err="1" smtClean="0"/>
              <a:t>underlying</a:t>
            </a:r>
            <a:r>
              <a:rPr lang="nl-BE" b="0" dirty="0" smtClean="0"/>
              <a:t> </a:t>
            </a:r>
            <a:r>
              <a:rPr lang="nl-BE" b="0" dirty="0" err="1" smtClean="0"/>
              <a:t>Directives</a:t>
            </a:r>
            <a:r>
              <a:rPr lang="nl-BE" b="0" dirty="0" smtClean="0"/>
              <a:t> by Europe</a:t>
            </a:r>
          </a:p>
          <a:p>
            <a:pPr>
              <a:buFontTx/>
              <a:buChar char="-"/>
            </a:pPr>
            <a:endParaRPr lang="nl-BE" b="0" dirty="0" smtClean="0"/>
          </a:p>
          <a:p>
            <a:r>
              <a:rPr lang="nl-BE" b="0" dirty="0" err="1" smtClean="0"/>
              <a:t>February</a:t>
            </a:r>
            <a:r>
              <a:rPr lang="nl-BE" b="0" dirty="0" smtClean="0"/>
              <a:t> 2013:</a:t>
            </a:r>
          </a:p>
          <a:p>
            <a:pPr>
              <a:buFontTx/>
              <a:buChar char="-"/>
            </a:pPr>
            <a:r>
              <a:rPr lang="nl-BE" b="0" dirty="0" err="1" smtClean="0"/>
              <a:t>Monnet</a:t>
            </a:r>
            <a:r>
              <a:rPr lang="nl-BE" b="0" dirty="0" smtClean="0"/>
              <a:t> is </a:t>
            </a:r>
            <a:r>
              <a:rPr lang="nl-BE" b="0" dirty="0" err="1" smtClean="0"/>
              <a:t>technically</a:t>
            </a:r>
            <a:r>
              <a:rPr lang="nl-BE" b="0" dirty="0" smtClean="0"/>
              <a:t> </a:t>
            </a:r>
            <a:r>
              <a:rPr lang="nl-BE" b="0" dirty="0" err="1" smtClean="0"/>
              <a:t>capable</a:t>
            </a:r>
            <a:r>
              <a:rPr lang="nl-BE" b="0" dirty="0" smtClean="0"/>
              <a:t> to translate </a:t>
            </a:r>
            <a:r>
              <a:rPr lang="nl-BE" b="0" dirty="0" err="1" smtClean="0"/>
              <a:t>both</a:t>
            </a:r>
            <a:r>
              <a:rPr lang="nl-BE" b="0" dirty="0" smtClean="0"/>
              <a:t> COREP and FINREP</a:t>
            </a:r>
          </a:p>
          <a:p>
            <a:pPr>
              <a:buFontTx/>
              <a:buChar char="-"/>
            </a:pPr>
            <a:r>
              <a:rPr lang="nl-BE" b="0" dirty="0" smtClean="0"/>
              <a:t>FINREP </a:t>
            </a:r>
            <a:r>
              <a:rPr lang="nl-BE" b="0" dirty="0" err="1" smtClean="0"/>
              <a:t>draft</a:t>
            </a:r>
            <a:r>
              <a:rPr lang="nl-BE" b="0" dirty="0" smtClean="0"/>
              <a:t> </a:t>
            </a:r>
            <a:r>
              <a:rPr lang="nl-BE" b="0" dirty="0" err="1" smtClean="0"/>
              <a:t>taxonomy</a:t>
            </a:r>
            <a:r>
              <a:rPr lang="nl-BE" b="0" dirty="0" smtClean="0"/>
              <a:t> </a:t>
            </a:r>
            <a:r>
              <a:rPr lang="nl-BE" b="0" dirty="0" err="1" smtClean="0"/>
              <a:t>available</a:t>
            </a:r>
            <a:r>
              <a:rPr lang="nl-BE" b="0" dirty="0" smtClean="0"/>
              <a:t> </a:t>
            </a:r>
            <a:r>
              <a:rPr lang="nl-BE" b="0" dirty="0" err="1" smtClean="0"/>
              <a:t>since</a:t>
            </a:r>
            <a:r>
              <a:rPr lang="nl-BE" b="0" dirty="0" smtClean="0"/>
              <a:t> December 2012</a:t>
            </a:r>
          </a:p>
          <a:p>
            <a:pPr>
              <a:buFontTx/>
              <a:buChar char="-"/>
            </a:pPr>
            <a:r>
              <a:rPr lang="nl-BE" b="0" dirty="0" smtClean="0"/>
              <a:t>First </a:t>
            </a:r>
            <a:r>
              <a:rPr lang="nl-BE" b="0" dirty="0" err="1" smtClean="0"/>
              <a:t>taxonomy</a:t>
            </a:r>
            <a:r>
              <a:rPr lang="nl-BE" b="0" dirty="0" smtClean="0"/>
              <a:t> </a:t>
            </a:r>
            <a:r>
              <a:rPr lang="nl-BE" b="0" dirty="0" err="1" smtClean="0"/>
              <a:t>translation</a:t>
            </a:r>
            <a:r>
              <a:rPr lang="nl-BE" b="0" dirty="0" smtClean="0"/>
              <a:t> case: FINREP in </a:t>
            </a:r>
            <a:r>
              <a:rPr lang="nl-BE" b="0" dirty="0" err="1" smtClean="0"/>
              <a:t>German</a:t>
            </a:r>
            <a:endParaRPr lang="nl-BE" b="0" dirty="0" smtClean="0"/>
          </a:p>
          <a:p>
            <a:endParaRPr lang="nl-BE" b="0" dirty="0" smtClean="0"/>
          </a:p>
          <a:p>
            <a:r>
              <a:rPr lang="nl-BE" b="0" u="sng" dirty="0" err="1" smtClean="0"/>
              <a:t>Next</a:t>
            </a:r>
            <a:r>
              <a:rPr lang="nl-BE" b="0" u="sng" dirty="0" smtClean="0"/>
              <a:t> steps:</a:t>
            </a:r>
          </a:p>
          <a:p>
            <a:r>
              <a:rPr lang="nl-BE" b="0" dirty="0" smtClean="0"/>
              <a:t>FINREP and COREP </a:t>
            </a:r>
            <a:r>
              <a:rPr lang="nl-BE" b="0" dirty="0" err="1" smtClean="0"/>
              <a:t>translation</a:t>
            </a:r>
            <a:r>
              <a:rPr lang="nl-BE" b="0" dirty="0" smtClean="0"/>
              <a:t> is </a:t>
            </a:r>
            <a:r>
              <a:rPr lang="nl-BE" b="0" dirty="0" err="1" smtClean="0"/>
              <a:t>further</a:t>
            </a:r>
            <a:r>
              <a:rPr lang="nl-BE" b="0" dirty="0" smtClean="0"/>
              <a:t> </a:t>
            </a:r>
            <a:r>
              <a:rPr lang="nl-BE" b="0" dirty="0" err="1" smtClean="0"/>
              <a:t>picked</a:t>
            </a:r>
            <a:r>
              <a:rPr lang="nl-BE" b="0" dirty="0" smtClean="0"/>
              <a:t> up by XBRL Europe and the Eurofiling </a:t>
            </a:r>
            <a:r>
              <a:rPr lang="nl-BE" b="0" dirty="0" err="1" smtClean="0"/>
              <a:t>community</a:t>
            </a:r>
            <a:r>
              <a:rPr lang="nl-BE" b="0" dirty="0" smtClean="0"/>
              <a:t>  </a:t>
            </a:r>
            <a:r>
              <a:rPr lang="nl-BE" b="0" dirty="0" err="1" smtClean="0"/>
              <a:t>with</a:t>
            </a:r>
            <a:r>
              <a:rPr lang="nl-BE" b="0" dirty="0" smtClean="0"/>
              <a:t> MT, as </a:t>
            </a:r>
            <a:r>
              <a:rPr lang="nl-BE" b="0" dirty="0" err="1" smtClean="0"/>
              <a:t>soon</a:t>
            </a:r>
            <a:r>
              <a:rPr lang="nl-BE" b="0" dirty="0" smtClean="0"/>
              <a:t> as </a:t>
            </a:r>
            <a:r>
              <a:rPr lang="nl-BE" b="0" dirty="0" err="1" smtClean="0"/>
              <a:t>Taxonomies</a:t>
            </a:r>
            <a:r>
              <a:rPr lang="nl-BE" b="0" dirty="0" smtClean="0"/>
              <a:t> and </a:t>
            </a:r>
            <a:r>
              <a:rPr lang="nl-BE" b="0" dirty="0" err="1" smtClean="0"/>
              <a:t>translation</a:t>
            </a:r>
            <a:r>
              <a:rPr lang="nl-BE" b="0" dirty="0" smtClean="0"/>
              <a:t> base are </a:t>
            </a:r>
            <a:r>
              <a:rPr lang="nl-BE" b="0" dirty="0" err="1" smtClean="0"/>
              <a:t>available</a:t>
            </a:r>
            <a:r>
              <a:rPr lang="nl-BE" b="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General </a:t>
            </a:r>
            <a:r>
              <a:rPr lang="nl-BE" dirty="0" err="1" smtClean="0"/>
              <a:t>comments</a:t>
            </a:r>
            <a:endParaRPr lang="nl-BE" dirty="0"/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COREP Background</a:t>
            </a:r>
            <a:br>
              <a:rPr lang="fr-FR" dirty="0" smtClean="0"/>
            </a:br>
            <a:r>
              <a:rPr lang="fr-FR" dirty="0" smtClean="0"/>
              <a:t>Basel - CRD</a:t>
            </a:r>
            <a:endParaRPr lang="fr-FR" dirty="0"/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968375" y="2379663"/>
            <a:ext cx="59578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Directives 2006/48/EC and 2006/49/EC = Capital Requirements Directive (CRD) Directives 2009/27/EC, 2009/83/EC and 2009/111/EC amendments = CRD II</a:t>
            </a:r>
          </a:p>
          <a:p>
            <a:r>
              <a:rPr lang="en-US" sz="1100" dirty="0"/>
              <a:t>Transcription of BIS Basel II </a:t>
            </a:r>
            <a:r>
              <a:rPr lang="en-US" sz="1100" dirty="0" smtClean="0"/>
              <a:t>Guidelines</a:t>
            </a:r>
            <a:endParaRPr lang="fr-FR" sz="11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7256" y="1433513"/>
            <a:ext cx="5610225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ZoneTexte 31"/>
          <p:cNvSpPr txBox="1">
            <a:spLocks noChangeArrowheads="1"/>
          </p:cNvSpPr>
          <p:nvPr/>
        </p:nvSpPr>
        <p:spPr bwMode="auto">
          <a:xfrm>
            <a:off x="6967538" y="2309813"/>
            <a:ext cx="173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REGULATORY REQUIREMENTS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8081" y="1462088"/>
            <a:ext cx="596900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55755" y="2092325"/>
            <a:ext cx="15827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2600" y="1138238"/>
            <a:ext cx="1247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8" name="Picture 14"/>
          <p:cNvPicPr>
            <a:picLocks noChangeAspect="1" noChangeArrowheads="1"/>
          </p:cNvPicPr>
          <p:nvPr/>
        </p:nvPicPr>
        <p:blipFill>
          <a:blip r:embed="rId6" cstate="screen"/>
          <a:srcRect l="78415" r="2405"/>
          <a:stretch>
            <a:fillRect/>
          </a:stretch>
        </p:blipFill>
        <p:spPr bwMode="auto">
          <a:xfrm>
            <a:off x="7478717" y="2801938"/>
            <a:ext cx="655629" cy="97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69" name="ZoneTexte 24"/>
          <p:cNvSpPr txBox="1">
            <a:spLocks noChangeArrowheads="1"/>
          </p:cNvSpPr>
          <p:nvPr/>
        </p:nvSpPr>
        <p:spPr bwMode="auto">
          <a:xfrm>
            <a:off x="7056351" y="3702050"/>
            <a:ext cx="15287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/>
              <a:t>REGULATORY TEMPLATES</a:t>
            </a:r>
          </a:p>
        </p:txBody>
      </p:sp>
      <p:sp>
        <p:nvSpPr>
          <p:cNvPr id="14370" name="Rectangle 33"/>
          <p:cNvSpPr>
            <a:spLocks noChangeArrowheads="1"/>
          </p:cNvSpPr>
          <p:nvPr/>
        </p:nvSpPr>
        <p:spPr bwMode="auto">
          <a:xfrm>
            <a:off x="981075" y="3995738"/>
            <a:ext cx="5957804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Guidelines </a:t>
            </a:r>
            <a:r>
              <a:rPr lang="en-US" sz="1100" dirty="0"/>
              <a:t>on Common </a:t>
            </a:r>
            <a:r>
              <a:rPr lang="en-US" sz="1100" dirty="0" smtClean="0"/>
              <a:t>Reporting and Financial Reporting</a:t>
            </a:r>
            <a:endParaRPr lang="fr-FR" sz="1100" dirty="0"/>
          </a:p>
        </p:txBody>
      </p:sp>
      <p:pic>
        <p:nvPicPr>
          <p:cNvPr id="14366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2609" y="2693988"/>
            <a:ext cx="1247757" cy="7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47256" y="4506913"/>
            <a:ext cx="561022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350" name="Group 44"/>
          <p:cNvGrpSpPr>
            <a:grpSpLocks/>
          </p:cNvGrpSpPr>
          <p:nvPr/>
        </p:nvGrpSpPr>
        <p:grpSpPr bwMode="auto">
          <a:xfrm>
            <a:off x="7346950" y="4579938"/>
            <a:ext cx="919163" cy="625475"/>
            <a:chOff x="0" y="5148"/>
            <a:chExt cx="454" cy="273"/>
          </a:xfrm>
        </p:grpSpPr>
        <p:sp>
          <p:nvSpPr>
            <p:cNvPr id="14353" name="Freeform 45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54" name="Freeform 46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55" name="Freeform 47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56" name="Freeform 48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57" name="Freeform 49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58" name="Freeform 50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59" name="Freeform 51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60" name="Freeform 52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61" name="Freeform 53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62" name="Freeform 54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63" name="Freeform 55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64" name="Freeform 56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4351" name="ZoneTexte 25"/>
          <p:cNvSpPr txBox="1">
            <a:spLocks noChangeArrowheads="1"/>
          </p:cNvSpPr>
          <p:nvPr/>
        </p:nvSpPr>
        <p:spPr bwMode="auto">
          <a:xfrm>
            <a:off x="7042150" y="5249863"/>
            <a:ext cx="1528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 smtClean="0"/>
              <a:t>COREP/FINREP TAXONOMIES</a:t>
            </a:r>
            <a:endParaRPr lang="fr-FR" sz="1200" b="1" dirty="0"/>
          </a:p>
        </p:txBody>
      </p:sp>
      <p:sp>
        <p:nvSpPr>
          <p:cNvPr id="14352" name="Rectangle 34"/>
          <p:cNvSpPr>
            <a:spLocks noChangeArrowheads="1"/>
          </p:cNvSpPr>
          <p:nvPr/>
        </p:nvSpPr>
        <p:spPr bwMode="auto">
          <a:xfrm>
            <a:off x="995363" y="5456238"/>
            <a:ext cx="59578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COREP Taxonomy V1.3.0 (2010-01-06) + 2012 Release (Draft 2010-07-20)</a:t>
            </a:r>
            <a:endParaRPr lang="en-US" sz="1100" dirty="0"/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2600" y="4097338"/>
            <a:ext cx="1247775" cy="7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958539" y="2984500"/>
            <a:ext cx="5587658" cy="1016000"/>
            <a:chOff x="839788" y="2159000"/>
            <a:chExt cx="5852102" cy="1249363"/>
          </a:xfrm>
        </p:grpSpPr>
        <p:pic>
          <p:nvPicPr>
            <p:cNvPr id="1026" name="Picture 2" descr="C:\DATA\01 - Library\XBRL\EUROFILING\2012.12 FINREP BETA\finrep-beta-20121210_rend\http\www.eba.europa.eu\eu\fr\xbrl\fws\finrep\draft\2012-12-10\tab\style\logowide.gif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839788" y="2159000"/>
              <a:ext cx="3151048" cy="1249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 descr="C:\DATA\01 - Library\XBRL\EUROFILING\2012.12 FINREP BETA\finrep-beta-20121210_rend\http\www.eba.europa.eu\eu\fr\xbrl\fws\finrep\draft\2012-12-10\tab\style\cebstitle.gif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94150" y="2159000"/>
              <a:ext cx="2697740" cy="1249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70563" y="1928813"/>
            <a:ext cx="19431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COREP Background </a:t>
            </a:r>
            <a:br>
              <a:rPr lang="fr-FR" dirty="0" smtClean="0"/>
            </a:br>
            <a:r>
              <a:rPr lang="fr-FR" dirty="0" smtClean="0"/>
              <a:t>COREP 1.3.0</a:t>
            </a:r>
            <a:endParaRPr lang="fr-FR" dirty="0"/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196850" y="1435100"/>
            <a:ext cx="3943350" cy="3357563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CAPITAL ADEQUACY RATIO</a:t>
            </a:r>
          </a:p>
        </p:txBody>
      </p:sp>
      <p:sp>
        <p:nvSpPr>
          <p:cNvPr id="10244" name="AutoShape 31"/>
          <p:cNvSpPr>
            <a:spLocks noChangeArrowheads="1"/>
          </p:cNvSpPr>
          <p:nvPr/>
        </p:nvSpPr>
        <p:spPr bwMode="auto">
          <a:xfrm>
            <a:off x="533400" y="2835275"/>
            <a:ext cx="3267075" cy="296863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>
                <a:solidFill>
                  <a:schemeClr val="bg1"/>
                </a:solidFill>
                <a:latin typeface="Lucida Sans" pitchFamily="34" charset="0"/>
              </a:rPr>
              <a:t>CREDIT RISK CR</a:t>
            </a:r>
          </a:p>
        </p:txBody>
      </p:sp>
      <p:sp>
        <p:nvSpPr>
          <p:cNvPr id="10245" name="AutoShape 32"/>
          <p:cNvSpPr>
            <a:spLocks noChangeArrowheads="1"/>
          </p:cNvSpPr>
          <p:nvPr/>
        </p:nvSpPr>
        <p:spPr bwMode="auto">
          <a:xfrm>
            <a:off x="533400" y="3500438"/>
            <a:ext cx="3267075" cy="296862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>
                <a:solidFill>
                  <a:schemeClr val="bg1"/>
                </a:solidFill>
                <a:latin typeface="Lucida Sans" pitchFamily="34" charset="0"/>
              </a:rPr>
              <a:t>MARKET RISK MKR</a:t>
            </a:r>
          </a:p>
        </p:txBody>
      </p:sp>
      <p:sp>
        <p:nvSpPr>
          <p:cNvPr id="10246" name="AutoShape 33"/>
          <p:cNvSpPr>
            <a:spLocks noChangeArrowheads="1"/>
          </p:cNvSpPr>
          <p:nvPr/>
        </p:nvSpPr>
        <p:spPr bwMode="auto">
          <a:xfrm>
            <a:off x="533400" y="4198938"/>
            <a:ext cx="3267075" cy="296862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>
                <a:solidFill>
                  <a:schemeClr val="bg1"/>
                </a:solidFill>
                <a:latin typeface="Lucida Sans" pitchFamily="34" charset="0"/>
              </a:rPr>
              <a:t>OPERATIONAL RISK OR</a:t>
            </a:r>
          </a:p>
        </p:txBody>
      </p:sp>
      <p:sp>
        <p:nvSpPr>
          <p:cNvPr id="15368" name="Line 35"/>
          <p:cNvSpPr>
            <a:spLocks noChangeShapeType="1"/>
          </p:cNvSpPr>
          <p:nvPr/>
        </p:nvSpPr>
        <p:spPr bwMode="auto">
          <a:xfrm>
            <a:off x="487363" y="2566988"/>
            <a:ext cx="3363912" cy="142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15369" name="Text Box 40"/>
          <p:cNvSpPr txBox="1">
            <a:spLocks noChangeArrowheads="1"/>
          </p:cNvSpPr>
          <p:nvPr/>
        </p:nvSpPr>
        <p:spPr bwMode="auto">
          <a:xfrm>
            <a:off x="3795713" y="2846388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370" name="Text Box 41"/>
          <p:cNvSpPr txBox="1">
            <a:spLocks noChangeArrowheads="1"/>
          </p:cNvSpPr>
          <p:nvPr/>
        </p:nvSpPr>
        <p:spPr bwMode="auto">
          <a:xfrm>
            <a:off x="3795713" y="3514725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371" name="Text Box 42"/>
          <p:cNvSpPr txBox="1">
            <a:spLocks noChangeArrowheads="1"/>
          </p:cNvSpPr>
          <p:nvPr/>
        </p:nvSpPr>
        <p:spPr bwMode="auto">
          <a:xfrm>
            <a:off x="3795713" y="420846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372" name="Text Box 43"/>
          <p:cNvSpPr txBox="1">
            <a:spLocks noChangeArrowheads="1"/>
          </p:cNvSpPr>
          <p:nvPr/>
        </p:nvSpPr>
        <p:spPr bwMode="auto">
          <a:xfrm>
            <a:off x="3795713" y="18923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AutoShape 49"/>
          <p:cNvSpPr>
            <a:spLocks noChangeArrowheads="1"/>
          </p:cNvSpPr>
          <p:nvPr/>
        </p:nvSpPr>
        <p:spPr bwMode="auto">
          <a:xfrm>
            <a:off x="547688" y="2017713"/>
            <a:ext cx="3267075" cy="369887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>
                <a:solidFill>
                  <a:schemeClr val="bg1"/>
                </a:solidFill>
                <a:latin typeface="Lucida Sans" pitchFamily="34" charset="0"/>
              </a:rPr>
              <a:t>Own Funds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4286250" y="1857375"/>
            <a:ext cx="4775200" cy="3025775"/>
            <a:chOff x="4286250" y="1857375"/>
            <a:chExt cx="4775200" cy="3025775"/>
          </a:xfrm>
        </p:grpSpPr>
        <p:sp>
          <p:nvSpPr>
            <p:cNvPr id="15376" name="Rectangle 4"/>
            <p:cNvSpPr>
              <a:spLocks noChangeArrowheads="1"/>
            </p:cNvSpPr>
            <p:nvPr/>
          </p:nvSpPr>
          <p:spPr bwMode="auto">
            <a:xfrm>
              <a:off x="4286250" y="1857375"/>
              <a:ext cx="4438650" cy="30257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grpSp>
          <p:nvGrpSpPr>
            <p:cNvPr id="15377" name="Groupe 20"/>
            <p:cNvGrpSpPr>
              <a:grpSpLocks/>
            </p:cNvGrpSpPr>
            <p:nvPr/>
          </p:nvGrpSpPr>
          <p:grpSpPr bwMode="auto">
            <a:xfrm>
              <a:off x="4286250" y="1857375"/>
              <a:ext cx="4775200" cy="3025775"/>
              <a:chOff x="4286250" y="2466975"/>
              <a:chExt cx="4775200" cy="3025775"/>
            </a:xfrm>
          </p:grpSpPr>
          <p:sp>
            <p:nvSpPr>
              <p:cNvPr id="15378" name="Text Box 44"/>
              <p:cNvSpPr txBox="1">
                <a:spLocks noChangeArrowheads="1"/>
              </p:cNvSpPr>
              <p:nvPr/>
            </p:nvSpPr>
            <p:spPr bwMode="auto">
              <a:xfrm>
                <a:off x="4286250" y="3051175"/>
                <a:ext cx="2455863" cy="833438"/>
              </a:xfrm>
              <a:prstGeom prst="rect">
                <a:avLst/>
              </a:prstGeom>
              <a:noFill/>
              <a:ln w="9525">
                <a:solidFill>
                  <a:srgbClr val="121C7E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CR SA, SEC SA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CR IRB, EQU IRB, SEC IRB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CR SEC Details, CR TB SETT</a:t>
                </a:r>
              </a:p>
            </p:txBody>
          </p:sp>
          <p:sp>
            <p:nvSpPr>
              <p:cNvPr id="15379" name="Text Box 45"/>
              <p:cNvSpPr txBox="1">
                <a:spLocks noChangeArrowheads="1"/>
              </p:cNvSpPr>
              <p:nvPr/>
            </p:nvSpPr>
            <p:spPr bwMode="auto">
              <a:xfrm>
                <a:off x="4286250" y="4081463"/>
                <a:ext cx="2455863" cy="741362"/>
              </a:xfrm>
              <a:prstGeom prst="rect">
                <a:avLst/>
              </a:prstGeom>
              <a:noFill/>
              <a:ln w="9525">
                <a:solidFill>
                  <a:srgbClr val="121C7E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MKR SA TDI, SA EQU, SA FX, SA COM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MKR IM, IM Details</a:t>
                </a:r>
              </a:p>
            </p:txBody>
          </p:sp>
          <p:sp>
            <p:nvSpPr>
              <p:cNvPr id="15380" name="Text Box 46"/>
              <p:cNvSpPr txBox="1">
                <a:spLocks noChangeArrowheads="1"/>
              </p:cNvSpPr>
              <p:nvPr/>
            </p:nvSpPr>
            <p:spPr bwMode="auto">
              <a:xfrm>
                <a:off x="4286250" y="4851400"/>
                <a:ext cx="2455863" cy="466725"/>
              </a:xfrm>
              <a:prstGeom prst="rect">
                <a:avLst/>
              </a:prstGeom>
              <a:noFill/>
              <a:ln w="9525">
                <a:solidFill>
                  <a:srgbClr val="121C7E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OR OPR, OPR Loss, OPR Loss Details</a:t>
                </a:r>
              </a:p>
            </p:txBody>
          </p:sp>
          <p:sp>
            <p:nvSpPr>
              <p:cNvPr id="15381" name="Text Box 47"/>
              <p:cNvSpPr txBox="1">
                <a:spLocks noChangeArrowheads="1"/>
              </p:cNvSpPr>
              <p:nvPr/>
            </p:nvSpPr>
            <p:spPr bwMode="auto">
              <a:xfrm>
                <a:off x="4286250" y="2527300"/>
                <a:ext cx="2455863" cy="284163"/>
              </a:xfrm>
              <a:prstGeom prst="rect">
                <a:avLst/>
              </a:prstGeom>
              <a:noFill/>
              <a:ln w="9525">
                <a:solidFill>
                  <a:srgbClr val="121C7E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>
                    <a:solidFill>
                      <a:srgbClr val="0093DD"/>
                    </a:solidFill>
                    <a:latin typeface="Lucida Sans" pitchFamily="34" charset="0"/>
                  </a:rPr>
                  <a:t>CA, GROUP Solvency Details</a:t>
                </a:r>
              </a:p>
            </p:txBody>
          </p:sp>
          <p:sp>
            <p:nvSpPr>
              <p:cNvPr id="15382" name="Rectangle 48"/>
              <p:cNvSpPr>
                <a:spLocks noChangeArrowheads="1"/>
              </p:cNvSpPr>
              <p:nvPr/>
            </p:nvSpPr>
            <p:spPr bwMode="auto">
              <a:xfrm>
                <a:off x="6796088" y="2466975"/>
                <a:ext cx="2265362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>
                    <a:solidFill>
                      <a:srgbClr val="4078DB"/>
                    </a:solidFill>
                    <a:latin typeface="Lucida Sans" pitchFamily="34" charset="0"/>
                  </a:rPr>
                  <a:t>CA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Capital Adequacy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Group Solvency Details</a:t>
                </a:r>
              </a:p>
            </p:txBody>
          </p:sp>
          <p:sp>
            <p:nvSpPr>
              <p:cNvPr id="15383" name="Rectangle 48"/>
              <p:cNvSpPr>
                <a:spLocks noChangeArrowheads="1"/>
              </p:cNvSpPr>
              <p:nvPr/>
            </p:nvSpPr>
            <p:spPr bwMode="auto">
              <a:xfrm>
                <a:off x="6796088" y="2928938"/>
                <a:ext cx="2265362" cy="954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>
                    <a:solidFill>
                      <a:srgbClr val="4078DB"/>
                    </a:solidFill>
                    <a:latin typeface="Lucida Sans" pitchFamily="34" charset="0"/>
                  </a:rPr>
                  <a:t>CR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Credit Risk, Standard Approach</a:t>
                </a:r>
                <a:b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</a:br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Securitizations, Standard Approach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Credit Risk, Internal Rating Based Ap.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Securitizations, Internal Rating Based Ap.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Securitizations, Details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Trading Book Settlement Risk</a:t>
                </a:r>
              </a:p>
            </p:txBody>
          </p:sp>
          <p:sp>
            <p:nvSpPr>
              <p:cNvPr id="15384" name="Rectangle 48"/>
              <p:cNvSpPr>
                <a:spLocks noChangeArrowheads="1"/>
              </p:cNvSpPr>
              <p:nvPr/>
            </p:nvSpPr>
            <p:spPr bwMode="auto">
              <a:xfrm>
                <a:off x="6796088" y="4906963"/>
                <a:ext cx="2265362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>
                    <a:solidFill>
                      <a:srgbClr val="4078DB"/>
                    </a:solidFill>
                    <a:latin typeface="Lucida Sans" pitchFamily="34" charset="0"/>
                  </a:rPr>
                  <a:t>OR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Operational Risk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Operational Risk, Gross Losses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Operational Risk, Major Losses</a:t>
                </a:r>
              </a:p>
            </p:txBody>
          </p:sp>
          <p:sp>
            <p:nvSpPr>
              <p:cNvPr id="15385" name="Rectangle 48"/>
              <p:cNvSpPr>
                <a:spLocks noChangeArrowheads="1"/>
              </p:cNvSpPr>
              <p:nvPr/>
            </p:nvSpPr>
            <p:spPr bwMode="auto">
              <a:xfrm>
                <a:off x="6796088" y="3856038"/>
                <a:ext cx="2265362" cy="107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>
                    <a:solidFill>
                      <a:srgbClr val="4078DB"/>
                    </a:solidFill>
                    <a:latin typeface="Lucida Sans" pitchFamily="34" charset="0"/>
                  </a:rPr>
                  <a:t>MKR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Market Risk, Standard Approach</a:t>
                </a:r>
                <a:b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</a:br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- Traded Debt Instruments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- Equities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- Foreign Exchange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- Commodities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Market Risk, Internal Models</a:t>
                </a:r>
              </a:p>
              <a:p>
                <a:r>
                  <a:rPr lang="en-US" sz="800">
                    <a:solidFill>
                      <a:srgbClr val="4078DB"/>
                    </a:solidFill>
                    <a:latin typeface="Lucida Sans" pitchFamily="34" charset="0"/>
                  </a:rPr>
                  <a:t>Internal Models, Details</a:t>
                </a:r>
              </a:p>
            </p:txBody>
          </p:sp>
        </p:grpSp>
      </p:grpSp>
      <p:pic>
        <p:nvPicPr>
          <p:cNvPr id="15375" name="Picture 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2050" y="196850"/>
            <a:ext cx="27495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COREP Background</a:t>
            </a:r>
            <a:br>
              <a:rPr lang="fr-FR" dirty="0" smtClean="0"/>
            </a:br>
            <a:r>
              <a:rPr lang="fr-FR" dirty="0" smtClean="0"/>
              <a:t>COREP </a:t>
            </a:r>
            <a:r>
              <a:rPr lang="fr-FR" dirty="0" err="1"/>
              <a:t>T</a:t>
            </a:r>
            <a:r>
              <a:rPr lang="fr-FR" dirty="0" err="1" smtClean="0"/>
              <a:t>emplates</a:t>
            </a:r>
            <a:endParaRPr lang="fr-FR" dirty="0"/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250825" y="1803400"/>
            <a:ext cx="6673850" cy="3149600"/>
            <a:chOff x="278" y="2042"/>
            <a:chExt cx="4204" cy="1984"/>
          </a:xfrm>
        </p:grpSpPr>
        <p:pic>
          <p:nvPicPr>
            <p:cNvPr id="16408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 r="1727" b="8795"/>
            <a:stretch>
              <a:fillRect/>
            </a:stretch>
          </p:blipFill>
          <p:spPr bwMode="auto">
            <a:xfrm>
              <a:off x="278" y="2087"/>
              <a:ext cx="4154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9" name="Rectangle 7"/>
            <p:cNvSpPr>
              <a:spLocks noChangeArrowheads="1"/>
            </p:cNvSpPr>
            <p:nvPr/>
          </p:nvSpPr>
          <p:spPr bwMode="auto">
            <a:xfrm>
              <a:off x="3119" y="2042"/>
              <a:ext cx="1363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268288" y="2452688"/>
            <a:ext cx="6691312" cy="2636837"/>
            <a:chOff x="345" y="824"/>
            <a:chExt cx="5332" cy="3020"/>
          </a:xfrm>
        </p:grpSpPr>
        <p:sp>
          <p:nvSpPr>
            <p:cNvPr id="16406" name="Freeform 9"/>
            <p:cNvSpPr>
              <a:spLocks/>
            </p:cNvSpPr>
            <p:nvPr/>
          </p:nvSpPr>
          <p:spPr bwMode="auto">
            <a:xfrm>
              <a:off x="345" y="824"/>
              <a:ext cx="5332" cy="3020"/>
            </a:xfrm>
            <a:custGeom>
              <a:avLst/>
              <a:gdLst>
                <a:gd name="T0" fmla="*/ 9 w 5332"/>
                <a:gd name="T1" fmla="*/ 2847 h 3020"/>
                <a:gd name="T2" fmla="*/ 223 w 5332"/>
                <a:gd name="T3" fmla="*/ 2764 h 3020"/>
                <a:gd name="T4" fmla="*/ 527 w 5332"/>
                <a:gd name="T5" fmla="*/ 2847 h 3020"/>
                <a:gd name="T6" fmla="*/ 791 w 5332"/>
                <a:gd name="T7" fmla="*/ 2781 h 3020"/>
                <a:gd name="T8" fmla="*/ 1103 w 5332"/>
                <a:gd name="T9" fmla="*/ 2847 h 3020"/>
                <a:gd name="T10" fmla="*/ 1630 w 5332"/>
                <a:gd name="T11" fmla="*/ 2805 h 3020"/>
                <a:gd name="T12" fmla="*/ 1975 w 5332"/>
                <a:gd name="T13" fmla="*/ 2838 h 3020"/>
                <a:gd name="T14" fmla="*/ 2444 w 5332"/>
                <a:gd name="T15" fmla="*/ 2797 h 3020"/>
                <a:gd name="T16" fmla="*/ 2691 w 5332"/>
                <a:gd name="T17" fmla="*/ 2838 h 3020"/>
                <a:gd name="T18" fmla="*/ 3111 w 5332"/>
                <a:gd name="T19" fmla="*/ 2740 h 3020"/>
                <a:gd name="T20" fmla="*/ 3588 w 5332"/>
                <a:gd name="T21" fmla="*/ 2847 h 3020"/>
                <a:gd name="T22" fmla="*/ 4123 w 5332"/>
                <a:gd name="T23" fmla="*/ 2740 h 3020"/>
                <a:gd name="T24" fmla="*/ 4362 w 5332"/>
                <a:gd name="T25" fmla="*/ 2797 h 3020"/>
                <a:gd name="T26" fmla="*/ 4642 w 5332"/>
                <a:gd name="T27" fmla="*/ 2707 h 3020"/>
                <a:gd name="T28" fmla="*/ 5094 w 5332"/>
                <a:gd name="T29" fmla="*/ 2921 h 3020"/>
                <a:gd name="T30" fmla="*/ 5218 w 5332"/>
                <a:gd name="T31" fmla="*/ 2443 h 3020"/>
                <a:gd name="T32" fmla="*/ 5028 w 5332"/>
                <a:gd name="T33" fmla="*/ 2032 h 3020"/>
                <a:gd name="T34" fmla="*/ 5209 w 5332"/>
                <a:gd name="T35" fmla="*/ 1826 h 3020"/>
                <a:gd name="T36" fmla="*/ 5160 w 5332"/>
                <a:gd name="T37" fmla="*/ 1645 h 3020"/>
                <a:gd name="T38" fmla="*/ 5275 w 5332"/>
                <a:gd name="T39" fmla="*/ 1193 h 3020"/>
                <a:gd name="T40" fmla="*/ 5102 w 5332"/>
                <a:gd name="T41" fmla="*/ 872 h 3020"/>
                <a:gd name="T42" fmla="*/ 5250 w 5332"/>
                <a:gd name="T43" fmla="*/ 436 h 3020"/>
                <a:gd name="T44" fmla="*/ 5143 w 5332"/>
                <a:gd name="T45" fmla="*/ 197 h 3020"/>
                <a:gd name="T46" fmla="*/ 5226 w 5332"/>
                <a:gd name="T47" fmla="*/ 0 h 3020"/>
                <a:gd name="T48" fmla="*/ 5275 w 5332"/>
                <a:gd name="T49" fmla="*/ 90 h 3020"/>
                <a:gd name="T50" fmla="*/ 5332 w 5332"/>
                <a:gd name="T51" fmla="*/ 3020 h 3020"/>
                <a:gd name="T52" fmla="*/ 0 w 5332"/>
                <a:gd name="T53" fmla="*/ 2970 h 3020"/>
                <a:gd name="T54" fmla="*/ 9 w 5332"/>
                <a:gd name="T55" fmla="*/ 2855 h 30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32"/>
                <a:gd name="T85" fmla="*/ 0 h 3020"/>
                <a:gd name="T86" fmla="*/ 5332 w 5332"/>
                <a:gd name="T87" fmla="*/ 3020 h 30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32" h="3020">
                  <a:moveTo>
                    <a:pt x="9" y="2847"/>
                  </a:moveTo>
                  <a:lnTo>
                    <a:pt x="223" y="2764"/>
                  </a:lnTo>
                  <a:lnTo>
                    <a:pt x="527" y="2847"/>
                  </a:lnTo>
                  <a:lnTo>
                    <a:pt x="791" y="2781"/>
                  </a:lnTo>
                  <a:lnTo>
                    <a:pt x="1103" y="2847"/>
                  </a:lnTo>
                  <a:lnTo>
                    <a:pt x="1630" y="2805"/>
                  </a:lnTo>
                  <a:lnTo>
                    <a:pt x="1975" y="2838"/>
                  </a:lnTo>
                  <a:lnTo>
                    <a:pt x="2444" y="2797"/>
                  </a:lnTo>
                  <a:lnTo>
                    <a:pt x="2691" y="2838"/>
                  </a:lnTo>
                  <a:lnTo>
                    <a:pt x="3111" y="2740"/>
                  </a:lnTo>
                  <a:lnTo>
                    <a:pt x="3588" y="2847"/>
                  </a:lnTo>
                  <a:lnTo>
                    <a:pt x="4123" y="2740"/>
                  </a:lnTo>
                  <a:lnTo>
                    <a:pt x="4362" y="2797"/>
                  </a:lnTo>
                  <a:lnTo>
                    <a:pt x="4642" y="2707"/>
                  </a:lnTo>
                  <a:lnTo>
                    <a:pt x="5094" y="2921"/>
                  </a:lnTo>
                  <a:lnTo>
                    <a:pt x="5218" y="2443"/>
                  </a:lnTo>
                  <a:lnTo>
                    <a:pt x="5028" y="2032"/>
                  </a:lnTo>
                  <a:lnTo>
                    <a:pt x="5209" y="1826"/>
                  </a:lnTo>
                  <a:lnTo>
                    <a:pt x="5160" y="1645"/>
                  </a:lnTo>
                  <a:lnTo>
                    <a:pt x="5275" y="1193"/>
                  </a:lnTo>
                  <a:lnTo>
                    <a:pt x="5102" y="872"/>
                  </a:lnTo>
                  <a:lnTo>
                    <a:pt x="5250" y="436"/>
                  </a:lnTo>
                  <a:lnTo>
                    <a:pt x="5143" y="197"/>
                  </a:lnTo>
                  <a:lnTo>
                    <a:pt x="5226" y="0"/>
                  </a:lnTo>
                  <a:lnTo>
                    <a:pt x="5275" y="90"/>
                  </a:lnTo>
                  <a:lnTo>
                    <a:pt x="5332" y="3020"/>
                  </a:lnTo>
                  <a:lnTo>
                    <a:pt x="0" y="2970"/>
                  </a:lnTo>
                  <a:lnTo>
                    <a:pt x="9" y="2855"/>
                  </a:lnTo>
                </a:path>
              </a:pathLst>
            </a:custGeom>
            <a:solidFill>
              <a:schemeClr val="bg1"/>
            </a:solidFill>
            <a:ln w="38100" cmpd="sng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nl-BE"/>
            </a:p>
          </p:txBody>
        </p:sp>
        <p:sp>
          <p:nvSpPr>
            <p:cNvPr id="16407" name="Freeform 10"/>
            <p:cNvSpPr>
              <a:spLocks/>
            </p:cNvSpPr>
            <p:nvPr/>
          </p:nvSpPr>
          <p:spPr bwMode="auto">
            <a:xfrm>
              <a:off x="354" y="868"/>
              <a:ext cx="5266" cy="2880"/>
            </a:xfrm>
            <a:custGeom>
              <a:avLst/>
              <a:gdLst>
                <a:gd name="T0" fmla="*/ 0 w 5266"/>
                <a:gd name="T1" fmla="*/ 2806 h 2880"/>
                <a:gd name="T2" fmla="*/ 214 w 5266"/>
                <a:gd name="T3" fmla="*/ 2723 h 2880"/>
                <a:gd name="T4" fmla="*/ 518 w 5266"/>
                <a:gd name="T5" fmla="*/ 2806 h 2880"/>
                <a:gd name="T6" fmla="*/ 782 w 5266"/>
                <a:gd name="T7" fmla="*/ 2740 h 2880"/>
                <a:gd name="T8" fmla="*/ 1094 w 5266"/>
                <a:gd name="T9" fmla="*/ 2806 h 2880"/>
                <a:gd name="T10" fmla="*/ 1621 w 5266"/>
                <a:gd name="T11" fmla="*/ 2764 h 2880"/>
                <a:gd name="T12" fmla="*/ 1966 w 5266"/>
                <a:gd name="T13" fmla="*/ 2797 h 2880"/>
                <a:gd name="T14" fmla="*/ 2435 w 5266"/>
                <a:gd name="T15" fmla="*/ 2756 h 2880"/>
                <a:gd name="T16" fmla="*/ 2682 w 5266"/>
                <a:gd name="T17" fmla="*/ 2797 h 2880"/>
                <a:gd name="T18" fmla="*/ 3102 w 5266"/>
                <a:gd name="T19" fmla="*/ 2699 h 2880"/>
                <a:gd name="T20" fmla="*/ 3579 w 5266"/>
                <a:gd name="T21" fmla="*/ 2806 h 2880"/>
                <a:gd name="T22" fmla="*/ 4114 w 5266"/>
                <a:gd name="T23" fmla="*/ 2699 h 2880"/>
                <a:gd name="T24" fmla="*/ 4353 w 5266"/>
                <a:gd name="T25" fmla="*/ 2756 h 2880"/>
                <a:gd name="T26" fmla="*/ 4633 w 5266"/>
                <a:gd name="T27" fmla="*/ 2666 h 2880"/>
                <a:gd name="T28" fmla="*/ 5085 w 5266"/>
                <a:gd name="T29" fmla="*/ 2880 h 2880"/>
                <a:gd name="T30" fmla="*/ 5209 w 5266"/>
                <a:gd name="T31" fmla="*/ 2402 h 2880"/>
                <a:gd name="T32" fmla="*/ 5019 w 5266"/>
                <a:gd name="T33" fmla="*/ 1991 h 2880"/>
                <a:gd name="T34" fmla="*/ 5200 w 5266"/>
                <a:gd name="T35" fmla="*/ 1785 h 2880"/>
                <a:gd name="T36" fmla="*/ 5151 w 5266"/>
                <a:gd name="T37" fmla="*/ 1604 h 2880"/>
                <a:gd name="T38" fmla="*/ 5266 w 5266"/>
                <a:gd name="T39" fmla="*/ 1152 h 2880"/>
                <a:gd name="T40" fmla="*/ 5093 w 5266"/>
                <a:gd name="T41" fmla="*/ 831 h 2880"/>
                <a:gd name="T42" fmla="*/ 5241 w 5266"/>
                <a:gd name="T43" fmla="*/ 395 h 2880"/>
                <a:gd name="T44" fmla="*/ 5134 w 5266"/>
                <a:gd name="T45" fmla="*/ 156 h 2880"/>
                <a:gd name="T46" fmla="*/ 5217 w 5266"/>
                <a:gd name="T47" fmla="*/ 0 h 28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66"/>
                <a:gd name="T73" fmla="*/ 0 h 2880"/>
                <a:gd name="T74" fmla="*/ 5266 w 5266"/>
                <a:gd name="T75" fmla="*/ 2880 h 28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66" h="2880">
                  <a:moveTo>
                    <a:pt x="0" y="2806"/>
                  </a:moveTo>
                  <a:lnTo>
                    <a:pt x="214" y="2723"/>
                  </a:lnTo>
                  <a:lnTo>
                    <a:pt x="518" y="2806"/>
                  </a:lnTo>
                  <a:lnTo>
                    <a:pt x="782" y="2740"/>
                  </a:lnTo>
                  <a:lnTo>
                    <a:pt x="1094" y="2806"/>
                  </a:lnTo>
                  <a:lnTo>
                    <a:pt x="1621" y="2764"/>
                  </a:lnTo>
                  <a:lnTo>
                    <a:pt x="1966" y="2797"/>
                  </a:lnTo>
                  <a:lnTo>
                    <a:pt x="2435" y="2756"/>
                  </a:lnTo>
                  <a:lnTo>
                    <a:pt x="2682" y="2797"/>
                  </a:lnTo>
                  <a:lnTo>
                    <a:pt x="3102" y="2699"/>
                  </a:lnTo>
                  <a:lnTo>
                    <a:pt x="3579" y="2806"/>
                  </a:lnTo>
                  <a:lnTo>
                    <a:pt x="4114" y="2699"/>
                  </a:lnTo>
                  <a:lnTo>
                    <a:pt x="4353" y="2756"/>
                  </a:lnTo>
                  <a:lnTo>
                    <a:pt x="4633" y="2666"/>
                  </a:lnTo>
                  <a:lnTo>
                    <a:pt x="5085" y="2880"/>
                  </a:lnTo>
                  <a:lnTo>
                    <a:pt x="5209" y="2402"/>
                  </a:lnTo>
                  <a:lnTo>
                    <a:pt x="5019" y="1991"/>
                  </a:lnTo>
                  <a:lnTo>
                    <a:pt x="5200" y="1785"/>
                  </a:lnTo>
                  <a:lnTo>
                    <a:pt x="5151" y="1604"/>
                  </a:lnTo>
                  <a:lnTo>
                    <a:pt x="5266" y="1152"/>
                  </a:lnTo>
                  <a:lnTo>
                    <a:pt x="5093" y="831"/>
                  </a:lnTo>
                  <a:lnTo>
                    <a:pt x="5241" y="395"/>
                  </a:lnTo>
                  <a:lnTo>
                    <a:pt x="5134" y="156"/>
                  </a:lnTo>
                  <a:lnTo>
                    <a:pt x="5217" y="0"/>
                  </a:lnTo>
                </a:path>
              </a:pathLst>
            </a:custGeom>
            <a:noFill/>
            <a:ln w="38100" cmpd="sng">
              <a:solidFill>
                <a:srgbClr val="004568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nl-BE"/>
            </a:p>
          </p:txBody>
        </p:sp>
      </p:grp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5822950" y="4522788"/>
            <a:ext cx="619125" cy="77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390" name="Group 15"/>
          <p:cNvGrpSpPr>
            <a:grpSpLocks/>
          </p:cNvGrpSpPr>
          <p:nvPr/>
        </p:nvGrpSpPr>
        <p:grpSpPr bwMode="auto">
          <a:xfrm>
            <a:off x="5057775" y="3541713"/>
            <a:ext cx="2216150" cy="1185862"/>
            <a:chOff x="4121" y="1241"/>
            <a:chExt cx="1396" cy="747"/>
          </a:xfrm>
        </p:grpSpPr>
        <p:sp>
          <p:nvSpPr>
            <p:cNvPr id="16404" name="Rectangle 16"/>
            <p:cNvSpPr>
              <a:spLocks noChangeArrowheads="1"/>
            </p:cNvSpPr>
            <p:nvPr/>
          </p:nvSpPr>
          <p:spPr bwMode="auto">
            <a:xfrm>
              <a:off x="4121" y="1241"/>
              <a:ext cx="1396" cy="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5" name="Rectangle 17"/>
            <p:cNvSpPr>
              <a:spLocks noChangeArrowheads="1"/>
            </p:cNvSpPr>
            <p:nvPr/>
          </p:nvSpPr>
          <p:spPr bwMode="auto">
            <a:xfrm>
              <a:off x="4194" y="1298"/>
              <a:ext cx="390" cy="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391" name="Group 18"/>
          <p:cNvGrpSpPr>
            <a:grpSpLocks/>
          </p:cNvGrpSpPr>
          <p:nvPr/>
        </p:nvGrpSpPr>
        <p:grpSpPr bwMode="auto">
          <a:xfrm>
            <a:off x="4711700" y="3848100"/>
            <a:ext cx="2216150" cy="1185863"/>
            <a:chOff x="4121" y="1241"/>
            <a:chExt cx="1396" cy="747"/>
          </a:xfrm>
        </p:grpSpPr>
        <p:sp>
          <p:nvSpPr>
            <p:cNvPr id="16402" name="Rectangle 19"/>
            <p:cNvSpPr>
              <a:spLocks noChangeArrowheads="1"/>
            </p:cNvSpPr>
            <p:nvPr/>
          </p:nvSpPr>
          <p:spPr bwMode="auto">
            <a:xfrm>
              <a:off x="4121" y="1241"/>
              <a:ext cx="1396" cy="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3" name="Rectangle 20"/>
            <p:cNvSpPr>
              <a:spLocks noChangeArrowheads="1"/>
            </p:cNvSpPr>
            <p:nvPr/>
          </p:nvSpPr>
          <p:spPr bwMode="auto">
            <a:xfrm>
              <a:off x="4194" y="1298"/>
              <a:ext cx="390" cy="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392" name="Group 21"/>
          <p:cNvGrpSpPr>
            <a:grpSpLocks/>
          </p:cNvGrpSpPr>
          <p:nvPr/>
        </p:nvGrpSpPr>
        <p:grpSpPr bwMode="auto">
          <a:xfrm>
            <a:off x="4433888" y="4130675"/>
            <a:ext cx="2216150" cy="1185863"/>
            <a:chOff x="4121" y="1241"/>
            <a:chExt cx="1396" cy="747"/>
          </a:xfrm>
        </p:grpSpPr>
        <p:sp>
          <p:nvSpPr>
            <p:cNvPr id="16400" name="Rectangle 22"/>
            <p:cNvSpPr>
              <a:spLocks noChangeArrowheads="1"/>
            </p:cNvSpPr>
            <p:nvPr/>
          </p:nvSpPr>
          <p:spPr bwMode="auto">
            <a:xfrm>
              <a:off x="4121" y="1241"/>
              <a:ext cx="1396" cy="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1" name="Rectangle 23"/>
            <p:cNvSpPr>
              <a:spLocks noChangeArrowheads="1"/>
            </p:cNvSpPr>
            <p:nvPr/>
          </p:nvSpPr>
          <p:spPr bwMode="auto">
            <a:xfrm>
              <a:off x="4194" y="1298"/>
              <a:ext cx="390" cy="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6393" name="Picture 24"/>
          <p:cNvPicPr>
            <a:picLocks noChangeAspect="1" noChangeArrowheads="1"/>
          </p:cNvPicPr>
          <p:nvPr/>
        </p:nvPicPr>
        <p:blipFill>
          <a:blip r:embed="rId2" cstate="screen"/>
          <a:srcRect t="11304" r="1727" b="8795"/>
          <a:stretch>
            <a:fillRect/>
          </a:stretch>
        </p:blipFill>
        <p:spPr bwMode="auto">
          <a:xfrm>
            <a:off x="4533900" y="4395788"/>
            <a:ext cx="1885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Freeform 25"/>
          <p:cNvSpPr>
            <a:spLocks/>
          </p:cNvSpPr>
          <p:nvPr/>
        </p:nvSpPr>
        <p:spPr bwMode="auto">
          <a:xfrm>
            <a:off x="4522788" y="4440238"/>
            <a:ext cx="1927225" cy="795337"/>
          </a:xfrm>
          <a:custGeom>
            <a:avLst/>
            <a:gdLst>
              <a:gd name="T0" fmla="*/ 424980221 w 5332"/>
              <a:gd name="T1" fmla="*/ 2147483647 h 3020"/>
              <a:gd name="T2" fmla="*/ 2147483647 w 5332"/>
              <a:gd name="T3" fmla="*/ 2147483647 h 3020"/>
              <a:gd name="T4" fmla="*/ 2147483647 w 5332"/>
              <a:gd name="T5" fmla="*/ 2147483647 h 3020"/>
              <a:gd name="T6" fmla="*/ 2147483647 w 5332"/>
              <a:gd name="T7" fmla="*/ 2147483647 h 3020"/>
              <a:gd name="T8" fmla="*/ 2147483647 w 5332"/>
              <a:gd name="T9" fmla="*/ 2147483647 h 3020"/>
              <a:gd name="T10" fmla="*/ 2147483647 w 5332"/>
              <a:gd name="T11" fmla="*/ 2147483647 h 3020"/>
              <a:gd name="T12" fmla="*/ 2147483647 w 5332"/>
              <a:gd name="T13" fmla="*/ 2147483647 h 3020"/>
              <a:gd name="T14" fmla="*/ 2147483647 w 5332"/>
              <a:gd name="T15" fmla="*/ 2147483647 h 3020"/>
              <a:gd name="T16" fmla="*/ 2147483647 w 5332"/>
              <a:gd name="T17" fmla="*/ 2147483647 h 3020"/>
              <a:gd name="T18" fmla="*/ 2147483647 w 5332"/>
              <a:gd name="T19" fmla="*/ 2147483647 h 3020"/>
              <a:gd name="T20" fmla="*/ 2147483647 w 5332"/>
              <a:gd name="T21" fmla="*/ 2147483647 h 3020"/>
              <a:gd name="T22" fmla="*/ 2147483647 w 5332"/>
              <a:gd name="T23" fmla="*/ 2147483647 h 3020"/>
              <a:gd name="T24" fmla="*/ 2147483647 w 5332"/>
              <a:gd name="T25" fmla="*/ 2147483647 h 3020"/>
              <a:gd name="T26" fmla="*/ 2147483647 w 5332"/>
              <a:gd name="T27" fmla="*/ 2147483647 h 3020"/>
              <a:gd name="T28" fmla="*/ 2147483647 w 5332"/>
              <a:gd name="T29" fmla="*/ 2147483647 h 3020"/>
              <a:gd name="T30" fmla="*/ 2147483647 w 5332"/>
              <a:gd name="T31" fmla="*/ 2147483647 h 3020"/>
              <a:gd name="T32" fmla="*/ 2147483647 w 5332"/>
              <a:gd name="T33" fmla="*/ 2147483647 h 3020"/>
              <a:gd name="T34" fmla="*/ 2147483647 w 5332"/>
              <a:gd name="T35" fmla="*/ 2147483647 h 3020"/>
              <a:gd name="T36" fmla="*/ 2147483647 w 5332"/>
              <a:gd name="T37" fmla="*/ 2147483647 h 3020"/>
              <a:gd name="T38" fmla="*/ 2147483647 w 5332"/>
              <a:gd name="T39" fmla="*/ 2147483647 h 3020"/>
              <a:gd name="T40" fmla="*/ 2147483647 w 5332"/>
              <a:gd name="T41" fmla="*/ 2147483647 h 3020"/>
              <a:gd name="T42" fmla="*/ 2147483647 w 5332"/>
              <a:gd name="T43" fmla="*/ 2147483647 h 3020"/>
              <a:gd name="T44" fmla="*/ 2147483647 w 5332"/>
              <a:gd name="T45" fmla="*/ 2147483647 h 3020"/>
              <a:gd name="T46" fmla="*/ 2147483647 w 5332"/>
              <a:gd name="T47" fmla="*/ 0 h 3020"/>
              <a:gd name="T48" fmla="*/ 2147483647 w 5332"/>
              <a:gd name="T49" fmla="*/ 1643892843 h 3020"/>
              <a:gd name="T50" fmla="*/ 2147483647 w 5332"/>
              <a:gd name="T51" fmla="*/ 2147483647 h 3020"/>
              <a:gd name="T52" fmla="*/ 0 w 5332"/>
              <a:gd name="T53" fmla="*/ 2147483647 h 3020"/>
              <a:gd name="T54" fmla="*/ 424980221 w 5332"/>
              <a:gd name="T55" fmla="*/ 2147483647 h 30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332"/>
              <a:gd name="T85" fmla="*/ 0 h 3020"/>
              <a:gd name="T86" fmla="*/ 5332 w 5332"/>
              <a:gd name="T87" fmla="*/ 3020 h 30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332" h="3020">
                <a:moveTo>
                  <a:pt x="9" y="2847"/>
                </a:moveTo>
                <a:lnTo>
                  <a:pt x="223" y="2764"/>
                </a:lnTo>
                <a:lnTo>
                  <a:pt x="527" y="2847"/>
                </a:lnTo>
                <a:lnTo>
                  <a:pt x="791" y="2781"/>
                </a:lnTo>
                <a:lnTo>
                  <a:pt x="1103" y="2847"/>
                </a:lnTo>
                <a:lnTo>
                  <a:pt x="1630" y="2805"/>
                </a:lnTo>
                <a:lnTo>
                  <a:pt x="1975" y="2838"/>
                </a:lnTo>
                <a:lnTo>
                  <a:pt x="2444" y="2797"/>
                </a:lnTo>
                <a:lnTo>
                  <a:pt x="2691" y="2838"/>
                </a:lnTo>
                <a:lnTo>
                  <a:pt x="3111" y="2740"/>
                </a:lnTo>
                <a:lnTo>
                  <a:pt x="3588" y="2847"/>
                </a:lnTo>
                <a:lnTo>
                  <a:pt x="4123" y="2740"/>
                </a:lnTo>
                <a:lnTo>
                  <a:pt x="4362" y="2797"/>
                </a:lnTo>
                <a:lnTo>
                  <a:pt x="4642" y="2707"/>
                </a:lnTo>
                <a:lnTo>
                  <a:pt x="5094" y="2921"/>
                </a:lnTo>
                <a:lnTo>
                  <a:pt x="5218" y="2443"/>
                </a:lnTo>
                <a:lnTo>
                  <a:pt x="5028" y="2032"/>
                </a:lnTo>
                <a:lnTo>
                  <a:pt x="5209" y="1826"/>
                </a:lnTo>
                <a:lnTo>
                  <a:pt x="5160" y="1645"/>
                </a:lnTo>
                <a:lnTo>
                  <a:pt x="5275" y="1193"/>
                </a:lnTo>
                <a:lnTo>
                  <a:pt x="5102" y="872"/>
                </a:lnTo>
                <a:lnTo>
                  <a:pt x="5250" y="436"/>
                </a:lnTo>
                <a:lnTo>
                  <a:pt x="5143" y="197"/>
                </a:lnTo>
                <a:lnTo>
                  <a:pt x="5226" y="0"/>
                </a:lnTo>
                <a:lnTo>
                  <a:pt x="5275" y="90"/>
                </a:lnTo>
                <a:lnTo>
                  <a:pt x="5332" y="3020"/>
                </a:lnTo>
                <a:lnTo>
                  <a:pt x="0" y="2970"/>
                </a:lnTo>
                <a:lnTo>
                  <a:pt x="9" y="2855"/>
                </a:lnTo>
              </a:path>
            </a:pathLst>
          </a:custGeom>
          <a:solidFill>
            <a:schemeClr val="bg1"/>
          </a:solidFill>
          <a:ln w="38100" cmpd="sng">
            <a:noFill/>
            <a:round/>
            <a:headEnd/>
            <a:tailEnd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6395" name="Freeform 26"/>
          <p:cNvSpPr>
            <a:spLocks/>
          </p:cNvSpPr>
          <p:nvPr/>
        </p:nvSpPr>
        <p:spPr bwMode="auto">
          <a:xfrm>
            <a:off x="4525963" y="4451350"/>
            <a:ext cx="1903412" cy="758825"/>
          </a:xfrm>
          <a:custGeom>
            <a:avLst/>
            <a:gdLst>
              <a:gd name="T0" fmla="*/ 0 w 5266"/>
              <a:gd name="T1" fmla="*/ 2147483647 h 2880"/>
              <a:gd name="T2" fmla="*/ 2147483647 w 5266"/>
              <a:gd name="T3" fmla="*/ 2147483647 h 2880"/>
              <a:gd name="T4" fmla="*/ 2147483647 w 5266"/>
              <a:gd name="T5" fmla="*/ 2147483647 h 2880"/>
              <a:gd name="T6" fmla="*/ 2147483647 w 5266"/>
              <a:gd name="T7" fmla="*/ 2147483647 h 2880"/>
              <a:gd name="T8" fmla="*/ 2147483647 w 5266"/>
              <a:gd name="T9" fmla="*/ 2147483647 h 2880"/>
              <a:gd name="T10" fmla="*/ 2147483647 w 5266"/>
              <a:gd name="T11" fmla="*/ 2147483647 h 2880"/>
              <a:gd name="T12" fmla="*/ 2147483647 w 5266"/>
              <a:gd name="T13" fmla="*/ 2147483647 h 2880"/>
              <a:gd name="T14" fmla="*/ 2147483647 w 5266"/>
              <a:gd name="T15" fmla="*/ 2147483647 h 2880"/>
              <a:gd name="T16" fmla="*/ 2147483647 w 5266"/>
              <a:gd name="T17" fmla="*/ 2147483647 h 2880"/>
              <a:gd name="T18" fmla="*/ 2147483647 w 5266"/>
              <a:gd name="T19" fmla="*/ 2147483647 h 2880"/>
              <a:gd name="T20" fmla="*/ 2147483647 w 5266"/>
              <a:gd name="T21" fmla="*/ 2147483647 h 2880"/>
              <a:gd name="T22" fmla="*/ 2147483647 w 5266"/>
              <a:gd name="T23" fmla="*/ 2147483647 h 2880"/>
              <a:gd name="T24" fmla="*/ 2147483647 w 5266"/>
              <a:gd name="T25" fmla="*/ 2147483647 h 2880"/>
              <a:gd name="T26" fmla="*/ 2147483647 w 5266"/>
              <a:gd name="T27" fmla="*/ 2147483647 h 2880"/>
              <a:gd name="T28" fmla="*/ 2147483647 w 5266"/>
              <a:gd name="T29" fmla="*/ 2147483647 h 2880"/>
              <a:gd name="T30" fmla="*/ 2147483647 w 5266"/>
              <a:gd name="T31" fmla="*/ 2147483647 h 2880"/>
              <a:gd name="T32" fmla="*/ 2147483647 w 5266"/>
              <a:gd name="T33" fmla="*/ 2147483647 h 2880"/>
              <a:gd name="T34" fmla="*/ 2147483647 w 5266"/>
              <a:gd name="T35" fmla="*/ 2147483647 h 2880"/>
              <a:gd name="T36" fmla="*/ 2147483647 w 5266"/>
              <a:gd name="T37" fmla="*/ 2147483647 h 2880"/>
              <a:gd name="T38" fmla="*/ 2147483647 w 5266"/>
              <a:gd name="T39" fmla="*/ 2147483647 h 2880"/>
              <a:gd name="T40" fmla="*/ 2147483647 w 5266"/>
              <a:gd name="T41" fmla="*/ 2147483647 h 2880"/>
              <a:gd name="T42" fmla="*/ 2147483647 w 5266"/>
              <a:gd name="T43" fmla="*/ 2147483647 h 2880"/>
              <a:gd name="T44" fmla="*/ 2147483647 w 5266"/>
              <a:gd name="T45" fmla="*/ 2147483647 h 2880"/>
              <a:gd name="T46" fmla="*/ 2147483647 w 5266"/>
              <a:gd name="T47" fmla="*/ 0 h 28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266"/>
              <a:gd name="T73" fmla="*/ 0 h 2880"/>
              <a:gd name="T74" fmla="*/ 5266 w 5266"/>
              <a:gd name="T75" fmla="*/ 2880 h 28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266" h="2880">
                <a:moveTo>
                  <a:pt x="0" y="2806"/>
                </a:moveTo>
                <a:lnTo>
                  <a:pt x="214" y="2723"/>
                </a:lnTo>
                <a:lnTo>
                  <a:pt x="518" y="2806"/>
                </a:lnTo>
                <a:lnTo>
                  <a:pt x="782" y="2740"/>
                </a:lnTo>
                <a:lnTo>
                  <a:pt x="1094" y="2806"/>
                </a:lnTo>
                <a:lnTo>
                  <a:pt x="1621" y="2764"/>
                </a:lnTo>
                <a:lnTo>
                  <a:pt x="1966" y="2797"/>
                </a:lnTo>
                <a:lnTo>
                  <a:pt x="2435" y="2756"/>
                </a:lnTo>
                <a:lnTo>
                  <a:pt x="2682" y="2797"/>
                </a:lnTo>
                <a:lnTo>
                  <a:pt x="3102" y="2699"/>
                </a:lnTo>
                <a:lnTo>
                  <a:pt x="3579" y="2806"/>
                </a:lnTo>
                <a:lnTo>
                  <a:pt x="4114" y="2699"/>
                </a:lnTo>
                <a:lnTo>
                  <a:pt x="4353" y="2756"/>
                </a:lnTo>
                <a:lnTo>
                  <a:pt x="4633" y="2666"/>
                </a:lnTo>
                <a:lnTo>
                  <a:pt x="5085" y="2880"/>
                </a:lnTo>
                <a:lnTo>
                  <a:pt x="5209" y="2402"/>
                </a:lnTo>
                <a:lnTo>
                  <a:pt x="5019" y="1991"/>
                </a:lnTo>
                <a:lnTo>
                  <a:pt x="5200" y="1785"/>
                </a:lnTo>
                <a:lnTo>
                  <a:pt x="5151" y="1604"/>
                </a:lnTo>
                <a:lnTo>
                  <a:pt x="5266" y="1152"/>
                </a:lnTo>
                <a:lnTo>
                  <a:pt x="5093" y="831"/>
                </a:lnTo>
                <a:lnTo>
                  <a:pt x="5241" y="395"/>
                </a:lnTo>
                <a:lnTo>
                  <a:pt x="5134" y="156"/>
                </a:lnTo>
                <a:lnTo>
                  <a:pt x="5217" y="0"/>
                </a:lnTo>
              </a:path>
            </a:pathLst>
          </a:custGeom>
          <a:noFill/>
          <a:ln w="19050" cmpd="sng">
            <a:solidFill>
              <a:srgbClr val="3366CC"/>
            </a:solidFill>
            <a:round/>
            <a:headEnd/>
            <a:tailEnd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6396" name="Line 27"/>
          <p:cNvSpPr>
            <a:spLocks noChangeShapeType="1"/>
          </p:cNvSpPr>
          <p:nvPr/>
        </p:nvSpPr>
        <p:spPr bwMode="auto">
          <a:xfrm flipV="1">
            <a:off x="4343400" y="3502025"/>
            <a:ext cx="592138" cy="566738"/>
          </a:xfrm>
          <a:prstGeom prst="line">
            <a:avLst/>
          </a:prstGeom>
          <a:noFill/>
          <a:ln w="38100">
            <a:solidFill>
              <a:srgbClr val="121C7E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19988" y="1801813"/>
            <a:ext cx="2114550" cy="310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8" name="ZoneTexte 90"/>
          <p:cNvSpPr txBox="1">
            <a:spLocks noChangeArrowheads="1"/>
          </p:cNvSpPr>
          <p:nvPr/>
        </p:nvSpPr>
        <p:spPr bwMode="auto">
          <a:xfrm>
            <a:off x="7466013" y="4927600"/>
            <a:ext cx="2155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CRD TRANSLATED IN VARIOUS LANGUAGES</a:t>
            </a:r>
          </a:p>
        </p:txBody>
      </p:sp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38" y="968375"/>
            <a:ext cx="1247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FINREP Background</a:t>
            </a:r>
            <a:br>
              <a:rPr lang="fr-FR" dirty="0" smtClean="0"/>
            </a:br>
            <a:r>
              <a:rPr lang="fr-FR" dirty="0" smtClean="0"/>
              <a:t>IFRS and </a:t>
            </a:r>
            <a:r>
              <a:rPr lang="fr-FR" dirty="0" err="1" smtClean="0"/>
              <a:t>Regulatory</a:t>
            </a:r>
            <a:r>
              <a:rPr lang="fr-FR" dirty="0" smtClean="0"/>
              <a:t> Reporting</a:t>
            </a:r>
            <a:endParaRPr lang="fr-FR" dirty="0"/>
          </a:p>
        </p:txBody>
      </p:sp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866775" y="2049463"/>
            <a:ext cx="59578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Transcription of IAS/IFRS from IASCF Publications</a:t>
            </a:r>
            <a:endParaRPr lang="fr-FR" sz="11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7880" y="1120775"/>
            <a:ext cx="5610225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ZoneTexte 31"/>
          <p:cNvSpPr txBox="1">
            <a:spLocks noChangeArrowheads="1"/>
          </p:cNvSpPr>
          <p:nvPr/>
        </p:nvSpPr>
        <p:spPr bwMode="auto">
          <a:xfrm>
            <a:off x="6967538" y="1979613"/>
            <a:ext cx="173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REGULATORY REQUIREMENTS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8081" y="1085850"/>
            <a:ext cx="596900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1768475"/>
            <a:ext cx="12684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3075" y="731838"/>
            <a:ext cx="1247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40" name="Picture 14"/>
          <p:cNvPicPr>
            <a:picLocks noChangeAspect="1" noChangeArrowheads="1"/>
          </p:cNvPicPr>
          <p:nvPr/>
        </p:nvPicPr>
        <p:blipFill>
          <a:blip r:embed="rId6" cstate="screen"/>
          <a:srcRect l="78415" r="2405"/>
          <a:stretch>
            <a:fillRect/>
          </a:stretch>
        </p:blipFill>
        <p:spPr bwMode="auto">
          <a:xfrm>
            <a:off x="7478717" y="2511425"/>
            <a:ext cx="655629" cy="976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7441" name="ZoneTexte 24"/>
          <p:cNvSpPr txBox="1">
            <a:spLocks noChangeArrowheads="1"/>
          </p:cNvSpPr>
          <p:nvPr/>
        </p:nvSpPr>
        <p:spPr bwMode="auto">
          <a:xfrm>
            <a:off x="7056351" y="3411538"/>
            <a:ext cx="152874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REGULATORY TEMPLATES</a:t>
            </a:r>
          </a:p>
        </p:txBody>
      </p:sp>
      <p:sp>
        <p:nvSpPr>
          <p:cNvPr id="17442" name="Rectangle 33"/>
          <p:cNvSpPr>
            <a:spLocks noChangeArrowheads="1"/>
          </p:cNvSpPr>
          <p:nvPr/>
        </p:nvSpPr>
        <p:spPr bwMode="auto">
          <a:xfrm>
            <a:off x="866775" y="3578225"/>
            <a:ext cx="5957804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GL06 CEBS Revised Guidelines on Financial Reporting 15 December 2009</a:t>
            </a:r>
            <a:endParaRPr lang="fr-FR" sz="1100"/>
          </a:p>
        </p:txBody>
      </p:sp>
      <p:pic>
        <p:nvPicPr>
          <p:cNvPr id="17438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143" y="2439988"/>
            <a:ext cx="1247757" cy="7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87880" y="4252913"/>
            <a:ext cx="561022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422" name="Group 44"/>
          <p:cNvGrpSpPr>
            <a:grpSpLocks/>
          </p:cNvGrpSpPr>
          <p:nvPr/>
        </p:nvGrpSpPr>
        <p:grpSpPr bwMode="auto">
          <a:xfrm>
            <a:off x="7346950" y="4325938"/>
            <a:ext cx="919163" cy="625475"/>
            <a:chOff x="0" y="5148"/>
            <a:chExt cx="454" cy="273"/>
          </a:xfrm>
        </p:grpSpPr>
        <p:sp>
          <p:nvSpPr>
            <p:cNvPr id="17425" name="Freeform 45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26" name="Freeform 46"/>
            <p:cNvSpPr>
              <a:spLocks/>
            </p:cNvSpPr>
            <p:nvPr/>
          </p:nvSpPr>
          <p:spPr bwMode="auto">
            <a:xfrm>
              <a:off x="151" y="5148"/>
              <a:ext cx="76" cy="91"/>
            </a:xfrm>
            <a:custGeom>
              <a:avLst/>
              <a:gdLst>
                <a:gd name="T0" fmla="*/ 0 w 229"/>
                <a:gd name="T1" fmla="*/ 0 h 396"/>
                <a:gd name="T2" fmla="*/ 0 w 229"/>
                <a:gd name="T3" fmla="*/ 0 h 396"/>
                <a:gd name="T4" fmla="*/ 0 w 229"/>
                <a:gd name="T5" fmla="*/ 0 h 396"/>
                <a:gd name="T6" fmla="*/ 0 w 229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96"/>
                <a:gd name="T14" fmla="*/ 229 w 229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96">
                  <a:moveTo>
                    <a:pt x="0" y="297"/>
                  </a:moveTo>
                  <a:lnTo>
                    <a:pt x="229" y="396"/>
                  </a:lnTo>
                  <a:lnTo>
                    <a:pt x="229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27" name="Freeform 47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28" name="Freeform 48"/>
            <p:cNvSpPr>
              <a:spLocks/>
            </p:cNvSpPr>
            <p:nvPr/>
          </p:nvSpPr>
          <p:spPr bwMode="auto">
            <a:xfrm>
              <a:off x="227" y="5148"/>
              <a:ext cx="75" cy="91"/>
            </a:xfrm>
            <a:custGeom>
              <a:avLst/>
              <a:gdLst>
                <a:gd name="T0" fmla="*/ 0 w 228"/>
                <a:gd name="T1" fmla="*/ 0 h 396"/>
                <a:gd name="T2" fmla="*/ 0 w 228"/>
                <a:gd name="T3" fmla="*/ 0 h 396"/>
                <a:gd name="T4" fmla="*/ 0 w 228"/>
                <a:gd name="T5" fmla="*/ 0 h 396"/>
                <a:gd name="T6" fmla="*/ 0 w 228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396"/>
                <a:gd name="T14" fmla="*/ 228 w 228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396">
                  <a:moveTo>
                    <a:pt x="0" y="396"/>
                  </a:moveTo>
                  <a:lnTo>
                    <a:pt x="228" y="297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29" name="Freeform 49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0" name="Freeform 50"/>
            <p:cNvSpPr>
              <a:spLocks/>
            </p:cNvSpPr>
            <p:nvPr/>
          </p:nvSpPr>
          <p:spPr bwMode="auto">
            <a:xfrm>
              <a:off x="76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297"/>
                  </a:moveTo>
                  <a:lnTo>
                    <a:pt x="457" y="496"/>
                  </a:lnTo>
                  <a:lnTo>
                    <a:pt x="457" y="99"/>
                  </a:lnTo>
                  <a:lnTo>
                    <a:pt x="228" y="0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1" name="Freeform 51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2" name="Freeform 52"/>
            <p:cNvSpPr>
              <a:spLocks/>
            </p:cNvSpPr>
            <p:nvPr/>
          </p:nvSpPr>
          <p:spPr bwMode="auto">
            <a:xfrm>
              <a:off x="227" y="5216"/>
              <a:ext cx="151" cy="114"/>
            </a:xfrm>
            <a:custGeom>
              <a:avLst/>
              <a:gdLst>
                <a:gd name="T0" fmla="*/ 0 w 457"/>
                <a:gd name="T1" fmla="*/ 0 h 496"/>
                <a:gd name="T2" fmla="*/ 0 w 457"/>
                <a:gd name="T3" fmla="*/ 0 h 496"/>
                <a:gd name="T4" fmla="*/ 0 w 457"/>
                <a:gd name="T5" fmla="*/ 0 h 496"/>
                <a:gd name="T6" fmla="*/ 0 w 457"/>
                <a:gd name="T7" fmla="*/ 0 h 496"/>
                <a:gd name="T8" fmla="*/ 0 w 457"/>
                <a:gd name="T9" fmla="*/ 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496"/>
                <a:gd name="T17" fmla="*/ 457 w 457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496">
                  <a:moveTo>
                    <a:pt x="0" y="496"/>
                  </a:moveTo>
                  <a:lnTo>
                    <a:pt x="457" y="297"/>
                  </a:lnTo>
                  <a:lnTo>
                    <a:pt x="228" y="0"/>
                  </a:lnTo>
                  <a:lnTo>
                    <a:pt x="0" y="99"/>
                  </a:lnTo>
                  <a:lnTo>
                    <a:pt x="0" y="49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3" name="Freeform 53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555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4" name="Freeform 54"/>
            <p:cNvSpPr>
              <a:spLocks/>
            </p:cNvSpPr>
            <p:nvPr/>
          </p:nvSpPr>
          <p:spPr bwMode="auto">
            <a:xfrm>
              <a:off x="0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298"/>
                  </a:moveTo>
                  <a:lnTo>
                    <a:pt x="686" y="595"/>
                  </a:lnTo>
                  <a:lnTo>
                    <a:pt x="686" y="199"/>
                  </a:lnTo>
                  <a:lnTo>
                    <a:pt x="229" y="0"/>
                  </a:lnTo>
                  <a:lnTo>
                    <a:pt x="0" y="29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5" name="Freeform 55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414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36" name="Freeform 56"/>
            <p:cNvSpPr>
              <a:spLocks/>
            </p:cNvSpPr>
            <p:nvPr/>
          </p:nvSpPr>
          <p:spPr bwMode="auto">
            <a:xfrm>
              <a:off x="227" y="5284"/>
              <a:ext cx="227" cy="137"/>
            </a:xfrm>
            <a:custGeom>
              <a:avLst/>
              <a:gdLst>
                <a:gd name="T0" fmla="*/ 0 w 686"/>
                <a:gd name="T1" fmla="*/ 0 h 595"/>
                <a:gd name="T2" fmla="*/ 0 w 686"/>
                <a:gd name="T3" fmla="*/ 0 h 595"/>
                <a:gd name="T4" fmla="*/ 0 w 686"/>
                <a:gd name="T5" fmla="*/ 0 h 595"/>
                <a:gd name="T6" fmla="*/ 0 w 686"/>
                <a:gd name="T7" fmla="*/ 0 h 595"/>
                <a:gd name="T8" fmla="*/ 0 w 686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95"/>
                <a:gd name="T17" fmla="*/ 686 w 686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95">
                  <a:moveTo>
                    <a:pt x="0" y="595"/>
                  </a:moveTo>
                  <a:lnTo>
                    <a:pt x="686" y="298"/>
                  </a:lnTo>
                  <a:lnTo>
                    <a:pt x="457" y="0"/>
                  </a:lnTo>
                  <a:lnTo>
                    <a:pt x="0" y="199"/>
                  </a:lnTo>
                  <a:lnTo>
                    <a:pt x="0" y="59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7423" name="ZoneTexte 25"/>
          <p:cNvSpPr txBox="1">
            <a:spLocks noChangeArrowheads="1"/>
          </p:cNvSpPr>
          <p:nvPr/>
        </p:nvSpPr>
        <p:spPr bwMode="auto">
          <a:xfrm>
            <a:off x="7042150" y="4995863"/>
            <a:ext cx="1528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FINREP TAXONOMY</a:t>
            </a:r>
          </a:p>
        </p:txBody>
      </p:sp>
      <p:sp>
        <p:nvSpPr>
          <p:cNvPr id="17424" name="Rectangle 34"/>
          <p:cNvSpPr>
            <a:spLocks noChangeArrowheads="1"/>
          </p:cNvSpPr>
          <p:nvPr/>
        </p:nvSpPr>
        <p:spPr bwMode="auto">
          <a:xfrm>
            <a:off x="866775" y="5202238"/>
            <a:ext cx="59578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FINREP Taxonomy V1.3.1 (2009-07-16) + 2012 Release (Draft 2010-05-12)</a:t>
            </a:r>
            <a:endParaRPr lang="fr-FR" sz="1100"/>
          </a:p>
        </p:txBody>
      </p:sp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3075" y="3741738"/>
            <a:ext cx="1247775" cy="7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Group 36"/>
          <p:cNvGrpSpPr/>
          <p:nvPr/>
        </p:nvGrpSpPr>
        <p:grpSpPr>
          <a:xfrm>
            <a:off x="899163" y="2565400"/>
            <a:ext cx="5587658" cy="1016000"/>
            <a:chOff x="839788" y="2159000"/>
            <a:chExt cx="5852102" cy="1249363"/>
          </a:xfrm>
        </p:grpSpPr>
        <p:pic>
          <p:nvPicPr>
            <p:cNvPr id="38" name="Picture 2" descr="C:\DATA\01 - Library\XBRL\EUROFILING\2012.12 FINREP BETA\finrep-beta-20121210_rend\http\www.eba.europa.eu\eu\fr\xbrl\fws\finrep\draft\2012-12-10\tab\style\logowide.gif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839788" y="2159000"/>
              <a:ext cx="3151048" cy="1249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3" descr="C:\DATA\01 - Library\XBRL\EUROFILING\2012.12 FINREP BETA\finrep-beta-20121210_rend\http\www.eba.europa.eu\eu\fr\xbrl\fws\finrep\draft\2012-12-10\tab\style\cebstitle.gif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994150" y="2159000"/>
              <a:ext cx="2697740" cy="1249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FINREP Background</a:t>
            </a:r>
            <a:br>
              <a:rPr lang="fr-FR" dirty="0" smtClean="0"/>
            </a:br>
            <a:r>
              <a:rPr lang="fr-FR" dirty="0" smtClean="0"/>
              <a:t>FINREP 1.3.1</a:t>
            </a:r>
            <a:endParaRPr lang="fr-F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1563" y="1617663"/>
            <a:ext cx="1422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8" y="1522413"/>
            <a:ext cx="14224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84300" y="1747838"/>
            <a:ext cx="14081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71347" y="2731959"/>
            <a:ext cx="830262" cy="320675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63500">
              <a:srgbClr val="92D05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 err="1">
                <a:solidFill>
                  <a:schemeClr val="bg1"/>
                </a:solidFill>
                <a:latin typeface="Century Gothic" pitchFamily="34" charset="0"/>
              </a:rPr>
              <a:t>Assets</a:t>
            </a:r>
            <a:endParaRPr lang="fr-FR" sz="1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392097" y="3184222"/>
            <a:ext cx="1382712" cy="320675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63500">
              <a:srgbClr val="92D05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 err="1">
                <a:solidFill>
                  <a:schemeClr val="bg1"/>
                </a:solidFill>
                <a:latin typeface="Century Gothic" pitchFamily="34" charset="0"/>
              </a:rPr>
              <a:t>Liabilities</a:t>
            </a:r>
            <a:endParaRPr lang="fr-FR" sz="1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845377" y="2462432"/>
            <a:ext cx="891673" cy="549275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63500">
              <a:srgbClr val="92D05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>
                <a:solidFill>
                  <a:schemeClr val="bg1"/>
                </a:solidFill>
                <a:latin typeface="Century Gothic" pitchFamily="34" charset="0"/>
              </a:rPr>
              <a:t>Capital + MI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71347" y="1091354"/>
            <a:ext cx="3117850" cy="32067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>
                <a:solidFill>
                  <a:schemeClr val="bg1"/>
                </a:solidFill>
                <a:latin typeface="Century Gothic" pitchFamily="34" charset="0"/>
              </a:rPr>
              <a:t>BS  (FIN1)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3838575" y="1474788"/>
            <a:ext cx="4997450" cy="1290637"/>
            <a:chOff x="3838575" y="1474659"/>
            <a:chExt cx="4997450" cy="1290766"/>
          </a:xfrm>
        </p:grpSpPr>
        <p:pic>
          <p:nvPicPr>
            <p:cNvPr id="18472" name="Picture 10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242050" y="1901825"/>
              <a:ext cx="2593975" cy="792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8473" name="AutoShape 11"/>
            <p:cNvSpPr>
              <a:spLocks noChangeArrowheads="1"/>
            </p:cNvSpPr>
            <p:nvPr/>
          </p:nvSpPr>
          <p:spPr bwMode="auto">
            <a:xfrm rot="-5400000">
              <a:off x="4537075" y="1196975"/>
              <a:ext cx="869950" cy="226695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500" b="1">
                  <a:solidFill>
                    <a:schemeClr val="bg1"/>
                  </a:solidFill>
                  <a:latin typeface="Century Gothic" pitchFamily="34" charset="0"/>
                </a:rPr>
                <a:t>ZOOM</a:t>
              </a: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214400" y="1474659"/>
              <a:ext cx="2620962" cy="3206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50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Details</a:t>
              </a:r>
              <a:r>
                <a:rPr lang="fr-FR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fr-FR" sz="1500" b="1" dirty="0">
                  <a:solidFill>
                    <a:schemeClr val="bg1"/>
                  </a:solidFill>
                  <a:latin typeface="Century Gothic" pitchFamily="34" charset="0"/>
                </a:rPr>
                <a:t>BS (FIN3</a:t>
              </a:r>
              <a:r>
                <a:rPr lang="fr-FR" sz="1500" b="1" dirty="0">
                  <a:solidFill>
                    <a:schemeClr val="bg1"/>
                  </a:solidFill>
                  <a:latin typeface="Century Gothic" pitchFamily="34" charset="0"/>
                  <a:sym typeface="Wingdings" pitchFamily="2" charset="2"/>
                </a:rPr>
                <a:t>19)</a:t>
              </a:r>
              <a:endParaRPr lang="fr-FR" sz="15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488287" y="3687655"/>
            <a:ext cx="3117850" cy="32067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>
                <a:solidFill>
                  <a:schemeClr val="bg1"/>
                </a:solidFill>
                <a:latin typeface="Century Gothic" pitchFamily="34" charset="0"/>
              </a:rPr>
              <a:t>IS (FIN2)</a:t>
            </a:r>
          </a:p>
        </p:txBody>
      </p:sp>
      <p:sp>
        <p:nvSpPr>
          <p:cNvPr id="18454" name="Rectangle 14"/>
          <p:cNvSpPr>
            <a:spLocks noChangeArrowheads="1"/>
          </p:cNvSpPr>
          <p:nvPr/>
        </p:nvSpPr>
        <p:spPr bwMode="auto">
          <a:xfrm>
            <a:off x="1244600" y="4103688"/>
            <a:ext cx="1293813" cy="13811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fr-FR"/>
          </a:p>
        </p:txBody>
      </p:sp>
      <p:pic>
        <p:nvPicPr>
          <p:cNvPr id="18455" name="Picture 1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44600" y="4805363"/>
            <a:ext cx="12779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71588" y="4105275"/>
            <a:ext cx="126841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Freeform 17"/>
          <p:cNvSpPr>
            <a:spLocks/>
          </p:cNvSpPr>
          <p:nvPr/>
        </p:nvSpPr>
        <p:spPr bwMode="auto">
          <a:xfrm>
            <a:off x="1228725" y="4962525"/>
            <a:ext cx="1322388" cy="68263"/>
          </a:xfrm>
          <a:custGeom>
            <a:avLst/>
            <a:gdLst>
              <a:gd name="T0" fmla="*/ 2147483647 w 3066"/>
              <a:gd name="T1" fmla="*/ 2147483647 h 178"/>
              <a:gd name="T2" fmla="*/ 2147483647 w 3066"/>
              <a:gd name="T3" fmla="*/ 2147483647 h 178"/>
              <a:gd name="T4" fmla="*/ 2147483647 w 3066"/>
              <a:gd name="T5" fmla="*/ 2147483647 h 178"/>
              <a:gd name="T6" fmla="*/ 2147483647 w 3066"/>
              <a:gd name="T7" fmla="*/ 0 h 178"/>
              <a:gd name="T8" fmla="*/ 2147483647 w 3066"/>
              <a:gd name="T9" fmla="*/ 2147483647 h 178"/>
              <a:gd name="T10" fmla="*/ 2147483647 w 3066"/>
              <a:gd name="T11" fmla="*/ 2147483647 h 178"/>
              <a:gd name="T12" fmla="*/ 2147483647 w 3066"/>
              <a:gd name="T13" fmla="*/ 2147483647 h 178"/>
              <a:gd name="T14" fmla="*/ 2147483647 w 3066"/>
              <a:gd name="T15" fmla="*/ 2147483647 h 178"/>
              <a:gd name="T16" fmla="*/ 2147483647 w 3066"/>
              <a:gd name="T17" fmla="*/ 2147483647 h 178"/>
              <a:gd name="T18" fmla="*/ 2147483647 w 3066"/>
              <a:gd name="T19" fmla="*/ 2147483647 h 178"/>
              <a:gd name="T20" fmla="*/ 2147483647 w 3066"/>
              <a:gd name="T21" fmla="*/ 2147483647 h 178"/>
              <a:gd name="T22" fmla="*/ 2147483647 w 3066"/>
              <a:gd name="T23" fmla="*/ 2147483647 h 178"/>
              <a:gd name="T24" fmla="*/ 0 w 3066"/>
              <a:gd name="T25" fmla="*/ 2147483647 h 1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66"/>
              <a:gd name="T40" fmla="*/ 0 h 178"/>
              <a:gd name="T41" fmla="*/ 3066 w 3066"/>
              <a:gd name="T42" fmla="*/ 178 h 1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66" h="178">
                <a:moveTo>
                  <a:pt x="72" y="178"/>
                </a:moveTo>
                <a:lnTo>
                  <a:pt x="101" y="37"/>
                </a:lnTo>
                <a:lnTo>
                  <a:pt x="585" y="107"/>
                </a:lnTo>
                <a:lnTo>
                  <a:pt x="1002" y="0"/>
                </a:lnTo>
                <a:lnTo>
                  <a:pt x="1211" y="102"/>
                </a:lnTo>
                <a:lnTo>
                  <a:pt x="1395" y="74"/>
                </a:lnTo>
                <a:lnTo>
                  <a:pt x="1854" y="139"/>
                </a:lnTo>
                <a:lnTo>
                  <a:pt x="2180" y="41"/>
                </a:lnTo>
                <a:lnTo>
                  <a:pt x="2624" y="125"/>
                </a:lnTo>
                <a:lnTo>
                  <a:pt x="2865" y="65"/>
                </a:lnTo>
                <a:lnTo>
                  <a:pt x="3066" y="111"/>
                </a:lnTo>
                <a:lnTo>
                  <a:pt x="2975" y="139"/>
                </a:lnTo>
                <a:lnTo>
                  <a:pt x="0" y="171"/>
                </a:lnTo>
              </a:path>
            </a:pathLst>
          </a:cu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8458" name="Freeform 18"/>
          <p:cNvSpPr>
            <a:spLocks/>
          </p:cNvSpPr>
          <p:nvPr/>
        </p:nvSpPr>
        <p:spPr bwMode="auto">
          <a:xfrm rot="5400000">
            <a:off x="1873250" y="4365625"/>
            <a:ext cx="52388" cy="1239838"/>
          </a:xfrm>
          <a:custGeom>
            <a:avLst/>
            <a:gdLst>
              <a:gd name="T0" fmla="*/ 2147483647 w 139"/>
              <a:gd name="T1" fmla="*/ 2147483647 h 1733"/>
              <a:gd name="T2" fmla="*/ 2147483647 w 139"/>
              <a:gd name="T3" fmla="*/ 2147483647 h 1733"/>
              <a:gd name="T4" fmla="*/ 0 w 139"/>
              <a:gd name="T5" fmla="*/ 2147483647 h 1733"/>
              <a:gd name="T6" fmla="*/ 2147483647 w 139"/>
              <a:gd name="T7" fmla="*/ 2147483647 h 1733"/>
              <a:gd name="T8" fmla="*/ 2147483647 w 139"/>
              <a:gd name="T9" fmla="*/ 2147483647 h 1733"/>
              <a:gd name="T10" fmla="*/ 2147483647 w 139"/>
              <a:gd name="T11" fmla="*/ 2147483647 h 1733"/>
              <a:gd name="T12" fmla="*/ 2147483647 w 139"/>
              <a:gd name="T13" fmla="*/ 2147483647 h 1733"/>
              <a:gd name="T14" fmla="*/ 2147483647 w 139"/>
              <a:gd name="T15" fmla="*/ 2147483647 h 1733"/>
              <a:gd name="T16" fmla="*/ 2147483647 w 139"/>
              <a:gd name="T17" fmla="*/ 2147483647 h 1733"/>
              <a:gd name="T18" fmla="*/ 2147483647 w 139"/>
              <a:gd name="T19" fmla="*/ 0 h 17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1733"/>
              <a:gd name="T32" fmla="*/ 139 w 139"/>
              <a:gd name="T33" fmla="*/ 1733 h 17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1733">
                <a:moveTo>
                  <a:pt x="37" y="1733"/>
                </a:moveTo>
                <a:lnTo>
                  <a:pt x="107" y="1445"/>
                </a:lnTo>
                <a:lnTo>
                  <a:pt x="0" y="1198"/>
                </a:lnTo>
                <a:lnTo>
                  <a:pt x="102" y="1074"/>
                </a:lnTo>
                <a:lnTo>
                  <a:pt x="74" y="965"/>
                </a:lnTo>
                <a:lnTo>
                  <a:pt x="139" y="693"/>
                </a:lnTo>
                <a:lnTo>
                  <a:pt x="42" y="500"/>
                </a:lnTo>
                <a:lnTo>
                  <a:pt x="125" y="238"/>
                </a:lnTo>
                <a:lnTo>
                  <a:pt x="65" y="94"/>
                </a:lnTo>
                <a:lnTo>
                  <a:pt x="111" y="0"/>
                </a:lnTo>
              </a:path>
            </a:pathLst>
          </a:cu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8459" name="Freeform 19"/>
          <p:cNvSpPr>
            <a:spLocks/>
          </p:cNvSpPr>
          <p:nvPr/>
        </p:nvSpPr>
        <p:spPr bwMode="auto">
          <a:xfrm>
            <a:off x="1271588" y="5011738"/>
            <a:ext cx="1292225" cy="65087"/>
          </a:xfrm>
          <a:custGeom>
            <a:avLst/>
            <a:gdLst>
              <a:gd name="T0" fmla="*/ 2147483647 w 2997"/>
              <a:gd name="T1" fmla="*/ 0 h 174"/>
              <a:gd name="T2" fmla="*/ 2147483647 w 2997"/>
              <a:gd name="T3" fmla="*/ 2147483647 h 174"/>
              <a:gd name="T4" fmla="*/ 2147483647 w 2997"/>
              <a:gd name="T5" fmla="*/ 2147483647 h 174"/>
              <a:gd name="T6" fmla="*/ 2147483647 w 2997"/>
              <a:gd name="T7" fmla="*/ 2147483647 h 174"/>
              <a:gd name="T8" fmla="*/ 2147483647 w 2997"/>
              <a:gd name="T9" fmla="*/ 2147483647 h 174"/>
              <a:gd name="T10" fmla="*/ 2147483647 w 2997"/>
              <a:gd name="T11" fmla="*/ 2147483647 h 174"/>
              <a:gd name="T12" fmla="*/ 2147483647 w 2997"/>
              <a:gd name="T13" fmla="*/ 2147483647 h 174"/>
              <a:gd name="T14" fmla="*/ 2147483647 w 2997"/>
              <a:gd name="T15" fmla="*/ 2147483647 h 174"/>
              <a:gd name="T16" fmla="*/ 2147483647 w 2997"/>
              <a:gd name="T17" fmla="*/ 2147483647 h 174"/>
              <a:gd name="T18" fmla="*/ 2147483647 w 2997"/>
              <a:gd name="T19" fmla="*/ 2147483647 h 174"/>
              <a:gd name="T20" fmla="*/ 0 w 2997"/>
              <a:gd name="T21" fmla="*/ 2147483647 h 174"/>
              <a:gd name="T22" fmla="*/ 2147483647 w 2997"/>
              <a:gd name="T23" fmla="*/ 2147483647 h 174"/>
              <a:gd name="T24" fmla="*/ 2147483647 w 2997"/>
              <a:gd name="T25" fmla="*/ 2147483647 h 1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97"/>
              <a:gd name="T40" fmla="*/ 0 h 174"/>
              <a:gd name="T41" fmla="*/ 2997 w 2997"/>
              <a:gd name="T42" fmla="*/ 174 h 1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97" h="174">
                <a:moveTo>
                  <a:pt x="2905" y="0"/>
                </a:moveTo>
                <a:lnTo>
                  <a:pt x="2897" y="137"/>
                </a:lnTo>
                <a:lnTo>
                  <a:pt x="2415" y="67"/>
                </a:lnTo>
                <a:lnTo>
                  <a:pt x="2000" y="174"/>
                </a:lnTo>
                <a:lnTo>
                  <a:pt x="1792" y="72"/>
                </a:lnTo>
                <a:lnTo>
                  <a:pt x="1609" y="100"/>
                </a:lnTo>
                <a:lnTo>
                  <a:pt x="1152" y="35"/>
                </a:lnTo>
                <a:lnTo>
                  <a:pt x="828" y="133"/>
                </a:lnTo>
                <a:lnTo>
                  <a:pt x="386" y="49"/>
                </a:lnTo>
                <a:lnTo>
                  <a:pt x="146" y="109"/>
                </a:lnTo>
                <a:lnTo>
                  <a:pt x="0" y="42"/>
                </a:lnTo>
                <a:lnTo>
                  <a:pt x="37" y="35"/>
                </a:lnTo>
                <a:lnTo>
                  <a:pt x="2997" y="3"/>
                </a:lnTo>
              </a:path>
            </a:pathLst>
          </a:cu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8460" name="Freeform 20"/>
          <p:cNvSpPr>
            <a:spLocks/>
          </p:cNvSpPr>
          <p:nvPr/>
        </p:nvSpPr>
        <p:spPr bwMode="auto">
          <a:xfrm rot="-5400000">
            <a:off x="1872457" y="4433094"/>
            <a:ext cx="52387" cy="1241425"/>
          </a:xfrm>
          <a:custGeom>
            <a:avLst/>
            <a:gdLst>
              <a:gd name="T0" fmla="*/ 2147483647 w 139"/>
              <a:gd name="T1" fmla="*/ 2147483647 h 1733"/>
              <a:gd name="T2" fmla="*/ 2147483647 w 139"/>
              <a:gd name="T3" fmla="*/ 2147483647 h 1733"/>
              <a:gd name="T4" fmla="*/ 0 w 139"/>
              <a:gd name="T5" fmla="*/ 2147483647 h 1733"/>
              <a:gd name="T6" fmla="*/ 2147483647 w 139"/>
              <a:gd name="T7" fmla="*/ 2147483647 h 1733"/>
              <a:gd name="T8" fmla="*/ 2147483647 w 139"/>
              <a:gd name="T9" fmla="*/ 2147483647 h 1733"/>
              <a:gd name="T10" fmla="*/ 2147483647 w 139"/>
              <a:gd name="T11" fmla="*/ 2147483647 h 1733"/>
              <a:gd name="T12" fmla="*/ 2147483647 w 139"/>
              <a:gd name="T13" fmla="*/ 2147483647 h 1733"/>
              <a:gd name="T14" fmla="*/ 2147483647 w 139"/>
              <a:gd name="T15" fmla="*/ 2147483647 h 1733"/>
              <a:gd name="T16" fmla="*/ 2147483647 w 139"/>
              <a:gd name="T17" fmla="*/ 2147483647 h 1733"/>
              <a:gd name="T18" fmla="*/ 2147483647 w 139"/>
              <a:gd name="T19" fmla="*/ 0 h 17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1733"/>
              <a:gd name="T32" fmla="*/ 139 w 139"/>
              <a:gd name="T33" fmla="*/ 1733 h 17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1733">
                <a:moveTo>
                  <a:pt x="37" y="1733"/>
                </a:moveTo>
                <a:lnTo>
                  <a:pt x="107" y="1445"/>
                </a:lnTo>
                <a:lnTo>
                  <a:pt x="0" y="1198"/>
                </a:lnTo>
                <a:lnTo>
                  <a:pt x="102" y="1074"/>
                </a:lnTo>
                <a:lnTo>
                  <a:pt x="74" y="965"/>
                </a:lnTo>
                <a:lnTo>
                  <a:pt x="139" y="693"/>
                </a:lnTo>
                <a:lnTo>
                  <a:pt x="42" y="500"/>
                </a:lnTo>
                <a:lnTo>
                  <a:pt x="125" y="238"/>
                </a:lnTo>
                <a:lnTo>
                  <a:pt x="65" y="94"/>
                </a:lnTo>
                <a:lnTo>
                  <a:pt x="111" y="0"/>
                </a:lnTo>
              </a:path>
            </a:pathLst>
          </a:cu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nl-BE"/>
          </a:p>
        </p:txBody>
      </p:sp>
      <p:grpSp>
        <p:nvGrpSpPr>
          <p:cNvPr id="4" name="Groupe 26"/>
          <p:cNvGrpSpPr>
            <a:grpSpLocks/>
          </p:cNvGrpSpPr>
          <p:nvPr/>
        </p:nvGrpSpPr>
        <p:grpSpPr bwMode="auto">
          <a:xfrm>
            <a:off x="2711450" y="3802063"/>
            <a:ext cx="6124575" cy="1693862"/>
            <a:chOff x="2711450" y="3801369"/>
            <a:chExt cx="6124575" cy="1694298"/>
          </a:xfrm>
        </p:grpSpPr>
        <p:sp>
          <p:nvSpPr>
            <p:cNvPr id="18464" name="AutoShape 21"/>
            <p:cNvSpPr>
              <a:spLocks noChangeArrowheads="1"/>
            </p:cNvSpPr>
            <p:nvPr/>
          </p:nvSpPr>
          <p:spPr bwMode="auto">
            <a:xfrm rot="-5400000">
              <a:off x="3291682" y="3601243"/>
              <a:ext cx="869950" cy="203041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500" b="1">
                  <a:solidFill>
                    <a:schemeClr val="bg1"/>
                  </a:solidFill>
                  <a:latin typeface="Century Gothic" pitchFamily="34" charset="0"/>
                </a:rPr>
                <a:t>ZOOM</a:t>
              </a: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4938050" y="3801369"/>
              <a:ext cx="3897312" cy="3206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50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Details</a:t>
              </a:r>
              <a:r>
                <a:rPr lang="fr-FR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fr-FR" sz="1500" b="1" dirty="0">
                  <a:solidFill>
                    <a:schemeClr val="bg1"/>
                  </a:solidFill>
                  <a:latin typeface="Century Gothic" pitchFamily="34" charset="0"/>
                </a:rPr>
                <a:t>IS (FIN20</a:t>
              </a:r>
              <a:r>
                <a:rPr lang="fr-FR" sz="1500" b="1" dirty="0">
                  <a:solidFill>
                    <a:schemeClr val="bg1"/>
                  </a:solidFill>
                  <a:latin typeface="Century Gothic" pitchFamily="34" charset="0"/>
                  <a:sym typeface="Wingdings" pitchFamily="2" charset="2"/>
                </a:rPr>
                <a:t>29)</a:t>
              </a:r>
              <a:endParaRPr lang="fr-FR" sz="15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8468" name="Picture 2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929188" y="4221163"/>
              <a:ext cx="3906837" cy="8302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4981432" y="5172502"/>
              <a:ext cx="3794079" cy="32316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500" b="1" dirty="0" smtClean="0">
                  <a:solidFill>
                    <a:schemeClr val="bg1"/>
                  </a:solidFill>
                  <a:latin typeface="Century Gothic" pitchFamily="34" charset="0"/>
                </a:rPr>
                <a:t>Annexes </a:t>
              </a: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(FIN30+)</a:t>
              </a:r>
            </a:p>
          </p:txBody>
        </p:sp>
      </p:grpSp>
      <p:sp>
        <p:nvSpPr>
          <p:cNvPr id="18462" name="Text Box 46"/>
          <p:cNvSpPr txBox="1">
            <a:spLocks noChangeArrowheads="1"/>
          </p:cNvSpPr>
          <p:nvPr/>
        </p:nvSpPr>
        <p:spPr bwMode="auto">
          <a:xfrm>
            <a:off x="5168900" y="5756275"/>
            <a:ext cx="1968500" cy="51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b="1">
                <a:solidFill>
                  <a:srgbClr val="003366"/>
                </a:solidFill>
                <a:latin typeface="Arial Narrow" pitchFamily="34" charset="0"/>
              </a:rPr>
              <a:t>BS = Balance Sheet</a:t>
            </a:r>
          </a:p>
          <a:p>
            <a:pPr>
              <a:spcBef>
                <a:spcPct val="50000"/>
              </a:spcBef>
            </a:pPr>
            <a:r>
              <a:rPr lang="fr-FR" sz="1100" b="1">
                <a:solidFill>
                  <a:srgbClr val="003366"/>
                </a:solidFill>
                <a:latin typeface="Arial Narrow" pitchFamily="34" charset="0"/>
              </a:rPr>
              <a:t>IS = Income Statement</a:t>
            </a:r>
          </a:p>
        </p:txBody>
      </p:sp>
      <p:pic>
        <p:nvPicPr>
          <p:cNvPr id="18463" name="Picture 4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42050" y="196850"/>
            <a:ext cx="27495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35288" y="0"/>
            <a:ext cx="6181725" cy="7794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FINREP Background</a:t>
            </a:r>
            <a:br>
              <a:rPr lang="fr-FR" dirty="0" smtClean="0"/>
            </a:br>
            <a:r>
              <a:rPr lang="fr-FR" dirty="0" smtClean="0"/>
              <a:t>FINREP </a:t>
            </a:r>
            <a:r>
              <a:rPr lang="fr-FR" dirty="0" err="1" smtClean="0"/>
              <a:t>templates</a:t>
            </a:r>
            <a:endParaRPr lang="fr-FR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3559" y="1399256"/>
            <a:ext cx="7878762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ZoneTexte 23"/>
          <p:cNvSpPr txBox="1">
            <a:spLocks noChangeArrowheads="1"/>
          </p:cNvSpPr>
          <p:nvPr/>
        </p:nvSpPr>
        <p:spPr bwMode="auto">
          <a:xfrm>
            <a:off x="4024109" y="1345281"/>
            <a:ext cx="244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REFERENCES TO IAS/IFRS AVAILABLE IN MANY LANGUAGES</a:t>
            </a:r>
          </a:p>
        </p:txBody>
      </p:sp>
      <p:sp>
        <p:nvSpPr>
          <p:cNvPr id="19461" name="Rectangle 24"/>
          <p:cNvSpPr>
            <a:spLocks noChangeArrowheads="1"/>
          </p:cNvSpPr>
          <p:nvPr/>
        </p:nvSpPr>
        <p:spPr bwMode="auto">
          <a:xfrm>
            <a:off x="4992484" y="1945356"/>
            <a:ext cx="1146175" cy="38084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7259" y="5820443"/>
            <a:ext cx="11890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XBRL">
  <a:themeElements>
    <a:clrScheme name="XBR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XBRL">
      <a:majorFont>
        <a:latin typeface="Lucida Sans Unicode"/>
        <a:ea typeface=""/>
        <a:cs typeface=""/>
      </a:majorFont>
      <a:minorFont>
        <a:latin typeface="Lucida Sans Unicod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XBR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 droits.pot</Template>
  <TotalTime>0</TotalTime>
  <Words>702</Words>
  <Application>Microsoft Office PowerPoint</Application>
  <PresentationFormat>A4 Paper (210x297 mm)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Custom Design</vt:lpstr>
      <vt:lpstr>XBRL</vt:lpstr>
      <vt:lpstr>FINREP translations  Derek De Brandt, XBRL Europe February 2013</vt:lpstr>
      <vt:lpstr> Objective of this presentation</vt:lpstr>
      <vt:lpstr> General comments</vt:lpstr>
      <vt:lpstr>COREP Background Basel - CRD</vt:lpstr>
      <vt:lpstr>COREP Background  COREP 1.3.0</vt:lpstr>
      <vt:lpstr>COREP Background COREP Templates</vt:lpstr>
      <vt:lpstr>FINREP Background IFRS and Regulatory Reporting</vt:lpstr>
      <vt:lpstr>FINREP Background FINREP 1.3.1</vt:lpstr>
      <vt:lpstr>FINREP Background FINREP templates</vt:lpstr>
      <vt:lpstr>COREP &amp; FINREP Requirements</vt:lpstr>
      <vt:lpstr>FINREP, DRAFT XBRL TAXONOMY December 2012</vt:lpstr>
      <vt:lpstr>Step 1: from regulation to templates</vt:lpstr>
      <vt:lpstr>Step 2: from templates to XBRL taxonomy</vt:lpstr>
      <vt:lpstr>Step 3: from XBRL Taxonomy to ontology</vt:lpstr>
      <vt:lpstr>Step 4: translate with MT</vt:lpstr>
      <vt:lpstr>Step 5: enrich taxonomy with translations</vt:lpstr>
      <vt:lpstr>Step 6: automatic rendering of tables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Gilles Maguet</dc:creator>
  <cp:lastModifiedBy>Derek</cp:lastModifiedBy>
  <cp:revision>789</cp:revision>
  <cp:lastPrinted>1601-01-01T00:00:00Z</cp:lastPrinted>
  <dcterms:created xsi:type="dcterms:W3CDTF">2000-11-10T09:47:50Z</dcterms:created>
  <dcterms:modified xsi:type="dcterms:W3CDTF">2013-03-14T18:02:58Z</dcterms:modified>
</cp:coreProperties>
</file>