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28"/>
  </p:notesMasterIdLst>
  <p:handoutMasterIdLst>
    <p:handoutMasterId r:id="rId29"/>
  </p:handoutMasterIdLst>
  <p:sldIdLst>
    <p:sldId id="466" r:id="rId2"/>
    <p:sldId id="544" r:id="rId3"/>
    <p:sldId id="334" r:id="rId4"/>
    <p:sldId id="478" r:id="rId5"/>
    <p:sldId id="434" r:id="rId6"/>
    <p:sldId id="545" r:id="rId7"/>
    <p:sldId id="482" r:id="rId8"/>
    <p:sldId id="488" r:id="rId9"/>
    <p:sldId id="425" r:id="rId10"/>
    <p:sldId id="481" r:id="rId11"/>
    <p:sldId id="480" r:id="rId12"/>
    <p:sldId id="485" r:id="rId13"/>
    <p:sldId id="484" r:id="rId14"/>
    <p:sldId id="483" r:id="rId15"/>
    <p:sldId id="492" r:id="rId16"/>
    <p:sldId id="502" r:id="rId17"/>
    <p:sldId id="489" r:id="rId18"/>
    <p:sldId id="486" r:id="rId19"/>
    <p:sldId id="487" r:id="rId20"/>
    <p:sldId id="494" r:id="rId21"/>
    <p:sldId id="495" r:id="rId22"/>
    <p:sldId id="504" r:id="rId23"/>
    <p:sldId id="547" r:id="rId24"/>
    <p:sldId id="505" r:id="rId25"/>
    <p:sldId id="546" r:id="rId26"/>
    <p:sldId id="503" r:id="rId27"/>
  </p:sldIdLst>
  <p:sldSz cx="10693400" cy="7561263"/>
  <p:notesSz cx="7315200" cy="9601200"/>
  <p:defaultTextStyle>
    <a:defPPr>
      <a:defRPr lang="en-US"/>
    </a:defPPr>
    <a:lvl1pPr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0538" indent="-33338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81075" indent="-66675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71613" indent="-100013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62150" indent="-133350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9F1"/>
    <a:srgbClr val="A0CA9C"/>
    <a:srgbClr val="11D5DF"/>
    <a:srgbClr val="D18099"/>
    <a:srgbClr val="9D60A2"/>
    <a:srgbClr val="7FD6F7"/>
    <a:srgbClr val="96ACBF"/>
    <a:srgbClr val="8CA829"/>
    <a:srgbClr val="FFD200"/>
    <a:srgbClr val="FEE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6" autoAdjust="0"/>
    <p:restoredTop sz="81709" autoAdjust="0"/>
  </p:normalViewPr>
  <p:slideViewPr>
    <p:cSldViewPr snapToGrid="0">
      <p:cViewPr varScale="1">
        <p:scale>
          <a:sx n="58" d="100"/>
          <a:sy n="58" d="100"/>
        </p:scale>
        <p:origin x="-1068" y="-90"/>
      </p:cViewPr>
      <p:guideLst>
        <p:guide orient="horz" pos="4253"/>
        <p:guide orient="horz" pos="894"/>
        <p:guide orient="horz" pos="4083"/>
        <p:guide orient="horz" pos="578"/>
        <p:guide orient="horz" pos="249"/>
        <p:guide orient="horz" pos="2740"/>
        <p:guide orient="horz" pos="316"/>
        <p:guide orient="horz" pos="980"/>
        <p:guide pos="6441"/>
        <p:guide pos="2866"/>
        <p:guide pos="311"/>
        <p:guide pos="3368"/>
        <p:guide pos="31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060"/>
    </p:cViewPr>
  </p:sorterViewPr>
  <p:notesViewPr>
    <p:cSldViewPr snapToGrid="0">
      <p:cViewPr varScale="1">
        <p:scale>
          <a:sx n="79" d="100"/>
          <a:sy n="79" d="100"/>
        </p:scale>
        <p:origin x="-1932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65914-B990-4AE9-BB1B-D1EBD0B678F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7468FFFB-289C-4514-B27F-AC79B9C037D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FINREP Prototype (2012)</a:t>
          </a:r>
          <a:endParaRPr lang="en-GB" sz="2000" dirty="0"/>
        </a:p>
      </dgm:t>
    </dgm:pt>
    <dgm:pt modelId="{40815D71-80F2-423A-AA43-8A454C4A76BC}" type="parTrans" cxnId="{1F9D0696-176A-4F0A-8485-DA19668B860B}">
      <dgm:prSet/>
      <dgm:spPr/>
      <dgm:t>
        <a:bodyPr/>
        <a:lstStyle/>
        <a:p>
          <a:endParaRPr lang="en-GB" sz="4800"/>
        </a:p>
      </dgm:t>
    </dgm:pt>
    <dgm:pt modelId="{64C1B723-8F1B-4303-9DF0-6D2AAE84F39A}" type="sibTrans" cxnId="{1F9D0696-176A-4F0A-8485-DA19668B860B}">
      <dgm:prSet custT="1"/>
      <dgm:spPr/>
      <dgm:t>
        <a:bodyPr/>
        <a:lstStyle/>
        <a:p>
          <a:endParaRPr lang="en-GB" sz="4800"/>
        </a:p>
      </dgm:t>
    </dgm:pt>
    <dgm:pt modelId="{D4CB17AA-EA42-446C-8C3C-BE06216C60D7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Public Consultation (Sep/Oct 2013)</a:t>
          </a:r>
          <a:endParaRPr lang="en-GB" sz="2000" dirty="0"/>
        </a:p>
      </dgm:t>
    </dgm:pt>
    <dgm:pt modelId="{3A224108-D795-45DF-8CA2-D3C1B810F307}" type="parTrans" cxnId="{26C543B4-7C82-4AE6-BA69-7DE48B982441}">
      <dgm:prSet/>
      <dgm:spPr/>
      <dgm:t>
        <a:bodyPr/>
        <a:lstStyle/>
        <a:p>
          <a:endParaRPr lang="en-GB" sz="4800"/>
        </a:p>
      </dgm:t>
    </dgm:pt>
    <dgm:pt modelId="{DF01C5AA-3782-4C2C-BA9A-19E02ABF5558}" type="sibTrans" cxnId="{26C543B4-7C82-4AE6-BA69-7DE48B982441}">
      <dgm:prSet custT="1"/>
      <dgm:spPr/>
      <dgm:t>
        <a:bodyPr/>
        <a:lstStyle/>
        <a:p>
          <a:endParaRPr lang="en-GB" sz="4800"/>
        </a:p>
      </dgm:t>
    </dgm:pt>
    <dgm:pt modelId="{2D648A50-B905-4007-BBA4-1D7173FCD988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Publication</a:t>
          </a:r>
        </a:p>
        <a:p>
          <a:r>
            <a:rPr lang="en-GB" sz="2000" dirty="0" smtClean="0"/>
            <a:t>(01 Dec)</a:t>
          </a:r>
          <a:endParaRPr lang="en-GB" sz="2000" dirty="0"/>
        </a:p>
      </dgm:t>
    </dgm:pt>
    <dgm:pt modelId="{67D6B0A9-A756-47D5-AE76-6A60FF1AA899}" type="parTrans" cxnId="{93687F89-FCE7-42BC-A523-2FB8D1BD3772}">
      <dgm:prSet/>
      <dgm:spPr/>
      <dgm:t>
        <a:bodyPr/>
        <a:lstStyle/>
        <a:p>
          <a:endParaRPr lang="en-GB" sz="4800"/>
        </a:p>
      </dgm:t>
    </dgm:pt>
    <dgm:pt modelId="{993F31CF-B2FA-4FF1-A15A-EF8998CA9FBB}" type="sibTrans" cxnId="{93687F89-FCE7-42BC-A523-2FB8D1BD3772}">
      <dgm:prSet custT="1"/>
      <dgm:spPr/>
      <dgm:t>
        <a:bodyPr/>
        <a:lstStyle/>
        <a:p>
          <a:endParaRPr lang="en-GB" sz="4800"/>
        </a:p>
      </dgm:t>
    </dgm:pt>
    <dgm:pt modelId="{9195CB91-38B3-4272-B68A-8E9B17AA4F57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First Reporting </a:t>
          </a:r>
          <a:r>
            <a:rPr lang="en-GB" sz="2000" i="1" dirty="0" smtClean="0"/>
            <a:t>(End May 2014)</a:t>
          </a:r>
          <a:endParaRPr lang="en-GB" sz="2000" i="1" dirty="0"/>
        </a:p>
      </dgm:t>
    </dgm:pt>
    <dgm:pt modelId="{41A71EB5-9B7C-4FB4-B781-61C6958029E9}" type="parTrans" cxnId="{D778D7D8-2EAA-4431-BA8A-06516CE557A5}">
      <dgm:prSet/>
      <dgm:spPr/>
      <dgm:t>
        <a:bodyPr/>
        <a:lstStyle/>
        <a:p>
          <a:endParaRPr lang="en-GB" sz="4800"/>
        </a:p>
      </dgm:t>
    </dgm:pt>
    <dgm:pt modelId="{23879B09-8A36-4328-82E0-83F7AAECF5C6}" type="sibTrans" cxnId="{D778D7D8-2EAA-4431-BA8A-06516CE557A5}">
      <dgm:prSet/>
      <dgm:spPr/>
      <dgm:t>
        <a:bodyPr/>
        <a:lstStyle/>
        <a:p>
          <a:endParaRPr lang="en-GB" sz="4800"/>
        </a:p>
      </dgm:t>
    </dgm:pt>
    <dgm:pt modelId="{D4A630E9-5355-49C7-B22A-084CC1BB95F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Proof of Concept (2011)</a:t>
          </a:r>
          <a:endParaRPr lang="en-GB" sz="2000" dirty="0"/>
        </a:p>
      </dgm:t>
    </dgm:pt>
    <dgm:pt modelId="{8C97E8B9-1B9B-4E70-8AB0-38F21C57475E}" type="parTrans" cxnId="{538119F3-E108-44C4-BA4B-87C5A84C0085}">
      <dgm:prSet/>
      <dgm:spPr/>
      <dgm:t>
        <a:bodyPr/>
        <a:lstStyle/>
        <a:p>
          <a:endParaRPr lang="en-GB"/>
        </a:p>
      </dgm:t>
    </dgm:pt>
    <dgm:pt modelId="{7F1F612D-6F34-49FE-9EA8-C73A22102344}" type="sibTrans" cxnId="{538119F3-E108-44C4-BA4B-87C5A84C0085}">
      <dgm:prSet/>
      <dgm:spPr/>
      <dgm:t>
        <a:bodyPr/>
        <a:lstStyle/>
        <a:p>
          <a:endParaRPr lang="en-GB"/>
        </a:p>
      </dgm:t>
    </dgm:pt>
    <dgm:pt modelId="{EC9BBAAA-ACF3-44B7-83B4-E0C74194AE1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Final draft ITS/DPM (Jul 2013)</a:t>
          </a:r>
          <a:endParaRPr lang="en-GB" sz="2000" dirty="0"/>
        </a:p>
      </dgm:t>
    </dgm:pt>
    <dgm:pt modelId="{45D59AF5-6878-481C-98DF-F1DBB51B09EE}" type="parTrans" cxnId="{703E676C-5CD7-48D1-8781-7708336A1DB1}">
      <dgm:prSet/>
      <dgm:spPr/>
      <dgm:t>
        <a:bodyPr/>
        <a:lstStyle/>
        <a:p>
          <a:endParaRPr lang="en-GB"/>
        </a:p>
      </dgm:t>
    </dgm:pt>
    <dgm:pt modelId="{268D4ADC-8705-47D3-9BD8-AE7D0120E8F4}" type="sibTrans" cxnId="{703E676C-5CD7-48D1-8781-7708336A1DB1}">
      <dgm:prSet/>
      <dgm:spPr/>
      <dgm:t>
        <a:bodyPr/>
        <a:lstStyle/>
        <a:p>
          <a:endParaRPr lang="en-GB"/>
        </a:p>
      </dgm:t>
    </dgm:pt>
    <dgm:pt modelId="{194A5860-C10E-46C1-A192-964601CA2173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ITS/DPM update </a:t>
          </a:r>
        </a:p>
        <a:p>
          <a:r>
            <a:rPr lang="en-GB" sz="2000" dirty="0" smtClean="0"/>
            <a:t>(Oct 2013)</a:t>
          </a:r>
          <a:endParaRPr lang="en-GB" sz="2000" dirty="0"/>
        </a:p>
      </dgm:t>
    </dgm:pt>
    <dgm:pt modelId="{5EC650C5-EF1B-411A-A13F-3FF2F9178D5D}" type="parTrans" cxnId="{3F677FBE-8753-4AC0-AC8E-AF35FB905F96}">
      <dgm:prSet/>
      <dgm:spPr/>
      <dgm:t>
        <a:bodyPr/>
        <a:lstStyle/>
        <a:p>
          <a:endParaRPr lang="en-GB"/>
        </a:p>
      </dgm:t>
    </dgm:pt>
    <dgm:pt modelId="{87DD5DB6-C1D8-441D-8D99-E468F05F9E44}" type="sibTrans" cxnId="{3F677FBE-8753-4AC0-AC8E-AF35FB905F96}">
      <dgm:prSet/>
      <dgm:spPr/>
      <dgm:t>
        <a:bodyPr/>
        <a:lstStyle/>
        <a:p>
          <a:endParaRPr lang="en-GB"/>
        </a:p>
      </dgm:t>
    </dgm:pt>
    <dgm:pt modelId="{0C614EE2-5308-4761-A40A-C3C5A09F62EE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/>
            <a:t>CRR Implementation  01 Jan 2014</a:t>
          </a:r>
          <a:endParaRPr lang="en-GB" sz="2000" dirty="0"/>
        </a:p>
      </dgm:t>
    </dgm:pt>
    <dgm:pt modelId="{BFF7F527-8F3A-4B45-98E2-F37B910306C5}" type="parTrans" cxnId="{3BA010A4-C96A-4ED0-ACD8-26525E3CF1F3}">
      <dgm:prSet/>
      <dgm:spPr/>
      <dgm:t>
        <a:bodyPr/>
        <a:lstStyle/>
        <a:p>
          <a:endParaRPr lang="en-GB"/>
        </a:p>
      </dgm:t>
    </dgm:pt>
    <dgm:pt modelId="{F2A9D798-5028-4D88-9797-23C0A0AB3DC4}" type="sibTrans" cxnId="{3BA010A4-C96A-4ED0-ACD8-26525E3CF1F3}">
      <dgm:prSet/>
      <dgm:spPr/>
      <dgm:t>
        <a:bodyPr/>
        <a:lstStyle/>
        <a:p>
          <a:endParaRPr lang="en-GB"/>
        </a:p>
      </dgm:t>
    </dgm:pt>
    <dgm:pt modelId="{5AB55996-72CD-46C1-8448-8185C4911702}">
      <dgm:prSet phldrT="[Text]" custT="1"/>
      <dgm:spPr/>
      <dgm:t>
        <a:bodyPr/>
        <a:lstStyle/>
        <a:p>
          <a:r>
            <a:rPr lang="en-GB" sz="2000" smtClean="0"/>
            <a:t>EBA rollout,</a:t>
          </a:r>
        </a:p>
        <a:p>
          <a:r>
            <a:rPr lang="en-GB" sz="2000" smtClean="0"/>
            <a:t>CA adoption or modification</a:t>
          </a:r>
          <a:endParaRPr lang="en-GB" sz="2000" dirty="0"/>
        </a:p>
      </dgm:t>
    </dgm:pt>
    <dgm:pt modelId="{3DC2F896-70DA-44B3-8D7E-E5CC2B29DFB2}" type="parTrans" cxnId="{B0995278-E9F2-4A2C-BE9C-DD56AC0FB64E}">
      <dgm:prSet/>
      <dgm:spPr/>
      <dgm:t>
        <a:bodyPr/>
        <a:lstStyle/>
        <a:p>
          <a:endParaRPr lang="en-GB"/>
        </a:p>
      </dgm:t>
    </dgm:pt>
    <dgm:pt modelId="{69B7FE88-0401-4DB8-87A8-CA14287A21F7}" type="sibTrans" cxnId="{B0995278-E9F2-4A2C-BE9C-DD56AC0FB64E}">
      <dgm:prSet/>
      <dgm:spPr/>
      <dgm:t>
        <a:bodyPr/>
        <a:lstStyle/>
        <a:p>
          <a:endParaRPr lang="en-GB"/>
        </a:p>
      </dgm:t>
    </dgm:pt>
    <dgm:pt modelId="{0F2390FE-EE80-438D-A6BA-16D2C5A3ED07}" type="pres">
      <dgm:prSet presAssocID="{D8165914-B990-4AE9-BB1B-D1EBD0B678F3}" presName="diagram" presStyleCnt="0">
        <dgm:presLayoutVars>
          <dgm:dir/>
          <dgm:resizeHandles val="exact"/>
        </dgm:presLayoutVars>
      </dgm:prSet>
      <dgm:spPr/>
    </dgm:pt>
    <dgm:pt modelId="{D6841D3D-B371-4D53-92D8-A98083713E5F}" type="pres">
      <dgm:prSet presAssocID="{D4A630E9-5355-49C7-B22A-084CC1BB95F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57E233-74AA-42E5-BE34-BF9F49B4748F}" type="pres">
      <dgm:prSet presAssocID="{7F1F612D-6F34-49FE-9EA8-C73A22102344}" presName="sibTrans" presStyleLbl="sibTrans2D1" presStyleIdx="0" presStyleCnt="8"/>
      <dgm:spPr/>
      <dgm:t>
        <a:bodyPr/>
        <a:lstStyle/>
        <a:p>
          <a:endParaRPr lang="en-GB"/>
        </a:p>
      </dgm:t>
    </dgm:pt>
    <dgm:pt modelId="{BF4EF6FF-DC2B-4FCB-8FF6-C3C1214D8DA4}" type="pres">
      <dgm:prSet presAssocID="{7F1F612D-6F34-49FE-9EA8-C73A22102344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AAC76ECC-BD83-4706-8714-D40ED8A40727}" type="pres">
      <dgm:prSet presAssocID="{7468FFFB-289C-4514-B27F-AC79B9C037D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0E4B07-65E7-4B79-9E68-FEC613DEE1BC}" type="pres">
      <dgm:prSet presAssocID="{64C1B723-8F1B-4303-9DF0-6D2AAE84F39A}" presName="sibTrans" presStyleLbl="sibTrans2D1" presStyleIdx="1" presStyleCnt="8"/>
      <dgm:spPr/>
      <dgm:t>
        <a:bodyPr/>
        <a:lstStyle/>
        <a:p>
          <a:endParaRPr lang="en-GB"/>
        </a:p>
      </dgm:t>
    </dgm:pt>
    <dgm:pt modelId="{36E3462C-DA97-4283-A8E9-A74AD6115282}" type="pres">
      <dgm:prSet presAssocID="{64C1B723-8F1B-4303-9DF0-6D2AAE84F39A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380B93C9-032B-401A-8F8E-B36A735EA6B5}" type="pres">
      <dgm:prSet presAssocID="{EC9BBAAA-ACF3-44B7-83B4-E0C74194AE1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70B87C-607B-42CC-8BBB-5E7EB76BD8E8}" type="pres">
      <dgm:prSet presAssocID="{268D4ADC-8705-47D3-9BD8-AE7D0120E8F4}" presName="sibTrans" presStyleLbl="sibTrans2D1" presStyleIdx="2" presStyleCnt="8"/>
      <dgm:spPr/>
      <dgm:t>
        <a:bodyPr/>
        <a:lstStyle/>
        <a:p>
          <a:endParaRPr lang="en-GB"/>
        </a:p>
      </dgm:t>
    </dgm:pt>
    <dgm:pt modelId="{3DDF2B27-823C-45AD-B07D-51C9242ACFB5}" type="pres">
      <dgm:prSet presAssocID="{268D4ADC-8705-47D3-9BD8-AE7D0120E8F4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F7D74AF7-4BBB-41E1-9F59-80945FFBF16A}" type="pres">
      <dgm:prSet presAssocID="{D4CB17AA-EA42-446C-8C3C-BE06216C60D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DA8C7C-118A-4F83-9987-F58689E5E223}" type="pres">
      <dgm:prSet presAssocID="{DF01C5AA-3782-4C2C-BA9A-19E02ABF5558}" presName="sibTrans" presStyleLbl="sibTrans2D1" presStyleIdx="3" presStyleCnt="8"/>
      <dgm:spPr/>
      <dgm:t>
        <a:bodyPr/>
        <a:lstStyle/>
        <a:p>
          <a:endParaRPr lang="en-GB"/>
        </a:p>
      </dgm:t>
    </dgm:pt>
    <dgm:pt modelId="{EAD40EE4-DFBD-4F7C-92FD-294D238E491A}" type="pres">
      <dgm:prSet presAssocID="{DF01C5AA-3782-4C2C-BA9A-19E02ABF5558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245004A6-D87E-42C9-91AC-194894A0A129}" type="pres">
      <dgm:prSet presAssocID="{194A5860-C10E-46C1-A192-964601CA217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A5FCD-585C-489B-8CC3-7A3EEB1A5AD6}" type="pres">
      <dgm:prSet presAssocID="{87DD5DB6-C1D8-441D-8D99-E468F05F9E44}" presName="sibTrans" presStyleLbl="sibTrans2D1" presStyleIdx="4" presStyleCnt="8"/>
      <dgm:spPr/>
      <dgm:t>
        <a:bodyPr/>
        <a:lstStyle/>
        <a:p>
          <a:endParaRPr lang="en-GB"/>
        </a:p>
      </dgm:t>
    </dgm:pt>
    <dgm:pt modelId="{0DF4055D-D02B-4679-8BB3-AD8ACB0F38A0}" type="pres">
      <dgm:prSet presAssocID="{87DD5DB6-C1D8-441D-8D99-E468F05F9E44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55EC457A-92A7-44C3-87C5-0D633924B93B}" type="pres">
      <dgm:prSet presAssocID="{2D648A50-B905-4007-BBA4-1D7173FCD98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9C65E-D766-4F21-8E1B-7A5A201B872C}" type="pres">
      <dgm:prSet presAssocID="{993F31CF-B2FA-4FF1-A15A-EF8998CA9FBB}" presName="sibTrans" presStyleLbl="sibTrans2D1" presStyleIdx="5" presStyleCnt="8"/>
      <dgm:spPr/>
      <dgm:t>
        <a:bodyPr/>
        <a:lstStyle/>
        <a:p>
          <a:endParaRPr lang="en-GB"/>
        </a:p>
      </dgm:t>
    </dgm:pt>
    <dgm:pt modelId="{0AFCD153-2FAE-4948-9E03-50F4E0147F23}" type="pres">
      <dgm:prSet presAssocID="{993F31CF-B2FA-4FF1-A15A-EF8998CA9FBB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2D602B46-C3A6-46DC-8CCB-920CBD8909D3}" type="pres">
      <dgm:prSet presAssocID="{5AB55996-72CD-46C1-8448-8185C491170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8C0F99-515E-4526-BAD2-D80EAC1D9C63}" type="pres">
      <dgm:prSet presAssocID="{69B7FE88-0401-4DB8-87A8-CA14287A21F7}" presName="sibTrans" presStyleLbl="sibTrans2D1" presStyleIdx="6" presStyleCnt="8"/>
      <dgm:spPr/>
      <dgm:t>
        <a:bodyPr/>
        <a:lstStyle/>
        <a:p>
          <a:endParaRPr lang="en-GB"/>
        </a:p>
      </dgm:t>
    </dgm:pt>
    <dgm:pt modelId="{E0ED5D22-FFC1-46C2-AC55-7B6ED9849E20}" type="pres">
      <dgm:prSet presAssocID="{69B7FE88-0401-4DB8-87A8-CA14287A21F7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EED11C4D-4DC1-473D-8652-E3617EDDEE48}" type="pres">
      <dgm:prSet presAssocID="{0C614EE2-5308-4761-A40A-C3C5A09F62E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CCCC2A-5D12-4A40-8255-3418A01FA82F}" type="pres">
      <dgm:prSet presAssocID="{F2A9D798-5028-4D88-9797-23C0A0AB3DC4}" presName="sibTrans" presStyleLbl="sibTrans2D1" presStyleIdx="7" presStyleCnt="8"/>
      <dgm:spPr/>
      <dgm:t>
        <a:bodyPr/>
        <a:lstStyle/>
        <a:p>
          <a:endParaRPr lang="en-GB"/>
        </a:p>
      </dgm:t>
    </dgm:pt>
    <dgm:pt modelId="{4BFBF0A5-A5E0-44B0-8882-F58CAC4DBB73}" type="pres">
      <dgm:prSet presAssocID="{F2A9D798-5028-4D88-9797-23C0A0AB3DC4}" presName="connectorText" presStyleLbl="sibTrans2D1" presStyleIdx="7" presStyleCnt="8"/>
      <dgm:spPr/>
      <dgm:t>
        <a:bodyPr/>
        <a:lstStyle/>
        <a:p>
          <a:endParaRPr lang="en-GB"/>
        </a:p>
      </dgm:t>
    </dgm:pt>
    <dgm:pt modelId="{684C2F6C-00B2-4E5E-97C9-C3536D0924D1}" type="pres">
      <dgm:prSet presAssocID="{9195CB91-38B3-4272-B68A-8E9B17AA4F5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4CE3FC-E6E1-4FCE-89BD-BB6CD9E12B6B}" type="presOf" srcId="{7F1F612D-6F34-49FE-9EA8-C73A22102344}" destId="{BF4EF6FF-DC2B-4FCB-8FF6-C3C1214D8DA4}" srcOrd="1" destOrd="0" presId="urn:microsoft.com/office/officeart/2005/8/layout/process5"/>
    <dgm:cxn modelId="{166D8116-149A-4C7A-A7DF-2F9BCDE6B52F}" type="presOf" srcId="{993F31CF-B2FA-4FF1-A15A-EF8998CA9FBB}" destId="{0AFCD153-2FAE-4948-9E03-50F4E0147F23}" srcOrd="1" destOrd="0" presId="urn:microsoft.com/office/officeart/2005/8/layout/process5"/>
    <dgm:cxn modelId="{703E676C-5CD7-48D1-8781-7708336A1DB1}" srcId="{D8165914-B990-4AE9-BB1B-D1EBD0B678F3}" destId="{EC9BBAAA-ACF3-44B7-83B4-E0C74194AE14}" srcOrd="2" destOrd="0" parTransId="{45D59AF5-6878-481C-98DF-F1DBB51B09EE}" sibTransId="{268D4ADC-8705-47D3-9BD8-AE7D0120E8F4}"/>
    <dgm:cxn modelId="{D956B8C8-7840-4F38-8BAA-516A79FFB435}" type="presOf" srcId="{194A5860-C10E-46C1-A192-964601CA2173}" destId="{245004A6-D87E-42C9-91AC-194894A0A129}" srcOrd="0" destOrd="0" presId="urn:microsoft.com/office/officeart/2005/8/layout/process5"/>
    <dgm:cxn modelId="{BF05084D-FD2C-43E4-A61B-BB31842E0908}" type="presOf" srcId="{7468FFFB-289C-4514-B27F-AC79B9C037DF}" destId="{AAC76ECC-BD83-4706-8714-D40ED8A40727}" srcOrd="0" destOrd="0" presId="urn:microsoft.com/office/officeart/2005/8/layout/process5"/>
    <dgm:cxn modelId="{D36DFEAA-1E05-4C1B-B6F6-AE2E3AFA64F9}" type="presOf" srcId="{F2A9D798-5028-4D88-9797-23C0A0AB3DC4}" destId="{EBCCCC2A-5D12-4A40-8255-3418A01FA82F}" srcOrd="0" destOrd="0" presId="urn:microsoft.com/office/officeart/2005/8/layout/process5"/>
    <dgm:cxn modelId="{2C96AC3A-5DCC-47BC-8C30-C099ECB92431}" type="presOf" srcId="{5AB55996-72CD-46C1-8448-8185C4911702}" destId="{2D602B46-C3A6-46DC-8CCB-920CBD8909D3}" srcOrd="0" destOrd="0" presId="urn:microsoft.com/office/officeart/2005/8/layout/process5"/>
    <dgm:cxn modelId="{70428B3B-83B5-4003-BD4E-D3D4877D0E1D}" type="presOf" srcId="{87DD5DB6-C1D8-441D-8D99-E468F05F9E44}" destId="{A6BA5FCD-585C-489B-8CC3-7A3EEB1A5AD6}" srcOrd="0" destOrd="0" presId="urn:microsoft.com/office/officeart/2005/8/layout/process5"/>
    <dgm:cxn modelId="{8594787C-2150-497C-B162-E3EBEF25441F}" type="presOf" srcId="{268D4ADC-8705-47D3-9BD8-AE7D0120E8F4}" destId="{7470B87C-607B-42CC-8BBB-5E7EB76BD8E8}" srcOrd="0" destOrd="0" presId="urn:microsoft.com/office/officeart/2005/8/layout/process5"/>
    <dgm:cxn modelId="{A692ACA9-4928-4D2C-ABC2-3BF1D8B546E6}" type="presOf" srcId="{87DD5DB6-C1D8-441D-8D99-E468F05F9E44}" destId="{0DF4055D-D02B-4679-8BB3-AD8ACB0F38A0}" srcOrd="1" destOrd="0" presId="urn:microsoft.com/office/officeart/2005/8/layout/process5"/>
    <dgm:cxn modelId="{93687F89-FCE7-42BC-A523-2FB8D1BD3772}" srcId="{D8165914-B990-4AE9-BB1B-D1EBD0B678F3}" destId="{2D648A50-B905-4007-BBA4-1D7173FCD988}" srcOrd="5" destOrd="0" parTransId="{67D6B0A9-A756-47D5-AE76-6A60FF1AA899}" sibTransId="{993F31CF-B2FA-4FF1-A15A-EF8998CA9FBB}"/>
    <dgm:cxn modelId="{49ABFDEC-1D20-4055-858C-444E9218A987}" type="presOf" srcId="{64C1B723-8F1B-4303-9DF0-6D2AAE84F39A}" destId="{420E4B07-65E7-4B79-9E68-FEC613DEE1BC}" srcOrd="0" destOrd="0" presId="urn:microsoft.com/office/officeart/2005/8/layout/process5"/>
    <dgm:cxn modelId="{3F677FBE-8753-4AC0-AC8E-AF35FB905F96}" srcId="{D8165914-B990-4AE9-BB1B-D1EBD0B678F3}" destId="{194A5860-C10E-46C1-A192-964601CA2173}" srcOrd="4" destOrd="0" parTransId="{5EC650C5-EF1B-411A-A13F-3FF2F9178D5D}" sibTransId="{87DD5DB6-C1D8-441D-8D99-E468F05F9E44}"/>
    <dgm:cxn modelId="{DCD093CF-F812-4B40-A7B0-EA18041CFA5D}" type="presOf" srcId="{F2A9D798-5028-4D88-9797-23C0A0AB3DC4}" destId="{4BFBF0A5-A5E0-44B0-8882-F58CAC4DBB73}" srcOrd="1" destOrd="0" presId="urn:microsoft.com/office/officeart/2005/8/layout/process5"/>
    <dgm:cxn modelId="{43494F38-648F-428E-971E-366735C95B03}" type="presOf" srcId="{D4A630E9-5355-49C7-B22A-084CC1BB95FA}" destId="{D6841D3D-B371-4D53-92D8-A98083713E5F}" srcOrd="0" destOrd="0" presId="urn:microsoft.com/office/officeart/2005/8/layout/process5"/>
    <dgm:cxn modelId="{26C543B4-7C82-4AE6-BA69-7DE48B982441}" srcId="{D8165914-B990-4AE9-BB1B-D1EBD0B678F3}" destId="{D4CB17AA-EA42-446C-8C3C-BE06216C60D7}" srcOrd="3" destOrd="0" parTransId="{3A224108-D795-45DF-8CA2-D3C1B810F307}" sibTransId="{DF01C5AA-3782-4C2C-BA9A-19E02ABF5558}"/>
    <dgm:cxn modelId="{B0995278-E9F2-4A2C-BE9C-DD56AC0FB64E}" srcId="{D8165914-B990-4AE9-BB1B-D1EBD0B678F3}" destId="{5AB55996-72CD-46C1-8448-8185C4911702}" srcOrd="6" destOrd="0" parTransId="{3DC2F896-70DA-44B3-8D7E-E5CC2B29DFB2}" sibTransId="{69B7FE88-0401-4DB8-87A8-CA14287A21F7}"/>
    <dgm:cxn modelId="{CD8E1021-15A3-4652-98F2-BB07294B3B09}" type="presOf" srcId="{D8165914-B990-4AE9-BB1B-D1EBD0B678F3}" destId="{0F2390FE-EE80-438D-A6BA-16D2C5A3ED07}" srcOrd="0" destOrd="0" presId="urn:microsoft.com/office/officeart/2005/8/layout/process5"/>
    <dgm:cxn modelId="{74D99D2B-035C-4F7F-8C2C-5C332D272D68}" type="presOf" srcId="{EC9BBAAA-ACF3-44B7-83B4-E0C74194AE14}" destId="{380B93C9-032B-401A-8F8E-B36A735EA6B5}" srcOrd="0" destOrd="0" presId="urn:microsoft.com/office/officeart/2005/8/layout/process5"/>
    <dgm:cxn modelId="{7D7076A6-AB03-436D-829F-0D0AA6D8423F}" type="presOf" srcId="{0C614EE2-5308-4761-A40A-C3C5A09F62EE}" destId="{EED11C4D-4DC1-473D-8652-E3617EDDEE48}" srcOrd="0" destOrd="0" presId="urn:microsoft.com/office/officeart/2005/8/layout/process5"/>
    <dgm:cxn modelId="{6A8C7BBD-3636-43A7-BB21-AE50CA839EB2}" type="presOf" srcId="{69B7FE88-0401-4DB8-87A8-CA14287A21F7}" destId="{E0ED5D22-FFC1-46C2-AC55-7B6ED9849E20}" srcOrd="1" destOrd="0" presId="urn:microsoft.com/office/officeart/2005/8/layout/process5"/>
    <dgm:cxn modelId="{1F9D0696-176A-4F0A-8485-DA19668B860B}" srcId="{D8165914-B990-4AE9-BB1B-D1EBD0B678F3}" destId="{7468FFFB-289C-4514-B27F-AC79B9C037DF}" srcOrd="1" destOrd="0" parTransId="{40815D71-80F2-423A-AA43-8A454C4A76BC}" sibTransId="{64C1B723-8F1B-4303-9DF0-6D2AAE84F39A}"/>
    <dgm:cxn modelId="{60233887-3C95-4F54-B43B-17D7E25B7902}" type="presOf" srcId="{9195CB91-38B3-4272-B68A-8E9B17AA4F57}" destId="{684C2F6C-00B2-4E5E-97C9-C3536D0924D1}" srcOrd="0" destOrd="0" presId="urn:microsoft.com/office/officeart/2005/8/layout/process5"/>
    <dgm:cxn modelId="{B9802BE4-26BF-4340-BB94-32906480AC18}" type="presOf" srcId="{2D648A50-B905-4007-BBA4-1D7173FCD988}" destId="{55EC457A-92A7-44C3-87C5-0D633924B93B}" srcOrd="0" destOrd="0" presId="urn:microsoft.com/office/officeart/2005/8/layout/process5"/>
    <dgm:cxn modelId="{538119F3-E108-44C4-BA4B-87C5A84C0085}" srcId="{D8165914-B990-4AE9-BB1B-D1EBD0B678F3}" destId="{D4A630E9-5355-49C7-B22A-084CC1BB95FA}" srcOrd="0" destOrd="0" parTransId="{8C97E8B9-1B9B-4E70-8AB0-38F21C57475E}" sibTransId="{7F1F612D-6F34-49FE-9EA8-C73A22102344}"/>
    <dgm:cxn modelId="{49F5EC41-9D02-4CDB-B439-09A099A9008B}" type="presOf" srcId="{268D4ADC-8705-47D3-9BD8-AE7D0120E8F4}" destId="{3DDF2B27-823C-45AD-B07D-51C9242ACFB5}" srcOrd="1" destOrd="0" presId="urn:microsoft.com/office/officeart/2005/8/layout/process5"/>
    <dgm:cxn modelId="{83800139-6C25-4D26-AAC0-F07C3024E27C}" type="presOf" srcId="{DF01C5AA-3782-4C2C-BA9A-19E02ABF5558}" destId="{EAD40EE4-DFBD-4F7C-92FD-294D238E491A}" srcOrd="1" destOrd="0" presId="urn:microsoft.com/office/officeart/2005/8/layout/process5"/>
    <dgm:cxn modelId="{FC66B3E8-E1BB-4724-B792-9655C90858CA}" type="presOf" srcId="{DF01C5AA-3782-4C2C-BA9A-19E02ABF5558}" destId="{FBDA8C7C-118A-4F83-9987-F58689E5E223}" srcOrd="0" destOrd="0" presId="urn:microsoft.com/office/officeart/2005/8/layout/process5"/>
    <dgm:cxn modelId="{00D95700-46E3-42F8-8DE5-EDC525E6071C}" type="presOf" srcId="{D4CB17AA-EA42-446C-8C3C-BE06216C60D7}" destId="{F7D74AF7-4BBB-41E1-9F59-80945FFBF16A}" srcOrd="0" destOrd="0" presId="urn:microsoft.com/office/officeart/2005/8/layout/process5"/>
    <dgm:cxn modelId="{9EF793A5-E36B-4B57-A17B-6AED98A54767}" type="presOf" srcId="{993F31CF-B2FA-4FF1-A15A-EF8998CA9FBB}" destId="{C819C65E-D766-4F21-8E1B-7A5A201B872C}" srcOrd="0" destOrd="0" presId="urn:microsoft.com/office/officeart/2005/8/layout/process5"/>
    <dgm:cxn modelId="{B97026D4-2C9C-449A-AAC1-ADE70002A36C}" type="presOf" srcId="{7F1F612D-6F34-49FE-9EA8-C73A22102344}" destId="{D557E233-74AA-42E5-BE34-BF9F49B4748F}" srcOrd="0" destOrd="0" presId="urn:microsoft.com/office/officeart/2005/8/layout/process5"/>
    <dgm:cxn modelId="{9234292C-0A50-4ACA-8A96-B103EC0C0EDD}" type="presOf" srcId="{64C1B723-8F1B-4303-9DF0-6D2AAE84F39A}" destId="{36E3462C-DA97-4283-A8E9-A74AD6115282}" srcOrd="1" destOrd="0" presId="urn:microsoft.com/office/officeart/2005/8/layout/process5"/>
    <dgm:cxn modelId="{F0E18B55-2B43-473C-B116-697BC29A7003}" type="presOf" srcId="{69B7FE88-0401-4DB8-87A8-CA14287A21F7}" destId="{BC8C0F99-515E-4526-BAD2-D80EAC1D9C63}" srcOrd="0" destOrd="0" presId="urn:microsoft.com/office/officeart/2005/8/layout/process5"/>
    <dgm:cxn modelId="{D778D7D8-2EAA-4431-BA8A-06516CE557A5}" srcId="{D8165914-B990-4AE9-BB1B-D1EBD0B678F3}" destId="{9195CB91-38B3-4272-B68A-8E9B17AA4F57}" srcOrd="8" destOrd="0" parTransId="{41A71EB5-9B7C-4FB4-B781-61C6958029E9}" sibTransId="{23879B09-8A36-4328-82E0-83F7AAECF5C6}"/>
    <dgm:cxn modelId="{3BA010A4-C96A-4ED0-ACD8-26525E3CF1F3}" srcId="{D8165914-B990-4AE9-BB1B-D1EBD0B678F3}" destId="{0C614EE2-5308-4761-A40A-C3C5A09F62EE}" srcOrd="7" destOrd="0" parTransId="{BFF7F527-8F3A-4B45-98E2-F37B910306C5}" sibTransId="{F2A9D798-5028-4D88-9797-23C0A0AB3DC4}"/>
    <dgm:cxn modelId="{8F99516D-6161-4916-B468-4937544DB5A1}" type="presParOf" srcId="{0F2390FE-EE80-438D-A6BA-16D2C5A3ED07}" destId="{D6841D3D-B371-4D53-92D8-A98083713E5F}" srcOrd="0" destOrd="0" presId="urn:microsoft.com/office/officeart/2005/8/layout/process5"/>
    <dgm:cxn modelId="{882D6C6F-22DC-4F44-A5D0-DD1E87EB486F}" type="presParOf" srcId="{0F2390FE-EE80-438D-A6BA-16D2C5A3ED07}" destId="{D557E233-74AA-42E5-BE34-BF9F49B4748F}" srcOrd="1" destOrd="0" presId="urn:microsoft.com/office/officeart/2005/8/layout/process5"/>
    <dgm:cxn modelId="{2A5BAC3A-319A-456C-BE98-57F382598FB0}" type="presParOf" srcId="{D557E233-74AA-42E5-BE34-BF9F49B4748F}" destId="{BF4EF6FF-DC2B-4FCB-8FF6-C3C1214D8DA4}" srcOrd="0" destOrd="0" presId="urn:microsoft.com/office/officeart/2005/8/layout/process5"/>
    <dgm:cxn modelId="{B43CE3C6-61C4-417B-8362-3666CCEF2952}" type="presParOf" srcId="{0F2390FE-EE80-438D-A6BA-16D2C5A3ED07}" destId="{AAC76ECC-BD83-4706-8714-D40ED8A40727}" srcOrd="2" destOrd="0" presId="urn:microsoft.com/office/officeart/2005/8/layout/process5"/>
    <dgm:cxn modelId="{AB55CC8A-DC9E-4714-B511-03FD520744C9}" type="presParOf" srcId="{0F2390FE-EE80-438D-A6BA-16D2C5A3ED07}" destId="{420E4B07-65E7-4B79-9E68-FEC613DEE1BC}" srcOrd="3" destOrd="0" presId="urn:microsoft.com/office/officeart/2005/8/layout/process5"/>
    <dgm:cxn modelId="{88544490-F152-4866-8161-A09697E2E465}" type="presParOf" srcId="{420E4B07-65E7-4B79-9E68-FEC613DEE1BC}" destId="{36E3462C-DA97-4283-A8E9-A74AD6115282}" srcOrd="0" destOrd="0" presId="urn:microsoft.com/office/officeart/2005/8/layout/process5"/>
    <dgm:cxn modelId="{04A78336-D763-467B-AAF1-D119F5ACBBB6}" type="presParOf" srcId="{0F2390FE-EE80-438D-A6BA-16D2C5A3ED07}" destId="{380B93C9-032B-401A-8F8E-B36A735EA6B5}" srcOrd="4" destOrd="0" presId="urn:microsoft.com/office/officeart/2005/8/layout/process5"/>
    <dgm:cxn modelId="{B0ED1484-D739-41E7-9AD7-8955AB71B344}" type="presParOf" srcId="{0F2390FE-EE80-438D-A6BA-16D2C5A3ED07}" destId="{7470B87C-607B-42CC-8BBB-5E7EB76BD8E8}" srcOrd="5" destOrd="0" presId="urn:microsoft.com/office/officeart/2005/8/layout/process5"/>
    <dgm:cxn modelId="{FB26ED33-18E5-4BFD-9C43-4517E1E47CBF}" type="presParOf" srcId="{7470B87C-607B-42CC-8BBB-5E7EB76BD8E8}" destId="{3DDF2B27-823C-45AD-B07D-51C9242ACFB5}" srcOrd="0" destOrd="0" presId="urn:microsoft.com/office/officeart/2005/8/layout/process5"/>
    <dgm:cxn modelId="{2A9100C8-CB74-46E1-A5F1-FF71DEFD999E}" type="presParOf" srcId="{0F2390FE-EE80-438D-A6BA-16D2C5A3ED07}" destId="{F7D74AF7-4BBB-41E1-9F59-80945FFBF16A}" srcOrd="6" destOrd="0" presId="urn:microsoft.com/office/officeart/2005/8/layout/process5"/>
    <dgm:cxn modelId="{7106D941-E988-4F01-A160-5054D4FC1049}" type="presParOf" srcId="{0F2390FE-EE80-438D-A6BA-16D2C5A3ED07}" destId="{FBDA8C7C-118A-4F83-9987-F58689E5E223}" srcOrd="7" destOrd="0" presId="urn:microsoft.com/office/officeart/2005/8/layout/process5"/>
    <dgm:cxn modelId="{0BAC2F8B-FC56-42AE-B34A-25E10986E93D}" type="presParOf" srcId="{FBDA8C7C-118A-4F83-9987-F58689E5E223}" destId="{EAD40EE4-DFBD-4F7C-92FD-294D238E491A}" srcOrd="0" destOrd="0" presId="urn:microsoft.com/office/officeart/2005/8/layout/process5"/>
    <dgm:cxn modelId="{D7ED86AB-8FF4-488C-A224-CDCEB95DD7D4}" type="presParOf" srcId="{0F2390FE-EE80-438D-A6BA-16D2C5A3ED07}" destId="{245004A6-D87E-42C9-91AC-194894A0A129}" srcOrd="8" destOrd="0" presId="urn:microsoft.com/office/officeart/2005/8/layout/process5"/>
    <dgm:cxn modelId="{F00C2D59-837D-48A8-99E0-9FF100F11913}" type="presParOf" srcId="{0F2390FE-EE80-438D-A6BA-16D2C5A3ED07}" destId="{A6BA5FCD-585C-489B-8CC3-7A3EEB1A5AD6}" srcOrd="9" destOrd="0" presId="urn:microsoft.com/office/officeart/2005/8/layout/process5"/>
    <dgm:cxn modelId="{5E603F58-A93D-48A0-BC4F-C9D133529B6A}" type="presParOf" srcId="{A6BA5FCD-585C-489B-8CC3-7A3EEB1A5AD6}" destId="{0DF4055D-D02B-4679-8BB3-AD8ACB0F38A0}" srcOrd="0" destOrd="0" presId="urn:microsoft.com/office/officeart/2005/8/layout/process5"/>
    <dgm:cxn modelId="{0B20AD9E-687D-4DA8-80DA-5EAA816771AD}" type="presParOf" srcId="{0F2390FE-EE80-438D-A6BA-16D2C5A3ED07}" destId="{55EC457A-92A7-44C3-87C5-0D633924B93B}" srcOrd="10" destOrd="0" presId="urn:microsoft.com/office/officeart/2005/8/layout/process5"/>
    <dgm:cxn modelId="{E79C61DE-BD7A-4AAF-BF6C-5A1C3C992E4D}" type="presParOf" srcId="{0F2390FE-EE80-438D-A6BA-16D2C5A3ED07}" destId="{C819C65E-D766-4F21-8E1B-7A5A201B872C}" srcOrd="11" destOrd="0" presId="urn:microsoft.com/office/officeart/2005/8/layout/process5"/>
    <dgm:cxn modelId="{3CF289C1-FDAA-4157-BB80-235D84949C79}" type="presParOf" srcId="{C819C65E-D766-4F21-8E1B-7A5A201B872C}" destId="{0AFCD153-2FAE-4948-9E03-50F4E0147F23}" srcOrd="0" destOrd="0" presId="urn:microsoft.com/office/officeart/2005/8/layout/process5"/>
    <dgm:cxn modelId="{EEEB7724-03D1-47CB-BB13-BCFA98CF64DD}" type="presParOf" srcId="{0F2390FE-EE80-438D-A6BA-16D2C5A3ED07}" destId="{2D602B46-C3A6-46DC-8CCB-920CBD8909D3}" srcOrd="12" destOrd="0" presId="urn:microsoft.com/office/officeart/2005/8/layout/process5"/>
    <dgm:cxn modelId="{A5BF608C-0F33-4895-836F-BB862958A436}" type="presParOf" srcId="{0F2390FE-EE80-438D-A6BA-16D2C5A3ED07}" destId="{BC8C0F99-515E-4526-BAD2-D80EAC1D9C63}" srcOrd="13" destOrd="0" presId="urn:microsoft.com/office/officeart/2005/8/layout/process5"/>
    <dgm:cxn modelId="{06CDC93B-5330-4297-AF53-B040F40207DF}" type="presParOf" srcId="{BC8C0F99-515E-4526-BAD2-D80EAC1D9C63}" destId="{E0ED5D22-FFC1-46C2-AC55-7B6ED9849E20}" srcOrd="0" destOrd="0" presId="urn:microsoft.com/office/officeart/2005/8/layout/process5"/>
    <dgm:cxn modelId="{D9FA96B0-1F0A-4FB5-BAAE-2940465AFDF3}" type="presParOf" srcId="{0F2390FE-EE80-438D-A6BA-16D2C5A3ED07}" destId="{EED11C4D-4DC1-473D-8652-E3617EDDEE48}" srcOrd="14" destOrd="0" presId="urn:microsoft.com/office/officeart/2005/8/layout/process5"/>
    <dgm:cxn modelId="{6B5D9C27-589D-4049-AB1D-6FA73CA43E83}" type="presParOf" srcId="{0F2390FE-EE80-438D-A6BA-16D2C5A3ED07}" destId="{EBCCCC2A-5D12-4A40-8255-3418A01FA82F}" srcOrd="15" destOrd="0" presId="urn:microsoft.com/office/officeart/2005/8/layout/process5"/>
    <dgm:cxn modelId="{A029E8FD-4484-4A6D-8369-9E04E298DA0A}" type="presParOf" srcId="{EBCCCC2A-5D12-4A40-8255-3418A01FA82F}" destId="{4BFBF0A5-A5E0-44B0-8882-F58CAC4DBB73}" srcOrd="0" destOrd="0" presId="urn:microsoft.com/office/officeart/2005/8/layout/process5"/>
    <dgm:cxn modelId="{EEA11AA4-7735-47A4-A759-6C311A51BF41}" type="presParOf" srcId="{0F2390FE-EE80-438D-A6BA-16D2C5A3ED07}" destId="{684C2F6C-00B2-4E5E-97C9-C3536D0924D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41D3D-B371-4D53-92D8-A98083713E5F}">
      <dsp:nvSpPr>
        <dsp:cNvPr id="0" name=""/>
        <dsp:cNvSpPr/>
      </dsp:nvSpPr>
      <dsp:spPr>
        <a:xfrm>
          <a:off x="1016500" y="486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Proof of Concept (2011)</a:t>
          </a:r>
          <a:endParaRPr lang="en-GB" sz="2000" kern="1200" dirty="0"/>
        </a:p>
      </dsp:txBody>
      <dsp:txXfrm>
        <a:off x="1052361" y="36347"/>
        <a:ext cx="1968926" cy="1152667"/>
      </dsp:txXfrm>
    </dsp:sp>
    <dsp:sp modelId="{D557E233-74AA-42E5-BE34-BF9F49B4748F}">
      <dsp:nvSpPr>
        <dsp:cNvPr id="0" name=""/>
        <dsp:cNvSpPr/>
      </dsp:nvSpPr>
      <dsp:spPr>
        <a:xfrm>
          <a:off x="3236726" y="359640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3236726" y="460856"/>
        <a:ext cx="302832" cy="303648"/>
      </dsp:txXfrm>
    </dsp:sp>
    <dsp:sp modelId="{AAC76ECC-BD83-4706-8714-D40ED8A40727}">
      <dsp:nvSpPr>
        <dsp:cNvPr id="0" name=""/>
        <dsp:cNvSpPr/>
      </dsp:nvSpPr>
      <dsp:spPr>
        <a:xfrm>
          <a:off x="3873408" y="486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FINREP Prototype (2012)</a:t>
          </a:r>
          <a:endParaRPr lang="en-GB" sz="2000" kern="1200" dirty="0"/>
        </a:p>
      </dsp:txBody>
      <dsp:txXfrm>
        <a:off x="3909269" y="36347"/>
        <a:ext cx="1968926" cy="1152667"/>
      </dsp:txXfrm>
    </dsp:sp>
    <dsp:sp modelId="{420E4B07-65E7-4B79-9E68-FEC613DEE1BC}">
      <dsp:nvSpPr>
        <dsp:cNvPr id="0" name=""/>
        <dsp:cNvSpPr/>
      </dsp:nvSpPr>
      <dsp:spPr>
        <a:xfrm>
          <a:off x="6093634" y="359640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800" kern="1200"/>
        </a:p>
      </dsp:txBody>
      <dsp:txXfrm>
        <a:off x="6093634" y="460856"/>
        <a:ext cx="302832" cy="303648"/>
      </dsp:txXfrm>
    </dsp:sp>
    <dsp:sp modelId="{380B93C9-032B-401A-8F8E-B36A735EA6B5}">
      <dsp:nvSpPr>
        <dsp:cNvPr id="0" name=""/>
        <dsp:cNvSpPr/>
      </dsp:nvSpPr>
      <dsp:spPr>
        <a:xfrm>
          <a:off x="6730316" y="486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Final draft ITS/DPM (Jul 2013)</a:t>
          </a:r>
          <a:endParaRPr lang="en-GB" sz="2000" kern="1200" dirty="0"/>
        </a:p>
      </dsp:txBody>
      <dsp:txXfrm>
        <a:off x="6766177" y="36347"/>
        <a:ext cx="1968926" cy="1152667"/>
      </dsp:txXfrm>
    </dsp:sp>
    <dsp:sp modelId="{7470B87C-607B-42CC-8BBB-5E7EB76BD8E8}">
      <dsp:nvSpPr>
        <dsp:cNvPr id="0" name=""/>
        <dsp:cNvSpPr/>
      </dsp:nvSpPr>
      <dsp:spPr>
        <a:xfrm rot="5400000">
          <a:off x="7534332" y="1367720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-5400000">
        <a:off x="7598817" y="1404452"/>
        <a:ext cx="303648" cy="302832"/>
      </dsp:txXfrm>
    </dsp:sp>
    <dsp:sp modelId="{F7D74AF7-4BBB-41E1-9F59-80945FFBF16A}">
      <dsp:nvSpPr>
        <dsp:cNvPr id="0" name=""/>
        <dsp:cNvSpPr/>
      </dsp:nvSpPr>
      <dsp:spPr>
        <a:xfrm>
          <a:off x="6730316" y="2041134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Public Consultation (Sep/Oct 2013)</a:t>
          </a:r>
          <a:endParaRPr lang="en-GB" sz="2000" kern="1200" dirty="0"/>
        </a:p>
      </dsp:txBody>
      <dsp:txXfrm>
        <a:off x="6766177" y="2076995"/>
        <a:ext cx="1968926" cy="1152667"/>
      </dsp:txXfrm>
    </dsp:sp>
    <dsp:sp modelId="{FBDA8C7C-118A-4F83-9987-F58689E5E223}">
      <dsp:nvSpPr>
        <dsp:cNvPr id="0" name=""/>
        <dsp:cNvSpPr/>
      </dsp:nvSpPr>
      <dsp:spPr>
        <a:xfrm rot="10800000">
          <a:off x="6118122" y="2400289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800" kern="1200"/>
        </a:p>
      </dsp:txBody>
      <dsp:txXfrm rot="10800000">
        <a:off x="6247907" y="2501505"/>
        <a:ext cx="302832" cy="303648"/>
      </dsp:txXfrm>
    </dsp:sp>
    <dsp:sp modelId="{245004A6-D87E-42C9-91AC-194894A0A129}">
      <dsp:nvSpPr>
        <dsp:cNvPr id="0" name=""/>
        <dsp:cNvSpPr/>
      </dsp:nvSpPr>
      <dsp:spPr>
        <a:xfrm>
          <a:off x="3873408" y="2041134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ITS/DPM update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(Oct 2013)</a:t>
          </a:r>
          <a:endParaRPr lang="en-GB" sz="2000" kern="1200" dirty="0"/>
        </a:p>
      </dsp:txBody>
      <dsp:txXfrm>
        <a:off x="3909269" y="2076995"/>
        <a:ext cx="1968926" cy="1152667"/>
      </dsp:txXfrm>
    </dsp:sp>
    <dsp:sp modelId="{A6BA5FCD-585C-489B-8CC3-7A3EEB1A5AD6}">
      <dsp:nvSpPr>
        <dsp:cNvPr id="0" name=""/>
        <dsp:cNvSpPr/>
      </dsp:nvSpPr>
      <dsp:spPr>
        <a:xfrm rot="10800000">
          <a:off x="3261214" y="2400289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10800000">
        <a:off x="3390999" y="2501505"/>
        <a:ext cx="302832" cy="303648"/>
      </dsp:txXfrm>
    </dsp:sp>
    <dsp:sp modelId="{55EC457A-92A7-44C3-87C5-0D633924B93B}">
      <dsp:nvSpPr>
        <dsp:cNvPr id="0" name=""/>
        <dsp:cNvSpPr/>
      </dsp:nvSpPr>
      <dsp:spPr>
        <a:xfrm>
          <a:off x="1016500" y="2041134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Publication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(01 Dec)</a:t>
          </a:r>
          <a:endParaRPr lang="en-GB" sz="2000" kern="1200" dirty="0"/>
        </a:p>
      </dsp:txBody>
      <dsp:txXfrm>
        <a:off x="1052361" y="2076995"/>
        <a:ext cx="1968926" cy="1152667"/>
      </dsp:txXfrm>
    </dsp:sp>
    <dsp:sp modelId="{C819C65E-D766-4F21-8E1B-7A5A201B872C}">
      <dsp:nvSpPr>
        <dsp:cNvPr id="0" name=""/>
        <dsp:cNvSpPr/>
      </dsp:nvSpPr>
      <dsp:spPr>
        <a:xfrm rot="5400000">
          <a:off x="1820516" y="3408369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800" kern="1200"/>
        </a:p>
      </dsp:txBody>
      <dsp:txXfrm rot="-5400000">
        <a:off x="1885001" y="3445101"/>
        <a:ext cx="303648" cy="302832"/>
      </dsp:txXfrm>
    </dsp:sp>
    <dsp:sp modelId="{2D602B46-C3A6-46DC-8CCB-920CBD8909D3}">
      <dsp:nvSpPr>
        <dsp:cNvPr id="0" name=""/>
        <dsp:cNvSpPr/>
      </dsp:nvSpPr>
      <dsp:spPr>
        <a:xfrm>
          <a:off x="1016500" y="4081783"/>
          <a:ext cx="2040648" cy="1224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EBA rollout,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CA adoption or modification</a:t>
          </a:r>
          <a:endParaRPr lang="en-GB" sz="2000" kern="1200" dirty="0"/>
        </a:p>
      </dsp:txBody>
      <dsp:txXfrm>
        <a:off x="1052361" y="4117644"/>
        <a:ext cx="1968926" cy="1152667"/>
      </dsp:txXfrm>
    </dsp:sp>
    <dsp:sp modelId="{BC8C0F99-515E-4526-BAD2-D80EAC1D9C63}">
      <dsp:nvSpPr>
        <dsp:cNvPr id="0" name=""/>
        <dsp:cNvSpPr/>
      </dsp:nvSpPr>
      <dsp:spPr>
        <a:xfrm>
          <a:off x="3236726" y="4440937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3236726" y="4542153"/>
        <a:ext cx="302832" cy="303648"/>
      </dsp:txXfrm>
    </dsp:sp>
    <dsp:sp modelId="{EED11C4D-4DC1-473D-8652-E3617EDDEE48}">
      <dsp:nvSpPr>
        <dsp:cNvPr id="0" name=""/>
        <dsp:cNvSpPr/>
      </dsp:nvSpPr>
      <dsp:spPr>
        <a:xfrm>
          <a:off x="3873408" y="4081783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CRR Implementation  01 Jan 2014</a:t>
          </a:r>
          <a:endParaRPr lang="en-GB" sz="2000" kern="1200" dirty="0"/>
        </a:p>
      </dsp:txBody>
      <dsp:txXfrm>
        <a:off x="3909269" y="4117644"/>
        <a:ext cx="1968926" cy="1152667"/>
      </dsp:txXfrm>
    </dsp:sp>
    <dsp:sp modelId="{EBCCCC2A-5D12-4A40-8255-3418A01FA82F}">
      <dsp:nvSpPr>
        <dsp:cNvPr id="0" name=""/>
        <dsp:cNvSpPr/>
      </dsp:nvSpPr>
      <dsp:spPr>
        <a:xfrm>
          <a:off x="6093634" y="4440937"/>
          <a:ext cx="432617" cy="506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6093634" y="4542153"/>
        <a:ext cx="302832" cy="303648"/>
      </dsp:txXfrm>
    </dsp:sp>
    <dsp:sp modelId="{684C2F6C-00B2-4E5E-97C9-C3536D0924D1}">
      <dsp:nvSpPr>
        <dsp:cNvPr id="0" name=""/>
        <dsp:cNvSpPr/>
      </dsp:nvSpPr>
      <dsp:spPr>
        <a:xfrm>
          <a:off x="6730316" y="4081783"/>
          <a:ext cx="2040648" cy="1224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First Reporting </a:t>
          </a:r>
          <a:r>
            <a:rPr lang="en-GB" sz="2000" i="1" kern="1200" dirty="0" smtClean="0"/>
            <a:t>(End May 2014)</a:t>
          </a:r>
          <a:endParaRPr lang="en-GB" sz="2000" i="1" kern="1200" dirty="0"/>
        </a:p>
      </dsp:txBody>
      <dsp:txXfrm>
        <a:off x="6766177" y="4117644"/>
        <a:ext cx="1968926" cy="1152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68D40A-30FD-4653-840E-5408AF823A61}" type="datetimeFigureOut">
              <a:rPr lang="en-GB"/>
              <a:pPr>
                <a:defRPr/>
              </a:pPr>
              <a:t>10/12/2013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112968-0B69-4F48-A903-E086B0154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9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203A8D-BBE7-40A6-AFCE-954F303E5184}" type="datetimeFigureOut">
              <a:rPr lang="en-GB"/>
              <a:pPr>
                <a:defRPr/>
              </a:pPr>
              <a:t>10/12/2013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720725"/>
            <a:ext cx="50895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A6F65F-5C73-47D7-B6C9-26E51B291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3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97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713" y="7126288"/>
            <a:ext cx="2687637" cy="1285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defTabSz="981709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© EBA </a:t>
            </a:r>
            <a:r>
              <a:rPr lang="en-US" sz="1200" b="1" dirty="0">
                <a:solidFill>
                  <a:srgbClr val="F99D3E"/>
                </a:solidFill>
                <a:latin typeface="+mn-lt"/>
                <a:cs typeface="+mn-cs"/>
              </a:rPr>
              <a:t>|</a:t>
            </a: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 European Banking Authority</a:t>
            </a:r>
          </a:p>
        </p:txBody>
      </p:sp>
      <p:pic>
        <p:nvPicPr>
          <p:cNvPr id="5" name="Picture 7" descr="Picture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2125" y="590550"/>
            <a:ext cx="36576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608" y="3270605"/>
            <a:ext cx="7723641" cy="838816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08" y="4285201"/>
            <a:ext cx="5581196" cy="11581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100"/>
              </a:lnSpc>
              <a:buNone/>
              <a:defRPr sz="1800" b="0" baseline="0">
                <a:solidFill>
                  <a:schemeClr val="accent2"/>
                </a:solidFill>
                <a:latin typeface="+mj-lt"/>
              </a:defRPr>
            </a:lvl1pPr>
            <a:lvl2pPr marL="4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8288" y="4184650"/>
            <a:ext cx="4862512" cy="25701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European Banking Authority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Floor 18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Tower 42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25 Old Broad Street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London EC2N 1HQ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United Kingdom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 +44 (0)20 7933 9900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 +44 (0)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20 7382 1771</a:t>
            </a:r>
            <a:endParaRPr lang="fr-FR" sz="18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info@eba.europa.eu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www.eba.europa.eu</a:t>
            </a:r>
          </a:p>
          <a:p>
            <a:pPr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88950" y="463550"/>
            <a:ext cx="9618663" cy="346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981709" fontAlgn="auto">
              <a:lnSpc>
                <a:spcPts val="2700"/>
              </a:lnSpc>
              <a:spcAft>
                <a:spcPts val="0"/>
              </a:spcAft>
              <a:defRPr/>
            </a:pPr>
            <a:r>
              <a:rPr lang="fr-FR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Contact information</a:t>
            </a:r>
            <a:endParaRPr lang="en-GB" sz="27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95558" y="1812810"/>
            <a:ext cx="5103812" cy="1138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ar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4564062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473088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356225" y="1419225"/>
            <a:ext cx="485810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hori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5486400" y="1419225"/>
            <a:ext cx="4738688" cy="5062538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v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13885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93713" y="2807746"/>
            <a:ext cx="7875587" cy="3674017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icture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4163" y="6499225"/>
            <a:ext cx="99425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92125" y="492125"/>
            <a:ext cx="9623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93713" y="1416050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354F994F-9FF3-4C77-A6D3-C98734D343D8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2BE67727-3787-4B4A-8496-E1945548BA84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hdr="0" ftr="0" dt="0"/>
  <p:txStyles>
    <p:titleStyle>
      <a:lvl1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2pPr>
      <a:lvl3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3pPr>
      <a:lvl4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4pPr>
      <a:lvl5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5pPr>
      <a:lvl6pPr marL="4572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6pPr>
      <a:lvl7pPr marL="9144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7pPr>
      <a:lvl8pPr marL="13716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8pPr>
      <a:lvl9pPr marL="18288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9pPr>
    </p:titleStyle>
    <p:bodyStyle>
      <a:lvl1pPr algn="l" defTabSz="981075" rtl="0" fontAlgn="base">
        <a:spcBef>
          <a:spcPct val="0"/>
        </a:spcBef>
        <a:spcAft>
          <a:spcPts val="400"/>
        </a:spcAft>
        <a:buFont typeface="Arial" charset="0"/>
        <a:defRPr lang="en-US" sz="2400" b="1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4763" indent="-4763" algn="l" defTabSz="981075" rtl="0" fontAlgn="base">
        <a:spcBef>
          <a:spcPct val="0"/>
        </a:spcBef>
        <a:spcAft>
          <a:spcPct val="0"/>
        </a:spcAft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2pPr>
      <a:lvl3pPr marL="182563" indent="-182563" algn="l" defTabSz="981075" rtl="0" fontAlgn="base">
        <a:spcBef>
          <a:spcPct val="20000"/>
        </a:spcBef>
        <a:spcAft>
          <a:spcPct val="0"/>
        </a:spcAft>
        <a:buClr>
          <a:srgbClr val="F99D3E"/>
        </a:buClr>
        <a:buFont typeface="Arial" charset="0"/>
        <a:buChar char="&gt;"/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3pPr>
      <a:lvl4pPr marL="355600" indent="-173038" algn="l" defTabSz="981075" rtl="0" fontAlgn="base">
        <a:spcBef>
          <a:spcPct val="0"/>
        </a:spcBef>
        <a:spcAft>
          <a:spcPct val="0"/>
        </a:spcAft>
        <a:buFont typeface="Arial" charset="0"/>
        <a:buChar char="–"/>
        <a:defRPr lang="en-US" sz="2200" kern="1200" dirty="0">
          <a:solidFill>
            <a:srgbClr val="605F62"/>
          </a:solidFill>
          <a:latin typeface="+mn-lt"/>
          <a:ea typeface="+mn-ea"/>
          <a:cs typeface="+mn-cs"/>
        </a:defRPr>
      </a:lvl4pPr>
      <a:lvl5pPr marL="538163" indent="-182563" algn="l" defTabSz="981075" rtl="0" fontAlgn="base">
        <a:spcBef>
          <a:spcPct val="0"/>
        </a:spcBef>
        <a:spcAft>
          <a:spcPct val="0"/>
        </a:spcAft>
        <a:buClr>
          <a:schemeClr val="accent2"/>
        </a:buClr>
        <a:buFont typeface="Arial" charset="0"/>
        <a:buChar char="∙"/>
        <a:defRPr lang="en-GB" sz="2000" kern="1200" dirty="0">
          <a:solidFill>
            <a:srgbClr val="605F62"/>
          </a:solidFill>
          <a:latin typeface="+mn-lt"/>
          <a:ea typeface="+mn-ea"/>
          <a:cs typeface="+mn-cs"/>
        </a:defRPr>
      </a:lvl5pPr>
      <a:lvl6pPr marL="2699700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0556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1411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65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855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709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56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41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27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12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5983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683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03238" y="3270249"/>
            <a:ext cx="7724775" cy="1111745"/>
          </a:xfrm>
        </p:spPr>
        <p:txBody>
          <a:bodyPr/>
          <a:lstStyle/>
          <a:p>
            <a:r>
              <a:rPr lang="en-GB" dirty="0" smtClean="0"/>
              <a:t>CRD </a:t>
            </a:r>
            <a:r>
              <a:rPr lang="en-GB" dirty="0"/>
              <a:t>IV </a:t>
            </a:r>
            <a:r>
              <a:rPr lang="en-GB" dirty="0" smtClean="0"/>
              <a:t>to the XBRL Taxonomy</a:t>
            </a:r>
            <a:br>
              <a:rPr lang="en-GB" dirty="0" smtClean="0"/>
            </a:br>
            <a:r>
              <a:rPr lang="en-GB" dirty="0" smtClean="0"/>
              <a:t>Technical Topics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4284663"/>
            <a:ext cx="5581650" cy="1454150"/>
          </a:xfrm>
        </p:spPr>
        <p:txBody>
          <a:bodyPr rtlCol="0">
            <a:noAutofit/>
          </a:bodyPr>
          <a:lstStyle/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10 December 2013 </a:t>
            </a:r>
            <a:r>
              <a:rPr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</a:t>
            </a:r>
            <a:r>
              <a:rPr lang="en-GB" dirty="0" smtClean="0"/>
              <a:t>Luxembourg</a:t>
            </a:r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Owen Jones </a:t>
            </a:r>
            <a:r>
              <a:rPr lang="en-GB"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CRR Taxonomy Project EBA</a:t>
            </a:r>
          </a:p>
        </p:txBody>
      </p:sp>
    </p:spTree>
    <p:extLst>
      <p:ext uri="{BB962C8B-B14F-4D97-AF65-F5344CB8AC3E}">
        <p14:creationId xmlns:p14="http://schemas.microsoft.com/office/powerpoint/2010/main" val="3187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variations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For COREP</a:t>
            </a:r>
          </a:p>
          <a:p>
            <a:pPr marL="177800" lvl="2" indent="0"/>
            <a:r>
              <a:rPr lang="en-GB" dirty="0" smtClean="0"/>
              <a:t>The key distinction is the consolidation / reporting level:</a:t>
            </a:r>
          </a:p>
          <a:p>
            <a:pPr marL="177800" lvl="2" indent="0"/>
            <a:endParaRPr lang="en-GB" dirty="0" smtClean="0"/>
          </a:p>
          <a:p>
            <a:pPr marL="177800" lvl="2" indent="0" algn="ctr">
              <a:buNone/>
            </a:pPr>
            <a:r>
              <a:rPr lang="en-GB" dirty="0" smtClean="0"/>
              <a:t>INDIVIDUAL or CONSOLIDATED</a:t>
            </a:r>
          </a:p>
          <a:p>
            <a:pPr marL="177800" lvl="2" indent="0"/>
            <a:endParaRPr lang="en-GB" dirty="0"/>
          </a:p>
          <a:p>
            <a:r>
              <a:rPr lang="en-GB" dirty="0"/>
              <a:t>For </a:t>
            </a:r>
            <a:r>
              <a:rPr lang="en-GB" dirty="0" smtClean="0"/>
              <a:t>FINREP</a:t>
            </a:r>
            <a:endParaRPr lang="en-GB" dirty="0"/>
          </a:p>
          <a:p>
            <a:pPr marL="177800" lvl="2" indent="0"/>
            <a:r>
              <a:rPr lang="en-GB" dirty="0"/>
              <a:t>The key distinction is </a:t>
            </a:r>
            <a:r>
              <a:rPr lang="en-GB" dirty="0" smtClean="0"/>
              <a:t>the accounting standard used:</a:t>
            </a:r>
          </a:p>
          <a:p>
            <a:pPr marL="177800" lvl="2" indent="0"/>
            <a:endParaRPr lang="en-GB" dirty="0" smtClean="0"/>
          </a:p>
          <a:p>
            <a:pPr marL="177800" lvl="2" indent="0" algn="ctr">
              <a:buNone/>
            </a:pPr>
            <a:r>
              <a:rPr lang="en-GB" dirty="0" smtClean="0"/>
              <a:t>IFRS or National GAAP</a:t>
            </a:r>
            <a:endParaRPr lang="en-GB" dirty="0"/>
          </a:p>
          <a:p>
            <a:pPr marL="177800" lvl="2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544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39" y="491785"/>
            <a:ext cx="9624060" cy="887071"/>
          </a:xfrm>
        </p:spPr>
        <p:txBody>
          <a:bodyPr/>
          <a:lstStyle/>
          <a:p>
            <a:r>
              <a:rPr lang="en-GB" dirty="0" smtClean="0"/>
              <a:t>Modules / Reports </a:t>
            </a:r>
            <a:r>
              <a:rPr lang="en-GB" dirty="0"/>
              <a:t>/</a:t>
            </a:r>
            <a:r>
              <a:rPr lang="en-GB" dirty="0" smtClean="0"/>
              <a:t> Entry points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05397" y="2441650"/>
            <a:ext cx="1755305" cy="691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</a:t>
            </a:r>
          </a:p>
          <a:p>
            <a:pPr algn="ctr"/>
            <a:r>
              <a:rPr lang="en-GB" dirty="0" smtClean="0"/>
              <a:t>Individual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05396" y="3307428"/>
            <a:ext cx="1755305" cy="691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</a:t>
            </a:r>
          </a:p>
          <a:p>
            <a:pPr algn="ctr"/>
            <a:r>
              <a:rPr lang="en-GB" dirty="0" smtClean="0"/>
              <a:t>Solo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205395" y="4226572"/>
            <a:ext cx="1755305" cy="691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LCR</a:t>
            </a:r>
          </a:p>
          <a:p>
            <a:pPr algn="ctr"/>
            <a:r>
              <a:rPr lang="en-GB" dirty="0" smtClean="0"/>
              <a:t>Solo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205394" y="5170339"/>
            <a:ext cx="1755305" cy="691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NSFR</a:t>
            </a:r>
          </a:p>
          <a:p>
            <a:pPr algn="ctr"/>
            <a:r>
              <a:rPr lang="en-GB" dirty="0" smtClean="0"/>
              <a:t>Solo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281249" y="1611056"/>
            <a:ext cx="311694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400" b="1" kern="1200" dirty="0" err="1" smtClean="0">
                <a:latin typeface="+mn-lt"/>
                <a:ea typeface="+mn-ea"/>
                <a:cs typeface="+mn-cs"/>
              </a:rPr>
              <a:t>Corep</a:t>
            </a:r>
            <a:endParaRPr lang="en-GB" sz="4400" b="1" kern="1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09869" y="2441650"/>
            <a:ext cx="1683657" cy="7257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GAAP</a:t>
            </a:r>
          </a:p>
          <a:p>
            <a:pPr algn="ctr"/>
            <a:r>
              <a:rPr lang="en-GB" dirty="0" smtClean="0"/>
              <a:t>Consolidated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409869" y="3287861"/>
            <a:ext cx="1683657" cy="7257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IFRS</a:t>
            </a:r>
          </a:p>
          <a:p>
            <a:pPr algn="ctr"/>
            <a:r>
              <a:rPr lang="en-GB" dirty="0" smtClean="0"/>
              <a:t>Consolidated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577070" y="1590360"/>
            <a:ext cx="311694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400" b="1" kern="1200" dirty="0" err="1" smtClean="0">
                <a:latin typeface="+mn-lt"/>
                <a:ea typeface="+mn-ea"/>
                <a:cs typeface="+mn-cs"/>
              </a:rPr>
              <a:t>Finrep</a:t>
            </a:r>
            <a:endParaRPr lang="en-GB" sz="4400" b="1" kern="1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13105" y="2441650"/>
            <a:ext cx="1755305" cy="691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</a:t>
            </a:r>
          </a:p>
          <a:p>
            <a:pPr algn="ctr"/>
            <a:r>
              <a:rPr lang="en-GB" dirty="0" smtClean="0"/>
              <a:t>Consolidated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3113101" y="3304902"/>
            <a:ext cx="1755305" cy="691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</a:t>
            </a:r>
          </a:p>
          <a:p>
            <a:pPr algn="ctr"/>
            <a:r>
              <a:rPr lang="en-GB" dirty="0"/>
              <a:t>Consolidated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13103" y="4226572"/>
            <a:ext cx="1755305" cy="691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LCR</a:t>
            </a:r>
          </a:p>
          <a:p>
            <a:pPr algn="ctr"/>
            <a:r>
              <a:rPr lang="en-GB" dirty="0"/>
              <a:t>Consolidated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13102" y="5170339"/>
            <a:ext cx="1755305" cy="691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NSFR</a:t>
            </a:r>
          </a:p>
          <a:p>
            <a:pPr algn="ctr"/>
            <a:r>
              <a:rPr lang="en-GB" dirty="0"/>
              <a:t>Consolidated</a:t>
            </a:r>
          </a:p>
        </p:txBody>
      </p:sp>
    </p:spTree>
    <p:extLst>
      <p:ext uri="{BB962C8B-B14F-4D97-AF65-F5344CB8AC3E}">
        <p14:creationId xmlns:p14="http://schemas.microsoft.com/office/powerpoint/2010/main" val="7527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Remittance Control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731375" cy="899160"/>
          </a:xfrm>
        </p:spPr>
        <p:txBody>
          <a:bodyPr>
            <a:normAutofit/>
          </a:bodyPr>
          <a:lstStyle/>
          <a:p>
            <a:r>
              <a:rPr lang="en-GB" dirty="0" smtClean="0"/>
              <a:t>BUT - Not every template in these groupings has to be reported </a:t>
            </a:r>
          </a:p>
          <a:p>
            <a:r>
              <a:rPr lang="en-GB" dirty="0" smtClean="0"/>
              <a:t>by everyone, every time they report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126172" y="2659380"/>
            <a:ext cx="8581707" cy="385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l" defTabSz="981075" rtl="0" fontAlgn="base">
              <a:spcBef>
                <a:spcPct val="0"/>
              </a:spcBef>
              <a:spcAft>
                <a:spcPts val="400"/>
              </a:spcAft>
              <a:buFont typeface="Arial" charset="0"/>
              <a:defRPr lang="en-US" sz="24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-4763" algn="l" defTabSz="981075" rtl="0" fontAlgn="base">
              <a:spcBef>
                <a:spcPct val="0"/>
              </a:spcBef>
              <a:spcAft>
                <a:spcPct val="0"/>
              </a:spcAft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2pPr>
            <a:lvl3pPr marL="182563" indent="-182563" algn="l" defTabSz="981075" rtl="0" fontAlgn="base">
              <a:spcBef>
                <a:spcPct val="20000"/>
              </a:spcBef>
              <a:spcAft>
                <a:spcPct val="0"/>
              </a:spcAft>
              <a:buClr>
                <a:srgbClr val="F99D3E"/>
              </a:buClr>
              <a:buFont typeface="Arial" charset="0"/>
              <a:buChar char="&gt;"/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3pPr>
            <a:lvl4pPr marL="355600" indent="-173038" algn="l" defTabSz="98107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2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4pPr>
            <a:lvl5pPr marL="538163" indent="-182563" algn="l" defTabSz="981075" rt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∙"/>
              <a:defRPr lang="en-GB" sz="20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5pPr>
            <a:lvl6pPr marL="2699700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0556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1411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65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Frequency</a:t>
            </a:r>
          </a:p>
          <a:p>
            <a:pPr lvl="2"/>
            <a:r>
              <a:rPr lang="en-GB" dirty="0" smtClean="0"/>
              <a:t>Templates are monthly, quarterly, semi-annual or annual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Submission periods </a:t>
            </a:r>
          </a:p>
          <a:p>
            <a:pPr lvl="2"/>
            <a:r>
              <a:rPr lang="en-GB" dirty="0" smtClean="0"/>
              <a:t>different templates have different deadlines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Proportionality</a:t>
            </a:r>
          </a:p>
          <a:p>
            <a:pPr lvl="2"/>
            <a:r>
              <a:rPr lang="en-GB" dirty="0" smtClean="0"/>
              <a:t>Some templates only apply to some approaches</a:t>
            </a:r>
          </a:p>
          <a:p>
            <a:pPr lvl="2"/>
            <a:r>
              <a:rPr lang="en-GB" dirty="0" smtClean="0"/>
              <a:t>There are exit and entry criteria and materiality thresholds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The possible combinations are huge…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7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Filing Indicators - flexibility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02988186"/>
              </p:ext>
            </p:extLst>
          </p:nvPr>
        </p:nvGraphicFramePr>
        <p:xfrm>
          <a:off x="470694" y="3502571"/>
          <a:ext cx="9731376" cy="325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844"/>
                <a:gridCol w="2432844"/>
                <a:gridCol w="2432844"/>
                <a:gridCol w="2432844"/>
              </a:tblGrid>
              <a:tr h="2888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Reporter A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Reporter B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Reporter C</a:t>
                      </a:r>
                      <a:endParaRPr lang="en-GB" dirty="0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1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2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3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4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5.01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CA 5.02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GS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CR SA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</a:tr>
              <a:tr h="288889">
                <a:tc>
                  <a:txBody>
                    <a:bodyPr/>
                    <a:lstStyle/>
                    <a:p>
                      <a:r>
                        <a:rPr lang="en-GB" dirty="0" smtClean="0"/>
                        <a:t>CR IRB 1</a:t>
                      </a:r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 marT="18000" marB="1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18000" marB="1800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0694" y="948026"/>
            <a:ext cx="98163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Allow</a:t>
            </a:r>
            <a:r>
              <a:rPr lang="en-GB" sz="2400" b="1" dirty="0" smtClean="0"/>
              <a:t> any subset</a:t>
            </a:r>
            <a:r>
              <a:rPr lang="en-GB" sz="2400" dirty="0" smtClean="0"/>
              <a:t> of templates to form an XBRL-valid file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Reporters indicate which templates they </a:t>
            </a:r>
            <a:r>
              <a:rPr lang="en-GB" sz="2400" b="1" dirty="0" smtClean="0"/>
              <a:t>intended</a:t>
            </a:r>
            <a:r>
              <a:rPr lang="en-GB" sz="2400" dirty="0" smtClean="0"/>
              <a:t> to report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XBRL layer is “Flexible” rather than “Prescriptive”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Receivers may check that the templates indicated are appropriate (i.e. expected)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42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39" y="491786"/>
            <a:ext cx="9624060" cy="412752"/>
          </a:xfrm>
        </p:spPr>
        <p:txBody>
          <a:bodyPr/>
          <a:lstStyle/>
          <a:p>
            <a:r>
              <a:rPr lang="en-GB" dirty="0" smtClean="0"/>
              <a:t>Filing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 indent="0">
              <a:buNone/>
            </a:pPr>
            <a:r>
              <a:rPr lang="en-GB" dirty="0" smtClean="0"/>
              <a:t>Instance files MUST contain XML Tuples indicating which templates are reported</a:t>
            </a:r>
          </a:p>
          <a:p>
            <a:pPr marL="525463" lvl="2" indent="-34290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find:fIndicators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find:filingIndicator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contextRef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="c1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C_26.00</a:t>
            </a:r>
          </a:p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find:filingIndicator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find:filingIndicator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contextRef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="c1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C_27.00</a:t>
            </a:r>
          </a:p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find:filingIndicator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&gt;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&lt;/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find:fIndicators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0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validations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ITS validation rules are included in the taxonomy as XBRL formula.</a:t>
            </a:r>
          </a:p>
          <a:p>
            <a:endParaRPr lang="en-GB" dirty="0"/>
          </a:p>
          <a:p>
            <a:r>
              <a:rPr lang="en-GB" dirty="0" smtClean="0"/>
              <a:t>These formulae check a variety of simple things e.g.</a:t>
            </a:r>
          </a:p>
          <a:p>
            <a:pPr lvl="2"/>
            <a:r>
              <a:rPr lang="en-GB" dirty="0"/>
              <a:t>	</a:t>
            </a:r>
            <a:r>
              <a:rPr lang="en-GB" dirty="0" smtClean="0"/>
              <a:t>Totals are equal to the sum of a breakdown</a:t>
            </a:r>
          </a:p>
          <a:p>
            <a:pPr lvl="2"/>
            <a:r>
              <a:rPr lang="en-GB" dirty="0"/>
              <a:t>	</a:t>
            </a:r>
            <a:r>
              <a:rPr lang="en-GB" dirty="0" smtClean="0"/>
              <a:t>Accounting identities hold</a:t>
            </a:r>
          </a:p>
          <a:p>
            <a:pPr lvl="2"/>
            <a:r>
              <a:rPr lang="en-GB" dirty="0"/>
              <a:t>	B</a:t>
            </a:r>
            <a:r>
              <a:rPr lang="en-GB" dirty="0" smtClean="0"/>
              <a:t>asic calculations (ratios etc.) are correct</a:t>
            </a:r>
          </a:p>
          <a:p>
            <a:pPr lvl="2"/>
            <a:r>
              <a:rPr lang="en-GB" dirty="0"/>
              <a:t>	</a:t>
            </a:r>
            <a:r>
              <a:rPr lang="en-GB" dirty="0" smtClean="0"/>
              <a:t>Signs of data are correct</a:t>
            </a:r>
          </a:p>
          <a:p>
            <a:pPr lvl="2"/>
            <a:r>
              <a:rPr lang="en-GB" dirty="0"/>
              <a:t>	</a:t>
            </a:r>
            <a:r>
              <a:rPr lang="en-GB" dirty="0" smtClean="0"/>
              <a:t>Values for qualitative data are valid (i.e. from the right list)</a:t>
            </a:r>
          </a:p>
          <a:p>
            <a:endParaRPr lang="en-GB" dirty="0" smtClean="0"/>
          </a:p>
          <a:p>
            <a:r>
              <a:rPr lang="en-GB" dirty="0" smtClean="0"/>
              <a:t>Evaluation of rules is controlled by the filing indicators</a:t>
            </a:r>
          </a:p>
          <a:p>
            <a:r>
              <a:rPr lang="en-GB" dirty="0" smtClean="0"/>
              <a:t>Rules only run when filing indicators for necessary tables are set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2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sz="2400" dirty="0" smtClean="0">
                <a:solidFill>
                  <a:schemeClr val="accent1"/>
                </a:solidFill>
              </a:rPr>
              <a:t>Control of validations: preconditions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4" name="14 Rectángulo"/>
          <p:cNvSpPr/>
          <p:nvPr/>
        </p:nvSpPr>
        <p:spPr bwMode="auto">
          <a:xfrm>
            <a:off x="5448466" y="1536629"/>
            <a:ext cx="4071966" cy="4572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Taxonomy</a:t>
            </a:r>
          </a:p>
        </p:txBody>
      </p:sp>
      <p:cxnSp>
        <p:nvCxnSpPr>
          <p:cNvPr id="45" name="8 Conector recto"/>
          <p:cNvCxnSpPr>
            <a:cxnSpLocks noChangeShapeType="1"/>
          </p:cNvCxnSpPr>
          <p:nvPr/>
        </p:nvCxnSpPr>
        <p:spPr bwMode="auto">
          <a:xfrm>
            <a:off x="5019840" y="1465208"/>
            <a:ext cx="0" cy="4786313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46" name="9 CuadroTexto"/>
          <p:cNvSpPr txBox="1">
            <a:spLocks noChangeArrowheads="1"/>
          </p:cNvSpPr>
          <p:nvPr/>
        </p:nvSpPr>
        <p:spPr bwMode="auto">
          <a:xfrm>
            <a:off x="6448590" y="6251521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XBRL Processor</a:t>
            </a:r>
          </a:p>
        </p:txBody>
      </p:sp>
      <p:sp>
        <p:nvSpPr>
          <p:cNvPr id="47" name="10 CuadroTexto"/>
          <p:cNvSpPr txBox="1">
            <a:spLocks noChangeArrowheads="1"/>
          </p:cNvSpPr>
          <p:nvPr/>
        </p:nvSpPr>
        <p:spPr bwMode="auto">
          <a:xfrm>
            <a:off x="1733715" y="6251521"/>
            <a:ext cx="223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Application layer</a:t>
            </a:r>
          </a:p>
        </p:txBody>
      </p:sp>
      <p:cxnSp>
        <p:nvCxnSpPr>
          <p:cNvPr id="48" name="12 Conector recto de flecha"/>
          <p:cNvCxnSpPr>
            <a:cxnSpLocks noChangeShapeType="1"/>
          </p:cNvCxnSpPr>
          <p:nvPr/>
        </p:nvCxnSpPr>
        <p:spPr bwMode="auto">
          <a:xfrm>
            <a:off x="2590965" y="1750958"/>
            <a:ext cx="30718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" name="15 CuadroTexto"/>
          <p:cNvSpPr txBox="1">
            <a:spLocks noChangeArrowheads="1"/>
          </p:cNvSpPr>
          <p:nvPr/>
        </p:nvSpPr>
        <p:spPr bwMode="auto">
          <a:xfrm>
            <a:off x="2876715" y="1393771"/>
            <a:ext cx="2060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0"/>
              <a:t>Perform validation</a:t>
            </a:r>
          </a:p>
        </p:txBody>
      </p:sp>
      <p:sp>
        <p:nvSpPr>
          <p:cNvPr id="50" name="16 Esquina doblada"/>
          <p:cNvSpPr>
            <a:spLocks noChangeArrowheads="1"/>
          </p:cNvSpPr>
          <p:nvPr/>
        </p:nvSpPr>
        <p:spPr bwMode="auto">
          <a:xfrm>
            <a:off x="1019340" y="1393771"/>
            <a:ext cx="1714500" cy="1643062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Instance document</a:t>
            </a:r>
          </a:p>
        </p:txBody>
      </p:sp>
      <p:sp>
        <p:nvSpPr>
          <p:cNvPr id="51" name="31 Rectángulo"/>
          <p:cNvSpPr/>
          <p:nvPr/>
        </p:nvSpPr>
        <p:spPr bwMode="auto">
          <a:xfrm>
            <a:off x="5877090" y="2465333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</a:t>
            </a:r>
            <a:r>
              <a:rPr lang="en-GB" sz="1600" i="1" dirty="0" smtClean="0">
                <a:solidFill>
                  <a:schemeClr val="tx1"/>
                </a:solidFill>
              </a:rPr>
              <a:t>1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52" name="32 Rectángulo"/>
          <p:cNvSpPr/>
          <p:nvPr/>
        </p:nvSpPr>
        <p:spPr bwMode="auto">
          <a:xfrm>
            <a:off x="5877090" y="2965396"/>
            <a:ext cx="1500187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</a:t>
            </a:r>
            <a:r>
              <a:rPr lang="en-GB" sz="1600" i="1" dirty="0" smtClean="0">
                <a:solidFill>
                  <a:schemeClr val="tx1"/>
                </a:solidFill>
              </a:rPr>
              <a:t>2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53" name="33 Rectángulo"/>
          <p:cNvSpPr/>
          <p:nvPr/>
        </p:nvSpPr>
        <p:spPr bwMode="auto">
          <a:xfrm>
            <a:off x="5877090" y="346545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</a:t>
            </a:r>
            <a:r>
              <a:rPr lang="en-GB" sz="1600" i="1" dirty="0" smtClean="0">
                <a:solidFill>
                  <a:schemeClr val="tx1"/>
                </a:solidFill>
              </a:rPr>
              <a:t>3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54" name="34 Rectángulo"/>
          <p:cNvSpPr/>
          <p:nvPr/>
        </p:nvSpPr>
        <p:spPr bwMode="auto">
          <a:xfrm>
            <a:off x="5877090" y="4394146"/>
            <a:ext cx="1500187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4</a:t>
            </a:r>
          </a:p>
        </p:txBody>
      </p:sp>
      <p:grpSp>
        <p:nvGrpSpPr>
          <p:cNvPr id="55" name="39 Grupo"/>
          <p:cNvGrpSpPr>
            <a:grpSpLocks/>
          </p:cNvGrpSpPr>
          <p:nvPr/>
        </p:nvGrpSpPr>
        <p:grpSpPr bwMode="auto">
          <a:xfrm>
            <a:off x="2448090" y="2322458"/>
            <a:ext cx="3286125" cy="357188"/>
            <a:chOff x="2081194" y="1795450"/>
            <a:chExt cx="4357718" cy="357190"/>
          </a:xfrm>
        </p:grpSpPr>
        <p:cxnSp>
          <p:nvCxnSpPr>
            <p:cNvPr id="56" name="37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7" name="38 CuadroTexto"/>
            <p:cNvSpPr txBox="1">
              <a:spLocks noChangeArrowheads="1"/>
            </p:cNvSpPr>
            <p:nvPr/>
          </p:nvSpPr>
          <p:spPr bwMode="auto">
            <a:xfrm>
              <a:off x="2366947" y="1795450"/>
              <a:ext cx="2725620" cy="338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 dirty="0"/>
                <a:t>Result of assertion </a:t>
              </a:r>
              <a:r>
                <a:rPr lang="en-GB" sz="1600" b="0" dirty="0" smtClean="0"/>
                <a:t>1</a:t>
              </a:r>
              <a:endParaRPr lang="en-GB" sz="1600" b="0" dirty="0"/>
            </a:p>
          </p:txBody>
        </p:sp>
      </p:grpSp>
      <p:grpSp>
        <p:nvGrpSpPr>
          <p:cNvPr id="58" name="41 Grupo"/>
          <p:cNvGrpSpPr>
            <a:grpSpLocks/>
          </p:cNvGrpSpPr>
          <p:nvPr/>
        </p:nvGrpSpPr>
        <p:grpSpPr bwMode="auto">
          <a:xfrm>
            <a:off x="2448090" y="2822521"/>
            <a:ext cx="3286125" cy="357187"/>
            <a:chOff x="2081194" y="1795450"/>
            <a:chExt cx="4357718" cy="357190"/>
          </a:xfrm>
        </p:grpSpPr>
        <p:cxnSp>
          <p:nvCxnSpPr>
            <p:cNvPr id="59" name="42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0" name="43 CuadroTexto"/>
            <p:cNvSpPr txBox="1">
              <a:spLocks noChangeArrowheads="1"/>
            </p:cNvSpPr>
            <p:nvPr/>
          </p:nvSpPr>
          <p:spPr bwMode="auto">
            <a:xfrm>
              <a:off x="2366947" y="1795450"/>
              <a:ext cx="2725620" cy="338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 dirty="0"/>
                <a:t>Result of assertion </a:t>
              </a:r>
              <a:r>
                <a:rPr lang="en-GB" sz="1600" b="0" dirty="0" smtClean="0"/>
                <a:t>2</a:t>
              </a:r>
              <a:endParaRPr lang="en-GB" sz="1600" b="0" dirty="0"/>
            </a:p>
          </p:txBody>
        </p:sp>
      </p:grpSp>
      <p:grpSp>
        <p:nvGrpSpPr>
          <p:cNvPr id="61" name="45 Grupo"/>
          <p:cNvGrpSpPr>
            <a:grpSpLocks/>
          </p:cNvGrpSpPr>
          <p:nvPr/>
        </p:nvGrpSpPr>
        <p:grpSpPr bwMode="auto">
          <a:xfrm>
            <a:off x="2448090" y="3322583"/>
            <a:ext cx="3286125" cy="357188"/>
            <a:chOff x="2081194" y="1795450"/>
            <a:chExt cx="4357718" cy="357190"/>
          </a:xfrm>
        </p:grpSpPr>
        <p:cxnSp>
          <p:nvCxnSpPr>
            <p:cNvPr id="62" name="46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3" name="47 CuadroTexto"/>
            <p:cNvSpPr txBox="1">
              <a:spLocks noChangeArrowheads="1"/>
            </p:cNvSpPr>
            <p:nvPr/>
          </p:nvSpPr>
          <p:spPr bwMode="auto">
            <a:xfrm>
              <a:off x="2366947" y="1795450"/>
              <a:ext cx="2725620" cy="338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 dirty="0"/>
                <a:t>Result of assertion </a:t>
              </a:r>
              <a:r>
                <a:rPr lang="en-GB" sz="1600" b="0" dirty="0" smtClean="0"/>
                <a:t>3</a:t>
              </a:r>
              <a:endParaRPr lang="en-GB" sz="1600" b="0" dirty="0"/>
            </a:p>
          </p:txBody>
        </p:sp>
      </p:grpSp>
      <p:sp>
        <p:nvSpPr>
          <p:cNvPr id="64" name="39 Rectángulo"/>
          <p:cNvSpPr/>
          <p:nvPr/>
        </p:nvSpPr>
        <p:spPr bwMode="auto">
          <a:xfrm>
            <a:off x="5877090" y="489420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5</a:t>
            </a:r>
          </a:p>
        </p:txBody>
      </p:sp>
      <p:sp>
        <p:nvSpPr>
          <p:cNvPr id="65" name="41 Rectángulo"/>
          <p:cNvSpPr/>
          <p:nvPr/>
        </p:nvSpPr>
        <p:spPr bwMode="auto">
          <a:xfrm>
            <a:off x="7805902" y="2251021"/>
            <a:ext cx="2286000" cy="6429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Precondition</a:t>
            </a:r>
          </a:p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(table A reported?)</a:t>
            </a:r>
          </a:p>
        </p:txBody>
      </p:sp>
      <p:sp>
        <p:nvSpPr>
          <p:cNvPr id="66" name="44 Rectángulo"/>
          <p:cNvSpPr/>
          <p:nvPr/>
        </p:nvSpPr>
        <p:spPr bwMode="auto">
          <a:xfrm>
            <a:off x="7663027" y="4036958"/>
            <a:ext cx="2286000" cy="6429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Precondition</a:t>
            </a:r>
          </a:p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(table B reported?)</a:t>
            </a:r>
          </a:p>
        </p:txBody>
      </p:sp>
      <p:cxnSp>
        <p:nvCxnSpPr>
          <p:cNvPr id="67" name="48 Conector recto de flecha"/>
          <p:cNvCxnSpPr>
            <a:cxnSpLocks noChangeShapeType="1"/>
            <a:stCxn id="51" idx="3"/>
            <a:endCxn id="65" idx="1"/>
          </p:cNvCxnSpPr>
          <p:nvPr/>
        </p:nvCxnSpPr>
        <p:spPr bwMode="auto">
          <a:xfrm flipV="1">
            <a:off x="7377277" y="2571696"/>
            <a:ext cx="428625" cy="71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8" name="49 Conector recto de flecha"/>
          <p:cNvCxnSpPr>
            <a:cxnSpLocks noChangeShapeType="1"/>
            <a:stCxn id="52" idx="3"/>
            <a:endCxn id="65" idx="1"/>
          </p:cNvCxnSpPr>
          <p:nvPr/>
        </p:nvCxnSpPr>
        <p:spPr bwMode="auto">
          <a:xfrm flipV="1">
            <a:off x="7377277" y="2571696"/>
            <a:ext cx="42862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" name="52 Conector recto de flecha"/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7377277" y="2571696"/>
            <a:ext cx="428625" cy="1071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0" name="55 Conector recto de flecha"/>
          <p:cNvCxnSpPr>
            <a:cxnSpLocks noChangeShapeType="1"/>
            <a:stCxn id="54" idx="3"/>
            <a:endCxn id="66" idx="1"/>
          </p:cNvCxnSpPr>
          <p:nvPr/>
        </p:nvCxnSpPr>
        <p:spPr bwMode="auto">
          <a:xfrm flipV="1">
            <a:off x="7377277" y="4359221"/>
            <a:ext cx="285750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1" name="62 Conector recto de flecha"/>
          <p:cNvCxnSpPr>
            <a:cxnSpLocks noChangeShapeType="1"/>
            <a:stCxn id="64" idx="3"/>
            <a:endCxn id="66" idx="1"/>
          </p:cNvCxnSpPr>
          <p:nvPr/>
        </p:nvCxnSpPr>
        <p:spPr bwMode="auto">
          <a:xfrm flipV="1">
            <a:off x="7377277" y="4359221"/>
            <a:ext cx="285750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2" name="65 Rectángulo"/>
          <p:cNvSpPr/>
          <p:nvPr/>
        </p:nvSpPr>
        <p:spPr bwMode="auto">
          <a:xfrm>
            <a:off x="1090777" y="1893833"/>
            <a:ext cx="1357313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600" i="1" dirty="0">
                <a:solidFill>
                  <a:schemeClr val="tx1"/>
                </a:solidFill>
              </a:rPr>
              <a:t>table A reported?</a:t>
            </a:r>
          </a:p>
          <a:p>
            <a:pPr algn="ctr">
              <a:defRPr/>
            </a:pPr>
            <a:r>
              <a:rPr lang="en-GB" sz="1600" i="1" dirty="0">
                <a:solidFill>
                  <a:schemeClr val="tx1"/>
                </a:solidFill>
              </a:rPr>
              <a:t>table B reported?</a:t>
            </a:r>
          </a:p>
        </p:txBody>
      </p:sp>
    </p:spTree>
    <p:extLst>
      <p:ext uri="{BB962C8B-B14F-4D97-AF65-F5344CB8AC3E}">
        <p14:creationId xmlns:p14="http://schemas.microsoft.com/office/powerpoint/2010/main" val="133610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taxonomy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Several key documents accompany the taxonomy:</a:t>
            </a:r>
          </a:p>
          <a:p>
            <a:endParaRPr lang="en-GB" dirty="0" smtClean="0"/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/>
              <a:t>DPM </a:t>
            </a:r>
            <a:r>
              <a:rPr lang="en-GB" dirty="0" smtClean="0"/>
              <a:t>formal model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Taxonomy Architecture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Filing Rules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DPM – Table layouts and Validation rules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document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Describes in detail how the Data Point Model is mapped to XBRL</a:t>
            </a:r>
          </a:p>
          <a:p>
            <a:endParaRPr lang="en-GB" dirty="0"/>
          </a:p>
          <a:p>
            <a:r>
              <a:rPr lang="en-GB" dirty="0" smtClean="0"/>
              <a:t>Documents all the components of the taxonomy.</a:t>
            </a:r>
          </a:p>
          <a:p>
            <a:endParaRPr lang="en-GB" dirty="0"/>
          </a:p>
          <a:p>
            <a:r>
              <a:rPr lang="en-GB" dirty="0" smtClean="0"/>
              <a:t>Primary resource for anyone wishing to understand </a:t>
            </a:r>
          </a:p>
          <a:p>
            <a:pPr lvl="2"/>
            <a:r>
              <a:rPr lang="en-GB" dirty="0" smtClean="0"/>
              <a:t>What the taxonomy looks like</a:t>
            </a:r>
          </a:p>
          <a:p>
            <a:pPr lvl="2"/>
            <a:r>
              <a:rPr lang="en-GB" dirty="0" smtClean="0"/>
              <a:t>Why</a:t>
            </a:r>
          </a:p>
          <a:p>
            <a:pPr lvl="2"/>
            <a:r>
              <a:rPr lang="en-GB" dirty="0" smtClean="0"/>
              <a:t>What all the files and elements of those files are</a:t>
            </a:r>
          </a:p>
          <a:p>
            <a:pPr lvl="2"/>
            <a:r>
              <a:rPr lang="en-GB" dirty="0" smtClean="0"/>
              <a:t>How the taxonomy is expected to operate</a:t>
            </a:r>
          </a:p>
          <a:p>
            <a:endParaRPr lang="en-GB" dirty="0"/>
          </a:p>
          <a:p>
            <a:r>
              <a:rPr lang="en-GB" dirty="0" smtClean="0"/>
              <a:t>Primarily relevant for software developers / in house development teams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35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Filing 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0" dirty="0" smtClean="0"/>
              <a:t>XBRL is very flexible</a:t>
            </a:r>
            <a:r>
              <a:rPr lang="en-GB" b="0" dirty="0"/>
              <a:t> </a:t>
            </a:r>
            <a:r>
              <a:rPr lang="en-GB" b="0" dirty="0" smtClean="0"/>
              <a:t>- </a:t>
            </a:r>
            <a:r>
              <a:rPr lang="en-GB" b="0" dirty="0"/>
              <a:t>i</a:t>
            </a:r>
            <a:r>
              <a:rPr lang="en-GB" b="0" dirty="0" smtClean="0"/>
              <a:t>t can be used in a myriad of ways</a:t>
            </a:r>
          </a:p>
          <a:p>
            <a:endParaRPr lang="en-GB" b="0" dirty="0"/>
          </a:p>
          <a:p>
            <a:r>
              <a:rPr lang="en-GB" b="0" dirty="0" smtClean="0"/>
              <a:t>For each specific use, this flexibility needs to be constrained in pre-agreed ways, so all participants can interact effectively.</a:t>
            </a:r>
          </a:p>
          <a:p>
            <a:endParaRPr lang="en-GB" b="0" dirty="0" smtClean="0"/>
          </a:p>
          <a:p>
            <a:r>
              <a:rPr lang="en-GB" b="0" dirty="0" smtClean="0"/>
              <a:t>We have prepared a set of “Filing rules”.</a:t>
            </a:r>
          </a:p>
          <a:p>
            <a:r>
              <a:rPr lang="en-GB" b="0" dirty="0" smtClean="0"/>
              <a:t>Give the detail of how an instance document should be prepared.</a:t>
            </a:r>
          </a:p>
          <a:p>
            <a:endParaRPr lang="en-GB" dirty="0" smtClean="0"/>
          </a:p>
          <a:p>
            <a:r>
              <a:rPr lang="en-GB" b="0" dirty="0"/>
              <a:t>Based </a:t>
            </a:r>
            <a:r>
              <a:rPr lang="en-GB" dirty="0"/>
              <a:t>very</a:t>
            </a:r>
            <a:r>
              <a:rPr lang="en-GB" b="0" dirty="0"/>
              <a:t> closely on the work of the CEN XBRL Workshop</a:t>
            </a:r>
          </a:p>
          <a:p>
            <a:pPr lvl="2"/>
            <a:r>
              <a:rPr lang="en-GB" dirty="0"/>
              <a:t>maximise harmonisation across European Supervisory reporting.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0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 smtClean="0"/>
              <a:t>The taxonomy – purpose, history and structure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The modules/entry points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Filing Indicators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Accompanying documents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Architecture document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Filing Rules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Table layout rendering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Validation rules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54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Filing 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0" dirty="0" smtClean="0"/>
              <a:t>Include</a:t>
            </a:r>
          </a:p>
          <a:p>
            <a:pPr lvl="2"/>
            <a:r>
              <a:rPr lang="en-GB" dirty="0"/>
              <a:t>R</a:t>
            </a:r>
            <a:r>
              <a:rPr lang="en-GB" b="0" dirty="0" smtClean="0"/>
              <a:t>equirements and guidance on the preparation and validation of XBRL instance documents</a:t>
            </a:r>
          </a:p>
          <a:p>
            <a:pPr lvl="2"/>
            <a:r>
              <a:rPr lang="en-GB" b="0" dirty="0" smtClean="0"/>
              <a:t>To ensure that CAs can send the EBA instance documents we can process.</a:t>
            </a:r>
          </a:p>
          <a:p>
            <a:endParaRPr lang="en-GB" b="0" dirty="0"/>
          </a:p>
          <a:p>
            <a:r>
              <a:rPr lang="en-GB" b="0" dirty="0" smtClean="0"/>
              <a:t>Many CAs are likely to adopt the EBA taxonomy</a:t>
            </a:r>
          </a:p>
          <a:p>
            <a:pPr lvl="2"/>
            <a:r>
              <a:rPr lang="en-GB" b="0" dirty="0" smtClean="0"/>
              <a:t>Also likely to adopt in large part the EBA filing rules</a:t>
            </a:r>
          </a:p>
          <a:p>
            <a:pPr lvl="2"/>
            <a:r>
              <a:rPr lang="en-GB" dirty="0" smtClean="0"/>
              <a:t>Beneficial as can then s</a:t>
            </a:r>
            <a:r>
              <a:rPr lang="en-GB" b="0" dirty="0" smtClean="0"/>
              <a:t>end us the files they receive.</a:t>
            </a:r>
          </a:p>
          <a:p>
            <a:pPr lvl="2"/>
            <a:r>
              <a:rPr lang="en-GB" dirty="0" smtClean="0"/>
              <a:t>CAs may well deviate slightly from our rules / add additional restrictions to facilitate their reporting processes.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2370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Filing Rules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0" dirty="0" smtClean="0"/>
              <a:t>Anyone </a:t>
            </a:r>
            <a:r>
              <a:rPr lang="en-GB" b="0" dirty="0"/>
              <a:t>producing CRD IV XBRL instances should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Review </a:t>
            </a:r>
            <a:r>
              <a:rPr lang="en-GB" dirty="0"/>
              <a:t>the filing </a:t>
            </a:r>
            <a:r>
              <a:rPr lang="en-GB" dirty="0" smtClean="0"/>
              <a:t>rules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(Confirm </a:t>
            </a:r>
            <a:r>
              <a:rPr lang="en-GB" dirty="0"/>
              <a:t>with </a:t>
            </a:r>
            <a:r>
              <a:rPr lang="en-GB" dirty="0" smtClean="0"/>
              <a:t>relevant CAs </a:t>
            </a:r>
            <a:r>
              <a:rPr lang="en-GB" dirty="0"/>
              <a:t>where they </a:t>
            </a:r>
            <a:r>
              <a:rPr lang="en-GB" dirty="0" smtClean="0"/>
              <a:t>will follow / tweak our rules)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/>
              <a:t>Ensure the instances you produce can conform to the rules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Instances </a:t>
            </a:r>
            <a:r>
              <a:rPr lang="en-GB" dirty="0"/>
              <a:t>not following the rules will likely be rejected by the EBA </a:t>
            </a:r>
            <a:r>
              <a:rPr lang="en-GB" dirty="0" smtClean="0"/>
              <a:t>/CAs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layouts and validation 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Show the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layout of the reported tables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DPM categorisation of the elements of the tables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unique IDs for each data point.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Easily comprehensible definitions of the validation rules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2" indent="0">
              <a:buNone/>
            </a:pPr>
            <a:r>
              <a:rPr lang="en-GB" dirty="0" smtClean="0"/>
              <a:t>These documents are a good way of exploring the reporting requirements without XBRL tooling / using the table or formula </a:t>
            </a:r>
            <a:r>
              <a:rPr lang="en-GB" dirty="0" err="1" smtClean="0"/>
              <a:t>linkbases</a:t>
            </a:r>
            <a:r>
              <a:rPr lang="en-GB" dirty="0"/>
              <a:t> </a:t>
            </a:r>
            <a:r>
              <a:rPr lang="en-GB" dirty="0" smtClean="0"/>
              <a:t>– and of course a help in understanding those.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20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layouts and validation rules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0" y="1002621"/>
            <a:ext cx="8353425" cy="3105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53000" sy="53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71" y="3502930"/>
            <a:ext cx="9220200" cy="3133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31000" sy="31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04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Validation 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majority of the validation rules from the ITS are expressed in XBRL.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taxonomy documents include an Excel spreadsheet detailing the rules.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Also indicated are those rules that are NOT expressed in XBRL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These may be checked on receipt by CAs </a:t>
            </a:r>
            <a:r>
              <a:rPr lang="en-GB" dirty="0"/>
              <a:t>&amp;</a:t>
            </a:r>
            <a:r>
              <a:rPr lang="en-GB" dirty="0" smtClean="0"/>
              <a:t> the EBA.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1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CAs to clarify what variation of the taxonomy (or other method) they will use for data collection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 in CAs and reporting institutions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Data collection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Remittance by CAs to the EBA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Future Versions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 expected in early 2013 for additional reporting area (Asset Encumbrance)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 expected later in 2013 for use from Jan 2014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At least yearly updates/additions after  that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09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95875" y="1812925"/>
            <a:ext cx="5103813" cy="1138238"/>
          </a:xfrm>
        </p:spPr>
        <p:txBody>
          <a:bodyPr/>
          <a:lstStyle/>
          <a:p>
            <a:r>
              <a:rPr lang="en-GB" dirty="0" smtClean="0"/>
              <a:t>Owen Jones</a:t>
            </a:r>
          </a:p>
          <a:p>
            <a:pPr lvl="1"/>
            <a:r>
              <a:rPr lang="en-GB" sz="2000" dirty="0" smtClean="0"/>
              <a:t>owen.jones@eba.europa.eu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56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EBA XBRL Taxonomy</a:t>
            </a:r>
            <a:endParaRPr lang="en-GB" dirty="0"/>
          </a:p>
        </p:txBody>
      </p:sp>
      <p:sp>
        <p:nvSpPr>
          <p:cNvPr id="6" name="Oval 7"/>
          <p:cNvSpPr/>
          <p:nvPr/>
        </p:nvSpPr>
        <p:spPr>
          <a:xfrm rot="10800000" flipV="1">
            <a:off x="2868694" y="3040258"/>
            <a:ext cx="1202183" cy="1072929"/>
          </a:xfrm>
          <a:custGeom>
            <a:avLst/>
            <a:gdLst/>
            <a:ahLst/>
            <a:cxnLst/>
            <a:rect l="l" t="t" r="r" b="b"/>
            <a:pathLst>
              <a:path w="2448272" h="2448272">
                <a:moveTo>
                  <a:pt x="0" y="1224000"/>
                </a:moveTo>
                <a:cubicBezTo>
                  <a:pt x="0" y="1224045"/>
                  <a:pt x="0" y="1224091"/>
                  <a:pt x="7" y="1224136"/>
                </a:cubicBezTo>
                <a:cubicBezTo>
                  <a:pt x="0" y="1224181"/>
                  <a:pt x="0" y="1224227"/>
                  <a:pt x="0" y="1224272"/>
                </a:cubicBezTo>
                <a:cubicBezTo>
                  <a:pt x="0" y="1900269"/>
                  <a:pt x="548064" y="2448272"/>
                  <a:pt x="1224136" y="2448272"/>
                </a:cubicBezTo>
                <a:cubicBezTo>
                  <a:pt x="1900208" y="2448272"/>
                  <a:pt x="2448272" y="1900269"/>
                  <a:pt x="2448272" y="1224272"/>
                </a:cubicBezTo>
                <a:lnTo>
                  <a:pt x="2448265" y="1224136"/>
                </a:lnTo>
                <a:lnTo>
                  <a:pt x="2448272" y="1224000"/>
                </a:lnTo>
                <a:cubicBezTo>
                  <a:pt x="2448272" y="548003"/>
                  <a:pt x="1900208" y="0"/>
                  <a:pt x="1224136" y="0"/>
                </a:cubicBezTo>
                <a:cubicBezTo>
                  <a:pt x="548064" y="0"/>
                  <a:pt x="0" y="548003"/>
                  <a:pt x="0" y="1224000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DPM</a:t>
            </a:r>
          </a:p>
        </p:txBody>
      </p:sp>
      <p:sp>
        <p:nvSpPr>
          <p:cNvPr id="7" name="Chevron 6"/>
          <p:cNvSpPr/>
          <p:nvPr/>
        </p:nvSpPr>
        <p:spPr>
          <a:xfrm>
            <a:off x="376869" y="5144110"/>
            <a:ext cx="3092917" cy="318553"/>
          </a:xfrm>
          <a:prstGeom prst="chevro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rgbClr val="002060"/>
                </a:solidFill>
              </a:rPr>
              <a:t>EBA Business experts</a:t>
            </a:r>
          </a:p>
        </p:txBody>
      </p:sp>
      <p:sp>
        <p:nvSpPr>
          <p:cNvPr id="8" name="Chevron 7"/>
          <p:cNvSpPr/>
          <p:nvPr/>
        </p:nvSpPr>
        <p:spPr>
          <a:xfrm>
            <a:off x="3492064" y="5144110"/>
            <a:ext cx="2478418" cy="318553"/>
          </a:xfrm>
          <a:prstGeom prst="chevron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rgbClr val="C00000"/>
                </a:solidFill>
              </a:rPr>
              <a:t>EBA IT experts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2894" y="2604436"/>
            <a:ext cx="1514898" cy="3973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Regulations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2894" y="3169780"/>
            <a:ext cx="1514898" cy="3973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Templates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2894" y="3715871"/>
            <a:ext cx="1514898" cy="3973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Instructions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2894" y="4272465"/>
            <a:ext cx="1514898" cy="39556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Validations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50080" y="3273923"/>
            <a:ext cx="1577340" cy="57321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2153" rIns="36000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solidFill>
                  <a:srgbClr val="C00000"/>
                </a:solidFill>
              </a:rPr>
              <a:t>Taxonomy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27792" y="2802219"/>
            <a:ext cx="590365" cy="437573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</p:cNvCxnSpPr>
          <p:nvPr/>
        </p:nvCxnSpPr>
        <p:spPr>
          <a:xfrm>
            <a:off x="2227792" y="3367563"/>
            <a:ext cx="506823" cy="110269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</p:cNvCxnSpPr>
          <p:nvPr/>
        </p:nvCxnSpPr>
        <p:spPr>
          <a:xfrm flipV="1">
            <a:off x="2227792" y="3780632"/>
            <a:ext cx="506823" cy="13302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27792" y="3994167"/>
            <a:ext cx="590365" cy="435823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1"/>
          </p:cNvCxnSpPr>
          <p:nvPr/>
        </p:nvCxnSpPr>
        <p:spPr>
          <a:xfrm flipV="1">
            <a:off x="4160520" y="3560533"/>
            <a:ext cx="289560" cy="6564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3"/>
            <a:endCxn id="21" idx="1"/>
          </p:cNvCxnSpPr>
          <p:nvPr/>
        </p:nvCxnSpPr>
        <p:spPr>
          <a:xfrm flipV="1">
            <a:off x="6027420" y="2971123"/>
            <a:ext cx="388620" cy="58941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hevron 19"/>
          <p:cNvSpPr/>
          <p:nvPr/>
        </p:nvSpPr>
        <p:spPr>
          <a:xfrm>
            <a:off x="5970482" y="5152861"/>
            <a:ext cx="2227792" cy="316803"/>
          </a:xfrm>
          <a:prstGeom prst="chevron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PT" sz="1400" b="1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pt-PT" sz="1400" b="1" dirty="0">
                <a:solidFill>
                  <a:schemeClr val="accent4">
                    <a:lumMod val="75000"/>
                  </a:schemeClr>
                </a:solidFill>
              </a:rPr>
              <a:t>IT experts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16040" y="2772464"/>
            <a:ext cx="1514898" cy="397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Transmit to EBA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416040" y="3360562"/>
            <a:ext cx="1514898" cy="397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Transmit to EBA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416040" y="4344937"/>
            <a:ext cx="3642360" cy="397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 smtClean="0">
                <a:solidFill>
                  <a:schemeClr val="tx1"/>
                </a:solidFill>
              </a:rPr>
              <a:t>Understand Requirements</a:t>
            </a:r>
            <a:endParaRPr lang="pt-PT" sz="14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3" idx="3"/>
            <a:endCxn id="22" idx="1"/>
          </p:cNvCxnSpPr>
          <p:nvPr/>
        </p:nvCxnSpPr>
        <p:spPr>
          <a:xfrm flipV="1">
            <a:off x="6027420" y="3559221"/>
            <a:ext cx="388620" cy="131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hevron 25"/>
          <p:cNvSpPr/>
          <p:nvPr/>
        </p:nvSpPr>
        <p:spPr>
          <a:xfrm>
            <a:off x="8198273" y="5152861"/>
            <a:ext cx="2227792" cy="316803"/>
          </a:xfrm>
          <a:prstGeom prst="chevron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accent6">
                    <a:lumMod val="75000"/>
                  </a:schemeClr>
                </a:solidFill>
              </a:rPr>
              <a:t>Credit </a:t>
            </a:r>
            <a:r>
              <a:rPr lang="pt-PT" sz="1400" b="1" dirty="0" smtClean="0">
                <a:solidFill>
                  <a:schemeClr val="accent6">
                    <a:lumMod val="75000"/>
                  </a:schemeClr>
                </a:solidFill>
              </a:rPr>
              <a:t>Institutions</a:t>
            </a:r>
            <a:endParaRPr lang="pt-P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376497" y="2772464"/>
            <a:ext cx="1514898" cy="397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tx1"/>
                </a:solidFill>
              </a:rPr>
              <a:t>Report to S</a:t>
            </a:r>
            <a:r>
              <a:rPr lang="pt-PT" sz="1400" b="1" dirty="0" smtClean="0">
                <a:solidFill>
                  <a:schemeClr val="tx1"/>
                </a:solidFill>
              </a:rPr>
              <a:t>A</a:t>
            </a:r>
            <a:endParaRPr lang="pt-PT" sz="14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1" idx="3"/>
            <a:endCxn id="28" idx="1"/>
          </p:cNvCxnSpPr>
          <p:nvPr/>
        </p:nvCxnSpPr>
        <p:spPr>
          <a:xfrm>
            <a:off x="7930938" y="2970247"/>
            <a:ext cx="445558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69"/>
          <p:cNvSpPr txBox="1">
            <a:spLocks noChangeArrowheads="1"/>
          </p:cNvSpPr>
          <p:nvPr/>
        </p:nvSpPr>
        <p:spPr bwMode="auto">
          <a:xfrm>
            <a:off x="445559" y="1344225"/>
            <a:ext cx="9802283" cy="10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dirty="0" smtClean="0">
                <a:solidFill>
                  <a:schemeClr val="accent1"/>
                </a:solidFill>
                <a:latin typeface="+mn-lt"/>
                <a:cs typeface="+mn-cs"/>
              </a:rPr>
              <a:t>Main purpose:</a:t>
            </a:r>
          </a:p>
          <a:p>
            <a:r>
              <a:rPr lang="en-US" sz="2400" b="1" dirty="0" smtClean="0">
                <a:solidFill>
                  <a:schemeClr val="accent1"/>
                </a:solidFill>
                <a:latin typeface="+mn-lt"/>
                <a:cs typeface="+mn-cs"/>
              </a:rPr>
              <a:t>Data transmission from ‘Competent Authorities’ to EBA 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+mn-lt"/>
                <a:cs typeface="+mn-cs"/>
              </a:rPr>
              <a:t>“Secondary reporting”</a:t>
            </a:r>
          </a:p>
        </p:txBody>
      </p:sp>
      <p:sp>
        <p:nvSpPr>
          <p:cNvPr id="32" name="TextBox 70"/>
          <p:cNvSpPr txBox="1">
            <a:spLocks noChangeArrowheads="1"/>
          </p:cNvSpPr>
          <p:nvPr/>
        </p:nvSpPr>
        <p:spPr bwMode="auto">
          <a:xfrm>
            <a:off x="534670" y="5880983"/>
            <a:ext cx="9802283" cy="47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accent1"/>
                </a:solidFill>
                <a:latin typeface="+mn-lt"/>
                <a:cs typeface="+mn-cs"/>
              </a:rPr>
              <a:t>Many authorities will use (nearly) the same for primary reporting</a:t>
            </a:r>
          </a:p>
        </p:txBody>
      </p:sp>
      <p:cxnSp>
        <p:nvCxnSpPr>
          <p:cNvPr id="33" name="Straight Arrow Connector 32"/>
          <p:cNvCxnSpPr>
            <a:endCxn id="23" idx="1"/>
          </p:cNvCxnSpPr>
          <p:nvPr/>
        </p:nvCxnSpPr>
        <p:spPr>
          <a:xfrm>
            <a:off x="4070877" y="3914529"/>
            <a:ext cx="2345163" cy="629067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9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8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0" dirty="0" smtClean="0"/>
              <a:t>For primary reporting (Credit Institution to CAs)</a:t>
            </a:r>
          </a:p>
          <a:p>
            <a:r>
              <a:rPr lang="en-GB" b="0" dirty="0"/>
              <a:t>e</a:t>
            </a:r>
            <a:r>
              <a:rPr lang="en-GB" b="0" dirty="0" smtClean="0"/>
              <a:t>ach CA</a:t>
            </a:r>
            <a:r>
              <a:rPr lang="en-GB" dirty="0" smtClean="0"/>
              <a:t> may</a:t>
            </a:r>
            <a:r>
              <a:rPr lang="en-GB" b="0" dirty="0" smtClean="0"/>
              <a:t>, at their discretion: </a:t>
            </a:r>
          </a:p>
          <a:p>
            <a:endParaRPr lang="en-GB" dirty="0" smtClean="0"/>
          </a:p>
          <a:p>
            <a:pPr marL="177800" lvl="2" indent="0">
              <a:spcBef>
                <a:spcPts val="1200"/>
              </a:spcBef>
            </a:pPr>
            <a:r>
              <a:rPr lang="en-GB" b="1" dirty="0" smtClean="0"/>
              <a:t>Use</a:t>
            </a:r>
            <a:r>
              <a:rPr lang="en-GB" dirty="0" smtClean="0"/>
              <a:t> the EBA taxonomy</a:t>
            </a:r>
          </a:p>
          <a:p>
            <a:pPr marL="177800" lvl="2" indent="0">
              <a:spcBef>
                <a:spcPts val="1200"/>
              </a:spcBef>
            </a:pPr>
            <a:r>
              <a:rPr lang="en-GB" b="1" dirty="0" smtClean="0"/>
              <a:t>Modify</a:t>
            </a:r>
            <a:r>
              <a:rPr lang="en-GB" dirty="0" smtClean="0"/>
              <a:t> the EBA taxonomy</a:t>
            </a:r>
          </a:p>
          <a:p>
            <a:pPr marL="177800" lvl="2" indent="0">
              <a:spcBef>
                <a:spcPts val="1200"/>
              </a:spcBef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Build their own XBRL taxonomy</a:t>
            </a:r>
          </a:p>
          <a:p>
            <a:pPr marL="177800" lvl="2" indent="0">
              <a:spcBef>
                <a:spcPts val="1200"/>
              </a:spcBef>
            </a:pPr>
            <a:r>
              <a:rPr lang="en-GB" b="1" dirty="0" smtClean="0"/>
              <a:t>Not use </a:t>
            </a:r>
            <a:r>
              <a:rPr lang="en-GB" dirty="0" smtClean="0"/>
              <a:t>XBRL at all</a:t>
            </a:r>
          </a:p>
          <a:p>
            <a:pPr marL="177800" lvl="2" indent="0">
              <a:spcBef>
                <a:spcPts val="1200"/>
              </a:spcBef>
            </a:pPr>
            <a:endParaRPr lang="en-GB" dirty="0"/>
          </a:p>
          <a:p>
            <a:pPr indent="-4763">
              <a:spcBef>
                <a:spcPts val="1200"/>
              </a:spcBef>
            </a:pPr>
            <a:r>
              <a:rPr lang="en-GB" b="0" dirty="0" smtClean="0"/>
              <a:t>But they all </a:t>
            </a:r>
            <a:r>
              <a:rPr lang="en-GB" dirty="0" smtClean="0"/>
              <a:t>must</a:t>
            </a:r>
            <a:r>
              <a:rPr lang="en-GB" b="0" dirty="0" smtClean="0"/>
              <a:t> produce </a:t>
            </a:r>
          </a:p>
          <a:p>
            <a:pPr indent="-4763">
              <a:spcBef>
                <a:spcPts val="1200"/>
              </a:spcBef>
            </a:pPr>
            <a:r>
              <a:rPr lang="en-GB" b="0" dirty="0" smtClean="0"/>
              <a:t>EBA format XBRL files to send to the EBA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052560" y="4004310"/>
            <a:ext cx="990600" cy="617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EBA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498080" y="2994660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7498080" y="4042410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7498080" y="5036820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29300" y="2994660"/>
            <a:ext cx="853440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814060" y="4042410"/>
            <a:ext cx="853440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5829300" y="5036820"/>
            <a:ext cx="853440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2" idx="3"/>
            <a:endCxn id="9" idx="1"/>
          </p:cNvCxnSpPr>
          <p:nvPr/>
        </p:nvCxnSpPr>
        <p:spPr>
          <a:xfrm>
            <a:off x="6682740" y="5307330"/>
            <a:ext cx="8153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8" idx="1"/>
          </p:cNvCxnSpPr>
          <p:nvPr/>
        </p:nvCxnSpPr>
        <p:spPr>
          <a:xfrm>
            <a:off x="6667500" y="4312920"/>
            <a:ext cx="8305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5" idx="1"/>
          </p:cNvCxnSpPr>
          <p:nvPr/>
        </p:nvCxnSpPr>
        <p:spPr>
          <a:xfrm>
            <a:off x="6682740" y="3265170"/>
            <a:ext cx="8153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</p:cNvCxnSpPr>
          <p:nvPr/>
        </p:nvCxnSpPr>
        <p:spPr>
          <a:xfrm>
            <a:off x="8351520" y="3265170"/>
            <a:ext cx="701040" cy="7391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4" idx="1"/>
          </p:cNvCxnSpPr>
          <p:nvPr/>
        </p:nvCxnSpPr>
        <p:spPr>
          <a:xfrm>
            <a:off x="8351520" y="4312920"/>
            <a:ext cx="7010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</p:cNvCxnSpPr>
          <p:nvPr/>
        </p:nvCxnSpPr>
        <p:spPr>
          <a:xfrm flipV="1">
            <a:off x="8351520" y="4621530"/>
            <a:ext cx="70104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618220" y="4916031"/>
            <a:ext cx="11963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60820" y="2717661"/>
            <a:ext cx="11963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56020" y="3761184"/>
            <a:ext cx="16687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Modified XBRL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54140" y="4792205"/>
            <a:ext cx="14706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accent2"/>
                </a:solidFill>
                <a:latin typeface="+mn-lt"/>
                <a:cs typeface="+mn-cs"/>
              </a:rPr>
              <a:t>Own</a:t>
            </a:r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8585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the taxonomy – how did we get here?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5201773"/>
              </p:ext>
            </p:extLst>
          </p:nvPr>
        </p:nvGraphicFramePr>
        <p:xfrm>
          <a:off x="419101" y="1179865"/>
          <a:ext cx="9787466" cy="530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9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 of the taxonomy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At the base – a dictionary of concepts, describing the COREP and FINREP subject area.</a:t>
            </a:r>
          </a:p>
          <a:p>
            <a:endParaRPr lang="en-GB" dirty="0"/>
          </a:p>
          <a:p>
            <a:r>
              <a:rPr lang="en-GB" dirty="0" smtClean="0"/>
              <a:t>But also,</a:t>
            </a:r>
          </a:p>
          <a:p>
            <a:r>
              <a:rPr lang="en-GB" dirty="0" smtClean="0"/>
              <a:t>	Definition and Table </a:t>
            </a:r>
            <a:r>
              <a:rPr lang="en-GB" dirty="0" err="1" smtClean="0"/>
              <a:t>linkbase</a:t>
            </a:r>
            <a:r>
              <a:rPr lang="en-GB" dirty="0" smtClean="0"/>
              <a:t> layer</a:t>
            </a:r>
          </a:p>
          <a:p>
            <a:pPr lvl="1"/>
            <a:r>
              <a:rPr lang="en-GB" dirty="0" smtClean="0"/>
              <a:t>Defining the data items to be reported and layout of the reported forms</a:t>
            </a:r>
          </a:p>
          <a:p>
            <a:endParaRPr lang="en-GB" dirty="0"/>
          </a:p>
          <a:p>
            <a:r>
              <a:rPr lang="en-GB" dirty="0" smtClean="0"/>
              <a:t>	Validations</a:t>
            </a:r>
          </a:p>
          <a:p>
            <a:pPr lvl="1"/>
            <a:r>
              <a:rPr lang="en-GB" dirty="0" smtClean="0"/>
              <a:t>Defining and ensuring the basic relationships of the data items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	Modules</a:t>
            </a:r>
          </a:p>
          <a:p>
            <a:pPr lvl="1"/>
            <a:r>
              <a:rPr lang="en-GB" dirty="0" smtClean="0"/>
              <a:t>Defining the units of reporting  (sets of reported tables)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75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39" y="499406"/>
            <a:ext cx="9624060" cy="412752"/>
          </a:xfrm>
        </p:spPr>
        <p:txBody>
          <a:bodyPr/>
          <a:lstStyle/>
          <a:p>
            <a:r>
              <a:rPr lang="en-GB" dirty="0" smtClean="0"/>
              <a:t>Structure of the taxonomy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752600"/>
            <a:ext cx="1844040" cy="883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Dictionary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4832985"/>
            <a:ext cx="1844040" cy="883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Reporting Frameworks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659380" y="4263390"/>
            <a:ext cx="155448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COREP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689860" y="5996940"/>
            <a:ext cx="152400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FINREP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659380" y="106680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Dimensions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659380" y="194310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4587240" y="222504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Members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587240" y="164592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659380" y="284988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4587240" y="284988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587240" y="3627120"/>
            <a:ext cx="153924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Modules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4792980" y="4581525"/>
            <a:ext cx="153924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Tables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587240" y="5206365"/>
            <a:ext cx="153924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Validations</a:t>
            </a:r>
            <a:endParaRPr lang="en-GB" dirty="0"/>
          </a:p>
        </p:txBody>
      </p:sp>
      <p:sp>
        <p:nvSpPr>
          <p:cNvPr id="50" name="Rounded Rectangle 49"/>
          <p:cNvSpPr/>
          <p:nvPr/>
        </p:nvSpPr>
        <p:spPr>
          <a:xfrm>
            <a:off x="4587240" y="590359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Modules</a:t>
            </a:r>
            <a:endParaRPr lang="en-GB" sz="1400" dirty="0"/>
          </a:p>
        </p:txBody>
      </p:sp>
      <p:sp>
        <p:nvSpPr>
          <p:cNvPr id="51" name="Rounded Rectangle 50"/>
          <p:cNvSpPr/>
          <p:nvPr/>
        </p:nvSpPr>
        <p:spPr>
          <a:xfrm>
            <a:off x="4587240" y="612076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Tables</a:t>
            </a:r>
            <a:endParaRPr lang="en-GB" sz="1400" dirty="0"/>
          </a:p>
        </p:txBody>
      </p:sp>
      <p:sp>
        <p:nvSpPr>
          <p:cNvPr id="52" name="Rounded Rectangle 51"/>
          <p:cNvSpPr/>
          <p:nvPr/>
        </p:nvSpPr>
        <p:spPr>
          <a:xfrm>
            <a:off x="4587240" y="633793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Validations</a:t>
            </a:r>
            <a:endParaRPr lang="en-GB" sz="1400" dirty="0"/>
          </a:p>
        </p:txBody>
      </p:sp>
      <p:sp>
        <p:nvSpPr>
          <p:cNvPr id="124" name="Left Brace 123"/>
          <p:cNvSpPr/>
          <p:nvPr/>
        </p:nvSpPr>
        <p:spPr>
          <a:xfrm>
            <a:off x="2407920" y="1303020"/>
            <a:ext cx="213360" cy="178308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Left Brace 124"/>
          <p:cNvSpPr/>
          <p:nvPr/>
        </p:nvSpPr>
        <p:spPr>
          <a:xfrm>
            <a:off x="4213860" y="1897380"/>
            <a:ext cx="320040" cy="601980"/>
          </a:xfrm>
          <a:prstGeom prst="leftBrace">
            <a:avLst>
              <a:gd name="adj1" fmla="val 8333"/>
              <a:gd name="adj2" fmla="val 5126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7" name="Straight Arrow Connector 126"/>
          <p:cNvCxnSpPr>
            <a:stCxn id="8" idx="2"/>
            <a:endCxn id="9" idx="0"/>
          </p:cNvCxnSpPr>
          <p:nvPr/>
        </p:nvCxnSpPr>
        <p:spPr>
          <a:xfrm>
            <a:off x="3429000" y="1569720"/>
            <a:ext cx="0" cy="3733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eft Brace 133"/>
          <p:cNvSpPr/>
          <p:nvPr/>
        </p:nvSpPr>
        <p:spPr>
          <a:xfrm>
            <a:off x="4320540" y="3829050"/>
            <a:ext cx="213360" cy="1628775"/>
          </a:xfrm>
          <a:prstGeom prst="leftBrace">
            <a:avLst>
              <a:gd name="adj1" fmla="val 8333"/>
              <a:gd name="adj2" fmla="val 436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Left Brace 134"/>
          <p:cNvSpPr/>
          <p:nvPr/>
        </p:nvSpPr>
        <p:spPr>
          <a:xfrm>
            <a:off x="2407920" y="4511040"/>
            <a:ext cx="213360" cy="1737360"/>
          </a:xfrm>
          <a:prstGeom prst="leftBrace">
            <a:avLst>
              <a:gd name="adj1" fmla="val 8333"/>
              <a:gd name="adj2" fmla="val 436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4587240" y="4255770"/>
            <a:ext cx="1424940" cy="251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Table Groups</a:t>
            </a:r>
            <a:endParaRPr lang="en-GB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6736080" y="2148840"/>
            <a:ext cx="282067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200" b="1" dirty="0" smtClean="0">
                <a:solidFill>
                  <a:schemeClr val="accent2"/>
                </a:solidFill>
                <a:latin typeface="+mn-lt"/>
                <a:cs typeface="+mn-cs"/>
              </a:rPr>
              <a:t>Data Model layer</a:t>
            </a:r>
            <a:endParaRPr lang="en-GB" sz="2200" b="1" kern="120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736080" y="4582040"/>
            <a:ext cx="282067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200" b="1" dirty="0" smtClean="0">
                <a:solidFill>
                  <a:schemeClr val="accent2"/>
                </a:solidFill>
                <a:latin typeface="+mn-lt"/>
                <a:cs typeface="+mn-cs"/>
              </a:rPr>
              <a:t>Reporting layer</a:t>
            </a:r>
            <a:endParaRPr lang="en-GB" sz="2200" b="1" kern="120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7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8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50" grpId="0" animBg="1"/>
      <p:bldP spid="51" grpId="0" animBg="1"/>
      <p:bldP spid="52" grpId="0" animBg="1"/>
      <p:bldP spid="124" grpId="0" animBg="1"/>
      <p:bldP spid="125" grpId="0" animBg="1"/>
      <p:bldP spid="134" grpId="0" animBg="1"/>
      <p:bldP spid="135" grpId="0" animBg="1"/>
      <p:bldP spid="67" grpId="0" animBg="1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39" y="499406"/>
            <a:ext cx="9624060" cy="412752"/>
          </a:xfrm>
        </p:spPr>
        <p:txBody>
          <a:bodyPr/>
          <a:lstStyle/>
          <a:p>
            <a:r>
              <a:rPr lang="en-GB" dirty="0" smtClean="0"/>
              <a:t>Structure of the taxonomy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752600"/>
            <a:ext cx="1844040" cy="883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Dictionary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4832985"/>
            <a:ext cx="1844040" cy="883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Reporting Frameworks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659380" y="4263390"/>
            <a:ext cx="155448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COREP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689860" y="5996940"/>
            <a:ext cx="1524000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FINREP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659380" y="106680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Dimensions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659380" y="194310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4587240" y="222504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Members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587240" y="164592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659380" y="284988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4587240" y="2849880"/>
            <a:ext cx="1539240" cy="50292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587240" y="3627120"/>
            <a:ext cx="1539240" cy="5029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Modules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4587240" y="4255770"/>
            <a:ext cx="1539240" cy="5029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Tables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587240" y="5128260"/>
            <a:ext cx="1539240" cy="5029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Validations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6431280" y="4335780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04660" y="4335780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745730" y="4358638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8351520" y="4335780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8740140" y="4335780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9105900" y="4335780"/>
            <a:ext cx="304800" cy="342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6858000" y="545592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v2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7345680" y="545592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v3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7825740" y="545592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v4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8305800" y="545592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v5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8778240" y="545592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v6</a:t>
            </a:r>
            <a:endParaRPr lang="en-GB" dirty="0"/>
          </a:p>
        </p:txBody>
      </p:sp>
      <p:sp>
        <p:nvSpPr>
          <p:cNvPr id="35" name="Rounded Rectangle 34"/>
          <p:cNvSpPr/>
          <p:nvPr/>
        </p:nvSpPr>
        <p:spPr>
          <a:xfrm>
            <a:off x="6431280" y="3733800"/>
            <a:ext cx="304800" cy="3429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6" name="Rounded Rectangle 35"/>
          <p:cNvSpPr/>
          <p:nvPr/>
        </p:nvSpPr>
        <p:spPr>
          <a:xfrm>
            <a:off x="7745253" y="3733800"/>
            <a:ext cx="304800" cy="3429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8" name="Rounded Rectangle 37"/>
          <p:cNvSpPr/>
          <p:nvPr/>
        </p:nvSpPr>
        <p:spPr>
          <a:xfrm>
            <a:off x="8511540" y="3733800"/>
            <a:ext cx="304800" cy="3429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6370320" y="5459730"/>
            <a:ext cx="434340" cy="342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v1</a:t>
            </a:r>
            <a:endParaRPr lang="en-GB" dirty="0"/>
          </a:p>
        </p:txBody>
      </p:sp>
      <p:sp>
        <p:nvSpPr>
          <p:cNvPr id="50" name="Rounded Rectangle 49"/>
          <p:cNvSpPr/>
          <p:nvPr/>
        </p:nvSpPr>
        <p:spPr>
          <a:xfrm>
            <a:off x="4587240" y="590359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Modules</a:t>
            </a:r>
            <a:endParaRPr lang="en-GB" sz="1400" dirty="0"/>
          </a:p>
        </p:txBody>
      </p:sp>
      <p:sp>
        <p:nvSpPr>
          <p:cNvPr id="51" name="Rounded Rectangle 50"/>
          <p:cNvSpPr/>
          <p:nvPr/>
        </p:nvSpPr>
        <p:spPr>
          <a:xfrm>
            <a:off x="4587240" y="612076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Tables</a:t>
            </a:r>
            <a:endParaRPr lang="en-GB" sz="1400" dirty="0"/>
          </a:p>
        </p:txBody>
      </p:sp>
      <p:sp>
        <p:nvSpPr>
          <p:cNvPr id="52" name="Rounded Rectangle 51"/>
          <p:cNvSpPr/>
          <p:nvPr/>
        </p:nvSpPr>
        <p:spPr>
          <a:xfrm>
            <a:off x="4587240" y="6337935"/>
            <a:ext cx="1539240" cy="17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Validations</a:t>
            </a:r>
            <a:endParaRPr lang="en-GB" sz="1400" dirty="0"/>
          </a:p>
        </p:txBody>
      </p:sp>
      <p:cxnSp>
        <p:nvCxnSpPr>
          <p:cNvPr id="59" name="Elbow Connector 58"/>
          <p:cNvCxnSpPr>
            <a:stCxn id="35" idx="2"/>
            <a:endCxn id="19" idx="0"/>
          </p:cNvCxnSpPr>
          <p:nvPr/>
        </p:nvCxnSpPr>
        <p:spPr>
          <a:xfrm rot="5400000">
            <a:off x="6454140" y="4206240"/>
            <a:ext cx="259080" cy="1270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2"/>
            <a:endCxn id="20" idx="0"/>
          </p:cNvCxnSpPr>
          <p:nvPr/>
        </p:nvCxnSpPr>
        <p:spPr>
          <a:xfrm rot="16200000" flipH="1">
            <a:off x="6640830" y="4019550"/>
            <a:ext cx="259080" cy="37338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36" idx="2"/>
            <a:endCxn id="21" idx="0"/>
          </p:cNvCxnSpPr>
          <p:nvPr/>
        </p:nvCxnSpPr>
        <p:spPr>
          <a:xfrm rot="16200000" flipH="1">
            <a:off x="7756922" y="4217430"/>
            <a:ext cx="281938" cy="477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8" idx="2"/>
            <a:endCxn id="24" idx="0"/>
          </p:cNvCxnSpPr>
          <p:nvPr/>
        </p:nvCxnSpPr>
        <p:spPr>
          <a:xfrm rot="5400000">
            <a:off x="8454390" y="4126230"/>
            <a:ext cx="259080" cy="16002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8" idx="2"/>
            <a:endCxn id="25" idx="0"/>
          </p:cNvCxnSpPr>
          <p:nvPr/>
        </p:nvCxnSpPr>
        <p:spPr>
          <a:xfrm rot="16200000" flipH="1">
            <a:off x="8648700" y="4091940"/>
            <a:ext cx="259080" cy="22860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38" idx="2"/>
            <a:endCxn id="26" idx="0"/>
          </p:cNvCxnSpPr>
          <p:nvPr/>
        </p:nvCxnSpPr>
        <p:spPr>
          <a:xfrm rot="16200000" flipH="1">
            <a:off x="8831580" y="3909060"/>
            <a:ext cx="259080" cy="59436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43" idx="0"/>
          </p:cNvCxnSpPr>
          <p:nvPr/>
        </p:nvCxnSpPr>
        <p:spPr>
          <a:xfrm>
            <a:off x="6587490" y="5303520"/>
            <a:ext cx="0" cy="1562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28" idx="0"/>
          </p:cNvCxnSpPr>
          <p:nvPr/>
        </p:nvCxnSpPr>
        <p:spPr>
          <a:xfrm>
            <a:off x="6587490" y="5303520"/>
            <a:ext cx="48768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0" idx="0"/>
          </p:cNvCxnSpPr>
          <p:nvPr/>
        </p:nvCxnSpPr>
        <p:spPr>
          <a:xfrm flipH="1" flipV="1">
            <a:off x="7745730" y="5284471"/>
            <a:ext cx="297180" cy="171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5" idx="2"/>
            <a:endCxn id="29" idx="0"/>
          </p:cNvCxnSpPr>
          <p:nvPr/>
        </p:nvCxnSpPr>
        <p:spPr>
          <a:xfrm flipH="1">
            <a:off x="7562850" y="5274873"/>
            <a:ext cx="177370" cy="1810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30" idx="0"/>
          </p:cNvCxnSpPr>
          <p:nvPr/>
        </p:nvCxnSpPr>
        <p:spPr>
          <a:xfrm flipH="1">
            <a:off x="8042910" y="5299707"/>
            <a:ext cx="802702" cy="1562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31" idx="0"/>
          </p:cNvCxnSpPr>
          <p:nvPr/>
        </p:nvCxnSpPr>
        <p:spPr>
          <a:xfrm flipH="1">
            <a:off x="8522970" y="5303520"/>
            <a:ext cx="322642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7" idx="2"/>
            <a:endCxn id="32" idx="0"/>
          </p:cNvCxnSpPr>
          <p:nvPr/>
        </p:nvCxnSpPr>
        <p:spPr>
          <a:xfrm>
            <a:off x="8845612" y="5299707"/>
            <a:ext cx="149798" cy="1562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Left Brace 123"/>
          <p:cNvSpPr/>
          <p:nvPr/>
        </p:nvSpPr>
        <p:spPr>
          <a:xfrm>
            <a:off x="2407920" y="1303020"/>
            <a:ext cx="213360" cy="178308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Left Brace 124"/>
          <p:cNvSpPr/>
          <p:nvPr/>
        </p:nvSpPr>
        <p:spPr>
          <a:xfrm>
            <a:off x="4213860" y="1897380"/>
            <a:ext cx="320040" cy="601980"/>
          </a:xfrm>
          <a:prstGeom prst="leftBrace">
            <a:avLst>
              <a:gd name="adj1" fmla="val 8333"/>
              <a:gd name="adj2" fmla="val 5126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7" name="Straight Arrow Connector 126"/>
          <p:cNvCxnSpPr>
            <a:stCxn id="8" idx="2"/>
            <a:endCxn id="9" idx="0"/>
          </p:cNvCxnSpPr>
          <p:nvPr/>
        </p:nvCxnSpPr>
        <p:spPr>
          <a:xfrm>
            <a:off x="3429000" y="1569720"/>
            <a:ext cx="0" cy="3733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eft Brace 133"/>
          <p:cNvSpPr/>
          <p:nvPr/>
        </p:nvSpPr>
        <p:spPr>
          <a:xfrm>
            <a:off x="4320540" y="3829050"/>
            <a:ext cx="213360" cy="1548765"/>
          </a:xfrm>
          <a:prstGeom prst="leftBrace">
            <a:avLst>
              <a:gd name="adj1" fmla="val 8333"/>
              <a:gd name="adj2" fmla="val 436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Left Brace 134"/>
          <p:cNvSpPr/>
          <p:nvPr/>
        </p:nvSpPr>
        <p:spPr>
          <a:xfrm>
            <a:off x="2407920" y="4511040"/>
            <a:ext cx="213360" cy="1737360"/>
          </a:xfrm>
          <a:prstGeom prst="leftBrace">
            <a:avLst>
              <a:gd name="adj1" fmla="val 8333"/>
              <a:gd name="adj2" fmla="val 436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4739640" y="4751317"/>
            <a:ext cx="1539240" cy="251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Table Groups</a:t>
            </a:r>
            <a:endParaRPr lang="en-GB" sz="1600" dirty="0"/>
          </a:p>
        </p:txBody>
      </p:sp>
      <p:sp>
        <p:nvSpPr>
          <p:cNvPr id="13" name="Flowchart: Document 12"/>
          <p:cNvSpPr/>
          <p:nvPr/>
        </p:nvSpPr>
        <p:spPr>
          <a:xfrm>
            <a:off x="6590030" y="2369820"/>
            <a:ext cx="755650" cy="94641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lowchart: Document 70"/>
          <p:cNvSpPr/>
          <p:nvPr/>
        </p:nvSpPr>
        <p:spPr>
          <a:xfrm>
            <a:off x="7581900" y="2369820"/>
            <a:ext cx="755650" cy="95685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Document 72"/>
          <p:cNvSpPr/>
          <p:nvPr/>
        </p:nvSpPr>
        <p:spPr>
          <a:xfrm>
            <a:off x="8655050" y="2369820"/>
            <a:ext cx="755650" cy="95685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>
            <a:stCxn id="13" idx="2"/>
            <a:endCxn id="35" idx="0"/>
          </p:cNvCxnSpPr>
          <p:nvPr/>
        </p:nvCxnSpPr>
        <p:spPr>
          <a:xfrm flipH="1">
            <a:off x="6583680" y="3253666"/>
            <a:ext cx="384175" cy="4801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1" idx="2"/>
            <a:endCxn id="36" idx="0"/>
          </p:cNvCxnSpPr>
          <p:nvPr/>
        </p:nvCxnSpPr>
        <p:spPr>
          <a:xfrm flipH="1">
            <a:off x="7897653" y="3263415"/>
            <a:ext cx="62072" cy="4703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3" idx="2"/>
            <a:endCxn id="38" idx="0"/>
          </p:cNvCxnSpPr>
          <p:nvPr/>
        </p:nvCxnSpPr>
        <p:spPr>
          <a:xfrm flipH="1">
            <a:off x="8663940" y="3263415"/>
            <a:ext cx="368935" cy="4703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78880" y="1773823"/>
            <a:ext cx="282067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22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Instance Files</a:t>
            </a:r>
          </a:p>
        </p:txBody>
      </p:sp>
      <p:sp>
        <p:nvSpPr>
          <p:cNvPr id="47" name="Arc 46"/>
          <p:cNvSpPr/>
          <p:nvPr/>
        </p:nvSpPr>
        <p:spPr>
          <a:xfrm flipH="1">
            <a:off x="6324600" y="4088128"/>
            <a:ext cx="480060" cy="1211581"/>
          </a:xfrm>
          <a:prstGeom prst="arc">
            <a:avLst>
              <a:gd name="adj1" fmla="val 16200000"/>
              <a:gd name="adj2" fmla="val 551851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 flipH="1">
            <a:off x="7602376" y="4072889"/>
            <a:ext cx="280035" cy="1202056"/>
          </a:xfrm>
          <a:prstGeom prst="arc">
            <a:avLst>
              <a:gd name="adj1" fmla="val 16200000"/>
              <a:gd name="adj2" fmla="val 538756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8115300" y="4072889"/>
            <a:ext cx="1463040" cy="1226819"/>
          </a:xfrm>
          <a:prstGeom prst="arc">
            <a:avLst>
              <a:gd name="adj1" fmla="val 15956429"/>
              <a:gd name="adj2" fmla="val 540676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8" grpId="0" animBg="1"/>
      <p:bldP spid="43" grpId="0" animBg="1"/>
      <p:bldP spid="124" grpId="0" animBg="1"/>
      <p:bldP spid="125" grpId="0" animBg="1"/>
      <p:bldP spid="13" grpId="0" animBg="1"/>
      <p:bldP spid="71" grpId="0" animBg="1"/>
      <p:bldP spid="73" grpId="0" animBg="1"/>
      <p:bldP spid="42" grpId="0"/>
      <p:bldP spid="47" grpId="0" animBg="1"/>
      <p:bldP spid="85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\\svreba01\userdata\ojones\Downloads\Anonymous_clip_of_new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451" y="5245898"/>
            <a:ext cx="3045541" cy="1493394"/>
          </a:xfrm>
          <a:prstGeom prst="rect">
            <a:avLst/>
          </a:prstGeom>
          <a:noFill/>
        </p:spPr>
      </p:pic>
      <p:pic>
        <p:nvPicPr>
          <p:cNvPr id="18" name="Picture 5" descr="\\svreba01\userdata\ojones\Downloads\Anonymous_clip_of_new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8450" y="1924342"/>
            <a:ext cx="2573938" cy="2457158"/>
          </a:xfrm>
          <a:prstGeom prst="rect">
            <a:avLst/>
          </a:prstGeom>
          <a:noFill/>
        </p:spPr>
      </p:pic>
      <p:pic>
        <p:nvPicPr>
          <p:cNvPr id="45061" name="Picture 5" descr="\\svreba01\userdata\ojones\Downloads\Anonymous_clip_of_new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699" y="1814052"/>
            <a:ext cx="3056294" cy="3431846"/>
          </a:xfrm>
          <a:prstGeom prst="rect">
            <a:avLst/>
          </a:prstGeom>
          <a:noFill/>
        </p:spPr>
      </p:pic>
      <p:pic>
        <p:nvPicPr>
          <p:cNvPr id="25" name="Picture 5" descr="\\svreba01\userdata\ojones\Downloads\Anonymous_clip_of_new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523" y="1814051"/>
            <a:ext cx="3751008" cy="4925241"/>
          </a:xfrm>
          <a:prstGeom prst="rect">
            <a:avLst/>
          </a:prstGeom>
          <a:noFill/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31699" y="492125"/>
            <a:ext cx="9623425" cy="412750"/>
          </a:xfrm>
        </p:spPr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Conceptual groupings</a:t>
            </a:r>
            <a:endParaRPr lang="en-GB" dirty="0" smtClean="0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20777" y="2165555"/>
            <a:ext cx="1460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/>
              <a:t>COREP</a:t>
            </a:r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7055209" y="2209800"/>
            <a:ext cx="1500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/>
              <a:t>FINREP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2259" y="2920926"/>
            <a:ext cx="2615173" cy="20575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Capital Adequacy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Group </a:t>
            </a:r>
            <a:r>
              <a:rPr lang="en-GB" sz="2000" dirty="0">
                <a:solidFill>
                  <a:schemeClr val="tx1"/>
                </a:solidFill>
              </a:rPr>
              <a:t>Solvency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Credit Risk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Operational Risk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Market </a:t>
            </a:r>
            <a:r>
              <a:rPr lang="en-GB" sz="2000" dirty="0" smtClean="0">
                <a:solidFill>
                  <a:schemeClr val="tx1"/>
                </a:solidFill>
              </a:rPr>
              <a:t>Risk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Leverage Ratio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0777" y="5867400"/>
            <a:ext cx="2180474" cy="6735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Large </a:t>
            </a:r>
            <a:r>
              <a:rPr lang="en-GB" sz="2000" dirty="0" smtClean="0">
                <a:solidFill>
                  <a:schemeClr val="tx1"/>
                </a:solidFill>
              </a:rPr>
              <a:t>Exposures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02245" y="4178864"/>
            <a:ext cx="3288890" cy="17647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Part 1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Part 2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Part 3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Part 4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Part 5</a:t>
            </a:r>
          </a:p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652259" y="534418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LE</a:t>
            </a:r>
            <a:endParaRPr lang="en-GB" sz="2800" dirty="0"/>
          </a:p>
        </p:txBody>
      </p:sp>
      <p:sp>
        <p:nvSpPr>
          <p:cNvPr id="31" name="Rounded Rectangle 30"/>
          <p:cNvSpPr/>
          <p:nvPr/>
        </p:nvSpPr>
        <p:spPr>
          <a:xfrm>
            <a:off x="442452" y="1194619"/>
            <a:ext cx="6091083" cy="452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/>
              <a:t>COREP</a:t>
            </a:r>
            <a:endParaRPr lang="en-GB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6654545" y="1199689"/>
            <a:ext cx="3733800" cy="481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/>
              <a:t>FINREP</a:t>
            </a:r>
          </a:p>
        </p:txBody>
      </p:sp>
      <p:sp>
        <p:nvSpPr>
          <p:cNvPr id="2" name="Rectangle 1"/>
          <p:cNvSpPr/>
          <p:nvPr/>
        </p:nvSpPr>
        <p:spPr>
          <a:xfrm>
            <a:off x="4000353" y="2990907"/>
            <a:ext cx="2310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+mn-cs"/>
              </a:rPr>
              <a:t>Liquidity Coverage</a:t>
            </a:r>
          </a:p>
        </p:txBody>
      </p:sp>
      <p:pic>
        <p:nvPicPr>
          <p:cNvPr id="19" name="Picture 5" descr="\\svreba01\userdata\ojones\Downloads\Anonymous_clip_of_new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8510" y="4381500"/>
            <a:ext cx="2573938" cy="2357792"/>
          </a:xfrm>
          <a:prstGeom prst="rect">
            <a:avLst/>
          </a:prstGeom>
          <a:noFill/>
        </p:spPr>
      </p:pic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4140402" y="4540572"/>
            <a:ext cx="1162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NSFR</a:t>
            </a: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191003" y="2075478"/>
            <a:ext cx="9044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LCR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14543" y="5486400"/>
            <a:ext cx="193215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+mn-cs"/>
              </a:rPr>
              <a:t>Net Stable Funding Ratio</a:t>
            </a:r>
          </a:p>
        </p:txBody>
      </p:sp>
    </p:spTree>
    <p:extLst>
      <p:ext uri="{BB962C8B-B14F-4D97-AF65-F5344CB8AC3E}">
        <p14:creationId xmlns:p14="http://schemas.microsoft.com/office/powerpoint/2010/main" val="18203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A_for presentations_large_fonts">
  <a:themeElements>
    <a:clrScheme name="EBA">
      <a:dk1>
        <a:sysClr val="windowText" lastClr="000000"/>
      </a:dk1>
      <a:lt1>
        <a:sysClr val="window" lastClr="FFFFFF"/>
      </a:lt1>
      <a:dk2>
        <a:srgbClr val="005596"/>
      </a:dk2>
      <a:lt2>
        <a:srgbClr val="00AEEF"/>
      </a:lt2>
      <a:accent1>
        <a:srgbClr val="48748F"/>
      </a:accent1>
      <a:accent2>
        <a:srgbClr val="807F83"/>
      </a:accent2>
      <a:accent3>
        <a:srgbClr val="A30134"/>
      </a:accent3>
      <a:accent4>
        <a:srgbClr val="D9531E"/>
      </a:accent4>
      <a:accent5>
        <a:srgbClr val="439539"/>
      </a:accent5>
      <a:accent6>
        <a:srgbClr val="7C2B83"/>
      </a:accent6>
      <a:hlink>
        <a:srgbClr val="005596"/>
      </a:hlink>
      <a:folHlink>
        <a:srgbClr val="00AEEF"/>
      </a:folHlink>
    </a:clrScheme>
    <a:fontScheme name="E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r">
          <a:defRPr sz="2200" b="0" kern="1200" dirty="0" smtClean="0">
            <a:solidFill>
              <a:schemeClr val="accent2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Black">
      <a:srgbClr val="000000"/>
    </a:custClr>
    <a:custClr name="Mid Grey">
      <a:srgbClr val="BEC0C2"/>
    </a:custClr>
    <a:custClr name="Light Grey">
      <a:srgbClr val="E6E7E8"/>
    </a:custClr>
    <a:custClr name="Gold">
      <a:srgbClr val="F99D3E"/>
    </a:custClr>
    <a:custClr name="Pale Gold">
      <a:srgbClr val="FEE3C7"/>
    </a:custClr>
    <a:custClr name="Yellow">
      <a:srgbClr val="FFD200"/>
    </a:custClr>
    <a:custClr name="Mid Green">
      <a:srgbClr val="8CA829"/>
    </a:custClr>
    <a:custClr name="Pale Green">
      <a:srgbClr val="A0CA9C"/>
    </a:custClr>
    <a:custClr name="Mid Grey-Blue">
      <a:srgbClr val="96ACBF"/>
    </a:custClr>
    <a:custClr name="Pale Blue">
      <a:srgbClr val="7FD6F7"/>
    </a:custClr>
    <a:custClr name="Mid Purple">
      <a:srgbClr val="9D60A2"/>
    </a:custClr>
    <a:custClr name="Pale Purple">
      <a:srgbClr val="D180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EBA_for presentations_large_fonts</Template>
  <TotalTime>6114</TotalTime>
  <Words>1188</Words>
  <Application>Microsoft Office PowerPoint</Application>
  <PresentationFormat>Custom</PresentationFormat>
  <Paragraphs>365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EBA_for presentations_large_fonts</vt:lpstr>
      <vt:lpstr>CRD IV to the XBRL Taxonomy Technical Topics  </vt:lpstr>
      <vt:lpstr>Outline</vt:lpstr>
      <vt:lpstr>EBA XBRL Taxonomy</vt:lpstr>
      <vt:lpstr>Primary Reporting</vt:lpstr>
      <vt:lpstr>History of the taxonomy – how did we get here?</vt:lpstr>
      <vt:lpstr>Contents of the taxonomy</vt:lpstr>
      <vt:lpstr>Structure of the taxonomy</vt:lpstr>
      <vt:lpstr>Structure of the taxonomy</vt:lpstr>
      <vt:lpstr>Conceptual groupings</vt:lpstr>
      <vt:lpstr>High level variations</vt:lpstr>
      <vt:lpstr>Modules / Reports / Entry points </vt:lpstr>
      <vt:lpstr>Remittance Control</vt:lpstr>
      <vt:lpstr>Filing Indicators - flexibility</vt:lpstr>
      <vt:lpstr>Filing Indicators</vt:lpstr>
      <vt:lpstr>Control of validations</vt:lpstr>
      <vt:lpstr>Control of validations: preconditions</vt:lpstr>
      <vt:lpstr>Understanding the taxonomy</vt:lpstr>
      <vt:lpstr>Architecture document</vt:lpstr>
      <vt:lpstr>Filing Rules</vt:lpstr>
      <vt:lpstr>Filing Rules</vt:lpstr>
      <vt:lpstr>Filing Rules </vt:lpstr>
      <vt:lpstr>Table layouts and validation rules</vt:lpstr>
      <vt:lpstr>Table layouts and validation rules</vt:lpstr>
      <vt:lpstr>Validation rules</vt:lpstr>
      <vt:lpstr>The future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Banking Authority:</dc:title>
  <dc:creator>aweller</dc:creator>
  <cp:lastModifiedBy>Owen</cp:lastModifiedBy>
  <cp:revision>245</cp:revision>
  <dcterms:created xsi:type="dcterms:W3CDTF">2013-06-06T13:38:52Z</dcterms:created>
  <dcterms:modified xsi:type="dcterms:W3CDTF">2013-12-10T13:44:29Z</dcterms:modified>
</cp:coreProperties>
</file>