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59" r:id="rId3"/>
    <p:sldId id="267" r:id="rId4"/>
    <p:sldId id="268" r:id="rId5"/>
    <p:sldId id="283" r:id="rId6"/>
    <p:sldId id="284" r:id="rId7"/>
    <p:sldId id="285" r:id="rId8"/>
    <p:sldId id="282" r:id="rId9"/>
    <p:sldId id="281" r:id="rId10"/>
    <p:sldId id="280"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tosz Ochocki" initials="BO" lastIdx="1" clrIdx="0">
    <p:extLst>
      <p:ext uri="{19B8F6BF-5375-455C-9EA6-DF929625EA0E}">
        <p15:presenceInfo xmlns:p15="http://schemas.microsoft.com/office/powerpoint/2012/main" xmlns="" userId="Bartosz Ochock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77" autoAdjust="0"/>
    <p:restoredTop sz="94660"/>
  </p:normalViewPr>
  <p:slideViewPr>
    <p:cSldViewPr snapToGrid="0">
      <p:cViewPr>
        <p:scale>
          <a:sx n="81" d="100"/>
          <a:sy n="81" d="100"/>
        </p:scale>
        <p:origin x="-936"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FCC7C6-9791-4C22-9892-69CFE4C2AC53}" type="datetimeFigureOut">
              <a:rPr lang="en-GB" smtClean="0"/>
              <a:t>25/06/2014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61CE8C-D8AC-49A7-B7BC-16DED085D5CE}" type="slidenum">
              <a:rPr lang="en-GB" smtClean="0"/>
              <a:t>‹Nº›</a:t>
            </a:fld>
            <a:endParaRPr lang="en-GB"/>
          </a:p>
        </p:txBody>
      </p:sp>
    </p:spTree>
    <p:extLst>
      <p:ext uri="{BB962C8B-B14F-4D97-AF65-F5344CB8AC3E}">
        <p14:creationId xmlns:p14="http://schemas.microsoft.com/office/powerpoint/2010/main" val="1218151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60D1A359-CC64-4B38-B34F-934C6659131A}" type="slidenum">
              <a:rPr lang="de-DE" sz="1200" smtClean="0">
                <a:solidFill>
                  <a:prstClr val="black"/>
                </a:solidFill>
              </a:rPr>
              <a:pPr/>
              <a:t>1</a:t>
            </a:fld>
            <a:endParaRPr lang="de-DE" sz="1200" dirty="0" smtClean="0">
              <a:solidFill>
                <a:prstClr val="black"/>
              </a:solidFill>
            </a:endParaRPr>
          </a:p>
        </p:txBody>
      </p:sp>
      <p:sp>
        <p:nvSpPr>
          <p:cNvPr id="11267" name="Rectangle 2"/>
          <p:cNvSpPr>
            <a:spLocks noGrp="1" noRot="1" noChangeAspect="1" noChangeArrowheads="1" noTextEdit="1"/>
          </p:cNvSpPr>
          <p:nvPr>
            <p:ph type="sldImg"/>
          </p:nvPr>
        </p:nvSpPr>
        <p:spPr>
          <a:xfrm>
            <a:off x="1371600" y="1143000"/>
            <a:ext cx="4114800" cy="3086100"/>
          </a:xfrm>
          <a:ln/>
        </p:spPr>
      </p:sp>
      <p:sp>
        <p:nvSpPr>
          <p:cNvPr id="11268"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782381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371600" y="1143000"/>
            <a:ext cx="4114800" cy="3086100"/>
          </a:xfrm>
        </p:spPr>
      </p:sp>
      <p:sp>
        <p:nvSpPr>
          <p:cNvPr id="3" name="Symbol zastępczy notatek 2"/>
          <p:cNvSpPr>
            <a:spLocks noGrp="1"/>
          </p:cNvSpPr>
          <p:nvPr>
            <p:ph type="body" idx="1"/>
          </p:nvPr>
        </p:nvSpPr>
        <p:spPr/>
        <p:txBody>
          <a:bodyPr/>
          <a:lstStyle/>
          <a:p>
            <a:endParaRPr lang="en-US" dirty="0"/>
          </a:p>
        </p:txBody>
      </p:sp>
      <p:sp>
        <p:nvSpPr>
          <p:cNvPr id="4" name="Symbol zastępczy numeru slajdu 3"/>
          <p:cNvSpPr>
            <a:spLocks noGrp="1"/>
          </p:cNvSpPr>
          <p:nvPr>
            <p:ph type="sldNum" sz="quarter" idx="10"/>
          </p:nvPr>
        </p:nvSpPr>
        <p:spPr/>
        <p:txBody>
          <a:bodyPr/>
          <a:lstStyle/>
          <a:p>
            <a:pPr>
              <a:defRPr/>
            </a:pPr>
            <a:fld id="{08A73D5D-F308-40D5-89E3-D06DBC690096}" type="slidenum">
              <a:rPr lang="de-DE" smtClean="0">
                <a:solidFill>
                  <a:prstClr val="black"/>
                </a:solidFill>
              </a:rPr>
              <a:pPr>
                <a:defRPr/>
              </a:pPr>
              <a:t>4</a:t>
            </a:fld>
            <a:endParaRPr lang="de-DE" dirty="0">
              <a:solidFill>
                <a:prstClr val="black"/>
              </a:solidFill>
            </a:endParaRPr>
          </a:p>
        </p:txBody>
      </p:sp>
    </p:spTree>
    <p:extLst>
      <p:ext uri="{BB962C8B-B14F-4D97-AF65-F5344CB8AC3E}">
        <p14:creationId xmlns:p14="http://schemas.microsoft.com/office/powerpoint/2010/main" val="3229562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8DE9FD-60E4-448E-AB11-A19731CF2621}" type="slidenum">
              <a:rPr lang="en-US" smtClean="0"/>
              <a:pPr/>
              <a:t>11</a:t>
            </a:fld>
            <a:endParaRPr lang="en-US"/>
          </a:p>
        </p:txBody>
      </p:sp>
    </p:spTree>
    <p:extLst>
      <p:ext uri="{BB962C8B-B14F-4D97-AF65-F5344CB8AC3E}">
        <p14:creationId xmlns:p14="http://schemas.microsoft.com/office/powerpoint/2010/main" val="41704737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eiopa_PLATFORM_Segmen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0"/>
            <a:ext cx="9172575"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7"/>
          <p:cNvSpPr>
            <a:spLocks noChangeShapeType="1"/>
          </p:cNvSpPr>
          <p:nvPr/>
        </p:nvSpPr>
        <p:spPr bwMode="auto">
          <a:xfrm>
            <a:off x="304800" y="6324600"/>
            <a:ext cx="8077200" cy="0"/>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1800">
              <a:solidFill>
                <a:srgbClr val="000000"/>
              </a:solidFill>
              <a:latin typeface="Arial" charset="0"/>
            </a:endParaRPr>
          </a:p>
        </p:txBody>
      </p:sp>
      <p:pic>
        <p:nvPicPr>
          <p:cNvPr id="6" name="Picture 9" descr="eiopa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7775" y="183358"/>
            <a:ext cx="2635250"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304800" y="3124200"/>
            <a:ext cx="6400800" cy="1143000"/>
          </a:xfrm>
        </p:spPr>
        <p:txBody>
          <a:bodyPr/>
          <a:lstStyle>
            <a:lvl1pPr>
              <a:defRPr/>
            </a:lvl1pPr>
          </a:lstStyle>
          <a:p>
            <a:pPr lvl="0"/>
            <a:r>
              <a:rPr lang="en-US" noProof="0" smtClean="0"/>
              <a:t>Click to edit Master title style</a:t>
            </a:r>
            <a:endParaRPr lang="en-GB" noProof="0" smtClean="0"/>
          </a:p>
        </p:txBody>
      </p:sp>
      <p:sp>
        <p:nvSpPr>
          <p:cNvPr id="4100" name="Rectangle 4"/>
          <p:cNvSpPr>
            <a:spLocks noGrp="1" noChangeArrowheads="1"/>
          </p:cNvSpPr>
          <p:nvPr>
            <p:ph type="subTitle" idx="1"/>
          </p:nvPr>
        </p:nvSpPr>
        <p:spPr>
          <a:xfrm>
            <a:off x="304800" y="4648200"/>
            <a:ext cx="6400800" cy="1524000"/>
          </a:xfrm>
        </p:spPr>
        <p:txBody>
          <a:bodyPr anchor="b"/>
          <a:lstStyle>
            <a:lvl1pPr marL="0" indent="0">
              <a:lnSpc>
                <a:spcPct val="70000"/>
              </a:lnSpc>
              <a:buFontTx/>
              <a:buNone/>
              <a:defRPr sz="1350">
                <a:solidFill>
                  <a:schemeClr val="bg1"/>
                </a:solidFill>
              </a:defRPr>
            </a:lvl1pPr>
          </a:lstStyle>
          <a:p>
            <a:pPr lvl="0"/>
            <a:r>
              <a:rPr lang="en-US" noProof="0" smtClean="0"/>
              <a:t>Click to edit Master subtitle style</a:t>
            </a:r>
            <a:endParaRPr lang="en-GB" noProof="0" smtClean="0"/>
          </a:p>
        </p:txBody>
      </p:sp>
      <p:sp>
        <p:nvSpPr>
          <p:cNvPr id="7" name="Rectangle 5"/>
          <p:cNvSpPr>
            <a:spLocks noGrp="1" noChangeArrowheads="1"/>
          </p:cNvSpPr>
          <p:nvPr>
            <p:ph type="dt" sz="half" idx="10"/>
          </p:nvPr>
        </p:nvSpPr>
        <p:spPr/>
        <p:txBody>
          <a:bodyPr/>
          <a:lstStyle>
            <a:lvl1pPr>
              <a:defRPr>
                <a:solidFill>
                  <a:schemeClr val="bg1"/>
                </a:solidFill>
              </a:defRPr>
            </a:lvl1pPr>
          </a:lstStyle>
          <a:p>
            <a:pPr>
              <a:defRPr/>
            </a:pPr>
            <a:endParaRPr lang="en-GB">
              <a:solidFill>
                <a:srgbClr val="000000"/>
              </a:solidFill>
            </a:endParaRPr>
          </a:p>
        </p:txBody>
      </p:sp>
    </p:spTree>
    <p:extLst>
      <p:ext uri="{BB962C8B-B14F-4D97-AF65-F5344CB8AC3E}">
        <p14:creationId xmlns:p14="http://schemas.microsoft.com/office/powerpoint/2010/main" val="3444194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589055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119067"/>
            <a:ext cx="2038350" cy="59769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19067"/>
            <a:ext cx="5962650" cy="5976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539110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41397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957846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76400"/>
            <a:ext cx="4000500" cy="4419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676400"/>
            <a:ext cx="4000500" cy="4419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788618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457504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580144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p:txBody>
          <a:bodyPr/>
          <a:lstStyle>
            <a:lvl1pPr>
              <a:defRPr/>
            </a:lvl1pPr>
          </a:lstStyle>
          <a:p>
            <a:pPr>
              <a:defRPr/>
            </a:pPr>
            <a:endParaRPr lang="en-GB">
              <a:solidFill>
                <a:srgbClr val="000000"/>
              </a:solidFill>
            </a:endParaRPr>
          </a:p>
        </p:txBody>
      </p:sp>
      <p:sp>
        <p:nvSpPr>
          <p:cNvPr id="3" name="Rectangle 4"/>
          <p:cNvSpPr>
            <a:spLocks noGrp="1" noChangeArrowheads="1"/>
          </p:cNvSpPr>
          <p:nvPr>
            <p:ph type="sldNum" sz="quarter" idx="11"/>
          </p:nvPr>
        </p:nvSpPr>
        <p:spPr>
          <a:xfrm>
            <a:off x="6934200" y="6400800"/>
            <a:ext cx="1905000" cy="457200"/>
          </a:xfrm>
          <a:prstGeom prst="rect">
            <a:avLst/>
          </a:prstGeom>
        </p:spPr>
        <p:txBody>
          <a:bodyPr/>
          <a:lstStyle>
            <a:lvl1pPr>
              <a:defRPr>
                <a:latin typeface="Arial" pitchFamily="34" charset="0"/>
              </a:defRPr>
            </a:lvl1pPr>
          </a:lstStyle>
          <a:p>
            <a:pPr eaLnBrk="0" fontAlgn="base" hangingPunct="0">
              <a:spcBef>
                <a:spcPct val="0"/>
              </a:spcBef>
              <a:spcAft>
                <a:spcPct val="0"/>
              </a:spcAft>
              <a:defRPr/>
            </a:pPr>
            <a:fld id="{E6B29708-903A-4841-AF28-A03FAC5164A0}" type="slidenum">
              <a:rPr lang="en-GB" sz="1800">
                <a:solidFill>
                  <a:srgbClr val="000000"/>
                </a:solidFill>
              </a:rPr>
              <a:pPr eaLnBrk="0" fontAlgn="base" hangingPunct="0">
                <a:spcBef>
                  <a:spcPct val="0"/>
                </a:spcBef>
                <a:spcAft>
                  <a:spcPct val="0"/>
                </a:spcAft>
                <a:defRPr/>
              </a:pPr>
              <a:t>‹Nº›</a:t>
            </a:fld>
            <a:endParaRPr lang="en-GB" sz="1050">
              <a:solidFill>
                <a:srgbClr val="000000"/>
              </a:solidFill>
              <a:latin typeface="Arial" charset="0"/>
            </a:endParaRPr>
          </a:p>
        </p:txBody>
      </p:sp>
    </p:spTree>
    <p:extLst>
      <p:ext uri="{BB962C8B-B14F-4D97-AF65-F5344CB8AC3E}">
        <p14:creationId xmlns:p14="http://schemas.microsoft.com/office/powerpoint/2010/main" val="278795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3"/>
          <p:cNvSpPr>
            <a:spLocks noGrp="1" noChangeArrowheads="1"/>
          </p:cNvSpPr>
          <p:nvPr>
            <p:ph type="dt" sz="half" idx="10"/>
          </p:nvPr>
        </p:nvSpPr>
        <p:spPr/>
        <p:txBody>
          <a:bodyPr/>
          <a:lstStyle>
            <a:lvl1pPr>
              <a:defRPr/>
            </a:lvl1pPr>
          </a:lstStyle>
          <a:p>
            <a:pPr>
              <a:defRPr/>
            </a:pPr>
            <a:endParaRPr lang="en-GB">
              <a:solidFill>
                <a:srgbClr val="000000"/>
              </a:solidFill>
            </a:endParaRPr>
          </a:p>
        </p:txBody>
      </p:sp>
      <p:sp>
        <p:nvSpPr>
          <p:cNvPr id="6" name="Rectangle 4"/>
          <p:cNvSpPr>
            <a:spLocks noGrp="1" noChangeArrowheads="1"/>
          </p:cNvSpPr>
          <p:nvPr>
            <p:ph type="sldNum" sz="quarter" idx="11"/>
          </p:nvPr>
        </p:nvSpPr>
        <p:spPr>
          <a:xfrm>
            <a:off x="6934200" y="6400800"/>
            <a:ext cx="1905000" cy="457200"/>
          </a:xfrm>
          <a:prstGeom prst="rect">
            <a:avLst/>
          </a:prstGeom>
        </p:spPr>
        <p:txBody>
          <a:bodyPr/>
          <a:lstStyle>
            <a:lvl1pPr>
              <a:defRPr>
                <a:latin typeface="Arial" pitchFamily="34" charset="0"/>
              </a:defRPr>
            </a:lvl1pPr>
          </a:lstStyle>
          <a:p>
            <a:pPr eaLnBrk="0" fontAlgn="base" hangingPunct="0">
              <a:spcBef>
                <a:spcPct val="0"/>
              </a:spcBef>
              <a:spcAft>
                <a:spcPct val="0"/>
              </a:spcAft>
              <a:defRPr/>
            </a:pPr>
            <a:fld id="{DF656856-E1AE-4397-8A6C-6356E8CB03A2}" type="slidenum">
              <a:rPr lang="en-GB" sz="1800">
                <a:solidFill>
                  <a:srgbClr val="000000"/>
                </a:solidFill>
              </a:rPr>
              <a:pPr eaLnBrk="0" fontAlgn="base" hangingPunct="0">
                <a:spcBef>
                  <a:spcPct val="0"/>
                </a:spcBef>
                <a:spcAft>
                  <a:spcPct val="0"/>
                </a:spcAft>
                <a:defRPr/>
              </a:pPr>
              <a:t>‹Nº›</a:t>
            </a:fld>
            <a:endParaRPr lang="en-GB" sz="1050">
              <a:solidFill>
                <a:srgbClr val="000000"/>
              </a:solidFill>
              <a:latin typeface="Arial" charset="0"/>
            </a:endParaRPr>
          </a:p>
        </p:txBody>
      </p:sp>
    </p:spTree>
    <p:extLst>
      <p:ext uri="{BB962C8B-B14F-4D97-AF65-F5344CB8AC3E}">
        <p14:creationId xmlns:p14="http://schemas.microsoft.com/office/powerpoint/2010/main" val="2376466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045373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07506" y="980728"/>
            <a:ext cx="8928992" cy="5472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GB" noProof="0" smtClean="0"/>
              <a:t>Mastertextformat bearbeiten</a:t>
            </a:r>
          </a:p>
          <a:p>
            <a:pPr lvl="1"/>
            <a:r>
              <a:rPr lang="en-GB" noProof="0" smtClean="0"/>
              <a:t>Zweite Ebene</a:t>
            </a:r>
          </a:p>
          <a:p>
            <a:pPr lvl="2"/>
            <a:r>
              <a:rPr lang="en-GB" noProof="0" smtClean="0"/>
              <a:t>Dritte Ebene</a:t>
            </a:r>
          </a:p>
          <a:p>
            <a:pPr lvl="3"/>
            <a:r>
              <a:rPr lang="en-GB" noProof="0" smtClean="0"/>
              <a:t>Vierte Ebene</a:t>
            </a:r>
          </a:p>
          <a:p>
            <a:pPr lvl="4"/>
            <a:r>
              <a:rPr lang="en-GB" noProof="0" smtClean="0"/>
              <a:t>Fünfte Ebene</a:t>
            </a:r>
          </a:p>
        </p:txBody>
      </p:sp>
      <p:sp>
        <p:nvSpPr>
          <p:cNvPr id="3075" name="Rectangle 3"/>
          <p:cNvSpPr>
            <a:spLocks noGrp="1" noChangeArrowheads="1"/>
          </p:cNvSpPr>
          <p:nvPr>
            <p:ph type="dt" sz="half" idx="2"/>
          </p:nvPr>
        </p:nvSpPr>
        <p:spPr bwMode="auto">
          <a:xfrm>
            <a:off x="304800" y="6616823"/>
            <a:ext cx="1905000" cy="196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defRPr sz="750">
                <a:latin typeface="+mn-lt"/>
                <a:ea typeface="ＭＳ Ｐゴシック" pitchFamily="96" charset="-128"/>
              </a:defRPr>
            </a:lvl1pPr>
          </a:lstStyle>
          <a:p>
            <a:pPr eaLnBrk="0" fontAlgn="base" hangingPunct="0">
              <a:spcBef>
                <a:spcPct val="0"/>
              </a:spcBef>
              <a:spcAft>
                <a:spcPct val="0"/>
              </a:spcAft>
              <a:defRPr/>
            </a:pPr>
            <a:endParaRPr lang="en-GB">
              <a:solidFill>
                <a:srgbClr val="000000"/>
              </a:solidFill>
            </a:endParaRPr>
          </a:p>
        </p:txBody>
      </p:sp>
      <p:pic>
        <p:nvPicPr>
          <p:cNvPr id="1028" name="Picture 5" descr="eiopa_PLATFORM_segment2"/>
          <p:cNvPicPr>
            <a:picLocks noChangeAspect="1" noChangeArrowheads="1"/>
          </p:cNvPicPr>
          <p:nvPr/>
        </p:nvPicPr>
        <p:blipFill rotWithShape="1">
          <a:blip r:embed="rId13">
            <a:extLst>
              <a:ext uri="{28A0092B-C50C-407E-A947-70E740481C1C}">
                <a14:useLocalDpi xmlns:a14="http://schemas.microsoft.com/office/drawing/2010/main" val="0"/>
              </a:ext>
            </a:extLst>
          </a:blip>
          <a:srcRect t="37647"/>
          <a:stretch/>
        </p:blipFill>
        <p:spPr bwMode="auto">
          <a:xfrm>
            <a:off x="0" y="-27384"/>
            <a:ext cx="9144000" cy="890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6" descr="eiopa_weiss"/>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947919" y="117576"/>
            <a:ext cx="2160587"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Line 7"/>
          <p:cNvSpPr>
            <a:spLocks noChangeShapeType="1"/>
          </p:cNvSpPr>
          <p:nvPr/>
        </p:nvSpPr>
        <p:spPr bwMode="auto">
          <a:xfrm>
            <a:off x="304800" y="6540623"/>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1800">
              <a:solidFill>
                <a:srgbClr val="000000"/>
              </a:solidFill>
              <a:latin typeface="Arial" charset="0"/>
            </a:endParaRPr>
          </a:p>
        </p:txBody>
      </p:sp>
      <p:sp>
        <p:nvSpPr>
          <p:cNvPr id="1031" name="Rectangle 8"/>
          <p:cNvSpPr>
            <a:spLocks noGrp="1" noChangeArrowheads="1"/>
          </p:cNvSpPr>
          <p:nvPr>
            <p:ph type="title"/>
          </p:nvPr>
        </p:nvSpPr>
        <p:spPr bwMode="auto">
          <a:xfrm>
            <a:off x="179512" y="119067"/>
            <a:ext cx="6602288" cy="6456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GB" noProof="0" smtClean="0"/>
              <a:t>Mastertitelformat bearbeiten</a:t>
            </a:r>
          </a:p>
        </p:txBody>
      </p:sp>
      <p:sp>
        <p:nvSpPr>
          <p:cNvPr id="9" name="Slide Number Placeholder 3"/>
          <p:cNvSpPr txBox="1">
            <a:spLocks/>
          </p:cNvSpPr>
          <p:nvPr/>
        </p:nvSpPr>
        <p:spPr bwMode="auto">
          <a:xfrm>
            <a:off x="6724650" y="6597352"/>
            <a:ext cx="2114550" cy="216024"/>
          </a:xfrm>
          <a:prstGeom prst="rect">
            <a:avLst/>
          </a:prstGeom>
          <a:noFill/>
          <a:ln w="9525">
            <a:noFill/>
            <a:miter lim="800000"/>
            <a:headEnd/>
            <a:tailEnd/>
          </a:ln>
        </p:spPr>
        <p:txBody>
          <a:bodyPr lIns="0" tIns="0" rIns="0" bIns="0"/>
          <a:lstStyle>
            <a:defPPr>
              <a:defRPr lang="en-US"/>
            </a:defPPr>
            <a:lvl1pPr algn="r" rtl="0" fontAlgn="base">
              <a:spcBef>
                <a:spcPct val="0"/>
              </a:spcBef>
              <a:spcAft>
                <a:spcPct val="0"/>
              </a:spcAft>
              <a:defRPr sz="1100" kern="1200">
                <a:solidFill>
                  <a:schemeClr val="tx1"/>
                </a:solidFill>
                <a:latin typeface="+mn-lt"/>
                <a:ea typeface="ＭＳ Ｐゴシック" pitchFamily="96" charset="-128"/>
                <a:cs typeface="Arial" pitchFamily="34" charset="0"/>
              </a:defRPr>
            </a:lvl1pPr>
            <a:lvl2pPr marL="457200" algn="l" rtl="0" fontAlgn="base">
              <a:spcBef>
                <a:spcPct val="0"/>
              </a:spcBef>
              <a:spcAft>
                <a:spcPct val="0"/>
              </a:spcAft>
              <a:defRPr sz="19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19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19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1900" kern="1200">
                <a:solidFill>
                  <a:schemeClr val="tx1"/>
                </a:solidFill>
                <a:latin typeface="Arial" pitchFamily="34" charset="0"/>
                <a:ea typeface="+mn-ea"/>
                <a:cs typeface="Arial" pitchFamily="34" charset="0"/>
              </a:defRPr>
            </a:lvl5pPr>
            <a:lvl6pPr marL="2286000" algn="l" defTabSz="914400" rtl="0" eaLnBrk="1" latinLnBrk="0" hangingPunct="1">
              <a:defRPr sz="1900" kern="1200">
                <a:solidFill>
                  <a:schemeClr val="tx1"/>
                </a:solidFill>
                <a:latin typeface="Arial" pitchFamily="34" charset="0"/>
                <a:ea typeface="+mn-ea"/>
                <a:cs typeface="Arial" pitchFamily="34" charset="0"/>
              </a:defRPr>
            </a:lvl6pPr>
            <a:lvl7pPr marL="2743200" algn="l" defTabSz="914400" rtl="0" eaLnBrk="1" latinLnBrk="0" hangingPunct="1">
              <a:defRPr sz="1900" kern="1200">
                <a:solidFill>
                  <a:schemeClr val="tx1"/>
                </a:solidFill>
                <a:latin typeface="Arial" pitchFamily="34" charset="0"/>
                <a:ea typeface="+mn-ea"/>
                <a:cs typeface="Arial" pitchFamily="34" charset="0"/>
              </a:defRPr>
            </a:lvl7pPr>
            <a:lvl8pPr marL="3200400" algn="l" defTabSz="914400" rtl="0" eaLnBrk="1" latinLnBrk="0" hangingPunct="1">
              <a:defRPr sz="1900" kern="1200">
                <a:solidFill>
                  <a:schemeClr val="tx1"/>
                </a:solidFill>
                <a:latin typeface="Arial" pitchFamily="34" charset="0"/>
                <a:ea typeface="+mn-ea"/>
                <a:cs typeface="Arial" pitchFamily="34" charset="0"/>
              </a:defRPr>
            </a:lvl8pPr>
            <a:lvl9pPr marL="3657600" algn="l" defTabSz="914400" rtl="0" eaLnBrk="1" latinLnBrk="0" hangingPunct="1">
              <a:defRPr sz="1900" kern="1200">
                <a:solidFill>
                  <a:schemeClr val="tx1"/>
                </a:solidFill>
                <a:latin typeface="Arial" pitchFamily="34" charset="0"/>
                <a:ea typeface="+mn-ea"/>
                <a:cs typeface="Arial" pitchFamily="34" charset="0"/>
              </a:defRPr>
            </a:lvl9pPr>
          </a:lstStyle>
          <a:p>
            <a:pPr eaLnBrk="0" hangingPunct="0">
              <a:defRPr/>
            </a:pPr>
            <a:fld id="{43194304-E636-4575-BCBF-9E3DBD07824D}" type="slidenum">
              <a:rPr lang="en-GB" sz="825" smtClean="0">
                <a:solidFill>
                  <a:srgbClr val="000000"/>
                </a:solidFill>
              </a:rPr>
              <a:pPr eaLnBrk="0" hangingPunct="0">
                <a:defRPr/>
              </a:pPr>
              <a:t>‹Nº›</a:t>
            </a:fld>
            <a:endParaRPr lang="en-GB" sz="1125">
              <a:solidFill>
                <a:srgbClr val="000000"/>
              </a:solidFill>
              <a:latin typeface="Arial" charset="0"/>
            </a:endParaRPr>
          </a:p>
        </p:txBody>
      </p:sp>
    </p:spTree>
    <p:extLst>
      <p:ext uri="{BB962C8B-B14F-4D97-AF65-F5344CB8AC3E}">
        <p14:creationId xmlns:p14="http://schemas.microsoft.com/office/powerpoint/2010/main" val="6826798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fontAlgn="base" hangingPunct="1">
        <a:spcBef>
          <a:spcPct val="0"/>
        </a:spcBef>
        <a:spcAft>
          <a:spcPct val="0"/>
        </a:spcAft>
        <a:defRPr sz="2100">
          <a:solidFill>
            <a:schemeClr val="bg1"/>
          </a:solidFill>
          <a:latin typeface="+mj-lt"/>
          <a:ea typeface="MS PGothic" pitchFamily="34" charset="-128"/>
          <a:cs typeface="+mj-cs"/>
        </a:defRPr>
      </a:lvl1pPr>
      <a:lvl2pPr algn="l" rtl="0" eaLnBrk="1" fontAlgn="base" hangingPunct="1">
        <a:spcBef>
          <a:spcPct val="0"/>
        </a:spcBef>
        <a:spcAft>
          <a:spcPct val="0"/>
        </a:spcAft>
        <a:defRPr sz="2100">
          <a:solidFill>
            <a:schemeClr val="bg1"/>
          </a:solidFill>
          <a:latin typeface="Verdana Bold" pitchFamily="96" charset="0"/>
          <a:ea typeface="MS PGothic" pitchFamily="34" charset="-128"/>
        </a:defRPr>
      </a:lvl2pPr>
      <a:lvl3pPr algn="l" rtl="0" eaLnBrk="1" fontAlgn="base" hangingPunct="1">
        <a:spcBef>
          <a:spcPct val="0"/>
        </a:spcBef>
        <a:spcAft>
          <a:spcPct val="0"/>
        </a:spcAft>
        <a:defRPr sz="2100">
          <a:solidFill>
            <a:schemeClr val="bg1"/>
          </a:solidFill>
          <a:latin typeface="Verdana Bold" pitchFamily="96" charset="0"/>
          <a:ea typeface="MS PGothic" pitchFamily="34" charset="-128"/>
        </a:defRPr>
      </a:lvl3pPr>
      <a:lvl4pPr algn="l" rtl="0" eaLnBrk="1" fontAlgn="base" hangingPunct="1">
        <a:spcBef>
          <a:spcPct val="0"/>
        </a:spcBef>
        <a:spcAft>
          <a:spcPct val="0"/>
        </a:spcAft>
        <a:defRPr sz="2100">
          <a:solidFill>
            <a:schemeClr val="bg1"/>
          </a:solidFill>
          <a:latin typeface="Verdana Bold" pitchFamily="96" charset="0"/>
          <a:ea typeface="MS PGothic" pitchFamily="34" charset="-128"/>
        </a:defRPr>
      </a:lvl4pPr>
      <a:lvl5pPr algn="l" rtl="0" eaLnBrk="1" fontAlgn="base" hangingPunct="1">
        <a:spcBef>
          <a:spcPct val="0"/>
        </a:spcBef>
        <a:spcAft>
          <a:spcPct val="0"/>
        </a:spcAft>
        <a:defRPr sz="2100">
          <a:solidFill>
            <a:schemeClr val="bg1"/>
          </a:solidFill>
          <a:latin typeface="Verdana Bold" pitchFamily="96" charset="0"/>
          <a:ea typeface="MS PGothic" pitchFamily="34" charset="-128"/>
        </a:defRPr>
      </a:lvl5pPr>
      <a:lvl6pPr marL="342900" algn="l" rtl="0" eaLnBrk="1" fontAlgn="base" hangingPunct="1">
        <a:spcBef>
          <a:spcPct val="0"/>
        </a:spcBef>
        <a:spcAft>
          <a:spcPct val="0"/>
        </a:spcAft>
        <a:defRPr sz="2100">
          <a:solidFill>
            <a:schemeClr val="bg1"/>
          </a:solidFill>
          <a:latin typeface="Verdana Bold" pitchFamily="96" charset="0"/>
          <a:ea typeface="ＭＳ Ｐゴシック" pitchFamily="96" charset="-128"/>
        </a:defRPr>
      </a:lvl6pPr>
      <a:lvl7pPr marL="685800" algn="l" rtl="0" eaLnBrk="1" fontAlgn="base" hangingPunct="1">
        <a:spcBef>
          <a:spcPct val="0"/>
        </a:spcBef>
        <a:spcAft>
          <a:spcPct val="0"/>
        </a:spcAft>
        <a:defRPr sz="2100">
          <a:solidFill>
            <a:schemeClr val="bg1"/>
          </a:solidFill>
          <a:latin typeface="Verdana Bold" pitchFamily="96" charset="0"/>
          <a:ea typeface="ＭＳ Ｐゴシック" pitchFamily="96" charset="-128"/>
        </a:defRPr>
      </a:lvl7pPr>
      <a:lvl8pPr marL="1028700" algn="l" rtl="0" eaLnBrk="1" fontAlgn="base" hangingPunct="1">
        <a:spcBef>
          <a:spcPct val="0"/>
        </a:spcBef>
        <a:spcAft>
          <a:spcPct val="0"/>
        </a:spcAft>
        <a:defRPr sz="2100">
          <a:solidFill>
            <a:schemeClr val="bg1"/>
          </a:solidFill>
          <a:latin typeface="Verdana Bold" pitchFamily="96" charset="0"/>
          <a:ea typeface="ＭＳ Ｐゴシック" pitchFamily="96" charset="-128"/>
        </a:defRPr>
      </a:lvl8pPr>
      <a:lvl9pPr marL="1371600" algn="l" rtl="0" eaLnBrk="1" fontAlgn="base" hangingPunct="1">
        <a:spcBef>
          <a:spcPct val="0"/>
        </a:spcBef>
        <a:spcAft>
          <a:spcPct val="0"/>
        </a:spcAft>
        <a:defRPr sz="2100">
          <a:solidFill>
            <a:schemeClr val="bg1"/>
          </a:solidFill>
          <a:latin typeface="Verdana Bold" pitchFamily="96" charset="0"/>
          <a:ea typeface="ＭＳ Ｐゴシック" pitchFamily="96" charset="-128"/>
        </a:defRPr>
      </a:lvl9pPr>
    </p:titleStyle>
    <p:bodyStyle>
      <a:lvl1pPr marL="257175" indent="-257175" algn="l" rtl="0" eaLnBrk="1" fontAlgn="base" hangingPunct="1">
        <a:spcBef>
          <a:spcPct val="20000"/>
        </a:spcBef>
        <a:spcAft>
          <a:spcPct val="0"/>
        </a:spcAft>
        <a:buChar char="•"/>
        <a:defRPr sz="1800">
          <a:solidFill>
            <a:schemeClr val="tx1"/>
          </a:solidFill>
          <a:latin typeface="+mn-lt"/>
          <a:ea typeface="MS PGothic" pitchFamily="34" charset="-128"/>
          <a:cs typeface="+mn-cs"/>
        </a:defRPr>
      </a:lvl1pPr>
      <a:lvl2pPr marL="557213" indent="-214313" algn="l" rtl="0" eaLnBrk="1" fontAlgn="base" hangingPunct="1">
        <a:spcBef>
          <a:spcPct val="20000"/>
        </a:spcBef>
        <a:spcAft>
          <a:spcPct val="0"/>
        </a:spcAft>
        <a:buChar char="o"/>
        <a:defRPr sz="1500">
          <a:solidFill>
            <a:schemeClr val="tx1"/>
          </a:solidFill>
          <a:latin typeface="+mn-lt"/>
          <a:ea typeface="MS PGothic" pitchFamily="34" charset="-128"/>
        </a:defRPr>
      </a:lvl2pPr>
      <a:lvl3pPr marL="857250" indent="-171450" algn="l" rtl="0" eaLnBrk="1" fontAlgn="base" hangingPunct="1">
        <a:spcBef>
          <a:spcPct val="20000"/>
        </a:spcBef>
        <a:spcAft>
          <a:spcPct val="0"/>
        </a:spcAft>
        <a:buChar char="-"/>
        <a:defRPr>
          <a:solidFill>
            <a:schemeClr val="tx1"/>
          </a:solidFill>
          <a:latin typeface="+mn-lt"/>
          <a:ea typeface="MS PGothic" pitchFamily="34" charset="-128"/>
        </a:defRPr>
      </a:lvl3pPr>
      <a:lvl4pPr marL="1171575" indent="-171450" algn="l" rtl="0" eaLnBrk="1" fontAlgn="base" hangingPunct="1">
        <a:spcBef>
          <a:spcPct val="20000"/>
        </a:spcBef>
        <a:spcAft>
          <a:spcPct val="0"/>
        </a:spcAft>
        <a:buFont typeface="Times" pitchFamily="18" charset="0"/>
        <a:buChar char="•"/>
        <a:defRPr sz="1200">
          <a:solidFill>
            <a:schemeClr val="tx1"/>
          </a:solidFill>
          <a:latin typeface="+mn-lt"/>
          <a:ea typeface="MS PGothic" pitchFamily="34" charset="-128"/>
        </a:defRPr>
      </a:lvl4pPr>
      <a:lvl5pPr marL="1485900" indent="-171450" algn="l" rtl="0" eaLnBrk="1" fontAlgn="base" hangingPunct="1">
        <a:spcBef>
          <a:spcPct val="20000"/>
        </a:spcBef>
        <a:spcAft>
          <a:spcPct val="0"/>
        </a:spcAft>
        <a:buChar char="»"/>
        <a:defRPr sz="1500">
          <a:solidFill>
            <a:schemeClr val="tx1"/>
          </a:solidFill>
          <a:latin typeface="+mn-lt"/>
          <a:ea typeface="MS PGothic" pitchFamily="34" charset="-128"/>
        </a:defRPr>
      </a:lvl5pPr>
      <a:lvl6pPr marL="1828800" indent="-171450" algn="l" rtl="0" eaLnBrk="1" fontAlgn="base" hangingPunct="1">
        <a:spcBef>
          <a:spcPct val="20000"/>
        </a:spcBef>
        <a:spcAft>
          <a:spcPct val="0"/>
        </a:spcAft>
        <a:buChar char="»"/>
        <a:defRPr sz="1500">
          <a:solidFill>
            <a:schemeClr val="tx1"/>
          </a:solidFill>
          <a:latin typeface="+mn-lt"/>
          <a:ea typeface="+mn-ea"/>
        </a:defRPr>
      </a:lvl6pPr>
      <a:lvl7pPr marL="2171700" indent="-171450" algn="l" rtl="0" eaLnBrk="1" fontAlgn="base" hangingPunct="1">
        <a:spcBef>
          <a:spcPct val="20000"/>
        </a:spcBef>
        <a:spcAft>
          <a:spcPct val="0"/>
        </a:spcAft>
        <a:buChar char="»"/>
        <a:defRPr sz="1500">
          <a:solidFill>
            <a:schemeClr val="tx1"/>
          </a:solidFill>
          <a:latin typeface="+mn-lt"/>
          <a:ea typeface="+mn-ea"/>
        </a:defRPr>
      </a:lvl7pPr>
      <a:lvl8pPr marL="2514600" indent="-171450" algn="l" rtl="0" eaLnBrk="1" fontAlgn="base" hangingPunct="1">
        <a:spcBef>
          <a:spcPct val="20000"/>
        </a:spcBef>
        <a:spcAft>
          <a:spcPct val="0"/>
        </a:spcAft>
        <a:buChar char="»"/>
        <a:defRPr sz="1500">
          <a:solidFill>
            <a:schemeClr val="tx1"/>
          </a:solidFill>
          <a:latin typeface="+mn-lt"/>
          <a:ea typeface="+mn-ea"/>
        </a:defRPr>
      </a:lvl8pPr>
      <a:lvl9pPr marL="2857500" indent="-171450" algn="l" rtl="0" eaLnBrk="1" fontAlgn="base" hangingPunct="1">
        <a:spcBef>
          <a:spcPct val="20000"/>
        </a:spcBef>
        <a:spcAft>
          <a:spcPct val="0"/>
        </a:spcAft>
        <a:buChar char="»"/>
        <a:defRPr sz="150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8.emf"/></Relationships>
</file>

<file path=ppt/slides/_rels/slide11.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xceldna.codeplex.com/" TargetMode="External"/><Relationship Id="rId2" Type="http://schemas.openxmlformats.org/officeDocument/2006/relationships/hyperlink" Target="http://netoffice.codeplex.com/"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371600" y="3543858"/>
            <a:ext cx="5792688" cy="857250"/>
          </a:xfrm>
        </p:spPr>
        <p:txBody>
          <a:bodyPr/>
          <a:lstStyle/>
          <a:p>
            <a:r>
              <a:rPr lang="en-US" sz="2400" b="1" dirty="0"/>
              <a:t>Tool for Undertakings</a:t>
            </a:r>
            <a:r>
              <a:rPr lang="pl-PL" sz="2400" b="1" dirty="0"/>
              <a:t/>
            </a:r>
            <a:br>
              <a:rPr lang="pl-PL" sz="2400" b="1" dirty="0"/>
            </a:br>
            <a:endParaRPr lang="en-US" sz="2400" b="1" dirty="0"/>
          </a:p>
        </p:txBody>
      </p:sp>
      <p:sp>
        <p:nvSpPr>
          <p:cNvPr id="2" name="Subtitle 1"/>
          <p:cNvSpPr>
            <a:spLocks noGrp="1"/>
          </p:cNvSpPr>
          <p:nvPr>
            <p:ph type="subTitle" idx="1"/>
          </p:nvPr>
        </p:nvSpPr>
        <p:spPr>
          <a:xfrm>
            <a:off x="1371600" y="4343400"/>
            <a:ext cx="5576664" cy="1143000"/>
          </a:xfrm>
        </p:spPr>
        <p:txBody>
          <a:bodyPr/>
          <a:lstStyle/>
          <a:p>
            <a:r>
              <a:rPr lang="en-GB" dirty="0"/>
              <a:t>Objectives, solution architecture and development status</a:t>
            </a:r>
          </a:p>
        </p:txBody>
      </p:sp>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8925" y="4177331"/>
            <a:ext cx="650216" cy="650216"/>
          </a:xfrm>
          <a:prstGeom prst="rect">
            <a:avLst/>
          </a:prstGeom>
        </p:spPr>
      </p:pic>
      <p:pic>
        <p:nvPicPr>
          <p:cNvPr id="6" name="Obraz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6352" y="4187597"/>
            <a:ext cx="649225" cy="652273"/>
          </a:xfrm>
          <a:prstGeom prst="rect">
            <a:avLst/>
          </a:prstGeom>
        </p:spPr>
      </p:pic>
      <p:pic>
        <p:nvPicPr>
          <p:cNvPr id="7" name="Obraz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71600" y="4177331"/>
            <a:ext cx="650216" cy="650216"/>
          </a:xfrm>
          <a:prstGeom prst="rect">
            <a:avLst/>
          </a:prstGeom>
        </p:spPr>
      </p:pic>
      <p:pic>
        <p:nvPicPr>
          <p:cNvPr id="8" name="Obraz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82760" y="4199251"/>
            <a:ext cx="651376" cy="651376"/>
          </a:xfrm>
          <a:prstGeom prst="rect">
            <a:avLst/>
          </a:prstGeom>
        </p:spPr>
      </p:pic>
      <p:pic>
        <p:nvPicPr>
          <p:cNvPr id="9" name="Obraz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88999" y="4109823"/>
            <a:ext cx="344821" cy="344821"/>
          </a:xfrm>
          <a:prstGeom prst="rect">
            <a:avLst/>
          </a:prstGeom>
        </p:spPr>
      </p:pic>
      <p:pic>
        <p:nvPicPr>
          <p:cNvPr id="10" name="Obraz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4533847">
            <a:off x="5020930" y="4081408"/>
            <a:ext cx="387019" cy="416467"/>
          </a:xfrm>
          <a:prstGeom prst="rect">
            <a:avLst/>
          </a:prstGeom>
        </p:spPr>
      </p:pic>
      <p:pic>
        <p:nvPicPr>
          <p:cNvPr id="11" name="Obraz 1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897891" y="4056589"/>
            <a:ext cx="394106" cy="394106"/>
          </a:xfrm>
          <a:prstGeom prst="rect">
            <a:avLst/>
          </a:prstGeom>
        </p:spPr>
      </p:pic>
      <p:pic>
        <p:nvPicPr>
          <p:cNvPr id="12" name="Obraz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671219" y="4012997"/>
            <a:ext cx="949355" cy="301846"/>
          </a:xfrm>
          <a:prstGeom prst="rect">
            <a:avLst/>
          </a:prstGeom>
        </p:spPr>
      </p:pic>
      <p:pic>
        <p:nvPicPr>
          <p:cNvPr id="3" name="Obraz 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027362" y="5844586"/>
            <a:ext cx="843540" cy="399688"/>
          </a:xfrm>
          <a:prstGeom prst="rect">
            <a:avLst/>
          </a:prstGeom>
        </p:spPr>
      </p:pic>
      <p:pic>
        <p:nvPicPr>
          <p:cNvPr id="4" name="Obraz 3"/>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986910" y="5802918"/>
            <a:ext cx="868358" cy="483024"/>
          </a:xfrm>
          <a:prstGeom prst="rect">
            <a:avLst/>
          </a:prstGeom>
        </p:spPr>
      </p:pic>
      <p:pic>
        <p:nvPicPr>
          <p:cNvPr id="13" name="Obraz 1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874584" y="5874480"/>
            <a:ext cx="1153073" cy="364545"/>
          </a:xfrm>
          <a:prstGeom prst="rect">
            <a:avLst/>
          </a:prstGeom>
        </p:spPr>
      </p:pic>
    </p:spTree>
    <p:extLst>
      <p:ext uri="{BB962C8B-B14F-4D97-AF65-F5344CB8AC3E}">
        <p14:creationId xmlns:p14="http://schemas.microsoft.com/office/powerpoint/2010/main" val="3299298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Technical solution implementation</a:t>
            </a:r>
            <a:endParaRPr lang="en-GB" dirty="0"/>
          </a:p>
        </p:txBody>
      </p:sp>
      <p:graphicFrame>
        <p:nvGraphicFramePr>
          <p:cNvPr id="3" name="Object 2"/>
          <p:cNvGraphicFramePr>
            <a:graphicFrameLocks noChangeAspect="1"/>
          </p:cNvGraphicFramePr>
          <p:nvPr>
            <p:extLst>
              <p:ext uri="{D42A27DB-BD31-4B8C-83A1-F6EECF244321}">
                <p14:modId xmlns:p14="http://schemas.microsoft.com/office/powerpoint/2010/main" val="2142814200"/>
              </p:ext>
            </p:extLst>
          </p:nvPr>
        </p:nvGraphicFramePr>
        <p:xfrm>
          <a:off x="345935" y="984752"/>
          <a:ext cx="8159744" cy="5407956"/>
        </p:xfrm>
        <a:graphic>
          <a:graphicData uri="http://schemas.openxmlformats.org/presentationml/2006/ole">
            <mc:AlternateContent xmlns:mc="http://schemas.openxmlformats.org/markup-compatibility/2006">
              <mc:Choice xmlns:v="urn:schemas-microsoft-com:vml" Requires="v">
                <p:oleObj spid="_x0000_s1044" name="Visio" r:id="rId3" imgW="9199396" imgH="6096438" progId="Visio.Drawing.11">
                  <p:embed/>
                </p:oleObj>
              </mc:Choice>
              <mc:Fallback>
                <p:oleObj name="Visio" r:id="rId3" imgW="9199396" imgH="6096438" progId="Visio.Drawing.11">
                  <p:embed/>
                  <p:pic>
                    <p:nvPicPr>
                      <p:cNvPr id="0" name=""/>
                      <p:cNvPicPr/>
                      <p:nvPr/>
                    </p:nvPicPr>
                    <p:blipFill>
                      <a:blip r:embed="rId4"/>
                      <a:stretch>
                        <a:fillRect/>
                      </a:stretch>
                    </p:blipFill>
                    <p:spPr>
                      <a:xfrm>
                        <a:off x="345935" y="984752"/>
                        <a:ext cx="8159744" cy="5407956"/>
                      </a:xfrm>
                      <a:prstGeom prst="rect">
                        <a:avLst/>
                      </a:prstGeom>
                    </p:spPr>
                  </p:pic>
                </p:oleObj>
              </mc:Fallback>
            </mc:AlternateContent>
          </a:graphicData>
        </a:graphic>
      </p:graphicFrame>
    </p:spTree>
    <p:extLst>
      <p:ext uri="{BB962C8B-B14F-4D97-AF65-F5344CB8AC3E}">
        <p14:creationId xmlns:p14="http://schemas.microsoft.com/office/powerpoint/2010/main" val="4183576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Team </a:t>
            </a:r>
            <a:endParaRPr lang="nl-NL"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5908" y="1019147"/>
            <a:ext cx="7834993" cy="5120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9615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sz="2200" dirty="0"/>
              <a:t>Overview of the solution</a:t>
            </a:r>
            <a:r>
              <a:rPr lang="pl-PL" sz="2200" dirty="0"/>
              <a:t>n</a:t>
            </a:r>
            <a:br>
              <a:rPr lang="pl-PL" sz="2200" dirty="0"/>
            </a:br>
            <a:r>
              <a:rPr lang="en-GB" sz="2400" b="1" dirty="0">
                <a:latin typeface="Calibri" panose="020F0502020204030204" pitchFamily="34" charset="0"/>
              </a:rPr>
              <a:t>Tool for Undertakings (T4U) and NCAs toolkit</a:t>
            </a:r>
            <a:endParaRPr lang="en-GB" sz="2200" dirty="0"/>
          </a:p>
        </p:txBody>
      </p:sp>
      <p:sp>
        <p:nvSpPr>
          <p:cNvPr id="28" name="Symbol zastępczy zawartości 34"/>
          <p:cNvSpPr>
            <a:spLocks noGrp="1"/>
          </p:cNvSpPr>
          <p:nvPr>
            <p:ph idx="1"/>
          </p:nvPr>
        </p:nvSpPr>
        <p:spPr>
          <a:xfrm>
            <a:off x="200421" y="4819623"/>
            <a:ext cx="8688034" cy="1440160"/>
          </a:xfrm>
        </p:spPr>
        <p:txBody>
          <a:bodyPr/>
          <a:lstStyle/>
          <a:p>
            <a:pPr marL="0" indent="0">
              <a:buNone/>
            </a:pPr>
            <a:r>
              <a:rPr lang="en-GB" sz="1200" dirty="0">
                <a:latin typeface="Calibri" panose="020F0502020204030204" pitchFamily="34" charset="0"/>
              </a:rPr>
              <a:t>The main </a:t>
            </a:r>
            <a:r>
              <a:rPr lang="en-GB" sz="1200" b="1" dirty="0">
                <a:latin typeface="Calibri" panose="020F0502020204030204" pitchFamily="34" charset="0"/>
              </a:rPr>
              <a:t>goals</a:t>
            </a:r>
            <a:r>
              <a:rPr lang="en-GB" sz="1200" dirty="0">
                <a:latin typeface="Calibri" panose="020F0502020204030204" pitchFamily="34" charset="0"/>
              </a:rPr>
              <a:t> of the XBRT (component of which is the T4U) in order of importance are:</a:t>
            </a:r>
          </a:p>
          <a:p>
            <a:pPr marL="228600" indent="-228600">
              <a:buFont typeface="+mj-lt"/>
              <a:buAutoNum type="arabicPeriod"/>
            </a:pPr>
            <a:r>
              <a:rPr lang="en-GB" sz="1200" dirty="0">
                <a:latin typeface="Calibri" panose="020F0502020204030204" pitchFamily="34" charset="0"/>
              </a:rPr>
              <a:t>to easily create, edit/correct/complete and validate XBRL instance documents, in order to help Undertakings without XBRL knowledge to implement Solvency II harmonized quantitative reporting in XBRL,</a:t>
            </a:r>
          </a:p>
          <a:p>
            <a:pPr marL="228600" indent="-228600">
              <a:buFont typeface="+mj-lt"/>
              <a:buAutoNum type="arabicPeriod"/>
            </a:pPr>
            <a:r>
              <a:rPr lang="en-GB" sz="1200" dirty="0">
                <a:latin typeface="Calibri" panose="020F0502020204030204" pitchFamily="34" charset="0"/>
              </a:rPr>
              <a:t>to provide a reusable solution for other projects and specifically for NCAs’ local requirements,</a:t>
            </a:r>
          </a:p>
          <a:p>
            <a:pPr marL="228600" indent="-228600">
              <a:buFont typeface="+mj-lt"/>
              <a:buAutoNum type="arabicPeriod"/>
            </a:pPr>
            <a:r>
              <a:rPr lang="en-GB" sz="1200" dirty="0">
                <a:latin typeface="Calibri" panose="020F0502020204030204" pitchFamily="34" charset="0"/>
              </a:rPr>
              <a:t>to provide a reusable solution for internal EIOPA and NCAs’ needs to manage XBRL reporting.</a:t>
            </a:r>
          </a:p>
          <a:p>
            <a:pPr marL="0" indent="0">
              <a:buNone/>
            </a:pPr>
            <a:endParaRPr lang="en-GB" sz="1200" dirty="0">
              <a:latin typeface="Calibri" panose="020F0502020204030204" pitchFamily="34" charset="0"/>
            </a:endParaRPr>
          </a:p>
        </p:txBody>
      </p:sp>
      <p:sp>
        <p:nvSpPr>
          <p:cNvPr id="84" name="Prostokąt zaokrąglony 83"/>
          <p:cNvSpPr/>
          <p:nvPr/>
        </p:nvSpPr>
        <p:spPr bwMode="auto">
          <a:xfrm>
            <a:off x="204914" y="1311019"/>
            <a:ext cx="8566555" cy="2544370"/>
          </a:xfrm>
          <a:prstGeom prst="roundRect">
            <a:avLst>
              <a:gd name="adj" fmla="val 7083"/>
            </a:avLst>
          </a:prstGeom>
          <a:solidFill>
            <a:sysClr val="window" lastClr="FFFFFF">
              <a:lumMod val="95000"/>
            </a:sysClr>
          </a:solidFill>
          <a:ln w="19050" cap="flat" cmpd="sng" algn="ctr">
            <a:solidFill>
              <a:srgbClr val="0070C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defRPr/>
            </a:pPr>
            <a:endParaRPr lang="en-GB" sz="2400" kern="0" dirty="0">
              <a:solidFill>
                <a:prstClr val="black"/>
              </a:solidFill>
              <a:latin typeface="Arial" charset="0"/>
            </a:endParaRPr>
          </a:p>
        </p:txBody>
      </p:sp>
      <p:sp>
        <p:nvSpPr>
          <p:cNvPr id="85" name="Prostokąt zaokrąglony 84"/>
          <p:cNvSpPr/>
          <p:nvPr/>
        </p:nvSpPr>
        <p:spPr bwMode="auto">
          <a:xfrm>
            <a:off x="6116312" y="2535086"/>
            <a:ext cx="2376000" cy="1229308"/>
          </a:xfrm>
          <a:prstGeom prst="roundRect">
            <a:avLst/>
          </a:prstGeom>
          <a:solidFill>
            <a:sysClr val="window" lastClr="FFFFFF">
              <a:lumMod val="85000"/>
            </a:sysClr>
          </a:solidFill>
          <a:ln w="19050" cap="flat" cmpd="sng" algn="ctr">
            <a:solidFill>
              <a:srgbClr val="70AD47"/>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defRPr/>
            </a:pPr>
            <a:endParaRPr lang="en-GB" sz="2400" kern="0" dirty="0">
              <a:solidFill>
                <a:prstClr val="black"/>
              </a:solidFill>
              <a:latin typeface="Arial" charset="0"/>
            </a:endParaRPr>
          </a:p>
        </p:txBody>
      </p:sp>
      <p:sp>
        <p:nvSpPr>
          <p:cNvPr id="86" name="Prostokąt 85"/>
          <p:cNvSpPr/>
          <p:nvPr/>
        </p:nvSpPr>
        <p:spPr>
          <a:xfrm>
            <a:off x="840558" y="1323697"/>
            <a:ext cx="7803910" cy="830997"/>
          </a:xfrm>
          <a:prstGeom prst="rect">
            <a:avLst/>
          </a:prstGeom>
        </p:spPr>
        <p:txBody>
          <a:bodyPr wrap="square">
            <a:spAutoFit/>
          </a:bodyPr>
          <a:lstStyle/>
          <a:p>
            <a:r>
              <a:rPr lang="en-GB" sz="1200" b="1" dirty="0">
                <a:solidFill>
                  <a:prstClr val="black"/>
                </a:solidFill>
                <a:latin typeface="Calibri" panose="020F0502020204030204" pitchFamily="34" charset="0"/>
              </a:rPr>
              <a:t>eXtensible Business Reporting Toolkit </a:t>
            </a:r>
            <a:r>
              <a:rPr lang="en-GB" sz="1200" dirty="0">
                <a:solidFill>
                  <a:prstClr val="black"/>
                </a:solidFill>
                <a:latin typeface="Calibri" panose="020F0502020204030204" pitchFamily="34" charset="0"/>
              </a:rPr>
              <a:t>- a set of tools/services developed by/for EIOPA to manage the process of data description, exchange/collection, validation, storage, analysis and decision making, in particular related to the Solvency II information requirements modelled according to the DPM and exchanged in the XBRL format. Some components of this solution can be used by the Undertakings (T4U) or NCAs (XBRT component for national extensions, etc.).</a:t>
            </a:r>
          </a:p>
        </p:txBody>
      </p:sp>
      <p:sp>
        <p:nvSpPr>
          <p:cNvPr id="87" name="Prostokąt 86"/>
          <p:cNvSpPr/>
          <p:nvPr/>
        </p:nvSpPr>
        <p:spPr>
          <a:xfrm>
            <a:off x="6520195" y="2535156"/>
            <a:ext cx="1984822" cy="1200329"/>
          </a:xfrm>
          <a:prstGeom prst="rect">
            <a:avLst/>
          </a:prstGeom>
        </p:spPr>
        <p:txBody>
          <a:bodyPr wrap="square">
            <a:spAutoFit/>
          </a:bodyPr>
          <a:lstStyle/>
          <a:p>
            <a:r>
              <a:rPr lang="en-GB" sz="1200" b="1" dirty="0">
                <a:solidFill>
                  <a:prstClr val="black"/>
                </a:solidFill>
                <a:latin typeface="Calibri" panose="020F0502020204030204" pitchFamily="34" charset="0"/>
              </a:rPr>
              <a:t>Excel Add in T4U</a:t>
            </a:r>
            <a:r>
              <a:rPr lang="pl-PL" sz="1200" dirty="0">
                <a:solidFill>
                  <a:prstClr val="black"/>
                </a:solidFill>
                <a:latin typeface="Calibri" panose="020F0502020204030204" pitchFamily="34" charset="0"/>
              </a:rPr>
              <a:t> </a:t>
            </a:r>
            <a:r>
              <a:rPr lang="en-GB" sz="1200" b="1" dirty="0">
                <a:solidFill>
                  <a:prstClr val="black"/>
                </a:solidFill>
                <a:latin typeface="Calibri" panose="020F0502020204030204" pitchFamily="34" charset="0"/>
              </a:rPr>
              <a:t> </a:t>
            </a:r>
            <a:r>
              <a:rPr lang="en-GB" sz="1200" dirty="0">
                <a:solidFill>
                  <a:prstClr val="black"/>
                </a:solidFill>
                <a:latin typeface="Calibri" panose="020F0502020204030204" pitchFamily="34" charset="0"/>
              </a:rPr>
              <a:t>–  component to be used by the Undertakings to manage (produce, edit/correct, review, etc.) their XBRL filings with an Excel Add In</a:t>
            </a:r>
          </a:p>
        </p:txBody>
      </p:sp>
      <p:cxnSp>
        <p:nvCxnSpPr>
          <p:cNvPr id="88" name="Łącznik prostoliniowy 17"/>
          <p:cNvCxnSpPr/>
          <p:nvPr/>
        </p:nvCxnSpPr>
        <p:spPr bwMode="auto">
          <a:xfrm>
            <a:off x="3352554" y="4412112"/>
            <a:ext cx="5330816" cy="0"/>
          </a:xfrm>
          <a:prstGeom prst="line">
            <a:avLst/>
          </a:prstGeom>
          <a:solidFill>
            <a:srgbClr val="5B9BD5"/>
          </a:solidFill>
          <a:ln w="19050" cap="flat" cmpd="sng" algn="ctr">
            <a:solidFill>
              <a:sysClr val="window" lastClr="FFFFFF">
                <a:lumMod val="50000"/>
              </a:sys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Łącznik prostoliniowy 19"/>
          <p:cNvCxnSpPr/>
          <p:nvPr/>
        </p:nvCxnSpPr>
        <p:spPr bwMode="auto">
          <a:xfrm>
            <a:off x="8683370" y="4268096"/>
            <a:ext cx="0" cy="288032"/>
          </a:xfrm>
          <a:prstGeom prst="line">
            <a:avLst/>
          </a:prstGeom>
          <a:solidFill>
            <a:srgbClr val="5B9BD5"/>
          </a:solidFill>
          <a:ln w="19050" cap="flat" cmpd="sng" algn="ctr">
            <a:solidFill>
              <a:sysClr val="window" lastClr="FFFFFF">
                <a:lumMod val="50000"/>
              </a:sys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Łącznik prostoliniowy 20"/>
          <p:cNvCxnSpPr/>
          <p:nvPr/>
        </p:nvCxnSpPr>
        <p:spPr bwMode="auto">
          <a:xfrm>
            <a:off x="3343178" y="4247190"/>
            <a:ext cx="0" cy="288032"/>
          </a:xfrm>
          <a:prstGeom prst="line">
            <a:avLst/>
          </a:prstGeom>
          <a:solidFill>
            <a:srgbClr val="5B9BD5"/>
          </a:solidFill>
          <a:ln w="19050" cap="flat" cmpd="sng" algn="ctr">
            <a:solidFill>
              <a:sysClr val="window" lastClr="FFFFFF">
                <a:lumMod val="50000"/>
              </a:sys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Łącznik prostoliniowy 21"/>
          <p:cNvCxnSpPr/>
          <p:nvPr/>
        </p:nvCxnSpPr>
        <p:spPr bwMode="auto">
          <a:xfrm flipV="1">
            <a:off x="459743" y="4049846"/>
            <a:ext cx="8207153" cy="2226"/>
          </a:xfrm>
          <a:prstGeom prst="line">
            <a:avLst/>
          </a:prstGeom>
          <a:solidFill>
            <a:srgbClr val="5B9BD5"/>
          </a:solidFill>
          <a:ln w="19050" cap="flat" cmpd="sng" algn="ctr">
            <a:solidFill>
              <a:sysClr val="window" lastClr="FFFFFF">
                <a:lumMod val="65000"/>
              </a:sys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Łącznik prostoliniowy 22"/>
          <p:cNvCxnSpPr/>
          <p:nvPr/>
        </p:nvCxnSpPr>
        <p:spPr bwMode="auto">
          <a:xfrm>
            <a:off x="459741" y="3905830"/>
            <a:ext cx="0" cy="288032"/>
          </a:xfrm>
          <a:prstGeom prst="line">
            <a:avLst/>
          </a:prstGeom>
          <a:solidFill>
            <a:srgbClr val="5B9BD5"/>
          </a:solidFill>
          <a:ln w="19050" cap="flat" cmpd="sng" algn="ctr">
            <a:solidFill>
              <a:sysClr val="window" lastClr="FFFFFF">
                <a:lumMod val="65000"/>
              </a:sys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Łącznik prostoliniowy 23"/>
          <p:cNvCxnSpPr/>
          <p:nvPr/>
        </p:nvCxnSpPr>
        <p:spPr bwMode="auto">
          <a:xfrm>
            <a:off x="8677097" y="3905830"/>
            <a:ext cx="0" cy="288032"/>
          </a:xfrm>
          <a:prstGeom prst="line">
            <a:avLst/>
          </a:prstGeom>
          <a:solidFill>
            <a:srgbClr val="5B9BD5"/>
          </a:solidFill>
          <a:ln w="19050" cap="flat" cmpd="sng" algn="ctr">
            <a:solidFill>
              <a:sysClr val="window" lastClr="FFFFFF">
                <a:lumMod val="65000"/>
              </a:sys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4" name="pole tekstowe 93"/>
          <p:cNvSpPr txBox="1"/>
          <p:nvPr/>
        </p:nvSpPr>
        <p:spPr>
          <a:xfrm>
            <a:off x="4056158" y="4052074"/>
            <a:ext cx="1656184" cy="246221"/>
          </a:xfrm>
          <a:prstGeom prst="rect">
            <a:avLst/>
          </a:prstGeom>
          <a:noFill/>
        </p:spPr>
        <p:txBody>
          <a:bodyPr wrap="square" rtlCol="0">
            <a:spAutoFit/>
          </a:bodyPr>
          <a:lstStyle/>
          <a:p>
            <a:pPr algn="ctr"/>
            <a:r>
              <a:rPr lang="en-GB" sz="1000" dirty="0">
                <a:solidFill>
                  <a:prstClr val="black"/>
                </a:solidFill>
                <a:latin typeface="Calibri" panose="020F0502020204030204"/>
              </a:rPr>
              <a:t>NCAs</a:t>
            </a:r>
          </a:p>
        </p:txBody>
      </p:sp>
      <p:sp>
        <p:nvSpPr>
          <p:cNvPr id="95" name="pole tekstowe 94"/>
          <p:cNvSpPr txBox="1"/>
          <p:nvPr/>
        </p:nvSpPr>
        <p:spPr>
          <a:xfrm>
            <a:off x="5116750" y="4377167"/>
            <a:ext cx="1656184" cy="246221"/>
          </a:xfrm>
          <a:prstGeom prst="rect">
            <a:avLst/>
          </a:prstGeom>
          <a:noFill/>
        </p:spPr>
        <p:txBody>
          <a:bodyPr wrap="square" rtlCol="0">
            <a:spAutoFit/>
          </a:bodyPr>
          <a:lstStyle/>
          <a:p>
            <a:pPr algn="ctr"/>
            <a:r>
              <a:rPr lang="en-GB" sz="1000" dirty="0">
                <a:solidFill>
                  <a:prstClr val="black"/>
                </a:solidFill>
                <a:latin typeface="Calibri" panose="020F0502020204030204"/>
              </a:rPr>
              <a:t>Undertakings</a:t>
            </a:r>
          </a:p>
        </p:txBody>
      </p:sp>
      <p:sp>
        <p:nvSpPr>
          <p:cNvPr id="96" name="Prostokąt zaokrąglony 9"/>
          <p:cNvSpPr/>
          <p:nvPr/>
        </p:nvSpPr>
        <p:spPr bwMode="auto">
          <a:xfrm>
            <a:off x="3302984" y="2535086"/>
            <a:ext cx="2376000" cy="1229308"/>
          </a:xfrm>
          <a:prstGeom prst="roundRect">
            <a:avLst/>
          </a:prstGeom>
          <a:solidFill>
            <a:sysClr val="window" lastClr="FFFFFF">
              <a:lumMod val="85000"/>
            </a:sysClr>
          </a:solidFill>
          <a:ln w="1905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defRPr/>
            </a:pPr>
            <a:endParaRPr lang="en-GB" sz="2400" kern="0" dirty="0">
              <a:solidFill>
                <a:prstClr val="black"/>
              </a:solidFill>
              <a:latin typeface="Arial" charset="0"/>
            </a:endParaRPr>
          </a:p>
        </p:txBody>
      </p:sp>
      <p:sp>
        <p:nvSpPr>
          <p:cNvPr id="97" name="Prostokąt 8"/>
          <p:cNvSpPr/>
          <p:nvPr/>
        </p:nvSpPr>
        <p:spPr>
          <a:xfrm>
            <a:off x="3752491" y="2564067"/>
            <a:ext cx="1961883" cy="1200329"/>
          </a:xfrm>
          <a:prstGeom prst="rect">
            <a:avLst/>
          </a:prstGeom>
        </p:spPr>
        <p:txBody>
          <a:bodyPr wrap="square">
            <a:spAutoFit/>
          </a:bodyPr>
          <a:lstStyle/>
          <a:p>
            <a:r>
              <a:rPr lang="en-GB" sz="1200" b="1" dirty="0">
                <a:solidFill>
                  <a:prstClr val="black"/>
                </a:solidFill>
                <a:latin typeface="Calibri" panose="020F0502020204030204" pitchFamily="34" charset="0"/>
              </a:rPr>
              <a:t>Windows T4U </a:t>
            </a:r>
            <a:r>
              <a:rPr lang="en-GB" sz="1200" dirty="0">
                <a:solidFill>
                  <a:prstClr val="black"/>
                </a:solidFill>
                <a:latin typeface="Calibri" panose="020F0502020204030204" pitchFamily="34" charset="0"/>
              </a:rPr>
              <a:t>– component to be used by Undertakings to manage (produce, edit/correct, review, etc.) their XBRL filings with a Windows application</a:t>
            </a:r>
          </a:p>
        </p:txBody>
      </p:sp>
      <p:sp>
        <p:nvSpPr>
          <p:cNvPr id="98" name="Prostokąt zaokrąglony 9"/>
          <p:cNvSpPr/>
          <p:nvPr/>
        </p:nvSpPr>
        <p:spPr bwMode="auto">
          <a:xfrm>
            <a:off x="525441" y="2535086"/>
            <a:ext cx="2370947" cy="1229308"/>
          </a:xfrm>
          <a:prstGeom prst="roundRect">
            <a:avLst/>
          </a:prstGeom>
          <a:solidFill>
            <a:sysClr val="window" lastClr="FFFFFF">
              <a:lumMod val="85000"/>
            </a:sysClr>
          </a:solidFill>
          <a:ln w="19050" cap="flat" cmpd="sng" algn="ctr">
            <a:solidFill>
              <a:srgbClr val="ED7D3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defRPr/>
            </a:pPr>
            <a:endParaRPr lang="en-GB" sz="2400" kern="0" dirty="0">
              <a:solidFill>
                <a:prstClr val="black"/>
              </a:solidFill>
              <a:latin typeface="Arial" charset="0"/>
            </a:endParaRPr>
          </a:p>
        </p:txBody>
      </p:sp>
      <p:sp>
        <p:nvSpPr>
          <p:cNvPr id="99" name="Prostokąt 8"/>
          <p:cNvSpPr/>
          <p:nvPr/>
        </p:nvSpPr>
        <p:spPr>
          <a:xfrm>
            <a:off x="964369" y="2535156"/>
            <a:ext cx="1706297" cy="1015663"/>
          </a:xfrm>
          <a:prstGeom prst="rect">
            <a:avLst/>
          </a:prstGeom>
        </p:spPr>
        <p:txBody>
          <a:bodyPr wrap="square">
            <a:spAutoFit/>
          </a:bodyPr>
          <a:lstStyle/>
          <a:p>
            <a:r>
              <a:rPr lang="en-GB" sz="1200" b="1" dirty="0">
                <a:solidFill>
                  <a:prstClr val="black"/>
                </a:solidFill>
                <a:latin typeface="Calibri" panose="020F0502020204030204" pitchFamily="34" charset="0"/>
              </a:rPr>
              <a:t>NCA Toolkit</a:t>
            </a:r>
            <a:r>
              <a:rPr lang="pl-PL" sz="1200" b="1" dirty="0">
                <a:solidFill>
                  <a:prstClr val="black"/>
                </a:solidFill>
                <a:latin typeface="Calibri" panose="020F0502020204030204" pitchFamily="34" charset="0"/>
              </a:rPr>
              <a:t> </a:t>
            </a:r>
            <a:r>
              <a:rPr lang="en-GB" sz="1200" dirty="0">
                <a:solidFill>
                  <a:prstClr val="black"/>
                </a:solidFill>
                <a:latin typeface="Calibri" panose="020F0502020204030204" pitchFamily="34" charset="0"/>
              </a:rPr>
              <a:t>– component supporting NCAs with extensions and second level reporting</a:t>
            </a:r>
          </a:p>
        </p:txBody>
      </p:sp>
      <p:pic>
        <p:nvPicPr>
          <p:cNvPr id="100" name="Obraz 9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40950" y="2326779"/>
            <a:ext cx="650216" cy="650216"/>
          </a:xfrm>
          <a:prstGeom prst="rect">
            <a:avLst/>
          </a:prstGeom>
        </p:spPr>
      </p:pic>
      <p:pic>
        <p:nvPicPr>
          <p:cNvPr id="101" name="Obraz 10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7229" y="2326781"/>
            <a:ext cx="649225" cy="652273"/>
          </a:xfrm>
          <a:prstGeom prst="rect">
            <a:avLst/>
          </a:prstGeom>
        </p:spPr>
      </p:pic>
      <p:pic>
        <p:nvPicPr>
          <p:cNvPr id="103" name="Obraz 10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5822" y="1212230"/>
            <a:ext cx="650216" cy="650216"/>
          </a:xfrm>
          <a:prstGeom prst="rect">
            <a:avLst/>
          </a:prstGeom>
        </p:spPr>
      </p:pic>
      <p:pic>
        <p:nvPicPr>
          <p:cNvPr id="10" name="Obraz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3242" y="2339358"/>
            <a:ext cx="651376" cy="651376"/>
          </a:xfrm>
          <a:prstGeom prst="rect">
            <a:avLst/>
          </a:prstGeom>
        </p:spPr>
      </p:pic>
      <p:pic>
        <p:nvPicPr>
          <p:cNvPr id="104" name="Obraz 10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79876" y="2249007"/>
            <a:ext cx="344821" cy="344821"/>
          </a:xfrm>
          <a:prstGeom prst="rect">
            <a:avLst/>
          </a:prstGeom>
        </p:spPr>
      </p:pic>
      <p:pic>
        <p:nvPicPr>
          <p:cNvPr id="105" name="Obraz 10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4533847">
            <a:off x="831412" y="2221515"/>
            <a:ext cx="387019" cy="416467"/>
          </a:xfrm>
          <a:prstGeom prst="rect">
            <a:avLst/>
          </a:prstGeom>
        </p:spPr>
      </p:pic>
      <p:pic>
        <p:nvPicPr>
          <p:cNvPr id="106" name="Obraz 10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609916" y="2206037"/>
            <a:ext cx="394106" cy="394106"/>
          </a:xfrm>
          <a:prstGeom prst="rect">
            <a:avLst/>
          </a:prstGeom>
        </p:spPr>
      </p:pic>
      <p:pic>
        <p:nvPicPr>
          <p:cNvPr id="12" name="Obraz 1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25441" y="1047896"/>
            <a:ext cx="949355" cy="301846"/>
          </a:xfrm>
          <a:prstGeom prst="rect">
            <a:avLst/>
          </a:prstGeom>
        </p:spPr>
      </p:pic>
    </p:spTree>
    <p:extLst>
      <p:ext uri="{BB962C8B-B14F-4D97-AF65-F5344CB8AC3E}">
        <p14:creationId xmlns:p14="http://schemas.microsoft.com/office/powerpoint/2010/main" val="3473224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smtClean="0"/>
              <a:t>T4U: value for undertakings and NCAs</a:t>
            </a:r>
            <a:endParaRPr lang="en-GB" dirty="0"/>
          </a:p>
        </p:txBody>
      </p:sp>
      <p:graphicFrame>
        <p:nvGraphicFramePr>
          <p:cNvPr id="4" name="Tabela 3"/>
          <p:cNvGraphicFramePr>
            <a:graphicFrameLocks noGrp="1"/>
          </p:cNvGraphicFramePr>
          <p:nvPr>
            <p:extLst/>
          </p:nvPr>
        </p:nvGraphicFramePr>
        <p:xfrm>
          <a:off x="323528" y="1419746"/>
          <a:ext cx="8640960" cy="1001142"/>
        </p:xfrm>
        <a:graphic>
          <a:graphicData uri="http://schemas.openxmlformats.org/drawingml/2006/table">
            <a:tbl>
              <a:tblPr firstRow="1" firstCol="1" bandRow="1">
                <a:tableStyleId>{5C22544A-7EE6-4342-B048-85BDC9FD1C3A}</a:tableStyleId>
              </a:tblPr>
              <a:tblGrid>
                <a:gridCol w="8640960"/>
              </a:tblGrid>
              <a:tr h="1001142">
                <a:tc>
                  <a:txBody>
                    <a:bodyPr/>
                    <a:lstStyle/>
                    <a:p>
                      <a:pPr algn="just">
                        <a:lnSpc>
                          <a:spcPct val="115000"/>
                        </a:lnSpc>
                        <a:spcAft>
                          <a:spcPts val="0"/>
                        </a:spcAft>
                      </a:pPr>
                      <a:r>
                        <a:rPr lang="en-GB" sz="1200" b="0" noProof="0" dirty="0" smtClean="0">
                          <a:solidFill>
                            <a:srgbClr val="004D86"/>
                          </a:solidFill>
                          <a:effectLst/>
                          <a:latin typeface="Calibri" panose="020F0502020204030204" pitchFamily="34" charset="0"/>
                        </a:rPr>
                        <a:t>The </a:t>
                      </a:r>
                      <a:r>
                        <a:rPr lang="en-GB" sz="1200" b="1" noProof="0" dirty="0" smtClean="0">
                          <a:solidFill>
                            <a:srgbClr val="004D86"/>
                          </a:solidFill>
                          <a:effectLst/>
                          <a:latin typeface="Calibri" panose="020F0502020204030204" pitchFamily="34" charset="0"/>
                        </a:rPr>
                        <a:t>Tool for Undertakings (T4U) </a:t>
                      </a:r>
                      <a:r>
                        <a:rPr lang="en-GB" sz="1200" b="0" noProof="0" dirty="0" smtClean="0">
                          <a:solidFill>
                            <a:srgbClr val="004D86"/>
                          </a:solidFill>
                          <a:effectLst/>
                          <a:latin typeface="Calibri" panose="020F0502020204030204" pitchFamily="34" charset="0"/>
                        </a:rPr>
                        <a:t>is a </a:t>
                      </a:r>
                      <a:r>
                        <a:rPr lang="en-GB" sz="1200" b="1" noProof="0" dirty="0" smtClean="0">
                          <a:solidFill>
                            <a:srgbClr val="004D86"/>
                          </a:solidFill>
                          <a:effectLst/>
                          <a:latin typeface="Calibri" panose="020F0502020204030204" pitchFamily="34" charset="0"/>
                        </a:rPr>
                        <a:t>tentative solution </a:t>
                      </a:r>
                      <a:r>
                        <a:rPr lang="en-GB" sz="1200" b="0" noProof="0" dirty="0" smtClean="0">
                          <a:solidFill>
                            <a:srgbClr val="004D86"/>
                          </a:solidFill>
                          <a:effectLst/>
                          <a:latin typeface="Calibri" panose="020F0502020204030204" pitchFamily="34" charset="0"/>
                        </a:rPr>
                        <a:t>aiming to enable </a:t>
                      </a:r>
                      <a:r>
                        <a:rPr lang="en-GB" sz="1200" b="1" noProof="0" dirty="0" smtClean="0">
                          <a:solidFill>
                            <a:srgbClr val="004D86"/>
                          </a:solidFill>
                          <a:effectLst/>
                          <a:latin typeface="Calibri" panose="020F0502020204030204" pitchFamily="34" charset="0"/>
                        </a:rPr>
                        <a:t>small and medium reporting entities </a:t>
                      </a:r>
                      <a:r>
                        <a:rPr lang="en-GB" sz="1200" b="0" noProof="0" dirty="0" smtClean="0">
                          <a:solidFill>
                            <a:srgbClr val="004D86"/>
                          </a:solidFill>
                          <a:effectLst/>
                          <a:latin typeface="Calibri" panose="020F0502020204030204" pitchFamily="34" charset="0"/>
                        </a:rPr>
                        <a:t>as well as European National Competent Authorities to </a:t>
                      </a:r>
                      <a:r>
                        <a:rPr lang="en-GB" sz="1200" b="1" noProof="0" dirty="0" smtClean="0">
                          <a:solidFill>
                            <a:srgbClr val="004D86"/>
                          </a:solidFill>
                          <a:effectLst/>
                          <a:latin typeface="Calibri" panose="020F0502020204030204" pitchFamily="34" charset="0"/>
                        </a:rPr>
                        <a:t>input/load data using common interfaces </a:t>
                      </a:r>
                      <a:r>
                        <a:rPr lang="en-GB" sz="1200" b="0" noProof="0" dirty="0" smtClean="0">
                          <a:solidFill>
                            <a:srgbClr val="004D86"/>
                          </a:solidFill>
                          <a:effectLst/>
                          <a:latin typeface="Calibri" panose="020F0502020204030204" pitchFamily="34" charset="0"/>
                        </a:rPr>
                        <a:t>and </a:t>
                      </a:r>
                      <a:r>
                        <a:rPr lang="en-GB" sz="1200" b="1" noProof="0" dirty="0" smtClean="0">
                          <a:solidFill>
                            <a:srgbClr val="004D86"/>
                          </a:solidFill>
                          <a:effectLst/>
                          <a:latin typeface="Calibri" panose="020F0502020204030204" pitchFamily="34" charset="0"/>
                        </a:rPr>
                        <a:t>manage data using centralised database</a:t>
                      </a:r>
                      <a:r>
                        <a:rPr lang="en-GB" sz="1200" b="0" noProof="0" dirty="0" smtClean="0">
                          <a:solidFill>
                            <a:srgbClr val="004D86"/>
                          </a:solidFill>
                          <a:effectLst/>
                          <a:latin typeface="Calibri" panose="020F0502020204030204" pitchFamily="34" charset="0"/>
                        </a:rPr>
                        <a:t>, designed to </a:t>
                      </a:r>
                      <a:r>
                        <a:rPr lang="en-GB" sz="1200" b="1" noProof="0" dirty="0" smtClean="0">
                          <a:solidFill>
                            <a:srgbClr val="004D86"/>
                          </a:solidFill>
                          <a:effectLst/>
                          <a:latin typeface="Calibri" panose="020F0502020204030204" pitchFamily="34" charset="0"/>
                        </a:rPr>
                        <a:t>process data structures represented in the EIOPA Solvency II XBRL DPM-based taxonomy</a:t>
                      </a:r>
                      <a:r>
                        <a:rPr lang="en-GB" sz="1200" b="0" noProof="0" dirty="0" smtClean="0">
                          <a:solidFill>
                            <a:srgbClr val="004D86"/>
                          </a:solidFill>
                          <a:effectLst/>
                          <a:latin typeface="Calibri" panose="020F0502020204030204" pitchFamily="34" charset="0"/>
                        </a:rPr>
                        <a:t>, in order to </a:t>
                      </a:r>
                      <a:r>
                        <a:rPr lang="en-GB" sz="1200" b="1" noProof="0" dirty="0" smtClean="0">
                          <a:solidFill>
                            <a:srgbClr val="004D86"/>
                          </a:solidFill>
                          <a:effectLst/>
                          <a:latin typeface="Calibri" panose="020F0502020204030204" pitchFamily="34" charset="0"/>
                        </a:rPr>
                        <a:t>produce XBRL reports </a:t>
                      </a:r>
                      <a:r>
                        <a:rPr lang="en-GB" sz="1200" b="0" noProof="0" dirty="0" smtClean="0">
                          <a:solidFill>
                            <a:srgbClr val="004D86"/>
                          </a:solidFill>
                          <a:effectLst/>
                          <a:latin typeface="Calibri" panose="020F0502020204030204" pitchFamily="34" charset="0"/>
                        </a:rPr>
                        <a:t>compliant with the Solvency II requirements.</a:t>
                      </a:r>
                      <a:endParaRPr lang="en-GB" sz="1200" b="0" noProof="0" dirty="0">
                        <a:solidFill>
                          <a:srgbClr val="004D86"/>
                        </a:solidFill>
                        <a:effectLst/>
                        <a:latin typeface="Calibri" panose="020F0502020204030204" pitchFamily="34" charset="0"/>
                        <a:ea typeface="Calibri"/>
                        <a:cs typeface="Times New Roman"/>
                      </a:endParaRPr>
                    </a:p>
                  </a:txBody>
                  <a:tcPr marL="180000" marR="180000" marT="0" marB="0" anchor="ctr">
                    <a:solidFill>
                      <a:schemeClr val="bg1">
                        <a:lumMod val="95000"/>
                      </a:schemeClr>
                    </a:solidFill>
                  </a:tcPr>
                </a:tc>
              </a:tr>
            </a:tbl>
          </a:graphicData>
        </a:graphic>
      </p:graphicFrame>
      <p:sp>
        <p:nvSpPr>
          <p:cNvPr id="5" name="pole tekstowe 4"/>
          <p:cNvSpPr txBox="1"/>
          <p:nvPr/>
        </p:nvSpPr>
        <p:spPr>
          <a:xfrm>
            <a:off x="4025367" y="980728"/>
            <a:ext cx="766806" cy="400110"/>
          </a:xfrm>
          <a:prstGeom prst="rect">
            <a:avLst/>
          </a:prstGeom>
          <a:noFill/>
        </p:spPr>
        <p:txBody>
          <a:bodyPr wrap="square" rtlCol="0">
            <a:spAutoFit/>
          </a:bodyPr>
          <a:lstStyle/>
          <a:p>
            <a:pPr algn="ctr" eaLnBrk="0" fontAlgn="base" hangingPunct="0">
              <a:spcBef>
                <a:spcPct val="0"/>
              </a:spcBef>
              <a:spcAft>
                <a:spcPct val="0"/>
              </a:spcAft>
            </a:pPr>
            <a:r>
              <a:rPr lang="en-GB" sz="2000" dirty="0">
                <a:solidFill>
                  <a:srgbClr val="004D86"/>
                </a:solidFill>
                <a:latin typeface="Arial Black" panose="020B0A04020102020204" pitchFamily="34" charset="0"/>
                <a:cs typeface="Estrangelo Edessa" panose="03080600000000000000" pitchFamily="66" charset="0"/>
              </a:rPr>
              <a:t>T</a:t>
            </a:r>
            <a:r>
              <a:rPr lang="en-GB" sz="2000" dirty="0">
                <a:solidFill>
                  <a:srgbClr val="FFFFFF">
                    <a:lumMod val="50000"/>
                  </a:srgbClr>
                </a:solidFill>
                <a:latin typeface="Arial Black" panose="020B0A04020102020204" pitchFamily="34" charset="0"/>
                <a:cs typeface="Estrangelo Edessa" panose="03080600000000000000" pitchFamily="66" charset="0"/>
              </a:rPr>
              <a:t>4</a:t>
            </a:r>
            <a:r>
              <a:rPr lang="en-GB" sz="2000" dirty="0">
                <a:solidFill>
                  <a:srgbClr val="004D86"/>
                </a:solidFill>
                <a:latin typeface="Arial Black" panose="020B0A04020102020204" pitchFamily="34" charset="0"/>
                <a:cs typeface="Estrangelo Edessa" panose="03080600000000000000" pitchFamily="66" charset="0"/>
              </a:rPr>
              <a:t>U</a:t>
            </a:r>
          </a:p>
        </p:txBody>
      </p:sp>
      <p:sp>
        <p:nvSpPr>
          <p:cNvPr id="7" name="pole tekstowe 6"/>
          <p:cNvSpPr txBox="1"/>
          <p:nvPr/>
        </p:nvSpPr>
        <p:spPr>
          <a:xfrm>
            <a:off x="4572000" y="3068960"/>
            <a:ext cx="4536504" cy="2123658"/>
          </a:xfrm>
          <a:prstGeom prst="rect">
            <a:avLst/>
          </a:prstGeom>
          <a:noFill/>
        </p:spPr>
        <p:txBody>
          <a:bodyPr wrap="square" rtlCol="0">
            <a:spAutoFit/>
          </a:bodyPr>
          <a:lstStyle/>
          <a:p>
            <a:pPr marL="285750" lvl="1" indent="-285750" eaLnBrk="0" fontAlgn="base" hangingPunct="0">
              <a:spcBef>
                <a:spcPct val="0"/>
              </a:spcBef>
              <a:spcAft>
                <a:spcPct val="0"/>
              </a:spcAft>
              <a:buFont typeface="Wingdings" panose="05000000000000000000" pitchFamily="2" charset="2"/>
              <a:buChar char="ü"/>
            </a:pPr>
            <a:r>
              <a:rPr lang="en-GB" sz="1200" dirty="0">
                <a:solidFill>
                  <a:srgbClr val="00B050"/>
                </a:solidFill>
                <a:latin typeface="Calibri" panose="020F0502020204030204" pitchFamily="34" charset="0"/>
              </a:rPr>
              <a:t>XBRL technology: handle XBRL instances received from the undertakings and facilitate second-level reporting</a:t>
            </a:r>
          </a:p>
          <a:p>
            <a:pPr marL="285750" lvl="1" indent="-285750" eaLnBrk="0" fontAlgn="base" hangingPunct="0">
              <a:spcBef>
                <a:spcPct val="0"/>
              </a:spcBef>
              <a:spcAft>
                <a:spcPct val="0"/>
              </a:spcAft>
              <a:buFont typeface="Wingdings" panose="05000000000000000000" pitchFamily="2" charset="2"/>
              <a:buChar char="ü"/>
            </a:pPr>
            <a:r>
              <a:rPr lang="en-GB" sz="1200" dirty="0">
                <a:solidFill>
                  <a:srgbClr val="00B050"/>
                </a:solidFill>
                <a:latin typeface="Calibri" panose="020F0502020204030204" pitchFamily="34" charset="0"/>
              </a:rPr>
              <a:t>substantial data volumes: structures to create efficient ETL</a:t>
            </a:r>
          </a:p>
          <a:p>
            <a:pPr marL="285750" lvl="1" indent="-285750" eaLnBrk="0" fontAlgn="base" hangingPunct="0">
              <a:spcBef>
                <a:spcPct val="0"/>
              </a:spcBef>
              <a:spcAft>
                <a:spcPct val="0"/>
              </a:spcAft>
              <a:buFont typeface="Wingdings" panose="05000000000000000000" pitchFamily="2" charset="2"/>
              <a:buChar char="ü"/>
            </a:pPr>
            <a:r>
              <a:rPr lang="en-GB" sz="1200" dirty="0">
                <a:solidFill>
                  <a:srgbClr val="00B050"/>
                </a:solidFill>
                <a:latin typeface="Calibri" panose="020F0502020204030204" pitchFamily="34" charset="0"/>
              </a:rPr>
              <a:t>data presentation and input: rendering and modifying data with user friendly interfaces</a:t>
            </a:r>
          </a:p>
          <a:p>
            <a:pPr marL="285750" lvl="1" indent="-285750" eaLnBrk="0" fontAlgn="base" hangingPunct="0">
              <a:spcBef>
                <a:spcPct val="0"/>
              </a:spcBef>
              <a:spcAft>
                <a:spcPct val="0"/>
              </a:spcAft>
              <a:buFont typeface="Wingdings" panose="05000000000000000000" pitchFamily="2" charset="2"/>
              <a:buChar char="ü"/>
            </a:pPr>
            <a:r>
              <a:rPr lang="en-GB" sz="1200" dirty="0">
                <a:solidFill>
                  <a:srgbClr val="00B050"/>
                </a:solidFill>
                <a:latin typeface="Calibri" panose="020F0502020204030204" pitchFamily="34" charset="0"/>
              </a:rPr>
              <a:t>customising / tailoring data scope collected using T4U: extension capability</a:t>
            </a:r>
          </a:p>
          <a:p>
            <a:pPr marL="285750" lvl="1" indent="-285750" eaLnBrk="0" fontAlgn="base" hangingPunct="0">
              <a:spcBef>
                <a:spcPct val="0"/>
              </a:spcBef>
              <a:spcAft>
                <a:spcPct val="0"/>
              </a:spcAft>
              <a:buFont typeface="Wingdings" panose="05000000000000000000" pitchFamily="2" charset="2"/>
              <a:buChar char="ü"/>
            </a:pPr>
            <a:r>
              <a:rPr lang="en-GB" sz="1200" dirty="0">
                <a:solidFill>
                  <a:srgbClr val="FFC000"/>
                </a:solidFill>
                <a:latin typeface="Calibri" panose="020F0502020204030204" pitchFamily="34" charset="0"/>
              </a:rPr>
              <a:t>data validation: validate data with XBRL and other alternatives </a:t>
            </a:r>
            <a:endParaRPr lang="en-GB" sz="1200" dirty="0">
              <a:solidFill>
                <a:schemeClr val="tx1">
                  <a:lumMod val="95000"/>
                  <a:lumOff val="5000"/>
                </a:schemeClr>
              </a:solidFill>
              <a:latin typeface="Calibri" panose="020F0502020204030204" pitchFamily="34" charset="0"/>
            </a:endParaRPr>
          </a:p>
          <a:p>
            <a:pPr marL="285750" lvl="1" indent="-285750" eaLnBrk="0" fontAlgn="base" hangingPunct="0">
              <a:spcBef>
                <a:spcPct val="0"/>
              </a:spcBef>
              <a:spcAft>
                <a:spcPct val="0"/>
              </a:spcAft>
              <a:buFont typeface="Wingdings" panose="05000000000000000000" pitchFamily="2" charset="2"/>
              <a:buChar char="ü"/>
            </a:pPr>
            <a:r>
              <a:rPr lang="en-GB" sz="1200" dirty="0">
                <a:solidFill>
                  <a:schemeClr val="tx1">
                    <a:lumMod val="95000"/>
                    <a:lumOff val="5000"/>
                  </a:schemeClr>
                </a:solidFill>
                <a:latin typeface="Calibri" panose="020F0502020204030204" pitchFamily="34" charset="0"/>
              </a:rPr>
              <a:t>data analysis: provide basic BI capabilities</a:t>
            </a:r>
            <a:endParaRPr lang="en-GB" sz="1200" dirty="0">
              <a:latin typeface="Calibri" panose="020F0502020204030204" pitchFamily="34" charset="0"/>
            </a:endParaRPr>
          </a:p>
          <a:p>
            <a:pPr marL="285750" lvl="1" indent="-285750" eaLnBrk="0" fontAlgn="base" hangingPunct="0">
              <a:spcBef>
                <a:spcPct val="0"/>
              </a:spcBef>
              <a:spcAft>
                <a:spcPct val="0"/>
              </a:spcAft>
              <a:buFont typeface="Wingdings" panose="05000000000000000000" pitchFamily="2" charset="2"/>
              <a:buChar char="ü"/>
            </a:pPr>
            <a:r>
              <a:rPr lang="en-GB" sz="1200" dirty="0">
                <a:latin typeface="Calibri" panose="020F0502020204030204" pitchFamily="34" charset="0"/>
              </a:rPr>
              <a:t>generation of XBRL Taxonomy according to Eurofiling Architecture</a:t>
            </a:r>
          </a:p>
          <a:p>
            <a:pPr marL="285750" lvl="1" indent="-285750" eaLnBrk="0" fontAlgn="base" hangingPunct="0">
              <a:spcBef>
                <a:spcPct val="0"/>
              </a:spcBef>
              <a:spcAft>
                <a:spcPct val="0"/>
              </a:spcAft>
              <a:buFont typeface="Wingdings" panose="05000000000000000000" pitchFamily="2" charset="2"/>
              <a:buChar char="ü"/>
            </a:pPr>
            <a:endParaRPr lang="en-GB" sz="1200" dirty="0">
              <a:solidFill>
                <a:srgbClr val="00B050"/>
              </a:solidFill>
              <a:latin typeface="Calibri" panose="020F0502020204030204" pitchFamily="34" charset="0"/>
            </a:endParaRPr>
          </a:p>
        </p:txBody>
      </p:sp>
      <p:sp>
        <p:nvSpPr>
          <p:cNvPr id="9" name="pole tekstowe 8"/>
          <p:cNvSpPr txBox="1"/>
          <p:nvPr/>
        </p:nvSpPr>
        <p:spPr>
          <a:xfrm>
            <a:off x="683568" y="2636914"/>
            <a:ext cx="3384376" cy="307777"/>
          </a:xfrm>
          <a:prstGeom prst="rect">
            <a:avLst/>
          </a:prstGeom>
          <a:noFill/>
        </p:spPr>
        <p:txBody>
          <a:bodyPr wrap="square" rtlCol="0">
            <a:spAutoFit/>
          </a:bodyPr>
          <a:lstStyle/>
          <a:p>
            <a:pPr algn="ctr" eaLnBrk="0" fontAlgn="base" hangingPunct="0">
              <a:spcBef>
                <a:spcPct val="0"/>
              </a:spcBef>
              <a:spcAft>
                <a:spcPct val="0"/>
              </a:spcAft>
            </a:pPr>
            <a:r>
              <a:rPr lang="en-GB" sz="1400" dirty="0">
                <a:solidFill>
                  <a:srgbClr val="004D86"/>
                </a:solidFill>
                <a:latin typeface="Calibri" panose="020F0502020204030204" pitchFamily="34" charset="0"/>
                <a:cs typeface="Estrangelo Edessa" panose="03080600000000000000" pitchFamily="66" charset="0"/>
              </a:rPr>
              <a:t>Help for Undertakings with:</a:t>
            </a:r>
          </a:p>
        </p:txBody>
      </p:sp>
      <p:sp>
        <p:nvSpPr>
          <p:cNvPr id="10" name="pole tekstowe 9"/>
          <p:cNvSpPr txBox="1"/>
          <p:nvPr/>
        </p:nvSpPr>
        <p:spPr>
          <a:xfrm>
            <a:off x="5580112" y="2636914"/>
            <a:ext cx="2592288" cy="307777"/>
          </a:xfrm>
          <a:prstGeom prst="rect">
            <a:avLst/>
          </a:prstGeom>
          <a:noFill/>
        </p:spPr>
        <p:txBody>
          <a:bodyPr wrap="square" rtlCol="0">
            <a:spAutoFit/>
          </a:bodyPr>
          <a:lstStyle/>
          <a:p>
            <a:pPr algn="ctr" eaLnBrk="0" fontAlgn="base" hangingPunct="0">
              <a:spcBef>
                <a:spcPct val="0"/>
              </a:spcBef>
              <a:spcAft>
                <a:spcPct val="0"/>
              </a:spcAft>
            </a:pPr>
            <a:r>
              <a:rPr lang="en-GB" sz="1400" dirty="0">
                <a:solidFill>
                  <a:srgbClr val="004D86"/>
                </a:solidFill>
                <a:latin typeface="Calibri" panose="020F0502020204030204" pitchFamily="34" charset="0"/>
                <a:cs typeface="Estrangelo Edessa" panose="03080600000000000000" pitchFamily="66" charset="0"/>
              </a:rPr>
              <a:t>Help for NCAs with:</a:t>
            </a:r>
          </a:p>
        </p:txBody>
      </p:sp>
      <p:sp>
        <p:nvSpPr>
          <p:cNvPr id="8" name="pole tekstowe 7"/>
          <p:cNvSpPr txBox="1"/>
          <p:nvPr/>
        </p:nvSpPr>
        <p:spPr>
          <a:xfrm>
            <a:off x="0" y="3074184"/>
            <a:ext cx="4499992" cy="1569660"/>
          </a:xfrm>
          <a:prstGeom prst="rect">
            <a:avLst/>
          </a:prstGeom>
          <a:noFill/>
        </p:spPr>
        <p:txBody>
          <a:bodyPr wrap="square" rtlCol="0">
            <a:spAutoFit/>
          </a:bodyPr>
          <a:lstStyle/>
          <a:p>
            <a:pPr marL="285750" lvl="1" indent="-285750" eaLnBrk="0" fontAlgn="base" hangingPunct="0">
              <a:spcBef>
                <a:spcPct val="0"/>
              </a:spcBef>
              <a:spcAft>
                <a:spcPct val="0"/>
              </a:spcAft>
              <a:buFont typeface="Wingdings" panose="05000000000000000000" pitchFamily="2" charset="2"/>
              <a:buChar char="ü"/>
            </a:pPr>
            <a:r>
              <a:rPr lang="en-GB" sz="1200" dirty="0">
                <a:solidFill>
                  <a:srgbClr val="00B050"/>
                </a:solidFill>
                <a:latin typeface="Calibri" panose="020F0502020204030204" pitchFamily="34" charset="0"/>
              </a:rPr>
              <a:t>XBRL technology: create and read XBRL instances from source data</a:t>
            </a:r>
          </a:p>
          <a:p>
            <a:pPr marL="285750" lvl="1" indent="-285750" eaLnBrk="0" fontAlgn="base" hangingPunct="0">
              <a:spcBef>
                <a:spcPct val="0"/>
              </a:spcBef>
              <a:spcAft>
                <a:spcPct val="0"/>
              </a:spcAft>
              <a:buFont typeface="Wingdings" panose="05000000000000000000" pitchFamily="2" charset="2"/>
              <a:buChar char="ü"/>
            </a:pPr>
            <a:r>
              <a:rPr lang="en-GB" sz="1200" dirty="0">
                <a:solidFill>
                  <a:srgbClr val="00B050"/>
                </a:solidFill>
                <a:latin typeface="Calibri" panose="020F0502020204030204" pitchFamily="34" charset="0"/>
              </a:rPr>
              <a:t>substantial data volumes: structures to create efficient ETL </a:t>
            </a:r>
          </a:p>
          <a:p>
            <a:pPr marL="285750" lvl="1" indent="-285750" eaLnBrk="0" fontAlgn="base" hangingPunct="0">
              <a:spcBef>
                <a:spcPct val="0"/>
              </a:spcBef>
              <a:spcAft>
                <a:spcPct val="0"/>
              </a:spcAft>
              <a:buFont typeface="Wingdings" panose="05000000000000000000" pitchFamily="2" charset="2"/>
              <a:buChar char="ü"/>
            </a:pPr>
            <a:r>
              <a:rPr lang="en-GB" sz="1200" dirty="0">
                <a:solidFill>
                  <a:srgbClr val="00B050"/>
                </a:solidFill>
                <a:latin typeface="Calibri" panose="020F0502020204030204" pitchFamily="34" charset="0"/>
              </a:rPr>
              <a:t>data presentation and input: rendering and modifying data with user friendly interfaces</a:t>
            </a:r>
          </a:p>
          <a:p>
            <a:pPr marL="285750" lvl="1" indent="-285750" eaLnBrk="0" fontAlgn="base" hangingPunct="0">
              <a:spcBef>
                <a:spcPct val="0"/>
              </a:spcBef>
              <a:spcAft>
                <a:spcPct val="0"/>
              </a:spcAft>
              <a:buFont typeface="Wingdings" panose="05000000000000000000" pitchFamily="2" charset="2"/>
              <a:buChar char="ü"/>
            </a:pPr>
            <a:r>
              <a:rPr lang="en-GB" sz="1200" dirty="0">
                <a:solidFill>
                  <a:srgbClr val="00B050"/>
                </a:solidFill>
                <a:latin typeface="Calibri" panose="020F0502020204030204" pitchFamily="34" charset="0"/>
              </a:rPr>
              <a:t>standardising European supervisory architecture: applying standards common with EBA and ECB</a:t>
            </a:r>
          </a:p>
          <a:p>
            <a:pPr marL="285750" lvl="1" indent="-285750" eaLnBrk="0" fontAlgn="base" hangingPunct="0">
              <a:spcBef>
                <a:spcPct val="0"/>
              </a:spcBef>
              <a:spcAft>
                <a:spcPct val="0"/>
              </a:spcAft>
              <a:buFont typeface="Wingdings" panose="05000000000000000000" pitchFamily="2" charset="2"/>
              <a:buChar char="ü"/>
            </a:pPr>
            <a:r>
              <a:rPr lang="en-GB" sz="1200" dirty="0">
                <a:solidFill>
                  <a:srgbClr val="FFC000"/>
                </a:solidFill>
                <a:latin typeface="Calibri" panose="020F0502020204030204" pitchFamily="34" charset="0"/>
              </a:rPr>
              <a:t>data validation: validate data with XBRL and other alternatives </a:t>
            </a:r>
          </a:p>
        </p:txBody>
      </p:sp>
      <p:grpSp>
        <p:nvGrpSpPr>
          <p:cNvPr id="13" name="Group 12"/>
          <p:cNvGrpSpPr/>
          <p:nvPr/>
        </p:nvGrpSpPr>
        <p:grpSpPr>
          <a:xfrm>
            <a:off x="395536" y="5301208"/>
            <a:ext cx="2952328" cy="993676"/>
            <a:chOff x="467544" y="5552874"/>
            <a:chExt cx="2952328" cy="993676"/>
          </a:xfrm>
        </p:grpSpPr>
        <p:sp>
          <p:nvSpPr>
            <p:cNvPr id="3" name="Rectangle 2"/>
            <p:cNvSpPr/>
            <p:nvPr/>
          </p:nvSpPr>
          <p:spPr bwMode="auto">
            <a:xfrm>
              <a:off x="467544" y="5757636"/>
              <a:ext cx="2952328" cy="788914"/>
            </a:xfrm>
            <a:prstGeom prst="rect">
              <a:avLst/>
            </a:prstGeom>
            <a:solidFill>
              <a:schemeClr val="bg1"/>
            </a:solidFill>
            <a:ln w="9525" cap="flat" cmpd="sng" algn="ctr">
              <a:solidFill>
                <a:schemeClr val="bg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2400" dirty="0">
                <a:latin typeface="Calibri" panose="020F0502020204030204" pitchFamily="34" charset="0"/>
                <a:ea typeface="ＭＳ Ｐゴシック" pitchFamily="96" charset="-128"/>
              </a:endParaRPr>
            </a:p>
          </p:txBody>
        </p:sp>
        <p:sp>
          <p:nvSpPr>
            <p:cNvPr id="15" name="Prostokąt 28"/>
            <p:cNvSpPr/>
            <p:nvPr/>
          </p:nvSpPr>
          <p:spPr bwMode="auto">
            <a:xfrm>
              <a:off x="863588" y="6026681"/>
              <a:ext cx="2556284" cy="288032"/>
            </a:xfrm>
            <a:prstGeom prst="rect">
              <a:avLst/>
            </a:prstGeom>
            <a:solidFill>
              <a:schemeClr val="accent3">
                <a:alpha val="0"/>
              </a:schemeClr>
            </a:solidFill>
            <a:ln>
              <a:noFill/>
              <a:headEnd type="none" w="med" len="med"/>
              <a:tailEnd type="none" w="med" len="med"/>
            </a:ln>
            <a:effectLst/>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r>
                <a:rPr lang="en-GB" sz="1100" dirty="0">
                  <a:solidFill>
                    <a:srgbClr val="000000">
                      <a:lumMod val="65000"/>
                      <a:lumOff val="35000"/>
                    </a:srgbClr>
                  </a:solidFill>
                  <a:latin typeface="Calibri" panose="020F0502020204030204" pitchFamily="34" charset="0"/>
                </a:rPr>
                <a:t>aiming to be in PoC functionality</a:t>
              </a:r>
            </a:p>
          </p:txBody>
        </p:sp>
        <p:sp>
          <p:nvSpPr>
            <p:cNvPr id="16" name="Elipsa 29"/>
            <p:cNvSpPr/>
            <p:nvPr/>
          </p:nvSpPr>
          <p:spPr bwMode="auto">
            <a:xfrm>
              <a:off x="611560" y="6098689"/>
              <a:ext cx="162018" cy="157376"/>
            </a:xfrm>
            <a:prstGeom prst="ellipse">
              <a:avLst/>
            </a:prstGeom>
            <a:solidFill>
              <a:srgbClr val="FFC000"/>
            </a:solidFill>
            <a:ln>
              <a:solidFill>
                <a:srgbClr val="FFC00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1200" dirty="0">
                <a:solidFill>
                  <a:srgbClr val="00B050"/>
                </a:solidFill>
                <a:latin typeface="Calibri" panose="020F0502020204030204" pitchFamily="34" charset="0"/>
              </a:endParaRPr>
            </a:p>
          </p:txBody>
        </p:sp>
        <p:sp>
          <p:nvSpPr>
            <p:cNvPr id="17" name="Prostokąt 28"/>
            <p:cNvSpPr/>
            <p:nvPr/>
          </p:nvSpPr>
          <p:spPr bwMode="auto">
            <a:xfrm>
              <a:off x="873206" y="6245696"/>
              <a:ext cx="2016224" cy="288032"/>
            </a:xfrm>
            <a:prstGeom prst="rect">
              <a:avLst/>
            </a:prstGeom>
            <a:solidFill>
              <a:schemeClr val="accent3">
                <a:alpha val="0"/>
              </a:schemeClr>
            </a:solidFill>
            <a:ln>
              <a:noFill/>
              <a:headEnd type="none" w="med" len="med"/>
              <a:tailEnd type="none" w="med" len="med"/>
            </a:ln>
            <a:effectLst/>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r>
                <a:rPr lang="en-GB" sz="1100" dirty="0">
                  <a:solidFill>
                    <a:srgbClr val="000000">
                      <a:lumMod val="65000"/>
                      <a:lumOff val="35000"/>
                    </a:srgbClr>
                  </a:solidFill>
                  <a:latin typeface="Calibri" panose="020F0502020204030204" pitchFamily="34" charset="0"/>
                </a:rPr>
                <a:t>after-PoC functionality</a:t>
              </a:r>
            </a:p>
          </p:txBody>
        </p:sp>
        <p:sp>
          <p:nvSpPr>
            <p:cNvPr id="18" name="Elipsa 29"/>
            <p:cNvSpPr/>
            <p:nvPr/>
          </p:nvSpPr>
          <p:spPr bwMode="auto">
            <a:xfrm>
              <a:off x="619042" y="6309320"/>
              <a:ext cx="162018" cy="157376"/>
            </a:xfrm>
            <a:prstGeom prst="ellipse">
              <a:avLst/>
            </a:prstGeom>
            <a:solidFill>
              <a:schemeClr val="tx1"/>
            </a:solidFill>
            <a:ln>
              <a:solidFill>
                <a:schemeClr val="tx1"/>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1200" dirty="0">
                <a:solidFill>
                  <a:srgbClr val="00B050"/>
                </a:solidFill>
                <a:latin typeface="Calibri" panose="020F0502020204030204" pitchFamily="34" charset="0"/>
              </a:endParaRPr>
            </a:p>
          </p:txBody>
        </p:sp>
        <p:sp>
          <p:nvSpPr>
            <p:cNvPr id="6" name="TextBox 5"/>
            <p:cNvSpPr txBox="1"/>
            <p:nvPr/>
          </p:nvSpPr>
          <p:spPr>
            <a:xfrm>
              <a:off x="556486" y="5552874"/>
              <a:ext cx="864096" cy="261610"/>
            </a:xfrm>
            <a:prstGeom prst="rect">
              <a:avLst/>
            </a:prstGeom>
            <a:solidFill>
              <a:schemeClr val="bg1"/>
            </a:solidFill>
          </p:spPr>
          <p:txBody>
            <a:bodyPr wrap="square" rtlCol="0">
              <a:spAutoFit/>
            </a:bodyPr>
            <a:lstStyle/>
            <a:p>
              <a:r>
                <a:rPr lang="en-GB" sz="1100" dirty="0">
                  <a:latin typeface="Calibri" panose="020F0502020204030204" pitchFamily="34" charset="0"/>
                </a:rPr>
                <a:t>Legend</a:t>
              </a:r>
              <a:endParaRPr lang="en-GB" dirty="0">
                <a:latin typeface="Calibri" panose="020F0502020204030204" pitchFamily="34" charset="0"/>
              </a:endParaRPr>
            </a:p>
          </p:txBody>
        </p:sp>
        <p:sp>
          <p:nvSpPr>
            <p:cNvPr id="12" name="Elipsa 29"/>
            <p:cNvSpPr/>
            <p:nvPr/>
          </p:nvSpPr>
          <p:spPr bwMode="auto">
            <a:xfrm>
              <a:off x="611560" y="5869926"/>
              <a:ext cx="162018" cy="157376"/>
            </a:xfrm>
            <a:prstGeom prst="ellipse">
              <a:avLst/>
            </a:prstGeom>
            <a:solidFill>
              <a:srgbClr val="00B050"/>
            </a:solidFill>
            <a:ln>
              <a:solidFill>
                <a:srgbClr val="00B05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1200" dirty="0">
                <a:solidFill>
                  <a:srgbClr val="00B050"/>
                </a:solidFill>
                <a:latin typeface="Calibri" panose="020F0502020204030204" pitchFamily="34" charset="0"/>
              </a:endParaRPr>
            </a:p>
          </p:txBody>
        </p:sp>
        <p:sp>
          <p:nvSpPr>
            <p:cNvPr id="11" name="Prostokąt 28"/>
            <p:cNvSpPr/>
            <p:nvPr/>
          </p:nvSpPr>
          <p:spPr bwMode="auto">
            <a:xfrm>
              <a:off x="863588" y="5797918"/>
              <a:ext cx="1764196" cy="288032"/>
            </a:xfrm>
            <a:prstGeom prst="rect">
              <a:avLst/>
            </a:prstGeom>
            <a:solidFill>
              <a:schemeClr val="accent3">
                <a:alpha val="0"/>
              </a:schemeClr>
            </a:solidFill>
            <a:ln>
              <a:noFill/>
              <a:headEnd type="none" w="med" len="med"/>
              <a:tailEnd type="none" w="med" len="med"/>
            </a:ln>
            <a:effectLst/>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r>
                <a:rPr lang="en-GB" sz="1100" dirty="0">
                  <a:solidFill>
                    <a:srgbClr val="000000">
                      <a:lumMod val="65000"/>
                      <a:lumOff val="35000"/>
                    </a:srgbClr>
                  </a:solidFill>
                  <a:latin typeface="Calibri" panose="020F0502020204030204" pitchFamily="34" charset="0"/>
                </a:rPr>
                <a:t>PoC functionality</a:t>
              </a:r>
            </a:p>
          </p:txBody>
        </p:sp>
      </p:grpSp>
    </p:spTree>
    <p:extLst>
      <p:ext uri="{BB962C8B-B14F-4D97-AF65-F5344CB8AC3E}">
        <p14:creationId xmlns:p14="http://schemas.microsoft.com/office/powerpoint/2010/main" val="32496359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smtClean="0"/>
              <a:t>T4U functions: in- and out-of-scope</a:t>
            </a:r>
            <a:endParaRPr lang="en-GB" dirty="0"/>
          </a:p>
        </p:txBody>
      </p:sp>
      <p:sp>
        <p:nvSpPr>
          <p:cNvPr id="4" name="Prostokąt 3"/>
          <p:cNvSpPr/>
          <p:nvPr/>
        </p:nvSpPr>
        <p:spPr bwMode="auto">
          <a:xfrm>
            <a:off x="539552" y="1124744"/>
            <a:ext cx="2088232" cy="864096"/>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GB" sz="1400" dirty="0">
                <a:solidFill>
                  <a:srgbClr val="000000">
                    <a:lumMod val="65000"/>
                    <a:lumOff val="35000"/>
                  </a:srgbClr>
                </a:solidFill>
                <a:latin typeface="Calibri" panose="020F0502020204030204" pitchFamily="34" charset="0"/>
              </a:rPr>
              <a:t>Easy-to-use with multiple data input/load interfaces</a:t>
            </a:r>
          </a:p>
        </p:txBody>
      </p:sp>
      <p:sp>
        <p:nvSpPr>
          <p:cNvPr id="6" name="Prostokąt 5"/>
          <p:cNvSpPr/>
          <p:nvPr/>
        </p:nvSpPr>
        <p:spPr bwMode="auto">
          <a:xfrm>
            <a:off x="539552" y="2348880"/>
            <a:ext cx="2088232" cy="864096"/>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GB" sz="1400" dirty="0">
                <a:solidFill>
                  <a:srgbClr val="000000">
                    <a:lumMod val="65000"/>
                    <a:lumOff val="35000"/>
                  </a:srgbClr>
                </a:solidFill>
                <a:latin typeface="Calibri" panose="020F0502020204030204" pitchFamily="34" charset="0"/>
              </a:rPr>
              <a:t>XBRL validation (open source component) for reported data</a:t>
            </a:r>
          </a:p>
        </p:txBody>
      </p:sp>
      <p:sp>
        <p:nvSpPr>
          <p:cNvPr id="7" name="Prostokąt 6"/>
          <p:cNvSpPr/>
          <p:nvPr/>
        </p:nvSpPr>
        <p:spPr bwMode="auto">
          <a:xfrm>
            <a:off x="539552" y="3573016"/>
            <a:ext cx="2088232" cy="864096"/>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GB" sz="1400" dirty="0">
                <a:solidFill>
                  <a:srgbClr val="000000">
                    <a:lumMod val="65000"/>
                    <a:lumOff val="35000"/>
                  </a:srgbClr>
                </a:solidFill>
                <a:latin typeface="Calibri" panose="020F0502020204030204" pitchFamily="34" charset="0"/>
              </a:rPr>
              <a:t>DPM-based database for metadata and data storage</a:t>
            </a:r>
          </a:p>
        </p:txBody>
      </p:sp>
      <p:sp>
        <p:nvSpPr>
          <p:cNvPr id="9" name="Prostokąt 8"/>
          <p:cNvSpPr/>
          <p:nvPr/>
        </p:nvSpPr>
        <p:spPr bwMode="auto">
          <a:xfrm>
            <a:off x="3419872" y="2348880"/>
            <a:ext cx="2088232" cy="864096"/>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GB" sz="1400" dirty="0">
                <a:solidFill>
                  <a:srgbClr val="000000">
                    <a:lumMod val="65000"/>
                    <a:lumOff val="35000"/>
                  </a:srgbClr>
                </a:solidFill>
                <a:latin typeface="Calibri" panose="020F0502020204030204" pitchFamily="34" charset="0"/>
              </a:rPr>
              <a:t>XBRL load, validation and creation with database approach</a:t>
            </a:r>
          </a:p>
        </p:txBody>
      </p:sp>
      <p:sp>
        <p:nvSpPr>
          <p:cNvPr id="10" name="Prostokąt 9"/>
          <p:cNvSpPr/>
          <p:nvPr/>
        </p:nvSpPr>
        <p:spPr bwMode="auto">
          <a:xfrm>
            <a:off x="3419872" y="3573016"/>
            <a:ext cx="2088232" cy="864096"/>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GB" sz="1400" dirty="0">
                <a:solidFill>
                  <a:srgbClr val="000000">
                    <a:lumMod val="65000"/>
                    <a:lumOff val="35000"/>
                  </a:srgbClr>
                </a:solidFill>
                <a:latin typeface="Calibri" panose="020F0502020204030204" pitchFamily="34" charset="0"/>
              </a:rPr>
              <a:t>Generation of XBRL taxonomy according to the Eurofiling architecture</a:t>
            </a:r>
          </a:p>
        </p:txBody>
      </p:sp>
      <p:sp>
        <p:nvSpPr>
          <p:cNvPr id="12" name="Prostokąt 11"/>
          <p:cNvSpPr/>
          <p:nvPr/>
        </p:nvSpPr>
        <p:spPr bwMode="auto">
          <a:xfrm>
            <a:off x="3419872" y="1124744"/>
            <a:ext cx="2088232" cy="864096"/>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GB" sz="1400" dirty="0">
                <a:solidFill>
                  <a:srgbClr val="000000">
                    <a:lumMod val="65000"/>
                    <a:lumOff val="35000"/>
                  </a:srgbClr>
                </a:solidFill>
                <a:latin typeface="Calibri" panose="020F0502020204030204" pitchFamily="34" charset="0"/>
              </a:rPr>
              <a:t>Generation of XBRL reports according to Solvency II DPM XBRL Taxonomy (Level 1 &amp; 2)</a:t>
            </a:r>
          </a:p>
        </p:txBody>
      </p:sp>
      <p:sp>
        <p:nvSpPr>
          <p:cNvPr id="13" name="Elipsa 12"/>
          <p:cNvSpPr/>
          <p:nvPr/>
        </p:nvSpPr>
        <p:spPr bwMode="auto">
          <a:xfrm>
            <a:off x="323528" y="908720"/>
            <a:ext cx="432048" cy="432048"/>
          </a:xfrm>
          <a:prstGeom prst="ellipse">
            <a:avLst/>
          </a:prstGeom>
          <a:solidFill>
            <a:srgbClr val="92D050"/>
          </a:solidFill>
          <a:ln>
            <a:solidFill>
              <a:srgbClr val="00B05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GB" sz="1600" dirty="0">
                <a:solidFill>
                  <a:srgbClr val="00B050"/>
                </a:solidFill>
                <a:latin typeface="Calibri" panose="020F0502020204030204" pitchFamily="34" charset="0"/>
                <a:sym typeface="Wingdings"/>
              </a:rPr>
              <a:t></a:t>
            </a:r>
            <a:endParaRPr lang="en-GB" sz="1600" dirty="0">
              <a:solidFill>
                <a:srgbClr val="00B050"/>
              </a:solidFill>
              <a:latin typeface="Calibri" panose="020F0502020204030204" pitchFamily="34" charset="0"/>
            </a:endParaRPr>
          </a:p>
        </p:txBody>
      </p:sp>
      <p:sp>
        <p:nvSpPr>
          <p:cNvPr id="15" name="Elipsa 14"/>
          <p:cNvSpPr/>
          <p:nvPr/>
        </p:nvSpPr>
        <p:spPr bwMode="auto">
          <a:xfrm>
            <a:off x="323528" y="2132856"/>
            <a:ext cx="432048" cy="432048"/>
          </a:xfrm>
          <a:prstGeom prst="ellipse">
            <a:avLst/>
          </a:prstGeom>
          <a:solidFill>
            <a:srgbClr val="92D050"/>
          </a:solidFill>
          <a:ln>
            <a:solidFill>
              <a:srgbClr val="00B05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GB" sz="1600" dirty="0">
                <a:solidFill>
                  <a:srgbClr val="00B050"/>
                </a:solidFill>
                <a:latin typeface="Calibri" panose="020F0502020204030204" pitchFamily="34" charset="0"/>
                <a:sym typeface="Wingdings"/>
              </a:rPr>
              <a:t></a:t>
            </a:r>
            <a:endParaRPr lang="en-GB" sz="1600" dirty="0">
              <a:solidFill>
                <a:srgbClr val="00B050"/>
              </a:solidFill>
              <a:latin typeface="Calibri" panose="020F0502020204030204" pitchFamily="34" charset="0"/>
            </a:endParaRPr>
          </a:p>
        </p:txBody>
      </p:sp>
      <p:sp>
        <p:nvSpPr>
          <p:cNvPr id="16" name="Elipsa 15"/>
          <p:cNvSpPr/>
          <p:nvPr/>
        </p:nvSpPr>
        <p:spPr bwMode="auto">
          <a:xfrm>
            <a:off x="3203848" y="2132856"/>
            <a:ext cx="432048" cy="432048"/>
          </a:xfrm>
          <a:prstGeom prst="ellipse">
            <a:avLst/>
          </a:prstGeom>
          <a:solidFill>
            <a:srgbClr val="92D050"/>
          </a:solidFill>
          <a:ln>
            <a:solidFill>
              <a:srgbClr val="00B05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GB" sz="1600" dirty="0">
                <a:solidFill>
                  <a:srgbClr val="00B050"/>
                </a:solidFill>
                <a:latin typeface="Calibri" panose="020F0502020204030204" pitchFamily="34" charset="0"/>
                <a:sym typeface="Wingdings"/>
              </a:rPr>
              <a:t></a:t>
            </a:r>
            <a:endParaRPr lang="en-GB" sz="1600" dirty="0">
              <a:solidFill>
                <a:srgbClr val="00B050"/>
              </a:solidFill>
              <a:latin typeface="Calibri" panose="020F0502020204030204" pitchFamily="34" charset="0"/>
            </a:endParaRPr>
          </a:p>
        </p:txBody>
      </p:sp>
      <p:sp>
        <p:nvSpPr>
          <p:cNvPr id="17" name="Elipsa 16"/>
          <p:cNvSpPr/>
          <p:nvPr/>
        </p:nvSpPr>
        <p:spPr bwMode="auto">
          <a:xfrm>
            <a:off x="323528" y="3356992"/>
            <a:ext cx="432048" cy="432048"/>
          </a:xfrm>
          <a:prstGeom prst="ellipse">
            <a:avLst/>
          </a:prstGeom>
          <a:solidFill>
            <a:srgbClr val="92D050"/>
          </a:solidFill>
          <a:ln>
            <a:solidFill>
              <a:srgbClr val="00B05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GB" sz="1600" dirty="0">
                <a:solidFill>
                  <a:srgbClr val="00B050"/>
                </a:solidFill>
                <a:latin typeface="Calibri" panose="020F0502020204030204" pitchFamily="34" charset="0"/>
                <a:sym typeface="Wingdings"/>
              </a:rPr>
              <a:t></a:t>
            </a:r>
            <a:endParaRPr lang="en-GB" sz="1600" dirty="0">
              <a:solidFill>
                <a:srgbClr val="00B050"/>
              </a:solidFill>
              <a:latin typeface="Calibri" panose="020F0502020204030204" pitchFamily="34" charset="0"/>
            </a:endParaRPr>
          </a:p>
        </p:txBody>
      </p:sp>
      <p:sp>
        <p:nvSpPr>
          <p:cNvPr id="18" name="Elipsa 17"/>
          <p:cNvSpPr/>
          <p:nvPr/>
        </p:nvSpPr>
        <p:spPr bwMode="auto">
          <a:xfrm>
            <a:off x="3203848" y="3356992"/>
            <a:ext cx="432048" cy="432048"/>
          </a:xfrm>
          <a:prstGeom prst="ellipse">
            <a:avLst/>
          </a:prstGeom>
          <a:solidFill>
            <a:schemeClr val="bg1">
              <a:lumMod val="85000"/>
            </a:schemeClr>
          </a:solidFill>
          <a:ln>
            <a:solidFill>
              <a:srgbClr val="00B05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GB" sz="1600" dirty="0">
                <a:solidFill>
                  <a:srgbClr val="00B050"/>
                </a:solidFill>
                <a:latin typeface="Calibri" panose="020F0502020204030204" pitchFamily="34" charset="0"/>
                <a:sym typeface="Wingdings"/>
              </a:rPr>
              <a:t></a:t>
            </a:r>
            <a:endParaRPr lang="en-GB" sz="1600" dirty="0">
              <a:solidFill>
                <a:srgbClr val="00B050"/>
              </a:solidFill>
              <a:latin typeface="Calibri" panose="020F0502020204030204" pitchFamily="34" charset="0"/>
            </a:endParaRPr>
          </a:p>
        </p:txBody>
      </p:sp>
      <p:sp>
        <p:nvSpPr>
          <p:cNvPr id="20" name="Elipsa 19"/>
          <p:cNvSpPr/>
          <p:nvPr/>
        </p:nvSpPr>
        <p:spPr bwMode="auto">
          <a:xfrm>
            <a:off x="3203848" y="908720"/>
            <a:ext cx="432048" cy="432048"/>
          </a:xfrm>
          <a:prstGeom prst="ellipse">
            <a:avLst/>
          </a:prstGeom>
          <a:solidFill>
            <a:srgbClr val="92D050"/>
          </a:solidFill>
          <a:ln>
            <a:solidFill>
              <a:srgbClr val="00B05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GB" sz="1600" dirty="0">
                <a:solidFill>
                  <a:srgbClr val="00B050"/>
                </a:solidFill>
                <a:latin typeface="Calibri" panose="020F0502020204030204" pitchFamily="34" charset="0"/>
                <a:sym typeface="Wingdings"/>
              </a:rPr>
              <a:t></a:t>
            </a:r>
            <a:endParaRPr lang="en-GB" sz="1600" dirty="0">
              <a:solidFill>
                <a:srgbClr val="00B050"/>
              </a:solidFill>
              <a:latin typeface="Calibri" panose="020F0502020204030204" pitchFamily="34" charset="0"/>
            </a:endParaRPr>
          </a:p>
        </p:txBody>
      </p:sp>
      <p:sp>
        <p:nvSpPr>
          <p:cNvPr id="21" name="Prostokąt 20"/>
          <p:cNvSpPr/>
          <p:nvPr/>
        </p:nvSpPr>
        <p:spPr bwMode="auto">
          <a:xfrm>
            <a:off x="6218408" y="2348880"/>
            <a:ext cx="2088232" cy="864096"/>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GB" sz="1400" dirty="0">
                <a:solidFill>
                  <a:srgbClr val="000000">
                    <a:lumMod val="65000"/>
                    <a:lumOff val="35000"/>
                  </a:srgbClr>
                </a:solidFill>
                <a:latin typeface="Calibri" panose="020F0502020204030204" pitchFamily="34" charset="0"/>
              </a:rPr>
              <a:t>Support for other XBRL Architectures than EIOPA/Eurofiling</a:t>
            </a:r>
          </a:p>
        </p:txBody>
      </p:sp>
      <p:sp>
        <p:nvSpPr>
          <p:cNvPr id="22" name="Prostokąt 21"/>
          <p:cNvSpPr/>
          <p:nvPr/>
        </p:nvSpPr>
        <p:spPr bwMode="auto">
          <a:xfrm>
            <a:off x="6228184" y="3573016"/>
            <a:ext cx="2088232" cy="864096"/>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GB" sz="1400" dirty="0">
                <a:solidFill>
                  <a:srgbClr val="000000">
                    <a:lumMod val="65000"/>
                    <a:lumOff val="35000"/>
                  </a:srgbClr>
                </a:solidFill>
                <a:latin typeface="Calibri" panose="020F0502020204030204" pitchFamily="34" charset="0"/>
              </a:rPr>
              <a:t>Advanced data analysis</a:t>
            </a:r>
          </a:p>
        </p:txBody>
      </p:sp>
      <p:sp>
        <p:nvSpPr>
          <p:cNvPr id="23" name="Prostokąt 22"/>
          <p:cNvSpPr/>
          <p:nvPr/>
        </p:nvSpPr>
        <p:spPr bwMode="auto">
          <a:xfrm>
            <a:off x="6228184" y="4821947"/>
            <a:ext cx="2088232" cy="864096"/>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GB" sz="1400" dirty="0">
                <a:solidFill>
                  <a:srgbClr val="000000">
                    <a:lumMod val="65000"/>
                    <a:lumOff val="35000"/>
                  </a:srgbClr>
                </a:solidFill>
                <a:latin typeface="Calibri" panose="020F0502020204030204" pitchFamily="34" charset="0"/>
              </a:rPr>
              <a:t>First-level reporting support/services for extensions</a:t>
            </a:r>
          </a:p>
        </p:txBody>
      </p:sp>
      <p:sp>
        <p:nvSpPr>
          <p:cNvPr id="24" name="Prostokąt 23"/>
          <p:cNvSpPr/>
          <p:nvPr/>
        </p:nvSpPr>
        <p:spPr bwMode="auto">
          <a:xfrm>
            <a:off x="6228184" y="1124744"/>
            <a:ext cx="2088232" cy="864096"/>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GB" sz="1400" dirty="0">
                <a:solidFill>
                  <a:srgbClr val="000000">
                    <a:lumMod val="65000"/>
                    <a:lumOff val="35000"/>
                  </a:srgbClr>
                </a:solidFill>
                <a:latin typeface="Calibri" panose="020F0502020204030204" pitchFamily="34" charset="0"/>
              </a:rPr>
              <a:t>Reports and submissions management</a:t>
            </a:r>
          </a:p>
        </p:txBody>
      </p:sp>
      <p:sp>
        <p:nvSpPr>
          <p:cNvPr id="25" name="Elipsa 24"/>
          <p:cNvSpPr/>
          <p:nvPr/>
        </p:nvSpPr>
        <p:spPr bwMode="auto">
          <a:xfrm>
            <a:off x="6012160" y="2132856"/>
            <a:ext cx="432048" cy="432048"/>
          </a:xfrm>
          <a:prstGeom prst="ellipse">
            <a:avLst/>
          </a:prstGeom>
          <a:ln>
            <a:solidFill>
              <a:srgbClr val="FF000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GB" sz="1600" dirty="0">
                <a:solidFill>
                  <a:srgbClr val="FF0000"/>
                </a:solidFill>
                <a:latin typeface="Calibri" panose="020F0502020204030204" pitchFamily="34" charset="0"/>
                <a:sym typeface="Wingdings"/>
              </a:rPr>
              <a:t></a:t>
            </a:r>
            <a:endParaRPr lang="en-GB" sz="1600" dirty="0">
              <a:solidFill>
                <a:srgbClr val="FF0000"/>
              </a:solidFill>
              <a:latin typeface="Calibri" panose="020F0502020204030204" pitchFamily="34" charset="0"/>
            </a:endParaRPr>
          </a:p>
        </p:txBody>
      </p:sp>
      <p:sp>
        <p:nvSpPr>
          <p:cNvPr id="26" name="Elipsa 25"/>
          <p:cNvSpPr/>
          <p:nvPr/>
        </p:nvSpPr>
        <p:spPr bwMode="auto">
          <a:xfrm>
            <a:off x="6012160" y="3356992"/>
            <a:ext cx="432048" cy="432048"/>
          </a:xfrm>
          <a:prstGeom prst="ellipse">
            <a:avLst/>
          </a:prstGeom>
          <a:ln>
            <a:solidFill>
              <a:srgbClr val="FF000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GB" sz="1600" dirty="0">
                <a:solidFill>
                  <a:srgbClr val="FF0000"/>
                </a:solidFill>
                <a:latin typeface="Calibri" panose="020F0502020204030204" pitchFamily="34" charset="0"/>
                <a:sym typeface="Wingdings"/>
              </a:rPr>
              <a:t></a:t>
            </a:r>
            <a:endParaRPr lang="en-GB" sz="1600" dirty="0">
              <a:solidFill>
                <a:srgbClr val="FF0000"/>
              </a:solidFill>
              <a:latin typeface="Calibri" panose="020F0502020204030204" pitchFamily="34" charset="0"/>
            </a:endParaRPr>
          </a:p>
        </p:txBody>
      </p:sp>
      <p:sp>
        <p:nvSpPr>
          <p:cNvPr id="27" name="Elipsa 26"/>
          <p:cNvSpPr/>
          <p:nvPr/>
        </p:nvSpPr>
        <p:spPr bwMode="auto">
          <a:xfrm>
            <a:off x="6012160" y="4605923"/>
            <a:ext cx="432048" cy="432048"/>
          </a:xfrm>
          <a:prstGeom prst="ellipse">
            <a:avLst/>
          </a:prstGeom>
          <a:ln>
            <a:solidFill>
              <a:srgbClr val="FF000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GB" sz="1600" dirty="0">
                <a:solidFill>
                  <a:srgbClr val="FF0000"/>
                </a:solidFill>
                <a:latin typeface="Calibri" panose="020F0502020204030204" pitchFamily="34" charset="0"/>
                <a:sym typeface="Wingdings"/>
              </a:rPr>
              <a:t></a:t>
            </a:r>
            <a:endParaRPr lang="en-GB" sz="1600" dirty="0">
              <a:solidFill>
                <a:srgbClr val="FF0000"/>
              </a:solidFill>
              <a:latin typeface="Calibri" panose="020F0502020204030204" pitchFamily="34" charset="0"/>
            </a:endParaRPr>
          </a:p>
          <a:p>
            <a:pPr eaLnBrk="0" fontAlgn="base" hangingPunct="0">
              <a:spcBef>
                <a:spcPct val="0"/>
              </a:spcBef>
              <a:spcAft>
                <a:spcPct val="0"/>
              </a:spcAft>
            </a:pPr>
            <a:endParaRPr lang="en-GB" sz="1600" dirty="0">
              <a:solidFill>
                <a:srgbClr val="FF0000"/>
              </a:solidFill>
              <a:latin typeface="Calibri" panose="020F0502020204030204" pitchFamily="34" charset="0"/>
            </a:endParaRPr>
          </a:p>
        </p:txBody>
      </p:sp>
      <p:sp>
        <p:nvSpPr>
          <p:cNvPr id="28" name="Elipsa 27"/>
          <p:cNvSpPr/>
          <p:nvPr/>
        </p:nvSpPr>
        <p:spPr bwMode="auto">
          <a:xfrm>
            <a:off x="6012160" y="908720"/>
            <a:ext cx="432048" cy="432048"/>
          </a:xfrm>
          <a:prstGeom prst="ellipse">
            <a:avLst/>
          </a:prstGeom>
          <a:ln>
            <a:solidFill>
              <a:srgbClr val="FF000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GB" sz="1600" dirty="0">
                <a:solidFill>
                  <a:srgbClr val="FF0000"/>
                </a:solidFill>
                <a:latin typeface="Calibri" panose="020F0502020204030204" pitchFamily="34" charset="0"/>
                <a:sym typeface="Wingdings"/>
              </a:rPr>
              <a:t></a:t>
            </a:r>
            <a:endParaRPr lang="en-GB" sz="1600" dirty="0">
              <a:solidFill>
                <a:srgbClr val="FF0000"/>
              </a:solidFill>
              <a:latin typeface="Calibri" panose="020F0502020204030204" pitchFamily="34" charset="0"/>
            </a:endParaRPr>
          </a:p>
        </p:txBody>
      </p:sp>
      <p:sp>
        <p:nvSpPr>
          <p:cNvPr id="29" name="Prostokąt 28"/>
          <p:cNvSpPr/>
          <p:nvPr/>
        </p:nvSpPr>
        <p:spPr bwMode="auto">
          <a:xfrm>
            <a:off x="539552" y="4821947"/>
            <a:ext cx="2088232" cy="864096"/>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GB" sz="1400" dirty="0">
                <a:solidFill>
                  <a:srgbClr val="000000">
                    <a:lumMod val="65000"/>
                    <a:lumOff val="35000"/>
                  </a:srgbClr>
                </a:solidFill>
                <a:latin typeface="Calibri" panose="020F0502020204030204" pitchFamily="34" charset="0"/>
              </a:rPr>
              <a:t>Basic BI analysis capabilities</a:t>
            </a:r>
          </a:p>
        </p:txBody>
      </p:sp>
      <p:sp>
        <p:nvSpPr>
          <p:cNvPr id="30" name="Elipsa 29"/>
          <p:cNvSpPr/>
          <p:nvPr/>
        </p:nvSpPr>
        <p:spPr bwMode="auto">
          <a:xfrm>
            <a:off x="323528" y="4605923"/>
            <a:ext cx="432048" cy="432048"/>
          </a:xfrm>
          <a:prstGeom prst="ellipse">
            <a:avLst/>
          </a:prstGeom>
          <a:solidFill>
            <a:schemeClr val="bg1">
              <a:lumMod val="85000"/>
            </a:schemeClr>
          </a:solidFill>
          <a:ln>
            <a:solidFill>
              <a:srgbClr val="00B05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GB" sz="1600" dirty="0">
                <a:solidFill>
                  <a:srgbClr val="00B050"/>
                </a:solidFill>
                <a:latin typeface="Calibri" panose="020F0502020204030204" pitchFamily="34" charset="0"/>
                <a:sym typeface="Wingdings"/>
              </a:rPr>
              <a:t></a:t>
            </a:r>
            <a:endParaRPr lang="en-GB" sz="1600" dirty="0">
              <a:solidFill>
                <a:srgbClr val="00B050"/>
              </a:solidFill>
              <a:latin typeface="Calibri" panose="020F0502020204030204" pitchFamily="34" charset="0"/>
            </a:endParaRPr>
          </a:p>
        </p:txBody>
      </p:sp>
      <p:sp>
        <p:nvSpPr>
          <p:cNvPr id="31" name="Prostokąt 30"/>
          <p:cNvSpPr/>
          <p:nvPr/>
        </p:nvSpPr>
        <p:spPr bwMode="auto">
          <a:xfrm>
            <a:off x="3419872" y="4821947"/>
            <a:ext cx="2088232" cy="864096"/>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GB" sz="1400" dirty="0">
                <a:solidFill>
                  <a:srgbClr val="000000">
                    <a:lumMod val="65000"/>
                    <a:lumOff val="35000"/>
                  </a:srgbClr>
                </a:solidFill>
                <a:latin typeface="Calibri" panose="020F0502020204030204" pitchFamily="34" charset="0"/>
              </a:rPr>
              <a:t>Second-level reporting support</a:t>
            </a:r>
          </a:p>
        </p:txBody>
      </p:sp>
      <p:sp>
        <p:nvSpPr>
          <p:cNvPr id="33" name="Elipsa 32"/>
          <p:cNvSpPr/>
          <p:nvPr/>
        </p:nvSpPr>
        <p:spPr bwMode="auto">
          <a:xfrm>
            <a:off x="3203848" y="4581128"/>
            <a:ext cx="432048" cy="432048"/>
          </a:xfrm>
          <a:prstGeom prst="ellipse">
            <a:avLst/>
          </a:prstGeom>
          <a:solidFill>
            <a:schemeClr val="bg1">
              <a:lumMod val="85000"/>
            </a:schemeClr>
          </a:solidFill>
          <a:ln>
            <a:solidFill>
              <a:srgbClr val="00B05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GB" sz="1600" dirty="0">
                <a:solidFill>
                  <a:srgbClr val="00B050"/>
                </a:solidFill>
                <a:latin typeface="Calibri" panose="020F0502020204030204" pitchFamily="34" charset="0"/>
                <a:sym typeface="Wingdings"/>
              </a:rPr>
              <a:t></a:t>
            </a:r>
            <a:endParaRPr lang="en-GB" sz="1600" dirty="0">
              <a:solidFill>
                <a:srgbClr val="00B050"/>
              </a:solidFill>
              <a:latin typeface="Calibri" panose="020F0502020204030204" pitchFamily="34" charset="0"/>
            </a:endParaRPr>
          </a:p>
        </p:txBody>
      </p:sp>
      <p:sp>
        <p:nvSpPr>
          <p:cNvPr id="34" name="Prostokąt 28"/>
          <p:cNvSpPr/>
          <p:nvPr/>
        </p:nvSpPr>
        <p:spPr bwMode="auto">
          <a:xfrm>
            <a:off x="2087216" y="6165304"/>
            <a:ext cx="2016224" cy="288032"/>
          </a:xfrm>
          <a:prstGeom prst="rect">
            <a:avLst/>
          </a:prstGeom>
          <a:ln>
            <a:noFill/>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GB" sz="1400" dirty="0" smtClean="0">
                <a:solidFill>
                  <a:srgbClr val="000000">
                    <a:lumMod val="65000"/>
                    <a:lumOff val="35000"/>
                  </a:srgbClr>
                </a:solidFill>
                <a:latin typeface="Calibri" panose="020F0502020204030204" pitchFamily="34" charset="0"/>
              </a:rPr>
              <a:t>T4U functionality</a:t>
            </a:r>
            <a:endParaRPr lang="en-GB" sz="1400" dirty="0">
              <a:solidFill>
                <a:srgbClr val="000000">
                  <a:lumMod val="65000"/>
                  <a:lumOff val="35000"/>
                </a:srgbClr>
              </a:solidFill>
              <a:latin typeface="Calibri" panose="020F0502020204030204" pitchFamily="34" charset="0"/>
            </a:endParaRPr>
          </a:p>
        </p:txBody>
      </p:sp>
      <p:sp>
        <p:nvSpPr>
          <p:cNvPr id="32" name="Elipsa 29"/>
          <p:cNvSpPr/>
          <p:nvPr/>
        </p:nvSpPr>
        <p:spPr bwMode="auto">
          <a:xfrm>
            <a:off x="1943200" y="5877272"/>
            <a:ext cx="324036" cy="288032"/>
          </a:xfrm>
          <a:prstGeom prst="ellipse">
            <a:avLst/>
          </a:prstGeom>
          <a:solidFill>
            <a:schemeClr val="bg1">
              <a:lumMod val="85000"/>
            </a:schemeClr>
          </a:solidFill>
          <a:ln>
            <a:solidFill>
              <a:srgbClr val="00B05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GB" sz="1200" dirty="0">
                <a:solidFill>
                  <a:srgbClr val="00B050"/>
                </a:solidFill>
                <a:latin typeface="Calibri" panose="020F0502020204030204" pitchFamily="34" charset="0"/>
                <a:sym typeface="Wingdings"/>
              </a:rPr>
              <a:t></a:t>
            </a:r>
            <a:endParaRPr lang="en-GB" sz="1200" dirty="0">
              <a:solidFill>
                <a:srgbClr val="00B050"/>
              </a:solidFill>
              <a:latin typeface="Calibri" panose="020F0502020204030204" pitchFamily="34" charset="0"/>
            </a:endParaRPr>
          </a:p>
        </p:txBody>
      </p:sp>
      <p:sp>
        <p:nvSpPr>
          <p:cNvPr id="37" name="Prostokąt 28"/>
          <p:cNvSpPr/>
          <p:nvPr/>
        </p:nvSpPr>
        <p:spPr bwMode="auto">
          <a:xfrm>
            <a:off x="4499992" y="6165304"/>
            <a:ext cx="2016224" cy="288032"/>
          </a:xfrm>
          <a:prstGeom prst="rect">
            <a:avLst/>
          </a:prstGeom>
          <a:ln>
            <a:noFill/>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GB" sz="1400" dirty="0">
                <a:solidFill>
                  <a:srgbClr val="000000">
                    <a:lumMod val="65000"/>
                    <a:lumOff val="35000"/>
                  </a:srgbClr>
                </a:solidFill>
                <a:latin typeface="Calibri" panose="020F0502020204030204" pitchFamily="34" charset="0"/>
              </a:rPr>
              <a:t>Out-of-scope</a:t>
            </a:r>
          </a:p>
        </p:txBody>
      </p:sp>
      <p:sp>
        <p:nvSpPr>
          <p:cNvPr id="38" name="Elipsa 37"/>
          <p:cNvSpPr/>
          <p:nvPr/>
        </p:nvSpPr>
        <p:spPr bwMode="auto">
          <a:xfrm>
            <a:off x="4355976" y="5877273"/>
            <a:ext cx="360040" cy="288032"/>
          </a:xfrm>
          <a:prstGeom prst="ellipse">
            <a:avLst/>
          </a:prstGeom>
          <a:ln>
            <a:solidFill>
              <a:srgbClr val="FF000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GB" sz="1600" dirty="0">
                <a:solidFill>
                  <a:srgbClr val="FF0000"/>
                </a:solidFill>
                <a:latin typeface="Calibri" panose="020F0502020204030204" pitchFamily="34" charset="0"/>
                <a:sym typeface="Wingdings"/>
              </a:rPr>
              <a:t></a:t>
            </a:r>
            <a:endParaRPr lang="en-GB" sz="1600" dirty="0">
              <a:solidFill>
                <a:srgbClr val="FF0000"/>
              </a:solidFill>
              <a:latin typeface="Calibri" panose="020F0502020204030204" pitchFamily="34" charset="0"/>
            </a:endParaRPr>
          </a:p>
          <a:p>
            <a:pPr eaLnBrk="0" fontAlgn="base" hangingPunct="0">
              <a:spcBef>
                <a:spcPct val="0"/>
              </a:spcBef>
              <a:spcAft>
                <a:spcPct val="0"/>
              </a:spcAft>
            </a:pPr>
            <a:endParaRPr lang="en-GB" sz="1600" dirty="0">
              <a:solidFill>
                <a:srgbClr val="FF0000"/>
              </a:solidFill>
              <a:latin typeface="Calibri" panose="020F0502020204030204" pitchFamily="34" charset="0"/>
            </a:endParaRPr>
          </a:p>
        </p:txBody>
      </p:sp>
      <p:cxnSp>
        <p:nvCxnSpPr>
          <p:cNvPr id="5" name="Łącznik prostoliniowy 4"/>
          <p:cNvCxnSpPr/>
          <p:nvPr/>
        </p:nvCxnSpPr>
        <p:spPr bwMode="auto">
          <a:xfrm>
            <a:off x="107504" y="5805264"/>
            <a:ext cx="8712968" cy="0"/>
          </a:xfrm>
          <a:prstGeom prst="line">
            <a:avLst/>
          </a:prstGeom>
          <a:solidFill>
            <a:schemeClr val="accent1"/>
          </a:solidFill>
          <a:ln w="9525" cap="flat" cmpd="sng" algn="ctr">
            <a:solidFill>
              <a:schemeClr val="bg2"/>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Elipsa 16"/>
          <p:cNvSpPr/>
          <p:nvPr/>
        </p:nvSpPr>
        <p:spPr bwMode="auto">
          <a:xfrm>
            <a:off x="3203848" y="3346972"/>
            <a:ext cx="432048" cy="432048"/>
          </a:xfrm>
          <a:prstGeom prst="ellipse">
            <a:avLst/>
          </a:prstGeom>
          <a:solidFill>
            <a:srgbClr val="92D050"/>
          </a:solidFill>
          <a:ln>
            <a:solidFill>
              <a:srgbClr val="00B05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GB" sz="1600" dirty="0">
                <a:solidFill>
                  <a:srgbClr val="00B050"/>
                </a:solidFill>
                <a:latin typeface="Calibri" panose="020F0502020204030204" pitchFamily="34" charset="0"/>
                <a:sym typeface="Wingdings"/>
              </a:rPr>
              <a:t></a:t>
            </a:r>
            <a:endParaRPr lang="en-GB" sz="1600" dirty="0">
              <a:solidFill>
                <a:srgbClr val="00B050"/>
              </a:solidFill>
              <a:latin typeface="Calibri" panose="020F0502020204030204" pitchFamily="34" charset="0"/>
            </a:endParaRPr>
          </a:p>
        </p:txBody>
      </p:sp>
      <p:sp>
        <p:nvSpPr>
          <p:cNvPr id="40" name="Elipsa 16"/>
          <p:cNvSpPr/>
          <p:nvPr/>
        </p:nvSpPr>
        <p:spPr bwMode="auto">
          <a:xfrm>
            <a:off x="323528" y="4617620"/>
            <a:ext cx="432048" cy="432048"/>
          </a:xfrm>
          <a:prstGeom prst="ellipse">
            <a:avLst/>
          </a:prstGeom>
          <a:solidFill>
            <a:srgbClr val="92D050"/>
          </a:solidFill>
          <a:ln>
            <a:solidFill>
              <a:srgbClr val="00B05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GB" sz="1600" dirty="0">
                <a:solidFill>
                  <a:srgbClr val="00B050"/>
                </a:solidFill>
                <a:latin typeface="Calibri" panose="020F0502020204030204" pitchFamily="34" charset="0"/>
                <a:sym typeface="Wingdings"/>
              </a:rPr>
              <a:t></a:t>
            </a:r>
            <a:endParaRPr lang="en-GB" sz="1600" dirty="0">
              <a:solidFill>
                <a:srgbClr val="00B050"/>
              </a:solidFill>
              <a:latin typeface="Calibri" panose="020F0502020204030204" pitchFamily="34" charset="0"/>
            </a:endParaRPr>
          </a:p>
        </p:txBody>
      </p:sp>
      <p:sp>
        <p:nvSpPr>
          <p:cNvPr id="41" name="Elipsa 16"/>
          <p:cNvSpPr/>
          <p:nvPr/>
        </p:nvSpPr>
        <p:spPr bwMode="auto">
          <a:xfrm>
            <a:off x="3223910" y="4578950"/>
            <a:ext cx="432048" cy="432048"/>
          </a:xfrm>
          <a:prstGeom prst="ellipse">
            <a:avLst/>
          </a:prstGeom>
          <a:solidFill>
            <a:srgbClr val="92D050"/>
          </a:solidFill>
          <a:ln>
            <a:solidFill>
              <a:srgbClr val="00B05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GB" sz="1600" dirty="0">
                <a:solidFill>
                  <a:srgbClr val="00B050"/>
                </a:solidFill>
                <a:latin typeface="Calibri" panose="020F0502020204030204" pitchFamily="34" charset="0"/>
                <a:sym typeface="Wingdings"/>
              </a:rPr>
              <a:t></a:t>
            </a:r>
            <a:endParaRPr lang="en-GB" sz="1600" dirty="0">
              <a:solidFill>
                <a:srgbClr val="00B050"/>
              </a:solidFill>
              <a:latin typeface="Calibri" panose="020F0502020204030204" pitchFamily="34" charset="0"/>
            </a:endParaRPr>
          </a:p>
        </p:txBody>
      </p:sp>
      <p:sp>
        <p:nvSpPr>
          <p:cNvPr id="42" name="Elipsa 16"/>
          <p:cNvSpPr/>
          <p:nvPr/>
        </p:nvSpPr>
        <p:spPr bwMode="auto">
          <a:xfrm>
            <a:off x="1943200" y="5877272"/>
            <a:ext cx="324036" cy="288032"/>
          </a:xfrm>
          <a:prstGeom prst="ellipse">
            <a:avLst/>
          </a:prstGeom>
          <a:solidFill>
            <a:srgbClr val="92D050"/>
          </a:solidFill>
          <a:ln>
            <a:solidFill>
              <a:srgbClr val="00B05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GB" sz="1600" dirty="0">
                <a:solidFill>
                  <a:srgbClr val="00B050"/>
                </a:solidFill>
                <a:latin typeface="Calibri" panose="020F0502020204030204" pitchFamily="34" charset="0"/>
                <a:sym typeface="Wingdings"/>
              </a:rPr>
              <a:t></a:t>
            </a:r>
            <a:endParaRPr lang="en-GB" sz="1600" dirty="0">
              <a:solidFill>
                <a:srgbClr val="00B050"/>
              </a:solidFill>
              <a:latin typeface="Calibri" panose="020F0502020204030204" pitchFamily="34" charset="0"/>
            </a:endParaRPr>
          </a:p>
        </p:txBody>
      </p:sp>
    </p:spTree>
    <p:extLst>
      <p:ext uri="{BB962C8B-B14F-4D97-AF65-F5344CB8AC3E}">
        <p14:creationId xmlns:p14="http://schemas.microsoft.com/office/powerpoint/2010/main" val="2669923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Architecture (Design)</a:t>
            </a:r>
            <a:endParaRPr lang="en-GB" dirty="0"/>
          </a:p>
        </p:txBody>
      </p:sp>
      <p:sp>
        <p:nvSpPr>
          <p:cNvPr id="205" name="Puszka 204"/>
          <p:cNvSpPr/>
          <p:nvPr/>
        </p:nvSpPr>
        <p:spPr>
          <a:xfrm>
            <a:off x="2062234" y="3392721"/>
            <a:ext cx="1825423" cy="2209124"/>
          </a:xfrm>
          <a:prstGeom prst="can">
            <a:avLst>
              <a:gd name="adj" fmla="val 16239"/>
            </a:avLst>
          </a:prstGeom>
          <a:solidFill>
            <a:sysClr val="window" lastClr="FFFFFF"/>
          </a:soli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800" b="0" i="0" u="none" strike="noStrike" kern="0" cap="none" spc="0" normalizeH="0" baseline="0" dirty="0" smtClean="0">
              <a:ln>
                <a:noFill/>
              </a:ln>
              <a:solidFill>
                <a:prstClr val="black"/>
              </a:solidFill>
              <a:effectLst/>
              <a:uLnTx/>
              <a:uFillTx/>
              <a:latin typeface="Calibri" panose="020F0502020204030204"/>
            </a:endParaRPr>
          </a:p>
        </p:txBody>
      </p:sp>
      <p:sp>
        <p:nvSpPr>
          <p:cNvPr id="206" name="Prostokąt 205"/>
          <p:cNvSpPr/>
          <p:nvPr/>
        </p:nvSpPr>
        <p:spPr>
          <a:xfrm>
            <a:off x="1194449" y="1698581"/>
            <a:ext cx="1152128" cy="486805"/>
          </a:xfrm>
          <a:prstGeom prst="rect">
            <a:avLst/>
          </a:prstGeom>
          <a:solidFill>
            <a:sysClr val="window" lastClr="FFFFFF"/>
          </a:solidFill>
          <a:ln w="6350" cap="flat" cmpd="sng" algn="ctr">
            <a:solidFill>
              <a:srgbClr val="ED7D3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800" b="0" i="0" u="none" strike="noStrike" kern="0" cap="none" spc="0" normalizeH="0" baseline="0" dirty="0" smtClean="0">
              <a:ln>
                <a:noFill/>
              </a:ln>
              <a:solidFill>
                <a:prstClr val="black"/>
              </a:solidFill>
              <a:effectLst/>
              <a:uLnTx/>
              <a:uFillTx/>
              <a:latin typeface="Calibri" panose="020F0502020204030204"/>
            </a:endParaRPr>
          </a:p>
        </p:txBody>
      </p:sp>
      <p:sp>
        <p:nvSpPr>
          <p:cNvPr id="207" name="Prostokąt 206"/>
          <p:cNvSpPr/>
          <p:nvPr/>
        </p:nvSpPr>
        <p:spPr>
          <a:xfrm>
            <a:off x="2775651" y="1555846"/>
            <a:ext cx="2178464" cy="1064591"/>
          </a:xfrm>
          <a:prstGeom prst="rect">
            <a:avLst/>
          </a:prstGeom>
          <a:solidFill>
            <a:sysClr val="window" lastClr="FFFFFF"/>
          </a:solidFill>
          <a:ln w="6350" cap="flat" cmpd="sng" algn="ctr">
            <a:solidFill>
              <a:srgbClr val="FFC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800" b="0" i="0" u="none" strike="noStrike" kern="0" cap="none" spc="0" normalizeH="0" baseline="0" dirty="0" smtClean="0">
              <a:ln>
                <a:noFill/>
              </a:ln>
              <a:solidFill>
                <a:prstClr val="black"/>
              </a:solidFill>
              <a:effectLst/>
              <a:uLnTx/>
              <a:uFillTx/>
              <a:latin typeface="Calibri" panose="020F0502020204030204"/>
            </a:endParaRPr>
          </a:p>
        </p:txBody>
      </p:sp>
      <p:sp>
        <p:nvSpPr>
          <p:cNvPr id="208" name="Zagięty narożnik 207"/>
          <p:cNvSpPr/>
          <p:nvPr/>
        </p:nvSpPr>
        <p:spPr>
          <a:xfrm>
            <a:off x="3192288" y="2273092"/>
            <a:ext cx="437751" cy="265172"/>
          </a:xfrm>
          <a:prstGeom prst="foldedCorner">
            <a:avLst/>
          </a:prstGeom>
          <a:solidFill>
            <a:sysClr val="window" lastClr="FFFFFF"/>
          </a:solidFill>
          <a:ln w="6350" cap="flat" cmpd="sng" algn="ctr">
            <a:solidFill>
              <a:srgbClr val="FFC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AT</a:t>
            </a:r>
          </a:p>
        </p:txBody>
      </p:sp>
      <p:sp>
        <p:nvSpPr>
          <p:cNvPr id="209" name="Schemat blokowy: dokument 208"/>
          <p:cNvSpPr/>
          <p:nvPr/>
        </p:nvSpPr>
        <p:spPr>
          <a:xfrm>
            <a:off x="5073058" y="3294917"/>
            <a:ext cx="647488" cy="319375"/>
          </a:xfrm>
          <a:prstGeom prst="flowChartDocument">
            <a:avLst/>
          </a:prstGeom>
          <a:solidFill>
            <a:sysClr val="window" lastClr="FFFFFF"/>
          </a:solidFill>
          <a:ln w="6350" cap="flat" cmpd="sng" algn="ctr">
            <a:solidFill>
              <a:srgbClr val="A5A5A5">
                <a:lumMod val="75000"/>
              </a:srgbClr>
            </a:solidFill>
            <a:prstDash val="solid"/>
            <a:miter lim="800000"/>
          </a:ln>
          <a:effectLst/>
        </p:spPr>
        <p:txBody>
          <a:bodyPr rtlCol="0" anchor="ctr"/>
          <a:lstStyle/>
          <a:p>
            <a:pPr algn="ctr">
              <a:defRPr/>
            </a:pPr>
            <a:r>
              <a:rPr lang="en-GB" sz="800" kern="0" dirty="0" smtClean="0">
                <a:solidFill>
                  <a:prstClr val="black"/>
                </a:solidFill>
                <a:latin typeface="Calibri" panose="020F0502020204030204"/>
              </a:rPr>
              <a:t>XBRL taxonomy</a:t>
            </a:r>
          </a:p>
        </p:txBody>
      </p:sp>
      <p:sp>
        <p:nvSpPr>
          <p:cNvPr id="210" name="Schemat blokowy: pamięć wewnętrzna 209"/>
          <p:cNvSpPr/>
          <p:nvPr/>
        </p:nvSpPr>
        <p:spPr>
          <a:xfrm>
            <a:off x="479038" y="3262466"/>
            <a:ext cx="742086" cy="468000"/>
          </a:xfrm>
          <a:prstGeom prst="flowChartInternalStorage">
            <a:avLst/>
          </a:prstGeom>
          <a:solidFill>
            <a:sysClr val="window" lastClr="FFFFFF"/>
          </a:solidFill>
          <a:ln w="635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Excel </a:t>
            </a:r>
            <a:br>
              <a:rPr kumimoji="0" lang="en-GB" sz="800" b="0" i="0" u="none" strike="noStrike" kern="0" cap="none" spc="0" normalizeH="0" baseline="0" dirty="0" smtClean="0">
                <a:ln>
                  <a:noFill/>
                </a:ln>
                <a:solidFill>
                  <a:prstClr val="black"/>
                </a:solidFill>
                <a:effectLst/>
                <a:uLnTx/>
                <a:uFillTx/>
                <a:latin typeface="Calibri" panose="020F0502020204030204"/>
              </a:rPr>
            </a:br>
            <a:r>
              <a:rPr kumimoji="0" lang="en-GB" sz="800" b="0" i="0" u="none" strike="noStrike" kern="0" cap="none" spc="0" normalizeH="0" baseline="0" dirty="0" smtClean="0">
                <a:ln>
                  <a:noFill/>
                </a:ln>
                <a:solidFill>
                  <a:prstClr val="black"/>
                </a:solidFill>
                <a:effectLst/>
                <a:uLnTx/>
                <a:uFillTx/>
                <a:latin typeface="Calibri" panose="020F0502020204030204"/>
              </a:rPr>
              <a:t>Add-In</a:t>
            </a:r>
          </a:p>
        </p:txBody>
      </p:sp>
      <p:sp>
        <p:nvSpPr>
          <p:cNvPr id="211" name="Schemat blokowy: pamięć wewnętrzna 210"/>
          <p:cNvSpPr/>
          <p:nvPr/>
        </p:nvSpPr>
        <p:spPr>
          <a:xfrm>
            <a:off x="479038" y="3891489"/>
            <a:ext cx="742086" cy="468000"/>
          </a:xfrm>
          <a:prstGeom prst="flowChartInternalStorage">
            <a:avLst/>
          </a:prstGeom>
          <a:solidFill>
            <a:sysClr val="window" lastClr="FFFFFF"/>
          </a:solidFill>
          <a:ln w="635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Windows application</a:t>
            </a:r>
          </a:p>
        </p:txBody>
      </p:sp>
      <p:cxnSp>
        <p:nvCxnSpPr>
          <p:cNvPr id="212" name="Łącznik łamany 211"/>
          <p:cNvCxnSpPr>
            <a:stCxn id="206" idx="3"/>
            <a:endCxn id="207" idx="1"/>
          </p:cNvCxnSpPr>
          <p:nvPr/>
        </p:nvCxnSpPr>
        <p:spPr>
          <a:xfrm>
            <a:off x="2346577" y="1941984"/>
            <a:ext cx="429074" cy="146158"/>
          </a:xfrm>
          <a:prstGeom prst="bentConnector3">
            <a:avLst>
              <a:gd name="adj1" fmla="val 50000"/>
            </a:avLst>
          </a:prstGeom>
          <a:noFill/>
          <a:ln w="6350" cap="flat" cmpd="sng" algn="ctr">
            <a:solidFill>
              <a:srgbClr val="FFC000"/>
            </a:solidFill>
            <a:prstDash val="solid"/>
            <a:miter lim="800000"/>
            <a:headEnd type="none" w="med" len="med"/>
            <a:tailEnd type="triangle" w="med" len="med"/>
          </a:ln>
          <a:effectLst/>
        </p:spPr>
      </p:cxnSp>
      <p:cxnSp>
        <p:nvCxnSpPr>
          <p:cNvPr id="213" name="Łącznik łamany 212"/>
          <p:cNvCxnSpPr>
            <a:stCxn id="207" idx="2"/>
            <a:endCxn id="264" idx="0"/>
          </p:cNvCxnSpPr>
          <p:nvPr/>
        </p:nvCxnSpPr>
        <p:spPr>
          <a:xfrm rot="5400000">
            <a:off x="2689601" y="2625239"/>
            <a:ext cx="1180084" cy="1170481"/>
          </a:xfrm>
          <a:prstGeom prst="bentConnector3">
            <a:avLst>
              <a:gd name="adj1" fmla="val 50000"/>
            </a:avLst>
          </a:prstGeom>
          <a:noFill/>
          <a:ln w="6350" cap="flat" cmpd="sng" algn="ctr">
            <a:solidFill>
              <a:srgbClr val="5B9BD5"/>
            </a:solidFill>
            <a:prstDash val="solid"/>
            <a:miter lim="800000"/>
            <a:headEnd type="none" w="med" len="med"/>
            <a:tailEnd type="triangle" w="med" len="med"/>
          </a:ln>
          <a:effectLst/>
        </p:spPr>
      </p:cxnSp>
      <p:cxnSp>
        <p:nvCxnSpPr>
          <p:cNvPr id="214" name="Łącznik łamany 213"/>
          <p:cNvCxnSpPr/>
          <p:nvPr/>
        </p:nvCxnSpPr>
        <p:spPr>
          <a:xfrm rot="5400000" flipH="1" flipV="1">
            <a:off x="1924830" y="2938652"/>
            <a:ext cx="1513345" cy="188298"/>
          </a:xfrm>
          <a:prstGeom prst="bentConnector2">
            <a:avLst/>
          </a:prstGeom>
          <a:noFill/>
          <a:ln w="6350" cap="flat" cmpd="sng" algn="ctr">
            <a:solidFill>
              <a:srgbClr val="5B9BD5"/>
            </a:solidFill>
            <a:prstDash val="sysDash"/>
            <a:miter lim="800000"/>
            <a:headEnd type="none" w="med" len="med"/>
            <a:tailEnd type="triangle" w="med" len="med"/>
          </a:ln>
          <a:effectLst/>
        </p:spPr>
      </p:cxnSp>
      <p:cxnSp>
        <p:nvCxnSpPr>
          <p:cNvPr id="215" name="Łącznik łamany 214"/>
          <p:cNvCxnSpPr>
            <a:stCxn id="207" idx="3"/>
            <a:endCxn id="209" idx="0"/>
          </p:cNvCxnSpPr>
          <p:nvPr/>
        </p:nvCxnSpPr>
        <p:spPr>
          <a:xfrm>
            <a:off x="4954115" y="2088142"/>
            <a:ext cx="442687" cy="1206775"/>
          </a:xfrm>
          <a:prstGeom prst="bentConnector2">
            <a:avLst/>
          </a:prstGeom>
          <a:noFill/>
          <a:ln w="6350" cap="flat" cmpd="sng" algn="ctr">
            <a:solidFill>
              <a:srgbClr val="A5A5A5">
                <a:lumMod val="75000"/>
              </a:srgbClr>
            </a:solidFill>
            <a:prstDash val="solid"/>
            <a:miter lim="800000"/>
            <a:headEnd type="none" w="med" len="med"/>
            <a:tailEnd type="triangle" w="med" len="med"/>
          </a:ln>
          <a:effectLst/>
        </p:spPr>
      </p:cxnSp>
      <p:cxnSp>
        <p:nvCxnSpPr>
          <p:cNvPr id="216" name="Łącznik łamany 215"/>
          <p:cNvCxnSpPr>
            <a:stCxn id="274" idx="1"/>
            <a:endCxn id="211" idx="3"/>
          </p:cNvCxnSpPr>
          <p:nvPr/>
        </p:nvCxnSpPr>
        <p:spPr>
          <a:xfrm rot="10800000" flipV="1">
            <a:off x="1221125" y="3918653"/>
            <a:ext cx="1015023" cy="206836"/>
          </a:xfrm>
          <a:prstGeom prst="bentConnector3">
            <a:avLst>
              <a:gd name="adj1" fmla="val 71020"/>
            </a:avLst>
          </a:prstGeom>
          <a:noFill/>
          <a:ln w="6350" cap="flat" cmpd="sng" algn="ctr">
            <a:solidFill>
              <a:srgbClr val="A5A5A5">
                <a:lumMod val="75000"/>
              </a:srgbClr>
            </a:solidFill>
            <a:prstDash val="solid"/>
            <a:miter lim="800000"/>
            <a:headEnd type="none" w="med" len="med"/>
            <a:tailEnd type="triangle" w="med" len="med"/>
          </a:ln>
          <a:effectLst/>
        </p:spPr>
      </p:cxnSp>
      <p:cxnSp>
        <p:nvCxnSpPr>
          <p:cNvPr id="217" name="Łącznik łamany 216"/>
          <p:cNvCxnSpPr>
            <a:stCxn id="278" idx="3"/>
            <a:endCxn id="209" idx="1"/>
          </p:cNvCxnSpPr>
          <p:nvPr/>
        </p:nvCxnSpPr>
        <p:spPr>
          <a:xfrm flipV="1">
            <a:off x="3153227" y="3454605"/>
            <a:ext cx="1919831" cy="376499"/>
          </a:xfrm>
          <a:prstGeom prst="bentConnector3">
            <a:avLst>
              <a:gd name="adj1" fmla="val 50000"/>
            </a:avLst>
          </a:prstGeom>
          <a:noFill/>
          <a:ln w="6350" cap="flat" cmpd="sng" algn="ctr">
            <a:solidFill>
              <a:srgbClr val="A5A5A5">
                <a:lumMod val="75000"/>
              </a:srgbClr>
            </a:solidFill>
            <a:prstDash val="sysDash"/>
            <a:miter lim="800000"/>
            <a:headEnd type="none" w="med" len="med"/>
            <a:tailEnd type="triangle" w="med" len="med"/>
          </a:ln>
          <a:effectLst/>
        </p:spPr>
      </p:cxnSp>
      <p:sp>
        <p:nvSpPr>
          <p:cNvPr id="218" name="Schemat blokowy: dane 217"/>
          <p:cNvSpPr/>
          <p:nvPr/>
        </p:nvSpPr>
        <p:spPr>
          <a:xfrm>
            <a:off x="4069569" y="3139629"/>
            <a:ext cx="952190" cy="366661"/>
          </a:xfrm>
          <a:prstGeom prst="flowChartInputOutput">
            <a:avLst/>
          </a:prstGeom>
          <a:noFill/>
          <a:ln w="6350" cap="flat" cmpd="sng" algn="ctr">
            <a:solidFill>
              <a:srgbClr val="A5A5A5">
                <a:lumMod val="75000"/>
              </a:srgbClr>
            </a:solidFill>
            <a:prstDash val="solid"/>
            <a:miter lim="800000"/>
          </a:ln>
          <a:effectLst/>
        </p:spPr>
        <p:txBody>
          <a:bodyPr rtlCol="0" anchor="ctr"/>
          <a:lstStyle/>
          <a:p>
            <a:pPr algn="ctr">
              <a:defRPr/>
            </a:pPr>
            <a:r>
              <a:rPr lang="en-GB" sz="800" kern="0" dirty="0" smtClean="0">
                <a:solidFill>
                  <a:prstClr val="black"/>
                </a:solidFill>
                <a:latin typeface="Calibri" panose="020F0502020204030204"/>
              </a:rPr>
              <a:t>DPM Architect</a:t>
            </a:r>
          </a:p>
        </p:txBody>
      </p:sp>
      <p:sp>
        <p:nvSpPr>
          <p:cNvPr id="219" name="Schemat blokowy: dane 218"/>
          <p:cNvSpPr/>
          <p:nvPr/>
        </p:nvSpPr>
        <p:spPr>
          <a:xfrm>
            <a:off x="5026349" y="1822260"/>
            <a:ext cx="676616" cy="308298"/>
          </a:xfrm>
          <a:prstGeom prst="flowChartInputOutput">
            <a:avLst/>
          </a:prstGeom>
          <a:noFill/>
          <a:ln w="6350" cap="flat" cmpd="sng" algn="ctr">
            <a:solidFill>
              <a:srgbClr val="A5A5A5">
                <a:lumMod val="75000"/>
              </a:srgbClr>
            </a:solidFill>
            <a:prstDash val="solid"/>
            <a:miter lim="800000"/>
          </a:ln>
          <a:effectLst/>
        </p:spPr>
        <p:txBody>
          <a:bodyPr rtlCol="0" anchor="ctr"/>
          <a:lstStyle/>
          <a:p>
            <a:pPr algn="ctr">
              <a:defRPr/>
            </a:pPr>
            <a:r>
              <a:rPr lang="en-GB" sz="800" kern="0" dirty="0" err="1" smtClean="0">
                <a:solidFill>
                  <a:prstClr val="black"/>
                </a:solidFill>
                <a:latin typeface="Calibri" panose="020F0502020204030204"/>
              </a:rPr>
              <a:t>Deci</a:t>
            </a:r>
            <a:r>
              <a:rPr lang="en-GB" sz="800" kern="0" dirty="0" smtClean="0">
                <a:solidFill>
                  <a:prstClr val="black"/>
                </a:solidFill>
                <a:latin typeface="Calibri" panose="020F0502020204030204"/>
              </a:rPr>
              <a:t>-mate</a:t>
            </a:r>
          </a:p>
        </p:txBody>
      </p:sp>
      <p:sp>
        <p:nvSpPr>
          <p:cNvPr id="220" name="Schemat blokowy: wiele dokumentów 219"/>
          <p:cNvSpPr/>
          <p:nvPr/>
        </p:nvSpPr>
        <p:spPr>
          <a:xfrm>
            <a:off x="4685575" y="4091581"/>
            <a:ext cx="864096" cy="568292"/>
          </a:xfrm>
          <a:prstGeom prst="flowChartMultidocument">
            <a:avLst/>
          </a:prstGeom>
          <a:solidFill>
            <a:sysClr val="window" lastClr="FFFFFF"/>
          </a:solidFill>
          <a:ln w="6350" cap="flat" cmpd="sng" algn="ctr">
            <a:solidFill>
              <a:srgbClr val="A5A5A5">
                <a:lumMod val="75000"/>
              </a:srgbClr>
            </a:solidFill>
            <a:prstDash val="sysDash"/>
            <a:miter lim="800000"/>
          </a:ln>
          <a:effectLst/>
        </p:spPr>
        <p:txBody>
          <a:bodyPr rtlCol="0" anchor="ctr"/>
          <a:lstStyle/>
          <a:p>
            <a:pPr algn="ctr">
              <a:defRPr/>
            </a:pPr>
            <a:r>
              <a:rPr lang="en-GB" sz="800" kern="0" dirty="0" smtClean="0">
                <a:solidFill>
                  <a:prstClr val="black"/>
                </a:solidFill>
                <a:latin typeface="Calibri" panose="020F0502020204030204"/>
              </a:rPr>
              <a:t>EBA-like deliverables (PDF, XLS)</a:t>
            </a:r>
          </a:p>
        </p:txBody>
      </p:sp>
      <p:cxnSp>
        <p:nvCxnSpPr>
          <p:cNvPr id="221" name="Łącznik łamany 220"/>
          <p:cNvCxnSpPr>
            <a:stCxn id="279" idx="3"/>
            <a:endCxn id="220" idx="1"/>
          </p:cNvCxnSpPr>
          <p:nvPr/>
        </p:nvCxnSpPr>
        <p:spPr>
          <a:xfrm>
            <a:off x="3153227" y="3900285"/>
            <a:ext cx="1532348" cy="475442"/>
          </a:xfrm>
          <a:prstGeom prst="bentConnector3">
            <a:avLst>
              <a:gd name="adj1" fmla="val 73310"/>
            </a:avLst>
          </a:prstGeom>
          <a:noFill/>
          <a:ln w="6350" cap="flat" cmpd="sng" algn="ctr">
            <a:solidFill>
              <a:srgbClr val="A5A5A5">
                <a:lumMod val="75000"/>
              </a:srgbClr>
            </a:solidFill>
            <a:prstDash val="sysDash"/>
            <a:miter lim="800000"/>
            <a:headEnd type="none" w="med" len="med"/>
            <a:tailEnd type="triangle" w="med" len="med"/>
          </a:ln>
          <a:effectLst/>
        </p:spPr>
      </p:cxnSp>
      <p:sp>
        <p:nvSpPr>
          <p:cNvPr id="222" name="Elipsa 221"/>
          <p:cNvSpPr/>
          <p:nvPr/>
        </p:nvSpPr>
        <p:spPr>
          <a:xfrm>
            <a:off x="360512" y="3154449"/>
            <a:ext cx="144016" cy="144015"/>
          </a:xfrm>
          <a:prstGeom prst="ellipse">
            <a:avLst/>
          </a:prstGeom>
          <a:solidFill>
            <a:sysClr val="window" lastClr="FFFFFF"/>
          </a:solidFill>
          <a:ln w="6350" cap="flat" cmpd="sng" algn="ctr">
            <a:solidFill>
              <a:srgbClr val="70AD47"/>
            </a:solid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5</a:t>
            </a:r>
          </a:p>
        </p:txBody>
      </p:sp>
      <p:sp>
        <p:nvSpPr>
          <p:cNvPr id="223" name="Elipsa 222"/>
          <p:cNvSpPr/>
          <p:nvPr/>
        </p:nvSpPr>
        <p:spPr>
          <a:xfrm>
            <a:off x="360512" y="3802531"/>
            <a:ext cx="173332" cy="165218"/>
          </a:xfrm>
          <a:prstGeom prst="ellipse">
            <a:avLst/>
          </a:prstGeom>
          <a:solidFill>
            <a:sysClr val="window" lastClr="FFFFFF"/>
          </a:solidFill>
          <a:ln w="6350" cap="flat" cmpd="sng" algn="ctr">
            <a:solidFill>
              <a:srgbClr val="70AD47"/>
            </a:solid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6</a:t>
            </a:r>
          </a:p>
        </p:txBody>
      </p:sp>
      <p:sp>
        <p:nvSpPr>
          <p:cNvPr id="224" name="Elipsa 223"/>
          <p:cNvSpPr/>
          <p:nvPr/>
        </p:nvSpPr>
        <p:spPr>
          <a:xfrm>
            <a:off x="4613567" y="4091581"/>
            <a:ext cx="144016" cy="144015"/>
          </a:xfrm>
          <a:prstGeom prst="ellipse">
            <a:avLst/>
          </a:prstGeom>
          <a:solidFill>
            <a:sysClr val="window" lastClr="FFFFFF"/>
          </a:solidFill>
          <a:ln w="6350" cap="flat" cmpd="sng" algn="ctr">
            <a:solidFill>
              <a:srgbClr val="A5A5A5">
                <a:lumMod val="75000"/>
              </a:srgbClr>
            </a:solidFill>
            <a:prstDash val="sysDash"/>
            <a:miter lim="800000"/>
          </a:ln>
          <a:effectLst/>
        </p:spPr>
        <p:txBody>
          <a:bodyPr lIns="0" rIns="0" rtlCol="0" anchor="ctr"/>
          <a:lstStyle/>
          <a:p>
            <a:pPr algn="ctr">
              <a:defRPr/>
            </a:pPr>
            <a:r>
              <a:rPr lang="en-GB" sz="800" kern="0" dirty="0" smtClean="0">
                <a:solidFill>
                  <a:prstClr val="black"/>
                </a:solidFill>
                <a:latin typeface="Calibri" panose="020F0502020204030204"/>
              </a:rPr>
              <a:t>7</a:t>
            </a:r>
          </a:p>
        </p:txBody>
      </p:sp>
      <p:sp>
        <p:nvSpPr>
          <p:cNvPr id="225" name="Elipsa 224"/>
          <p:cNvSpPr/>
          <p:nvPr/>
        </p:nvSpPr>
        <p:spPr>
          <a:xfrm>
            <a:off x="1339709" y="4053481"/>
            <a:ext cx="144016" cy="144015"/>
          </a:xfrm>
          <a:prstGeom prst="ellipse">
            <a:avLst/>
          </a:prstGeom>
          <a:solidFill>
            <a:sysClr val="window" lastClr="FFFFFF"/>
          </a:solidFill>
          <a:ln w="6350" cap="flat" cmpd="sng" algn="ctr">
            <a:solidFill>
              <a:srgbClr val="70AD47"/>
            </a:solid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F</a:t>
            </a:r>
          </a:p>
        </p:txBody>
      </p:sp>
      <p:sp>
        <p:nvSpPr>
          <p:cNvPr id="226" name="Schemat blokowy: proces 225"/>
          <p:cNvSpPr/>
          <p:nvPr/>
        </p:nvSpPr>
        <p:spPr>
          <a:xfrm>
            <a:off x="161534" y="2916353"/>
            <a:ext cx="4326405" cy="2731572"/>
          </a:xfrm>
          <a:prstGeom prst="flowChartProcess">
            <a:avLst/>
          </a:prstGeom>
          <a:noFill/>
          <a:ln w="6350" cap="flat" cmpd="sng" algn="ctr">
            <a:solidFill>
              <a:srgbClr val="A5A5A5">
                <a:lumMod val="75000"/>
              </a:srgbClr>
            </a:solidFill>
            <a:prstDash val="sysDot"/>
            <a:miter lim="800000"/>
          </a:ln>
          <a:effectLst/>
        </p:spPr>
        <p:txBody>
          <a:bodyPr rtlCol="0" anchor="t"/>
          <a:lstStyle/>
          <a:p>
            <a:pPr>
              <a:defRPr/>
            </a:pPr>
            <a:r>
              <a:rPr lang="en-GB" sz="800" kern="0" dirty="0" smtClean="0">
                <a:solidFill>
                  <a:prstClr val="black"/>
                </a:solidFill>
                <a:latin typeface="Calibri" panose="020F0502020204030204"/>
              </a:rPr>
              <a:t>T4U</a:t>
            </a:r>
          </a:p>
        </p:txBody>
      </p:sp>
      <p:sp>
        <p:nvSpPr>
          <p:cNvPr id="227" name="Schemat blokowy: pamięć wewnętrzna 226"/>
          <p:cNvSpPr/>
          <p:nvPr/>
        </p:nvSpPr>
        <p:spPr>
          <a:xfrm>
            <a:off x="479038" y="4492179"/>
            <a:ext cx="742086" cy="468000"/>
          </a:xfrm>
          <a:prstGeom prst="flowChartInternalStorage">
            <a:avLst/>
          </a:prstGeom>
          <a:solidFill>
            <a:sysClr val="window" lastClr="FFFFFF"/>
          </a:solidFill>
          <a:ln w="6350" cap="flat" cmpd="sng" algn="ctr">
            <a:solidFill>
              <a:srgbClr val="70AD47"/>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1" u="none" strike="noStrike" kern="0" cap="none" spc="0" normalizeH="0" baseline="0" dirty="0" smtClean="0">
                <a:ln>
                  <a:noFill/>
                </a:ln>
                <a:solidFill>
                  <a:prstClr val="black"/>
                </a:solidFill>
                <a:effectLst/>
                <a:uLnTx/>
                <a:uFillTx/>
                <a:latin typeface="Calibri" panose="020F0502020204030204"/>
              </a:rPr>
              <a:t>Other UIs (e.g. mobile)</a:t>
            </a:r>
          </a:p>
        </p:txBody>
      </p:sp>
      <p:cxnSp>
        <p:nvCxnSpPr>
          <p:cNvPr id="228" name="Łącznik łamany 227"/>
          <p:cNvCxnSpPr>
            <a:stCxn id="275" idx="1"/>
            <a:endCxn id="227" idx="3"/>
          </p:cNvCxnSpPr>
          <p:nvPr/>
        </p:nvCxnSpPr>
        <p:spPr>
          <a:xfrm rot="10800000" flipV="1">
            <a:off x="1221125" y="3992661"/>
            <a:ext cx="1015183" cy="733518"/>
          </a:xfrm>
          <a:prstGeom prst="bentConnector3">
            <a:avLst>
              <a:gd name="adj1" fmla="val 64262"/>
            </a:avLst>
          </a:prstGeom>
          <a:noFill/>
          <a:ln w="6350" cap="flat" cmpd="sng" algn="ctr">
            <a:solidFill>
              <a:srgbClr val="70AD47"/>
            </a:solidFill>
            <a:prstDash val="sysDash"/>
            <a:miter lim="800000"/>
            <a:headEnd type="none" w="med" len="med"/>
            <a:tailEnd type="triangle" w="med" len="med"/>
          </a:ln>
          <a:effectLst/>
        </p:spPr>
      </p:cxnSp>
      <p:sp>
        <p:nvSpPr>
          <p:cNvPr id="229" name="Prostokąt zaokrąglony 228"/>
          <p:cNvSpPr/>
          <p:nvPr/>
        </p:nvSpPr>
        <p:spPr>
          <a:xfrm>
            <a:off x="3794953" y="2572114"/>
            <a:ext cx="692087" cy="373184"/>
          </a:xfrm>
          <a:prstGeom prst="roundRect">
            <a:avLst/>
          </a:prstGeom>
          <a:noFill/>
          <a:ln w="6350" cap="flat" cmpd="sng" algn="ctr">
            <a:solidFill>
              <a:srgbClr val="FFC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Technical annotation</a:t>
            </a:r>
          </a:p>
        </p:txBody>
      </p:sp>
      <p:sp>
        <p:nvSpPr>
          <p:cNvPr id="230" name="Prostokąt zaokrąglony 229"/>
          <p:cNvSpPr/>
          <p:nvPr/>
        </p:nvSpPr>
        <p:spPr>
          <a:xfrm>
            <a:off x="2840175" y="2976451"/>
            <a:ext cx="738560" cy="258485"/>
          </a:xfrm>
          <a:prstGeom prst="roundRect">
            <a:avLst/>
          </a:prstGeom>
          <a:noFill/>
          <a:ln w="6350" cap="flat" cmpd="sng" algn="ctr">
            <a:solidFill>
              <a:srgbClr val="A5A5A5">
                <a:lumMod val="75000"/>
              </a:srgbClr>
            </a:solidFill>
            <a:prstDash val="solid"/>
            <a:miter lim="800000"/>
          </a:ln>
          <a:effectLst/>
        </p:spPr>
        <p:txBody>
          <a:bodyPr rtlCol="0" anchor="ctr"/>
          <a:lstStyle/>
          <a:p>
            <a:pPr algn="ctr">
              <a:defRPr/>
            </a:pPr>
            <a:r>
              <a:rPr lang="en-GB" sz="800" kern="0" dirty="0" smtClean="0">
                <a:solidFill>
                  <a:prstClr val="black"/>
                </a:solidFill>
                <a:latin typeface="Calibri" panose="020F0502020204030204"/>
              </a:rPr>
              <a:t>Interim format/tools</a:t>
            </a:r>
          </a:p>
        </p:txBody>
      </p:sp>
      <p:sp>
        <p:nvSpPr>
          <p:cNvPr id="231" name="Elipsa 230"/>
          <p:cNvSpPr/>
          <p:nvPr/>
        </p:nvSpPr>
        <p:spPr>
          <a:xfrm>
            <a:off x="1349861" y="4654171"/>
            <a:ext cx="144016" cy="144015"/>
          </a:xfrm>
          <a:prstGeom prst="ellipse">
            <a:avLst/>
          </a:prstGeom>
          <a:solidFill>
            <a:sysClr val="window" lastClr="FFFFFF"/>
          </a:solidFill>
          <a:ln w="6350" cap="flat" cmpd="sng" algn="ctr">
            <a:solidFill>
              <a:srgbClr val="70AD47"/>
            </a:solid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W</a:t>
            </a:r>
          </a:p>
        </p:txBody>
      </p:sp>
      <p:sp>
        <p:nvSpPr>
          <p:cNvPr id="232" name="Elipsa 231"/>
          <p:cNvSpPr/>
          <p:nvPr/>
        </p:nvSpPr>
        <p:spPr>
          <a:xfrm>
            <a:off x="360511" y="4408308"/>
            <a:ext cx="175637" cy="144015"/>
          </a:xfrm>
          <a:prstGeom prst="ellipse">
            <a:avLst/>
          </a:prstGeom>
          <a:solidFill>
            <a:sysClr val="window" lastClr="FFFFFF"/>
          </a:solidFill>
          <a:ln w="6350" cap="flat" cmpd="sng" algn="ctr">
            <a:solidFill>
              <a:srgbClr val="70AD47"/>
            </a:solid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21</a:t>
            </a:r>
          </a:p>
        </p:txBody>
      </p:sp>
      <p:cxnSp>
        <p:nvCxnSpPr>
          <p:cNvPr id="233" name="Łącznik łamany 232"/>
          <p:cNvCxnSpPr>
            <a:stCxn id="264" idx="2"/>
            <a:endCxn id="255" idx="0"/>
          </p:cNvCxnSpPr>
          <p:nvPr/>
        </p:nvCxnSpPr>
        <p:spPr>
          <a:xfrm rot="5400000">
            <a:off x="2254048" y="4358193"/>
            <a:ext cx="720282" cy="160427"/>
          </a:xfrm>
          <a:prstGeom prst="bentConnector3">
            <a:avLst>
              <a:gd name="adj1" fmla="val 50000"/>
            </a:avLst>
          </a:prstGeom>
          <a:noFill/>
          <a:ln w="6350" cap="flat" cmpd="sng" algn="ctr">
            <a:solidFill>
              <a:srgbClr val="4472C4"/>
            </a:solidFill>
            <a:prstDash val="solid"/>
            <a:miter lim="800000"/>
            <a:headEnd type="none" w="med" len="med"/>
            <a:tailEnd type="triangle" w="med" len="med"/>
          </a:ln>
          <a:effectLst/>
        </p:spPr>
      </p:cxnSp>
      <p:sp>
        <p:nvSpPr>
          <p:cNvPr id="234" name="Prostokąt 233"/>
          <p:cNvSpPr/>
          <p:nvPr/>
        </p:nvSpPr>
        <p:spPr>
          <a:xfrm>
            <a:off x="2933436" y="4140904"/>
            <a:ext cx="734408" cy="198024"/>
          </a:xfrm>
          <a:prstGeom prst="rect">
            <a:avLst/>
          </a:prstGeom>
          <a:solidFill>
            <a:sysClr val="window" lastClr="FFFFFF"/>
          </a:soli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Validations</a:t>
            </a:r>
          </a:p>
        </p:txBody>
      </p:sp>
      <p:sp>
        <p:nvSpPr>
          <p:cNvPr id="235" name="Elipsa 234"/>
          <p:cNvSpPr/>
          <p:nvPr/>
        </p:nvSpPr>
        <p:spPr>
          <a:xfrm>
            <a:off x="3559832" y="4090619"/>
            <a:ext cx="144016" cy="144015"/>
          </a:xfrm>
          <a:prstGeom prst="ellipse">
            <a:avLst/>
          </a:prstGeom>
          <a:solidFill>
            <a:sysClr val="window" lastClr="FFFFFF"/>
          </a:solidFill>
          <a:ln w="6350" cap="flat" cmpd="sng" algn="ctr">
            <a:solidFill>
              <a:srgbClr val="4472C4"/>
            </a:solid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12</a:t>
            </a:r>
          </a:p>
        </p:txBody>
      </p:sp>
      <p:sp>
        <p:nvSpPr>
          <p:cNvPr id="236" name="Prostokąt 235"/>
          <p:cNvSpPr/>
          <p:nvPr/>
        </p:nvSpPr>
        <p:spPr>
          <a:xfrm>
            <a:off x="2933436" y="4374180"/>
            <a:ext cx="734408" cy="198024"/>
          </a:xfrm>
          <a:prstGeom prst="rect">
            <a:avLst/>
          </a:prstGeom>
          <a:solidFill>
            <a:sysClr val="window" lastClr="FFFFFF"/>
          </a:soli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Aggregations</a:t>
            </a:r>
          </a:p>
        </p:txBody>
      </p:sp>
      <p:sp>
        <p:nvSpPr>
          <p:cNvPr id="237" name="Elipsa 236"/>
          <p:cNvSpPr/>
          <p:nvPr/>
        </p:nvSpPr>
        <p:spPr>
          <a:xfrm>
            <a:off x="3567321" y="4515842"/>
            <a:ext cx="144016" cy="144015"/>
          </a:xfrm>
          <a:prstGeom prst="ellipse">
            <a:avLst/>
          </a:prstGeom>
          <a:solidFill>
            <a:sysClr val="window" lastClr="FFFFFF"/>
          </a:solidFill>
          <a:ln w="6350" cap="flat" cmpd="sng" algn="ctr">
            <a:solidFill>
              <a:srgbClr val="4472C4"/>
            </a:solid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16</a:t>
            </a:r>
          </a:p>
        </p:txBody>
      </p:sp>
      <p:sp>
        <p:nvSpPr>
          <p:cNvPr id="238" name="Zagięty narożnik 237"/>
          <p:cNvSpPr/>
          <p:nvPr/>
        </p:nvSpPr>
        <p:spPr>
          <a:xfrm>
            <a:off x="2927746" y="1661899"/>
            <a:ext cx="432048" cy="288030"/>
          </a:xfrm>
          <a:prstGeom prst="foldedCorner">
            <a:avLst/>
          </a:prstGeom>
          <a:solidFill>
            <a:sysClr val="window" lastClr="FFFFFF"/>
          </a:solidFill>
          <a:ln w="6350" cap="flat" cmpd="sng" algn="ctr">
            <a:solidFill>
              <a:srgbClr val="FFC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DPMdict</a:t>
            </a:r>
          </a:p>
        </p:txBody>
      </p:sp>
      <p:cxnSp>
        <p:nvCxnSpPr>
          <p:cNvPr id="239" name="Łącznik łamany 238"/>
          <p:cNvCxnSpPr>
            <a:stCxn id="208" idx="1"/>
            <a:endCxn id="238" idx="2"/>
          </p:cNvCxnSpPr>
          <p:nvPr/>
        </p:nvCxnSpPr>
        <p:spPr>
          <a:xfrm rot="10800000">
            <a:off x="3143770" y="1949930"/>
            <a:ext cx="48518" cy="455749"/>
          </a:xfrm>
          <a:prstGeom prst="bentConnector2">
            <a:avLst/>
          </a:prstGeom>
          <a:noFill/>
          <a:ln w="6350" cap="flat" cmpd="sng" algn="ctr">
            <a:solidFill>
              <a:srgbClr val="FFC000"/>
            </a:solidFill>
            <a:prstDash val="solid"/>
            <a:miter lim="800000"/>
            <a:headEnd type="none" w="med" len="med"/>
            <a:tailEnd type="triangle" w="med" len="med"/>
          </a:ln>
          <a:effectLst/>
        </p:spPr>
      </p:cxnSp>
      <p:sp>
        <p:nvSpPr>
          <p:cNvPr id="240" name="Zagięty narożnik 239"/>
          <p:cNvSpPr/>
          <p:nvPr/>
        </p:nvSpPr>
        <p:spPr>
          <a:xfrm>
            <a:off x="1864293" y="1861351"/>
            <a:ext cx="338268" cy="252028"/>
          </a:xfrm>
          <a:prstGeom prst="foldedCorner">
            <a:avLst/>
          </a:prstGeom>
          <a:solidFill>
            <a:sysClr val="window" lastClr="FFFFFF"/>
          </a:solidFill>
          <a:ln w="6350" cap="flat" cmpd="sng" algn="ctr">
            <a:solidFill>
              <a:srgbClr val="ED7D3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BL</a:t>
            </a:r>
          </a:p>
        </p:txBody>
      </p:sp>
      <p:sp>
        <p:nvSpPr>
          <p:cNvPr id="241" name="Zagięty narożnik 240"/>
          <p:cNvSpPr/>
          <p:nvPr/>
        </p:nvSpPr>
        <p:spPr>
          <a:xfrm>
            <a:off x="1308613" y="1770589"/>
            <a:ext cx="339656" cy="270781"/>
          </a:xfrm>
          <a:prstGeom prst="foldedCorner">
            <a:avLst/>
          </a:prstGeom>
          <a:solidFill>
            <a:sysClr val="window" lastClr="FFFFFF"/>
          </a:solidFill>
          <a:ln w="6350" cap="flat" cmpd="sng" algn="ctr">
            <a:solidFill>
              <a:srgbClr val="ED7D3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BT</a:t>
            </a:r>
          </a:p>
        </p:txBody>
      </p:sp>
      <p:cxnSp>
        <p:nvCxnSpPr>
          <p:cNvPr id="242" name="Łącznik łamany 241"/>
          <p:cNvCxnSpPr>
            <a:stCxn id="240" idx="1"/>
            <a:endCxn id="241" idx="3"/>
          </p:cNvCxnSpPr>
          <p:nvPr/>
        </p:nvCxnSpPr>
        <p:spPr>
          <a:xfrm rot="10800000">
            <a:off x="1648269" y="1905981"/>
            <a:ext cx="216024" cy="81385"/>
          </a:xfrm>
          <a:prstGeom prst="bentConnector3">
            <a:avLst>
              <a:gd name="adj1" fmla="val 50000"/>
            </a:avLst>
          </a:prstGeom>
          <a:noFill/>
          <a:ln w="6350" cap="flat" cmpd="sng" algn="ctr">
            <a:solidFill>
              <a:srgbClr val="ED7D31"/>
            </a:solidFill>
            <a:prstDash val="solid"/>
            <a:miter lim="800000"/>
            <a:headEnd type="none" w="med" len="med"/>
            <a:tailEnd type="triangle" w="med" len="med"/>
          </a:ln>
          <a:effectLst/>
        </p:spPr>
      </p:cxnSp>
      <p:sp>
        <p:nvSpPr>
          <p:cNvPr id="243" name="Elipsa 242"/>
          <p:cNvSpPr/>
          <p:nvPr/>
        </p:nvSpPr>
        <p:spPr>
          <a:xfrm>
            <a:off x="2694031" y="1575809"/>
            <a:ext cx="144016" cy="144015"/>
          </a:xfrm>
          <a:prstGeom prst="ellipse">
            <a:avLst/>
          </a:prstGeom>
          <a:solidFill>
            <a:sysClr val="window" lastClr="FFFFFF"/>
          </a:solidFill>
          <a:ln w="6350" cap="flat" cmpd="sng" algn="ctr">
            <a:solidFill>
              <a:srgbClr val="FFC000"/>
            </a:solid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2a</a:t>
            </a:r>
          </a:p>
        </p:txBody>
      </p:sp>
      <p:sp>
        <p:nvSpPr>
          <p:cNvPr id="244" name="Elipsa 243"/>
          <p:cNvSpPr/>
          <p:nvPr/>
        </p:nvSpPr>
        <p:spPr>
          <a:xfrm>
            <a:off x="1099710" y="1630076"/>
            <a:ext cx="144016" cy="144015"/>
          </a:xfrm>
          <a:prstGeom prst="ellipse">
            <a:avLst/>
          </a:prstGeom>
          <a:solidFill>
            <a:sysClr val="window" lastClr="FFFFFF"/>
          </a:solidFill>
          <a:ln w="6350" cap="flat" cmpd="sng" algn="ctr">
            <a:solidFill>
              <a:srgbClr val="ED7D31"/>
            </a:solid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1</a:t>
            </a:r>
          </a:p>
        </p:txBody>
      </p:sp>
      <p:sp>
        <p:nvSpPr>
          <p:cNvPr id="245" name="Elipsa 244"/>
          <p:cNvSpPr/>
          <p:nvPr/>
        </p:nvSpPr>
        <p:spPr>
          <a:xfrm>
            <a:off x="5613425" y="3222909"/>
            <a:ext cx="144016" cy="144015"/>
          </a:xfrm>
          <a:prstGeom prst="ellipse">
            <a:avLst/>
          </a:prstGeom>
          <a:solidFill>
            <a:sysClr val="window" lastClr="FFFFFF"/>
          </a:solidFill>
          <a:ln w="6350" cap="flat" cmpd="sng" algn="ctr">
            <a:solidFill>
              <a:srgbClr val="A5A5A5">
                <a:lumMod val="75000"/>
              </a:srgbClr>
            </a:solidFill>
            <a:prstDash val="solid"/>
            <a:miter lim="800000"/>
          </a:ln>
          <a:effectLst/>
        </p:spPr>
        <p:txBody>
          <a:bodyPr lIns="0" rIns="0" rtlCol="0" anchor="ctr"/>
          <a:lstStyle/>
          <a:p>
            <a:pPr algn="ctr">
              <a:defRPr/>
            </a:pPr>
            <a:r>
              <a:rPr lang="en-GB" sz="800" kern="0" dirty="0" smtClean="0">
                <a:solidFill>
                  <a:prstClr val="black"/>
                </a:solidFill>
                <a:latin typeface="Calibri" panose="020F0502020204030204"/>
              </a:rPr>
              <a:t>4</a:t>
            </a:r>
          </a:p>
        </p:txBody>
      </p:sp>
      <p:sp>
        <p:nvSpPr>
          <p:cNvPr id="246" name="Elipsa 245"/>
          <p:cNvSpPr/>
          <p:nvPr/>
        </p:nvSpPr>
        <p:spPr>
          <a:xfrm>
            <a:off x="2493748" y="1970395"/>
            <a:ext cx="144016" cy="144015"/>
          </a:xfrm>
          <a:prstGeom prst="ellipse">
            <a:avLst/>
          </a:prstGeom>
          <a:solidFill>
            <a:sysClr val="window" lastClr="FFFFFF"/>
          </a:solidFill>
          <a:ln w="6350" cap="flat" cmpd="sng" algn="ctr">
            <a:solidFill>
              <a:srgbClr val="FFC000"/>
            </a:solid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A</a:t>
            </a:r>
          </a:p>
        </p:txBody>
      </p:sp>
      <p:sp>
        <p:nvSpPr>
          <p:cNvPr id="247" name="Elipsa 246"/>
          <p:cNvSpPr/>
          <p:nvPr/>
        </p:nvSpPr>
        <p:spPr>
          <a:xfrm>
            <a:off x="5326905" y="2853966"/>
            <a:ext cx="144016" cy="144015"/>
          </a:xfrm>
          <a:prstGeom prst="ellipse">
            <a:avLst/>
          </a:prstGeom>
          <a:solidFill>
            <a:sysClr val="window" lastClr="FFFFFF"/>
          </a:solidFill>
          <a:ln w="6350" cap="flat" cmpd="sng" algn="ctr">
            <a:solidFill>
              <a:srgbClr val="A5A5A5">
                <a:lumMod val="75000"/>
              </a:srgbClr>
            </a:solidFill>
            <a:prstDash val="solid"/>
            <a:miter lim="800000"/>
          </a:ln>
          <a:effectLst/>
        </p:spPr>
        <p:txBody>
          <a:bodyPr lIns="0" rIns="0" rtlCol="0" anchor="ctr"/>
          <a:lstStyle/>
          <a:p>
            <a:pPr algn="ctr">
              <a:defRPr/>
            </a:pPr>
            <a:r>
              <a:rPr lang="en-GB" sz="800" kern="0" dirty="0" smtClean="0">
                <a:solidFill>
                  <a:prstClr val="black"/>
                </a:solidFill>
                <a:latin typeface="Calibri" panose="020F0502020204030204"/>
              </a:rPr>
              <a:t>D</a:t>
            </a:r>
          </a:p>
        </p:txBody>
      </p:sp>
      <p:sp>
        <p:nvSpPr>
          <p:cNvPr id="248" name="Elipsa 247"/>
          <p:cNvSpPr/>
          <p:nvPr/>
        </p:nvSpPr>
        <p:spPr>
          <a:xfrm>
            <a:off x="4036000" y="3623304"/>
            <a:ext cx="144016" cy="144015"/>
          </a:xfrm>
          <a:prstGeom prst="ellipse">
            <a:avLst/>
          </a:prstGeom>
          <a:solidFill>
            <a:sysClr val="window" lastClr="FFFFFF"/>
          </a:solidFill>
          <a:ln w="6350" cap="flat" cmpd="sng" algn="ctr">
            <a:solidFill>
              <a:srgbClr val="A5A5A5">
                <a:lumMod val="75000"/>
              </a:srgbClr>
            </a:solidFill>
            <a:prstDash val="sysDash"/>
            <a:miter lim="800000"/>
          </a:ln>
          <a:effectLst/>
        </p:spPr>
        <p:txBody>
          <a:bodyPr lIns="0" rIns="0" rtlCol="0" anchor="ctr"/>
          <a:lstStyle/>
          <a:p>
            <a:pPr algn="ctr">
              <a:defRPr/>
            </a:pPr>
            <a:r>
              <a:rPr lang="en-GB" sz="800" kern="0" dirty="0" smtClean="0">
                <a:solidFill>
                  <a:prstClr val="black"/>
                </a:solidFill>
                <a:latin typeface="Calibri" panose="020F0502020204030204"/>
              </a:rPr>
              <a:t>H</a:t>
            </a:r>
          </a:p>
        </p:txBody>
      </p:sp>
      <p:sp>
        <p:nvSpPr>
          <p:cNvPr id="249" name="Elipsa 248"/>
          <p:cNvSpPr/>
          <p:nvPr/>
        </p:nvSpPr>
        <p:spPr>
          <a:xfrm>
            <a:off x="4311280" y="4310659"/>
            <a:ext cx="144016" cy="144015"/>
          </a:xfrm>
          <a:prstGeom prst="ellipse">
            <a:avLst/>
          </a:prstGeom>
          <a:solidFill>
            <a:sysClr val="window" lastClr="FFFFFF"/>
          </a:solidFill>
          <a:ln w="6350" cap="flat" cmpd="sng" algn="ctr">
            <a:solidFill>
              <a:srgbClr val="A5A5A5">
                <a:lumMod val="75000"/>
              </a:srgbClr>
            </a:solidFill>
            <a:prstDash val="sysDash"/>
            <a:miter lim="800000"/>
          </a:ln>
          <a:effectLst/>
        </p:spPr>
        <p:txBody>
          <a:bodyPr lIns="0" rIns="0" rtlCol="0" anchor="ctr"/>
          <a:lstStyle/>
          <a:p>
            <a:pPr algn="ctr">
              <a:defRPr/>
            </a:pPr>
            <a:r>
              <a:rPr lang="en-GB" sz="800" kern="0" dirty="0" smtClean="0">
                <a:solidFill>
                  <a:prstClr val="black"/>
                </a:solidFill>
                <a:latin typeface="Calibri" panose="020F0502020204030204"/>
              </a:rPr>
              <a:t>G</a:t>
            </a:r>
          </a:p>
        </p:txBody>
      </p:sp>
      <p:sp>
        <p:nvSpPr>
          <p:cNvPr id="250" name="Elipsa 249"/>
          <p:cNvSpPr/>
          <p:nvPr/>
        </p:nvSpPr>
        <p:spPr>
          <a:xfrm>
            <a:off x="5583717" y="1768051"/>
            <a:ext cx="144016" cy="144015"/>
          </a:xfrm>
          <a:prstGeom prst="ellipse">
            <a:avLst/>
          </a:prstGeom>
          <a:solidFill>
            <a:sysClr val="window" lastClr="FFFFFF"/>
          </a:solidFill>
          <a:ln w="6350" cap="flat" cmpd="sng" algn="ctr">
            <a:solidFill>
              <a:srgbClr val="A5A5A5">
                <a:lumMod val="75000"/>
              </a:srgbClr>
            </a:solidFill>
            <a:prstDash val="solid"/>
            <a:miter lim="800000"/>
          </a:ln>
          <a:effectLst/>
        </p:spPr>
        <p:txBody>
          <a:bodyPr lIns="0" rIns="0" rtlCol="0" anchor="ctr"/>
          <a:lstStyle/>
          <a:p>
            <a:pPr algn="ctr">
              <a:defRPr/>
            </a:pPr>
            <a:r>
              <a:rPr lang="en-GB" sz="800" kern="0" dirty="0" smtClean="0">
                <a:solidFill>
                  <a:prstClr val="black"/>
                </a:solidFill>
                <a:latin typeface="Calibri" panose="020F0502020204030204"/>
              </a:rPr>
              <a:t>9</a:t>
            </a:r>
          </a:p>
        </p:txBody>
      </p:sp>
      <p:sp>
        <p:nvSpPr>
          <p:cNvPr id="251" name="Elipsa 250"/>
          <p:cNvSpPr/>
          <p:nvPr/>
        </p:nvSpPr>
        <p:spPr>
          <a:xfrm>
            <a:off x="4949827" y="3070511"/>
            <a:ext cx="144016" cy="144015"/>
          </a:xfrm>
          <a:prstGeom prst="ellipse">
            <a:avLst/>
          </a:prstGeom>
          <a:solidFill>
            <a:sysClr val="window" lastClr="FFFFFF"/>
          </a:solidFill>
          <a:ln w="6350" cap="flat" cmpd="sng" algn="ctr">
            <a:solidFill>
              <a:srgbClr val="A5A5A5">
                <a:lumMod val="75000"/>
              </a:srgbClr>
            </a:solidFill>
            <a:prstDash val="solid"/>
            <a:miter lim="800000"/>
          </a:ln>
          <a:effectLst/>
        </p:spPr>
        <p:txBody>
          <a:bodyPr lIns="0" rIns="0" rtlCol="0" anchor="ctr"/>
          <a:lstStyle/>
          <a:p>
            <a:pPr algn="ctr">
              <a:defRPr/>
            </a:pPr>
            <a:r>
              <a:rPr lang="en-GB" sz="800" kern="0" dirty="0" smtClean="0">
                <a:solidFill>
                  <a:prstClr val="black"/>
                </a:solidFill>
                <a:latin typeface="Calibri" panose="020F0502020204030204"/>
              </a:rPr>
              <a:t>10</a:t>
            </a:r>
          </a:p>
        </p:txBody>
      </p:sp>
      <p:sp>
        <p:nvSpPr>
          <p:cNvPr id="252" name="Elipsa 251"/>
          <p:cNvSpPr/>
          <p:nvPr/>
        </p:nvSpPr>
        <p:spPr>
          <a:xfrm>
            <a:off x="4373309" y="2522300"/>
            <a:ext cx="194252" cy="144016"/>
          </a:xfrm>
          <a:prstGeom prst="ellipse">
            <a:avLst/>
          </a:prstGeom>
          <a:solidFill>
            <a:sysClr val="window" lastClr="FFFFFF"/>
          </a:solidFill>
          <a:ln w="6350" cap="flat" cmpd="sng" algn="ctr">
            <a:solidFill>
              <a:srgbClr val="FFC000"/>
            </a:solid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2b</a:t>
            </a:r>
          </a:p>
        </p:txBody>
      </p:sp>
      <p:sp>
        <p:nvSpPr>
          <p:cNvPr id="253" name="Elipsa 252"/>
          <p:cNvSpPr/>
          <p:nvPr/>
        </p:nvSpPr>
        <p:spPr>
          <a:xfrm>
            <a:off x="2766596" y="2921463"/>
            <a:ext cx="144016" cy="144015"/>
          </a:xfrm>
          <a:prstGeom prst="ellipse">
            <a:avLst/>
          </a:prstGeom>
          <a:solidFill>
            <a:sysClr val="window" lastClr="FFFFFF"/>
          </a:solidFill>
          <a:ln w="6350" cap="flat" cmpd="sng" algn="ctr">
            <a:solidFill>
              <a:srgbClr val="A5A5A5">
                <a:lumMod val="75000"/>
              </a:srgbClr>
            </a:solidFill>
            <a:prstDash val="solid"/>
            <a:miter lim="800000"/>
          </a:ln>
          <a:effectLst/>
        </p:spPr>
        <p:txBody>
          <a:bodyPr lIns="0" rIns="0" rtlCol="0" anchor="ctr"/>
          <a:lstStyle/>
          <a:p>
            <a:pPr algn="ctr">
              <a:defRPr/>
            </a:pPr>
            <a:r>
              <a:rPr lang="en-GB" sz="800" kern="0" dirty="0" smtClean="0">
                <a:solidFill>
                  <a:prstClr val="black"/>
                </a:solidFill>
                <a:latin typeface="Calibri" panose="020F0502020204030204"/>
              </a:rPr>
              <a:t>8</a:t>
            </a:r>
          </a:p>
        </p:txBody>
      </p:sp>
      <p:sp>
        <p:nvSpPr>
          <p:cNvPr id="254" name="pole tekstowe 253"/>
          <p:cNvSpPr txBox="1"/>
          <p:nvPr/>
        </p:nvSpPr>
        <p:spPr>
          <a:xfrm>
            <a:off x="2660606" y="3442304"/>
            <a:ext cx="576064" cy="215444"/>
          </a:xfrm>
          <a:prstGeom prst="rect">
            <a:avLst/>
          </a:prstGeom>
          <a:noFill/>
          <a:ln w="6350">
            <a:solidFill>
              <a:srgbClr val="4472C4"/>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Database</a:t>
            </a:r>
          </a:p>
        </p:txBody>
      </p:sp>
      <p:sp>
        <p:nvSpPr>
          <p:cNvPr id="255" name="Prostokąt 254"/>
          <p:cNvSpPr/>
          <p:nvPr/>
        </p:nvSpPr>
        <p:spPr>
          <a:xfrm>
            <a:off x="2160127" y="4798547"/>
            <a:ext cx="747695" cy="227839"/>
          </a:xfrm>
          <a:prstGeom prst="rect">
            <a:avLst/>
          </a:prstGeom>
          <a:solidFill>
            <a:sysClr val="window" lastClr="FFFFFF"/>
          </a:soli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Relational Structures</a:t>
            </a:r>
          </a:p>
        </p:txBody>
      </p:sp>
      <p:cxnSp>
        <p:nvCxnSpPr>
          <p:cNvPr id="256" name="Łącznik łamany 255"/>
          <p:cNvCxnSpPr>
            <a:stCxn id="281" idx="3"/>
            <a:endCxn id="234" idx="3"/>
          </p:cNvCxnSpPr>
          <p:nvPr/>
        </p:nvCxnSpPr>
        <p:spPr>
          <a:xfrm>
            <a:off x="3153227" y="4039972"/>
            <a:ext cx="514617" cy="199944"/>
          </a:xfrm>
          <a:prstGeom prst="bentConnector3">
            <a:avLst>
              <a:gd name="adj1" fmla="val 162929"/>
            </a:avLst>
          </a:prstGeom>
          <a:noFill/>
          <a:ln w="6350" cap="flat" cmpd="sng" algn="ctr">
            <a:solidFill>
              <a:srgbClr val="4472C4"/>
            </a:solidFill>
            <a:prstDash val="solid"/>
            <a:miter lim="800000"/>
            <a:headEnd type="none" w="med" len="med"/>
            <a:tailEnd type="triangle" w="med" len="med"/>
          </a:ln>
          <a:effectLst/>
        </p:spPr>
      </p:cxnSp>
      <p:cxnSp>
        <p:nvCxnSpPr>
          <p:cNvPr id="257" name="Łącznik łamany 256"/>
          <p:cNvCxnSpPr>
            <a:stCxn id="280" idx="3"/>
            <a:endCxn id="236" idx="3"/>
          </p:cNvCxnSpPr>
          <p:nvPr/>
        </p:nvCxnSpPr>
        <p:spPr>
          <a:xfrm>
            <a:off x="3153387" y="3974293"/>
            <a:ext cx="514457" cy="498899"/>
          </a:xfrm>
          <a:prstGeom prst="bentConnector3">
            <a:avLst>
              <a:gd name="adj1" fmla="val 187944"/>
            </a:avLst>
          </a:prstGeom>
          <a:noFill/>
          <a:ln w="6350" cap="flat" cmpd="sng" algn="ctr">
            <a:solidFill>
              <a:srgbClr val="4472C4"/>
            </a:solidFill>
            <a:prstDash val="solid"/>
            <a:miter lim="800000"/>
            <a:headEnd type="none" w="med" len="med"/>
            <a:tailEnd type="triangle" w="med" len="med"/>
          </a:ln>
          <a:effectLst/>
        </p:spPr>
      </p:cxnSp>
      <p:sp>
        <p:nvSpPr>
          <p:cNvPr id="258" name="Elipsa 257"/>
          <p:cNvSpPr/>
          <p:nvPr/>
        </p:nvSpPr>
        <p:spPr>
          <a:xfrm>
            <a:off x="3915814" y="4062831"/>
            <a:ext cx="144016" cy="144015"/>
          </a:xfrm>
          <a:prstGeom prst="ellipse">
            <a:avLst/>
          </a:prstGeom>
          <a:solidFill>
            <a:sysClr val="window" lastClr="FFFFFF"/>
          </a:solidFill>
          <a:ln w="6350" cap="flat" cmpd="sng" algn="ctr">
            <a:solidFill>
              <a:srgbClr val="4472C4"/>
            </a:solid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V</a:t>
            </a:r>
          </a:p>
        </p:txBody>
      </p:sp>
      <p:cxnSp>
        <p:nvCxnSpPr>
          <p:cNvPr id="259" name="Łącznik łamany 258"/>
          <p:cNvCxnSpPr>
            <a:stCxn id="234" idx="1"/>
            <a:endCxn id="293" idx="0"/>
          </p:cNvCxnSpPr>
          <p:nvPr/>
        </p:nvCxnSpPr>
        <p:spPr>
          <a:xfrm rot="10800000" flipV="1">
            <a:off x="2778892" y="4239915"/>
            <a:ext cx="154544" cy="560021"/>
          </a:xfrm>
          <a:prstGeom prst="bentConnector2">
            <a:avLst/>
          </a:prstGeom>
          <a:noFill/>
          <a:ln w="6350" cap="flat" cmpd="sng" algn="ctr">
            <a:solidFill>
              <a:srgbClr val="4472C4"/>
            </a:solidFill>
            <a:prstDash val="sysDash"/>
            <a:miter lim="800000"/>
            <a:headEnd type="none" w="med" len="med"/>
            <a:tailEnd type="triangle" w="med" len="med"/>
          </a:ln>
          <a:effectLst/>
        </p:spPr>
      </p:cxnSp>
      <p:cxnSp>
        <p:nvCxnSpPr>
          <p:cNvPr id="260" name="Łącznik łamany 259"/>
          <p:cNvCxnSpPr>
            <a:endCxn id="206" idx="2"/>
          </p:cNvCxnSpPr>
          <p:nvPr/>
        </p:nvCxnSpPr>
        <p:spPr>
          <a:xfrm rot="16200000" flipV="1">
            <a:off x="1345721" y="2610179"/>
            <a:ext cx="1612147" cy="762561"/>
          </a:xfrm>
          <a:prstGeom prst="bentConnector3">
            <a:avLst>
              <a:gd name="adj1" fmla="val 89433"/>
            </a:avLst>
          </a:prstGeom>
          <a:noFill/>
          <a:ln w="6350" cap="flat" cmpd="sng" algn="ctr">
            <a:solidFill>
              <a:srgbClr val="5B9BD5"/>
            </a:solidFill>
            <a:prstDash val="sysDash"/>
            <a:miter lim="800000"/>
            <a:headEnd type="none" w="med" len="med"/>
            <a:tailEnd type="triangle" w="med" len="med"/>
          </a:ln>
          <a:effectLst/>
        </p:spPr>
      </p:cxnSp>
      <p:sp>
        <p:nvSpPr>
          <p:cNvPr id="261" name="Elipsa 260"/>
          <p:cNvSpPr/>
          <p:nvPr/>
        </p:nvSpPr>
        <p:spPr>
          <a:xfrm>
            <a:off x="2119283" y="4697574"/>
            <a:ext cx="172051" cy="156544"/>
          </a:xfrm>
          <a:prstGeom prst="ellipse">
            <a:avLst/>
          </a:prstGeom>
          <a:solidFill>
            <a:sysClr val="window" lastClr="FFFFFF"/>
          </a:solidFill>
          <a:ln w="6350" cap="flat" cmpd="sng" algn="ctr">
            <a:solidFill>
              <a:srgbClr val="4472C4"/>
            </a:solid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3b</a:t>
            </a:r>
          </a:p>
        </p:txBody>
      </p:sp>
      <p:sp>
        <p:nvSpPr>
          <p:cNvPr id="262" name="Zagięty narożnik 261"/>
          <p:cNvSpPr/>
          <p:nvPr/>
        </p:nvSpPr>
        <p:spPr>
          <a:xfrm>
            <a:off x="2196165" y="4348811"/>
            <a:ext cx="534653" cy="267565"/>
          </a:xfrm>
          <a:prstGeom prst="foldedCorner">
            <a:avLst/>
          </a:prstGeom>
          <a:solidFill>
            <a:sysClr val="window" lastClr="FFFFFF"/>
          </a:soli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DPM-RS map</a:t>
            </a:r>
          </a:p>
        </p:txBody>
      </p:sp>
      <p:sp>
        <p:nvSpPr>
          <p:cNvPr id="263" name="Elipsa 262"/>
          <p:cNvSpPr/>
          <p:nvPr/>
        </p:nvSpPr>
        <p:spPr>
          <a:xfrm>
            <a:off x="2581510" y="4151261"/>
            <a:ext cx="185121" cy="118649"/>
          </a:xfrm>
          <a:prstGeom prst="ellipse">
            <a:avLst/>
          </a:prstGeom>
          <a:solidFill>
            <a:sysClr val="window" lastClr="FFFFFF"/>
          </a:solidFill>
          <a:ln w="6350" cap="flat" cmpd="sng" algn="ctr">
            <a:solidFill>
              <a:srgbClr val="4472C4"/>
            </a:solid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DR</a:t>
            </a:r>
          </a:p>
        </p:txBody>
      </p:sp>
      <p:sp>
        <p:nvSpPr>
          <p:cNvPr id="264" name="Prostokąt 263"/>
          <p:cNvSpPr/>
          <p:nvPr/>
        </p:nvSpPr>
        <p:spPr>
          <a:xfrm>
            <a:off x="2226402" y="3800521"/>
            <a:ext cx="936000" cy="277744"/>
          </a:xfrm>
          <a:prstGeom prst="rect">
            <a:avLst/>
          </a:prstGeom>
          <a:solidFill>
            <a:sysClr val="window" lastClr="FFFFFF"/>
          </a:soli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DPM Metadata</a:t>
            </a:r>
          </a:p>
        </p:txBody>
      </p:sp>
      <p:sp>
        <p:nvSpPr>
          <p:cNvPr id="265" name="Elipsa 264"/>
          <p:cNvSpPr/>
          <p:nvPr/>
        </p:nvSpPr>
        <p:spPr>
          <a:xfrm>
            <a:off x="2236581" y="3722818"/>
            <a:ext cx="144016" cy="144015"/>
          </a:xfrm>
          <a:prstGeom prst="ellipse">
            <a:avLst/>
          </a:prstGeom>
          <a:solidFill>
            <a:sysClr val="window" lastClr="FFFFFF"/>
          </a:solidFill>
          <a:ln w="6350" cap="flat" cmpd="sng" algn="ctr">
            <a:solidFill>
              <a:srgbClr val="4472C4"/>
            </a:solid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3a</a:t>
            </a:r>
          </a:p>
        </p:txBody>
      </p:sp>
      <p:sp>
        <p:nvSpPr>
          <p:cNvPr id="266" name="Schemat blokowy: dysk magnetyczny 265"/>
          <p:cNvSpPr/>
          <p:nvPr/>
        </p:nvSpPr>
        <p:spPr>
          <a:xfrm>
            <a:off x="807414" y="2261221"/>
            <a:ext cx="824569" cy="523753"/>
          </a:xfrm>
          <a:prstGeom prst="flowChartMagneticDisk">
            <a:avLst/>
          </a:prstGeom>
          <a:noFill/>
          <a:ln w="6350" cap="flat" cmpd="sng" algn="ctr">
            <a:solidFill>
              <a:srgbClr val="5B9BD5"/>
            </a:solidFill>
            <a:prstDash val="sysDash"/>
            <a:miter lim="800000"/>
            <a:headEnd type="none" w="med" len="med"/>
            <a:tailEnd type="non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EBA MS Access DPM Database</a:t>
            </a:r>
          </a:p>
        </p:txBody>
      </p:sp>
      <p:cxnSp>
        <p:nvCxnSpPr>
          <p:cNvPr id="267" name="Łącznik łamany 266"/>
          <p:cNvCxnSpPr>
            <a:stCxn id="266" idx="4"/>
          </p:cNvCxnSpPr>
          <p:nvPr/>
        </p:nvCxnSpPr>
        <p:spPr>
          <a:xfrm>
            <a:off x="1631983" y="2523098"/>
            <a:ext cx="802340" cy="1263725"/>
          </a:xfrm>
          <a:prstGeom prst="bentConnector2">
            <a:avLst/>
          </a:prstGeom>
          <a:noFill/>
          <a:ln w="6350" cap="flat" cmpd="sng" algn="ctr">
            <a:solidFill>
              <a:srgbClr val="5B9BD5"/>
            </a:solidFill>
            <a:prstDash val="sysDash"/>
            <a:miter lim="800000"/>
            <a:headEnd type="none" w="med" len="med"/>
            <a:tailEnd type="triangle" w="med" len="med"/>
          </a:ln>
          <a:effectLst/>
        </p:spPr>
      </p:cxnSp>
      <p:sp>
        <p:nvSpPr>
          <p:cNvPr id="268" name="Elipsa 267"/>
          <p:cNvSpPr/>
          <p:nvPr/>
        </p:nvSpPr>
        <p:spPr>
          <a:xfrm>
            <a:off x="2271179" y="3204941"/>
            <a:ext cx="203219" cy="133246"/>
          </a:xfrm>
          <a:prstGeom prst="ellipse">
            <a:avLst/>
          </a:prstGeom>
          <a:solidFill>
            <a:sysClr val="window" lastClr="FFFFFF"/>
          </a:solidFill>
          <a:ln w="6350" cap="flat" cmpd="sng" algn="ctr">
            <a:solidFill>
              <a:srgbClr val="5B9BD5"/>
            </a:solid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EB</a:t>
            </a:r>
          </a:p>
        </p:txBody>
      </p:sp>
      <p:sp>
        <p:nvSpPr>
          <p:cNvPr id="269" name="Elipsa 268"/>
          <p:cNvSpPr/>
          <p:nvPr/>
        </p:nvSpPr>
        <p:spPr>
          <a:xfrm>
            <a:off x="731343" y="2268567"/>
            <a:ext cx="144016" cy="144015"/>
          </a:xfrm>
          <a:prstGeom prst="ellipse">
            <a:avLst/>
          </a:prstGeom>
          <a:solidFill>
            <a:sysClr val="window" lastClr="FFFFFF"/>
          </a:solidFill>
          <a:ln w="6350" cap="flat" cmpd="sng" algn="ctr">
            <a:solidFill>
              <a:srgbClr val="5B9BD5"/>
            </a:solid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22</a:t>
            </a:r>
          </a:p>
        </p:txBody>
      </p:sp>
      <p:sp>
        <p:nvSpPr>
          <p:cNvPr id="270" name="Elipsa 269"/>
          <p:cNvSpPr/>
          <p:nvPr/>
        </p:nvSpPr>
        <p:spPr>
          <a:xfrm>
            <a:off x="4005132" y="4393478"/>
            <a:ext cx="181137" cy="158845"/>
          </a:xfrm>
          <a:prstGeom prst="ellipse">
            <a:avLst/>
          </a:prstGeom>
          <a:solidFill>
            <a:sysClr val="window" lastClr="FFFFFF"/>
          </a:solidFill>
          <a:ln w="6350" cap="flat" cmpd="sng" algn="ctr">
            <a:solidFill>
              <a:srgbClr val="4472C4"/>
            </a:solid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AA</a:t>
            </a:r>
          </a:p>
        </p:txBody>
      </p:sp>
      <p:cxnSp>
        <p:nvCxnSpPr>
          <p:cNvPr id="271" name="Łącznik łamany 270"/>
          <p:cNvCxnSpPr>
            <a:stCxn id="208" idx="2"/>
            <a:endCxn id="210" idx="0"/>
          </p:cNvCxnSpPr>
          <p:nvPr/>
        </p:nvCxnSpPr>
        <p:spPr>
          <a:xfrm rot="5400000">
            <a:off x="1768522" y="1619824"/>
            <a:ext cx="724202" cy="2561083"/>
          </a:xfrm>
          <a:prstGeom prst="bentConnector3">
            <a:avLst>
              <a:gd name="adj1" fmla="val 78936"/>
            </a:avLst>
          </a:prstGeom>
          <a:noFill/>
          <a:ln w="6350" cap="flat" cmpd="sng" algn="ctr">
            <a:solidFill>
              <a:srgbClr val="70AD47"/>
            </a:solidFill>
            <a:prstDash val="dash"/>
            <a:miter lim="800000"/>
            <a:headEnd type="none" w="med" len="med"/>
            <a:tailEnd type="none" w="med" len="med"/>
          </a:ln>
          <a:effectLst/>
        </p:spPr>
      </p:cxnSp>
      <p:sp>
        <p:nvSpPr>
          <p:cNvPr id="272" name="Elipsa 271"/>
          <p:cNvSpPr/>
          <p:nvPr/>
        </p:nvSpPr>
        <p:spPr>
          <a:xfrm>
            <a:off x="2102755" y="4261044"/>
            <a:ext cx="168424" cy="156544"/>
          </a:xfrm>
          <a:prstGeom prst="ellipse">
            <a:avLst/>
          </a:prstGeom>
          <a:solidFill>
            <a:sysClr val="window" lastClr="FFFFFF"/>
          </a:solidFill>
          <a:ln w="6350" cap="flat" cmpd="sng" algn="ctr">
            <a:solidFill>
              <a:srgbClr val="4472C4"/>
            </a:solid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3c</a:t>
            </a:r>
          </a:p>
        </p:txBody>
      </p:sp>
      <p:sp>
        <p:nvSpPr>
          <p:cNvPr id="273" name="Prostokąt 272"/>
          <p:cNvSpPr/>
          <p:nvPr/>
        </p:nvSpPr>
        <p:spPr>
          <a:xfrm>
            <a:off x="2236147" y="3826612"/>
            <a:ext cx="45719" cy="45719"/>
          </a:xfrm>
          <a:prstGeom prst="rect">
            <a:avLst/>
          </a:prstGeom>
          <a:noFill/>
          <a:ln w="12700" cap="flat" cmpd="sng" algn="ctr">
            <a:noFill/>
            <a:prstDash val="solid"/>
            <a:miter lim="800000"/>
          </a:ln>
          <a:effectLst/>
        </p:spPr>
        <p:txBody>
          <a:bodyPr rtlCol="0" anchor="ctr"/>
          <a:lstStyle/>
          <a:p>
            <a:pPr algn="ctr">
              <a:defRPr/>
            </a:pPr>
            <a:endParaRPr lang="en-GB" kern="0" dirty="0" smtClean="0">
              <a:solidFill>
                <a:prstClr val="white"/>
              </a:solidFill>
              <a:latin typeface="Calibri" panose="020F0502020204030204"/>
            </a:endParaRPr>
          </a:p>
        </p:txBody>
      </p:sp>
      <p:sp>
        <p:nvSpPr>
          <p:cNvPr id="274" name="Prostokąt 273"/>
          <p:cNvSpPr/>
          <p:nvPr/>
        </p:nvSpPr>
        <p:spPr>
          <a:xfrm>
            <a:off x="2236147" y="3895793"/>
            <a:ext cx="45719" cy="45719"/>
          </a:xfrm>
          <a:prstGeom prst="rect">
            <a:avLst/>
          </a:prstGeom>
          <a:noFill/>
          <a:ln w="12700" cap="flat" cmpd="sng" algn="ctr">
            <a:noFill/>
            <a:prstDash val="solid"/>
            <a:miter lim="800000"/>
          </a:ln>
          <a:effectLst/>
        </p:spPr>
        <p:txBody>
          <a:bodyPr rtlCol="0" anchor="ctr"/>
          <a:lstStyle/>
          <a:p>
            <a:pPr algn="ctr">
              <a:defRPr/>
            </a:pPr>
            <a:endParaRPr lang="en-GB" kern="0" dirty="0" smtClean="0">
              <a:solidFill>
                <a:prstClr val="white"/>
              </a:solidFill>
              <a:latin typeface="Calibri" panose="020F0502020204030204"/>
            </a:endParaRPr>
          </a:p>
        </p:txBody>
      </p:sp>
      <p:sp>
        <p:nvSpPr>
          <p:cNvPr id="275" name="Prostokąt 274"/>
          <p:cNvSpPr/>
          <p:nvPr/>
        </p:nvSpPr>
        <p:spPr>
          <a:xfrm>
            <a:off x="2236307" y="3969801"/>
            <a:ext cx="45719" cy="45719"/>
          </a:xfrm>
          <a:prstGeom prst="rect">
            <a:avLst/>
          </a:prstGeom>
          <a:noFill/>
          <a:ln w="12700" cap="flat" cmpd="sng" algn="ctr">
            <a:noFill/>
            <a:prstDash val="solid"/>
            <a:miter lim="800000"/>
          </a:ln>
          <a:effectLst/>
        </p:spPr>
        <p:txBody>
          <a:bodyPr rtlCol="0" anchor="ctr"/>
          <a:lstStyle/>
          <a:p>
            <a:pPr algn="ctr">
              <a:defRPr/>
            </a:pPr>
            <a:endParaRPr lang="en-GB" kern="0" dirty="0" smtClean="0">
              <a:solidFill>
                <a:prstClr val="white"/>
              </a:solidFill>
              <a:latin typeface="Calibri" panose="020F0502020204030204"/>
            </a:endParaRPr>
          </a:p>
        </p:txBody>
      </p:sp>
      <p:sp>
        <p:nvSpPr>
          <p:cNvPr id="276" name="Elipsa 275"/>
          <p:cNvSpPr/>
          <p:nvPr/>
        </p:nvSpPr>
        <p:spPr>
          <a:xfrm>
            <a:off x="2642635" y="3062550"/>
            <a:ext cx="144016" cy="144015"/>
          </a:xfrm>
          <a:prstGeom prst="ellipse">
            <a:avLst/>
          </a:prstGeom>
          <a:solidFill>
            <a:sysClr val="window" lastClr="FFFFFF"/>
          </a:solidFill>
          <a:ln w="6350" cap="flat" cmpd="sng" algn="ctr">
            <a:solidFill>
              <a:srgbClr val="5B9BD5"/>
            </a:solid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B</a:t>
            </a:r>
          </a:p>
        </p:txBody>
      </p:sp>
      <p:sp>
        <p:nvSpPr>
          <p:cNvPr id="277" name="Elipsa 276"/>
          <p:cNvSpPr/>
          <p:nvPr/>
        </p:nvSpPr>
        <p:spPr>
          <a:xfrm>
            <a:off x="2475382" y="3066126"/>
            <a:ext cx="144016" cy="144015"/>
          </a:xfrm>
          <a:prstGeom prst="ellipse">
            <a:avLst/>
          </a:prstGeom>
          <a:solidFill>
            <a:sysClr val="window" lastClr="FFFFFF"/>
          </a:solidFill>
          <a:ln w="6350" cap="flat" cmpd="sng" algn="ctr">
            <a:solidFill>
              <a:srgbClr val="5B9BD5"/>
            </a:solidFill>
            <a:prstDash val="sysDash"/>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C</a:t>
            </a:r>
          </a:p>
        </p:txBody>
      </p:sp>
      <p:sp>
        <p:nvSpPr>
          <p:cNvPr id="278" name="Prostokąt 277"/>
          <p:cNvSpPr/>
          <p:nvPr/>
        </p:nvSpPr>
        <p:spPr>
          <a:xfrm>
            <a:off x="3107508" y="3808244"/>
            <a:ext cx="45719" cy="45719"/>
          </a:xfrm>
          <a:prstGeom prst="rect">
            <a:avLst/>
          </a:prstGeom>
          <a:noFill/>
          <a:ln w="12700" cap="flat" cmpd="sng" algn="ctr">
            <a:noFill/>
            <a:prstDash val="solid"/>
            <a:miter lim="800000"/>
          </a:ln>
          <a:effectLst/>
        </p:spPr>
        <p:txBody>
          <a:bodyPr rtlCol="0" anchor="ctr"/>
          <a:lstStyle/>
          <a:p>
            <a:pPr algn="ctr">
              <a:defRPr/>
            </a:pPr>
            <a:endParaRPr lang="en-GB" kern="0" dirty="0" smtClean="0">
              <a:solidFill>
                <a:prstClr val="black"/>
              </a:solidFill>
              <a:latin typeface="Calibri" panose="020F0502020204030204"/>
            </a:endParaRPr>
          </a:p>
        </p:txBody>
      </p:sp>
      <p:sp>
        <p:nvSpPr>
          <p:cNvPr id="279" name="Prostokąt 278"/>
          <p:cNvSpPr/>
          <p:nvPr/>
        </p:nvSpPr>
        <p:spPr>
          <a:xfrm>
            <a:off x="3107508" y="3877425"/>
            <a:ext cx="45719" cy="45719"/>
          </a:xfrm>
          <a:prstGeom prst="rect">
            <a:avLst/>
          </a:prstGeom>
          <a:noFill/>
          <a:ln w="12700" cap="flat" cmpd="sng" algn="ctr">
            <a:noFill/>
            <a:prstDash val="solid"/>
            <a:miter lim="800000"/>
          </a:ln>
          <a:effectLst/>
        </p:spPr>
        <p:txBody>
          <a:bodyPr rtlCol="0" anchor="ctr"/>
          <a:lstStyle/>
          <a:p>
            <a:pPr algn="ctr">
              <a:defRPr/>
            </a:pPr>
            <a:endParaRPr lang="en-GB" kern="0" dirty="0" smtClean="0">
              <a:solidFill>
                <a:prstClr val="black"/>
              </a:solidFill>
              <a:latin typeface="Calibri" panose="020F0502020204030204"/>
            </a:endParaRPr>
          </a:p>
        </p:txBody>
      </p:sp>
      <p:sp>
        <p:nvSpPr>
          <p:cNvPr id="280" name="Prostokąt 279"/>
          <p:cNvSpPr/>
          <p:nvPr/>
        </p:nvSpPr>
        <p:spPr>
          <a:xfrm>
            <a:off x="3107668" y="3951433"/>
            <a:ext cx="45719" cy="45719"/>
          </a:xfrm>
          <a:prstGeom prst="rect">
            <a:avLst/>
          </a:prstGeom>
          <a:noFill/>
          <a:ln w="12700" cap="flat" cmpd="sng" algn="ctr">
            <a:noFill/>
            <a:prstDash val="solid"/>
            <a:miter lim="800000"/>
          </a:ln>
          <a:effectLst/>
        </p:spPr>
        <p:txBody>
          <a:bodyPr rtlCol="0" anchor="ctr"/>
          <a:lstStyle/>
          <a:p>
            <a:pPr algn="ctr">
              <a:defRPr/>
            </a:pPr>
            <a:endParaRPr lang="en-GB" kern="0" dirty="0" smtClean="0">
              <a:solidFill>
                <a:prstClr val="black"/>
              </a:solidFill>
              <a:latin typeface="Calibri" panose="020F0502020204030204"/>
            </a:endParaRPr>
          </a:p>
        </p:txBody>
      </p:sp>
      <p:sp>
        <p:nvSpPr>
          <p:cNvPr id="281" name="Prostokąt 280"/>
          <p:cNvSpPr/>
          <p:nvPr/>
        </p:nvSpPr>
        <p:spPr>
          <a:xfrm>
            <a:off x="3107508" y="4017112"/>
            <a:ext cx="45719" cy="45719"/>
          </a:xfrm>
          <a:prstGeom prst="rect">
            <a:avLst/>
          </a:prstGeom>
          <a:noFill/>
          <a:ln w="12700" cap="flat" cmpd="sng" algn="ctr">
            <a:noFill/>
            <a:prstDash val="solid"/>
            <a:miter lim="800000"/>
          </a:ln>
          <a:effectLst/>
        </p:spPr>
        <p:txBody>
          <a:bodyPr rtlCol="0" anchor="ctr"/>
          <a:lstStyle/>
          <a:p>
            <a:pPr algn="ctr">
              <a:defRPr/>
            </a:pPr>
            <a:endParaRPr lang="en-GB" kern="0" dirty="0" smtClean="0">
              <a:solidFill>
                <a:prstClr val="black"/>
              </a:solidFill>
              <a:latin typeface="Calibri" panose="020F0502020204030204"/>
            </a:endParaRPr>
          </a:p>
        </p:txBody>
      </p:sp>
      <p:sp>
        <p:nvSpPr>
          <p:cNvPr id="282" name="Prostokąt 281"/>
          <p:cNvSpPr/>
          <p:nvPr/>
        </p:nvSpPr>
        <p:spPr>
          <a:xfrm>
            <a:off x="2982608" y="5252710"/>
            <a:ext cx="747695" cy="227839"/>
          </a:xfrm>
          <a:prstGeom prst="rect">
            <a:avLst/>
          </a:prstGeom>
          <a:solidFill>
            <a:sysClr val="window" lastClr="FFFFFF"/>
          </a:soli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Applications’ information</a:t>
            </a:r>
          </a:p>
        </p:txBody>
      </p:sp>
      <p:sp>
        <p:nvSpPr>
          <p:cNvPr id="283" name="Zagięty narożnik 282"/>
          <p:cNvSpPr/>
          <p:nvPr/>
        </p:nvSpPr>
        <p:spPr>
          <a:xfrm>
            <a:off x="3693647" y="1795489"/>
            <a:ext cx="1241998" cy="188579"/>
          </a:xfrm>
          <a:prstGeom prst="foldedCorner">
            <a:avLst/>
          </a:prstGeom>
          <a:solidFill>
            <a:sysClr val="window" lastClr="FFFFFF"/>
          </a:solidFill>
          <a:ln w="6350" cap="flat" cmpd="sng" algn="ctr">
            <a:solidFill>
              <a:srgbClr val="FFC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Business Rules</a:t>
            </a:r>
          </a:p>
        </p:txBody>
      </p:sp>
      <p:sp>
        <p:nvSpPr>
          <p:cNvPr id="284" name="Zagięty narożnik 283"/>
          <p:cNvSpPr/>
          <p:nvPr/>
        </p:nvSpPr>
        <p:spPr>
          <a:xfrm>
            <a:off x="3700610" y="2026718"/>
            <a:ext cx="1235035" cy="455492"/>
          </a:xfrm>
          <a:prstGeom prst="foldedCorner">
            <a:avLst/>
          </a:prstGeom>
          <a:solidFill>
            <a:sysClr val="window" lastClr="FFFFFF"/>
          </a:solidFill>
          <a:ln w="6350" cap="flat" cmpd="sng" algn="ctr">
            <a:solidFill>
              <a:srgbClr val="FFC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Flags (FS concepts), derived values, subsets (aggregations)</a:t>
            </a:r>
          </a:p>
        </p:txBody>
      </p:sp>
      <p:cxnSp>
        <p:nvCxnSpPr>
          <p:cNvPr id="285" name="Łącznik łamany 284"/>
          <p:cNvCxnSpPr>
            <a:stCxn id="282" idx="1"/>
            <a:endCxn id="210" idx="1"/>
          </p:cNvCxnSpPr>
          <p:nvPr/>
        </p:nvCxnSpPr>
        <p:spPr>
          <a:xfrm rot="10800000">
            <a:off x="479038" y="3496466"/>
            <a:ext cx="2503570" cy="1870164"/>
          </a:xfrm>
          <a:prstGeom prst="bentConnector3">
            <a:avLst>
              <a:gd name="adj1" fmla="val 109131"/>
            </a:avLst>
          </a:prstGeom>
          <a:noFill/>
          <a:ln w="6350" cap="flat" cmpd="sng" algn="ctr">
            <a:solidFill>
              <a:srgbClr val="70AD47"/>
            </a:solidFill>
            <a:prstDash val="solid"/>
            <a:miter lim="800000"/>
            <a:headEnd type="none" w="med" len="med"/>
            <a:tailEnd type="triangle" w="med" len="med"/>
          </a:ln>
          <a:effectLst/>
        </p:spPr>
      </p:cxnSp>
      <p:cxnSp>
        <p:nvCxnSpPr>
          <p:cNvPr id="286" name="Łącznik łamany 285"/>
          <p:cNvCxnSpPr>
            <a:stCxn id="282" idx="1"/>
            <a:endCxn id="211" idx="1"/>
          </p:cNvCxnSpPr>
          <p:nvPr/>
        </p:nvCxnSpPr>
        <p:spPr>
          <a:xfrm rot="10800000">
            <a:off x="479038" y="4125490"/>
            <a:ext cx="2503570" cy="1241141"/>
          </a:xfrm>
          <a:prstGeom prst="bentConnector3">
            <a:avLst>
              <a:gd name="adj1" fmla="val 109131"/>
            </a:avLst>
          </a:prstGeom>
          <a:noFill/>
          <a:ln w="6350" cap="flat" cmpd="sng" algn="ctr">
            <a:solidFill>
              <a:srgbClr val="70AD47"/>
            </a:solidFill>
            <a:prstDash val="solid"/>
            <a:miter lim="800000"/>
            <a:headEnd type="none" w="med" len="med"/>
            <a:tailEnd type="triangle" w="med" len="med"/>
          </a:ln>
          <a:effectLst/>
        </p:spPr>
      </p:cxnSp>
      <p:cxnSp>
        <p:nvCxnSpPr>
          <p:cNvPr id="287" name="Łącznik łamany 286"/>
          <p:cNvCxnSpPr>
            <a:stCxn id="282" idx="1"/>
            <a:endCxn id="227" idx="1"/>
          </p:cNvCxnSpPr>
          <p:nvPr/>
        </p:nvCxnSpPr>
        <p:spPr>
          <a:xfrm rot="10800000">
            <a:off x="479038" y="4726180"/>
            <a:ext cx="2503570" cy="640451"/>
          </a:xfrm>
          <a:prstGeom prst="bentConnector3">
            <a:avLst>
              <a:gd name="adj1" fmla="val 109131"/>
            </a:avLst>
          </a:prstGeom>
          <a:noFill/>
          <a:ln w="6350" cap="flat" cmpd="sng" algn="ctr">
            <a:solidFill>
              <a:srgbClr val="70AD47"/>
            </a:solidFill>
            <a:prstDash val="solid"/>
            <a:miter lim="800000"/>
            <a:headEnd type="none" w="med" len="med"/>
            <a:tailEnd type="triangle" w="med" len="med"/>
          </a:ln>
          <a:effectLst/>
        </p:spPr>
      </p:cxnSp>
      <p:sp>
        <p:nvSpPr>
          <p:cNvPr id="288" name="Elipsa 287"/>
          <p:cNvSpPr/>
          <p:nvPr/>
        </p:nvSpPr>
        <p:spPr>
          <a:xfrm>
            <a:off x="3679096" y="5192075"/>
            <a:ext cx="184539" cy="156544"/>
          </a:xfrm>
          <a:prstGeom prst="ellipse">
            <a:avLst/>
          </a:prstGeom>
          <a:solidFill>
            <a:sysClr val="window" lastClr="FFFFFF"/>
          </a:solidFill>
          <a:ln w="6350" cap="flat" cmpd="sng" algn="ctr">
            <a:solidFill>
              <a:srgbClr val="4472C4"/>
            </a:solid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3f</a:t>
            </a:r>
          </a:p>
        </p:txBody>
      </p:sp>
      <p:sp>
        <p:nvSpPr>
          <p:cNvPr id="289" name="Zagięty narożnik 288"/>
          <p:cNvSpPr/>
          <p:nvPr/>
        </p:nvSpPr>
        <p:spPr>
          <a:xfrm>
            <a:off x="3693647" y="1576328"/>
            <a:ext cx="1241998" cy="188579"/>
          </a:xfrm>
          <a:prstGeom prst="foldedCorner">
            <a:avLst/>
          </a:prstGeom>
          <a:solidFill>
            <a:sysClr val="window" lastClr="FFFFFF"/>
          </a:solidFill>
          <a:ln w="6350" cap="flat" cmpd="sng" algn="ctr">
            <a:solidFill>
              <a:srgbClr val="FFC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Translations</a:t>
            </a:r>
          </a:p>
        </p:txBody>
      </p:sp>
      <p:cxnSp>
        <p:nvCxnSpPr>
          <p:cNvPr id="290" name="Łącznik łamany 289"/>
          <p:cNvCxnSpPr>
            <a:stCxn id="273" idx="1"/>
            <a:endCxn id="210" idx="3"/>
          </p:cNvCxnSpPr>
          <p:nvPr/>
        </p:nvCxnSpPr>
        <p:spPr>
          <a:xfrm rot="10800000">
            <a:off x="1221125" y="3496466"/>
            <a:ext cx="1015023" cy="353006"/>
          </a:xfrm>
          <a:prstGeom prst="bentConnector3">
            <a:avLst>
              <a:gd name="adj1" fmla="val 71021"/>
            </a:avLst>
          </a:prstGeom>
          <a:noFill/>
          <a:ln w="6350" cap="flat" cmpd="sng" algn="ctr">
            <a:solidFill>
              <a:srgbClr val="70AD47"/>
            </a:solidFill>
            <a:prstDash val="solid"/>
            <a:miter lim="800000"/>
            <a:headEnd type="none" w="med" len="med"/>
            <a:tailEnd type="triangle" w="med" len="med"/>
          </a:ln>
          <a:effectLst/>
        </p:spPr>
      </p:cxnSp>
      <p:sp>
        <p:nvSpPr>
          <p:cNvPr id="291" name="Prostokąt zaokrąglony 290"/>
          <p:cNvSpPr/>
          <p:nvPr/>
        </p:nvSpPr>
        <p:spPr>
          <a:xfrm>
            <a:off x="1651283" y="3812333"/>
            <a:ext cx="502004" cy="266481"/>
          </a:xfrm>
          <a:prstGeom prst="roundRect">
            <a:avLst/>
          </a:prstGeom>
          <a:solidFill>
            <a:sysClr val="window" lastClr="FFFFFF"/>
          </a:solidFill>
          <a:ln w="635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Design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stage</a:t>
            </a:r>
          </a:p>
        </p:txBody>
      </p:sp>
      <p:sp>
        <p:nvSpPr>
          <p:cNvPr id="292" name="Elipsa 291"/>
          <p:cNvSpPr/>
          <p:nvPr/>
        </p:nvSpPr>
        <p:spPr>
          <a:xfrm>
            <a:off x="1344846" y="3422589"/>
            <a:ext cx="144016" cy="144015"/>
          </a:xfrm>
          <a:prstGeom prst="ellipse">
            <a:avLst/>
          </a:prstGeom>
          <a:solidFill>
            <a:sysClr val="window" lastClr="FFFFFF"/>
          </a:solidFill>
          <a:ln w="6350" cap="flat" cmpd="sng" algn="ctr">
            <a:solidFill>
              <a:srgbClr val="70AD47"/>
            </a:solid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E</a:t>
            </a:r>
          </a:p>
        </p:txBody>
      </p:sp>
      <p:sp>
        <p:nvSpPr>
          <p:cNvPr id="293" name="Prostokąt 292"/>
          <p:cNvSpPr/>
          <p:nvPr/>
        </p:nvSpPr>
        <p:spPr>
          <a:xfrm>
            <a:off x="2743921" y="4799937"/>
            <a:ext cx="69941" cy="45719"/>
          </a:xfrm>
          <a:prstGeom prst="rect">
            <a:avLst/>
          </a:prstGeom>
          <a:noFill/>
          <a:ln w="12700" cap="flat" cmpd="sng" algn="ctr">
            <a:noFill/>
            <a:prstDash val="solid"/>
            <a:miter lim="800000"/>
          </a:ln>
          <a:effectLst/>
        </p:spPr>
        <p:txBody>
          <a:bodyPr rtlCol="0" anchor="ctr"/>
          <a:lstStyle/>
          <a:p>
            <a:pPr algn="ctr">
              <a:defRPr/>
            </a:pPr>
            <a:endParaRPr lang="en-GB" kern="0" dirty="0" smtClean="0">
              <a:solidFill>
                <a:prstClr val="white"/>
              </a:solidFill>
              <a:latin typeface="Calibri" panose="020F0502020204030204"/>
            </a:endParaRPr>
          </a:p>
        </p:txBody>
      </p:sp>
      <p:sp>
        <p:nvSpPr>
          <p:cNvPr id="294" name="Prostokąt 293"/>
          <p:cNvSpPr/>
          <p:nvPr/>
        </p:nvSpPr>
        <p:spPr>
          <a:xfrm>
            <a:off x="2829885" y="4804700"/>
            <a:ext cx="69941" cy="45719"/>
          </a:xfrm>
          <a:prstGeom prst="rect">
            <a:avLst/>
          </a:prstGeom>
          <a:noFill/>
          <a:ln w="12700" cap="flat" cmpd="sng" algn="ctr">
            <a:noFill/>
            <a:prstDash val="solid"/>
            <a:miter lim="800000"/>
          </a:ln>
          <a:effectLst/>
        </p:spPr>
        <p:txBody>
          <a:bodyPr rtlCol="0" anchor="ctr"/>
          <a:lstStyle/>
          <a:p>
            <a:pPr algn="ctr">
              <a:defRPr/>
            </a:pPr>
            <a:endParaRPr lang="en-GB" kern="0" dirty="0" smtClean="0">
              <a:solidFill>
                <a:prstClr val="white"/>
              </a:solidFill>
              <a:latin typeface="Calibri" panose="020F0502020204030204"/>
            </a:endParaRPr>
          </a:p>
        </p:txBody>
      </p:sp>
      <p:cxnSp>
        <p:nvCxnSpPr>
          <p:cNvPr id="295" name="Łącznik łamany 294"/>
          <p:cNvCxnSpPr>
            <a:stCxn id="294" idx="3"/>
            <a:endCxn id="294" idx="0"/>
          </p:cNvCxnSpPr>
          <p:nvPr/>
        </p:nvCxnSpPr>
        <p:spPr>
          <a:xfrm flipH="1" flipV="1">
            <a:off x="2864856" y="4804700"/>
            <a:ext cx="34970" cy="22860"/>
          </a:xfrm>
          <a:prstGeom prst="bentConnector4">
            <a:avLst>
              <a:gd name="adj1" fmla="val -653703"/>
              <a:gd name="adj2" fmla="val 964580"/>
            </a:avLst>
          </a:prstGeom>
          <a:noFill/>
          <a:ln w="6350" cap="flat" cmpd="sng" algn="ctr">
            <a:solidFill>
              <a:srgbClr val="4472C4"/>
            </a:solidFill>
            <a:prstDash val="solid"/>
            <a:miter lim="800000"/>
            <a:headEnd type="none" w="med" len="med"/>
            <a:tailEnd type="triangle" w="med" len="med"/>
          </a:ln>
          <a:effectLst/>
        </p:spPr>
      </p:cxnSp>
      <p:sp>
        <p:nvSpPr>
          <p:cNvPr id="296" name="Prostokąt zaokrąglony 295"/>
          <p:cNvSpPr/>
          <p:nvPr/>
        </p:nvSpPr>
        <p:spPr>
          <a:xfrm>
            <a:off x="3108035" y="4687339"/>
            <a:ext cx="693144" cy="243508"/>
          </a:xfrm>
          <a:prstGeom prst="roundRect">
            <a:avLst/>
          </a:prstGeom>
          <a:solidFill>
            <a:sysClr val="window" lastClr="FFFFFF"/>
          </a:soli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Definition of views</a:t>
            </a:r>
          </a:p>
        </p:txBody>
      </p:sp>
      <p:sp>
        <p:nvSpPr>
          <p:cNvPr id="297" name="Elipsa 296"/>
          <p:cNvSpPr/>
          <p:nvPr/>
        </p:nvSpPr>
        <p:spPr>
          <a:xfrm>
            <a:off x="3012414" y="4614409"/>
            <a:ext cx="222288" cy="158845"/>
          </a:xfrm>
          <a:prstGeom prst="ellipse">
            <a:avLst/>
          </a:prstGeom>
          <a:solidFill>
            <a:sysClr val="window" lastClr="FFFFFF"/>
          </a:solidFill>
          <a:ln w="6350" cap="flat" cmpd="sng" algn="ctr">
            <a:solidFill>
              <a:srgbClr val="4472C4"/>
            </a:solid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DV</a:t>
            </a:r>
          </a:p>
        </p:txBody>
      </p:sp>
      <p:grpSp>
        <p:nvGrpSpPr>
          <p:cNvPr id="298" name="Grupa 297"/>
          <p:cNvGrpSpPr/>
          <p:nvPr/>
        </p:nvGrpSpPr>
        <p:grpSpPr>
          <a:xfrm>
            <a:off x="1139709" y="5066366"/>
            <a:ext cx="837658" cy="189178"/>
            <a:chOff x="8064069" y="2292367"/>
            <a:chExt cx="837658" cy="189178"/>
          </a:xfrm>
        </p:grpSpPr>
        <p:sp>
          <p:nvSpPr>
            <p:cNvPr id="299" name="Prostokąt 298"/>
            <p:cNvSpPr/>
            <p:nvPr/>
          </p:nvSpPr>
          <p:spPr>
            <a:xfrm>
              <a:off x="8111903" y="2292367"/>
              <a:ext cx="789824" cy="147917"/>
            </a:xfrm>
            <a:prstGeom prst="rect">
              <a:avLst/>
            </a:prstGeom>
            <a:solidFill>
              <a:sysClr val="window" lastClr="FFFFFF"/>
            </a:solidFill>
            <a:ln w="635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800" b="0" i="0" u="none" strike="noStrike" kern="0" cap="none" spc="0" normalizeH="0" baseline="0" dirty="0" smtClean="0">
                <a:ln>
                  <a:noFill/>
                </a:ln>
                <a:solidFill>
                  <a:prstClr val="black"/>
                </a:solidFill>
                <a:effectLst/>
                <a:uLnTx/>
                <a:uFillTx/>
                <a:latin typeface="Calibri" panose="020F0502020204030204"/>
              </a:endParaRPr>
            </a:p>
          </p:txBody>
        </p:sp>
        <p:sp>
          <p:nvSpPr>
            <p:cNvPr id="300" name="Prostokąt 299"/>
            <p:cNvSpPr/>
            <p:nvPr/>
          </p:nvSpPr>
          <p:spPr>
            <a:xfrm>
              <a:off x="8087418" y="2313816"/>
              <a:ext cx="789824" cy="147917"/>
            </a:xfrm>
            <a:prstGeom prst="rect">
              <a:avLst/>
            </a:prstGeom>
            <a:solidFill>
              <a:sysClr val="window" lastClr="FFFFFF"/>
            </a:solidFill>
            <a:ln w="635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800" b="0" i="0" u="none" strike="noStrike" kern="0" cap="none" spc="0" normalizeH="0" baseline="0" dirty="0" smtClean="0">
                <a:ln>
                  <a:noFill/>
                </a:ln>
                <a:solidFill>
                  <a:prstClr val="black"/>
                </a:solidFill>
                <a:effectLst/>
                <a:uLnTx/>
                <a:uFillTx/>
                <a:latin typeface="Calibri" panose="020F0502020204030204"/>
              </a:endParaRPr>
            </a:p>
          </p:txBody>
        </p:sp>
        <p:sp>
          <p:nvSpPr>
            <p:cNvPr id="301" name="Prostokąt 300"/>
            <p:cNvSpPr/>
            <p:nvPr/>
          </p:nvSpPr>
          <p:spPr>
            <a:xfrm>
              <a:off x="8064069" y="2333628"/>
              <a:ext cx="789824" cy="147917"/>
            </a:xfrm>
            <a:prstGeom prst="rect">
              <a:avLst/>
            </a:prstGeom>
            <a:solidFill>
              <a:sysClr val="window" lastClr="FFFFFF"/>
            </a:solidFill>
            <a:ln w="635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Excel RS Views</a:t>
              </a:r>
            </a:p>
          </p:txBody>
        </p:sp>
      </p:grpSp>
      <p:sp>
        <p:nvSpPr>
          <p:cNvPr id="302" name="Elipsa 301"/>
          <p:cNvSpPr/>
          <p:nvPr/>
        </p:nvSpPr>
        <p:spPr>
          <a:xfrm>
            <a:off x="1862998" y="5014332"/>
            <a:ext cx="159335" cy="142140"/>
          </a:xfrm>
          <a:prstGeom prst="ellipse">
            <a:avLst/>
          </a:prstGeom>
          <a:solidFill>
            <a:sysClr val="window" lastClr="FFFFFF"/>
          </a:solidFill>
          <a:ln w="6350" cap="flat" cmpd="sng" algn="ctr">
            <a:solidFill>
              <a:srgbClr val="70AD47"/>
            </a:solid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23</a:t>
            </a:r>
          </a:p>
        </p:txBody>
      </p:sp>
      <p:cxnSp>
        <p:nvCxnSpPr>
          <p:cNvPr id="303" name="Łącznik łamany 302"/>
          <p:cNvCxnSpPr>
            <a:stCxn id="255" idx="2"/>
            <a:endCxn id="301" idx="3"/>
          </p:cNvCxnSpPr>
          <p:nvPr/>
        </p:nvCxnSpPr>
        <p:spPr>
          <a:xfrm rot="5400000">
            <a:off x="2154154" y="4801765"/>
            <a:ext cx="155200" cy="604442"/>
          </a:xfrm>
          <a:prstGeom prst="bentConnector2">
            <a:avLst/>
          </a:prstGeom>
          <a:noFill/>
          <a:ln w="6350" cap="flat" cmpd="sng" algn="ctr">
            <a:solidFill>
              <a:srgbClr val="70AD47"/>
            </a:solidFill>
            <a:prstDash val="solid"/>
            <a:miter lim="800000"/>
            <a:headEnd type="none" w="med" len="med"/>
            <a:tailEnd type="triangle" w="med" len="med"/>
          </a:ln>
          <a:effectLst/>
        </p:spPr>
      </p:cxnSp>
      <p:sp>
        <p:nvSpPr>
          <p:cNvPr id="304" name="Elipsa 303"/>
          <p:cNvSpPr/>
          <p:nvPr/>
        </p:nvSpPr>
        <p:spPr>
          <a:xfrm>
            <a:off x="2431463" y="5085863"/>
            <a:ext cx="168284" cy="150708"/>
          </a:xfrm>
          <a:prstGeom prst="ellipse">
            <a:avLst/>
          </a:prstGeom>
          <a:solidFill>
            <a:sysClr val="window" lastClr="FFFFFF"/>
          </a:solidFill>
          <a:ln w="6350" cap="flat" cmpd="sng" algn="ctr">
            <a:solidFill>
              <a:srgbClr val="4472C4"/>
            </a:solid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prstClr val="black"/>
                </a:solidFill>
                <a:effectLst/>
                <a:uLnTx/>
                <a:uFillTx/>
                <a:latin typeface="Calibri" panose="020F0502020204030204"/>
              </a:rPr>
              <a:t>RX</a:t>
            </a:r>
          </a:p>
        </p:txBody>
      </p:sp>
      <p:sp>
        <p:nvSpPr>
          <p:cNvPr id="305" name="pole tekstowe 304"/>
          <p:cNvSpPr txBox="1"/>
          <p:nvPr/>
        </p:nvSpPr>
        <p:spPr>
          <a:xfrm>
            <a:off x="5757441" y="953235"/>
            <a:ext cx="3386559" cy="5786199"/>
          </a:xfrm>
          <a:prstGeom prst="rect">
            <a:avLst/>
          </a:prstGeom>
          <a:noFill/>
        </p:spPr>
        <p:txBody>
          <a:bodyPr wrap="square" rtlCol="0">
            <a:spAutoFit/>
          </a:bodyPr>
          <a:lstStyle/>
          <a:p>
            <a:r>
              <a:rPr lang="en-GB" sz="1000" dirty="0" smtClean="0">
                <a:solidFill>
                  <a:srgbClr val="ED7D31">
                    <a:lumMod val="75000"/>
                  </a:srgbClr>
                </a:solidFill>
                <a:latin typeface="Calibri" panose="020F0502020204030204" pitchFamily="34" charset="0"/>
              </a:rPr>
              <a:t>Business Templates and Business Logs</a:t>
            </a:r>
          </a:p>
          <a:p>
            <a:pPr marL="171450" indent="-171450">
              <a:buFont typeface="Arial" panose="020B0604020202020204" pitchFamily="34" charset="0"/>
              <a:buChar char="•"/>
            </a:pPr>
            <a:r>
              <a:rPr lang="en-GB" sz="1000" dirty="0" smtClean="0">
                <a:solidFill>
                  <a:prstClr val="black"/>
                </a:solidFill>
                <a:latin typeface="Calibri" panose="020F0502020204030204" pitchFamily="34" charset="0"/>
              </a:rPr>
              <a:t>modification of content (preparatory/full)</a:t>
            </a:r>
          </a:p>
          <a:p>
            <a:pPr marL="171450" indent="-171450">
              <a:buFont typeface="Arial" panose="020B0604020202020204" pitchFamily="34" charset="0"/>
              <a:buChar char="•"/>
            </a:pPr>
            <a:r>
              <a:rPr lang="en-GB" sz="1000" dirty="0" smtClean="0">
                <a:solidFill>
                  <a:prstClr val="black"/>
                </a:solidFill>
                <a:latin typeface="Calibri" panose="020F0502020204030204" pitchFamily="34" charset="0"/>
              </a:rPr>
              <a:t>inclusion of row/column codes</a:t>
            </a:r>
          </a:p>
          <a:p>
            <a:pPr marL="171450" indent="-171450">
              <a:buFont typeface="Arial" panose="020B0604020202020204" pitchFamily="34" charset="0"/>
              <a:buChar char="•"/>
            </a:pPr>
            <a:r>
              <a:rPr lang="en-GB" sz="1000" dirty="0" smtClean="0">
                <a:solidFill>
                  <a:prstClr val="black"/>
                </a:solidFill>
                <a:latin typeface="Calibri" panose="020F0502020204030204" pitchFamily="34" charset="0"/>
              </a:rPr>
              <a:t>translations</a:t>
            </a:r>
          </a:p>
          <a:p>
            <a:pPr marL="171450" indent="-171450">
              <a:buFont typeface="Arial" panose="020B0604020202020204" pitchFamily="34" charset="0"/>
              <a:buChar char="•"/>
            </a:pPr>
            <a:r>
              <a:rPr lang="en-GB" sz="1000" dirty="0" smtClean="0">
                <a:solidFill>
                  <a:prstClr val="black"/>
                </a:solidFill>
                <a:latin typeface="Calibri" panose="020F0502020204030204" pitchFamily="34" charset="0"/>
              </a:rPr>
              <a:t>flagging (aggregates, FS, derived values, etc.)</a:t>
            </a:r>
          </a:p>
          <a:p>
            <a:pPr marL="171450" indent="-171450">
              <a:buFont typeface="Arial" panose="020B0604020202020204" pitchFamily="34" charset="0"/>
              <a:buChar char="•"/>
            </a:pPr>
            <a:r>
              <a:rPr lang="en-GB" sz="1000" dirty="0" smtClean="0">
                <a:solidFill>
                  <a:prstClr val="black"/>
                </a:solidFill>
                <a:latin typeface="Calibri" panose="020F0502020204030204" pitchFamily="34" charset="0"/>
              </a:rPr>
              <a:t>business/validation rules notation</a:t>
            </a:r>
          </a:p>
          <a:p>
            <a:r>
              <a:rPr lang="en-GB" sz="1000" dirty="0" smtClean="0">
                <a:solidFill>
                  <a:srgbClr val="FFC000"/>
                </a:solidFill>
                <a:latin typeface="Calibri" panose="020F0502020204030204" pitchFamily="34" charset="0"/>
              </a:rPr>
              <a:t>DPM Dictionary and Annotated Templates</a:t>
            </a:r>
          </a:p>
          <a:p>
            <a:pPr marL="171450" indent="-171450">
              <a:buFont typeface="Arial" panose="020B0604020202020204" pitchFamily="34" charset="0"/>
              <a:buChar char="•"/>
            </a:pPr>
            <a:r>
              <a:rPr lang="en-GB" sz="1000" dirty="0" smtClean="0">
                <a:solidFill>
                  <a:prstClr val="black"/>
                </a:solidFill>
                <a:latin typeface="Calibri" panose="020F0502020204030204" pitchFamily="34" charset="0"/>
              </a:rPr>
              <a:t>as above (BT+BL) but in structured manner (including normalization of tables)</a:t>
            </a:r>
          </a:p>
          <a:p>
            <a:pPr marL="171450" indent="-171450">
              <a:buFont typeface="Arial" panose="020B0604020202020204" pitchFamily="34" charset="0"/>
              <a:buChar char="•"/>
            </a:pPr>
            <a:r>
              <a:rPr lang="en-GB" sz="1000" dirty="0" smtClean="0">
                <a:solidFill>
                  <a:prstClr val="black"/>
                </a:solidFill>
                <a:latin typeface="Calibri" panose="020F0502020204030204" pitchFamily="34" charset="0"/>
              </a:rPr>
              <a:t>business annotation – new approach (including codes, clear relations to hierarchies)</a:t>
            </a:r>
          </a:p>
          <a:p>
            <a:pPr marL="171450" indent="-171450">
              <a:buFont typeface="Arial" panose="020B0604020202020204" pitchFamily="34" charset="0"/>
              <a:buChar char="•"/>
            </a:pPr>
            <a:r>
              <a:rPr lang="en-GB" sz="1000" dirty="0" smtClean="0">
                <a:solidFill>
                  <a:prstClr val="black"/>
                </a:solidFill>
                <a:latin typeface="Calibri" panose="020F0502020204030204" pitchFamily="34" charset="0"/>
              </a:rPr>
              <a:t>technical annotation – named ranges and styles</a:t>
            </a:r>
          </a:p>
          <a:p>
            <a:r>
              <a:rPr lang="en-GB" sz="1000" dirty="0" smtClean="0">
                <a:solidFill>
                  <a:srgbClr val="5B9BD5"/>
                </a:solidFill>
                <a:latin typeface="Calibri" panose="020F0502020204030204" pitchFamily="34" charset="0"/>
              </a:rPr>
              <a:t>Database population</a:t>
            </a:r>
          </a:p>
          <a:p>
            <a:pPr marL="171450" indent="-171450">
              <a:buFont typeface="Arial" panose="020B0604020202020204" pitchFamily="34" charset="0"/>
              <a:buChar char="•"/>
            </a:pPr>
            <a:r>
              <a:rPr lang="en-GB" sz="1000" dirty="0" smtClean="0">
                <a:solidFill>
                  <a:prstClr val="black"/>
                </a:solidFill>
                <a:latin typeface="Calibri" panose="020F0502020204030204" pitchFamily="34" charset="0"/>
              </a:rPr>
              <a:t>from DPM dict + AT using new business and technical annotation</a:t>
            </a:r>
          </a:p>
          <a:p>
            <a:pPr marL="171450" indent="-171450">
              <a:buFont typeface="Arial" panose="020B0604020202020204" pitchFamily="34" charset="0"/>
              <a:buChar char="•"/>
            </a:pPr>
            <a:r>
              <a:rPr lang="en-GB" sz="1000" dirty="0" smtClean="0">
                <a:solidFill>
                  <a:prstClr val="black"/>
                </a:solidFill>
                <a:latin typeface="Calibri" panose="020F0502020204030204" pitchFamily="34" charset="0"/>
              </a:rPr>
              <a:t>reverse engineering of the input</a:t>
            </a:r>
          </a:p>
          <a:p>
            <a:pPr marL="171450" indent="-171450">
              <a:buFont typeface="Arial" panose="020B0604020202020204" pitchFamily="34" charset="0"/>
              <a:buChar char="•"/>
            </a:pPr>
            <a:r>
              <a:rPr lang="en-GB" sz="1000" dirty="0" smtClean="0">
                <a:solidFill>
                  <a:prstClr val="black"/>
                </a:solidFill>
                <a:latin typeface="Calibri" panose="020F0502020204030204" pitchFamily="34" charset="0"/>
              </a:rPr>
              <a:t>migration of EBA MS Access content to T4Udb</a:t>
            </a:r>
          </a:p>
          <a:p>
            <a:r>
              <a:rPr lang="en-GB" sz="1000" dirty="0" smtClean="0">
                <a:solidFill>
                  <a:srgbClr val="4472C4"/>
                </a:solidFill>
                <a:latin typeface="Calibri" panose="020F0502020204030204" pitchFamily="34" charset="0"/>
              </a:rPr>
              <a:t>Database</a:t>
            </a:r>
          </a:p>
          <a:p>
            <a:pPr marL="171450" indent="-171450">
              <a:buFont typeface="Arial" panose="020B0604020202020204" pitchFamily="34" charset="0"/>
              <a:buChar char="•"/>
            </a:pPr>
            <a:r>
              <a:rPr lang="en-GB" sz="1000" dirty="0" smtClean="0">
                <a:solidFill>
                  <a:prstClr val="black"/>
                </a:solidFill>
                <a:latin typeface="Calibri" panose="020F0502020204030204" pitchFamily="34" charset="0"/>
              </a:rPr>
              <a:t>DPM Metadata – as in EBA + EIOPA S2 T4U specific structures</a:t>
            </a:r>
          </a:p>
          <a:p>
            <a:pPr marL="171450" indent="-171450">
              <a:buFont typeface="Arial" panose="020B0604020202020204" pitchFamily="34" charset="0"/>
              <a:buChar char="•"/>
            </a:pPr>
            <a:r>
              <a:rPr lang="en-GB" sz="1000" dirty="0" smtClean="0">
                <a:solidFill>
                  <a:prstClr val="black"/>
                </a:solidFill>
                <a:latin typeface="Calibri" panose="020F0502020204030204" pitchFamily="34" charset="0"/>
              </a:rPr>
              <a:t>Relational Structures – explained later</a:t>
            </a:r>
          </a:p>
          <a:p>
            <a:pPr marL="171450" indent="-171450">
              <a:buFont typeface="Arial" panose="020B0604020202020204" pitchFamily="34" charset="0"/>
              <a:buChar char="•"/>
            </a:pPr>
            <a:r>
              <a:rPr lang="en-GB" sz="1000" dirty="0" smtClean="0">
                <a:solidFill>
                  <a:prstClr val="black"/>
                </a:solidFill>
                <a:latin typeface="Calibri" panose="020F0502020204030204" pitchFamily="34" charset="0"/>
              </a:rPr>
              <a:t>Validation/Aggregations – defined as metadata using row/column codes; execution on Relational Structures</a:t>
            </a:r>
          </a:p>
          <a:p>
            <a:pPr marL="171450" indent="-171450">
              <a:buFont typeface="Arial" panose="020B0604020202020204" pitchFamily="34" charset="0"/>
              <a:buChar char="•"/>
            </a:pPr>
            <a:r>
              <a:rPr lang="en-GB" sz="1000" dirty="0" smtClean="0">
                <a:solidFill>
                  <a:prstClr val="black"/>
                </a:solidFill>
                <a:latin typeface="Calibri" panose="020F0502020204030204" pitchFamily="34" charset="0"/>
              </a:rPr>
              <a:t>Applications’ information – localization and translations of menu, buttons, messages, …</a:t>
            </a:r>
          </a:p>
          <a:p>
            <a:r>
              <a:rPr lang="en-GB" sz="1000" dirty="0" smtClean="0">
                <a:solidFill>
                  <a:srgbClr val="70AD47"/>
                </a:solidFill>
                <a:latin typeface="Calibri" panose="020F0502020204030204" pitchFamily="34" charset="0"/>
              </a:rPr>
              <a:t>Interfaces</a:t>
            </a:r>
          </a:p>
          <a:p>
            <a:pPr marL="171450" indent="-171450">
              <a:buFont typeface="Arial" panose="020B0604020202020204" pitchFamily="34" charset="0"/>
              <a:buChar char="•"/>
            </a:pPr>
            <a:r>
              <a:rPr lang="en-GB" sz="1000" dirty="0" smtClean="0">
                <a:solidFill>
                  <a:prstClr val="black"/>
                </a:solidFill>
                <a:latin typeface="Calibri" panose="020F0502020204030204" pitchFamily="34" charset="0"/>
              </a:rPr>
              <a:t>Windows application – reading from DPM Metadata with Design stage; linking to Relational Structures in progress</a:t>
            </a:r>
          </a:p>
          <a:p>
            <a:pPr marL="171450" indent="-171450">
              <a:buFont typeface="Arial" panose="020B0604020202020204" pitchFamily="34" charset="0"/>
              <a:buChar char="•"/>
            </a:pPr>
            <a:r>
              <a:rPr lang="en-GB" sz="1000" dirty="0" smtClean="0">
                <a:solidFill>
                  <a:prstClr val="black"/>
                </a:solidFill>
                <a:latin typeface="Calibri" panose="020F0502020204030204" pitchFamily="34" charset="0"/>
              </a:rPr>
              <a:t>Other – first draft of iOS app (reusing code/logic of Windows application)</a:t>
            </a:r>
          </a:p>
          <a:p>
            <a:pPr marL="171450" indent="-171450">
              <a:buFont typeface="Arial" panose="020B0604020202020204" pitchFamily="34" charset="0"/>
              <a:buChar char="•"/>
            </a:pPr>
            <a:r>
              <a:rPr lang="en-GB" sz="1000" dirty="0" smtClean="0">
                <a:solidFill>
                  <a:prstClr val="black"/>
                </a:solidFill>
                <a:latin typeface="Calibri" panose="020F0502020204030204" pitchFamily="34" charset="0"/>
              </a:rPr>
              <a:t>Excel Add-In – works restarted now,</a:t>
            </a:r>
          </a:p>
          <a:p>
            <a:pPr marL="171450" indent="-171450">
              <a:buFont typeface="Arial" panose="020B0604020202020204" pitchFamily="34" charset="0"/>
              <a:buChar char="•"/>
            </a:pPr>
            <a:r>
              <a:rPr lang="en-GB" sz="1000" dirty="0" smtClean="0">
                <a:solidFill>
                  <a:prstClr val="black"/>
                </a:solidFill>
                <a:latin typeface="Calibri" panose="020F0502020204030204" pitchFamily="34" charset="0"/>
              </a:rPr>
              <a:t>Excel RS Views – new concept under consideration</a:t>
            </a:r>
          </a:p>
          <a:p>
            <a:r>
              <a:rPr lang="en-GB" sz="1000" i="1" dirty="0" smtClean="0">
                <a:solidFill>
                  <a:prstClr val="black"/>
                </a:solidFill>
                <a:latin typeface="Calibri" panose="020F0502020204030204" pitchFamily="34" charset="0"/>
              </a:rPr>
              <a:t>Longer term:</a:t>
            </a:r>
          </a:p>
          <a:p>
            <a:pPr marL="171450" indent="-171450">
              <a:buFont typeface="Arial" panose="020B0604020202020204" pitchFamily="34" charset="0"/>
              <a:buChar char="•"/>
            </a:pPr>
            <a:r>
              <a:rPr lang="en-GB" sz="1000" i="1" dirty="0" smtClean="0">
                <a:solidFill>
                  <a:prstClr val="black"/>
                </a:solidFill>
                <a:latin typeface="Calibri" panose="020F0502020204030204" pitchFamily="34" charset="0"/>
              </a:rPr>
              <a:t>XBRL taxonomy generation (with DPM Architect engine)</a:t>
            </a:r>
          </a:p>
          <a:p>
            <a:pPr marL="171450" indent="-171450">
              <a:buFont typeface="Arial" panose="020B0604020202020204" pitchFamily="34" charset="0"/>
              <a:buChar char="•"/>
            </a:pPr>
            <a:r>
              <a:rPr lang="en-GB" sz="1000" i="1" dirty="0" smtClean="0">
                <a:solidFill>
                  <a:prstClr val="black"/>
                </a:solidFill>
                <a:latin typeface="Calibri" panose="020F0502020204030204" pitchFamily="34" charset="0"/>
              </a:rPr>
              <a:t>other supportive deliverables</a:t>
            </a:r>
          </a:p>
          <a:p>
            <a:endParaRPr lang="en-GB" sz="1000" dirty="0" smtClean="0">
              <a:solidFill>
                <a:prstClr val="black"/>
              </a:solidFill>
              <a:latin typeface="Calibri" panose="020F0502020204030204" pitchFamily="34" charset="0"/>
            </a:endParaRPr>
          </a:p>
        </p:txBody>
      </p:sp>
    </p:spTree>
    <p:extLst>
      <p:ext uri="{BB962C8B-B14F-4D97-AF65-F5344CB8AC3E}">
        <p14:creationId xmlns:p14="http://schemas.microsoft.com/office/powerpoint/2010/main" val="42667074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Architecture (Primary reporting)</a:t>
            </a:r>
            <a:endParaRPr lang="en-GB" dirty="0"/>
          </a:p>
        </p:txBody>
      </p:sp>
      <p:sp>
        <p:nvSpPr>
          <p:cNvPr id="518" name="pole tekstowe 517"/>
          <p:cNvSpPr txBox="1"/>
          <p:nvPr/>
        </p:nvSpPr>
        <p:spPr>
          <a:xfrm>
            <a:off x="1622262" y="4676370"/>
            <a:ext cx="6103218" cy="1785104"/>
          </a:xfrm>
          <a:prstGeom prst="rect">
            <a:avLst/>
          </a:prstGeom>
          <a:noFill/>
        </p:spPr>
        <p:txBody>
          <a:bodyPr wrap="square" rtlCol="0">
            <a:spAutoFit/>
          </a:bodyPr>
          <a:lstStyle/>
          <a:p>
            <a:r>
              <a:rPr lang="en-GB" sz="1000" dirty="0" smtClean="0">
                <a:solidFill>
                  <a:srgbClr val="70AD47"/>
                </a:solidFill>
                <a:latin typeface="Calibri" panose="020F0502020204030204" pitchFamily="34" charset="0"/>
              </a:rPr>
              <a:t>Interfaces </a:t>
            </a:r>
            <a:r>
              <a:rPr lang="en-GB" sz="1000" dirty="0" smtClean="0">
                <a:solidFill>
                  <a:prstClr val="black"/>
                </a:solidFill>
                <a:latin typeface="Calibri" panose="020F0502020204030204" pitchFamily="34" charset="0"/>
              </a:rPr>
              <a:t>– work in progress on read/write to Relational Structures</a:t>
            </a:r>
            <a:endParaRPr lang="pl-PL" sz="1000" dirty="0" smtClean="0">
              <a:solidFill>
                <a:prstClr val="black"/>
              </a:solidFill>
              <a:latin typeface="Calibri" panose="020F0502020204030204" pitchFamily="34" charset="0"/>
            </a:endParaRPr>
          </a:p>
          <a:p>
            <a:endParaRPr lang="en-GB" sz="1000" dirty="0" smtClean="0">
              <a:solidFill>
                <a:prstClr val="black"/>
              </a:solidFill>
              <a:latin typeface="Calibri" panose="020F0502020204030204" pitchFamily="34" charset="0"/>
            </a:endParaRPr>
          </a:p>
          <a:p>
            <a:r>
              <a:rPr lang="en-GB" sz="1000" dirty="0" smtClean="0">
                <a:solidFill>
                  <a:srgbClr val="4472C4"/>
                </a:solidFill>
                <a:latin typeface="Calibri" panose="020F0502020204030204" pitchFamily="34" charset="0"/>
              </a:rPr>
              <a:t>Data in Relational Structures</a:t>
            </a:r>
          </a:p>
          <a:p>
            <a:pPr marL="171450" indent="-171450">
              <a:buFont typeface="Arial" panose="020B0604020202020204" pitchFamily="34" charset="0"/>
              <a:buChar char="•"/>
            </a:pPr>
            <a:r>
              <a:rPr lang="en-GB" sz="1000" dirty="0" smtClean="0">
                <a:solidFill>
                  <a:prstClr val="black"/>
                </a:solidFill>
                <a:latin typeface="Calibri" panose="020F0502020204030204" pitchFamily="34" charset="0"/>
              </a:rPr>
              <a:t>validations (with support of views) on data in Relational Structures</a:t>
            </a:r>
          </a:p>
          <a:p>
            <a:pPr marL="171450" indent="-171450">
              <a:buFont typeface="Arial" panose="020B0604020202020204" pitchFamily="34" charset="0"/>
              <a:buChar char="•"/>
            </a:pPr>
            <a:r>
              <a:rPr lang="en-GB" sz="1000" dirty="0" smtClean="0">
                <a:solidFill>
                  <a:prstClr val="black"/>
                </a:solidFill>
                <a:latin typeface="Calibri" panose="020F0502020204030204" pitchFamily="34" charset="0"/>
              </a:rPr>
              <a:t>migration of data in Relational Structures (between information requirements versions)</a:t>
            </a:r>
            <a:endParaRPr lang="pl-PL" sz="1000" dirty="0" smtClean="0">
              <a:solidFill>
                <a:prstClr val="black"/>
              </a:solidFill>
              <a:latin typeface="Calibri" panose="020F0502020204030204" pitchFamily="34" charset="0"/>
            </a:endParaRPr>
          </a:p>
          <a:p>
            <a:pPr marL="171450" indent="-171450">
              <a:buFont typeface="Arial" panose="020B0604020202020204" pitchFamily="34" charset="0"/>
              <a:buChar char="•"/>
            </a:pPr>
            <a:endParaRPr lang="en-GB" sz="1000" dirty="0" smtClean="0">
              <a:solidFill>
                <a:prstClr val="black"/>
              </a:solidFill>
              <a:latin typeface="Calibri" panose="020F0502020204030204" pitchFamily="34" charset="0"/>
            </a:endParaRPr>
          </a:p>
          <a:p>
            <a:r>
              <a:rPr lang="en-GB" sz="1000" dirty="0" smtClean="0">
                <a:solidFill>
                  <a:srgbClr val="ED7D31"/>
                </a:solidFill>
                <a:latin typeface="Calibri" panose="020F0502020204030204" pitchFamily="34" charset="0"/>
              </a:rPr>
              <a:t>Maps and conversion </a:t>
            </a:r>
            <a:r>
              <a:rPr lang="en-GB" sz="1000" dirty="0" smtClean="0">
                <a:solidFill>
                  <a:prstClr val="black"/>
                </a:solidFill>
                <a:latin typeface="Calibri" panose="020F0502020204030204" pitchFamily="34" charset="0"/>
              </a:rPr>
              <a:t>between Relational Structures and DPM data</a:t>
            </a:r>
            <a:endParaRPr lang="pl-PL" sz="1000" dirty="0" smtClean="0">
              <a:solidFill>
                <a:prstClr val="black"/>
              </a:solidFill>
              <a:latin typeface="Calibri" panose="020F0502020204030204" pitchFamily="34" charset="0"/>
            </a:endParaRPr>
          </a:p>
          <a:p>
            <a:endParaRPr lang="en-GB" sz="1000" dirty="0" smtClean="0">
              <a:solidFill>
                <a:prstClr val="black"/>
              </a:solidFill>
              <a:latin typeface="Calibri" panose="020F0502020204030204" pitchFamily="34" charset="0"/>
            </a:endParaRPr>
          </a:p>
          <a:p>
            <a:r>
              <a:rPr lang="en-GB" sz="1000" dirty="0" smtClean="0">
                <a:solidFill>
                  <a:srgbClr val="5B9BD5"/>
                </a:solidFill>
                <a:latin typeface="Calibri" panose="020F0502020204030204" pitchFamily="34" charset="0"/>
              </a:rPr>
              <a:t>Generation/load of XBRL from/to DPM data </a:t>
            </a:r>
            <a:r>
              <a:rPr lang="en-GB" sz="1000" dirty="0" smtClean="0">
                <a:solidFill>
                  <a:prstClr val="black"/>
                </a:solidFill>
                <a:latin typeface="Calibri" panose="020F0502020204030204" pitchFamily="34" charset="0"/>
              </a:rPr>
              <a:t>using Arelle engine + validation if required</a:t>
            </a:r>
          </a:p>
          <a:p>
            <a:endParaRPr lang="en-GB" sz="1000" dirty="0" smtClean="0">
              <a:solidFill>
                <a:prstClr val="black"/>
              </a:solidFill>
              <a:latin typeface="Calibri" panose="020F0502020204030204" pitchFamily="34" charset="0"/>
            </a:endParaRPr>
          </a:p>
          <a:p>
            <a:endParaRPr lang="en-GB" sz="1000" dirty="0" smtClean="0">
              <a:solidFill>
                <a:prstClr val="black"/>
              </a:solidFill>
              <a:latin typeface="Calibri" panose="020F0502020204030204" pitchFamily="34" charset="0"/>
            </a:endParaRPr>
          </a:p>
        </p:txBody>
      </p:sp>
      <p:pic>
        <p:nvPicPr>
          <p:cNvPr id="5" name="Picture 4"/>
          <p:cNvPicPr>
            <a:picLocks noChangeAspect="1"/>
          </p:cNvPicPr>
          <p:nvPr/>
        </p:nvPicPr>
        <p:blipFill>
          <a:blip r:embed="rId2"/>
          <a:stretch>
            <a:fillRect/>
          </a:stretch>
        </p:blipFill>
        <p:spPr>
          <a:xfrm>
            <a:off x="427650" y="904146"/>
            <a:ext cx="8075082" cy="3871045"/>
          </a:xfrm>
          <a:prstGeom prst="rect">
            <a:avLst/>
          </a:prstGeom>
        </p:spPr>
      </p:pic>
    </p:spTree>
    <p:extLst>
      <p:ext uri="{BB962C8B-B14F-4D97-AF65-F5344CB8AC3E}">
        <p14:creationId xmlns:p14="http://schemas.microsoft.com/office/powerpoint/2010/main" val="42096138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Architecture (Secondary reporting)</a:t>
            </a:r>
            <a:endParaRPr lang="en-GB" dirty="0"/>
          </a:p>
        </p:txBody>
      </p:sp>
      <p:pic>
        <p:nvPicPr>
          <p:cNvPr id="3" name="Picture 2"/>
          <p:cNvPicPr>
            <a:picLocks noChangeAspect="1"/>
          </p:cNvPicPr>
          <p:nvPr/>
        </p:nvPicPr>
        <p:blipFill>
          <a:blip r:embed="rId2"/>
          <a:stretch>
            <a:fillRect/>
          </a:stretch>
        </p:blipFill>
        <p:spPr>
          <a:xfrm>
            <a:off x="708596" y="991776"/>
            <a:ext cx="7758509" cy="5232086"/>
          </a:xfrm>
          <a:prstGeom prst="rect">
            <a:avLst/>
          </a:prstGeom>
        </p:spPr>
      </p:pic>
    </p:spTree>
    <p:extLst>
      <p:ext uri="{BB962C8B-B14F-4D97-AF65-F5344CB8AC3E}">
        <p14:creationId xmlns:p14="http://schemas.microsoft.com/office/powerpoint/2010/main" val="2708874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ela 106"/>
          <p:cNvGraphicFramePr>
            <a:graphicFrameLocks noGrp="1"/>
          </p:cNvGraphicFramePr>
          <p:nvPr>
            <p:extLst>
              <p:ext uri="{D42A27DB-BD31-4B8C-83A1-F6EECF244321}">
                <p14:modId xmlns:p14="http://schemas.microsoft.com/office/powerpoint/2010/main" val="636815245"/>
              </p:ext>
            </p:extLst>
          </p:nvPr>
        </p:nvGraphicFramePr>
        <p:xfrm>
          <a:off x="206375" y="3224809"/>
          <a:ext cx="771526" cy="428624"/>
        </p:xfrm>
        <a:graphic>
          <a:graphicData uri="http://schemas.openxmlformats.org/drawingml/2006/table">
            <a:tbl>
              <a:tblPr/>
              <a:tblGrid>
                <a:gridCol w="282575"/>
                <a:gridCol w="488951"/>
              </a:tblGrid>
              <a:tr h="107156">
                <a:tc gridSpan="2">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1" i="0" u="none" strike="noStrike" dirty="0">
                          <a:solidFill>
                            <a:srgbClr val="000000"/>
                          </a:solidFill>
                          <a:effectLst/>
                          <a:latin typeface="Calibri" panose="020F0502020204030204" pitchFamily="34" charset="0"/>
                        </a:rPr>
                        <a:t>Table: </a:t>
                      </a:r>
                      <a:r>
                        <a:rPr lang="pl-PL" sz="600" b="1" i="0" u="none" strike="noStrike" dirty="0" err="1">
                          <a:solidFill>
                            <a:srgbClr val="000000"/>
                          </a:solidFill>
                          <a:effectLst/>
                          <a:latin typeface="Calibri" panose="020F0502020204030204" pitchFamily="34" charset="0"/>
                        </a:rPr>
                        <a:t>mTable</a:t>
                      </a:r>
                      <a:endParaRPr lang="pl-PL" sz="600" b="1" i="0" u="none" strike="noStrike" dirty="0">
                        <a:solidFill>
                          <a:srgbClr val="000000"/>
                        </a:solidFill>
                        <a:effectLst/>
                        <a:latin typeface="Calibri" panose="020F0502020204030204" pitchFamily="34" charset="0"/>
                      </a:endParaRP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pl-PL"/>
                    </a:p>
                  </a:txBody>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TableID</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AD47">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dirty="0" err="1">
                          <a:solidFill>
                            <a:srgbClr val="000000"/>
                          </a:solidFill>
                          <a:effectLst/>
                          <a:latin typeface="Calibri" panose="020F0502020204030204" pitchFamily="34" charset="0"/>
                        </a:rPr>
                        <a:t>TableCode</a:t>
                      </a:r>
                      <a:endParaRPr lang="pl-PL" sz="600" b="0" i="0" u="none" strike="noStrike" dirty="0">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AD47">
                        <a:lumMod val="60000"/>
                        <a:lumOff val="40000"/>
                      </a:srgbClr>
                    </a:solid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1365</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S.99.12.31.01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1699</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000000"/>
                          </a:solidFill>
                          <a:effectLst/>
                          <a:latin typeface="Calibri" panose="020F0502020204030204" pitchFamily="34" charset="0"/>
                        </a:rPr>
                        <a:t>S.44.01.02.01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08" name="Tabela 107"/>
          <p:cNvGraphicFramePr>
            <a:graphicFrameLocks noGrp="1"/>
          </p:cNvGraphicFramePr>
          <p:nvPr>
            <p:extLst>
              <p:ext uri="{D42A27DB-BD31-4B8C-83A1-F6EECF244321}">
                <p14:modId xmlns:p14="http://schemas.microsoft.com/office/powerpoint/2010/main" val="1809528129"/>
              </p:ext>
            </p:extLst>
          </p:nvPr>
        </p:nvGraphicFramePr>
        <p:xfrm>
          <a:off x="212726" y="3791547"/>
          <a:ext cx="600074" cy="857248"/>
        </p:xfrm>
        <a:graphic>
          <a:graphicData uri="http://schemas.openxmlformats.org/drawingml/2006/table">
            <a:tbl>
              <a:tblPr/>
              <a:tblGrid>
                <a:gridCol w="276224"/>
                <a:gridCol w="323850"/>
              </a:tblGrid>
              <a:tr h="107156">
                <a:tc gridSpan="2">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1" i="0" u="none" strike="noStrike" dirty="0">
                          <a:solidFill>
                            <a:srgbClr val="000000"/>
                          </a:solidFill>
                          <a:effectLst/>
                          <a:latin typeface="Calibri" panose="020F0502020204030204" pitchFamily="34" charset="0"/>
                        </a:rPr>
                        <a:t>Table: </a:t>
                      </a:r>
                      <a:r>
                        <a:rPr lang="pl-PL" sz="600" b="1" i="0" u="none" strike="noStrike" dirty="0" err="1">
                          <a:solidFill>
                            <a:srgbClr val="000000"/>
                          </a:solidFill>
                          <a:effectLst/>
                          <a:latin typeface="Calibri" panose="020F0502020204030204" pitchFamily="34" charset="0"/>
                        </a:rPr>
                        <a:t>mTableAxis</a:t>
                      </a:r>
                      <a:endParaRPr lang="pl-PL" sz="600" b="1" i="0" u="none" strike="noStrike" dirty="0">
                        <a:solidFill>
                          <a:srgbClr val="000000"/>
                        </a:solidFill>
                        <a:effectLst/>
                        <a:latin typeface="Calibri" panose="020F0502020204030204" pitchFamily="34" charset="0"/>
                      </a:endParaRP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pl-PL"/>
                    </a:p>
                  </a:txBody>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TableID</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AD47">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dirty="0" err="1">
                          <a:solidFill>
                            <a:srgbClr val="000000"/>
                          </a:solidFill>
                          <a:effectLst/>
                          <a:latin typeface="Calibri" panose="020F0502020204030204" pitchFamily="34" charset="0"/>
                        </a:rPr>
                        <a:t>AxisID</a:t>
                      </a:r>
                      <a:endParaRPr lang="pl-PL" sz="600" b="0" i="0" u="none" strike="noStrike" dirty="0">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AD47">
                        <a:lumMod val="60000"/>
                        <a:lumOff val="40000"/>
                      </a:srgbClr>
                    </a:solid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1365</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122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FF0000"/>
                          </a:solidFill>
                          <a:effectLst/>
                          <a:latin typeface="Calibri" panose="020F0502020204030204" pitchFamily="34" charset="0"/>
                        </a:rPr>
                        <a:t>1365</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123</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FF0000"/>
                          </a:solidFill>
                          <a:effectLst/>
                          <a:latin typeface="Calibri" panose="020F0502020204030204" pitchFamily="34" charset="0"/>
                        </a:rPr>
                        <a:t>1365</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124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1699</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131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1699</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132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1699</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000000"/>
                          </a:solidFill>
                          <a:effectLst/>
                          <a:latin typeface="Calibri" panose="020F0502020204030204" pitchFamily="34" charset="0"/>
                        </a:rPr>
                        <a:t>133</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09" name="Tabela 108"/>
          <p:cNvGraphicFramePr>
            <a:graphicFrameLocks noGrp="1"/>
          </p:cNvGraphicFramePr>
          <p:nvPr>
            <p:extLst>
              <p:ext uri="{D42A27DB-BD31-4B8C-83A1-F6EECF244321}">
                <p14:modId xmlns:p14="http://schemas.microsoft.com/office/powerpoint/2010/main" val="2394492885"/>
              </p:ext>
            </p:extLst>
          </p:nvPr>
        </p:nvGraphicFramePr>
        <p:xfrm>
          <a:off x="212726" y="4750397"/>
          <a:ext cx="688975" cy="857248"/>
        </p:xfrm>
        <a:graphic>
          <a:graphicData uri="http://schemas.openxmlformats.org/drawingml/2006/table">
            <a:tbl>
              <a:tblPr/>
              <a:tblGrid>
                <a:gridCol w="257175"/>
                <a:gridCol w="431800"/>
              </a:tblGrid>
              <a:tr h="107156">
                <a:tc gridSpan="2">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1" i="0" u="none" strike="noStrike" dirty="0">
                          <a:solidFill>
                            <a:srgbClr val="000000"/>
                          </a:solidFill>
                          <a:effectLst/>
                          <a:latin typeface="Calibri" panose="020F0502020204030204" pitchFamily="34" charset="0"/>
                        </a:rPr>
                        <a:t>Table: </a:t>
                      </a:r>
                      <a:r>
                        <a:rPr lang="pl-PL" sz="600" b="1" i="0" u="none" strike="noStrike" dirty="0" err="1">
                          <a:solidFill>
                            <a:srgbClr val="000000"/>
                          </a:solidFill>
                          <a:effectLst/>
                          <a:latin typeface="Calibri" panose="020F0502020204030204" pitchFamily="34" charset="0"/>
                        </a:rPr>
                        <a:t>mAxis</a:t>
                      </a:r>
                      <a:endParaRPr lang="pl-PL" sz="600" b="1" i="0" u="none" strike="noStrike" dirty="0">
                        <a:solidFill>
                          <a:srgbClr val="000000"/>
                        </a:solidFill>
                        <a:effectLst/>
                        <a:latin typeface="Calibri" panose="020F0502020204030204" pitchFamily="34" charset="0"/>
                      </a:endParaRP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pl-PL"/>
                    </a:p>
                  </a:txBody>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AxisID</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AD47">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dirty="0" err="1">
                          <a:solidFill>
                            <a:srgbClr val="000000"/>
                          </a:solidFill>
                          <a:effectLst/>
                          <a:latin typeface="Calibri" panose="020F0502020204030204" pitchFamily="34" charset="0"/>
                        </a:rPr>
                        <a:t>Orientation</a:t>
                      </a:r>
                      <a:endParaRPr lang="pl-PL" sz="600" b="0" i="0" u="none" strike="noStrike" dirty="0">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AD47">
                        <a:lumMod val="60000"/>
                        <a:lumOff val="40000"/>
                      </a:srgbClr>
                    </a:solid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122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dirty="0">
                          <a:solidFill>
                            <a:srgbClr val="FF0000"/>
                          </a:solidFill>
                          <a:effectLst/>
                          <a:latin typeface="Calibri" panose="020F0502020204030204" pitchFamily="34" charset="0"/>
                        </a:rPr>
                        <a:t>X</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123</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dirty="0">
                          <a:solidFill>
                            <a:srgbClr val="FF0000"/>
                          </a:solidFill>
                          <a:effectLst/>
                          <a:latin typeface="Calibri" panose="020F0502020204030204" pitchFamily="34" charset="0"/>
                        </a:rPr>
                        <a:t>Y</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FF0000"/>
                          </a:solidFill>
                          <a:effectLst/>
                          <a:latin typeface="Calibri" panose="020F0502020204030204" pitchFamily="34" charset="0"/>
                        </a:rPr>
                        <a:t>124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dirty="0">
                          <a:solidFill>
                            <a:srgbClr val="FF0000"/>
                          </a:solidFill>
                          <a:effectLst/>
                          <a:latin typeface="Calibri" panose="020F0502020204030204" pitchFamily="34" charset="0"/>
                        </a:rPr>
                        <a:t>Z</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131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dirty="0">
                          <a:solidFill>
                            <a:srgbClr val="000000"/>
                          </a:solidFill>
                          <a:effectLst/>
                          <a:latin typeface="Calibri" panose="020F0502020204030204" pitchFamily="34" charset="0"/>
                        </a:rPr>
                        <a:t>Y</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132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dirty="0">
                          <a:solidFill>
                            <a:srgbClr val="000000"/>
                          </a:solidFill>
                          <a:effectLst/>
                          <a:latin typeface="Calibri" panose="020F0502020204030204" pitchFamily="34" charset="0"/>
                        </a:rPr>
                        <a:t>Y</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133</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dirty="0">
                          <a:solidFill>
                            <a:srgbClr val="000000"/>
                          </a:solidFill>
                          <a:effectLst/>
                          <a:latin typeface="Calibri" panose="020F0502020204030204" pitchFamily="34" charset="0"/>
                        </a:rPr>
                        <a:t>X</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10" name="Tabela 109"/>
          <p:cNvGraphicFramePr>
            <a:graphicFrameLocks noGrp="1"/>
          </p:cNvGraphicFramePr>
          <p:nvPr>
            <p:extLst>
              <p:ext uri="{D42A27DB-BD31-4B8C-83A1-F6EECF244321}">
                <p14:modId xmlns:p14="http://schemas.microsoft.com/office/powerpoint/2010/main" val="1710956333"/>
              </p:ext>
            </p:extLst>
          </p:nvPr>
        </p:nvGraphicFramePr>
        <p:xfrm>
          <a:off x="1270000" y="3207743"/>
          <a:ext cx="1701801" cy="1821652"/>
        </p:xfrm>
        <a:graphic>
          <a:graphicData uri="http://schemas.openxmlformats.org/drawingml/2006/table">
            <a:tbl>
              <a:tblPr/>
              <a:tblGrid>
                <a:gridCol w="349250"/>
                <a:gridCol w="450850"/>
                <a:gridCol w="527050"/>
                <a:gridCol w="374651"/>
              </a:tblGrid>
              <a:tr h="107156">
                <a:tc gridSpan="3">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1" i="0" u="none" strike="noStrike" dirty="0">
                          <a:solidFill>
                            <a:srgbClr val="000000"/>
                          </a:solidFill>
                          <a:effectLst/>
                          <a:latin typeface="Calibri" panose="020F0502020204030204" pitchFamily="34" charset="0"/>
                        </a:rPr>
                        <a:t>Table: </a:t>
                      </a:r>
                      <a:r>
                        <a:rPr lang="pl-PL" sz="600" b="1" i="0" u="none" strike="noStrike" dirty="0" err="1">
                          <a:solidFill>
                            <a:srgbClr val="000000"/>
                          </a:solidFill>
                          <a:effectLst/>
                          <a:latin typeface="Calibri" panose="020F0502020204030204" pitchFamily="34" charset="0"/>
                        </a:rPr>
                        <a:t>mAxisOrdinate</a:t>
                      </a:r>
                      <a:endParaRPr lang="pl-PL" sz="600" b="1" i="0" u="none" strike="noStrike" dirty="0">
                        <a:solidFill>
                          <a:srgbClr val="000000"/>
                        </a:solidFill>
                        <a:effectLst/>
                        <a:latin typeface="Calibri" panose="020F0502020204030204" pitchFamily="34" charset="0"/>
                      </a:endParaRP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pl-PL"/>
                    </a:p>
                  </a:txBody>
                  <a:tcPr/>
                </a:tc>
                <a:tc hMerge="1">
                  <a:txBody>
                    <a:bodyPr/>
                    <a:lstStyle/>
                    <a:p>
                      <a:endParaRPr lang="pl-PL"/>
                    </a:p>
                  </a:txBody>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endParaRPr lang="pl-PL" sz="6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AxisID</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AD47">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OrdinateID</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AD47">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OrdinateCode</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AD47">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dirty="0" err="1">
                          <a:solidFill>
                            <a:srgbClr val="000000"/>
                          </a:solidFill>
                          <a:effectLst/>
                          <a:latin typeface="Calibri" panose="020F0502020204030204" pitchFamily="34" charset="0"/>
                        </a:rPr>
                        <a:t>IsRowKey</a:t>
                      </a:r>
                      <a:endParaRPr lang="pl-PL" sz="600" b="0" i="0" u="none" strike="noStrike" dirty="0">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AD47">
                        <a:lumMod val="60000"/>
                        <a:lumOff val="40000"/>
                      </a:srgbClr>
                    </a:solid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FF0000"/>
                          </a:solidFill>
                          <a:effectLst/>
                          <a:latin typeface="Calibri" panose="020F0502020204030204" pitchFamily="34" charset="0"/>
                        </a:rPr>
                        <a:t>122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FF0000"/>
                          </a:solidFill>
                          <a:effectLst/>
                          <a:latin typeface="Calibri" panose="020F0502020204030204" pitchFamily="34" charset="0"/>
                        </a:rPr>
                        <a:t>201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FF0000"/>
                          </a:solidFill>
                          <a:effectLst/>
                          <a:latin typeface="Calibri" panose="020F0502020204030204" pitchFamily="34" charset="0"/>
                        </a:rPr>
                        <a:t>10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chemeClr val="tx1"/>
                          </a:solidFill>
                          <a:effectLst/>
                          <a:latin typeface="Calibri" panose="020F0502020204030204" pitchFamily="34" charset="0"/>
                        </a:rPr>
                        <a:t>122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chemeClr val="tx1"/>
                          </a:solidFill>
                          <a:effectLst/>
                          <a:latin typeface="Calibri" panose="020F0502020204030204" pitchFamily="34" charset="0"/>
                        </a:rPr>
                        <a:t>202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chemeClr val="tx1"/>
                          </a:solidFill>
                          <a:effectLst/>
                          <a:latin typeface="Calibri" panose="020F0502020204030204" pitchFamily="34" charset="0"/>
                        </a:rPr>
                        <a:t>20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122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203</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30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122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204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40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122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205</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50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123</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210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10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123</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000000"/>
                          </a:solidFill>
                          <a:effectLst/>
                          <a:latin typeface="Calibri" panose="020F0502020204030204" pitchFamily="34" charset="0"/>
                        </a:rPr>
                        <a:t>211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20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123</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212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30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123</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213</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40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123</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214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50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124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215</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131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428</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true</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132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429</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20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true</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133</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439</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30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133</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440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40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11" name="Tabela 110"/>
          <p:cNvGraphicFramePr>
            <a:graphicFrameLocks noGrp="1"/>
          </p:cNvGraphicFramePr>
          <p:nvPr>
            <p:extLst>
              <p:ext uri="{D42A27DB-BD31-4B8C-83A1-F6EECF244321}">
                <p14:modId xmlns:p14="http://schemas.microsoft.com/office/powerpoint/2010/main" val="745732398"/>
              </p:ext>
            </p:extLst>
          </p:nvPr>
        </p:nvGraphicFramePr>
        <p:xfrm>
          <a:off x="3236912" y="5280990"/>
          <a:ext cx="1114425" cy="511492"/>
        </p:xfrm>
        <a:graphic>
          <a:graphicData uri="http://schemas.openxmlformats.org/drawingml/2006/table">
            <a:tbl>
              <a:tblPr/>
              <a:tblGrid>
                <a:gridCol w="466320"/>
                <a:gridCol w="648105"/>
              </a:tblGrid>
              <a:tr h="107156">
                <a:tc gridSpan="2">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1" i="0" u="none" strike="noStrike" dirty="0">
                          <a:solidFill>
                            <a:srgbClr val="000000"/>
                          </a:solidFill>
                          <a:effectLst/>
                          <a:latin typeface="Calibri" panose="020F0502020204030204" pitchFamily="34" charset="0"/>
                        </a:rPr>
                        <a:t>Table: </a:t>
                      </a:r>
                      <a:r>
                        <a:rPr lang="pl-PL" sz="600" b="1" i="0" u="none" strike="noStrike" dirty="0" err="1">
                          <a:solidFill>
                            <a:srgbClr val="000000"/>
                          </a:solidFill>
                          <a:effectLst/>
                          <a:latin typeface="Calibri" panose="020F0502020204030204" pitchFamily="34" charset="0"/>
                        </a:rPr>
                        <a:t>mOpenAxisValueRestriction</a:t>
                      </a:r>
                      <a:endParaRPr lang="pl-PL" sz="600" b="1" i="0" u="none" strike="noStrike" dirty="0">
                        <a:solidFill>
                          <a:srgbClr val="000000"/>
                        </a:solidFill>
                        <a:effectLst/>
                        <a:latin typeface="Calibri" panose="020F0502020204030204" pitchFamily="34" charset="0"/>
                      </a:endParaRP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pl-PL"/>
                    </a:p>
                  </a:txBody>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AxisID</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AD47">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dirty="0" err="1">
                          <a:solidFill>
                            <a:srgbClr val="000000"/>
                          </a:solidFill>
                          <a:effectLst/>
                          <a:latin typeface="Calibri" panose="020F0502020204030204" pitchFamily="34" charset="0"/>
                        </a:rPr>
                        <a:t>HierarchyID</a:t>
                      </a:r>
                      <a:endParaRPr lang="pl-PL" sz="600" b="0" i="0" u="none" strike="noStrike" dirty="0">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AD47">
                        <a:lumMod val="60000"/>
                        <a:lumOff val="40000"/>
                      </a:srgbClr>
                    </a:solid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124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12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132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000000"/>
                          </a:solidFill>
                          <a:effectLst/>
                          <a:latin typeface="Calibri" panose="020F0502020204030204" pitchFamily="34" charset="0"/>
                        </a:rPr>
                        <a:t>12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12" name="Tabela 111"/>
          <p:cNvGraphicFramePr>
            <a:graphicFrameLocks noGrp="1"/>
          </p:cNvGraphicFramePr>
          <p:nvPr>
            <p:extLst>
              <p:ext uri="{D42A27DB-BD31-4B8C-83A1-F6EECF244321}">
                <p14:modId xmlns:p14="http://schemas.microsoft.com/office/powerpoint/2010/main" val="2828526653"/>
              </p:ext>
            </p:extLst>
          </p:nvPr>
        </p:nvGraphicFramePr>
        <p:xfrm>
          <a:off x="3214688" y="3202187"/>
          <a:ext cx="1533525" cy="2035964"/>
        </p:xfrm>
        <a:graphic>
          <a:graphicData uri="http://schemas.openxmlformats.org/drawingml/2006/table">
            <a:tbl>
              <a:tblPr/>
              <a:tblGrid>
                <a:gridCol w="422795"/>
                <a:gridCol w="587612"/>
                <a:gridCol w="523118"/>
              </a:tblGrid>
              <a:tr h="107156">
                <a:tc gridSpan="3">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1" i="0" u="none" strike="noStrike" dirty="0">
                          <a:solidFill>
                            <a:srgbClr val="000000"/>
                          </a:solidFill>
                          <a:effectLst/>
                          <a:latin typeface="Calibri" panose="020F0502020204030204" pitchFamily="34" charset="0"/>
                        </a:rPr>
                        <a:t>Table: </a:t>
                      </a:r>
                      <a:r>
                        <a:rPr lang="pl-PL" sz="600" b="1" i="0" u="none" strike="noStrike" dirty="0" err="1">
                          <a:solidFill>
                            <a:srgbClr val="000000"/>
                          </a:solidFill>
                          <a:effectLst/>
                          <a:latin typeface="Calibri" panose="020F0502020204030204" pitchFamily="34" charset="0"/>
                        </a:rPr>
                        <a:t>mOrdinateCategorisation</a:t>
                      </a:r>
                      <a:endParaRPr lang="pl-PL" sz="600" b="1" i="0" u="none" strike="noStrike" dirty="0">
                        <a:solidFill>
                          <a:srgbClr val="000000"/>
                        </a:solidFill>
                        <a:effectLst/>
                        <a:latin typeface="Calibri" panose="020F0502020204030204" pitchFamily="34" charset="0"/>
                      </a:endParaRP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pl-PL"/>
                    </a:p>
                  </a:txBody>
                  <a:tcPr/>
                </a:tc>
                <a:tc hMerge="1">
                  <a:txBody>
                    <a:bodyPr/>
                    <a:lstStyle/>
                    <a:p>
                      <a:endParaRPr lang="pl-PL"/>
                    </a:p>
                  </a:txBody>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OrdinateID</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AD47">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DimensionCode</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AD47">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dirty="0" err="1">
                          <a:solidFill>
                            <a:srgbClr val="000000"/>
                          </a:solidFill>
                          <a:effectLst/>
                          <a:latin typeface="Calibri" panose="020F0502020204030204" pitchFamily="34" charset="0"/>
                        </a:rPr>
                        <a:t>MemberCode</a:t>
                      </a:r>
                      <a:endParaRPr lang="pl-PL" sz="600" b="0" i="0" u="none" strike="noStrike" dirty="0">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AD47">
                        <a:lumMod val="60000"/>
                        <a:lumOff val="40000"/>
                      </a:srgbClr>
                    </a:solid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201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FF0000"/>
                          </a:solidFill>
                          <a:effectLst/>
                          <a:latin typeface="Calibri" panose="020F0502020204030204" pitchFamily="34" charset="0"/>
                        </a:rPr>
                        <a:t>MET</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FF0000"/>
                          </a:solidFill>
                          <a:effectLst/>
                          <a:latin typeface="Calibri" panose="020F0502020204030204" pitchFamily="34" charset="0"/>
                        </a:rPr>
                        <a:t>mi2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FF0000"/>
                          </a:solidFill>
                          <a:effectLst/>
                          <a:latin typeface="Calibri" panose="020F0502020204030204" pitchFamily="34" charset="0"/>
                        </a:rPr>
                        <a:t>201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BAS</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x26</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202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MET</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000000"/>
                          </a:solidFill>
                          <a:effectLst/>
                          <a:latin typeface="Calibri" panose="020F0502020204030204" pitchFamily="34" charset="0"/>
                        </a:rPr>
                        <a:t>mi5</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203</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MET</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mi10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204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MET</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mi12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205</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MET</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mi1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210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PFL</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x12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211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PFL</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x24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212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PFL</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x32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213</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PFL</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x43</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214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PFL</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x23</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215</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CTP</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open</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428</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IDC</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000000"/>
                          </a:solidFill>
                          <a:effectLst/>
                          <a:latin typeface="Calibri" panose="020F0502020204030204" pitchFamily="34" charset="0"/>
                        </a:rPr>
                        <a:t>open</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429</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CTP</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open</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439</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MET</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mi67</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439</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BAS</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x12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440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MET</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000000"/>
                          </a:solidFill>
                          <a:effectLst/>
                          <a:latin typeface="Calibri" panose="020F0502020204030204" pitchFamily="34" charset="0"/>
                        </a:rPr>
                        <a:t>pi68</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13" name="Tabela 112"/>
          <p:cNvGraphicFramePr>
            <a:graphicFrameLocks noGrp="1"/>
          </p:cNvGraphicFramePr>
          <p:nvPr>
            <p:extLst>
              <p:ext uri="{D42A27DB-BD31-4B8C-83A1-F6EECF244321}">
                <p14:modId xmlns:p14="http://schemas.microsoft.com/office/powerpoint/2010/main" val="2251859826"/>
              </p:ext>
            </p:extLst>
          </p:nvPr>
        </p:nvGraphicFramePr>
        <p:xfrm>
          <a:off x="5022851" y="3182738"/>
          <a:ext cx="3505200" cy="1071560"/>
        </p:xfrm>
        <a:graphic>
          <a:graphicData uri="http://schemas.openxmlformats.org/drawingml/2006/table">
            <a:tbl>
              <a:tblPr/>
              <a:tblGrid>
                <a:gridCol w="306973"/>
                <a:gridCol w="514001"/>
                <a:gridCol w="621084"/>
                <a:gridCol w="2063142"/>
              </a:tblGrid>
              <a:tr h="107156">
                <a:tc gridSpan="4">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1" i="0" u="none" strike="noStrike" dirty="0">
                          <a:solidFill>
                            <a:srgbClr val="000000"/>
                          </a:solidFill>
                          <a:effectLst/>
                          <a:latin typeface="Calibri" panose="020F0502020204030204" pitchFamily="34" charset="0"/>
                        </a:rPr>
                        <a:t>Table: </a:t>
                      </a:r>
                      <a:r>
                        <a:rPr lang="pl-PL" sz="600" b="1" i="0" u="none" strike="noStrike" dirty="0" err="1">
                          <a:solidFill>
                            <a:srgbClr val="000000"/>
                          </a:solidFill>
                          <a:effectLst/>
                          <a:latin typeface="Calibri" panose="020F0502020204030204" pitchFamily="34" charset="0"/>
                        </a:rPr>
                        <a:t>mMapping</a:t>
                      </a:r>
                      <a:endParaRPr lang="pl-PL" sz="600" b="1" i="0" u="none" strike="noStrike" dirty="0">
                        <a:solidFill>
                          <a:srgbClr val="000000"/>
                        </a:solidFill>
                        <a:effectLst/>
                        <a:latin typeface="Calibri" panose="020F0502020204030204" pitchFamily="34" charset="0"/>
                      </a:endParaRP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pl-PL"/>
                    </a:p>
                  </a:txBody>
                  <a:tcPr/>
                </a:tc>
                <a:tc hMerge="1">
                  <a:txBody>
                    <a:bodyPr/>
                    <a:lstStyle/>
                    <a:p>
                      <a:endParaRPr lang="pl-PL"/>
                    </a:p>
                  </a:txBody>
                  <a:tcPr/>
                </a:tc>
                <a:tc hMerge="1">
                  <a:txBody>
                    <a:bodyPr/>
                    <a:lstStyle/>
                    <a:p>
                      <a:endParaRPr lang="pl-PL"/>
                    </a:p>
                  </a:txBody>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TableID</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472C4">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RSTableName</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472C4">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RowColumnCode</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472C4">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dirty="0" err="1">
                          <a:solidFill>
                            <a:srgbClr val="000000"/>
                          </a:solidFill>
                          <a:effectLst/>
                          <a:latin typeface="Calibri" panose="020F0502020204030204" pitchFamily="34" charset="0"/>
                        </a:rPr>
                        <a:t>Signature</a:t>
                      </a:r>
                      <a:endParaRPr lang="pl-PL" sz="600" b="0" i="0" u="none" strike="noStrike" dirty="0">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472C4">
                        <a:lumMod val="60000"/>
                        <a:lumOff val="40000"/>
                      </a:srgbClr>
                    </a:solid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FF0000"/>
                          </a:solidFill>
                          <a:effectLst/>
                          <a:latin typeface="Calibri" panose="020F0502020204030204" pitchFamily="34" charset="0"/>
                        </a:rPr>
                        <a:t>1365</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FF0000"/>
                          </a:solidFill>
                          <a:effectLst/>
                          <a:latin typeface="Calibri" panose="020F0502020204030204" pitchFamily="34" charset="0"/>
                        </a:rPr>
                        <a:t>S.99.12.31.01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FF0000"/>
                          </a:solidFill>
                          <a:effectLst/>
                          <a:latin typeface="Calibri" panose="020F0502020204030204" pitchFamily="34" charset="0"/>
                        </a:rPr>
                        <a:t>PAGE1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FF0000"/>
                          </a:solidFill>
                          <a:effectLst/>
                          <a:latin typeface="Calibri" panose="020F0502020204030204" pitchFamily="34" charset="0"/>
                        </a:rPr>
                        <a:t>s2c_CTP(*)</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FF0000"/>
                          </a:solidFill>
                          <a:effectLst/>
                          <a:latin typeface="Calibri" panose="020F0502020204030204" pitchFamily="34" charset="0"/>
                        </a:rPr>
                        <a:t>1365</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FF0000"/>
                          </a:solidFill>
                          <a:effectLst/>
                          <a:latin typeface="Calibri" panose="020F0502020204030204" pitchFamily="34" charset="0"/>
                        </a:rPr>
                        <a:t>S.99.12.31.01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FF0000"/>
                          </a:solidFill>
                          <a:effectLst/>
                          <a:latin typeface="Calibri" panose="020F0502020204030204" pitchFamily="34" charset="0"/>
                        </a:rPr>
                        <a:t>R10C10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dirty="0">
                          <a:solidFill>
                            <a:srgbClr val="FF0000"/>
                          </a:solidFill>
                          <a:effectLst/>
                          <a:latin typeface="Calibri" panose="020F0502020204030204" pitchFamily="34" charset="0"/>
                        </a:rPr>
                        <a:t>MET(s2md_mi2)|s2c_BAS(s2c_BL:x26)|s2c_PFL(s2c_PL:x12)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1365</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S.99.12.31.01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R10C20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MET(s2md_mi2)|s2c_BAS(s2c_BL:x26)s2c_PFL(s2c_PL:x12)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gridSpan="4">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pl-PL"/>
                    </a:p>
                  </a:txBody>
                  <a:tcPr/>
                </a:tc>
                <a:tc hMerge="1">
                  <a:txBody>
                    <a:bodyPr/>
                    <a:lstStyle/>
                    <a:p>
                      <a:endParaRPr lang="pl-PL"/>
                    </a:p>
                  </a:txBody>
                  <a:tcPr/>
                </a:tc>
                <a:tc hMerge="1">
                  <a:txBody>
                    <a:bodyPr/>
                    <a:lstStyle/>
                    <a:p>
                      <a:endParaRPr lang="pl-PL"/>
                    </a:p>
                  </a:txBody>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1399</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S.44.01.02.01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C10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s2c_IDC(*)</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1399</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S.44.01.02.02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C20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s2c_CTP(*)</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1399</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dirty="0">
                          <a:solidFill>
                            <a:srgbClr val="000000"/>
                          </a:solidFill>
                          <a:effectLst/>
                          <a:latin typeface="Calibri" panose="020F0502020204030204" pitchFamily="34" charset="0"/>
                        </a:rPr>
                        <a:t>S.44.01.02.03</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C30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MET(s2md_mi67)|s2c_BAS(s2c_BA:x12)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1399</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dirty="0">
                          <a:solidFill>
                            <a:srgbClr val="000000"/>
                          </a:solidFill>
                          <a:effectLst/>
                          <a:latin typeface="Calibri" panose="020F0502020204030204" pitchFamily="34" charset="0"/>
                        </a:rPr>
                        <a:t>S.44.01.02.04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dirty="0">
                          <a:solidFill>
                            <a:srgbClr val="000000"/>
                          </a:solidFill>
                          <a:effectLst/>
                          <a:latin typeface="Calibri" panose="020F0502020204030204" pitchFamily="34" charset="0"/>
                        </a:rPr>
                        <a:t>C40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dirty="0">
                          <a:solidFill>
                            <a:srgbClr val="000000"/>
                          </a:solidFill>
                          <a:effectLst/>
                          <a:latin typeface="Calibri" panose="020F0502020204030204" pitchFamily="34" charset="0"/>
                        </a:rPr>
                        <a:t>MET(s2md_pi68)</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14" name="Tabela 113"/>
          <p:cNvGraphicFramePr>
            <a:graphicFrameLocks noGrp="1"/>
          </p:cNvGraphicFramePr>
          <p:nvPr>
            <p:extLst>
              <p:ext uri="{D42A27DB-BD31-4B8C-83A1-F6EECF244321}">
                <p14:modId xmlns:p14="http://schemas.microsoft.com/office/powerpoint/2010/main" val="1426404110"/>
              </p:ext>
            </p:extLst>
          </p:nvPr>
        </p:nvGraphicFramePr>
        <p:xfrm>
          <a:off x="5003800" y="4643242"/>
          <a:ext cx="4000501" cy="1071560"/>
        </p:xfrm>
        <a:graphic>
          <a:graphicData uri="http://schemas.openxmlformats.org/drawingml/2006/table">
            <a:tbl>
              <a:tblPr/>
              <a:tblGrid>
                <a:gridCol w="415574"/>
                <a:gridCol w="2765719"/>
                <a:gridCol w="243613"/>
                <a:gridCol w="210176"/>
                <a:gridCol w="365419"/>
              </a:tblGrid>
              <a:tr h="107156">
                <a:tc gridSpan="3">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1" i="0" u="none" strike="noStrike" dirty="0">
                          <a:solidFill>
                            <a:srgbClr val="000000"/>
                          </a:solidFill>
                          <a:effectLst/>
                          <a:latin typeface="Calibri" panose="020F0502020204030204" pitchFamily="34" charset="0"/>
                        </a:rPr>
                        <a:t>Table: </a:t>
                      </a:r>
                      <a:r>
                        <a:rPr lang="pl-PL" sz="600" b="1" i="0" u="none" strike="noStrike" dirty="0" err="1">
                          <a:solidFill>
                            <a:srgbClr val="000000"/>
                          </a:solidFill>
                          <a:effectLst/>
                          <a:latin typeface="Calibri" panose="020F0502020204030204" pitchFamily="34" charset="0"/>
                        </a:rPr>
                        <a:t>dFact</a:t>
                      </a:r>
                      <a:endParaRPr lang="pl-PL" sz="600" b="1" i="0" u="none" strike="noStrike" dirty="0">
                        <a:solidFill>
                          <a:srgbClr val="000000"/>
                        </a:solidFill>
                        <a:effectLst/>
                        <a:latin typeface="Calibri" panose="020F0502020204030204" pitchFamily="34" charset="0"/>
                      </a:endParaRP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pl-PL"/>
                    </a:p>
                  </a:txBody>
                  <a:tcPr/>
                </a:tc>
                <a:tc hMerge="1">
                  <a:txBody>
                    <a:bodyPr/>
                    <a:lstStyle/>
                    <a:p>
                      <a:endParaRPr lang="pl-PL"/>
                    </a:p>
                  </a:txBody>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endParaRPr lang="pl-PL" sz="6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endParaRPr lang="pl-PL" sz="6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InstanceID</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000">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Signature</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000">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Value</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000">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Unit</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000">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dirty="0" err="1">
                          <a:solidFill>
                            <a:srgbClr val="000000"/>
                          </a:solidFill>
                          <a:effectLst/>
                          <a:latin typeface="Calibri" panose="020F0502020204030204" pitchFamily="34" charset="0"/>
                        </a:rPr>
                        <a:t>Decimals</a:t>
                      </a:r>
                      <a:endParaRPr lang="pl-PL" sz="600" b="0" i="0" u="none" strike="noStrike" dirty="0">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000">
                        <a:lumMod val="60000"/>
                        <a:lumOff val="40000"/>
                      </a:srgbClr>
                    </a:solid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dirty="0">
                          <a:solidFill>
                            <a:srgbClr val="FF0000"/>
                          </a:solidFill>
                          <a:effectLst/>
                          <a:latin typeface="Calibri" panose="020F0502020204030204" pitchFamily="34" charset="0"/>
                        </a:rPr>
                        <a:t>MET(s2md_mi2)|</a:t>
                      </a:r>
                      <a:r>
                        <a:rPr lang="pl-PL" sz="600" b="0" i="0" u="none" strike="noStrike" dirty="0" smtClean="0">
                          <a:solidFill>
                            <a:srgbClr val="FF0000"/>
                          </a:solidFill>
                          <a:effectLst/>
                          <a:latin typeface="Calibri" panose="020F0502020204030204" pitchFamily="34" charset="0"/>
                        </a:rPr>
                        <a:t>s2c_BAS(s2c_BA:x26</a:t>
                      </a:r>
                      <a:r>
                        <a:rPr lang="pl-PL" sz="600" b="0" i="0" u="none" strike="noStrike" dirty="0">
                          <a:solidFill>
                            <a:srgbClr val="FF0000"/>
                          </a:solidFill>
                          <a:effectLst/>
                          <a:latin typeface="Calibri" panose="020F0502020204030204" pitchFamily="34" charset="0"/>
                        </a:rPr>
                        <a:t>)|s2c_CTP(</a:t>
                      </a:r>
                      <a:r>
                        <a:rPr lang="pl-PL" sz="600" b="0" i="0" u="none" strike="noStrike" dirty="0" err="1">
                          <a:solidFill>
                            <a:srgbClr val="FF0000"/>
                          </a:solidFill>
                          <a:effectLst/>
                          <a:latin typeface="Calibri" panose="020F0502020204030204" pitchFamily="34" charset="0"/>
                        </a:rPr>
                        <a:t>eu_GA:PL</a:t>
                      </a:r>
                      <a:r>
                        <a:rPr lang="pl-PL" sz="600" b="0" i="0" u="none" strike="noStrike" dirty="0">
                          <a:solidFill>
                            <a:srgbClr val="FF0000"/>
                          </a:solidFill>
                          <a:effectLst/>
                          <a:latin typeface="Calibri" panose="020F0502020204030204" pitchFamily="34" charset="0"/>
                        </a:rPr>
                        <a:t>)|s2c_PFL(s2c_PL:x12)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2345</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dirty="0">
                          <a:solidFill>
                            <a:srgbClr val="FF0000"/>
                          </a:solidFill>
                          <a:effectLst/>
                          <a:latin typeface="Calibri" panose="020F0502020204030204" pitchFamily="34" charset="0"/>
                        </a:rPr>
                        <a:t>EUR</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dirty="0">
                          <a:solidFill>
                            <a:srgbClr val="000000"/>
                          </a:solidFill>
                          <a:effectLst/>
                          <a:latin typeface="Calibri" panose="020F0502020204030204" pitchFamily="34" charset="0"/>
                        </a:rPr>
                        <a:t>MET(s2md_mi10)|s2c_CTP(</a:t>
                      </a:r>
                      <a:r>
                        <a:rPr lang="pl-PL" sz="600" b="0" i="0" u="none" strike="noStrike" dirty="0" err="1">
                          <a:solidFill>
                            <a:srgbClr val="000000"/>
                          </a:solidFill>
                          <a:effectLst/>
                          <a:latin typeface="Calibri" panose="020F0502020204030204" pitchFamily="34" charset="0"/>
                        </a:rPr>
                        <a:t>eu_GA:PL</a:t>
                      </a:r>
                      <a:r>
                        <a:rPr lang="pl-PL" sz="600" b="0" i="0" u="none" strike="noStrike" dirty="0">
                          <a:solidFill>
                            <a:srgbClr val="000000"/>
                          </a:solidFill>
                          <a:effectLst/>
                          <a:latin typeface="Calibri" panose="020F0502020204030204" pitchFamily="34" charset="0"/>
                        </a:rPr>
                        <a:t>)|s2c_PFL(s2c_PL:x12)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000000"/>
                          </a:solidFill>
                          <a:effectLst/>
                          <a:latin typeface="Calibri" panose="020F0502020204030204" pitchFamily="34" charset="0"/>
                        </a:rPr>
                        <a:t>345</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EUR</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MET(s2md_mi12)|s2c_CTP(eu_GA:PL)|s2c_PFL(s2c_PL:x12)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000000"/>
                          </a:solidFill>
                          <a:effectLst/>
                          <a:latin typeface="Calibri" panose="020F0502020204030204" pitchFamily="34" charset="0"/>
                        </a:rPr>
                        <a:t>436</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EUR</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gridSpan="5">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dirty="0">
                          <a:solidFill>
                            <a:srgbClr val="000000"/>
                          </a:solidFill>
                          <a:effectLst/>
                          <a:latin typeface="Calibri" panose="020F0502020204030204" pitchFamily="34" charset="0"/>
                        </a:rPr>
                        <a:t>…</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MET(s2md_mi67)|s2c_BAS(s2c_BA:x12)|s2c_CTP(eu_GA:PL)|s2c_IDC("12")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000000"/>
                          </a:solidFill>
                          <a:effectLst/>
                          <a:latin typeface="Calibri" panose="020F0502020204030204" pitchFamily="34" charset="0"/>
                        </a:rPr>
                        <a:t>1001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EUR</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MET(s2md_pi68)|s2c_CTP(eu_GA:PL)|s2c_IDC("12")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000000"/>
                          </a:solidFill>
                          <a:effectLst/>
                          <a:latin typeface="Calibri" panose="020F0502020204030204" pitchFamily="34" charset="0"/>
                        </a:rPr>
                        <a:t>0.15</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pure</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MET(s2md_mi67)|s2c_BAS(s2c_BA:x12)|s2c_CTP(eu_GA:Es)|s2c_IDC("322")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000000"/>
                          </a:solidFill>
                          <a:effectLst/>
                          <a:latin typeface="Calibri" panose="020F0502020204030204" pitchFamily="34" charset="0"/>
                        </a:rPr>
                        <a:t>2034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EUR</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dirty="0">
                          <a:solidFill>
                            <a:srgbClr val="000000"/>
                          </a:solidFill>
                          <a:effectLst/>
                          <a:latin typeface="Calibri" panose="020F0502020204030204" pitchFamily="34" charset="0"/>
                        </a:rPr>
                        <a:t>MET(s2md_pi68)|s2c_CTP(</a:t>
                      </a:r>
                      <a:r>
                        <a:rPr lang="pl-PL" sz="600" b="0" i="0" u="none" strike="noStrike" dirty="0" err="1">
                          <a:solidFill>
                            <a:srgbClr val="000000"/>
                          </a:solidFill>
                          <a:effectLst/>
                          <a:latin typeface="Calibri" panose="020F0502020204030204" pitchFamily="34" charset="0"/>
                        </a:rPr>
                        <a:t>eu_GA:ES</a:t>
                      </a:r>
                      <a:r>
                        <a:rPr lang="pl-PL" sz="600" b="0" i="0" u="none" strike="noStrike" dirty="0">
                          <a:solidFill>
                            <a:srgbClr val="000000"/>
                          </a:solidFill>
                          <a:effectLst/>
                          <a:latin typeface="Calibri" panose="020F0502020204030204" pitchFamily="34" charset="0"/>
                        </a:rPr>
                        <a:t>)|s2c_IDC("322")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000000"/>
                          </a:solidFill>
                          <a:effectLst/>
                          <a:latin typeface="Calibri" panose="020F0502020204030204" pitchFamily="34" charset="0"/>
                        </a:rPr>
                        <a:t>0.34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pure</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000000"/>
                          </a:solidFill>
                          <a:effectLst/>
                          <a:latin typeface="Calibri" panose="020F0502020204030204" pitchFamily="34" charset="0"/>
                        </a:rPr>
                        <a:t>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15" name="Tabela 114"/>
          <p:cNvGraphicFramePr>
            <a:graphicFrameLocks noGrp="1"/>
          </p:cNvGraphicFramePr>
          <p:nvPr>
            <p:extLst>
              <p:ext uri="{D42A27DB-BD31-4B8C-83A1-F6EECF244321}">
                <p14:modId xmlns:p14="http://schemas.microsoft.com/office/powerpoint/2010/main" val="2657622803"/>
              </p:ext>
            </p:extLst>
          </p:nvPr>
        </p:nvGraphicFramePr>
        <p:xfrm>
          <a:off x="5024436" y="1650009"/>
          <a:ext cx="3446462" cy="428624"/>
        </p:xfrm>
        <a:graphic>
          <a:graphicData uri="http://schemas.openxmlformats.org/drawingml/2006/table">
            <a:tbl>
              <a:tblPr/>
              <a:tblGrid>
                <a:gridCol w="490205"/>
                <a:gridCol w="431043"/>
                <a:gridCol w="363428"/>
                <a:gridCol w="363428"/>
                <a:gridCol w="363428"/>
                <a:gridCol w="363428"/>
                <a:gridCol w="363428"/>
                <a:gridCol w="363428"/>
                <a:gridCol w="344646"/>
              </a:tblGrid>
              <a:tr h="107156">
                <a:tc gridSpan="9">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1" i="0" u="none" strike="noStrike" dirty="0">
                          <a:solidFill>
                            <a:srgbClr val="000000"/>
                          </a:solidFill>
                          <a:effectLst/>
                          <a:latin typeface="Calibri" panose="020F0502020204030204" pitchFamily="34" charset="0"/>
                        </a:rPr>
                        <a:t>Table: 1365_S.99.12.31.01</a:t>
                      </a: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dirty="0" err="1">
                          <a:solidFill>
                            <a:srgbClr val="000000"/>
                          </a:solidFill>
                          <a:effectLst/>
                          <a:latin typeface="Calibri" panose="020F0502020204030204" pitchFamily="34" charset="0"/>
                        </a:rPr>
                        <a:t>InstanceID</a:t>
                      </a:r>
                      <a:endParaRPr lang="pl-PL" sz="600" b="0" i="0" u="none" strike="noStrike" dirty="0">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Page</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dirty="0">
                          <a:solidFill>
                            <a:srgbClr val="FF0000"/>
                          </a:solidFill>
                          <a:effectLst/>
                          <a:latin typeface="Calibri" panose="020F0502020204030204" pitchFamily="34" charset="0"/>
                        </a:rPr>
                        <a:t>R10C10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R10C20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R10C30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R10C40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R10C50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R20C10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dirty="0">
                          <a:solidFill>
                            <a:srgbClr val="000000"/>
                          </a:solidFill>
                          <a:effectLst/>
                          <a:latin typeface="Calibri" panose="020F0502020204030204" pitchFamily="34" charset="0"/>
                        </a:rPr>
                        <a:t>…</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lumMod val="60000"/>
                        <a:lumOff val="40000"/>
                      </a:srgbClr>
                    </a:solid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000000"/>
                          </a:solidFill>
                          <a:effectLst/>
                          <a:latin typeface="Calibri" panose="020F0502020204030204" pitchFamily="34" charset="0"/>
                        </a:rPr>
                        <a:t>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eu_GA:PL</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2345</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345</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436</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16" name="Tabela 115"/>
          <p:cNvGraphicFramePr>
            <a:graphicFrameLocks noGrp="1"/>
          </p:cNvGraphicFramePr>
          <p:nvPr>
            <p:extLst>
              <p:ext uri="{D42A27DB-BD31-4B8C-83A1-F6EECF244321}">
                <p14:modId xmlns:p14="http://schemas.microsoft.com/office/powerpoint/2010/main" val="1602349551"/>
              </p:ext>
            </p:extLst>
          </p:nvPr>
        </p:nvGraphicFramePr>
        <p:xfrm>
          <a:off x="5032375" y="2164358"/>
          <a:ext cx="1695451" cy="428624"/>
        </p:xfrm>
        <a:graphic>
          <a:graphicData uri="http://schemas.openxmlformats.org/drawingml/2006/table">
            <a:tbl>
              <a:tblPr/>
              <a:tblGrid>
                <a:gridCol w="413177"/>
                <a:gridCol w="363311"/>
                <a:gridCol w="306321"/>
                <a:gridCol w="306321"/>
                <a:gridCol w="306321"/>
              </a:tblGrid>
              <a:tr h="107156">
                <a:tc gridSpan="5">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1" i="0" u="none" strike="noStrike" dirty="0">
                          <a:solidFill>
                            <a:srgbClr val="000000"/>
                          </a:solidFill>
                          <a:effectLst/>
                          <a:latin typeface="Calibri" panose="020F0502020204030204" pitchFamily="34" charset="0"/>
                        </a:rPr>
                        <a:t>Table: 1699_S.44.01.02.01</a:t>
                      </a: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InstanceID</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C10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C20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C30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lumMod val="60000"/>
                        <a:lumOff val="4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dirty="0">
                          <a:solidFill>
                            <a:srgbClr val="000000"/>
                          </a:solidFill>
                          <a:effectLst/>
                          <a:latin typeface="Calibri" panose="020F0502020204030204" pitchFamily="34" charset="0"/>
                        </a:rPr>
                        <a:t>C40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lumMod val="60000"/>
                        <a:lumOff val="40000"/>
                      </a:srgbClr>
                    </a:solid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dirty="0">
                          <a:solidFill>
                            <a:srgbClr val="000000"/>
                          </a:solidFill>
                          <a:effectLst/>
                          <a:latin typeface="Calibri" panose="020F0502020204030204" pitchFamily="34" charset="0"/>
                        </a:rPr>
                        <a:t>PL</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1001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0.15</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322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ES</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2034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000000"/>
                          </a:solidFill>
                          <a:effectLst/>
                          <a:latin typeface="Calibri" panose="020F0502020204030204" pitchFamily="34" charset="0"/>
                        </a:rPr>
                        <a:t>0.34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17" name="Tabela 116"/>
          <p:cNvGraphicFramePr>
            <a:graphicFrameLocks noGrp="1"/>
          </p:cNvGraphicFramePr>
          <p:nvPr>
            <p:extLst>
              <p:ext uri="{D42A27DB-BD31-4B8C-83A1-F6EECF244321}">
                <p14:modId xmlns:p14="http://schemas.microsoft.com/office/powerpoint/2010/main" val="1160792352"/>
              </p:ext>
            </p:extLst>
          </p:nvPr>
        </p:nvGraphicFramePr>
        <p:xfrm>
          <a:off x="207963" y="1580476"/>
          <a:ext cx="2466976" cy="1062988"/>
        </p:xfrm>
        <a:graphic>
          <a:graphicData uri="http://schemas.openxmlformats.org/drawingml/2006/table">
            <a:tbl>
              <a:tblPr/>
              <a:tblGrid>
                <a:gridCol w="417156"/>
                <a:gridCol w="409964"/>
                <a:gridCol w="409964"/>
                <a:gridCol w="409964"/>
                <a:gridCol w="409964"/>
                <a:gridCol w="409964"/>
              </a:tblGrid>
              <a:tr h="107156">
                <a:tc gridSpan="6">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1" i="0" u="none" strike="noStrike" dirty="0">
                          <a:solidFill>
                            <a:srgbClr val="000000"/>
                          </a:solidFill>
                          <a:effectLst/>
                          <a:latin typeface="Calibri" panose="020F0502020204030204" pitchFamily="34" charset="0"/>
                        </a:rPr>
                        <a:t>S.99.12.31.01</a:t>
                      </a:r>
                    </a:p>
                  </a:txBody>
                  <a:tcPr marL="7144" marR="7144" marT="7144" marB="0" anchor="b">
                    <a:lnL>
                      <a:noFill/>
                    </a:lnL>
                    <a:lnR>
                      <a:noFill/>
                    </a:lnR>
                    <a:lnT>
                      <a:noFill/>
                    </a:lnT>
                    <a:lnB>
                      <a:noFill/>
                    </a:lnB>
                    <a:lnTlToBr w="12700" cmpd="sng">
                      <a:noFill/>
                      <a:prstDash val="solid"/>
                    </a:lnTlToBr>
                    <a:lnBlToTr w="12700" cmpd="sng">
                      <a:noFill/>
                      <a:prstDash val="solid"/>
                    </a:lnBlToTr>
                    <a:no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r>
              <a:tr h="98584">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endParaRPr lang="pl-PL" sz="6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endParaRPr lang="pl-PL" sz="6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endParaRPr lang="pl-PL" sz="6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endParaRPr lang="pl-PL" sz="6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endParaRPr lang="pl-PL" sz="6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endParaRPr lang="pl-PL" sz="6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Page</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PL</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endParaRPr lang="pl-PL" sz="600" b="0" i="0" u="none" strike="noStrike">
                        <a:solidFill>
                          <a:srgbClr val="000000"/>
                        </a:solidFill>
                        <a:effectLst/>
                        <a:latin typeface="Calibri" panose="020F0502020204030204" pitchFamily="34" charset="0"/>
                      </a:endParaRPr>
                    </a:p>
                  </a:txBody>
                  <a:tcPr marL="7144" marR="7144" marT="7144" marB="0" anchor="b">
                    <a:lnL w="635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endParaRPr lang="pl-PL" sz="6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endParaRPr lang="pl-PL" sz="6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endParaRPr lang="pl-PL" sz="6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endParaRPr lang="pl-PL" sz="6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endParaRPr lang="pl-PL" sz="600" b="0" i="0" u="none" strike="noStrike">
                        <a:solidFill>
                          <a:srgbClr val="000000"/>
                        </a:solidFill>
                        <a:effectLst/>
                        <a:latin typeface="Calibri" panose="020F0502020204030204" pitchFamily="34" charset="0"/>
                      </a:endParaRPr>
                    </a:p>
                  </a:txBody>
                  <a:tcPr marL="7144" marR="7144" marT="714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endParaRPr lang="pl-PL" sz="6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endParaRPr lang="pl-PL" sz="6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endParaRPr lang="pl-PL" sz="6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endParaRPr lang="pl-PL" sz="6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endParaRPr lang="pl-PL" sz="600" b="0" i="0" u="none" strike="noStrike">
                        <a:solidFill>
                          <a:srgbClr val="000000"/>
                        </a:solidFill>
                        <a:effectLst/>
                        <a:latin typeface="Calibri" panose="020F0502020204030204" pitchFamily="34" charset="0"/>
                      </a:endParaRPr>
                    </a:p>
                  </a:txBody>
                  <a:tcPr marL="7144" marR="7144" marT="714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C10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C20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C30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C40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C50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R10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FF0000"/>
                          </a:solidFill>
                          <a:effectLst/>
                          <a:latin typeface="Calibri" panose="020F0502020204030204" pitchFamily="34" charset="0"/>
                        </a:rPr>
                        <a:t>2345</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345</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436</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R20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lnBlToTr w="6350" cap="flat" cmpd="sng" algn="ctr">
                      <a:solidFill>
                        <a:srgbClr val="000000"/>
                      </a:solidFill>
                      <a:prstDash val="solid"/>
                      <a:round/>
                      <a:headEnd type="none" w="med" len="med"/>
                      <a:tailEnd type="none" w="med" len="me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lnBlToTr w="6350" cap="flat" cmpd="sng" algn="ctr">
                      <a:solidFill>
                        <a:srgbClr val="000000"/>
                      </a:solidFill>
                      <a:prstDash val="solid"/>
                      <a:round/>
                      <a:headEnd type="none" w="med" len="med"/>
                      <a:tailEnd type="none" w="med" len="me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R30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345</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lnBlToTr w="6350" cap="flat" cmpd="sng" algn="ctr">
                      <a:solidFill>
                        <a:srgbClr val="000000"/>
                      </a:solidFill>
                      <a:prstDash val="solid"/>
                      <a:round/>
                      <a:headEnd type="none" w="med" len="med"/>
                      <a:tailEnd type="none" w="med" len="me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lnBlToTr w="6350" cap="flat" cmpd="sng" algn="ctr">
                      <a:solidFill>
                        <a:srgbClr val="000000"/>
                      </a:solidFill>
                      <a:prstDash val="solid"/>
                      <a:round/>
                      <a:headEnd type="none" w="med" len="med"/>
                      <a:tailEnd type="none" w="med" len="me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R40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4567</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lnBlToTr w="6350" cap="flat" cmpd="sng" algn="ctr">
                      <a:solidFill>
                        <a:srgbClr val="000000"/>
                      </a:solidFill>
                      <a:prstDash val="solid"/>
                      <a:round/>
                      <a:headEnd type="none" w="med" len="med"/>
                      <a:tailEnd type="none" w="med" len="me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lnBlToTr w="6350" cap="flat" cmpd="sng" algn="ctr">
                      <a:solidFill>
                        <a:srgbClr val="000000"/>
                      </a:solidFill>
                      <a:prstDash val="solid"/>
                      <a:round/>
                      <a:headEnd type="none" w="med" len="med"/>
                      <a:tailEnd type="none" w="med" len="me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R50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234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lnBlToTr w="6350" cap="flat" cmpd="sng" algn="ctr">
                      <a:solidFill>
                        <a:srgbClr val="000000"/>
                      </a:solidFill>
                      <a:prstDash val="solid"/>
                      <a:round/>
                      <a:headEnd type="none" w="med" len="med"/>
                      <a:tailEnd type="none" w="med" len="me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0" i="0" u="none" strike="noStrike" dirty="0">
                          <a:solidFill>
                            <a:srgbClr val="000000"/>
                          </a:solidFill>
                          <a:effectLst/>
                          <a:latin typeface="Calibri" panose="020F0502020204030204" pitchFamily="34" charset="0"/>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lnBlToTr w="6350" cap="flat" cmpd="sng" algn="ctr">
                      <a:solidFill>
                        <a:srgbClr val="000000"/>
                      </a:solidFill>
                      <a:prstDash val="solid"/>
                      <a:round/>
                      <a:headEnd type="none" w="med" len="med"/>
                      <a:tailEnd type="none" w="med" len="med"/>
                    </a:lnBlToTr>
                    <a:noFill/>
                  </a:tcPr>
                </a:tc>
              </a:tr>
            </a:tbl>
          </a:graphicData>
        </a:graphic>
      </p:graphicFrame>
      <p:graphicFrame>
        <p:nvGraphicFramePr>
          <p:cNvPr id="118" name="Tabela 117"/>
          <p:cNvGraphicFramePr>
            <a:graphicFrameLocks noGrp="1"/>
          </p:cNvGraphicFramePr>
          <p:nvPr>
            <p:extLst>
              <p:ext uri="{D42A27DB-BD31-4B8C-83A1-F6EECF244321}">
                <p14:modId xmlns:p14="http://schemas.microsoft.com/office/powerpoint/2010/main" val="1869007190"/>
              </p:ext>
            </p:extLst>
          </p:nvPr>
        </p:nvGraphicFramePr>
        <p:xfrm>
          <a:off x="2978150" y="1575316"/>
          <a:ext cx="1333500" cy="527208"/>
        </p:xfrm>
        <a:graphic>
          <a:graphicData uri="http://schemas.openxmlformats.org/drawingml/2006/table">
            <a:tbl>
              <a:tblPr/>
              <a:tblGrid>
                <a:gridCol w="333375"/>
                <a:gridCol w="333375"/>
                <a:gridCol w="333375"/>
                <a:gridCol w="333375"/>
              </a:tblGrid>
              <a:tr h="107156">
                <a:tc gridSpan="4">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r>
                        <a:rPr lang="pl-PL" sz="600" b="1" i="0" u="none" strike="noStrike">
                          <a:solidFill>
                            <a:srgbClr val="000000"/>
                          </a:solidFill>
                          <a:effectLst/>
                          <a:latin typeface="Calibri" panose="020F0502020204030204" pitchFamily="34" charset="0"/>
                        </a:rPr>
                        <a:t>S.44.01.02.01</a:t>
                      </a:r>
                    </a:p>
                  </a:txBody>
                  <a:tcPr marL="7144" marR="7144" marT="7144" marB="0" anchor="b">
                    <a:lnL>
                      <a:noFill/>
                    </a:lnL>
                    <a:lnR>
                      <a:noFill/>
                    </a:lnR>
                    <a:lnT>
                      <a:noFill/>
                    </a:lnT>
                    <a:lnB>
                      <a:noFill/>
                    </a:lnB>
                    <a:lnTlToBr w="12700" cmpd="sng">
                      <a:noFill/>
                      <a:prstDash val="solid"/>
                    </a:lnTlToBr>
                    <a:lnBlToTr w="12700" cmpd="sng">
                      <a:noFill/>
                      <a:prstDash val="solid"/>
                    </a:lnBlToTr>
                    <a:noFill/>
                  </a:tcPr>
                </a:tc>
                <a:tc hMerge="1">
                  <a:txBody>
                    <a:bodyPr/>
                    <a:lstStyle/>
                    <a:p>
                      <a:endParaRPr lang="pl-PL"/>
                    </a:p>
                  </a:txBody>
                  <a:tcPr/>
                </a:tc>
                <a:tc hMerge="1">
                  <a:txBody>
                    <a:bodyPr/>
                    <a:lstStyle/>
                    <a:p>
                      <a:endParaRPr lang="pl-PL"/>
                    </a:p>
                  </a:txBody>
                  <a:tcPr/>
                </a:tc>
                <a:tc hMerge="1">
                  <a:txBody>
                    <a:bodyPr/>
                    <a:lstStyle/>
                    <a:p>
                      <a:endParaRPr lang="pl-PL"/>
                    </a:p>
                  </a:txBody>
                  <a:tcPr/>
                </a:tc>
              </a:tr>
              <a:tr h="98584">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endParaRPr lang="pl-PL" sz="6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endParaRPr lang="pl-PL" sz="6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endParaRPr lang="pl-PL" sz="6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l" fontAlgn="b"/>
                      <a:endParaRPr lang="pl-PL" sz="6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C10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C20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C30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fontAlgn="b"/>
                      <a:r>
                        <a:rPr lang="pl-PL" sz="600" b="0" i="0" u="none" strike="noStrike">
                          <a:solidFill>
                            <a:srgbClr val="000000"/>
                          </a:solidFill>
                          <a:effectLst/>
                          <a:latin typeface="Calibri" panose="020F0502020204030204" pitchFamily="34" charset="0"/>
                        </a:rPr>
                        <a:t>C40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PL</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1001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0.15</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7156">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322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ES</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a:solidFill>
                            <a:srgbClr val="000000"/>
                          </a:solidFill>
                          <a:effectLst/>
                          <a:latin typeface="Calibri" panose="020F0502020204030204" pitchFamily="34" charset="0"/>
                        </a:rPr>
                        <a:t>2034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r" fontAlgn="b"/>
                      <a:r>
                        <a:rPr lang="pl-PL" sz="600" b="0" i="0" u="none" strike="noStrike" dirty="0">
                          <a:solidFill>
                            <a:srgbClr val="000000"/>
                          </a:solidFill>
                          <a:effectLst/>
                          <a:latin typeface="Calibri" panose="020F0502020204030204" pitchFamily="34" charset="0"/>
                        </a:rPr>
                        <a:t>0.34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19" name="pole tekstowe 118"/>
          <p:cNvSpPr txBox="1"/>
          <p:nvPr/>
        </p:nvSpPr>
        <p:spPr>
          <a:xfrm>
            <a:off x="133349" y="1372629"/>
            <a:ext cx="1130300" cy="207749"/>
          </a:xfrm>
          <a:prstGeom prst="rect">
            <a:avLst/>
          </a:prstGeom>
          <a:noFill/>
        </p:spPr>
        <p:txBody>
          <a:bodyPr wrap="square" rtlCol="0">
            <a:spAutoFit/>
          </a:bodyPr>
          <a:lstStyle/>
          <a:p>
            <a:r>
              <a:rPr lang="en-GB" sz="750" b="1" dirty="0">
                <a:solidFill>
                  <a:prstClr val="black"/>
                </a:solidFill>
                <a:latin typeface="Calibri" panose="020F0502020204030204"/>
              </a:rPr>
              <a:t>Templates</a:t>
            </a:r>
          </a:p>
        </p:txBody>
      </p:sp>
      <p:sp>
        <p:nvSpPr>
          <p:cNvPr id="120" name="pole tekstowe 119"/>
          <p:cNvSpPr txBox="1"/>
          <p:nvPr/>
        </p:nvSpPr>
        <p:spPr>
          <a:xfrm>
            <a:off x="133350" y="2927350"/>
            <a:ext cx="1993900" cy="207749"/>
          </a:xfrm>
          <a:prstGeom prst="rect">
            <a:avLst/>
          </a:prstGeom>
          <a:noFill/>
        </p:spPr>
        <p:txBody>
          <a:bodyPr wrap="square" rtlCol="0">
            <a:spAutoFit/>
          </a:bodyPr>
          <a:lstStyle/>
          <a:p>
            <a:r>
              <a:rPr lang="en-GB" sz="750" b="1" dirty="0">
                <a:solidFill>
                  <a:srgbClr val="70AD47">
                    <a:lumMod val="75000"/>
                  </a:srgbClr>
                </a:solidFill>
                <a:latin typeface="Calibri" panose="020F0502020204030204"/>
              </a:rPr>
              <a:t>DPM Annotated Templates Metadata</a:t>
            </a:r>
          </a:p>
        </p:txBody>
      </p:sp>
      <p:sp>
        <p:nvSpPr>
          <p:cNvPr id="121" name="pole tekstowe 120"/>
          <p:cNvSpPr txBox="1"/>
          <p:nvPr/>
        </p:nvSpPr>
        <p:spPr>
          <a:xfrm>
            <a:off x="4933950" y="4451352"/>
            <a:ext cx="1993900" cy="207749"/>
          </a:xfrm>
          <a:prstGeom prst="rect">
            <a:avLst/>
          </a:prstGeom>
          <a:noFill/>
        </p:spPr>
        <p:txBody>
          <a:bodyPr wrap="square" rtlCol="0">
            <a:spAutoFit/>
          </a:bodyPr>
          <a:lstStyle/>
          <a:p>
            <a:r>
              <a:rPr lang="en-GB" sz="750" b="1" dirty="0">
                <a:solidFill>
                  <a:srgbClr val="FFC000">
                    <a:lumMod val="75000"/>
                  </a:srgbClr>
                </a:solidFill>
                <a:latin typeface="Calibri" panose="020F0502020204030204"/>
              </a:rPr>
              <a:t>DPM Data:</a:t>
            </a:r>
          </a:p>
        </p:txBody>
      </p:sp>
      <p:sp>
        <p:nvSpPr>
          <p:cNvPr id="122" name="pole tekstowe 121"/>
          <p:cNvSpPr txBox="1"/>
          <p:nvPr/>
        </p:nvSpPr>
        <p:spPr>
          <a:xfrm>
            <a:off x="4933950" y="2949830"/>
            <a:ext cx="1993900" cy="207749"/>
          </a:xfrm>
          <a:prstGeom prst="rect">
            <a:avLst/>
          </a:prstGeom>
          <a:noFill/>
        </p:spPr>
        <p:txBody>
          <a:bodyPr wrap="square" rtlCol="0">
            <a:spAutoFit/>
          </a:bodyPr>
          <a:lstStyle/>
          <a:p>
            <a:r>
              <a:rPr lang="en-GB" sz="750" b="1" dirty="0">
                <a:solidFill>
                  <a:srgbClr val="4472C4">
                    <a:lumMod val="75000"/>
                  </a:srgbClr>
                </a:solidFill>
                <a:latin typeface="Calibri" panose="020F0502020204030204"/>
              </a:rPr>
              <a:t>DPM and Relational Structures Mapping:</a:t>
            </a:r>
          </a:p>
        </p:txBody>
      </p:sp>
      <p:sp>
        <p:nvSpPr>
          <p:cNvPr id="123" name="pole tekstowe 122"/>
          <p:cNvSpPr txBox="1"/>
          <p:nvPr/>
        </p:nvSpPr>
        <p:spPr>
          <a:xfrm>
            <a:off x="4933949" y="1372629"/>
            <a:ext cx="1993900" cy="207749"/>
          </a:xfrm>
          <a:prstGeom prst="rect">
            <a:avLst/>
          </a:prstGeom>
          <a:noFill/>
        </p:spPr>
        <p:txBody>
          <a:bodyPr wrap="square" rtlCol="0">
            <a:spAutoFit/>
          </a:bodyPr>
          <a:lstStyle/>
          <a:p>
            <a:r>
              <a:rPr lang="en-GB" sz="750" b="1" dirty="0">
                <a:solidFill>
                  <a:srgbClr val="ED7D31">
                    <a:lumMod val="75000"/>
                  </a:srgbClr>
                </a:solidFill>
                <a:latin typeface="Calibri" panose="020F0502020204030204"/>
              </a:rPr>
              <a:t>Data in Relational Structures:</a:t>
            </a:r>
          </a:p>
        </p:txBody>
      </p:sp>
      <p:sp>
        <p:nvSpPr>
          <p:cNvPr id="124" name="Prostokąt 123"/>
          <p:cNvSpPr/>
          <p:nvPr/>
        </p:nvSpPr>
        <p:spPr>
          <a:xfrm>
            <a:off x="69850" y="1314451"/>
            <a:ext cx="4749800" cy="1511300"/>
          </a:xfrm>
          <a:prstGeom prst="rect">
            <a:avLst/>
          </a:prstGeom>
          <a:noFill/>
          <a:ln w="12700" cap="flat" cmpd="sng" algn="ctr">
            <a:solidFill>
              <a:srgbClr val="A5A5A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dirty="0" smtClean="0">
              <a:ln>
                <a:noFill/>
              </a:ln>
              <a:solidFill>
                <a:prstClr val="black"/>
              </a:solidFill>
              <a:effectLst/>
              <a:uLnTx/>
              <a:uFillTx/>
              <a:latin typeface="Calibri" panose="020F0502020204030204"/>
              <a:ea typeface="+mn-ea"/>
              <a:cs typeface="+mn-cs"/>
            </a:endParaRPr>
          </a:p>
        </p:txBody>
      </p:sp>
      <p:sp>
        <p:nvSpPr>
          <p:cNvPr id="125" name="Prostokąt 124"/>
          <p:cNvSpPr/>
          <p:nvPr/>
        </p:nvSpPr>
        <p:spPr>
          <a:xfrm>
            <a:off x="69850" y="2876549"/>
            <a:ext cx="4749800" cy="2952751"/>
          </a:xfrm>
          <a:prstGeom prst="rect">
            <a:avLst/>
          </a:prstGeom>
          <a:noFill/>
          <a:ln w="127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dirty="0" smtClean="0">
              <a:ln>
                <a:noFill/>
              </a:ln>
              <a:solidFill>
                <a:prstClr val="black"/>
              </a:solidFill>
              <a:effectLst/>
              <a:uLnTx/>
              <a:uFillTx/>
              <a:latin typeface="Calibri" panose="020F0502020204030204"/>
              <a:ea typeface="+mn-ea"/>
              <a:cs typeface="+mn-cs"/>
            </a:endParaRPr>
          </a:p>
        </p:txBody>
      </p:sp>
      <p:sp>
        <p:nvSpPr>
          <p:cNvPr id="126" name="Prostokąt 125"/>
          <p:cNvSpPr/>
          <p:nvPr/>
        </p:nvSpPr>
        <p:spPr>
          <a:xfrm>
            <a:off x="4883150" y="1314451"/>
            <a:ext cx="4203701" cy="1511300"/>
          </a:xfrm>
          <a:prstGeom prst="rect">
            <a:avLst/>
          </a:prstGeom>
          <a:noFill/>
          <a:ln w="12700" cap="flat" cmpd="sng" algn="ctr">
            <a:solidFill>
              <a:srgbClr val="ED7D3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dirty="0" smtClean="0">
              <a:ln>
                <a:noFill/>
              </a:ln>
              <a:solidFill>
                <a:prstClr val="black"/>
              </a:solidFill>
              <a:effectLst/>
              <a:uLnTx/>
              <a:uFillTx/>
              <a:latin typeface="Calibri" panose="020F0502020204030204"/>
              <a:ea typeface="+mn-ea"/>
              <a:cs typeface="+mn-cs"/>
            </a:endParaRPr>
          </a:p>
        </p:txBody>
      </p:sp>
      <p:sp>
        <p:nvSpPr>
          <p:cNvPr id="127" name="Prostokąt 126"/>
          <p:cNvSpPr/>
          <p:nvPr/>
        </p:nvSpPr>
        <p:spPr>
          <a:xfrm>
            <a:off x="4883150" y="2876550"/>
            <a:ext cx="4203701" cy="1511300"/>
          </a:xfrm>
          <a:prstGeom prst="rect">
            <a:avLst/>
          </a:prstGeom>
          <a:noFill/>
          <a:ln w="12700" cap="flat" cmpd="sng" algn="ctr">
            <a:solidFill>
              <a:srgbClr val="4472C4">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dirty="0" smtClean="0">
              <a:ln>
                <a:noFill/>
              </a:ln>
              <a:solidFill>
                <a:prstClr val="black"/>
              </a:solidFill>
              <a:effectLst/>
              <a:uLnTx/>
              <a:uFillTx/>
              <a:latin typeface="Calibri" panose="020F0502020204030204"/>
              <a:ea typeface="+mn-ea"/>
              <a:cs typeface="+mn-cs"/>
            </a:endParaRPr>
          </a:p>
        </p:txBody>
      </p:sp>
      <p:sp>
        <p:nvSpPr>
          <p:cNvPr id="128" name="Prostokąt 127"/>
          <p:cNvSpPr/>
          <p:nvPr/>
        </p:nvSpPr>
        <p:spPr>
          <a:xfrm>
            <a:off x="4883150" y="4461130"/>
            <a:ext cx="4203701" cy="1368169"/>
          </a:xfrm>
          <a:prstGeom prst="rect">
            <a:avLst/>
          </a:prstGeom>
          <a:noFill/>
          <a:ln w="12700" cap="flat" cmpd="sng" algn="ctr">
            <a:solidFill>
              <a:srgbClr val="FFC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dirty="0" smtClean="0">
              <a:ln>
                <a:noFill/>
              </a:ln>
              <a:solidFill>
                <a:prstClr val="black"/>
              </a:solidFill>
              <a:effectLst/>
              <a:uLnTx/>
              <a:uFillTx/>
              <a:latin typeface="Calibri" panose="020F0502020204030204"/>
              <a:ea typeface="+mn-ea"/>
              <a:cs typeface="+mn-cs"/>
            </a:endParaRPr>
          </a:p>
        </p:txBody>
      </p:sp>
      <p:sp>
        <p:nvSpPr>
          <p:cNvPr id="129" name="Prostokąt 128"/>
          <p:cNvSpPr/>
          <p:nvPr/>
        </p:nvSpPr>
        <p:spPr>
          <a:xfrm>
            <a:off x="3957638" y="3435350"/>
            <a:ext cx="787400" cy="190500"/>
          </a:xfrm>
          <a:prstGeom prst="rect">
            <a:avLst/>
          </a:prstGeom>
          <a:noFill/>
          <a:ln w="127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30" name="Prostokąt 129"/>
          <p:cNvSpPr/>
          <p:nvPr/>
        </p:nvSpPr>
        <p:spPr>
          <a:xfrm>
            <a:off x="3962401" y="4070351"/>
            <a:ext cx="787400" cy="95250"/>
          </a:xfrm>
          <a:prstGeom prst="rect">
            <a:avLst/>
          </a:prstGeom>
          <a:noFill/>
          <a:ln w="127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31" name="Prostokąt 130"/>
          <p:cNvSpPr/>
          <p:nvPr/>
        </p:nvSpPr>
        <p:spPr>
          <a:xfrm>
            <a:off x="3962400" y="4601093"/>
            <a:ext cx="787400" cy="95250"/>
          </a:xfrm>
          <a:prstGeom prst="rect">
            <a:avLst/>
          </a:prstGeom>
          <a:noFill/>
          <a:ln w="127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32" name="Prostokąt 131"/>
          <p:cNvSpPr/>
          <p:nvPr/>
        </p:nvSpPr>
        <p:spPr>
          <a:xfrm>
            <a:off x="6445250" y="3403599"/>
            <a:ext cx="431801" cy="95250"/>
          </a:xfrm>
          <a:prstGeom prst="rect">
            <a:avLst/>
          </a:prstGeom>
          <a:noFill/>
          <a:ln w="127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33" name="Prostokąt 132"/>
          <p:cNvSpPr/>
          <p:nvPr/>
        </p:nvSpPr>
        <p:spPr>
          <a:xfrm>
            <a:off x="6445250" y="3514977"/>
            <a:ext cx="1892300" cy="95250"/>
          </a:xfrm>
          <a:prstGeom prst="rect">
            <a:avLst/>
          </a:prstGeom>
          <a:noFill/>
          <a:ln w="127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cxnSp>
        <p:nvCxnSpPr>
          <p:cNvPr id="134" name="Łącznik łamany 133"/>
          <p:cNvCxnSpPr>
            <a:stCxn id="129" idx="2"/>
            <a:endCxn id="133" idx="2"/>
          </p:cNvCxnSpPr>
          <p:nvPr/>
        </p:nvCxnSpPr>
        <p:spPr>
          <a:xfrm rot="5400000" flipH="1" flipV="1">
            <a:off x="5863558" y="2098008"/>
            <a:ext cx="15623" cy="3040062"/>
          </a:xfrm>
          <a:prstGeom prst="bentConnector3">
            <a:avLst>
              <a:gd name="adj1" fmla="val -1097403"/>
            </a:avLst>
          </a:prstGeom>
          <a:noFill/>
          <a:ln w="19050" cap="flat" cmpd="sng" algn="ctr">
            <a:solidFill>
              <a:srgbClr val="FF0000"/>
            </a:solidFill>
            <a:prstDash val="solid"/>
            <a:miter lim="800000"/>
          </a:ln>
          <a:effectLst/>
        </p:spPr>
      </p:cxnSp>
      <p:cxnSp>
        <p:nvCxnSpPr>
          <p:cNvPr id="135" name="Łącznik łamany 134"/>
          <p:cNvCxnSpPr>
            <a:stCxn id="130" idx="0"/>
            <a:endCxn id="129" idx="2"/>
          </p:cNvCxnSpPr>
          <p:nvPr/>
        </p:nvCxnSpPr>
        <p:spPr>
          <a:xfrm rot="16200000" flipV="1">
            <a:off x="4131469" y="3845719"/>
            <a:ext cx="444501" cy="4763"/>
          </a:xfrm>
          <a:prstGeom prst="bentConnector3">
            <a:avLst>
              <a:gd name="adj1" fmla="val 50000"/>
            </a:avLst>
          </a:prstGeom>
          <a:noFill/>
          <a:ln w="19050" cap="flat" cmpd="sng" algn="ctr">
            <a:solidFill>
              <a:srgbClr val="FF0000"/>
            </a:solidFill>
            <a:prstDash val="solid"/>
            <a:miter lim="800000"/>
          </a:ln>
          <a:effectLst/>
        </p:spPr>
      </p:cxnSp>
      <p:cxnSp>
        <p:nvCxnSpPr>
          <p:cNvPr id="136" name="Łącznik łamany 135"/>
          <p:cNvCxnSpPr>
            <a:stCxn id="131" idx="3"/>
            <a:endCxn id="132" idx="3"/>
          </p:cNvCxnSpPr>
          <p:nvPr/>
        </p:nvCxnSpPr>
        <p:spPr>
          <a:xfrm flipV="1">
            <a:off x="4749800" y="3451225"/>
            <a:ext cx="2127251" cy="1197494"/>
          </a:xfrm>
          <a:prstGeom prst="bentConnector3">
            <a:avLst>
              <a:gd name="adj1" fmla="val 181941"/>
            </a:avLst>
          </a:prstGeom>
          <a:noFill/>
          <a:ln w="19050" cap="flat" cmpd="sng" algn="ctr">
            <a:solidFill>
              <a:srgbClr val="FF0000"/>
            </a:solidFill>
            <a:prstDash val="solid"/>
            <a:miter lim="800000"/>
          </a:ln>
          <a:effectLst/>
        </p:spPr>
      </p:cxnSp>
      <p:sp>
        <p:nvSpPr>
          <p:cNvPr id="3" name="Tytuł 2"/>
          <p:cNvSpPr>
            <a:spLocks noGrp="1"/>
          </p:cNvSpPr>
          <p:nvPr>
            <p:ph type="title"/>
          </p:nvPr>
        </p:nvSpPr>
        <p:spPr/>
        <p:txBody>
          <a:bodyPr/>
          <a:lstStyle/>
          <a:p>
            <a:r>
              <a:rPr lang="pl-PL" dirty="0" smtClean="0"/>
              <a:t>T4U Database</a:t>
            </a:r>
            <a:br>
              <a:rPr lang="pl-PL" dirty="0" smtClean="0"/>
            </a:br>
            <a:r>
              <a:rPr lang="en-GB" dirty="0" smtClean="0"/>
              <a:t>DPM </a:t>
            </a:r>
            <a:r>
              <a:rPr lang="en-GB" dirty="0"/>
              <a:t>Metadata and </a:t>
            </a:r>
            <a:r>
              <a:rPr lang="en-GB" dirty="0" smtClean="0"/>
              <a:t>Data</a:t>
            </a:r>
            <a:r>
              <a:rPr lang="pl-PL" dirty="0" smtClean="0"/>
              <a:t> vs </a:t>
            </a:r>
            <a:r>
              <a:rPr lang="en-GB" dirty="0" smtClean="0"/>
              <a:t>Relational Structures</a:t>
            </a:r>
            <a:endParaRPr lang="pl-PL" dirty="0"/>
          </a:p>
        </p:txBody>
      </p:sp>
    </p:spTree>
    <p:extLst>
      <p:ext uri="{BB962C8B-B14F-4D97-AF65-F5344CB8AC3E}">
        <p14:creationId xmlns:p14="http://schemas.microsoft.com/office/powerpoint/2010/main" val="38701281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Technologies used</a:t>
            </a:r>
            <a:endParaRPr lang="en-GB" dirty="0"/>
          </a:p>
        </p:txBody>
      </p:sp>
      <p:sp>
        <p:nvSpPr>
          <p:cNvPr id="4" name="TextBox 3"/>
          <p:cNvSpPr txBox="1"/>
          <p:nvPr/>
        </p:nvSpPr>
        <p:spPr>
          <a:xfrm>
            <a:off x="179512" y="995322"/>
            <a:ext cx="7768354" cy="6463308"/>
          </a:xfrm>
          <a:prstGeom prst="rect">
            <a:avLst/>
          </a:prstGeom>
          <a:noFill/>
        </p:spPr>
        <p:txBody>
          <a:bodyPr wrap="square" rtlCol="0">
            <a:spAutoFit/>
          </a:bodyPr>
          <a:lstStyle/>
          <a:p>
            <a:pPr marL="285750" indent="-285750">
              <a:buFont typeface="Arial" panose="020B0604020202020204" pitchFamily="34" charset="0"/>
              <a:buChar char="•"/>
            </a:pPr>
            <a:r>
              <a:rPr lang="en-GB" dirty="0"/>
              <a:t>EIOPA’s Subversion repository (Apache licence before </a:t>
            </a:r>
            <a:r>
              <a:rPr lang="en-GB" dirty="0" err="1"/>
              <a:t>GitHub</a:t>
            </a:r>
            <a:r>
              <a:rPr lang="en-GB" dirty="0"/>
              <a:t> was used)</a:t>
            </a:r>
          </a:p>
          <a:p>
            <a:pPr marL="285750" indent="-285750">
              <a:buFont typeface="Arial" panose="020B0604020202020204" pitchFamily="34" charset="0"/>
              <a:buChar char="•"/>
            </a:pPr>
            <a:r>
              <a:rPr lang="en-GB" dirty="0"/>
              <a:t>IIS for the website and Arelle validation service</a:t>
            </a:r>
          </a:p>
          <a:p>
            <a:pPr marL="285750" indent="-285750">
              <a:buFont typeface="Arial" panose="020B0604020202020204" pitchFamily="34" charset="0"/>
              <a:buChar char="•"/>
            </a:pPr>
            <a:r>
              <a:rPr lang="en-GB" dirty="0"/>
              <a:t>VM ware for testing machines</a:t>
            </a:r>
          </a:p>
          <a:p>
            <a:pPr marL="285750" indent="-285750">
              <a:buFont typeface="Arial" panose="020B0604020202020204" pitchFamily="34" charset="0"/>
              <a:buChar char="•"/>
            </a:pPr>
            <a:r>
              <a:rPr lang="en-GB" dirty="0"/>
              <a:t>Microsoft Excel 2007 and 2013 (For Excel T4U and testing)</a:t>
            </a:r>
          </a:p>
          <a:p>
            <a:pPr marL="285750" indent="-285750">
              <a:buFont typeface="Arial" panose="020B0604020202020204" pitchFamily="34" charset="0"/>
              <a:buChar char="•"/>
            </a:pPr>
            <a:r>
              <a:rPr lang="en-GB" dirty="0"/>
              <a:t>SQLite 3.0  Public Domain License (database repository, used as open source)</a:t>
            </a:r>
          </a:p>
          <a:p>
            <a:pPr marL="285750" indent="-285750">
              <a:buFont typeface="Arial" panose="020B0604020202020204" pitchFamily="34" charset="0"/>
              <a:buChar char="•"/>
            </a:pPr>
            <a:r>
              <a:rPr lang="en-GB" dirty="0"/>
              <a:t>SQLite Studio (v 2.1.5) GNU General Public License (Database manager for SQLite)</a:t>
            </a:r>
          </a:p>
          <a:p>
            <a:pPr marL="285750" indent="-285750">
              <a:buFont typeface="Arial" panose="020B0604020202020204" pitchFamily="34" charset="0"/>
              <a:buChar char="•"/>
            </a:pPr>
            <a:r>
              <a:rPr lang="en-GB" dirty="0"/>
              <a:t>SQLite POCO entities and SQLite driver + Entity Framework 5.0 (for data access)</a:t>
            </a:r>
          </a:p>
          <a:p>
            <a:pPr marL="285750" indent="-285750">
              <a:buFont typeface="Arial" panose="020B0604020202020204" pitchFamily="34" charset="0"/>
              <a:buChar char="•"/>
            </a:pPr>
            <a:r>
              <a:rPr lang="en-GB" dirty="0"/>
              <a:t>Visual Studio (for all solutions except non windows based)</a:t>
            </a:r>
          </a:p>
          <a:p>
            <a:pPr marL="285750" indent="-285750">
              <a:buFont typeface="Arial" panose="020B0604020202020204" pitchFamily="34" charset="0"/>
              <a:buChar char="•"/>
            </a:pPr>
            <a:r>
              <a:rPr lang="en-GB" dirty="0"/>
              <a:t>Xamarin (</a:t>
            </a:r>
            <a:r>
              <a:rPr lang="en-GB" dirty="0" err="1"/>
              <a:t>iOS</a:t>
            </a:r>
            <a:r>
              <a:rPr lang="en-GB" dirty="0"/>
              <a:t> and non windows interfaces)</a:t>
            </a:r>
          </a:p>
          <a:p>
            <a:pPr marL="285750" indent="-285750">
              <a:buFont typeface="Arial" panose="020B0604020202020204" pitchFamily="34" charset="0"/>
              <a:buChar char="•"/>
            </a:pPr>
            <a:r>
              <a:rPr lang="en-GB" dirty="0"/>
              <a:t>C# with </a:t>
            </a:r>
            <a:r>
              <a:rPr lang="en-GB" dirty="0" err="1"/>
              <a:t>.Net</a:t>
            </a:r>
            <a:r>
              <a:rPr lang="en-GB" dirty="0"/>
              <a:t> framework 3.5 (Windows T4U)</a:t>
            </a:r>
          </a:p>
          <a:p>
            <a:pPr marL="285750" indent="-285750">
              <a:buFont typeface="Arial" panose="020B0604020202020204" pitchFamily="34" charset="0"/>
              <a:buChar char="•"/>
            </a:pPr>
            <a:r>
              <a:rPr lang="en-GB" dirty="0"/>
              <a:t>C# 4.0 (Excel T4U add-in)</a:t>
            </a:r>
          </a:p>
          <a:p>
            <a:pPr marL="285750" indent="-285750">
              <a:buFont typeface="Arial" panose="020B0604020202020204" pitchFamily="34" charset="0"/>
              <a:buChar char="•"/>
            </a:pPr>
            <a:r>
              <a:rPr lang="en-GB" dirty="0" err="1"/>
              <a:t>NetOffice</a:t>
            </a:r>
            <a:r>
              <a:rPr lang="en-GB" dirty="0"/>
              <a:t> </a:t>
            </a:r>
            <a:r>
              <a:rPr lang="en-GB" u="sng" dirty="0">
                <a:hlinkClick r:id="rId2"/>
              </a:rPr>
              <a:t>http://netoffice.codeplex.com/</a:t>
            </a:r>
            <a:r>
              <a:rPr lang="en-GB" dirty="0"/>
              <a:t>  (MIT License)</a:t>
            </a:r>
          </a:p>
          <a:p>
            <a:pPr lvl="0"/>
            <a:r>
              <a:rPr lang="en-GB" dirty="0" err="1"/>
              <a:t>ExcelDNA</a:t>
            </a:r>
            <a:r>
              <a:rPr lang="en-GB" dirty="0"/>
              <a:t> </a:t>
            </a:r>
            <a:r>
              <a:rPr lang="en-GB" u="sng" dirty="0">
                <a:hlinkClick r:id="rId3"/>
              </a:rPr>
              <a:t>http://exceldna.codeplex.com/</a:t>
            </a:r>
            <a:r>
              <a:rPr lang="en-GB" dirty="0"/>
              <a:t> (Custom open License)</a:t>
            </a:r>
          </a:p>
          <a:p>
            <a:pPr marL="285750" indent="-285750">
              <a:buFont typeface="Arial" panose="020B0604020202020204" pitchFamily="34" charset="0"/>
              <a:buChar char="•"/>
            </a:pPr>
            <a:r>
              <a:rPr lang="en-GB" dirty="0" err="1"/>
              <a:t>Obejctlistview</a:t>
            </a:r>
            <a:r>
              <a:rPr lang="en-GB" dirty="0"/>
              <a:t>: for open tables in Windows T4U</a:t>
            </a:r>
          </a:p>
          <a:p>
            <a:pPr marL="285750" indent="-285750">
              <a:buFont typeface="Arial" panose="020B0604020202020204" pitchFamily="34" charset="0"/>
              <a:buChar char="•"/>
            </a:pPr>
            <a:r>
              <a:rPr lang="en-GB" dirty="0"/>
              <a:t>Trello, Microsoft Word+ Project + Visio for </a:t>
            </a:r>
            <a:r>
              <a:rPr lang="en-GB" dirty="0" smtClean="0"/>
              <a:t>documentation</a:t>
            </a:r>
          </a:p>
          <a:p>
            <a:pPr marL="285750" indent="-285750">
              <a:buFont typeface="Arial" panose="020B0604020202020204" pitchFamily="34" charset="0"/>
              <a:buChar char="•"/>
            </a:pPr>
            <a:r>
              <a:rPr lang="en-GB" dirty="0" smtClean="0"/>
              <a:t>Arelle</a:t>
            </a: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021311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EIOPA_presentation_temp">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Verdana Bold"/>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2537</TotalTime>
  <Words>1525</Words>
  <Application>Microsoft Office PowerPoint</Application>
  <PresentationFormat>Presentación en pantalla (4:3)</PresentationFormat>
  <Paragraphs>533</Paragraphs>
  <Slides>11</Slides>
  <Notes>3</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11</vt:i4>
      </vt:variant>
    </vt:vector>
  </HeadingPairs>
  <TitlesOfParts>
    <vt:vector size="13" baseType="lpstr">
      <vt:lpstr>EIOPA_presentation_temp</vt:lpstr>
      <vt:lpstr>Visio</vt:lpstr>
      <vt:lpstr>Tool for Undertakings </vt:lpstr>
      <vt:lpstr>Overview of the solutionn Tool for Undertakings (T4U) and NCAs toolkit</vt:lpstr>
      <vt:lpstr>T4U: value for undertakings and NCAs</vt:lpstr>
      <vt:lpstr>T4U functions: in- and out-of-scope</vt:lpstr>
      <vt:lpstr>Architecture (Design)</vt:lpstr>
      <vt:lpstr>Architecture (Primary reporting)</vt:lpstr>
      <vt:lpstr>Architecture (Secondary reporting)</vt:lpstr>
      <vt:lpstr>T4U Database DPM Metadata and Data vs Relational Structures</vt:lpstr>
      <vt:lpstr>Technologies used</vt:lpstr>
      <vt:lpstr>Technical solution implementation</vt:lpstr>
      <vt:lpstr>Current Team </vt:lpstr>
    </vt:vector>
  </TitlesOfParts>
  <Company>EIOPA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Tool for Undertakings</dc:title>
  <dc:creator>Aitor Azcoaga</dc:creator>
  <cp:lastModifiedBy>juanmi</cp:lastModifiedBy>
  <cp:revision>71</cp:revision>
  <dcterms:created xsi:type="dcterms:W3CDTF">2014-04-22T16:24:12Z</dcterms:created>
  <dcterms:modified xsi:type="dcterms:W3CDTF">2014-06-25T06:48:47Z</dcterms:modified>
</cp:coreProperties>
</file>