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5" r:id="rId4"/>
    <p:sldId id="280" r:id="rId5"/>
    <p:sldId id="276" r:id="rId6"/>
    <p:sldId id="281" r:id="rId7"/>
    <p:sldId id="282" r:id="rId8"/>
    <p:sldId id="283" r:id="rId9"/>
    <p:sldId id="265" r:id="rId10"/>
    <p:sldId id="268" r:id="rId11"/>
    <p:sldId id="263" r:id="rId12"/>
    <p:sldId id="28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1" autoAdjust="0"/>
  </p:normalViewPr>
  <p:slideViewPr>
    <p:cSldViewPr snapToGrid="0" snapToObjects="1">
      <p:cViewPr>
        <p:scale>
          <a:sx n="120" d="100"/>
          <a:sy n="120" d="100"/>
        </p:scale>
        <p:origin x="-13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49DE36-AE0A-4076-AF6D-8A1031088502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B57AF-F8BC-4893-B777-A7B67752A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B61713-61B3-42D6-B338-E0BC950444CF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19A88E-C8FE-44BA-9DFB-5DB5BC14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EDD20-0A4D-4E4E-A7FB-DF7C14E55A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EDD20-0A4D-4E4E-A7FB-DF7C14E55A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EDD20-0A4D-4E4E-A7FB-DF7C14E55A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6299"/>
            <a:ext cx="6374559" cy="1245010"/>
          </a:xfrm>
        </p:spPr>
        <p:txBody>
          <a:bodyPr anchor="b"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00508"/>
            <a:ext cx="6374559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2BF2-172B-4A08-BC39-1837B3242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A Conta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693738" y="3182938"/>
            <a:ext cx="32004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EUROPEAN BANKING AUTHORITY</a:t>
            </a:r>
            <a:endParaRPr lang="en-GB" altLang="en-US" sz="1400" b="1">
              <a:solidFill>
                <a:srgbClr val="FFFFFF"/>
              </a:solidFill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Tower 42, 25 Old Broad Street</a:t>
            </a:r>
            <a:endParaRPr lang="en-GB" altLang="en-US" sz="1400">
              <a:ea typeface="MS PGothic" pitchFamily="34" charset="-128"/>
              <a:cs typeface="Times New Roman" pitchFamily="18" charset="0"/>
            </a:endParaRPr>
          </a:p>
          <a:p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London EC2N 1HQ</a:t>
            </a:r>
            <a:endParaRPr lang="en-GB" altLang="en-US" sz="1400">
              <a:solidFill>
                <a:srgbClr val="FFFFFF"/>
              </a:solidFill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Tel: 	+44 2073821770</a:t>
            </a:r>
            <a:endParaRPr lang="en-GB" altLang="en-US" sz="1400">
              <a:ea typeface="MS PGothic" pitchFamily="34" charset="-128"/>
              <a:cs typeface="Times New Roman" pitchFamily="18" charset="0"/>
            </a:endParaRPr>
          </a:p>
          <a:p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Fax:	+44 207382177-1/2</a:t>
            </a:r>
            <a:endParaRPr lang="en-GB" altLang="en-US" sz="1400">
              <a:solidFill>
                <a:srgbClr val="FFFFFF"/>
              </a:solidFill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E-mail: info@eba.europa.eu</a:t>
            </a:r>
            <a:endParaRPr lang="en-GB" altLang="en-US" sz="1400">
              <a:ea typeface="MS PGothic" pitchFamily="34" charset="-128"/>
              <a:cs typeface="Times New Roman" pitchFamily="18" charset="0"/>
            </a:endParaRPr>
          </a:p>
          <a:p>
            <a:r>
              <a:rPr lang="en-US" altLang="en-US" sz="1400">
                <a:solidFill>
                  <a:srgbClr val="FFFFFF"/>
                </a:solidFill>
                <a:ea typeface="MS PGothic" pitchFamily="34" charset="-128"/>
                <a:cs typeface="Times New Roman" pitchFamily="18" charset="0"/>
              </a:rPr>
              <a:t>http://www.eba.europa.eu</a:t>
            </a:r>
            <a:endParaRPr lang="en-GB" altLang="en-US" sz="1400">
              <a:solidFill>
                <a:srgbClr val="FFFFFF"/>
              </a:solidFill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93750" y="3492500"/>
            <a:ext cx="2598738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93750" y="3986213"/>
            <a:ext cx="2598738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93750" y="4511675"/>
            <a:ext cx="2598738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8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7147-2191-4F43-98C5-EC3EE5E8A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2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>
            <a:normAutofit/>
          </a:bodyPr>
          <a:lstStyle>
            <a:lvl1pPr algn="l">
              <a:defRPr sz="2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F831-A6EA-4D54-ACC4-836E08111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3162-2E0A-496C-8090-C6B633B86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/>
          <a:lstStyle>
            <a:lvl1pPr marL="0" indent="0">
              <a:buNone/>
              <a:defRPr sz="18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/>
          <a:lstStyle>
            <a:lvl1pPr marL="0" indent="0">
              <a:buNone/>
              <a:defRPr sz="18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A115-CE0E-4BE7-AD2A-A3AF27088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6F94-CFCA-408C-BC10-63EEA8059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0725-7DAF-4E0D-BE3C-DFF249864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5655"/>
            <a:ext cx="5111750" cy="56142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BD85-C30D-4FFA-9700-415F9BC53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AC5A-EE9A-4FBF-AD22-5BB9C49C1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75"/>
            <a:ext cx="6664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0013"/>
            <a:ext cx="82296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9225"/>
            <a:ext cx="4921250" cy="2222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8925" y="6499225"/>
            <a:ext cx="777875" cy="222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B98D0-CE96-45DF-AB7F-5EBF5D799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388938"/>
            <a:ext cx="1098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388938"/>
            <a:ext cx="1098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algn="l" defTabSz="457200" rtl="0" fontAlgn="base">
        <a:lnSpc>
          <a:spcPct val="105000"/>
        </a:lnSpc>
        <a:spcBef>
          <a:spcPts val="1200"/>
        </a:spcBef>
        <a:spcAft>
          <a:spcPct val="0"/>
        </a:spcAft>
        <a:defRPr kern="1200">
          <a:solidFill>
            <a:srgbClr val="595959"/>
          </a:solidFill>
          <a:latin typeface="+mn-lt"/>
          <a:ea typeface="+mn-ea"/>
          <a:cs typeface="+mn-cs"/>
        </a:defRPr>
      </a:lvl1pPr>
      <a:lvl2pPr marL="230188" indent="-230188" algn="l" defTabSz="457200" rtl="0" fontAlgn="base">
        <a:lnSpc>
          <a:spcPct val="105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719138" indent="-228600" algn="l" defTabSz="457200" rtl="0" fontAlgn="base">
        <a:spcBef>
          <a:spcPts val="5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079500" indent="-228600" algn="l" defTabSz="457200" rtl="0" fontAlgn="base">
        <a:spcBef>
          <a:spcPts val="500"/>
        </a:spcBef>
        <a:spcAft>
          <a:spcPct val="0"/>
        </a:spcAft>
        <a:buClr>
          <a:schemeClr val="bg2"/>
        </a:buClr>
        <a:buSzPct val="55000"/>
        <a:buFont typeface="Wingdings 3" pitchFamily="18" charset="2"/>
        <a:buChar char="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39863" indent="-285750" algn="l" defTabSz="457200" rtl="0" fontAlgn="base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967038"/>
            <a:ext cx="6373813" cy="1244600"/>
          </a:xfrm>
        </p:spPr>
        <p:txBody>
          <a:bodyPr/>
          <a:lstStyle/>
          <a:p>
            <a:r>
              <a:rPr lang="en-US" altLang="en-US" sz="2800" b="0" dirty="0" smtClean="0"/>
              <a:t>EBA Update and recap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4300538"/>
            <a:ext cx="6373813" cy="930275"/>
          </a:xfrm>
        </p:spPr>
        <p:txBody>
          <a:bodyPr/>
          <a:lstStyle/>
          <a:p>
            <a:r>
              <a:rPr lang="en-US" altLang="en-US" sz="1800" dirty="0" smtClean="0"/>
              <a:t>XBRL Europe Rome May 2014</a:t>
            </a:r>
          </a:p>
          <a:p>
            <a:r>
              <a:rPr lang="en-US" altLang="en-US" sz="1800" dirty="0" smtClean="0"/>
              <a:t>Andreas Weller, Head of IT 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COREP Version 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A2D306A-4513-4575-A746-822D849CF31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245" name="Content Placeholder 3"/>
          <p:cNvSpPr>
            <a:spLocks noGrp="1"/>
          </p:cNvSpPr>
          <p:nvPr>
            <p:ph sz="half" idx="13"/>
          </p:nvPr>
        </p:nvSpPr>
        <p:spPr>
          <a:xfrm>
            <a:off x="241300" y="1260475"/>
            <a:ext cx="7667625" cy="4887913"/>
          </a:xfrm>
        </p:spPr>
        <p:txBody>
          <a:bodyPr/>
          <a:lstStyle/>
          <a:p>
            <a:r>
              <a:rPr lang="en-US" dirty="0" smtClean="0"/>
              <a:t>The remittance dates of the first set of supervisory reports will be postponed from April/May 2014 to end June 2014, but there is no change to reference dates. </a:t>
            </a:r>
          </a:p>
          <a:p>
            <a:r>
              <a:rPr lang="en-US" dirty="0" smtClean="0"/>
              <a:t>Main lessons learned:</a:t>
            </a:r>
          </a:p>
          <a:p>
            <a:pPr>
              <a:buFontTx/>
              <a:buChar char="-"/>
            </a:pPr>
            <a:r>
              <a:rPr lang="en-US" dirty="0" smtClean="0"/>
              <a:t>The IT implementation of the wild animal is in the blue sky</a:t>
            </a:r>
          </a:p>
          <a:p>
            <a:pPr>
              <a:buFontTx/>
              <a:buChar char="-"/>
            </a:pPr>
            <a:r>
              <a:rPr lang="en-US" dirty="0" smtClean="0"/>
              <a:t> The business dependencies</a:t>
            </a:r>
          </a:p>
          <a:p>
            <a:r>
              <a:rPr lang="en-US" dirty="0" smtClean="0"/>
              <a:t>trigger sometimes more time. </a:t>
            </a:r>
          </a:p>
          <a:p>
            <a:pPr>
              <a:buFontTx/>
              <a:buChar char="-"/>
            </a:pPr>
            <a:r>
              <a:rPr lang="en-US" dirty="0" smtClean="0"/>
              <a:t>Future releases and changes </a:t>
            </a:r>
          </a:p>
          <a:p>
            <a:r>
              <a:rPr lang="en-US" dirty="0" smtClean="0"/>
              <a:t>In the taxonomies will follow </a:t>
            </a:r>
          </a:p>
          <a:p>
            <a:r>
              <a:rPr lang="en-US" dirty="0" smtClean="0"/>
              <a:t>this year.</a:t>
            </a:r>
            <a:br>
              <a:rPr lang="en-US" dirty="0" smtClean="0"/>
            </a:br>
            <a:r>
              <a:rPr lang="en-US" dirty="0" smtClean="0"/>
              <a:t>- The intention of the EBA is to</a:t>
            </a:r>
          </a:p>
          <a:p>
            <a:r>
              <a:rPr lang="en-US" dirty="0" smtClean="0"/>
              <a:t>adopt after an initial phase a </a:t>
            </a:r>
          </a:p>
          <a:p>
            <a:r>
              <a:rPr lang="en-US" dirty="0" smtClean="0"/>
              <a:t>yearly process.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altLang="en-US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868" y="3189777"/>
            <a:ext cx="5512532" cy="31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uides-laplagne.com/activites/photos/hp_presentation/hp_p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072" y="3031729"/>
            <a:ext cx="4227050" cy="3170288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on the IBEX?</a:t>
            </a:r>
            <a:endParaRPr lang="en-GB" dirty="0"/>
          </a:p>
        </p:txBody>
      </p:sp>
      <p:pic>
        <p:nvPicPr>
          <p:cNvPr id="4" name="Grafik 3" descr="Steinbock Andreas klei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" y="1286017"/>
            <a:ext cx="4560074" cy="341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start with Basel 3 / the Ibex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5852FB-DF04-490E-9807-E158027640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Inhaltsplatzhalter 7" descr="Steinbock bas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8378" y="1370013"/>
            <a:ext cx="7347244" cy="4900612"/>
          </a:xfrm>
        </p:spPr>
      </p:pic>
      <p:sp>
        <p:nvSpPr>
          <p:cNvPr id="9" name="Ovale Legende 8"/>
          <p:cNvSpPr/>
          <p:nvPr/>
        </p:nvSpPr>
        <p:spPr>
          <a:xfrm>
            <a:off x="898378" y="2180492"/>
            <a:ext cx="2249268" cy="1483087"/>
          </a:xfrm>
          <a:prstGeom prst="wedgeEllipseCallout">
            <a:avLst>
              <a:gd name="adj1" fmla="val 94602"/>
              <a:gd name="adj2" fmla="val 964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BASEL 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And where we are today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5852FB-DF04-490E-9807-E158027640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Inhaltsplatzhalter 8" descr="Steinbock Andreas klein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692" y="1301262"/>
            <a:ext cx="8484577" cy="4932484"/>
          </a:xfrm>
        </p:spPr>
      </p:pic>
      <p:sp>
        <p:nvSpPr>
          <p:cNvPr id="10" name="Wolkenförmige Legende 9"/>
          <p:cNvSpPr/>
          <p:nvPr/>
        </p:nvSpPr>
        <p:spPr>
          <a:xfrm>
            <a:off x="5266591" y="1450730"/>
            <a:ext cx="2642333" cy="1456710"/>
          </a:xfrm>
          <a:prstGeom prst="cloudCallout">
            <a:avLst>
              <a:gd name="adj1" fmla="val -73407"/>
              <a:gd name="adj2" fmla="val 52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CRDIV / ITS</a:t>
            </a:r>
          </a:p>
          <a:p>
            <a:pPr algn="ctr"/>
            <a:r>
              <a:rPr lang="de-DE" dirty="0" smtClean="0"/>
              <a:t>COREP / FINREP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8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Framework </a:t>
            </a:r>
            <a:r>
              <a:rPr lang="de-DE" dirty="0" err="1" smtClean="0"/>
              <a:t>of</a:t>
            </a:r>
            <a:r>
              <a:rPr lang="de-DE" dirty="0" smtClean="0"/>
              <a:t> EBA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EF7147-2191-4F43-98C5-EC3EE5E8A0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5" y="2409094"/>
            <a:ext cx="7030038" cy="258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Reporting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5852FB-DF04-490E-9807-E1580276400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106" y="1951630"/>
            <a:ext cx="561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92" y="1141413"/>
            <a:ext cx="868680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3"/>
          <p:cNvSpPr/>
          <p:nvPr/>
        </p:nvSpPr>
        <p:spPr>
          <a:xfrm>
            <a:off x="283875" y="1620982"/>
            <a:ext cx="4495800" cy="441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4"/>
          <p:cNvSpPr/>
          <p:nvPr/>
        </p:nvSpPr>
        <p:spPr>
          <a:xfrm>
            <a:off x="4465638" y="1676400"/>
            <a:ext cx="4495800" cy="441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2027238" y="1295400"/>
            <a:ext cx="814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COREP</a:t>
            </a: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6370638" y="1295400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FINREP</a:t>
            </a:r>
          </a:p>
        </p:txBody>
      </p:sp>
      <p:sp>
        <p:nvSpPr>
          <p:cNvPr id="58" name="Rounded Rectangle 7"/>
          <p:cNvSpPr/>
          <p:nvPr/>
        </p:nvSpPr>
        <p:spPr>
          <a:xfrm>
            <a:off x="1951038" y="21336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Capital Adequacy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Group Solvency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Credit Risk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IP Losses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Operational Risk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Market Risk</a:t>
            </a:r>
            <a:endParaRPr lang="en-GB" sz="1200" dirty="0"/>
          </a:p>
        </p:txBody>
      </p:sp>
      <p:sp>
        <p:nvSpPr>
          <p:cNvPr id="59" name="Rounded Rectangle 8"/>
          <p:cNvSpPr/>
          <p:nvPr/>
        </p:nvSpPr>
        <p:spPr>
          <a:xfrm>
            <a:off x="2103438" y="3505200"/>
            <a:ext cx="1447800" cy="45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Large Exposures</a:t>
            </a:r>
            <a:endParaRPr lang="en-GB" sz="1200" dirty="0"/>
          </a:p>
        </p:txBody>
      </p:sp>
      <p:sp>
        <p:nvSpPr>
          <p:cNvPr id="60" name="Rounded Rectangle 9"/>
          <p:cNvSpPr/>
          <p:nvPr/>
        </p:nvSpPr>
        <p:spPr>
          <a:xfrm>
            <a:off x="4922838" y="2586038"/>
            <a:ext cx="3733800" cy="16398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Primary Statements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Assets &amp; Liabilities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Financial Asset Disclosures &amp; Off Balance Sheet 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Income &amp; Equity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Financial &amp; Non-Financial Disclosures, OBS</a:t>
            </a:r>
            <a:endParaRPr lang="en-GB" sz="1200" dirty="0"/>
          </a:p>
        </p:txBody>
      </p:sp>
      <p:sp>
        <p:nvSpPr>
          <p:cNvPr id="61" name="Rounded Rectangle 10"/>
          <p:cNvSpPr/>
          <p:nvPr/>
        </p:nvSpPr>
        <p:spPr>
          <a:xfrm>
            <a:off x="731838" y="3886200"/>
            <a:ext cx="1066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Leverage</a:t>
            </a:r>
          </a:p>
        </p:txBody>
      </p:sp>
      <p:sp>
        <p:nvSpPr>
          <p:cNvPr id="62" name="Rounded Rectangle 11"/>
          <p:cNvSpPr/>
          <p:nvPr/>
        </p:nvSpPr>
        <p:spPr>
          <a:xfrm>
            <a:off x="884238" y="41910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Liquidity Coverage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Net Stable Funding</a:t>
            </a:r>
          </a:p>
        </p:txBody>
      </p:sp>
      <p:sp>
        <p:nvSpPr>
          <p:cNvPr id="63" name="Rounded Rectangle 12"/>
          <p:cNvSpPr/>
          <p:nvPr/>
        </p:nvSpPr>
        <p:spPr>
          <a:xfrm>
            <a:off x="1417638" y="4876800"/>
            <a:ext cx="18288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Asset Encumbrance</a:t>
            </a:r>
          </a:p>
        </p:txBody>
      </p:sp>
      <p:sp>
        <p:nvSpPr>
          <p:cNvPr id="64" name="Rounded Rectangle 13"/>
          <p:cNvSpPr/>
          <p:nvPr/>
        </p:nvSpPr>
        <p:spPr>
          <a:xfrm>
            <a:off x="5380038" y="4495800"/>
            <a:ext cx="1981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Forbearance</a:t>
            </a:r>
          </a:p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Non-performance</a:t>
            </a:r>
          </a:p>
        </p:txBody>
      </p:sp>
      <p:sp>
        <p:nvSpPr>
          <p:cNvPr id="65" name="Rounded Rectangle 14"/>
          <p:cNvSpPr/>
          <p:nvPr/>
        </p:nvSpPr>
        <p:spPr>
          <a:xfrm>
            <a:off x="1874838" y="5257800"/>
            <a:ext cx="6096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...</a:t>
            </a:r>
          </a:p>
        </p:txBody>
      </p:sp>
      <p:sp>
        <p:nvSpPr>
          <p:cNvPr id="66" name="Rounded Rectangle 15"/>
          <p:cNvSpPr/>
          <p:nvPr/>
        </p:nvSpPr>
        <p:spPr>
          <a:xfrm>
            <a:off x="2332038" y="5638800"/>
            <a:ext cx="6096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...</a:t>
            </a:r>
          </a:p>
        </p:txBody>
      </p:sp>
      <p:sp>
        <p:nvSpPr>
          <p:cNvPr id="67" name="Rounded Rectangle 16"/>
          <p:cNvSpPr/>
          <p:nvPr/>
        </p:nvSpPr>
        <p:spPr>
          <a:xfrm>
            <a:off x="5837238" y="5105400"/>
            <a:ext cx="609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...</a:t>
            </a:r>
          </a:p>
        </p:txBody>
      </p:sp>
      <p:sp>
        <p:nvSpPr>
          <p:cNvPr id="68" name="Rounded Rectangle 17"/>
          <p:cNvSpPr/>
          <p:nvPr/>
        </p:nvSpPr>
        <p:spPr>
          <a:xfrm>
            <a:off x="6218238" y="5486400"/>
            <a:ext cx="609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1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175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93" y="1366344"/>
            <a:ext cx="8776580" cy="49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The DPM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acceptance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8229600" cy="48873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How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have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clear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business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descriptions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modeling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 Templates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Excel </a:t>
            </a:r>
            <a:r>
              <a:rPr lang="de-DE" dirty="0" err="1" smtClean="0">
                <a:solidFill>
                  <a:srgbClr val="C00000"/>
                </a:solidFill>
              </a:rPr>
              <a:t>descriptions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not </a:t>
            </a:r>
            <a:r>
              <a:rPr lang="de-DE" dirty="0" err="1" smtClean="0">
                <a:solidFill>
                  <a:srgbClr val="C00000"/>
                </a:solidFill>
              </a:rPr>
              <a:t>rich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enough</a:t>
            </a:r>
            <a:r>
              <a:rPr lang="de-DE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 A </a:t>
            </a:r>
            <a:r>
              <a:rPr lang="de-DE" dirty="0" err="1" smtClean="0">
                <a:solidFill>
                  <a:srgbClr val="C00000"/>
                </a:solidFill>
              </a:rPr>
              <a:t>new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way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modeling</a:t>
            </a:r>
            <a:r>
              <a:rPr lang="de-DE" dirty="0" smtClean="0">
                <a:solidFill>
                  <a:srgbClr val="C00000"/>
                </a:solidFill>
              </a:rPr>
              <a:t> was </a:t>
            </a:r>
            <a:r>
              <a:rPr lang="de-DE" dirty="0" err="1" smtClean="0">
                <a:solidFill>
                  <a:srgbClr val="C00000"/>
                </a:solidFill>
              </a:rPr>
              <a:t>requested</a:t>
            </a:r>
            <a:r>
              <a:rPr lang="de-DE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 DPM (Data Point Model) in an RDBMS </a:t>
            </a:r>
            <a:r>
              <a:rPr lang="de-DE" dirty="0" err="1" smtClean="0">
                <a:solidFill>
                  <a:srgbClr val="C00000"/>
                </a:solidFill>
              </a:rPr>
              <a:t>format</a:t>
            </a:r>
            <a:r>
              <a:rPr lang="de-DE" dirty="0" smtClean="0">
                <a:solidFill>
                  <a:srgbClr val="C00000"/>
                </a:solidFill>
              </a:rPr>
              <a:t> was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proposal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from</a:t>
            </a:r>
            <a:r>
              <a:rPr lang="de-DE" dirty="0" smtClean="0">
                <a:solidFill>
                  <a:srgbClr val="C00000"/>
                </a:solidFill>
              </a:rPr>
              <a:t> EBA.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 After 2 </a:t>
            </a:r>
            <a:r>
              <a:rPr lang="de-DE" dirty="0" err="1" smtClean="0">
                <a:solidFill>
                  <a:srgbClr val="C00000"/>
                </a:solidFill>
              </a:rPr>
              <a:t>years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get</a:t>
            </a:r>
            <a:r>
              <a:rPr lang="de-DE" dirty="0" smtClean="0">
                <a:solidFill>
                  <a:srgbClr val="C00000"/>
                </a:solidFill>
              </a:rPr>
              <a:t> a </a:t>
            </a:r>
            <a:r>
              <a:rPr lang="de-DE" dirty="0" err="1" smtClean="0">
                <a:solidFill>
                  <a:srgbClr val="C00000"/>
                </a:solidFill>
              </a:rPr>
              <a:t>wide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acceptance</a:t>
            </a:r>
            <a:r>
              <a:rPr lang="de-DE" dirty="0" smtClean="0">
                <a:solidFill>
                  <a:srgbClr val="C00000"/>
                </a:solidFill>
              </a:rPr>
              <a:t> on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market</a:t>
            </a:r>
            <a:endParaRPr lang="de-D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One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year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ago</a:t>
            </a:r>
            <a:r>
              <a:rPr lang="de-DE" dirty="0" smtClean="0">
                <a:solidFill>
                  <a:srgbClr val="C00000"/>
                </a:solidFill>
              </a:rPr>
              <a:t> a </a:t>
            </a:r>
            <a:r>
              <a:rPr lang="de-DE" dirty="0" err="1" smtClean="0">
                <a:solidFill>
                  <a:srgbClr val="C00000"/>
                </a:solidFill>
              </a:rPr>
              <a:t>harmonisation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approach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through</a:t>
            </a:r>
            <a:r>
              <a:rPr lang="de-DE" dirty="0" smtClean="0">
                <a:solidFill>
                  <a:srgbClr val="C00000"/>
                </a:solidFill>
              </a:rPr>
              <a:t> all European </a:t>
            </a:r>
            <a:r>
              <a:rPr lang="de-DE" dirty="0" err="1" smtClean="0">
                <a:solidFill>
                  <a:srgbClr val="C00000"/>
                </a:solidFill>
              </a:rPr>
              <a:t>Taxonomy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provider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started</a:t>
            </a:r>
            <a:endParaRPr lang="de-D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Most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them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adopted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methodology</a:t>
            </a:r>
            <a:endParaRPr lang="de-D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C00000"/>
                </a:solidFill>
              </a:rPr>
              <a:t>Further </a:t>
            </a:r>
            <a:r>
              <a:rPr lang="de-DE" dirty="0" err="1" smtClean="0">
                <a:solidFill>
                  <a:srgbClr val="C00000"/>
                </a:solidFill>
              </a:rPr>
              <a:t>discussions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intiatives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 smtClean="0">
                <a:solidFill>
                  <a:srgbClr val="C00000"/>
                </a:solidFill>
              </a:rPr>
              <a:t> on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way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adopt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worldwide</a:t>
            </a:r>
            <a:r>
              <a:rPr lang="de-DE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</a:rPr>
              <a:t>The </a:t>
            </a:r>
            <a:r>
              <a:rPr lang="de-DE" dirty="0" err="1" smtClean="0">
                <a:solidFill>
                  <a:srgbClr val="002060"/>
                </a:solidFill>
              </a:rPr>
              <a:t>vision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left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some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marks</a:t>
            </a:r>
            <a:r>
              <a:rPr lang="de-DE" dirty="0" smtClean="0">
                <a:solidFill>
                  <a:srgbClr val="002060"/>
                </a:solidFill>
              </a:rPr>
              <a:t> in </a:t>
            </a:r>
            <a:r>
              <a:rPr lang="de-DE" dirty="0" err="1" smtClean="0">
                <a:solidFill>
                  <a:srgbClr val="002060"/>
                </a:solidFill>
              </a:rPr>
              <a:t>the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snow</a:t>
            </a:r>
            <a:endParaRPr lang="de-DE" dirty="0" smtClean="0">
              <a:solidFill>
                <a:srgbClr val="002060"/>
              </a:solidFill>
            </a:endParaRPr>
          </a:p>
          <a:p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E953162-2E0A-496C-8090-C6B633B863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XBRL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624754" cy="445416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de-DE" dirty="0" smtClean="0"/>
              <a:t>Table </a:t>
            </a:r>
            <a:r>
              <a:rPr lang="de-DE" dirty="0" err="1" smtClean="0"/>
              <a:t>Linkbase</a:t>
            </a:r>
            <a:endParaRPr lang="de-DE" dirty="0" smtClean="0"/>
          </a:p>
          <a:p>
            <a:pPr marL="573088" lvl="1" indent="-342900"/>
            <a:r>
              <a:rPr lang="en-GB" dirty="0" smtClean="0"/>
              <a:t>EBA as visionary in this area</a:t>
            </a:r>
          </a:p>
          <a:p>
            <a:pPr marL="573088" lvl="1" indent="-342900"/>
            <a:r>
              <a:rPr lang="en-GB" dirty="0" smtClean="0"/>
              <a:t>Table </a:t>
            </a:r>
            <a:r>
              <a:rPr lang="en-GB" dirty="0" err="1" smtClean="0"/>
              <a:t>Linkbase</a:t>
            </a:r>
            <a:r>
              <a:rPr lang="en-GB" dirty="0" smtClean="0"/>
              <a:t> base specs are now a recommendation</a:t>
            </a:r>
          </a:p>
          <a:p>
            <a:pPr marL="573088" lvl="1" indent="-342900"/>
            <a:r>
              <a:rPr lang="en-GB" dirty="0" smtClean="0"/>
              <a:t>A majority of the vendors have adopted</a:t>
            </a:r>
          </a:p>
          <a:p>
            <a:pPr marL="573088" lvl="1" indent="-342900"/>
            <a:r>
              <a:rPr lang="en-GB" dirty="0" smtClean="0"/>
              <a:t>The advantages for the end users are well received and other taxonomies will follow.</a:t>
            </a:r>
          </a:p>
          <a:p>
            <a:pPr marL="342900" indent="-342900">
              <a:buAutoNum type="arabicParenR" startAt="2"/>
            </a:pPr>
            <a:r>
              <a:rPr lang="en-GB" dirty="0" smtClean="0"/>
              <a:t>Validation rules</a:t>
            </a:r>
          </a:p>
          <a:p>
            <a:pPr marL="573088" lvl="1" indent="-342900"/>
            <a:r>
              <a:rPr lang="en-GB" dirty="0" smtClean="0"/>
              <a:t>First time to have complex formulas implemented in XBRL</a:t>
            </a:r>
          </a:p>
          <a:p>
            <a:pPr marL="573088" lvl="1" indent="-342900"/>
            <a:r>
              <a:rPr lang="en-GB" dirty="0" smtClean="0"/>
              <a:t>Critical to submission</a:t>
            </a:r>
          </a:p>
          <a:p>
            <a:pPr marL="573088" lvl="1" indent="-342900"/>
            <a:r>
              <a:rPr lang="en-GB" dirty="0" smtClean="0"/>
              <a:t>A majority of the vendors have adopted</a:t>
            </a:r>
          </a:p>
          <a:p>
            <a:pPr marL="573088" lvl="1" indent="-342900"/>
            <a:endParaRPr lang="de-DE" dirty="0" smtClean="0"/>
          </a:p>
          <a:p>
            <a:pPr marL="573088" lvl="1" indent="-342900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E953162-2E0A-496C-8090-C6B633B863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1366345"/>
            <a:ext cx="3124200" cy="44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2637692" y="1538654"/>
            <a:ext cx="4167554" cy="747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479431" y="2286000"/>
            <a:ext cx="5429494" cy="2373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66345"/>
            <a:ext cx="8229600" cy="510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current implementation 1st/2nd level reporting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8229600" cy="110429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 </a:t>
            </a:r>
            <a:r>
              <a:rPr lang="en-GB" dirty="0" err="1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level reporting for credit institutions is not equal 2 </a:t>
            </a:r>
            <a:r>
              <a:rPr lang="en-GB" dirty="0" err="1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level reporting to EBA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E953162-2E0A-496C-8090-C6B633B863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433146" y="5354516"/>
            <a:ext cx="4525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60- 70 % of Harmonisation is reached. </a:t>
            </a:r>
          </a:p>
          <a:p>
            <a:r>
              <a:rPr lang="en-GB" sz="2000" dirty="0" smtClean="0"/>
              <a:t>In the next years it should be fully harmonised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Supporter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21400" y="1510751"/>
            <a:ext cx="3945591" cy="47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difference is the peoples and community: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Thanks to the people working in the NSA‘s for their continuous support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Thanks to the vendors for the fast adoption of the tools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Thanks to the staff of EBA for the visionary ideas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Thanks to the XBRL community (XI) for adopting the standards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Thanks to the credit institutions which have recognised the technology XBRL is not the problem it is the amount of Data and the complexity which is requested.</a:t>
            </a:r>
          </a:p>
          <a:p>
            <a:pPr marL="342900" indent="-342900">
              <a:buAutoNum type="arabicParenR"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C78F6-958D-4AEE-AA7C-DA43CD1F48D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A_template_for_presentations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EBA_template_for_presentations</Template>
  <TotalTime>0</TotalTime>
  <Words>481</Words>
  <Application>Microsoft Office PowerPoint</Application>
  <PresentationFormat>On-screen Show (4:3)</PresentationFormat>
  <Paragraphs>98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EBA_template_for_presentations</vt:lpstr>
      <vt:lpstr>EBA Update and recap</vt:lpstr>
      <vt:lpstr>The start with Basel 3 / the Ibex</vt:lpstr>
      <vt:lpstr>And where we are today</vt:lpstr>
      <vt:lpstr>The Framework of EBA</vt:lpstr>
      <vt:lpstr>The Reporting</vt:lpstr>
      <vt:lpstr>The DPM and the acceptance from the market</vt:lpstr>
      <vt:lpstr>XBRL</vt:lpstr>
      <vt:lpstr>The current implementation 1st/2nd level reporting</vt:lpstr>
      <vt:lpstr>The Supporter</vt:lpstr>
      <vt:lpstr>COREP Version 2.0</vt:lpstr>
      <vt:lpstr>Questions on the IBEX?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CRDIV and COREP/FINREP</dc:title>
  <dc:creator>aweller</dc:creator>
  <cp:lastModifiedBy>aweller</cp:lastModifiedBy>
  <cp:revision>51</cp:revision>
  <dcterms:created xsi:type="dcterms:W3CDTF">2013-12-06T14:02:47Z</dcterms:created>
  <dcterms:modified xsi:type="dcterms:W3CDTF">2014-05-08T08:53:05Z</dcterms:modified>
</cp:coreProperties>
</file>